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60"/>
  </p:notesMasterIdLst>
  <p:sldIdLst>
    <p:sldId id="503" r:id="rId3"/>
    <p:sldId id="538" r:id="rId4"/>
    <p:sldId id="539" r:id="rId5"/>
    <p:sldId id="510" r:id="rId6"/>
    <p:sldId id="535" r:id="rId7"/>
    <p:sldId id="545" r:id="rId8"/>
    <p:sldId id="546" r:id="rId9"/>
    <p:sldId id="553" r:id="rId10"/>
    <p:sldId id="547" r:id="rId11"/>
    <p:sldId id="548" r:id="rId12"/>
    <p:sldId id="554" r:id="rId13"/>
    <p:sldId id="555" r:id="rId14"/>
    <p:sldId id="549" r:id="rId15"/>
    <p:sldId id="550" r:id="rId16"/>
    <p:sldId id="551" r:id="rId17"/>
    <p:sldId id="552" r:id="rId18"/>
    <p:sldId id="556" r:id="rId19"/>
    <p:sldId id="557" r:id="rId20"/>
    <p:sldId id="558" r:id="rId21"/>
    <p:sldId id="559" r:id="rId22"/>
    <p:sldId id="560" r:id="rId23"/>
    <p:sldId id="561" r:id="rId24"/>
    <p:sldId id="562" r:id="rId25"/>
    <p:sldId id="563" r:id="rId26"/>
    <p:sldId id="564" r:id="rId27"/>
    <p:sldId id="565" r:id="rId28"/>
    <p:sldId id="569" r:id="rId29"/>
    <p:sldId id="566" r:id="rId30"/>
    <p:sldId id="567" r:id="rId31"/>
    <p:sldId id="570" r:id="rId32"/>
    <p:sldId id="571" r:id="rId33"/>
    <p:sldId id="572" r:id="rId34"/>
    <p:sldId id="573" r:id="rId35"/>
    <p:sldId id="578" r:id="rId36"/>
    <p:sldId id="574" r:id="rId37"/>
    <p:sldId id="575" r:id="rId38"/>
    <p:sldId id="576" r:id="rId39"/>
    <p:sldId id="577" r:id="rId40"/>
    <p:sldId id="568" r:id="rId41"/>
    <p:sldId id="579" r:id="rId42"/>
    <p:sldId id="580" r:id="rId43"/>
    <p:sldId id="581" r:id="rId44"/>
    <p:sldId id="582" r:id="rId45"/>
    <p:sldId id="583" r:id="rId46"/>
    <p:sldId id="589" r:id="rId47"/>
    <p:sldId id="584" r:id="rId48"/>
    <p:sldId id="585" r:id="rId49"/>
    <p:sldId id="590" r:id="rId50"/>
    <p:sldId id="511" r:id="rId51"/>
    <p:sldId id="536" r:id="rId52"/>
    <p:sldId id="542" r:id="rId53"/>
    <p:sldId id="543" r:id="rId54"/>
    <p:sldId id="544" r:id="rId55"/>
    <p:sldId id="512" r:id="rId56"/>
    <p:sldId id="537" r:id="rId57"/>
    <p:sldId id="540" r:id="rId58"/>
    <p:sldId id="541" r:id="rId5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p:scale>
          <a:sx n="139" d="100"/>
          <a:sy n="139" d="100"/>
        </p:scale>
        <p:origin x="-6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768F51-3063-476F-8F7D-455BDF6E833C}"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lang="zh-CN" altLang="en-US"/>
        </a:p>
      </dgm:t>
    </dgm:pt>
    <dgm:pt modelId="{C2FB13F8-0238-489E-A020-422170A19412}">
      <dgm:prSet phldrT="[文本]"/>
      <dgm:spPr/>
      <dgm:t>
        <a:bodyPr/>
        <a:lstStyle/>
        <a:p>
          <a:r>
            <a:rPr lang="zh-CN" altLang="en-US">
              <a:solidFill>
                <a:sysClr val="windowText" lastClr="000000"/>
              </a:solidFill>
            </a:rPr>
            <a:t>划分购买因素决策层次</a:t>
          </a:r>
        </a:p>
      </dgm:t>
    </dgm:pt>
    <dgm:pt modelId="{FB92A030-CEF0-4494-87A7-12EE8256BEB7}" type="parTrans" cxnId="{D8E173F7-11D3-4E12-9AD6-214C9340172C}">
      <dgm:prSet/>
      <dgm:spPr/>
      <dgm:t>
        <a:bodyPr/>
        <a:lstStyle/>
        <a:p>
          <a:endParaRPr lang="zh-CN" altLang="en-US"/>
        </a:p>
      </dgm:t>
    </dgm:pt>
    <dgm:pt modelId="{497B9153-6A49-4ABB-8318-C25F66FD400D}" type="sibTrans" cxnId="{D8E173F7-11D3-4E12-9AD6-214C9340172C}">
      <dgm:prSet/>
      <dgm:spPr/>
      <dgm:t>
        <a:bodyPr/>
        <a:lstStyle/>
        <a:p>
          <a:endParaRPr lang="zh-CN" altLang="en-US"/>
        </a:p>
      </dgm:t>
    </dgm:pt>
    <dgm:pt modelId="{AF23EF77-F524-4A9C-9A10-58883900AF52}">
      <dgm:prSet phldrT="[文本]"/>
      <dgm:spPr/>
      <dgm:t>
        <a:bodyPr/>
        <a:lstStyle/>
        <a:p>
          <a:r>
            <a:rPr lang="zh-CN" altLang="en-US"/>
            <a:t>划分影响因素</a:t>
          </a:r>
        </a:p>
      </dgm:t>
    </dgm:pt>
    <dgm:pt modelId="{3A272E78-098E-41DD-9A92-9EC760DA976C}" type="parTrans" cxnId="{EF4B2217-CA65-4421-9893-B73A5D36CBB8}">
      <dgm:prSet/>
      <dgm:spPr/>
      <dgm:t>
        <a:bodyPr/>
        <a:lstStyle/>
        <a:p>
          <a:endParaRPr lang="zh-CN" altLang="en-US"/>
        </a:p>
      </dgm:t>
    </dgm:pt>
    <dgm:pt modelId="{B97192AB-1224-4F89-9414-E72D2A67A578}" type="sibTrans" cxnId="{EF4B2217-CA65-4421-9893-B73A5D36CBB8}">
      <dgm:prSet/>
      <dgm:spPr/>
      <dgm:t>
        <a:bodyPr/>
        <a:lstStyle/>
        <a:p>
          <a:endParaRPr lang="zh-CN" altLang="en-US"/>
        </a:p>
      </dgm:t>
    </dgm:pt>
    <dgm:pt modelId="{A160456B-362D-47EE-8A75-9F2DCF9A0AD2}">
      <dgm:prSet phldrT="[文本]"/>
      <dgm:spPr/>
      <dgm:t>
        <a:bodyPr/>
        <a:lstStyle/>
        <a:p>
          <a:r>
            <a:rPr lang="zh-CN" altLang="en-US"/>
            <a:t>确定评判准则集</a:t>
          </a:r>
        </a:p>
      </dgm:t>
    </dgm:pt>
    <dgm:pt modelId="{DEF9A91E-853F-43B4-A6D8-F9928A26C5C7}" type="parTrans" cxnId="{070BA4A5-B75B-406E-BEEC-E6FB3E206B78}">
      <dgm:prSet/>
      <dgm:spPr/>
      <dgm:t>
        <a:bodyPr/>
        <a:lstStyle/>
        <a:p>
          <a:endParaRPr lang="zh-CN" altLang="en-US"/>
        </a:p>
      </dgm:t>
    </dgm:pt>
    <dgm:pt modelId="{41C1E1C0-477A-4C6E-9541-5E50A9551EFA}" type="sibTrans" cxnId="{070BA4A5-B75B-406E-BEEC-E6FB3E206B78}">
      <dgm:prSet/>
      <dgm:spPr/>
      <dgm:t>
        <a:bodyPr/>
        <a:lstStyle/>
        <a:p>
          <a:endParaRPr lang="zh-CN" altLang="en-US"/>
        </a:p>
      </dgm:t>
    </dgm:pt>
    <dgm:pt modelId="{5DC935D1-E453-46EF-B747-33857A4CFF99}">
      <dgm:prSet phldrT="[文本]"/>
      <dgm:spPr/>
      <dgm:t>
        <a:bodyPr/>
        <a:lstStyle/>
        <a:p>
          <a:r>
            <a:rPr lang="zh-CN" altLang="en-US">
              <a:solidFill>
                <a:sysClr val="windowText" lastClr="000000"/>
              </a:solidFill>
            </a:rPr>
            <a:t>应用</a:t>
          </a:r>
          <a:r>
            <a:rPr lang="en-US" altLang="zh-CN">
              <a:solidFill>
                <a:sysClr val="windowText" lastClr="000000"/>
              </a:solidFill>
            </a:rPr>
            <a:t>AHP</a:t>
          </a:r>
          <a:r>
            <a:rPr lang="zh-CN" altLang="en-US">
              <a:solidFill>
                <a:sysClr val="windowText" lastClr="000000"/>
              </a:solidFill>
            </a:rPr>
            <a:t>进行定性描述</a:t>
          </a:r>
        </a:p>
      </dgm:t>
    </dgm:pt>
    <dgm:pt modelId="{35299DD0-2415-4816-AEBC-93E74B962151}" type="parTrans" cxnId="{6273F8F7-0DC1-4E78-A160-C9464AC47BE5}">
      <dgm:prSet/>
      <dgm:spPr/>
      <dgm:t>
        <a:bodyPr/>
        <a:lstStyle/>
        <a:p>
          <a:endParaRPr lang="zh-CN" altLang="en-US"/>
        </a:p>
      </dgm:t>
    </dgm:pt>
    <dgm:pt modelId="{E92067C8-48B5-49B7-86A8-56AB38331057}" type="sibTrans" cxnId="{6273F8F7-0DC1-4E78-A160-C9464AC47BE5}">
      <dgm:prSet/>
      <dgm:spPr/>
      <dgm:t>
        <a:bodyPr/>
        <a:lstStyle/>
        <a:p>
          <a:endParaRPr lang="zh-CN" altLang="en-US"/>
        </a:p>
      </dgm:t>
    </dgm:pt>
    <dgm:pt modelId="{DC17C217-97AC-416C-83AA-A74AFC95050A}">
      <dgm:prSet phldrT="[文本]"/>
      <dgm:spPr/>
      <dgm:t>
        <a:bodyPr/>
        <a:lstStyle/>
        <a:p>
          <a:r>
            <a:rPr lang="zh-CN" altLang="en-US"/>
            <a:t>构造购买决策的隶属函数和因素权集</a:t>
          </a:r>
        </a:p>
      </dgm:t>
    </dgm:pt>
    <dgm:pt modelId="{458DF925-0D14-4BC7-AFCF-183AC8BDC19F}" type="parTrans" cxnId="{C2929B24-AE25-4F90-A001-323BC9A1A0DD}">
      <dgm:prSet/>
      <dgm:spPr/>
      <dgm:t>
        <a:bodyPr/>
        <a:lstStyle/>
        <a:p>
          <a:endParaRPr lang="zh-CN" altLang="en-US"/>
        </a:p>
      </dgm:t>
    </dgm:pt>
    <dgm:pt modelId="{B7A394CB-CCED-46CE-81F5-61F634AB8991}" type="sibTrans" cxnId="{C2929B24-AE25-4F90-A001-323BC9A1A0DD}">
      <dgm:prSet/>
      <dgm:spPr/>
      <dgm:t>
        <a:bodyPr/>
        <a:lstStyle/>
        <a:p>
          <a:endParaRPr lang="zh-CN" altLang="en-US"/>
        </a:p>
      </dgm:t>
    </dgm:pt>
    <dgm:pt modelId="{E055E228-5AB3-4769-B445-F560A8E5D172}">
      <dgm:prSet phldrT="[文本]"/>
      <dgm:spPr/>
      <dgm:t>
        <a:bodyPr/>
        <a:lstStyle/>
        <a:p>
          <a:r>
            <a:rPr lang="zh-CN" altLang="en-US" dirty="0"/>
            <a:t>用</a:t>
          </a:r>
          <a:r>
            <a:rPr lang="en-US" altLang="zh-CN" dirty="0"/>
            <a:t>1-9</a:t>
          </a:r>
          <a:r>
            <a:rPr lang="zh-CN" altLang="en-US" dirty="0"/>
            <a:t>标度法对评价指标定性描述并量化</a:t>
          </a:r>
        </a:p>
      </dgm:t>
    </dgm:pt>
    <dgm:pt modelId="{89926CA4-AC71-4090-BB15-3E3DB1420516}" type="parTrans" cxnId="{B8F3EA31-2D65-4108-A995-72097F7EBF23}">
      <dgm:prSet/>
      <dgm:spPr/>
      <dgm:t>
        <a:bodyPr/>
        <a:lstStyle/>
        <a:p>
          <a:endParaRPr lang="zh-CN" altLang="en-US"/>
        </a:p>
      </dgm:t>
    </dgm:pt>
    <dgm:pt modelId="{69B1B1E3-911E-439A-A7C9-C584D8EC2B75}" type="sibTrans" cxnId="{B8F3EA31-2D65-4108-A995-72097F7EBF23}">
      <dgm:prSet/>
      <dgm:spPr/>
      <dgm:t>
        <a:bodyPr/>
        <a:lstStyle/>
        <a:p>
          <a:endParaRPr lang="zh-CN" altLang="en-US"/>
        </a:p>
      </dgm:t>
    </dgm:pt>
    <dgm:pt modelId="{714483ED-637B-4D93-9DDF-FD5689E07539}">
      <dgm:prSet phldrT="[文本]"/>
      <dgm:spPr/>
      <dgm:t>
        <a:bodyPr/>
        <a:lstStyle/>
        <a:p>
          <a:r>
            <a:rPr lang="zh-CN" altLang="en-US">
              <a:solidFill>
                <a:sysClr val="windowText" lastClr="000000"/>
              </a:solidFill>
            </a:rPr>
            <a:t>对购买决策进行</a:t>
          </a:r>
          <a:r>
            <a:rPr lang="en-US" altLang="zh-CN">
              <a:solidFill>
                <a:sysClr val="windowText" lastClr="000000"/>
              </a:solidFill>
            </a:rPr>
            <a:t>FCE</a:t>
          </a:r>
          <a:r>
            <a:rPr lang="zh-CN" altLang="en-US">
              <a:solidFill>
                <a:sysClr val="windowText" lastClr="000000"/>
              </a:solidFill>
            </a:rPr>
            <a:t>综合评判</a:t>
          </a:r>
        </a:p>
      </dgm:t>
    </dgm:pt>
    <dgm:pt modelId="{7A160EFE-3302-4A9E-8920-0B03554B0522}" type="parTrans" cxnId="{3293EA2B-5849-4252-9971-C33CDA7C1FFD}">
      <dgm:prSet/>
      <dgm:spPr/>
      <dgm:t>
        <a:bodyPr/>
        <a:lstStyle/>
        <a:p>
          <a:endParaRPr lang="zh-CN" altLang="en-US"/>
        </a:p>
      </dgm:t>
    </dgm:pt>
    <dgm:pt modelId="{379D5F5D-EB06-466B-8882-BB8A30031E31}" type="sibTrans" cxnId="{3293EA2B-5849-4252-9971-C33CDA7C1FFD}">
      <dgm:prSet/>
      <dgm:spPr/>
      <dgm:t>
        <a:bodyPr/>
        <a:lstStyle/>
        <a:p>
          <a:endParaRPr lang="zh-CN" altLang="en-US"/>
        </a:p>
      </dgm:t>
    </dgm:pt>
    <dgm:pt modelId="{7BC99B4C-135B-4ECB-9F0F-C6D3CCC214DA}">
      <dgm:prSet phldrT="[文本]"/>
      <dgm:spPr/>
      <dgm:t>
        <a:bodyPr/>
        <a:lstStyle/>
        <a:p>
          <a:r>
            <a:rPr lang="zh-CN" altLang="en-US"/>
            <a:t>进行综合评判，建立评判集</a:t>
          </a:r>
        </a:p>
      </dgm:t>
    </dgm:pt>
    <dgm:pt modelId="{6E004912-D0CE-45CC-855A-10C40E61644A}" type="parTrans" cxnId="{2A1DB85C-8E0F-47AB-8F00-17EB16EB1697}">
      <dgm:prSet/>
      <dgm:spPr/>
      <dgm:t>
        <a:bodyPr/>
        <a:lstStyle/>
        <a:p>
          <a:endParaRPr lang="zh-CN" altLang="en-US"/>
        </a:p>
      </dgm:t>
    </dgm:pt>
    <dgm:pt modelId="{456CDB64-577A-42E5-A226-89C649F480A9}" type="sibTrans" cxnId="{2A1DB85C-8E0F-47AB-8F00-17EB16EB1697}">
      <dgm:prSet/>
      <dgm:spPr/>
      <dgm:t>
        <a:bodyPr/>
        <a:lstStyle/>
        <a:p>
          <a:endParaRPr lang="zh-CN" altLang="en-US"/>
        </a:p>
      </dgm:t>
    </dgm:pt>
    <dgm:pt modelId="{99C74B95-33CF-451B-95CB-F52526E1ACF3}">
      <dgm:prSet phldrT="[文本]"/>
      <dgm:spPr/>
      <dgm:t>
        <a:bodyPr/>
        <a:lstStyle/>
        <a:p>
          <a:r>
            <a:rPr lang="zh-CN" altLang="en-US"/>
            <a:t>进行一级模糊综合评判和二级模糊综合评判</a:t>
          </a:r>
        </a:p>
      </dgm:t>
    </dgm:pt>
    <dgm:pt modelId="{04F691A8-FFA8-4D65-BCCE-184817912F2D}" type="parTrans" cxnId="{4CE395DA-2E21-407D-9E74-84DCF9C61A9F}">
      <dgm:prSet/>
      <dgm:spPr/>
      <dgm:t>
        <a:bodyPr/>
        <a:lstStyle/>
        <a:p>
          <a:endParaRPr lang="zh-CN" altLang="en-US"/>
        </a:p>
      </dgm:t>
    </dgm:pt>
    <dgm:pt modelId="{295367D0-8771-440A-8DB2-F6D3AA1D6F9C}" type="sibTrans" cxnId="{4CE395DA-2E21-407D-9E74-84DCF9C61A9F}">
      <dgm:prSet/>
      <dgm:spPr/>
      <dgm:t>
        <a:bodyPr/>
        <a:lstStyle/>
        <a:p>
          <a:endParaRPr lang="zh-CN" altLang="en-US"/>
        </a:p>
      </dgm:t>
    </dgm:pt>
    <dgm:pt modelId="{3418D516-863A-43E2-BE7E-540C3F6645D6}">
      <dgm:prSet phldrT="[文本]"/>
      <dgm:spPr/>
      <dgm:t>
        <a:bodyPr/>
        <a:lstStyle/>
        <a:p>
          <a:r>
            <a:rPr lang="zh-CN" altLang="en-US"/>
            <a:t>确定判定矩阵并对其进行一致性检验</a:t>
          </a:r>
        </a:p>
      </dgm:t>
    </dgm:pt>
    <dgm:pt modelId="{1EFD581B-EBD1-4FDE-AC3E-A69D0898E06E}" type="parTrans" cxnId="{A6EA5D86-1251-4DB1-B76B-DE6236C2919E}">
      <dgm:prSet/>
      <dgm:spPr/>
      <dgm:t>
        <a:bodyPr/>
        <a:lstStyle/>
        <a:p>
          <a:endParaRPr lang="zh-CN" altLang="en-US"/>
        </a:p>
      </dgm:t>
    </dgm:pt>
    <dgm:pt modelId="{45F131DE-1BC3-4926-893C-DFA81C447DD8}" type="sibTrans" cxnId="{A6EA5D86-1251-4DB1-B76B-DE6236C2919E}">
      <dgm:prSet/>
      <dgm:spPr/>
      <dgm:t>
        <a:bodyPr/>
        <a:lstStyle/>
        <a:p>
          <a:endParaRPr lang="zh-CN" altLang="en-US"/>
        </a:p>
      </dgm:t>
    </dgm:pt>
    <dgm:pt modelId="{E45F5EAD-02B9-4E44-898E-61E48BCB8D88}">
      <dgm:prSet phldrT="[文本]"/>
      <dgm:spPr/>
      <dgm:t>
        <a:bodyPr/>
        <a:lstStyle/>
        <a:p>
          <a:r>
            <a:rPr lang="zh-CN" altLang="en-US"/>
            <a:t>用隶属度分别描述各子因素相对于评判集的隶属程度</a:t>
          </a:r>
        </a:p>
      </dgm:t>
    </dgm:pt>
    <dgm:pt modelId="{82FAB699-A952-46F9-BE6A-20FD64BCBD2D}" type="parTrans" cxnId="{4A857D1B-AC45-4E9D-BD1A-547175F20FDA}">
      <dgm:prSet/>
      <dgm:spPr/>
      <dgm:t>
        <a:bodyPr/>
        <a:lstStyle/>
        <a:p>
          <a:endParaRPr lang="zh-CN" altLang="en-US"/>
        </a:p>
      </dgm:t>
    </dgm:pt>
    <dgm:pt modelId="{89D06877-766A-464B-8169-A1B31F8E8530}" type="sibTrans" cxnId="{4A857D1B-AC45-4E9D-BD1A-547175F20FDA}">
      <dgm:prSet/>
      <dgm:spPr/>
      <dgm:t>
        <a:bodyPr/>
        <a:lstStyle/>
        <a:p>
          <a:endParaRPr lang="zh-CN" altLang="en-US"/>
        </a:p>
      </dgm:t>
    </dgm:pt>
    <dgm:pt modelId="{07D8F4CF-97A2-4F15-A456-F07394DB8DD4}">
      <dgm:prSet phldrT="[文本]"/>
      <dgm:spPr/>
      <dgm:t>
        <a:bodyPr/>
        <a:lstStyle/>
        <a:p>
          <a:r>
            <a:rPr lang="zh-CN" altLang="en-US"/>
            <a:t>得出单因素模糊判断矩阵</a:t>
          </a:r>
        </a:p>
      </dgm:t>
    </dgm:pt>
    <dgm:pt modelId="{874FF778-51EE-407F-B487-EF25BBCDB97E}" type="parTrans" cxnId="{AFE88C76-71FD-4179-9BEC-2E3587805B92}">
      <dgm:prSet/>
      <dgm:spPr/>
      <dgm:t>
        <a:bodyPr/>
        <a:lstStyle/>
        <a:p>
          <a:endParaRPr lang="zh-CN" altLang="en-US"/>
        </a:p>
      </dgm:t>
    </dgm:pt>
    <dgm:pt modelId="{F0A1341E-7EA0-4FC9-9CE9-874A206040E3}" type="sibTrans" cxnId="{AFE88C76-71FD-4179-9BEC-2E3587805B92}">
      <dgm:prSet/>
      <dgm:spPr/>
      <dgm:t>
        <a:bodyPr/>
        <a:lstStyle/>
        <a:p>
          <a:endParaRPr lang="zh-CN" altLang="en-US"/>
        </a:p>
      </dgm:t>
    </dgm:pt>
    <dgm:pt modelId="{4424E3B3-B87B-483A-9758-4AA130D24603}" type="pres">
      <dgm:prSet presAssocID="{5B768F51-3063-476F-8F7D-455BDF6E833C}" presName="linearFlow" presStyleCnt="0">
        <dgm:presLayoutVars>
          <dgm:dir/>
          <dgm:animLvl val="lvl"/>
          <dgm:resizeHandles val="exact"/>
        </dgm:presLayoutVars>
      </dgm:prSet>
      <dgm:spPr/>
      <dgm:t>
        <a:bodyPr/>
        <a:lstStyle/>
        <a:p>
          <a:endParaRPr lang="zh-CN" altLang="en-US"/>
        </a:p>
      </dgm:t>
    </dgm:pt>
    <dgm:pt modelId="{CBCFF72D-53E4-4E21-995C-7DE71EDA16BE}" type="pres">
      <dgm:prSet presAssocID="{C2FB13F8-0238-489E-A020-422170A19412}" presName="composite" presStyleCnt="0"/>
      <dgm:spPr/>
    </dgm:pt>
    <dgm:pt modelId="{FC753EBE-564C-4C37-BB44-EB1D4FAD1F04}" type="pres">
      <dgm:prSet presAssocID="{C2FB13F8-0238-489E-A020-422170A19412}" presName="parentText" presStyleLbl="alignNode1" presStyleIdx="0" presStyleCnt="3">
        <dgm:presLayoutVars>
          <dgm:chMax val="1"/>
          <dgm:bulletEnabled val="1"/>
        </dgm:presLayoutVars>
      </dgm:prSet>
      <dgm:spPr/>
      <dgm:t>
        <a:bodyPr/>
        <a:lstStyle/>
        <a:p>
          <a:endParaRPr lang="zh-CN" altLang="en-US"/>
        </a:p>
      </dgm:t>
    </dgm:pt>
    <dgm:pt modelId="{0F6CE758-68B1-4507-9CD8-3D40E9D74431}" type="pres">
      <dgm:prSet presAssocID="{C2FB13F8-0238-489E-A020-422170A19412}" presName="descendantText" presStyleLbl="alignAcc1" presStyleIdx="0" presStyleCnt="3">
        <dgm:presLayoutVars>
          <dgm:bulletEnabled val="1"/>
        </dgm:presLayoutVars>
      </dgm:prSet>
      <dgm:spPr/>
      <dgm:t>
        <a:bodyPr/>
        <a:lstStyle/>
        <a:p>
          <a:endParaRPr lang="zh-CN" altLang="en-US"/>
        </a:p>
      </dgm:t>
    </dgm:pt>
    <dgm:pt modelId="{021111DF-F949-4255-90A0-AAA937FCE524}" type="pres">
      <dgm:prSet presAssocID="{497B9153-6A49-4ABB-8318-C25F66FD400D}" presName="sp" presStyleCnt="0"/>
      <dgm:spPr/>
    </dgm:pt>
    <dgm:pt modelId="{B8299BC2-7358-4F76-8F08-DD5823C60277}" type="pres">
      <dgm:prSet presAssocID="{5DC935D1-E453-46EF-B747-33857A4CFF99}" presName="composite" presStyleCnt="0"/>
      <dgm:spPr/>
    </dgm:pt>
    <dgm:pt modelId="{F79E2DA7-4CFC-4266-9B2A-6B3939E135F7}" type="pres">
      <dgm:prSet presAssocID="{5DC935D1-E453-46EF-B747-33857A4CFF99}" presName="parentText" presStyleLbl="alignNode1" presStyleIdx="1" presStyleCnt="3">
        <dgm:presLayoutVars>
          <dgm:chMax val="1"/>
          <dgm:bulletEnabled val="1"/>
        </dgm:presLayoutVars>
      </dgm:prSet>
      <dgm:spPr/>
      <dgm:t>
        <a:bodyPr/>
        <a:lstStyle/>
        <a:p>
          <a:endParaRPr lang="zh-CN" altLang="en-US"/>
        </a:p>
      </dgm:t>
    </dgm:pt>
    <dgm:pt modelId="{5DA4E67C-F724-476F-ABF0-5BBAE7018918}" type="pres">
      <dgm:prSet presAssocID="{5DC935D1-E453-46EF-B747-33857A4CFF99}" presName="descendantText" presStyleLbl="alignAcc1" presStyleIdx="1" presStyleCnt="3">
        <dgm:presLayoutVars>
          <dgm:bulletEnabled val="1"/>
        </dgm:presLayoutVars>
      </dgm:prSet>
      <dgm:spPr/>
      <dgm:t>
        <a:bodyPr/>
        <a:lstStyle/>
        <a:p>
          <a:endParaRPr lang="zh-CN" altLang="en-US"/>
        </a:p>
      </dgm:t>
    </dgm:pt>
    <dgm:pt modelId="{867CA797-B7A0-42E1-B27F-6A889D16C79E}" type="pres">
      <dgm:prSet presAssocID="{E92067C8-48B5-49B7-86A8-56AB38331057}" presName="sp" presStyleCnt="0"/>
      <dgm:spPr/>
    </dgm:pt>
    <dgm:pt modelId="{F30E5D21-6B56-401E-B951-15D02CFB98EF}" type="pres">
      <dgm:prSet presAssocID="{714483ED-637B-4D93-9DDF-FD5689E07539}" presName="composite" presStyleCnt="0"/>
      <dgm:spPr/>
    </dgm:pt>
    <dgm:pt modelId="{F3465C94-A0CD-45FB-A485-C19F9B80EC6E}" type="pres">
      <dgm:prSet presAssocID="{714483ED-637B-4D93-9DDF-FD5689E07539}" presName="parentText" presStyleLbl="alignNode1" presStyleIdx="2" presStyleCnt="3">
        <dgm:presLayoutVars>
          <dgm:chMax val="1"/>
          <dgm:bulletEnabled val="1"/>
        </dgm:presLayoutVars>
      </dgm:prSet>
      <dgm:spPr/>
      <dgm:t>
        <a:bodyPr/>
        <a:lstStyle/>
        <a:p>
          <a:endParaRPr lang="zh-CN" altLang="en-US"/>
        </a:p>
      </dgm:t>
    </dgm:pt>
    <dgm:pt modelId="{4DE3C953-1F01-4521-8C0F-D8DF1E284946}" type="pres">
      <dgm:prSet presAssocID="{714483ED-637B-4D93-9DDF-FD5689E07539}" presName="descendantText" presStyleLbl="alignAcc1" presStyleIdx="2" presStyleCnt="3">
        <dgm:presLayoutVars>
          <dgm:bulletEnabled val="1"/>
        </dgm:presLayoutVars>
      </dgm:prSet>
      <dgm:spPr/>
      <dgm:t>
        <a:bodyPr/>
        <a:lstStyle/>
        <a:p>
          <a:endParaRPr lang="zh-CN" altLang="en-US"/>
        </a:p>
      </dgm:t>
    </dgm:pt>
  </dgm:ptLst>
  <dgm:cxnLst>
    <dgm:cxn modelId="{31617D28-8A3F-4B40-9D8E-07CBDD006884}" type="presOf" srcId="{E055E228-5AB3-4769-B445-F560A8E5D172}" destId="{5DA4E67C-F724-476F-ABF0-5BBAE7018918}" srcOrd="0" destOrd="1" presId="urn:microsoft.com/office/officeart/2005/8/layout/chevron2"/>
    <dgm:cxn modelId="{7CDD3D66-5A68-48C3-98CB-ACAE889778A9}" type="presOf" srcId="{C2FB13F8-0238-489E-A020-422170A19412}" destId="{FC753EBE-564C-4C37-BB44-EB1D4FAD1F04}" srcOrd="0" destOrd="0" presId="urn:microsoft.com/office/officeart/2005/8/layout/chevron2"/>
    <dgm:cxn modelId="{CAFCA801-EF65-4C2B-8BA0-6E8B59D85FBE}" type="presOf" srcId="{714483ED-637B-4D93-9DDF-FD5689E07539}" destId="{F3465C94-A0CD-45FB-A485-C19F9B80EC6E}" srcOrd="0" destOrd="0" presId="urn:microsoft.com/office/officeart/2005/8/layout/chevron2"/>
    <dgm:cxn modelId="{C2929B24-AE25-4F90-A001-323BC9A1A0DD}" srcId="{5DC935D1-E453-46EF-B747-33857A4CFF99}" destId="{DC17C217-97AC-416C-83AA-A74AFC95050A}" srcOrd="0" destOrd="0" parTransId="{458DF925-0D14-4BC7-AFCF-183AC8BDC19F}" sibTransId="{B7A394CB-CCED-46CE-81F5-61F634AB8991}"/>
    <dgm:cxn modelId="{4CE395DA-2E21-407D-9E74-84DCF9C61A9F}" srcId="{714483ED-637B-4D93-9DDF-FD5689E07539}" destId="{99C74B95-33CF-451B-95CB-F52526E1ACF3}" srcOrd="3" destOrd="0" parTransId="{04F691A8-FFA8-4D65-BCCE-184817912F2D}" sibTransId="{295367D0-8771-440A-8DB2-F6D3AA1D6F9C}"/>
    <dgm:cxn modelId="{D8E173F7-11D3-4E12-9AD6-214C9340172C}" srcId="{5B768F51-3063-476F-8F7D-455BDF6E833C}" destId="{C2FB13F8-0238-489E-A020-422170A19412}" srcOrd="0" destOrd="0" parTransId="{FB92A030-CEF0-4494-87A7-12EE8256BEB7}" sibTransId="{497B9153-6A49-4ABB-8318-C25F66FD400D}"/>
    <dgm:cxn modelId="{AFE88C76-71FD-4179-9BEC-2E3587805B92}" srcId="{714483ED-637B-4D93-9DDF-FD5689E07539}" destId="{07D8F4CF-97A2-4F15-A456-F07394DB8DD4}" srcOrd="2" destOrd="0" parTransId="{874FF778-51EE-407F-B487-EF25BBCDB97E}" sibTransId="{F0A1341E-7EA0-4FC9-9CE9-874A206040E3}"/>
    <dgm:cxn modelId="{1FA06D8B-FB2D-4DA8-A92C-F8B3462C370A}" type="presOf" srcId="{E45F5EAD-02B9-4E44-898E-61E48BCB8D88}" destId="{4DE3C953-1F01-4521-8C0F-D8DF1E284946}" srcOrd="0" destOrd="1" presId="urn:microsoft.com/office/officeart/2005/8/layout/chevron2"/>
    <dgm:cxn modelId="{94D59CB7-729C-4B45-98F5-5C6F344EEA9B}" type="presOf" srcId="{7BC99B4C-135B-4ECB-9F0F-C6D3CCC214DA}" destId="{4DE3C953-1F01-4521-8C0F-D8DF1E284946}" srcOrd="0" destOrd="0" presId="urn:microsoft.com/office/officeart/2005/8/layout/chevron2"/>
    <dgm:cxn modelId="{FFFA46D0-EDBE-4BD4-A616-3C803E6E3F1C}" type="presOf" srcId="{3418D516-863A-43E2-BE7E-540C3F6645D6}" destId="{5DA4E67C-F724-476F-ABF0-5BBAE7018918}" srcOrd="0" destOrd="2" presId="urn:microsoft.com/office/officeart/2005/8/layout/chevron2"/>
    <dgm:cxn modelId="{4A857D1B-AC45-4E9D-BD1A-547175F20FDA}" srcId="{714483ED-637B-4D93-9DDF-FD5689E07539}" destId="{E45F5EAD-02B9-4E44-898E-61E48BCB8D88}" srcOrd="1" destOrd="0" parTransId="{82FAB699-A952-46F9-BE6A-20FD64BCBD2D}" sibTransId="{89D06877-766A-464B-8169-A1B31F8E8530}"/>
    <dgm:cxn modelId="{0FC1CC76-6F22-4220-8C55-304B914BFFDA}" type="presOf" srcId="{5B768F51-3063-476F-8F7D-455BDF6E833C}" destId="{4424E3B3-B87B-483A-9758-4AA130D24603}" srcOrd="0" destOrd="0" presId="urn:microsoft.com/office/officeart/2005/8/layout/chevron2"/>
    <dgm:cxn modelId="{2A1DB85C-8E0F-47AB-8F00-17EB16EB1697}" srcId="{714483ED-637B-4D93-9DDF-FD5689E07539}" destId="{7BC99B4C-135B-4ECB-9F0F-C6D3CCC214DA}" srcOrd="0" destOrd="0" parTransId="{6E004912-D0CE-45CC-855A-10C40E61644A}" sibTransId="{456CDB64-577A-42E5-A226-89C649F480A9}"/>
    <dgm:cxn modelId="{EF4B2217-CA65-4421-9893-B73A5D36CBB8}" srcId="{C2FB13F8-0238-489E-A020-422170A19412}" destId="{AF23EF77-F524-4A9C-9A10-58883900AF52}" srcOrd="0" destOrd="0" parTransId="{3A272E78-098E-41DD-9A92-9EC760DA976C}" sibTransId="{B97192AB-1224-4F89-9414-E72D2A67A578}"/>
    <dgm:cxn modelId="{3293EA2B-5849-4252-9971-C33CDA7C1FFD}" srcId="{5B768F51-3063-476F-8F7D-455BDF6E833C}" destId="{714483ED-637B-4D93-9DDF-FD5689E07539}" srcOrd="2" destOrd="0" parTransId="{7A160EFE-3302-4A9E-8920-0B03554B0522}" sibTransId="{379D5F5D-EB06-466B-8882-BB8A30031E31}"/>
    <dgm:cxn modelId="{2BC145A7-9C5F-4AB4-BF3C-D4DBD03898D6}" type="presOf" srcId="{AF23EF77-F524-4A9C-9A10-58883900AF52}" destId="{0F6CE758-68B1-4507-9CD8-3D40E9D74431}" srcOrd="0" destOrd="0" presId="urn:microsoft.com/office/officeart/2005/8/layout/chevron2"/>
    <dgm:cxn modelId="{B8F3EA31-2D65-4108-A995-72097F7EBF23}" srcId="{5DC935D1-E453-46EF-B747-33857A4CFF99}" destId="{E055E228-5AB3-4769-B445-F560A8E5D172}" srcOrd="1" destOrd="0" parTransId="{89926CA4-AC71-4090-BB15-3E3DB1420516}" sibTransId="{69B1B1E3-911E-439A-A7C9-C584D8EC2B75}"/>
    <dgm:cxn modelId="{6273F8F7-0DC1-4E78-A160-C9464AC47BE5}" srcId="{5B768F51-3063-476F-8F7D-455BDF6E833C}" destId="{5DC935D1-E453-46EF-B747-33857A4CFF99}" srcOrd="1" destOrd="0" parTransId="{35299DD0-2415-4816-AEBC-93E74B962151}" sibTransId="{E92067C8-48B5-49B7-86A8-56AB38331057}"/>
    <dgm:cxn modelId="{A6EA5D86-1251-4DB1-B76B-DE6236C2919E}" srcId="{5DC935D1-E453-46EF-B747-33857A4CFF99}" destId="{3418D516-863A-43E2-BE7E-540C3F6645D6}" srcOrd="2" destOrd="0" parTransId="{1EFD581B-EBD1-4FDE-AC3E-A69D0898E06E}" sibTransId="{45F131DE-1BC3-4926-893C-DFA81C447DD8}"/>
    <dgm:cxn modelId="{E99C533E-ADE0-4016-9977-1F5B19DC4CA4}" type="presOf" srcId="{5DC935D1-E453-46EF-B747-33857A4CFF99}" destId="{F79E2DA7-4CFC-4266-9B2A-6B3939E135F7}" srcOrd="0" destOrd="0" presId="urn:microsoft.com/office/officeart/2005/8/layout/chevron2"/>
    <dgm:cxn modelId="{35BFBC9A-D75D-4E2E-8428-4D80E5D5CF00}" type="presOf" srcId="{A160456B-362D-47EE-8A75-9F2DCF9A0AD2}" destId="{0F6CE758-68B1-4507-9CD8-3D40E9D74431}" srcOrd="0" destOrd="1" presId="urn:microsoft.com/office/officeart/2005/8/layout/chevron2"/>
    <dgm:cxn modelId="{C2384C5F-5140-47D1-B976-7D356B52667F}" type="presOf" srcId="{99C74B95-33CF-451B-95CB-F52526E1ACF3}" destId="{4DE3C953-1F01-4521-8C0F-D8DF1E284946}" srcOrd="0" destOrd="3" presId="urn:microsoft.com/office/officeart/2005/8/layout/chevron2"/>
    <dgm:cxn modelId="{8F219A1A-96EC-4A1F-9232-E08624C9C21D}" type="presOf" srcId="{DC17C217-97AC-416C-83AA-A74AFC95050A}" destId="{5DA4E67C-F724-476F-ABF0-5BBAE7018918}" srcOrd="0" destOrd="0" presId="urn:microsoft.com/office/officeart/2005/8/layout/chevron2"/>
    <dgm:cxn modelId="{070BA4A5-B75B-406E-BEEC-E6FB3E206B78}" srcId="{C2FB13F8-0238-489E-A020-422170A19412}" destId="{A160456B-362D-47EE-8A75-9F2DCF9A0AD2}" srcOrd="1" destOrd="0" parTransId="{DEF9A91E-853F-43B4-A6D8-F9928A26C5C7}" sibTransId="{41C1E1C0-477A-4C6E-9541-5E50A9551EFA}"/>
    <dgm:cxn modelId="{34A27A5F-2941-49EB-BD65-9D7236483FCA}" type="presOf" srcId="{07D8F4CF-97A2-4F15-A456-F07394DB8DD4}" destId="{4DE3C953-1F01-4521-8C0F-D8DF1E284946}" srcOrd="0" destOrd="2" presId="urn:microsoft.com/office/officeart/2005/8/layout/chevron2"/>
    <dgm:cxn modelId="{B5C93A54-C9BC-44CD-8166-D175B6F817C1}" type="presParOf" srcId="{4424E3B3-B87B-483A-9758-4AA130D24603}" destId="{CBCFF72D-53E4-4E21-995C-7DE71EDA16BE}" srcOrd="0" destOrd="0" presId="urn:microsoft.com/office/officeart/2005/8/layout/chevron2"/>
    <dgm:cxn modelId="{DE60A7E5-B5CA-4E7D-AB9E-CFB8096628E5}" type="presParOf" srcId="{CBCFF72D-53E4-4E21-995C-7DE71EDA16BE}" destId="{FC753EBE-564C-4C37-BB44-EB1D4FAD1F04}" srcOrd="0" destOrd="0" presId="urn:microsoft.com/office/officeart/2005/8/layout/chevron2"/>
    <dgm:cxn modelId="{E953B1CC-0824-47EC-A94C-957438D19268}" type="presParOf" srcId="{CBCFF72D-53E4-4E21-995C-7DE71EDA16BE}" destId="{0F6CE758-68B1-4507-9CD8-3D40E9D74431}" srcOrd="1" destOrd="0" presId="urn:microsoft.com/office/officeart/2005/8/layout/chevron2"/>
    <dgm:cxn modelId="{3ACF74A8-38B3-404E-9EAD-3F881B21DD8D}" type="presParOf" srcId="{4424E3B3-B87B-483A-9758-4AA130D24603}" destId="{021111DF-F949-4255-90A0-AAA937FCE524}" srcOrd="1" destOrd="0" presId="urn:microsoft.com/office/officeart/2005/8/layout/chevron2"/>
    <dgm:cxn modelId="{254686FF-87F4-4EFC-B8F8-FDECEE0F12F7}" type="presParOf" srcId="{4424E3B3-B87B-483A-9758-4AA130D24603}" destId="{B8299BC2-7358-4F76-8F08-DD5823C60277}" srcOrd="2" destOrd="0" presId="urn:microsoft.com/office/officeart/2005/8/layout/chevron2"/>
    <dgm:cxn modelId="{2BB54CF5-1681-4F09-BB83-D9E4768FE53D}" type="presParOf" srcId="{B8299BC2-7358-4F76-8F08-DD5823C60277}" destId="{F79E2DA7-4CFC-4266-9B2A-6B3939E135F7}" srcOrd="0" destOrd="0" presId="urn:microsoft.com/office/officeart/2005/8/layout/chevron2"/>
    <dgm:cxn modelId="{A1D262AA-75F3-41A3-9FE3-14DD67E9C58D}" type="presParOf" srcId="{B8299BC2-7358-4F76-8F08-DD5823C60277}" destId="{5DA4E67C-F724-476F-ABF0-5BBAE7018918}" srcOrd="1" destOrd="0" presId="urn:microsoft.com/office/officeart/2005/8/layout/chevron2"/>
    <dgm:cxn modelId="{2F84681C-D92A-4638-B979-9E28BA39B667}" type="presParOf" srcId="{4424E3B3-B87B-483A-9758-4AA130D24603}" destId="{867CA797-B7A0-42E1-B27F-6A889D16C79E}" srcOrd="3" destOrd="0" presId="urn:microsoft.com/office/officeart/2005/8/layout/chevron2"/>
    <dgm:cxn modelId="{496103E3-404C-40F8-86ED-B0D2620E4B87}" type="presParOf" srcId="{4424E3B3-B87B-483A-9758-4AA130D24603}" destId="{F30E5D21-6B56-401E-B951-15D02CFB98EF}" srcOrd="4" destOrd="0" presId="urn:microsoft.com/office/officeart/2005/8/layout/chevron2"/>
    <dgm:cxn modelId="{9D32A337-3E4D-4D28-8E8B-EE8924B15CD5}" type="presParOf" srcId="{F30E5D21-6B56-401E-B951-15D02CFB98EF}" destId="{F3465C94-A0CD-45FB-A485-C19F9B80EC6E}" srcOrd="0" destOrd="0" presId="urn:microsoft.com/office/officeart/2005/8/layout/chevron2"/>
    <dgm:cxn modelId="{6BE3FAD8-CC70-46F1-82BF-8095A52E1984}" type="presParOf" srcId="{F30E5D21-6B56-401E-B951-15D02CFB98EF}" destId="{4DE3C953-1F01-4521-8C0F-D8DF1E2849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53EBE-564C-4C37-BB44-EB1D4FAD1F04}">
      <dsp:nvSpPr>
        <dsp:cNvPr id="0" name=""/>
        <dsp:cNvSpPr/>
      </dsp:nvSpPr>
      <dsp:spPr>
        <a:xfrm rot="5400000">
          <a:off x="-279204" y="279206"/>
          <a:ext cx="1861365" cy="13029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a:solidFill>
                <a:sysClr val="windowText" lastClr="000000"/>
              </a:solidFill>
            </a:rPr>
            <a:t>划分购买因素决策层次</a:t>
          </a:r>
        </a:p>
      </dsp:txBody>
      <dsp:txXfrm rot="-5400000">
        <a:off x="2" y="651479"/>
        <a:ext cx="1302955" cy="558410"/>
      </dsp:txXfrm>
    </dsp:sp>
    <dsp:sp modelId="{0F6CE758-68B1-4507-9CD8-3D40E9D74431}">
      <dsp:nvSpPr>
        <dsp:cNvPr id="0" name=""/>
        <dsp:cNvSpPr/>
      </dsp:nvSpPr>
      <dsp:spPr>
        <a:xfrm rot="5400000">
          <a:off x="3418384" y="-2115426"/>
          <a:ext cx="1209887" cy="54407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a:t>划分影响因素</a:t>
          </a:r>
        </a:p>
        <a:p>
          <a:pPr marL="171450" lvl="1" indent="-171450" algn="l" defTabSz="711200">
            <a:lnSpc>
              <a:spcPct val="90000"/>
            </a:lnSpc>
            <a:spcBef>
              <a:spcPct val="0"/>
            </a:spcBef>
            <a:spcAft>
              <a:spcPct val="15000"/>
            </a:spcAft>
            <a:buChar char="••"/>
          </a:pPr>
          <a:r>
            <a:rPr lang="zh-CN" altLang="en-US" sz="1600" kern="1200"/>
            <a:t>确定评判准则集</a:t>
          </a:r>
        </a:p>
      </dsp:txBody>
      <dsp:txXfrm rot="-5400000">
        <a:off x="1302956" y="59064"/>
        <a:ext cx="5381682" cy="1091763"/>
      </dsp:txXfrm>
    </dsp:sp>
    <dsp:sp modelId="{F79E2DA7-4CFC-4266-9B2A-6B3939E135F7}">
      <dsp:nvSpPr>
        <dsp:cNvPr id="0" name=""/>
        <dsp:cNvSpPr/>
      </dsp:nvSpPr>
      <dsp:spPr>
        <a:xfrm rot="5400000">
          <a:off x="-279204" y="1948847"/>
          <a:ext cx="1861365" cy="13029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a:solidFill>
                <a:sysClr val="windowText" lastClr="000000"/>
              </a:solidFill>
            </a:rPr>
            <a:t>应用</a:t>
          </a:r>
          <a:r>
            <a:rPr lang="en-US" altLang="zh-CN" sz="1500" kern="1200">
              <a:solidFill>
                <a:sysClr val="windowText" lastClr="000000"/>
              </a:solidFill>
            </a:rPr>
            <a:t>AHP</a:t>
          </a:r>
          <a:r>
            <a:rPr lang="zh-CN" altLang="en-US" sz="1500" kern="1200">
              <a:solidFill>
                <a:sysClr val="windowText" lastClr="000000"/>
              </a:solidFill>
            </a:rPr>
            <a:t>进行定性描述</a:t>
          </a:r>
        </a:p>
      </dsp:txBody>
      <dsp:txXfrm rot="-5400000">
        <a:off x="2" y="2321120"/>
        <a:ext cx="1302955" cy="558410"/>
      </dsp:txXfrm>
    </dsp:sp>
    <dsp:sp modelId="{5DA4E67C-F724-476F-ABF0-5BBAE7018918}">
      <dsp:nvSpPr>
        <dsp:cNvPr id="0" name=""/>
        <dsp:cNvSpPr/>
      </dsp:nvSpPr>
      <dsp:spPr>
        <a:xfrm rot="5400000">
          <a:off x="3418384" y="-445786"/>
          <a:ext cx="1209887" cy="54407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a:t>构造购买决策的隶属函数和因素权集</a:t>
          </a:r>
        </a:p>
        <a:p>
          <a:pPr marL="171450" lvl="1" indent="-171450" algn="l" defTabSz="711200">
            <a:lnSpc>
              <a:spcPct val="90000"/>
            </a:lnSpc>
            <a:spcBef>
              <a:spcPct val="0"/>
            </a:spcBef>
            <a:spcAft>
              <a:spcPct val="15000"/>
            </a:spcAft>
            <a:buChar char="••"/>
          </a:pPr>
          <a:r>
            <a:rPr lang="zh-CN" altLang="en-US" sz="1600" kern="1200" dirty="0"/>
            <a:t>用</a:t>
          </a:r>
          <a:r>
            <a:rPr lang="en-US" altLang="zh-CN" sz="1600" kern="1200" dirty="0"/>
            <a:t>1-9</a:t>
          </a:r>
          <a:r>
            <a:rPr lang="zh-CN" altLang="en-US" sz="1600" kern="1200" dirty="0"/>
            <a:t>标度法对评价指标定性描述并量化</a:t>
          </a:r>
        </a:p>
        <a:p>
          <a:pPr marL="171450" lvl="1" indent="-171450" algn="l" defTabSz="711200">
            <a:lnSpc>
              <a:spcPct val="90000"/>
            </a:lnSpc>
            <a:spcBef>
              <a:spcPct val="0"/>
            </a:spcBef>
            <a:spcAft>
              <a:spcPct val="15000"/>
            </a:spcAft>
            <a:buChar char="••"/>
          </a:pPr>
          <a:r>
            <a:rPr lang="zh-CN" altLang="en-US" sz="1600" kern="1200"/>
            <a:t>确定判定矩阵并对其进行一致性检验</a:t>
          </a:r>
        </a:p>
      </dsp:txBody>
      <dsp:txXfrm rot="-5400000">
        <a:off x="1302956" y="1728704"/>
        <a:ext cx="5381682" cy="1091763"/>
      </dsp:txXfrm>
    </dsp:sp>
    <dsp:sp modelId="{F3465C94-A0CD-45FB-A485-C19F9B80EC6E}">
      <dsp:nvSpPr>
        <dsp:cNvPr id="0" name=""/>
        <dsp:cNvSpPr/>
      </dsp:nvSpPr>
      <dsp:spPr>
        <a:xfrm rot="5400000">
          <a:off x="-279204" y="3618487"/>
          <a:ext cx="1861365" cy="13029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a:solidFill>
                <a:sysClr val="windowText" lastClr="000000"/>
              </a:solidFill>
            </a:rPr>
            <a:t>对购买决策进行</a:t>
          </a:r>
          <a:r>
            <a:rPr lang="en-US" altLang="zh-CN" sz="1500" kern="1200">
              <a:solidFill>
                <a:sysClr val="windowText" lastClr="000000"/>
              </a:solidFill>
            </a:rPr>
            <a:t>FCE</a:t>
          </a:r>
          <a:r>
            <a:rPr lang="zh-CN" altLang="en-US" sz="1500" kern="1200">
              <a:solidFill>
                <a:sysClr val="windowText" lastClr="000000"/>
              </a:solidFill>
            </a:rPr>
            <a:t>综合评判</a:t>
          </a:r>
        </a:p>
      </dsp:txBody>
      <dsp:txXfrm rot="-5400000">
        <a:off x="2" y="3990760"/>
        <a:ext cx="1302955" cy="558410"/>
      </dsp:txXfrm>
    </dsp:sp>
    <dsp:sp modelId="{4DE3C953-1F01-4521-8C0F-D8DF1E284946}">
      <dsp:nvSpPr>
        <dsp:cNvPr id="0" name=""/>
        <dsp:cNvSpPr/>
      </dsp:nvSpPr>
      <dsp:spPr>
        <a:xfrm rot="5400000">
          <a:off x="3418384" y="1223854"/>
          <a:ext cx="1209887" cy="544074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a:t>进行综合评判，建立评判集</a:t>
          </a:r>
        </a:p>
        <a:p>
          <a:pPr marL="171450" lvl="1" indent="-171450" algn="l" defTabSz="711200">
            <a:lnSpc>
              <a:spcPct val="90000"/>
            </a:lnSpc>
            <a:spcBef>
              <a:spcPct val="0"/>
            </a:spcBef>
            <a:spcAft>
              <a:spcPct val="15000"/>
            </a:spcAft>
            <a:buChar char="••"/>
          </a:pPr>
          <a:r>
            <a:rPr lang="zh-CN" altLang="en-US" sz="1600" kern="1200"/>
            <a:t>用隶属度分别描述各子因素相对于评判集的隶属程度</a:t>
          </a:r>
        </a:p>
        <a:p>
          <a:pPr marL="171450" lvl="1" indent="-171450" algn="l" defTabSz="711200">
            <a:lnSpc>
              <a:spcPct val="90000"/>
            </a:lnSpc>
            <a:spcBef>
              <a:spcPct val="0"/>
            </a:spcBef>
            <a:spcAft>
              <a:spcPct val="15000"/>
            </a:spcAft>
            <a:buChar char="••"/>
          </a:pPr>
          <a:r>
            <a:rPr lang="zh-CN" altLang="en-US" sz="1600" kern="1200"/>
            <a:t>得出单因素模糊判断矩阵</a:t>
          </a:r>
        </a:p>
        <a:p>
          <a:pPr marL="171450" lvl="1" indent="-171450" algn="l" defTabSz="711200">
            <a:lnSpc>
              <a:spcPct val="90000"/>
            </a:lnSpc>
            <a:spcBef>
              <a:spcPct val="0"/>
            </a:spcBef>
            <a:spcAft>
              <a:spcPct val="15000"/>
            </a:spcAft>
            <a:buChar char="••"/>
          </a:pPr>
          <a:r>
            <a:rPr lang="zh-CN" altLang="en-US" sz="1600" kern="1200"/>
            <a:t>进行一级模糊综合评判和二级模糊综合评判</a:t>
          </a:r>
        </a:p>
      </dsp:txBody>
      <dsp:txXfrm rot="-5400000">
        <a:off x="1302956" y="3398344"/>
        <a:ext cx="5381682" cy="10917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359C1A-732E-4F5F-96B5-3D33E247D736}"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2022/11/9</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987040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27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评论分词</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第一步：分词、词性标注、去除停用词</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对评论数据进行分词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词是文本信息处理的基础环节，是将一个单词序列切分成一个一个单词的过程。准确的分词可以极大的提高计算机对文本信息的是被和理解能力。相反，不准确的分词将会产生大量的噪声，严重干扰计算机的识别理解能力，并对这些信息的后续处理工作产生较大的影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汉语的基本单位是字，由字可以组成词，由词可以组成句子，进而由一些句子组成段、节、章、篇。可见，如果需要处理一篇中文语料，从中正确的识别出词是一件非常基础且重要的工作。</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然而，中文以字为基本书写单位，词与词之间没有明显的区分标记。中文分词的任务就是把中文的序列切分成有意义的词，即添加合适的词串使得所形成的词串反映句子的本意</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中午分词例子如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下表所示。</a:t>
            </a:r>
          </a:p>
        </p:txBody>
      </p:sp>
      <p:sp>
        <p:nvSpPr>
          <p:cNvPr id="2150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406775" y="3146425"/>
          <a:ext cx="4537075" cy="1682751"/>
        </p:xfrm>
        <a:graphic>
          <a:graphicData uri="http://schemas.openxmlformats.org/drawingml/2006/table">
            <a:tbl>
              <a:tblPr firstRow="1" firstCol="1" bandRow="1">
                <a:tableStyleId>{5C22544A-7EE6-4342-B048-85BDC9FD1C3A}</a:tableStyleId>
              </a:tblPr>
              <a:tblGrid>
                <a:gridCol w="1603314">
                  <a:extLst>
                    <a:ext uri="{9D8B030D-6E8A-4147-A177-3AD203B41FA5}">
                      <a16:colId xmlns="" xmlns:a16="http://schemas.microsoft.com/office/drawing/2014/main" val="20000"/>
                    </a:ext>
                  </a:extLst>
                </a:gridCol>
                <a:gridCol w="2933761">
                  <a:extLst>
                    <a:ext uri="{9D8B030D-6E8A-4147-A177-3AD203B41FA5}">
                      <a16:colId xmlns="" xmlns:a16="http://schemas.microsoft.com/office/drawing/2014/main" val="20001"/>
                    </a:ext>
                  </a:extLst>
                </a:gridCol>
              </a:tblGrid>
              <a:tr h="560917">
                <a:tc>
                  <a:txBody>
                    <a:bodyPr/>
                    <a:lstStyle/>
                    <a:p>
                      <a:pPr indent="267970" algn="ctr">
                        <a:lnSpc>
                          <a:spcPct val="150000"/>
                        </a:lnSpc>
                        <a:spcAft>
                          <a:spcPts val="0"/>
                        </a:spcAft>
                      </a:pPr>
                      <a:r>
                        <a:rPr lang="zh-CN" sz="1800" kern="100" dirty="0">
                          <a:effectLst/>
                        </a:rPr>
                        <a:t>操作</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tc>
                  <a:txBody>
                    <a:bodyPr/>
                    <a:lstStyle/>
                    <a:p>
                      <a:pPr indent="267970" algn="ctr">
                        <a:lnSpc>
                          <a:spcPct val="150000"/>
                        </a:lnSpc>
                        <a:spcAft>
                          <a:spcPts val="0"/>
                        </a:spcAft>
                      </a:pPr>
                      <a:r>
                        <a:rPr lang="zh-CN" sz="1800" kern="100" dirty="0">
                          <a:effectLst/>
                        </a:rPr>
                        <a:t>内容</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extLst>
                  <a:ext uri="{0D108BD9-81ED-4DB2-BD59-A6C34878D82A}">
                    <a16:rowId xmlns="" xmlns:a16="http://schemas.microsoft.com/office/drawing/2014/main" val="10000"/>
                  </a:ext>
                </a:extLst>
              </a:tr>
              <a:tr h="560917">
                <a:tc>
                  <a:txBody>
                    <a:bodyPr/>
                    <a:lstStyle/>
                    <a:p>
                      <a:pPr indent="266700" algn="ctr">
                        <a:lnSpc>
                          <a:spcPct val="150000"/>
                        </a:lnSpc>
                        <a:spcAft>
                          <a:spcPts val="0"/>
                        </a:spcAft>
                      </a:pPr>
                      <a:r>
                        <a:rPr lang="zh-CN" sz="1800" kern="100" dirty="0">
                          <a:effectLst/>
                        </a:rPr>
                        <a:t>输入</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tc>
                  <a:txBody>
                    <a:bodyPr/>
                    <a:lstStyle/>
                    <a:p>
                      <a:pPr indent="266700" algn="ctr">
                        <a:lnSpc>
                          <a:spcPct val="150000"/>
                        </a:lnSpc>
                        <a:spcAft>
                          <a:spcPts val="0"/>
                        </a:spcAft>
                      </a:pPr>
                      <a:r>
                        <a:rPr lang="zh-CN" sz="1800" kern="100" dirty="0">
                          <a:effectLst/>
                        </a:rPr>
                        <a:t>我帮小明打饭</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extLst>
                  <a:ext uri="{0D108BD9-81ED-4DB2-BD59-A6C34878D82A}">
                    <a16:rowId xmlns="" xmlns:a16="http://schemas.microsoft.com/office/drawing/2014/main" val="10001"/>
                  </a:ext>
                </a:extLst>
              </a:tr>
              <a:tr h="560917">
                <a:tc>
                  <a:txBody>
                    <a:bodyPr/>
                    <a:lstStyle/>
                    <a:p>
                      <a:pPr indent="266700" algn="ctr">
                        <a:lnSpc>
                          <a:spcPct val="150000"/>
                        </a:lnSpc>
                        <a:spcAft>
                          <a:spcPts val="0"/>
                        </a:spcAft>
                      </a:pPr>
                      <a:r>
                        <a:rPr lang="zh-CN" sz="1800" kern="100">
                          <a:effectLst/>
                        </a:rPr>
                        <a:t>输出</a:t>
                      </a:r>
                      <a:endParaRPr lang="zh-CN" sz="1800" kern="100">
                        <a:effectLst/>
                        <a:latin typeface="Times New Roman" panose="02020603050405020304"/>
                        <a:ea typeface="宋体" panose="02010600030101010101" pitchFamily="2" charset="-122"/>
                        <a:cs typeface="Times New Roman" panose="02020603050405020304"/>
                      </a:endParaRPr>
                    </a:p>
                  </a:txBody>
                  <a:tcPr marL="68570" marR="68570" marT="0" marB="0" anchor="ctr"/>
                </a:tc>
                <a:tc>
                  <a:txBody>
                    <a:bodyPr/>
                    <a:lstStyle/>
                    <a:p>
                      <a:pPr indent="266700" algn="ctr">
                        <a:lnSpc>
                          <a:spcPct val="150000"/>
                        </a:lnSpc>
                        <a:spcAft>
                          <a:spcPts val="0"/>
                        </a:spcAft>
                      </a:pPr>
                      <a:r>
                        <a:rPr lang="zh-CN" sz="1800" kern="100" dirty="0">
                          <a:effectLst/>
                        </a:rPr>
                        <a:t>我 </a:t>
                      </a:r>
                      <a:r>
                        <a:rPr lang="en-US" altLang="zh-CN" sz="1800" kern="100" dirty="0">
                          <a:effectLst/>
                        </a:rPr>
                        <a:t> </a:t>
                      </a:r>
                      <a:r>
                        <a:rPr lang="zh-CN" sz="1800" kern="100" dirty="0">
                          <a:effectLst/>
                        </a:rPr>
                        <a:t>帮</a:t>
                      </a:r>
                      <a:r>
                        <a:rPr lang="en-US" altLang="zh-CN" sz="1800" kern="100" dirty="0">
                          <a:effectLst/>
                        </a:rPr>
                        <a:t> </a:t>
                      </a:r>
                      <a:r>
                        <a:rPr lang="zh-CN" sz="1800" kern="100" dirty="0">
                          <a:effectLst/>
                        </a:rPr>
                        <a:t> 小明 </a:t>
                      </a:r>
                      <a:r>
                        <a:rPr lang="en-US" altLang="zh-CN" sz="1800" kern="100" dirty="0">
                          <a:effectLst/>
                        </a:rPr>
                        <a:t> </a:t>
                      </a:r>
                      <a:r>
                        <a:rPr lang="zh-CN" sz="1800" kern="100" dirty="0">
                          <a:effectLst/>
                        </a:rPr>
                        <a:t>打饭</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0" marR="68570" marT="0" marB="0" anchor="ctr"/>
                </a:tc>
                <a:extLst>
                  <a:ext uri="{0D108BD9-81ED-4DB2-BD59-A6C34878D82A}">
                    <a16:rowId xmlns=""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使用基于词典的中文分词方法进行中文信息处理时不得不考虑未登录词的处理。未登录词指词典中没有登录过的人名、地名、机构名、译名及新词语等。当采用匹配的办法来切分词语时，由于词典中没有登录这些词，会引起自动切分词语的困难。常见的未登陆词有命名实体，如“张三”“北京”“联想集团”“酒井法子”等；专业术语，如“贝叶斯算法”“模态”“万维网”；新词语，如“卡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OK</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”“美刀”“啃老族”等。</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另外，中文分词还存在切分歧义问题，如“当结合成分子时”这个句子可以有以下切分方法：“当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子时”，“当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合成分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子时”。</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可以说，中文分词的关键问题为：切分歧义的消解和未登录词的识别。</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词典匹配是分词最为传统也最为常见的一种办法。匹配方式可以为正向（从左到右）或逆向（从右到左）。对于匹配中遇到的多种分段可能性（</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segmentation ambiguity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），通常会选取分隔出来词的数目最少的。</a:t>
            </a: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很明显，这种方式对词表的依赖很大，一旦出现词表中不存在的新词，算法是无法做到正确的切分的。但是词表匹配也有它的优势，比如简单易懂，不依赖训练数据，易于纠错等等。</a:t>
            </a: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还有一类方法是通过语料数据中的一些统计特征（如互信息量）去估计相邻汉字之间的关联性，进而实现词的切分。这类方法不依赖词表，特别是在对生词的发掘方面具有较强的灵活性，但是也经常会有精度方面的问题。</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分词最常用的工作包是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jieba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分词包，</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jieba</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写成的一个分词开源库，专门用于中文分词，其有三条基本原理，即实现所采用技术。</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① 基于</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树结构实现高效的词图扫描，生成句子中汉字所有可能成词情况所构成的有向无环图（</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jieba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分词自带了一个叫做</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dict.txt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的词典，里面有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万多条词，包含了词条出现的次数（这个次数是作者自己基于人民日报语料等资源训练得出来的）和词性。</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树是有名的前缀树，若一个词语的前面几个字一样，表示该词语具有相同的前缀，可以使用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树来存储，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trie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树存储方式具有查找速度快的优势。后一句的“生成句子中汉字所有可能成词情况所构成的有向无环图”意思是给定一个待切分的句子，生成一个如图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所示的有向无环图。</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5604" name="图片 3" descr="http://blog.chinaunix.net/attachment/201401/19/22312037_1390130427J0US.png"/>
          <p:cNvPicPr>
            <a:picLocks noChangeAspect="1"/>
          </p:cNvPicPr>
          <p:nvPr/>
        </p:nvPicPr>
        <p:blipFill>
          <a:blip r:embed="rId2"/>
          <a:stretch>
            <a:fillRect/>
          </a:stretch>
        </p:blipFill>
        <p:spPr>
          <a:xfrm>
            <a:off x="2852738" y="3681413"/>
            <a:ext cx="5476875" cy="2376487"/>
          </a:xfrm>
          <a:prstGeom prst="rect">
            <a:avLst/>
          </a:prstGeom>
          <a:noFill/>
          <a:ln w="317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② 采用动态规划查找最大概率路径，找出基于词频的最大切分组合。先查找待分词句子中已经切分好的词语，再查找该词语出现的频率，然后根据动态规划查找最大概率路径的方法，对句子从右往左反向计算最大概率（反向是因为汉语句子的重心经常落在右边，从右往左计算，正确率要高于从左往右计算，这个类似于逆向最大匹配），最后得到最大概率的切分组合。</a:t>
            </a: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③ 对于未登录词，采用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HMM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模型，使用了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Viterbi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算法，将中文词汇按照</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BEMS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四个状态来标记。其中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begin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，表示开始位置；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end</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，表示结束位置；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middle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，表示中间位置；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singgle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，表示单独成词的位置。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HMM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模型采用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(B,E,M,S)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这四种状态来标记中文词语，比如北京可以标注为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，即北</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，表示北是开始位置，京是结束位置，中华民族可以标注为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BMME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，就是开始、中间、中间和结束。</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去除停用词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停用词（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Stop Words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），词典译为“电脑检索中的虚字、非检索用字”。在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SEO</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搜索引擎中，为节省存储空间和提高搜索效率，搜索引擎在索引页面或处理搜索请求时会自动忽略某些字或词，这些字或词即被称为停用词。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停用词一定程度上相当于过滤词（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Filter Words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），区别是过滤词的范围更大一些，包含情色、政治等敏感信息的关键词都会被视做过滤词加以处理，停用词本身则没有这个限制。通常意义上，停用词大致可分为如下两类。</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一类是使用十分广泛，甚至是过于频繁的一些单词。比如英文的“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i”“is”“what”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中文的“我”“就”等，这些词几乎在每个文档上均会出现，查询这样的词无法保证搜索引擎能够给出真正相关的搜索结果，因此无法缩小搜索范围来提高搜索结果的准确性，同时还会降低搜索的效率。因此，在搜索的时候，</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Google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和百度等搜索引擎会忽略掉特定的常用词，如果使用了太多的停用词，有可能无法得到精确的结果，甚至可能得到大量毫不相关的搜索结果。</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另一类是文本中出现频率很高，但实际意义又不大的词。这一类词主要包括了语气助词、副词、介词、连词等，通常自身并无明确意义，只有将其放入一个完整的句子中才有一定作用的词语。常见的有“的”“在”“和”“接着”等，例如“泰迪教育研究院是最好的大数据知识传播机构之一”这句话中的“是”“的”就是两个停用词。</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经过分词后，评论由一个字符串的形式变为多个由文字或词语组成的字符串的形式，可判断评论中词语是否为停用词。根据上述停用词的定义整理出停用词库，并根据停用词库去除评论中的停用词。</a:t>
            </a: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idx="1"/>
          </p:nvPr>
        </p:nvSpPr>
        <p:spPr>
          <a:xfrm>
            <a:off x="587375" y="1350963"/>
            <a:ext cx="10780713" cy="4773613"/>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随着电子商务的迅速发展和网络购物的流行，人们对于网络购物的需求变得越来越高，也给电商企业带来巨大的发展机遇，与此同时，这种需求也推动了更多电商企业的崛起，引发了激烈的竞争。而在这种激烈竞争的大背景下，除了提高商品质量、压低价格外，了解更多消费者的心声对电商企业来说也变得越来越有必要。其中非常重要的方式就是对消费者的评论文本数据进行内在信息的分析。</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评论信息中蕴含着消费者对特定产品和服务的主观感受，反应了人们的态度、立场和意见，具有非常宝贵的研宄价值。一方面，对企业来说，企业需要根据海量的评论文本数据去更好的了解用户的个人喜好，从而提高产品质量，改善服务，获取市场上的竞争优势。另一方面，消费者需要在没有看到真正的产品实体、做出购买决策之前，根据其他购物者的评论了解产品的质量、性价比等信息，为购物抉择提供参考依据。</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2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第二步：提取含名词的评论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目标是对产品特征的优缺点进行分析，类似“不错，很好的产品”，“很不错，继续支持”等评论虽然表达了对产品的情感倾向，但是实际上无法根据这些评论提取出哪些产品特征是用户满意的。评论中只有出现明确的名词，如机构团体及其它专有名词时，评论才有意义，因此需要对分词后的词语进行词性标注。之后再根据词性将含有名词类的评论提取出来。</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jieba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关于词典词性标记，采用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ICTCLAS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的标记方法。</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ICTCLAS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汉语词性标注集如下表所示。</a:t>
            </a: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414338" y="1828800"/>
          <a:ext cx="11444286" cy="4114800"/>
        </p:xfrm>
        <a:graphic>
          <a:graphicData uri="http://schemas.openxmlformats.org/drawingml/2006/table">
            <a:tbl>
              <a:tblPr firstRow="1" firstCol="1" bandRow="1">
                <a:tableStyleId>{5C22544A-7EE6-4342-B048-85BDC9FD1C3A}</a:tableStyleId>
              </a:tblPr>
              <a:tblGrid>
                <a:gridCol w="837932">
                  <a:extLst>
                    <a:ext uri="{9D8B030D-6E8A-4147-A177-3AD203B41FA5}">
                      <a16:colId xmlns="" xmlns:a16="http://schemas.microsoft.com/office/drawing/2014/main" val="20000"/>
                    </a:ext>
                  </a:extLst>
                </a:gridCol>
                <a:gridCol w="1305612">
                  <a:extLst>
                    <a:ext uri="{9D8B030D-6E8A-4147-A177-3AD203B41FA5}">
                      <a16:colId xmlns="" xmlns:a16="http://schemas.microsoft.com/office/drawing/2014/main" val="20001"/>
                    </a:ext>
                  </a:extLst>
                </a:gridCol>
                <a:gridCol w="3566075">
                  <a:extLst>
                    <a:ext uri="{9D8B030D-6E8A-4147-A177-3AD203B41FA5}">
                      <a16:colId xmlns="" xmlns:a16="http://schemas.microsoft.com/office/drawing/2014/main" val="20002"/>
                    </a:ext>
                  </a:extLst>
                </a:gridCol>
                <a:gridCol w="818437">
                  <a:extLst>
                    <a:ext uri="{9D8B030D-6E8A-4147-A177-3AD203B41FA5}">
                      <a16:colId xmlns="" xmlns:a16="http://schemas.microsoft.com/office/drawing/2014/main" val="20003"/>
                    </a:ext>
                  </a:extLst>
                </a:gridCol>
                <a:gridCol w="1305612">
                  <a:extLst>
                    <a:ext uri="{9D8B030D-6E8A-4147-A177-3AD203B41FA5}">
                      <a16:colId xmlns="" xmlns:a16="http://schemas.microsoft.com/office/drawing/2014/main" val="20004"/>
                    </a:ext>
                  </a:extLst>
                </a:gridCol>
                <a:gridCol w="3610618">
                  <a:extLst>
                    <a:ext uri="{9D8B030D-6E8A-4147-A177-3AD203B41FA5}">
                      <a16:colId xmlns="" xmlns:a16="http://schemas.microsoft.com/office/drawing/2014/main" val="20005"/>
                    </a:ext>
                  </a:extLst>
                </a:gridCol>
              </a:tblGrid>
              <a:tr h="251522">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0"/>
                  </a:ext>
                </a:extLst>
              </a:tr>
              <a:tr h="377286">
                <a:tc>
                  <a:txBody>
                    <a:bodyPr/>
                    <a:lstStyle/>
                    <a:p>
                      <a:pPr indent="228600" algn="just">
                        <a:spcAft>
                          <a:spcPts val="0"/>
                        </a:spcAft>
                      </a:pPr>
                      <a:r>
                        <a:rPr lang="en-US" sz="1800" kern="100">
                          <a:effectLst/>
                        </a:rPr>
                        <a:t>Ag</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形语素</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形容词性语素。形容词代码为</a:t>
                      </a:r>
                      <a:r>
                        <a:rPr lang="en-US" sz="1800" kern="100">
                          <a:effectLst/>
                        </a:rPr>
                        <a:t>a</a:t>
                      </a:r>
                      <a:r>
                        <a:rPr lang="zh-CN" sz="1800" kern="100">
                          <a:effectLst/>
                        </a:rPr>
                        <a:t>，语素代码ｇ前面置以</a:t>
                      </a:r>
                      <a:r>
                        <a:rPr lang="en-US" sz="1800" kern="100">
                          <a:effectLst/>
                        </a:rPr>
                        <a:t>A</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ns</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地名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名词代码</a:t>
                      </a:r>
                      <a:r>
                        <a:rPr lang="en-US" sz="1800" kern="100">
                          <a:effectLst/>
                        </a:rPr>
                        <a:t>n</a:t>
                      </a:r>
                      <a:r>
                        <a:rPr lang="zh-CN" sz="1800" kern="100">
                          <a:effectLst/>
                        </a:rPr>
                        <a:t>和处所词代码</a:t>
                      </a:r>
                      <a:r>
                        <a:rPr lang="en-US" sz="1800" kern="100">
                          <a:effectLst/>
                        </a:rPr>
                        <a:t>s</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1"/>
                  </a:ext>
                </a:extLst>
              </a:tr>
              <a:tr h="251522">
                <a:tc>
                  <a:txBody>
                    <a:bodyPr/>
                    <a:lstStyle/>
                    <a:p>
                      <a:pPr indent="228600" algn="just">
                        <a:spcAft>
                          <a:spcPts val="0"/>
                        </a:spcAft>
                      </a:pPr>
                      <a:r>
                        <a:rPr lang="en-US" sz="1800" kern="100">
                          <a:effectLst/>
                        </a:rPr>
                        <a:t>a</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形容词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取英语形容词</a:t>
                      </a:r>
                      <a:r>
                        <a:rPr lang="en-US" sz="1800" kern="100">
                          <a:effectLst/>
                        </a:rPr>
                        <a:t>adjective</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nt</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dirty="0">
                          <a:effectLst/>
                        </a:rPr>
                        <a:t>机构团体</a:t>
                      </a:r>
                      <a:endParaRPr lang="zh-CN" sz="1800" kern="100" dirty="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“团”的声母为</a:t>
                      </a:r>
                      <a:r>
                        <a:rPr lang="en-US" sz="1800" kern="100">
                          <a:effectLst/>
                        </a:rPr>
                        <a:t>t</a:t>
                      </a:r>
                      <a:r>
                        <a:rPr lang="zh-CN" sz="1800" kern="100">
                          <a:effectLst/>
                        </a:rPr>
                        <a:t>，名词代码</a:t>
                      </a:r>
                      <a:r>
                        <a:rPr lang="en-US" sz="1800" kern="100">
                          <a:effectLst/>
                        </a:rPr>
                        <a:t>n</a:t>
                      </a:r>
                      <a:r>
                        <a:rPr lang="zh-CN" sz="1800" kern="100">
                          <a:effectLst/>
                        </a:rPr>
                        <a:t>和</a:t>
                      </a:r>
                      <a:r>
                        <a:rPr lang="en-US" sz="1800" kern="100">
                          <a:effectLst/>
                        </a:rPr>
                        <a:t>t</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2"/>
                  </a:ext>
                </a:extLst>
              </a:tr>
              <a:tr h="377286">
                <a:tc>
                  <a:txBody>
                    <a:bodyPr/>
                    <a:lstStyle/>
                    <a:p>
                      <a:pPr indent="228600" algn="just">
                        <a:spcAft>
                          <a:spcPts val="0"/>
                        </a:spcAft>
                      </a:pPr>
                      <a:r>
                        <a:rPr lang="en-US" sz="1800" kern="100">
                          <a:effectLst/>
                        </a:rPr>
                        <a:t>ad</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副形词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直接作状语的形容词。形容词代码</a:t>
                      </a:r>
                      <a:r>
                        <a:rPr lang="en-US" sz="1800" kern="100">
                          <a:effectLst/>
                        </a:rPr>
                        <a:t>a</a:t>
                      </a:r>
                      <a:r>
                        <a:rPr lang="zh-CN" sz="1800" kern="100">
                          <a:effectLst/>
                        </a:rPr>
                        <a:t>和副词代码</a:t>
                      </a:r>
                      <a:r>
                        <a:rPr lang="en-US" sz="1800" kern="100">
                          <a:effectLst/>
                        </a:rPr>
                        <a:t>d</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nz</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其他专名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“专”的声母的第</a:t>
                      </a:r>
                      <a:r>
                        <a:rPr lang="en-US" sz="1800" kern="100">
                          <a:effectLst/>
                        </a:rPr>
                        <a:t>1</a:t>
                      </a:r>
                      <a:r>
                        <a:rPr lang="zh-CN" sz="1800" kern="100">
                          <a:effectLst/>
                        </a:rPr>
                        <a:t>个字母为</a:t>
                      </a:r>
                      <a:r>
                        <a:rPr lang="en-US" sz="1800" kern="100">
                          <a:effectLst/>
                        </a:rPr>
                        <a:t>z</a:t>
                      </a:r>
                      <a:r>
                        <a:rPr lang="zh-CN" sz="1800" kern="100">
                          <a:effectLst/>
                        </a:rPr>
                        <a:t>，名词代码</a:t>
                      </a:r>
                      <a:r>
                        <a:rPr lang="en-US" sz="1800" kern="100">
                          <a:effectLst/>
                        </a:rPr>
                        <a:t>n</a:t>
                      </a:r>
                      <a:r>
                        <a:rPr lang="zh-CN" sz="1800" kern="100">
                          <a:effectLst/>
                        </a:rPr>
                        <a:t>和</a:t>
                      </a:r>
                      <a:r>
                        <a:rPr lang="en-US" sz="1800" kern="100">
                          <a:effectLst/>
                        </a:rPr>
                        <a:t>z</a:t>
                      </a:r>
                      <a:r>
                        <a:rPr lang="zh-CN" sz="1800" kern="10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3"/>
                  </a:ext>
                </a:extLst>
              </a:tr>
              <a:tr h="377286">
                <a:tc>
                  <a:txBody>
                    <a:bodyPr/>
                    <a:lstStyle/>
                    <a:p>
                      <a:pPr indent="228600" algn="just">
                        <a:spcAft>
                          <a:spcPts val="0"/>
                        </a:spcAft>
                      </a:pPr>
                      <a:r>
                        <a:rPr lang="en-US" sz="1800" kern="100">
                          <a:effectLst/>
                        </a:rPr>
                        <a:t>an</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名形词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具</a:t>
                      </a:r>
                      <a:r>
                        <a:rPr lang="zh-CN" sz="1800" kern="100" spc="-20">
                          <a:effectLst/>
                        </a:rPr>
                        <a:t>有名词功能的形容词。形容词代码</a:t>
                      </a:r>
                      <a:r>
                        <a:rPr lang="en-US" sz="1800" kern="100" spc="-20">
                          <a:effectLst/>
                        </a:rPr>
                        <a:t>a</a:t>
                      </a:r>
                      <a:r>
                        <a:rPr lang="zh-CN" sz="1800" kern="100" spc="-20">
                          <a:effectLst/>
                        </a:rPr>
                        <a:t>和名词代码</a:t>
                      </a:r>
                      <a:r>
                        <a:rPr lang="en-US" sz="1800" kern="100" spc="-20">
                          <a:effectLst/>
                        </a:rPr>
                        <a:t>n</a:t>
                      </a:r>
                      <a:r>
                        <a:rPr lang="zh-CN" sz="1800" kern="100" spc="-20">
                          <a:effectLst/>
                        </a:rPr>
                        <a:t>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o</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拟声词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取英语拟声词</a:t>
                      </a:r>
                      <a:r>
                        <a:rPr lang="en-US" sz="1800" kern="100">
                          <a:effectLst/>
                        </a:rPr>
                        <a:t>onomatopoeia</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4"/>
                  </a:ext>
                </a:extLst>
              </a:tr>
              <a:tr h="251522">
                <a:tc>
                  <a:txBody>
                    <a:bodyPr/>
                    <a:lstStyle/>
                    <a:p>
                      <a:pPr indent="228600" algn="just">
                        <a:spcAft>
                          <a:spcPts val="0"/>
                        </a:spcAft>
                      </a:pPr>
                      <a:r>
                        <a:rPr lang="en-US" sz="1800" kern="100">
                          <a:effectLst/>
                        </a:rPr>
                        <a:t>b</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区别词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取汉字“别”的声母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p</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介词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取英语介词</a:t>
                      </a:r>
                      <a:r>
                        <a:rPr lang="en-US" sz="1800" kern="100">
                          <a:effectLst/>
                        </a:rPr>
                        <a:t>prepositional</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5"/>
                  </a:ext>
                </a:extLst>
              </a:tr>
              <a:tr h="251522">
                <a:tc>
                  <a:txBody>
                    <a:bodyPr/>
                    <a:lstStyle/>
                    <a:p>
                      <a:pPr indent="228600" algn="just">
                        <a:spcAft>
                          <a:spcPts val="0"/>
                        </a:spcAft>
                      </a:pPr>
                      <a:r>
                        <a:rPr lang="en-US" sz="1800" kern="100">
                          <a:effectLst/>
                        </a:rPr>
                        <a:t>c</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连词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取英语连词</a:t>
                      </a:r>
                      <a:r>
                        <a:rPr lang="en-US" sz="1800" kern="100">
                          <a:effectLst/>
                        </a:rPr>
                        <a:t>conjunction</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q</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量词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取英语</a:t>
                      </a:r>
                      <a:r>
                        <a:rPr lang="en-US" sz="1800" kern="100">
                          <a:effectLst/>
                        </a:rPr>
                        <a:t>quantity</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6"/>
                  </a:ext>
                </a:extLst>
              </a:tr>
              <a:tr h="279489">
                <a:tc>
                  <a:txBody>
                    <a:bodyPr/>
                    <a:lstStyle/>
                    <a:p>
                      <a:pPr indent="228600" algn="just">
                        <a:spcAft>
                          <a:spcPts val="0"/>
                        </a:spcAft>
                      </a:pPr>
                      <a:r>
                        <a:rPr lang="en-US" sz="1800" kern="100">
                          <a:effectLst/>
                        </a:rPr>
                        <a:t>Dg</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副语素</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副词性语素。副词代码为</a:t>
                      </a:r>
                      <a:r>
                        <a:rPr lang="en-US" sz="1800" kern="100">
                          <a:effectLst/>
                        </a:rPr>
                        <a:t>d</a:t>
                      </a:r>
                      <a:r>
                        <a:rPr lang="zh-CN" sz="1800" kern="100">
                          <a:effectLst/>
                        </a:rPr>
                        <a:t>，语素代码ｇ前面置以</a:t>
                      </a:r>
                      <a:r>
                        <a:rPr lang="en-US" sz="1800" kern="100">
                          <a:effectLst/>
                        </a:rPr>
                        <a:t>D</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en-US" sz="1800" kern="100">
                          <a:effectLst/>
                        </a:rPr>
                        <a:t>r</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a:effectLst/>
                        </a:rPr>
                        <a:t>代词</a:t>
                      </a:r>
                      <a:endParaRPr lang="zh-CN" sz="1800" kern="100">
                        <a:effectLst/>
                        <a:latin typeface="Times New Roman" panose="02020603050405020304"/>
                        <a:ea typeface="宋体" panose="02010600030101010101" pitchFamily="2" charset="-122"/>
                        <a:cs typeface="Times New Roman" panose="02020603050405020304"/>
                      </a:endParaRPr>
                    </a:p>
                  </a:txBody>
                  <a:tcPr marL="10286" marR="10286" marT="0" marB="0" anchor="ctr"/>
                </a:tc>
                <a:tc>
                  <a:txBody>
                    <a:bodyPr/>
                    <a:lstStyle/>
                    <a:p>
                      <a:pPr indent="228600" algn="just">
                        <a:spcAft>
                          <a:spcPts val="0"/>
                        </a:spcAft>
                      </a:pPr>
                      <a:r>
                        <a:rPr lang="zh-CN" sz="1800" kern="100" dirty="0">
                          <a:effectLst/>
                        </a:rPr>
                        <a:t>取英语代词</a:t>
                      </a:r>
                      <a:r>
                        <a:rPr lang="en-US" sz="1800" kern="100" dirty="0">
                          <a:effectLst/>
                        </a:rPr>
                        <a:t>pronoun</a:t>
                      </a:r>
                      <a:r>
                        <a:rPr lang="zh-CN" sz="1800" kern="100" dirty="0">
                          <a:effectLst/>
                        </a:rPr>
                        <a:t>的第</a:t>
                      </a:r>
                      <a:r>
                        <a:rPr lang="en-US" sz="1800" kern="100" dirty="0">
                          <a:effectLst/>
                        </a:rPr>
                        <a:t>2</a:t>
                      </a:r>
                      <a:r>
                        <a:rPr lang="zh-CN" sz="1800" kern="100" dirty="0">
                          <a:effectLst/>
                        </a:rPr>
                        <a:t>个字母，因</a:t>
                      </a:r>
                      <a:r>
                        <a:rPr lang="en-US" sz="1800" kern="100" dirty="0">
                          <a:effectLst/>
                        </a:rPr>
                        <a:t>p</a:t>
                      </a:r>
                      <a:r>
                        <a:rPr lang="zh-CN" sz="1800" kern="100" dirty="0">
                          <a:effectLst/>
                        </a:rPr>
                        <a:t>已用于介词</a:t>
                      </a:r>
                      <a:endParaRPr lang="zh-CN" sz="1800" kern="100" dirty="0">
                        <a:effectLst/>
                        <a:latin typeface="Times New Roman" panose="02020603050405020304"/>
                        <a:ea typeface="宋体" panose="02010600030101010101" pitchFamily="2" charset="-122"/>
                        <a:cs typeface="Times New Roman" panose="02020603050405020304"/>
                      </a:endParaRPr>
                    </a:p>
                  </a:txBody>
                  <a:tcPr marL="10286" marR="10286" marT="0" marB="0" anchor="ctr"/>
                </a:tc>
                <a:extLst>
                  <a:ext uri="{0D108BD9-81ED-4DB2-BD59-A6C34878D82A}">
                    <a16:rowId xmlns=""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414338" y="1635125"/>
          <a:ext cx="11372850" cy="4114800"/>
        </p:xfrm>
        <a:graphic>
          <a:graphicData uri="http://schemas.openxmlformats.org/drawingml/2006/table">
            <a:tbl>
              <a:tblPr firstRow="1" firstCol="1" bandRow="1">
                <a:tableStyleId>{5C22544A-7EE6-4342-B048-85BDC9FD1C3A}</a:tableStyleId>
              </a:tblPr>
              <a:tblGrid>
                <a:gridCol w="832699">
                  <a:extLst>
                    <a:ext uri="{9D8B030D-6E8A-4147-A177-3AD203B41FA5}">
                      <a16:colId xmlns="" xmlns:a16="http://schemas.microsoft.com/office/drawing/2014/main" val="20000"/>
                    </a:ext>
                  </a:extLst>
                </a:gridCol>
                <a:gridCol w="1297460">
                  <a:extLst>
                    <a:ext uri="{9D8B030D-6E8A-4147-A177-3AD203B41FA5}">
                      <a16:colId xmlns="" xmlns:a16="http://schemas.microsoft.com/office/drawing/2014/main" val="20001"/>
                    </a:ext>
                  </a:extLst>
                </a:gridCol>
                <a:gridCol w="3543815">
                  <a:extLst>
                    <a:ext uri="{9D8B030D-6E8A-4147-A177-3AD203B41FA5}">
                      <a16:colId xmlns="" xmlns:a16="http://schemas.microsoft.com/office/drawing/2014/main" val="20002"/>
                    </a:ext>
                  </a:extLst>
                </a:gridCol>
                <a:gridCol w="813335">
                  <a:extLst>
                    <a:ext uri="{9D8B030D-6E8A-4147-A177-3AD203B41FA5}">
                      <a16:colId xmlns="" xmlns:a16="http://schemas.microsoft.com/office/drawing/2014/main" val="20003"/>
                    </a:ext>
                  </a:extLst>
                </a:gridCol>
                <a:gridCol w="1297460">
                  <a:extLst>
                    <a:ext uri="{9D8B030D-6E8A-4147-A177-3AD203B41FA5}">
                      <a16:colId xmlns="" xmlns:a16="http://schemas.microsoft.com/office/drawing/2014/main" val="20004"/>
                    </a:ext>
                  </a:extLst>
                </a:gridCol>
                <a:gridCol w="3588081">
                  <a:extLst>
                    <a:ext uri="{9D8B030D-6E8A-4147-A177-3AD203B41FA5}">
                      <a16:colId xmlns="" xmlns:a16="http://schemas.microsoft.com/office/drawing/2014/main" val="20005"/>
                    </a:ext>
                  </a:extLst>
                </a:gridCol>
              </a:tblGrid>
              <a:tr h="205921">
                <a:tc>
                  <a:txBody>
                    <a:bodyPr/>
                    <a:lstStyle/>
                    <a:p>
                      <a:pPr indent="228600" algn="ctr">
                        <a:spcAft>
                          <a:spcPts val="0"/>
                        </a:spcAft>
                      </a:pPr>
                      <a:r>
                        <a:rPr lang="zh-CN" sz="1800" kern="100" dirty="0">
                          <a:effectLst/>
                        </a:rPr>
                        <a:t>代码</a:t>
                      </a:r>
                      <a:endParaRPr lang="zh-CN" sz="1800" b="1"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0"/>
                  </a:ext>
                </a:extLst>
              </a:tr>
              <a:tr h="205921">
                <a:tc>
                  <a:txBody>
                    <a:bodyPr/>
                    <a:lstStyle/>
                    <a:p>
                      <a:pPr indent="228600" algn="just">
                        <a:spcAft>
                          <a:spcPts val="0"/>
                        </a:spcAft>
                      </a:pPr>
                      <a:r>
                        <a:rPr lang="en-US" sz="1800" kern="100" dirty="0">
                          <a:effectLst/>
                        </a:rPr>
                        <a:t>d</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副词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a:t>
                      </a:r>
                      <a:r>
                        <a:rPr lang="en-US" sz="1800" kern="100">
                          <a:effectLst/>
                        </a:rPr>
                        <a:t>adverb</a:t>
                      </a:r>
                      <a:r>
                        <a:rPr lang="zh-CN" sz="1800" kern="100">
                          <a:effectLst/>
                        </a:rPr>
                        <a:t>的第</a:t>
                      </a:r>
                      <a:r>
                        <a:rPr lang="en-US" sz="1800" kern="100">
                          <a:effectLst/>
                        </a:rPr>
                        <a:t>2</a:t>
                      </a:r>
                      <a:r>
                        <a:rPr lang="zh-CN" sz="1800" kern="100">
                          <a:effectLst/>
                        </a:rPr>
                        <a:t>个字母，因其第</a:t>
                      </a:r>
                      <a:r>
                        <a:rPr lang="en-US" sz="1800" kern="100">
                          <a:effectLst/>
                        </a:rPr>
                        <a:t>1</a:t>
                      </a:r>
                      <a:r>
                        <a:rPr lang="zh-CN" sz="1800" kern="100">
                          <a:effectLst/>
                        </a:rPr>
                        <a:t>个字母已用于形容词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dirty="0">
                          <a:effectLst/>
                        </a:rPr>
                        <a:t>s</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处所词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取英语</a:t>
                      </a:r>
                      <a:r>
                        <a:rPr lang="en-US" sz="1800" kern="100" dirty="0">
                          <a:effectLst/>
                        </a:rPr>
                        <a:t>space</a:t>
                      </a:r>
                      <a:r>
                        <a:rPr lang="zh-CN" sz="1800" kern="100" dirty="0">
                          <a:effectLst/>
                        </a:rPr>
                        <a:t>的第</a:t>
                      </a:r>
                      <a:r>
                        <a:rPr lang="en-US" sz="1800" kern="100" dirty="0">
                          <a:effectLst/>
                        </a:rPr>
                        <a:t>1</a:t>
                      </a:r>
                      <a:r>
                        <a:rPr lang="zh-CN" sz="1800" kern="100" dirty="0">
                          <a:effectLst/>
                        </a:rPr>
                        <a:t>个字母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1"/>
                  </a:ext>
                </a:extLst>
              </a:tr>
              <a:tr h="308882">
                <a:tc>
                  <a:txBody>
                    <a:bodyPr/>
                    <a:lstStyle/>
                    <a:p>
                      <a:pPr indent="228600" algn="just">
                        <a:spcAft>
                          <a:spcPts val="0"/>
                        </a:spcAft>
                      </a:pPr>
                      <a:r>
                        <a:rPr lang="en-US" sz="1800" kern="100">
                          <a:effectLst/>
                        </a:rPr>
                        <a:t>e</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叹词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取英语叹词</a:t>
                      </a:r>
                      <a:r>
                        <a:rPr lang="en-US" sz="1800" kern="100">
                          <a:effectLst/>
                        </a:rPr>
                        <a:t>exclamation</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Tg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时语素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时间词性语素。时间词代码为</a:t>
                      </a:r>
                      <a:r>
                        <a:rPr lang="en-US" sz="1800" kern="100">
                          <a:effectLst/>
                        </a:rPr>
                        <a:t>t</a:t>
                      </a:r>
                      <a:r>
                        <a:rPr lang="zh-CN" sz="1800" kern="100">
                          <a:effectLst/>
                        </a:rPr>
                        <a:t>，在语素的代码</a:t>
                      </a:r>
                      <a:r>
                        <a:rPr lang="en-US" sz="1800" kern="100">
                          <a:effectLst/>
                        </a:rPr>
                        <a:t>g</a:t>
                      </a:r>
                      <a:r>
                        <a:rPr lang="zh-CN" sz="1800" kern="100">
                          <a:effectLst/>
                        </a:rPr>
                        <a:t>前面置以</a:t>
                      </a:r>
                      <a:r>
                        <a:rPr lang="en-US" sz="1800" kern="100">
                          <a:effectLst/>
                        </a:rPr>
                        <a:t>T</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2"/>
                  </a:ext>
                </a:extLst>
              </a:tr>
              <a:tr h="205921">
                <a:tc>
                  <a:txBody>
                    <a:bodyPr/>
                    <a:lstStyle/>
                    <a:p>
                      <a:pPr indent="228600" algn="just">
                        <a:spcAft>
                          <a:spcPts val="0"/>
                        </a:spcAft>
                      </a:pPr>
                      <a:r>
                        <a:rPr lang="en-US" sz="1800" kern="100">
                          <a:effectLst/>
                        </a:rPr>
                        <a:t>f</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方位词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取汉字“方”的声母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t</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时间词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a:t>
                      </a:r>
                      <a:r>
                        <a:rPr lang="en-US" sz="1800" kern="100">
                          <a:effectLst/>
                        </a:rPr>
                        <a:t>time</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3"/>
                  </a:ext>
                </a:extLst>
              </a:tr>
              <a:tr h="308882">
                <a:tc>
                  <a:txBody>
                    <a:bodyPr/>
                    <a:lstStyle/>
                    <a:p>
                      <a:pPr indent="228600" algn="just">
                        <a:spcAft>
                          <a:spcPts val="0"/>
                        </a:spcAft>
                      </a:pPr>
                      <a:r>
                        <a:rPr lang="en-US" sz="1800" kern="100">
                          <a:effectLst/>
                        </a:rPr>
                        <a:t>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绝大多数语素都能作为合成词的“词根”，取汉字“根”的声母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u</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助词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取英语助词</a:t>
                      </a:r>
                      <a:r>
                        <a:rPr lang="en-US" sz="1800" kern="100" dirty="0">
                          <a:effectLst/>
                        </a:rPr>
                        <a:t>auxiliary </a:t>
                      </a:r>
                      <a:r>
                        <a:rPr lang="zh-CN" sz="1800" kern="100" dirty="0">
                          <a:effectLst/>
                        </a:rPr>
                        <a:t>的第</a:t>
                      </a:r>
                      <a:r>
                        <a:rPr lang="en-US" sz="1800" kern="100" dirty="0">
                          <a:effectLst/>
                        </a:rPr>
                        <a:t>2</a:t>
                      </a:r>
                      <a:r>
                        <a:rPr lang="zh-CN" sz="1800" kern="100" dirty="0">
                          <a:effectLst/>
                        </a:rPr>
                        <a:t>个字母，因</a:t>
                      </a:r>
                      <a:r>
                        <a:rPr lang="en-US" sz="1800" kern="100" dirty="0">
                          <a:effectLst/>
                        </a:rPr>
                        <a:t>a</a:t>
                      </a:r>
                      <a:r>
                        <a:rPr lang="zh-CN" sz="1800" kern="100" dirty="0">
                          <a:effectLst/>
                        </a:rPr>
                        <a:t>已用于形容词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4"/>
                  </a:ext>
                </a:extLst>
              </a:tr>
              <a:tr h="205921">
                <a:tc>
                  <a:txBody>
                    <a:bodyPr/>
                    <a:lstStyle/>
                    <a:p>
                      <a:pPr indent="228600" algn="just">
                        <a:spcAft>
                          <a:spcPts val="0"/>
                        </a:spcAft>
                      </a:pPr>
                      <a:r>
                        <a:rPr lang="en-US" sz="1800" kern="100">
                          <a:effectLst/>
                        </a:rPr>
                        <a:t>h</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前</a:t>
                      </a:r>
                      <a:r>
                        <a:rPr lang="zh-CN" sz="1800" kern="100" spc="-20">
                          <a:effectLst/>
                        </a:rPr>
                        <a:t>接成分</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a:t>
                      </a:r>
                      <a:r>
                        <a:rPr lang="en-US" sz="1800" kern="100">
                          <a:effectLst/>
                        </a:rPr>
                        <a:t>head</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动语素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动词性语素。动词代码为</a:t>
                      </a:r>
                      <a:r>
                        <a:rPr lang="en-US" sz="1800" kern="100">
                          <a:effectLst/>
                        </a:rPr>
                        <a:t>v</a:t>
                      </a:r>
                      <a:r>
                        <a:rPr lang="zh-CN" sz="1800" kern="100">
                          <a:effectLst/>
                        </a:rPr>
                        <a:t>。在语素的代码</a:t>
                      </a:r>
                      <a:r>
                        <a:rPr lang="en-US" sz="1800" kern="100">
                          <a:effectLst/>
                        </a:rPr>
                        <a:t>g</a:t>
                      </a:r>
                      <a:r>
                        <a:rPr lang="zh-CN" sz="1800" kern="100">
                          <a:effectLst/>
                        </a:rPr>
                        <a:t>前面置以</a:t>
                      </a:r>
                      <a:r>
                        <a:rPr lang="en-US" sz="1800" kern="100">
                          <a:effectLst/>
                        </a:rPr>
                        <a:t>V</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5"/>
                  </a:ext>
                </a:extLst>
              </a:tr>
              <a:tr h="205921">
                <a:tc>
                  <a:txBody>
                    <a:bodyPr/>
                    <a:lstStyle/>
                    <a:p>
                      <a:pPr indent="228600" algn="just">
                        <a:spcAft>
                          <a:spcPts val="0"/>
                        </a:spcAft>
                      </a:pPr>
                      <a:r>
                        <a:rPr lang="en-US" sz="1800" kern="100">
                          <a:effectLst/>
                        </a:rPr>
                        <a:t>i</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成语</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a:t>
                      </a:r>
                      <a:r>
                        <a:rPr lang="zh-CN" sz="1800" kern="100" spc="-20">
                          <a:effectLst/>
                        </a:rPr>
                        <a:t>英语成语</a:t>
                      </a:r>
                      <a:r>
                        <a:rPr lang="en-US" sz="1800" kern="100" spc="-20">
                          <a:effectLst/>
                        </a:rPr>
                        <a:t>idiom</a:t>
                      </a:r>
                      <a:r>
                        <a:rPr lang="zh-CN" sz="1800" kern="100" spc="-20">
                          <a:effectLst/>
                        </a:rPr>
                        <a:t>的第</a:t>
                      </a:r>
                      <a:r>
                        <a:rPr lang="en-US" sz="1800" kern="100" spc="-20">
                          <a:effectLst/>
                        </a:rPr>
                        <a:t>1</a:t>
                      </a:r>
                      <a:r>
                        <a:rPr lang="zh-CN" sz="1800" kern="100" spc="-2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动词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取英语动词</a:t>
                      </a:r>
                      <a:r>
                        <a:rPr lang="en-US" sz="1800" kern="100" dirty="0">
                          <a:effectLst/>
                        </a:rPr>
                        <a:t>verb</a:t>
                      </a:r>
                      <a:r>
                        <a:rPr lang="zh-CN" sz="1800" kern="100" dirty="0">
                          <a:effectLst/>
                        </a:rPr>
                        <a:t>的第</a:t>
                      </a:r>
                      <a:r>
                        <a:rPr lang="en-US" sz="1800" kern="100" dirty="0">
                          <a:effectLst/>
                        </a:rPr>
                        <a:t>1</a:t>
                      </a:r>
                      <a:r>
                        <a:rPr lang="zh-CN" sz="1800" kern="100" dirty="0">
                          <a:effectLst/>
                        </a:rPr>
                        <a:t>个字母</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6"/>
                  </a:ext>
                </a:extLst>
              </a:tr>
              <a:tr h="205921">
                <a:tc>
                  <a:txBody>
                    <a:bodyPr/>
                    <a:lstStyle/>
                    <a:p>
                      <a:pPr indent="228600" algn="just">
                        <a:spcAft>
                          <a:spcPts val="0"/>
                        </a:spcAft>
                      </a:pPr>
                      <a:r>
                        <a:rPr lang="en-US" sz="1800" kern="100">
                          <a:effectLst/>
                        </a:rPr>
                        <a:t>j</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简</a:t>
                      </a:r>
                      <a:r>
                        <a:rPr lang="zh-CN" sz="1800" kern="100" spc="-20">
                          <a:effectLst/>
                        </a:rPr>
                        <a:t>称略语</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取汉字“简”的声母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vd</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副动词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直接作状语的动词。动词和副词的代码并在一起</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7"/>
                  </a:ext>
                </a:extLst>
              </a:tr>
              <a:tr h="205921">
                <a:tc>
                  <a:txBody>
                    <a:bodyPr/>
                    <a:lstStyle/>
                    <a:p>
                      <a:pPr indent="228600" algn="just">
                        <a:spcAft>
                          <a:spcPts val="0"/>
                        </a:spcAft>
                      </a:pPr>
                      <a:r>
                        <a:rPr lang="en-US" sz="1800" kern="100">
                          <a:effectLst/>
                        </a:rPr>
                        <a:t>k</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后接成分</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vn</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名动词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指具有名词功能的动词。动词和名词的代码并在一起</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8"/>
                  </a:ext>
                </a:extLst>
              </a:tr>
            </a:tbl>
          </a:graphicData>
        </a:graphic>
      </p:graphicFrame>
      <p:sp>
        <p:nvSpPr>
          <p:cNvPr id="32842"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442913" y="2178050"/>
          <a:ext cx="11187112" cy="3017839"/>
        </p:xfrm>
        <a:graphic>
          <a:graphicData uri="http://schemas.openxmlformats.org/drawingml/2006/table">
            <a:tbl>
              <a:tblPr firstRow="1" firstCol="1" bandRow="1">
                <a:tableStyleId>{5C22544A-7EE6-4342-B048-85BDC9FD1C3A}</a:tableStyleId>
              </a:tblPr>
              <a:tblGrid>
                <a:gridCol w="819099">
                  <a:extLst>
                    <a:ext uri="{9D8B030D-6E8A-4147-A177-3AD203B41FA5}">
                      <a16:colId xmlns="" xmlns:a16="http://schemas.microsoft.com/office/drawing/2014/main" val="20000"/>
                    </a:ext>
                  </a:extLst>
                </a:gridCol>
                <a:gridCol w="1276272">
                  <a:extLst>
                    <a:ext uri="{9D8B030D-6E8A-4147-A177-3AD203B41FA5}">
                      <a16:colId xmlns="" xmlns:a16="http://schemas.microsoft.com/office/drawing/2014/main" val="20001"/>
                    </a:ext>
                  </a:extLst>
                </a:gridCol>
                <a:gridCol w="3485938">
                  <a:extLst>
                    <a:ext uri="{9D8B030D-6E8A-4147-A177-3AD203B41FA5}">
                      <a16:colId xmlns="" xmlns:a16="http://schemas.microsoft.com/office/drawing/2014/main" val="20002"/>
                    </a:ext>
                  </a:extLst>
                </a:gridCol>
                <a:gridCol w="800052">
                  <a:extLst>
                    <a:ext uri="{9D8B030D-6E8A-4147-A177-3AD203B41FA5}">
                      <a16:colId xmlns="" xmlns:a16="http://schemas.microsoft.com/office/drawing/2014/main" val="20003"/>
                    </a:ext>
                  </a:extLst>
                </a:gridCol>
                <a:gridCol w="1276272">
                  <a:extLst>
                    <a:ext uri="{9D8B030D-6E8A-4147-A177-3AD203B41FA5}">
                      <a16:colId xmlns="" xmlns:a16="http://schemas.microsoft.com/office/drawing/2014/main" val="20004"/>
                    </a:ext>
                  </a:extLst>
                </a:gridCol>
                <a:gridCol w="3529479">
                  <a:extLst>
                    <a:ext uri="{9D8B030D-6E8A-4147-A177-3AD203B41FA5}">
                      <a16:colId xmlns="" xmlns:a16="http://schemas.microsoft.com/office/drawing/2014/main" val="20005"/>
                    </a:ext>
                  </a:extLst>
                </a:gridCol>
              </a:tblGrid>
              <a:tr h="274349">
                <a:tc>
                  <a:txBody>
                    <a:bodyPr/>
                    <a:lstStyle/>
                    <a:p>
                      <a:pPr indent="228600" algn="ctr">
                        <a:spcAft>
                          <a:spcPts val="0"/>
                        </a:spcAft>
                      </a:pPr>
                      <a:r>
                        <a:rPr lang="zh-CN" sz="1800" kern="100" dirty="0">
                          <a:effectLst/>
                        </a:rPr>
                        <a:t>代码</a:t>
                      </a:r>
                      <a:endParaRPr lang="zh-CN" sz="1800" b="1"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代码</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名称</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ctr">
                        <a:spcAft>
                          <a:spcPts val="0"/>
                        </a:spcAft>
                      </a:pPr>
                      <a:r>
                        <a:rPr lang="zh-CN" sz="1800" kern="100">
                          <a:effectLst/>
                        </a:rPr>
                        <a:t>帮助记忆的诠释</a:t>
                      </a:r>
                      <a:endParaRPr lang="zh-CN" sz="1800" b="1"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0"/>
                  </a:ext>
                </a:extLst>
              </a:tr>
              <a:tr h="548698">
                <a:tc>
                  <a:txBody>
                    <a:bodyPr/>
                    <a:lstStyle/>
                    <a:p>
                      <a:pPr indent="228600" algn="just">
                        <a:spcAft>
                          <a:spcPts val="0"/>
                        </a:spcAft>
                      </a:pPr>
                      <a:r>
                        <a:rPr lang="en-US" sz="1800" kern="100" dirty="0">
                          <a:effectLst/>
                        </a:rPr>
                        <a:t>l</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习用语</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习用语尚未成为成语，具有“临时性”，取“临”的声母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w</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标点符号</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1"/>
                  </a:ext>
                </a:extLst>
              </a:tr>
              <a:tr h="548698">
                <a:tc>
                  <a:txBody>
                    <a:bodyPr/>
                    <a:lstStyle/>
                    <a:p>
                      <a:pPr indent="228600" algn="just">
                        <a:spcAft>
                          <a:spcPts val="0"/>
                        </a:spcAft>
                      </a:pPr>
                      <a:r>
                        <a:rPr lang="en-US" sz="1800" kern="100">
                          <a:effectLst/>
                        </a:rPr>
                        <a:t>m</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数词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a:t>
                      </a:r>
                      <a:r>
                        <a:rPr lang="en-US" sz="1800" kern="100">
                          <a:effectLst/>
                        </a:rPr>
                        <a:t>numeral</a:t>
                      </a:r>
                      <a:r>
                        <a:rPr lang="zh-CN" sz="1800" kern="100">
                          <a:effectLst/>
                        </a:rPr>
                        <a:t>的第</a:t>
                      </a:r>
                      <a:r>
                        <a:rPr lang="en-US" sz="1800" kern="100">
                          <a:effectLst/>
                        </a:rPr>
                        <a:t>3</a:t>
                      </a:r>
                      <a:r>
                        <a:rPr lang="zh-CN" sz="1800" kern="100">
                          <a:effectLst/>
                        </a:rPr>
                        <a:t>个字母，</a:t>
                      </a:r>
                      <a:r>
                        <a:rPr lang="en-US" sz="1800" kern="100">
                          <a:effectLst/>
                        </a:rPr>
                        <a:t>n</a:t>
                      </a:r>
                      <a:r>
                        <a:rPr lang="zh-CN" sz="1800" kern="100">
                          <a:effectLst/>
                        </a:rPr>
                        <a:t>、</a:t>
                      </a:r>
                      <a:r>
                        <a:rPr lang="en-US" sz="1800" kern="100">
                          <a:effectLst/>
                        </a:rPr>
                        <a:t>u</a:t>
                      </a:r>
                      <a:r>
                        <a:rPr lang="zh-CN" sz="1800" kern="100">
                          <a:effectLst/>
                        </a:rPr>
                        <a:t>已有他用</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x</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非语素字</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非语素字只是一个符号，字母</a:t>
                      </a:r>
                      <a:r>
                        <a:rPr lang="en-US" sz="1800" kern="100">
                          <a:effectLst/>
                        </a:rPr>
                        <a:t>x</a:t>
                      </a:r>
                      <a:r>
                        <a:rPr lang="zh-CN" sz="1800" kern="100">
                          <a:effectLst/>
                        </a:rPr>
                        <a:t>通常用于代表未知数、符号</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2"/>
                  </a:ext>
                </a:extLst>
              </a:tr>
              <a:tr h="548698">
                <a:tc>
                  <a:txBody>
                    <a:bodyPr/>
                    <a:lstStyle/>
                    <a:p>
                      <a:pPr indent="228600" algn="just">
                        <a:spcAft>
                          <a:spcPts val="0"/>
                        </a:spcAft>
                      </a:pPr>
                      <a:r>
                        <a:rPr lang="en-US" sz="1800" kern="100">
                          <a:effectLst/>
                        </a:rPr>
                        <a:t>Ng</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名语素</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dirty="0">
                          <a:effectLst/>
                        </a:rPr>
                        <a:t>名词性语素。名词代码为</a:t>
                      </a:r>
                      <a:r>
                        <a:rPr lang="en-US" sz="1800" kern="100" dirty="0">
                          <a:effectLst/>
                        </a:rPr>
                        <a:t>n</a:t>
                      </a:r>
                      <a:r>
                        <a:rPr lang="zh-CN" sz="1800" kern="100" dirty="0">
                          <a:effectLst/>
                        </a:rPr>
                        <a:t>，语素代码ｇ前面置以</a:t>
                      </a:r>
                      <a:r>
                        <a:rPr lang="en-US" sz="1800" kern="100" dirty="0">
                          <a:effectLst/>
                        </a:rPr>
                        <a:t>N</a:t>
                      </a:r>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y</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语气词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取汉字“语”的声母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3"/>
                  </a:ext>
                </a:extLst>
              </a:tr>
              <a:tr h="548698">
                <a:tc>
                  <a:txBody>
                    <a:bodyPr/>
                    <a:lstStyle/>
                    <a:p>
                      <a:pPr indent="228600" algn="just">
                        <a:spcAft>
                          <a:spcPts val="0"/>
                        </a:spcAft>
                      </a:pPr>
                      <a:r>
                        <a:rPr lang="en-US" sz="1800" kern="100">
                          <a:effectLst/>
                        </a:rPr>
                        <a:t>n</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取英语名词</a:t>
                      </a:r>
                      <a:r>
                        <a:rPr lang="en-US" sz="1800" kern="100">
                          <a:effectLst/>
                        </a:rPr>
                        <a:t>noun</a:t>
                      </a:r>
                      <a:r>
                        <a:rPr lang="zh-CN" sz="1800" kern="100">
                          <a:effectLst/>
                        </a:rPr>
                        <a:t>的第</a:t>
                      </a:r>
                      <a:r>
                        <a:rPr lang="en-US" sz="1800" kern="100">
                          <a:effectLst/>
                        </a:rPr>
                        <a:t>1</a:t>
                      </a:r>
                      <a:r>
                        <a:rPr lang="zh-CN" sz="1800" kern="100">
                          <a:effectLst/>
                        </a:rPr>
                        <a:t>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en-US" sz="1800" kern="100">
                          <a:effectLst/>
                        </a:rPr>
                        <a:t>z</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状态词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取汉字“状”的声母的前一个字母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4"/>
                  </a:ext>
                </a:extLst>
              </a:tr>
              <a:tr h="548698">
                <a:tc>
                  <a:txBody>
                    <a:bodyPr/>
                    <a:lstStyle/>
                    <a:p>
                      <a:pPr indent="228600" algn="just">
                        <a:spcAft>
                          <a:spcPts val="0"/>
                        </a:spcAft>
                      </a:pPr>
                      <a:r>
                        <a:rPr lang="en-US" sz="1800" kern="100">
                          <a:effectLst/>
                        </a:rPr>
                        <a:t>nr</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人名</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indent="228600" algn="just">
                        <a:spcAft>
                          <a:spcPts val="0"/>
                        </a:spcAft>
                      </a:pPr>
                      <a:r>
                        <a:rPr lang="zh-CN" sz="1800" kern="100">
                          <a:effectLst/>
                        </a:rPr>
                        <a:t>名词代码</a:t>
                      </a:r>
                      <a:r>
                        <a:rPr lang="en-US" sz="1800" kern="100">
                          <a:effectLst/>
                        </a:rPr>
                        <a:t>n</a:t>
                      </a:r>
                      <a:r>
                        <a:rPr lang="zh-CN" sz="1800" kern="100">
                          <a:effectLst/>
                        </a:rPr>
                        <a:t>和“人（</a:t>
                      </a:r>
                      <a:r>
                        <a:rPr lang="en-US" sz="1800" kern="100">
                          <a:effectLst/>
                        </a:rPr>
                        <a:t>ren</a:t>
                      </a:r>
                      <a:r>
                        <a:rPr lang="zh-CN" sz="1800" kern="100">
                          <a:effectLst/>
                        </a:rPr>
                        <a:t>）”的声母并在一起</a:t>
                      </a:r>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a:effectLst/>
                        <a:latin typeface="Times New Roman" panose="02020603050405020304"/>
                        <a:ea typeface="宋体" panose="02010600030101010101" pitchFamily="2" charset="-122"/>
                        <a:cs typeface="Times New Roman" panose="02020603050405020304"/>
                      </a:endParaRPr>
                    </a:p>
                  </a:txBody>
                  <a:tcPr marL="51480" marR="51480" marT="0" marB="0" anchor="ctr"/>
                </a:tc>
                <a:tc>
                  <a:txBody>
                    <a:bodyPr/>
                    <a:lstStyle/>
                    <a:p>
                      <a:pPr algn="just"/>
                      <a:endParaRPr lang="zh-CN" sz="1800" kern="100" dirty="0">
                        <a:effectLst/>
                        <a:latin typeface="Times New Roman" panose="02020603050405020304"/>
                        <a:ea typeface="宋体" panose="02010600030101010101" pitchFamily="2" charset="-122"/>
                        <a:cs typeface="Times New Roman" panose="02020603050405020304"/>
                      </a:endParaRPr>
                    </a:p>
                  </a:txBody>
                  <a:tcPr marL="51480" marR="51480" marT="0" marB="0" anchor="ctr"/>
                </a:tc>
                <a:extLst>
                  <a:ext uri="{0D108BD9-81ED-4DB2-BD59-A6C34878D82A}">
                    <a16:rowId xmlns="" xmlns:a16="http://schemas.microsoft.com/office/drawing/2014/main" val="10005"/>
                  </a:ext>
                </a:extLst>
              </a:tr>
            </a:tbl>
          </a:graphicData>
        </a:graphic>
      </p:graphicFrame>
      <p:sp>
        <p:nvSpPr>
          <p:cNvPr id="3384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第三步：绘制词云查看分词效果</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进行数据预处理后，可绘制词云查看分词效果，词云会将文本中出现频率较高的“关键词”予以视觉上的突出。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首先需要对词语进行词频统计，将词频按照降序排序，选择前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个词，使用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模块中的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绘制词云，查看分词效果</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481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分词后的词云图</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如下图所示。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由上图可看出</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，对评论数据进行预处理后，分词效果较为符合预期。其中“安装”“师傅”“售后”“物流”，“服务”等词出现频率较高，因此可以初步判断用户对产品这几个方面比较重视。</a:t>
            </a: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5844" name="图片 3"/>
          <p:cNvPicPr>
            <a:picLocks noChangeAspect="1"/>
          </p:cNvPicPr>
          <p:nvPr/>
        </p:nvPicPr>
        <p:blipFill>
          <a:blip r:embed="rId2"/>
          <a:stretch>
            <a:fillRect/>
          </a:stretch>
        </p:blipFill>
        <p:spPr>
          <a:xfrm>
            <a:off x="3952875" y="1576388"/>
            <a:ext cx="4276725" cy="3709987"/>
          </a:xfrm>
          <a:prstGeom prst="rect">
            <a:avLst/>
          </a:prstGeom>
          <a:noFill/>
          <a:ln w="635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9575"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第一步：评论数据情感倾向分析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匹配情感词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情感倾向也称为情感极性。在某商品评论中，可以理解为用户对该商品表达自身观点所持的态度是支持、反对还是中立，即通常所指的正面情感、负面情感、中性情感。由于本案例主要是对产品的优缺点进行分析，因此只要确定用户评论信息中的情感倾向方向分析即可，不需要分析每一评论的情感程度。</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86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9575"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对评论情感倾向进行分析首先对情感词进行匹配，主要采用词典匹配的方法，使用的情感词表是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2007</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日知网发布“情感分析用词语集（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beta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版）”，主要使用“中文正面评价”词表、“中文负面评价”“中文正面情感”“中文负面情感”词表。将“中文正面评论”“中文正面情感”两个词表合并，并给每个词语赋予初始权重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，作为正面评论情感词表。将“中文负面评价”“中文负面情感”两个词表合并，并给每个词语赋予初始权重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，作为负面评论情感词表。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89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一般基于词表的情感分析方法，分析的效果往往与情感词表内的词语有较强的相关性，如果情感词表内的词语足够全面，并且词语符合场景下所表达情感，那么情感分析的效果会更好。针对场景，需要在知网提供的词表基础上进行优化，例如“好评”“超值”“差评”“五分”等词只有在网络购物评论上出现，就可以根据词语的情感倾向添加至对应的情感词表内。将“满意”“好评”“很快”“还好”“还行”“超值”“给力”“支持”“超好”“感谢”“太棒了”“厉害”“挺舒服”“辛苦”“完美”“喜欢”“值得”“省心”等词添加进正面情感词表。将“差评”“贵”“高”“漏水”等词加入负面情感词表。</a:t>
            </a:r>
          </a:p>
        </p:txBody>
      </p:sp>
      <p:sp>
        <p:nvSpPr>
          <p:cNvPr id="3891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读入正负面评论情感词表，正面词语赋予初始权重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，负面词语赋予初始权重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merge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函数将按照词语将情感词表与分词结果进行匹配，</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3993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423863" y="1171575"/>
            <a:ext cx="11107738" cy="4953000"/>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根据提供的数据实现以下目标。</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对京东商城中美的电热水器的评论进行情感分析。</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从评论文本中挖掘出用户的需求、意见，购买原因以及产品的优缺点。</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根据模型结果给出改善产品的建议。</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修正情感倾向</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情感方向修正主要根据情感词前面</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个位置的词语是否存在否定词而去判断情感值的正确与否，由于汉语中存在多重否定现象，即当否定词出现奇数次时，表示否定意思；当否定词出现偶数次时，表示肯定意思。按照汉语习惯，搜索每个情感词前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个词语，若出现奇数否定词，则调整为相反的情感极性</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使用的否定词表共有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个否定词，分别为：不、没、无、非、莫、弗、毋、未、否、别、無、休、不是、不能、不可、没有、不用、不要、从没、不太。</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读入否定词表，对情感值的方向进行修正。计算每条评论的情感得分，将评论分为正面评论和负面评论，并计算情感分析的准确率</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409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查看情感分析效果</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包下的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WordCloud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函数分别对正面评论和负面评论绘制词云，查看情感分析效果，</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得正面情感评论词云如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下图所示。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由上图</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可知，“不错”“满意”“好评”等正面情感词出现的频数较高，并且没有掺杂负面情感的词语，可以看出情感分析能较好的将正面情感评论抽取出来。</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41988" name="图片 3"/>
          <p:cNvPicPr>
            <a:picLocks noChangeAspect="1"/>
          </p:cNvPicPr>
          <p:nvPr/>
        </p:nvPicPr>
        <p:blipFill>
          <a:blip r:embed="rId2"/>
          <a:srcRect r="1077"/>
          <a:stretch>
            <a:fillRect/>
          </a:stretch>
        </p:blipFill>
        <p:spPr>
          <a:xfrm>
            <a:off x="4348163" y="2371725"/>
            <a:ext cx="3981450" cy="2728913"/>
          </a:xfrm>
          <a:prstGeom prst="rect">
            <a:avLst/>
          </a:prstGeom>
          <a:noFill/>
          <a:ln w="635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负面情感评论词云如下图所示。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由上图</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可知，“差评”“垃圾”“不好”“太差”等负面情感词出现的频数较高，并且没有掺杂正面情感的词语，可以看出情感分析能较好的将负面情感评论抽取出来。</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30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43012" name="图片 3"/>
          <p:cNvPicPr>
            <a:picLocks noChangeAspect="1"/>
          </p:cNvPicPr>
          <p:nvPr/>
        </p:nvPicPr>
        <p:blipFill>
          <a:blip r:embed="rId2"/>
          <a:stretch>
            <a:fillRect/>
          </a:stretch>
        </p:blipFill>
        <p:spPr>
          <a:xfrm>
            <a:off x="3943350" y="1657350"/>
            <a:ext cx="4029075" cy="3643313"/>
          </a:xfrm>
          <a:prstGeom prst="rect">
            <a:avLst/>
          </a:prstGeom>
          <a:noFill/>
          <a:ln w="635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了进一步查看情感分析效果，假定用户在评论时，不存在选了好评的标签，而写了差评内容的情况下，比较原评论的评论类型与情感分析得出的评论类型，绘制情感倾向分析混淆矩阵，如下表所示，查看词表的情感分析的准确率。</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通过比较原评论的评论类型与情感分析得出的评论类型，基于词表的情感分析的准确率达到了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89.46%</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，证明通过词表的情感分析去判断某文本的情感程度是有效的。</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03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919538" y="2608263"/>
          <a:ext cx="3910011" cy="1592262"/>
        </p:xfrm>
        <a:graphic>
          <a:graphicData uri="http://schemas.openxmlformats.org/drawingml/2006/table">
            <a:tbl>
              <a:tblPr firstRow="1" firstCol="1" bandRow="1">
                <a:tableStyleId>{5C22544A-7EE6-4342-B048-85BDC9FD1C3A}</a:tableStyleId>
              </a:tblPr>
              <a:tblGrid>
                <a:gridCol w="1303337">
                  <a:extLst>
                    <a:ext uri="{9D8B030D-6E8A-4147-A177-3AD203B41FA5}">
                      <a16:colId xmlns="" xmlns:a16="http://schemas.microsoft.com/office/drawing/2014/main" val="20000"/>
                    </a:ext>
                  </a:extLst>
                </a:gridCol>
                <a:gridCol w="1303337">
                  <a:extLst>
                    <a:ext uri="{9D8B030D-6E8A-4147-A177-3AD203B41FA5}">
                      <a16:colId xmlns="" xmlns:a16="http://schemas.microsoft.com/office/drawing/2014/main" val="20001"/>
                    </a:ext>
                  </a:extLst>
                </a:gridCol>
                <a:gridCol w="1303337">
                  <a:extLst>
                    <a:ext uri="{9D8B030D-6E8A-4147-A177-3AD203B41FA5}">
                      <a16:colId xmlns="" xmlns:a16="http://schemas.microsoft.com/office/drawing/2014/main" val="20002"/>
                    </a:ext>
                  </a:extLst>
                </a:gridCol>
              </a:tblGrid>
              <a:tr h="530754">
                <a:tc>
                  <a:txBody>
                    <a:bodyPr/>
                    <a:lstStyle/>
                    <a:p>
                      <a:pPr indent="266700" algn="ctr">
                        <a:spcAft>
                          <a:spcPts val="0"/>
                        </a:spcAft>
                      </a:pPr>
                      <a:r>
                        <a:rPr lang="en-US" sz="1800" kern="100">
                          <a:effectLst/>
                        </a:rPr>
                        <a:t> </a:t>
                      </a:r>
                      <a:endParaRPr lang="zh-CN" sz="1800" b="1"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ctr">
                        <a:spcAft>
                          <a:spcPts val="0"/>
                        </a:spcAft>
                      </a:pPr>
                      <a:r>
                        <a:rPr lang="en-US" sz="1800" kern="100">
                          <a:effectLst/>
                        </a:rPr>
                        <a:t>neg</a:t>
                      </a:r>
                      <a:endParaRPr lang="zh-CN" sz="1800" b="1"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ctr">
                        <a:spcAft>
                          <a:spcPts val="0"/>
                        </a:spcAft>
                      </a:pPr>
                      <a:r>
                        <a:rPr lang="en-US" sz="1800" kern="100">
                          <a:effectLst/>
                        </a:rPr>
                        <a:t>pos</a:t>
                      </a:r>
                      <a:endParaRPr lang="zh-CN" sz="1800" b="1" kern="100">
                        <a:effectLst/>
                        <a:latin typeface="Times New Roman" panose="02020603050405020304"/>
                        <a:ea typeface="宋体" panose="02010600030101010101" pitchFamily="2" charset="-122"/>
                        <a:cs typeface="Times New Roman" panose="02020603050405020304"/>
                      </a:endParaRPr>
                    </a:p>
                  </a:txBody>
                  <a:tcPr marL="68569" marR="68569" marT="0" marB="0" anchor="ctr"/>
                </a:tc>
                <a:extLst>
                  <a:ext uri="{0D108BD9-81ED-4DB2-BD59-A6C34878D82A}">
                    <a16:rowId xmlns="" xmlns:a16="http://schemas.microsoft.com/office/drawing/2014/main" val="10000"/>
                  </a:ext>
                </a:extLst>
              </a:tr>
              <a:tr h="530754">
                <a:tc>
                  <a:txBody>
                    <a:bodyPr/>
                    <a:lstStyle/>
                    <a:p>
                      <a:pPr indent="266700" algn="just">
                        <a:spcAft>
                          <a:spcPts val="0"/>
                        </a:spcAft>
                      </a:pPr>
                      <a:r>
                        <a:rPr lang="en-US" sz="1800" kern="100">
                          <a:effectLst/>
                        </a:rPr>
                        <a:t>neg</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a:effectLst/>
                        </a:rPr>
                        <a:t>363</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a:effectLst/>
                        </a:rPr>
                        <a:t>55</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extLst>
                  <a:ext uri="{0D108BD9-81ED-4DB2-BD59-A6C34878D82A}">
                    <a16:rowId xmlns="" xmlns:a16="http://schemas.microsoft.com/office/drawing/2014/main" val="10001"/>
                  </a:ext>
                </a:extLst>
              </a:tr>
              <a:tr h="530754">
                <a:tc>
                  <a:txBody>
                    <a:bodyPr/>
                    <a:lstStyle/>
                    <a:p>
                      <a:pPr indent="266700" algn="just">
                        <a:spcAft>
                          <a:spcPts val="0"/>
                        </a:spcAft>
                      </a:pPr>
                      <a:r>
                        <a:rPr lang="en-US" sz="1800" kern="100">
                          <a:effectLst/>
                        </a:rPr>
                        <a:t>pos</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a:effectLst/>
                        </a:rPr>
                        <a:t>40</a:t>
                      </a:r>
                      <a:endParaRPr lang="zh-CN" sz="1800" kern="100">
                        <a:effectLst/>
                        <a:latin typeface="Times New Roman" panose="02020603050405020304"/>
                        <a:ea typeface="宋体" panose="02010600030101010101" pitchFamily="2" charset="-122"/>
                        <a:cs typeface="Times New Roman" panose="02020603050405020304"/>
                      </a:endParaRPr>
                    </a:p>
                  </a:txBody>
                  <a:tcPr marL="68569" marR="68569" marT="0" marB="0" anchor="ctr"/>
                </a:tc>
                <a:tc>
                  <a:txBody>
                    <a:bodyPr/>
                    <a:lstStyle/>
                    <a:p>
                      <a:pPr indent="266700" algn="just">
                        <a:spcAft>
                          <a:spcPts val="0"/>
                        </a:spcAft>
                      </a:pPr>
                      <a:r>
                        <a:rPr lang="en-US" sz="1800" kern="100" dirty="0">
                          <a:effectLst/>
                        </a:rPr>
                        <a:t>443</a:t>
                      </a:r>
                      <a:endParaRPr lang="zh-CN" sz="1800" kern="100" dirty="0">
                        <a:effectLst/>
                        <a:latin typeface="Times New Roman" panose="02020603050405020304"/>
                        <a:ea typeface="宋体" panose="02010600030101010101" pitchFamily="2" charset="-122"/>
                        <a:cs typeface="Times New Roman" panose="02020603050405020304"/>
                      </a:endParaRPr>
                    </a:p>
                  </a:txBody>
                  <a:tcPr marL="68569" marR="68569" marT="0" marB="0" anchor="ctr"/>
                </a:tc>
                <a:extLst>
                  <a:ext uri="{0D108BD9-81ED-4DB2-BD59-A6C34878D82A}">
                    <a16:rowId xmlns=""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模型进行主题分析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了解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① 主题模型介绍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主题模型在自然语言处理等领域是用来在一系列文档中发现抽象主题的一种统计模型。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传统判断两个文档相似性的方法是通过查看两个文档共同出现的单词的多少，如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TF-IDF</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逆向文档频率）等，这种方法没有考虑到文字背后的语义关联，例如在两个文档共同出现的单词很少甚至没有，但两个文档是相似的，因此在判断文档相似性时，需要使用主题模型进行语义分析并判断文档相似性。</a:t>
            </a:r>
          </a:p>
        </p:txBody>
      </p:sp>
      <p:sp>
        <p:nvSpPr>
          <p:cNvPr id="4505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一篇文档有多个主题，则一些特定的可代表不同主题的词语会反复的出现，此时，运用主题模型，能够发现文本中使用词语的规律，并且把规律相似的文本联系到一起，以寻求非结构化的文本集中的有用信息。</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例如热水器的商品评论文本数据，代表热水器特征的词语如“安装”“出水量”“服务”等会频繁地出现在评论中，运用主题模型，把热水器代表性特征相关的情感描述性词语与应的特征词语联系起来，从而深入了解用户对热水器的关注点及用户对于某一特征的情感倾向。</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08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②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潜在狄利克雷分配，即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Latent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Dirichlet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Allocation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）是由</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Blei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等人在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2003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年提出的生成式主题模型⑱。生成模型，即认为每一篇文档的每一个词都是通过“一定的概率选择了某个主题，并从这个主题中以一定的概率选择了某个词语”。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模型也被称为三层贝叶斯概率模型，包含文档（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）三层结构，能够有效对文本进行建模，和传统的空间向量模型（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VSM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）相比，增加了概率的信息。</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主题模型，能够挖掘数据集中的潜在主题，进而分析数据集的集中关注点及其相关特征词。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模型采用词袋模型（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Bag Of Words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BOW</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）将每一篇文档视为一个词频向量，从而将文本信息转化为易于建模的数字信息。</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10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定义词表大小为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，一个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维向量</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(1,0,0,...,0,0)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表示一个词。由</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个词构成的评论记为                                  。假设某一商品的评论集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由</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篇评论构成，记为                         。</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M</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篇评论分布着</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K</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个主题，记为                   。记</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为狄利克雷函数的先验参数，</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q</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为主题在文档中的多项分布的参数，其服从超参数为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Dirichlet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先验分布，</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f</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为词在主题中的多项分布的参数，其服从超参数</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Dirichlet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先验分布。</a:t>
            </a:r>
          </a:p>
        </p:txBody>
      </p:sp>
      <p:sp>
        <p:nvSpPr>
          <p:cNvPr id="4813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8133" name="对象 3"/>
          <p:cNvGraphicFramePr>
            <a:graphicFrameLocks noChangeAspect="1"/>
          </p:cNvGraphicFramePr>
          <p:nvPr>
            <p:extLst>
              <p:ext uri="{D42A27DB-BD31-4B8C-83A1-F6EECF244321}">
                <p14:modId xmlns:p14="http://schemas.microsoft.com/office/powerpoint/2010/main" val="4175900132"/>
              </p:ext>
            </p:extLst>
          </p:nvPr>
        </p:nvGraphicFramePr>
        <p:xfrm>
          <a:off x="9233511" y="1185863"/>
          <a:ext cx="2271712" cy="355600"/>
        </p:xfrm>
        <a:graphic>
          <a:graphicData uri="http://schemas.openxmlformats.org/presentationml/2006/ole">
            <mc:AlternateContent xmlns:mc="http://schemas.openxmlformats.org/markup-compatibility/2006">
              <mc:Choice xmlns:v="urn:schemas-microsoft-com:vml" Requires="v">
                <p:oleObj spid="_x0000_s2053" r:id="rId3" imgW="1078865" imgH="203200" progId="Equation.DSMT4">
                  <p:embed/>
                </p:oleObj>
              </mc:Choice>
              <mc:Fallback>
                <p:oleObj r:id="rId3" imgW="1078865" imgH="203200" progId="Equation.DSMT4">
                  <p:embed/>
                  <p:pic>
                    <p:nvPicPr>
                      <p:cNvPr id="0" name="图片 3082"/>
                      <p:cNvPicPr/>
                      <p:nvPr/>
                    </p:nvPicPr>
                    <p:blipFill>
                      <a:blip r:embed="rId4"/>
                      <a:stretch>
                        <a:fillRect/>
                      </a:stretch>
                    </p:blipFill>
                    <p:spPr>
                      <a:xfrm>
                        <a:off x="9233511" y="1185863"/>
                        <a:ext cx="2271712" cy="355600"/>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8135" name="对象 5"/>
          <p:cNvGraphicFramePr>
            <a:graphicFrameLocks noChangeAspect="1"/>
          </p:cNvGraphicFramePr>
          <p:nvPr>
            <p:extLst>
              <p:ext uri="{D42A27DB-BD31-4B8C-83A1-F6EECF244321}">
                <p14:modId xmlns:p14="http://schemas.microsoft.com/office/powerpoint/2010/main" val="2847453214"/>
              </p:ext>
            </p:extLst>
          </p:nvPr>
        </p:nvGraphicFramePr>
        <p:xfrm>
          <a:off x="5934930" y="1587255"/>
          <a:ext cx="1571625" cy="398463"/>
        </p:xfrm>
        <a:graphic>
          <a:graphicData uri="http://schemas.openxmlformats.org/presentationml/2006/ole">
            <mc:AlternateContent xmlns:mc="http://schemas.openxmlformats.org/markup-compatibility/2006">
              <mc:Choice xmlns:v="urn:schemas-microsoft-com:vml" Requires="v">
                <p:oleObj spid="_x0000_s2054" r:id="rId5" imgW="1155700" imgH="228600" progId="Equation.DSMT4">
                  <p:embed/>
                </p:oleObj>
              </mc:Choice>
              <mc:Fallback>
                <p:oleObj r:id="rId5" imgW="1155700" imgH="228600" progId="Equation.DSMT4">
                  <p:embed/>
                  <p:pic>
                    <p:nvPicPr>
                      <p:cNvPr id="0" name="图片 3084"/>
                      <p:cNvPicPr/>
                      <p:nvPr/>
                    </p:nvPicPr>
                    <p:blipFill>
                      <a:blip r:embed="rId6"/>
                      <a:stretch>
                        <a:fillRect/>
                      </a:stretch>
                    </p:blipFill>
                    <p:spPr>
                      <a:xfrm>
                        <a:off x="5934930" y="1587255"/>
                        <a:ext cx="1571625" cy="398463"/>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8137" name="对象 7"/>
          <p:cNvGraphicFramePr>
            <a:graphicFrameLocks noChangeAspect="1"/>
          </p:cNvGraphicFramePr>
          <p:nvPr>
            <p:extLst>
              <p:ext uri="{D42A27DB-BD31-4B8C-83A1-F6EECF244321}">
                <p14:modId xmlns:p14="http://schemas.microsoft.com/office/powerpoint/2010/main" val="3165119639"/>
              </p:ext>
            </p:extLst>
          </p:nvPr>
        </p:nvGraphicFramePr>
        <p:xfrm>
          <a:off x="10932869" y="1600200"/>
          <a:ext cx="1300162" cy="341313"/>
        </p:xfrm>
        <a:graphic>
          <a:graphicData uri="http://schemas.openxmlformats.org/presentationml/2006/ole">
            <mc:AlternateContent xmlns:mc="http://schemas.openxmlformats.org/markup-compatibility/2006">
              <mc:Choice xmlns:v="urn:schemas-microsoft-com:vml" Requires="v">
                <p:oleObj spid="_x0000_s2055" r:id="rId7" imgW="1002665" imgH="228600" progId="Equation.DSMT4">
                  <p:embed/>
                </p:oleObj>
              </mc:Choice>
              <mc:Fallback>
                <p:oleObj r:id="rId7" imgW="1002665" imgH="228600" progId="Equation.DSMT4">
                  <p:embed/>
                  <p:pic>
                    <p:nvPicPr>
                      <p:cNvPr id="0" name="图片 3081"/>
                      <p:cNvPicPr/>
                      <p:nvPr/>
                    </p:nvPicPr>
                    <p:blipFill>
                      <a:blip r:embed="rId8"/>
                      <a:stretch>
                        <a:fillRect/>
                      </a:stretch>
                    </p:blipFill>
                    <p:spPr>
                      <a:xfrm>
                        <a:off x="10932869" y="1600200"/>
                        <a:ext cx="1300162" cy="341313"/>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模型图如下图所示。</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15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9157" name="对象 4"/>
          <p:cNvGraphicFramePr>
            <a:graphicFrameLocks noChangeAspect="1"/>
          </p:cNvGraphicFramePr>
          <p:nvPr/>
        </p:nvGraphicFramePr>
        <p:xfrm>
          <a:off x="3357563" y="1714500"/>
          <a:ext cx="5886450" cy="4217988"/>
        </p:xfrm>
        <a:graphic>
          <a:graphicData uri="http://schemas.openxmlformats.org/presentationml/2006/ole">
            <mc:AlternateContent xmlns:mc="http://schemas.openxmlformats.org/markup-compatibility/2006">
              <mc:Choice xmlns:v="urn:schemas-microsoft-com:vml" Requires="v">
                <p:oleObj spid="_x0000_s3075" showAsIcon="1" r:id="rId3" imgW="3674745" imgH="2627630" progId="Visio.Drawing.11">
                  <p:embed/>
                </p:oleObj>
              </mc:Choice>
              <mc:Fallback>
                <p:oleObj showAsIcon="1" r:id="rId3" imgW="3674745" imgH="2627630" progId="Visio.Drawing.11">
                  <p:embed/>
                  <p:pic>
                    <p:nvPicPr>
                      <p:cNvPr id="0" name="图片 3083"/>
                      <p:cNvPicPr/>
                      <p:nvPr/>
                    </p:nvPicPr>
                    <p:blipFill>
                      <a:blip r:embed="rId4"/>
                      <a:stretch>
                        <a:fillRect/>
                      </a:stretch>
                    </p:blipFill>
                    <p:spPr>
                      <a:xfrm>
                        <a:off x="3357563" y="1714500"/>
                        <a:ext cx="5886450" cy="4217988"/>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模型假定每篇评论由各个主题按一定比例随机混合而成，混合比例服从多项分布，记为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而每个主题由词汇表中的各个词语按一定比例混合而成，混合比例也服从多项分布，记为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在评论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j</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条件下生成词</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w</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的概率表示为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表示词</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w</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属于第</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个主题的概率，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表示第</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个主题在评论</a:t>
            </a:r>
            <a:r>
              <a:rPr kumimoji="1" lang="en-US" altLang="zh-CN" dirty="0">
                <a:latin typeface="Times New Roman" panose="02020603050405020304" pitchFamily="18" charset="0"/>
                <a:ea typeface="微软雅黑" panose="020B0503020204020204" pitchFamily="34" charset="-122"/>
                <a:cs typeface="宋体" panose="02010600030101010101" pitchFamily="2" charset="-122"/>
              </a:rPr>
              <a:t>d</a:t>
            </a:r>
            <a:r>
              <a:rPr kumimoji="1" lang="en-US" altLang="zh-CN" baseline="-25000" dirty="0">
                <a:latin typeface="Times New Roman" panose="02020603050405020304" pitchFamily="18" charset="0"/>
                <a:ea typeface="微软雅黑" panose="020B0503020204020204" pitchFamily="34" charset="-122"/>
                <a:cs typeface="宋体" panose="02010600030101010101" pitchFamily="2" charset="-122"/>
              </a:rPr>
              <a:t>j</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中的概率。</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017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1" name="对象 3"/>
          <p:cNvGraphicFramePr>
            <a:graphicFrameLocks noChangeAspect="1"/>
          </p:cNvGraphicFramePr>
          <p:nvPr/>
        </p:nvGraphicFramePr>
        <p:xfrm>
          <a:off x="3829050" y="1757363"/>
          <a:ext cx="2887663" cy="457200"/>
        </p:xfrm>
        <a:graphic>
          <a:graphicData uri="http://schemas.openxmlformats.org/presentationml/2006/ole">
            <mc:AlternateContent xmlns:mc="http://schemas.openxmlformats.org/markup-compatibility/2006">
              <mc:Choice xmlns:v="urn:schemas-microsoft-com:vml" Requires="v">
                <p:oleObj spid="_x0000_s4103" r:id="rId3" imgW="1231265" imgH="190500" progId="Equation.DSMT4">
                  <p:embed/>
                </p:oleObj>
              </mc:Choice>
              <mc:Fallback>
                <p:oleObj r:id="rId3" imgW="1231265" imgH="190500" progId="Equation.DSMT4">
                  <p:embed/>
                  <p:pic>
                    <p:nvPicPr>
                      <p:cNvPr id="0" name="图片 3080"/>
                      <p:cNvPicPr/>
                      <p:nvPr/>
                    </p:nvPicPr>
                    <p:blipFill>
                      <a:blip r:embed="rId4"/>
                      <a:stretch>
                        <a:fillRect/>
                      </a:stretch>
                    </p:blipFill>
                    <p:spPr>
                      <a:xfrm>
                        <a:off x="3829050" y="1757363"/>
                        <a:ext cx="2887663" cy="457200"/>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3" name="对象 5"/>
          <p:cNvGraphicFramePr>
            <a:graphicFrameLocks noChangeAspect="1"/>
          </p:cNvGraphicFramePr>
          <p:nvPr/>
        </p:nvGraphicFramePr>
        <p:xfrm>
          <a:off x="3629025" y="2828925"/>
          <a:ext cx="3068638" cy="428625"/>
        </p:xfrm>
        <a:graphic>
          <a:graphicData uri="http://schemas.openxmlformats.org/presentationml/2006/ole">
            <mc:AlternateContent xmlns:mc="http://schemas.openxmlformats.org/markup-compatibility/2006">
              <mc:Choice xmlns:v="urn:schemas-microsoft-com:vml" Requires="v">
                <p:oleObj spid="_x0000_s4104" r:id="rId5" imgW="1358900" imgH="190500" progId="Equation.DSMT4">
                  <p:embed/>
                </p:oleObj>
              </mc:Choice>
              <mc:Fallback>
                <p:oleObj r:id="rId5" imgW="1358900" imgH="190500" progId="Equation.DSMT4">
                  <p:embed/>
                  <p:pic>
                    <p:nvPicPr>
                      <p:cNvPr id="0" name="图片 3077"/>
                      <p:cNvPicPr/>
                      <p:nvPr/>
                    </p:nvPicPr>
                    <p:blipFill>
                      <a:blip r:embed="rId6"/>
                      <a:stretch>
                        <a:fillRect/>
                      </a:stretch>
                    </p:blipFill>
                    <p:spPr>
                      <a:xfrm>
                        <a:off x="3629025" y="2828925"/>
                        <a:ext cx="3068638" cy="428625"/>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5" name="对象 7"/>
          <p:cNvGraphicFramePr>
            <a:graphicFrameLocks noChangeAspect="1"/>
          </p:cNvGraphicFramePr>
          <p:nvPr/>
        </p:nvGraphicFramePr>
        <p:xfrm>
          <a:off x="3414713" y="3829050"/>
          <a:ext cx="4857750" cy="534988"/>
        </p:xfrm>
        <a:graphic>
          <a:graphicData uri="http://schemas.openxmlformats.org/presentationml/2006/ole">
            <mc:AlternateContent xmlns:mc="http://schemas.openxmlformats.org/markup-compatibility/2006">
              <mc:Choice xmlns:v="urn:schemas-microsoft-com:vml" Requires="v">
                <p:oleObj spid="_x0000_s4105" r:id="rId7" imgW="2413000" imgH="266700" progId="Equation.DSMT4">
                  <p:embed/>
                </p:oleObj>
              </mc:Choice>
              <mc:Fallback>
                <p:oleObj r:id="rId7" imgW="2413000" imgH="266700" progId="Equation.DSMT4">
                  <p:embed/>
                  <p:pic>
                    <p:nvPicPr>
                      <p:cNvPr id="0" name="图片 3078"/>
                      <p:cNvPicPr/>
                      <p:nvPr/>
                    </p:nvPicPr>
                    <p:blipFill>
                      <a:blip r:embed="rId8"/>
                      <a:stretch>
                        <a:fillRect/>
                      </a:stretch>
                    </p:blipFill>
                    <p:spPr>
                      <a:xfrm>
                        <a:off x="3414713" y="3829050"/>
                        <a:ext cx="4857750" cy="534988"/>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7" name="对象 9"/>
          <p:cNvGraphicFramePr>
            <a:graphicFrameLocks noChangeAspect="1"/>
          </p:cNvGraphicFramePr>
          <p:nvPr/>
        </p:nvGraphicFramePr>
        <p:xfrm>
          <a:off x="1485900" y="4429125"/>
          <a:ext cx="1257300" cy="381000"/>
        </p:xfrm>
        <a:graphic>
          <a:graphicData uri="http://schemas.openxmlformats.org/presentationml/2006/ole">
            <mc:AlternateContent xmlns:mc="http://schemas.openxmlformats.org/markup-compatibility/2006">
              <mc:Choice xmlns:v="urn:schemas-microsoft-com:vml" Requires="v">
                <p:oleObj spid="_x0000_s4106" r:id="rId9" imgW="685800" imgH="203200" progId="Equation.DSMT4">
                  <p:embed/>
                </p:oleObj>
              </mc:Choice>
              <mc:Fallback>
                <p:oleObj r:id="rId9" imgW="685800" imgH="203200" progId="Equation.DSMT4">
                  <p:embed/>
                  <p:pic>
                    <p:nvPicPr>
                      <p:cNvPr id="0" name="图片 3076"/>
                      <p:cNvPicPr/>
                      <p:nvPr/>
                    </p:nvPicPr>
                    <p:blipFill>
                      <a:blip r:embed="rId10"/>
                      <a:stretch>
                        <a:fillRect/>
                      </a:stretch>
                    </p:blipFill>
                    <p:spPr>
                      <a:xfrm>
                        <a:off x="1485900" y="4429125"/>
                        <a:ext cx="1257300" cy="381000"/>
                      </a:xfrm>
                      <a:prstGeom prst="rect">
                        <a:avLst/>
                      </a:prstGeom>
                      <a:noFill/>
                      <a:ln w="38100">
                        <a:noFill/>
                        <a:miter/>
                      </a:ln>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0189" name="对象 11"/>
          <p:cNvGraphicFramePr>
            <a:graphicFrameLocks noChangeAspect="1"/>
          </p:cNvGraphicFramePr>
          <p:nvPr/>
        </p:nvGraphicFramePr>
        <p:xfrm>
          <a:off x="6096000" y="4400550"/>
          <a:ext cx="1444625" cy="442913"/>
        </p:xfrm>
        <a:graphic>
          <a:graphicData uri="http://schemas.openxmlformats.org/presentationml/2006/ole">
            <mc:AlternateContent xmlns:mc="http://schemas.openxmlformats.org/markup-compatibility/2006">
              <mc:Choice xmlns:v="urn:schemas-microsoft-com:vml" Requires="v">
                <p:oleObj spid="_x0000_s4107" r:id="rId11" imgW="698500" imgH="228600" progId="Equation.DSMT4">
                  <p:embed/>
                </p:oleObj>
              </mc:Choice>
              <mc:Fallback>
                <p:oleObj r:id="rId11" imgW="698500" imgH="228600" progId="Equation.DSMT4">
                  <p:embed/>
                  <p:pic>
                    <p:nvPicPr>
                      <p:cNvPr id="0" name="图片 3079"/>
                      <p:cNvPicPr/>
                      <p:nvPr/>
                    </p:nvPicPr>
                    <p:blipFill>
                      <a:blip r:embed="rId12"/>
                      <a:stretch>
                        <a:fillRect/>
                      </a:stretch>
                    </p:blipFill>
                    <p:spPr>
                      <a:xfrm>
                        <a:off x="6096000" y="4400550"/>
                        <a:ext cx="1444625" cy="442913"/>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3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是一种无监督的模式，只需要提供训练文档，它就可以自动训练出各种概率，无需任何人工标注过程，节省大量人力及时间。它在文本聚类、主题分析、相似度计算等方面都有广泛的应用，相对于其他主题模型，其引入了狄利克雷先验知识。因此，模型的泛化能力较强，不易出现过拟合现象。</a:t>
            </a:r>
          </a:p>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可以解决多种指代问题，例如：在热水器的评论中，根据分词的一般规则，经过分词的语句会将“费用”一词单独分割出来，而“费用”是指安装费用，还是热水器费用等其他情况，如果简单的进行词频统计及情感分析，是无法识别的，这种指代不明的问题不能购准确的反应用户情况，运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主题模型，可以求得词汇在主题中的概率分布，进而判断“费用”一词属于哪个主题，并求得属于这一主题的概率和同一主题下的其他特征词，从而解决多种指代问题。</a:t>
            </a:r>
          </a:p>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建立</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主题模型，首先需要建立词典及语料库。</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120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寻找最优主题数</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基于相似度的自适应最优</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模型选择方法，确定主题数并进行主题分析。实验证明该方法可以在不需要人工调试主题数目的情况下，用相对少的迭代，找到最优的主题结构。具体步骤如下。</a:t>
            </a:r>
          </a:p>
          <a:p>
            <a:pPr marL="360045"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① 取初始主题数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值，得到初始模型，计算各主题之间的相似度（平均余弦距离）。</a:t>
            </a:r>
          </a:p>
          <a:p>
            <a:pPr marL="360045"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② 增加或减少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值，重新训练模型，再次计算各主题之间的相似度。</a:t>
            </a:r>
          </a:p>
          <a:p>
            <a:pPr marL="360045"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③ 重复步骤②直到得到最优</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利用各主题间的余弦相似度来度量主题间的相似程度。从词频入手，计算它们的相似度，用词越相似，则内容越相近。</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22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假定</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是两个</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维向量，</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 ，</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 ，则</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的夹角</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θ</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的余弦值通过以下公式计算。</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主题模型，找出不同主题数下的主题词；每个模型各取出若干个主题词（比如前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个），合并成一个集合；生成任何两个主题间的词频向量；计算两个向量的余弦相似度，值越大就表示越相似；计算个主题数的平均余弦相似度，寻找最优主题数</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25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3253" name="对象 3"/>
          <p:cNvGraphicFramePr>
            <a:graphicFrameLocks noChangeAspect="1"/>
          </p:cNvGraphicFramePr>
          <p:nvPr/>
        </p:nvGraphicFramePr>
        <p:xfrm>
          <a:off x="3643313" y="1757363"/>
          <a:ext cx="3571875" cy="915987"/>
        </p:xfrm>
        <a:graphic>
          <a:graphicData uri="http://schemas.openxmlformats.org/presentationml/2006/ole">
            <mc:AlternateContent xmlns:mc="http://schemas.openxmlformats.org/markup-compatibility/2006">
              <mc:Choice xmlns:v="urn:schemas-microsoft-com:vml" Requires="v">
                <p:oleObj spid="_x0000_s5123" r:id="rId3" imgW="2057400" imgH="520700" progId="Equation.DSMT4">
                  <p:embed/>
                </p:oleObj>
              </mc:Choice>
              <mc:Fallback>
                <p:oleObj r:id="rId3" imgW="2057400" imgH="520700" progId="Equation.DSMT4">
                  <p:embed/>
                  <p:pic>
                    <p:nvPicPr>
                      <p:cNvPr id="0" name="图片 3075"/>
                      <p:cNvPicPr/>
                      <p:nvPr/>
                    </p:nvPicPr>
                    <p:blipFill>
                      <a:blip r:embed="rId4"/>
                      <a:stretch>
                        <a:fillRect/>
                      </a:stretch>
                    </p:blipFill>
                    <p:spPr>
                      <a:xfrm>
                        <a:off x="3643313" y="1757363"/>
                        <a:ext cx="3571875" cy="915987"/>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54054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得主题间平均余弦相似度图。</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由图可知，</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对于正面评论数据，当主题数为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时，主题间的平均余弦相似度就达到了最低。因此，对正面评论数据做</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，可以选择主题数为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。对于负面评论数据，当主题数为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时，主题间的平均余弦相似度就达到了最低。因此，对负面评论数据做</a:t>
            </a:r>
            <a:r>
              <a:rPr kumimoji="1"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，可以选择主题数为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27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54276" name="图片 3"/>
          <p:cNvPicPr>
            <a:picLocks noChangeAspect="1"/>
          </p:cNvPicPr>
          <p:nvPr/>
        </p:nvPicPr>
        <p:blipFill>
          <a:blip r:embed="rId2"/>
          <a:stretch>
            <a:fillRect/>
          </a:stretch>
        </p:blipFill>
        <p:spPr>
          <a:xfrm>
            <a:off x="6067425" y="1539875"/>
            <a:ext cx="5695950" cy="4189413"/>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评价主题分析结果</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根据主题数寻优结果，使用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gensim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模块对正、负面评论数据分别构建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主题模型，设置主题数为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经过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主题分析后，每个主题下生成</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个最有可能出现的词语以及相应的概率，</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主题分析结果如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下两表所示。</a:t>
            </a:r>
          </a:p>
        </p:txBody>
      </p:sp>
      <p:sp>
        <p:nvSpPr>
          <p:cNvPr id="5529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spcBef>
                <a:spcPts val="2400"/>
              </a:spcBef>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上表</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反映了美的正面评价文本中的潜在主题，主题</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中的高频特征词，即关注点主要是师傅、不错、售后服务等，主要反映美的安装师傅服务好等；主题</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中的高频特征词，即关注点主要是物流、价格等，主要反映热水器的发货速度快，及品牌价格实惠等；主题</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中的高频特征词，即不错、满意、质量、好评等，主要反映京东美的产品质量不错。</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632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300413" y="1042988"/>
          <a:ext cx="6272211" cy="3486153"/>
        </p:xfrm>
        <a:graphic>
          <a:graphicData uri="http://schemas.openxmlformats.org/drawingml/2006/table">
            <a:tbl>
              <a:tblPr firstRow="1" firstCol="1" bandRow="1">
                <a:tableStyleId>{5C22544A-7EE6-4342-B048-85BDC9FD1C3A}</a:tableStyleId>
              </a:tblPr>
              <a:tblGrid>
                <a:gridCol w="2090737">
                  <a:extLst>
                    <a:ext uri="{9D8B030D-6E8A-4147-A177-3AD203B41FA5}">
                      <a16:colId xmlns="" xmlns:a16="http://schemas.microsoft.com/office/drawing/2014/main" val="20000"/>
                    </a:ext>
                  </a:extLst>
                </a:gridCol>
                <a:gridCol w="2090737">
                  <a:extLst>
                    <a:ext uri="{9D8B030D-6E8A-4147-A177-3AD203B41FA5}">
                      <a16:colId xmlns="" xmlns:a16="http://schemas.microsoft.com/office/drawing/2014/main" val="20001"/>
                    </a:ext>
                  </a:extLst>
                </a:gridCol>
                <a:gridCol w="2090737">
                  <a:extLst>
                    <a:ext uri="{9D8B030D-6E8A-4147-A177-3AD203B41FA5}">
                      <a16:colId xmlns="" xmlns:a16="http://schemas.microsoft.com/office/drawing/2014/main" val="20002"/>
                    </a:ext>
                  </a:extLst>
                </a:gridCol>
              </a:tblGrid>
              <a:tr h="316923">
                <a:tc>
                  <a:txBody>
                    <a:bodyPr/>
                    <a:lstStyle/>
                    <a:p>
                      <a:pPr indent="266700" algn="ctr">
                        <a:spcAft>
                          <a:spcPts val="0"/>
                        </a:spcAft>
                      </a:pPr>
                      <a:r>
                        <a:rPr lang="en-US" sz="1800" kern="100" dirty="0">
                          <a:effectLst/>
                        </a:rPr>
                        <a:t>Topic 1</a:t>
                      </a:r>
                      <a:endParaRPr lang="zh-CN" sz="1800" b="1"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ctr">
                        <a:spcAft>
                          <a:spcPts val="0"/>
                        </a:spcAft>
                      </a:pPr>
                      <a:r>
                        <a:rPr lang="en-US" sz="1800" kern="100" dirty="0">
                          <a:effectLst/>
                        </a:rPr>
                        <a:t>Topic 2</a:t>
                      </a:r>
                      <a:endParaRPr lang="zh-CN" sz="1800" b="1"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ctr">
                        <a:spcAft>
                          <a:spcPts val="0"/>
                        </a:spcAft>
                      </a:pPr>
                      <a:r>
                        <a:rPr lang="en-US" sz="1800" kern="100">
                          <a:effectLst/>
                        </a:rPr>
                        <a:t>Topic 3</a:t>
                      </a:r>
                      <a:endParaRPr lang="zh-CN" sz="1800" b="1"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0"/>
                  </a:ext>
                </a:extLst>
              </a:tr>
              <a:tr h="316923">
                <a:tc>
                  <a:txBody>
                    <a:bodyPr/>
                    <a:lstStyle/>
                    <a:p>
                      <a:pPr indent="266700" algn="just">
                        <a:spcAft>
                          <a:spcPts val="0"/>
                        </a:spcAft>
                      </a:pPr>
                      <a:r>
                        <a:rPr lang="zh-CN" sz="1800" kern="100" dirty="0">
                          <a:effectLst/>
                        </a:rPr>
                        <a:t>满意</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值得</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安装</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1"/>
                  </a:ext>
                </a:extLst>
              </a:tr>
              <a:tr h="316923">
                <a:tc>
                  <a:txBody>
                    <a:bodyPr/>
                    <a:lstStyle/>
                    <a:p>
                      <a:pPr indent="266700" algn="just">
                        <a:spcAft>
                          <a:spcPts val="0"/>
                        </a:spcAft>
                      </a:pPr>
                      <a:r>
                        <a:rPr lang="zh-CN" sz="1800" kern="100">
                          <a:effectLst/>
                        </a:rPr>
                        <a:t>师傅</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太</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很快</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2"/>
                  </a:ext>
                </a:extLst>
              </a:tr>
              <a:tr h="316923">
                <a:tc>
                  <a:txBody>
                    <a:bodyPr/>
                    <a:lstStyle/>
                    <a:p>
                      <a:pPr indent="266700" algn="just">
                        <a:spcAft>
                          <a:spcPts val="0"/>
                        </a:spcAft>
                      </a:pPr>
                      <a:r>
                        <a:rPr lang="zh-CN" sz="1800" kern="100" dirty="0">
                          <a:effectLst/>
                        </a:rPr>
                        <a:t>送货</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dirty="0">
                          <a:effectLst/>
                        </a:rPr>
                        <a:t>速度</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不错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3"/>
                  </a:ext>
                </a:extLst>
              </a:tr>
              <a:tr h="316923">
                <a:tc>
                  <a:txBody>
                    <a:bodyPr/>
                    <a:lstStyle/>
                    <a:p>
                      <a:pPr indent="266700" algn="just">
                        <a:spcAft>
                          <a:spcPts val="0"/>
                        </a:spcAft>
                      </a:pPr>
                      <a:r>
                        <a:rPr lang="zh-CN" sz="1800" kern="100">
                          <a:effectLst/>
                        </a:rPr>
                        <a:t>服务</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家里</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信赖</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4"/>
                  </a:ext>
                </a:extLst>
              </a:tr>
              <a:tr h="316923">
                <a:tc>
                  <a:txBody>
                    <a:bodyPr/>
                    <a:lstStyle/>
                    <a:p>
                      <a:pPr indent="266700" algn="just">
                        <a:spcAft>
                          <a:spcPts val="0"/>
                        </a:spcAft>
                      </a:pPr>
                      <a:r>
                        <a:rPr lang="zh-CN" sz="1800" kern="100" dirty="0">
                          <a:effectLst/>
                        </a:rPr>
                        <a:t>好评</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电话</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东西</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5"/>
                  </a:ext>
                </a:extLst>
              </a:tr>
              <a:tr h="316923">
                <a:tc>
                  <a:txBody>
                    <a:bodyPr/>
                    <a:lstStyle/>
                    <a:p>
                      <a:pPr indent="266700" algn="just">
                        <a:spcAft>
                          <a:spcPts val="0"/>
                        </a:spcAft>
                      </a:pPr>
                      <a:r>
                        <a:rPr lang="zh-CN" sz="1800" kern="100">
                          <a:effectLst/>
                        </a:rPr>
                        <a:t>客服</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态度</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物流</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6"/>
                  </a:ext>
                </a:extLst>
              </a:tr>
              <a:tr h="316923">
                <a:tc>
                  <a:txBody>
                    <a:bodyPr/>
                    <a:lstStyle/>
                    <a:p>
                      <a:pPr indent="266700" algn="just">
                        <a:spcAft>
                          <a:spcPts val="0"/>
                        </a:spcAft>
                      </a:pPr>
                      <a:r>
                        <a:rPr lang="zh-CN" sz="1800" kern="100">
                          <a:effectLst/>
                        </a:rPr>
                        <a:t>售后</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赞</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购物</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7"/>
                  </a:ext>
                </a:extLst>
              </a:tr>
              <a:tr h="316923">
                <a:tc>
                  <a:txBody>
                    <a:bodyPr/>
                    <a:lstStyle/>
                    <a:p>
                      <a:pPr indent="266700" algn="just">
                        <a:spcAft>
                          <a:spcPts val="0"/>
                        </a:spcAft>
                      </a:pPr>
                      <a:r>
                        <a:rPr lang="zh-CN" sz="1800" kern="100">
                          <a:effectLst/>
                        </a:rPr>
                        <a:t>人员</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收</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送</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8"/>
                  </a:ext>
                </a:extLst>
              </a:tr>
              <a:tr h="316923">
                <a:tc>
                  <a:txBody>
                    <a:bodyPr/>
                    <a:lstStyle/>
                    <a:p>
                      <a:pPr indent="266700" algn="just">
                        <a:spcAft>
                          <a:spcPts val="0"/>
                        </a:spcAft>
                      </a:pPr>
                      <a:r>
                        <a:rPr lang="zh-CN" sz="1800" kern="100">
                          <a:effectLst/>
                        </a:rPr>
                        <a:t>差</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收到</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品牌</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09"/>
                  </a:ext>
                </a:extLst>
              </a:tr>
              <a:tr h="316923">
                <a:tc>
                  <a:txBody>
                    <a:bodyPr/>
                    <a:lstStyle/>
                    <a:p>
                      <a:pPr indent="266700" algn="just">
                        <a:spcAft>
                          <a:spcPts val="0"/>
                        </a:spcAft>
                      </a:pPr>
                      <a:r>
                        <a:rPr lang="zh-CN" sz="1800" kern="100">
                          <a:effectLst/>
                        </a:rPr>
                        <a:t>质量</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a:effectLst/>
                        </a:rPr>
                        <a:t>服务态度</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indent="266700" algn="just">
                        <a:spcAft>
                          <a:spcPts val="0"/>
                        </a:spcAft>
                      </a:pPr>
                      <a:r>
                        <a:rPr lang="zh-CN" sz="1800" kern="100" dirty="0">
                          <a:effectLst/>
                        </a:rPr>
                        <a:t>装</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2457450" y="1200150"/>
          <a:ext cx="7172325" cy="3201990"/>
        </p:xfrm>
        <a:graphic>
          <a:graphicData uri="http://schemas.openxmlformats.org/drawingml/2006/table">
            <a:tbl>
              <a:tblPr firstRow="1" firstCol="1" bandRow="1">
                <a:tableStyleId>{5C22544A-7EE6-4342-B048-85BDC9FD1C3A}</a:tableStyleId>
              </a:tblPr>
              <a:tblGrid>
                <a:gridCol w="2390775">
                  <a:extLst>
                    <a:ext uri="{9D8B030D-6E8A-4147-A177-3AD203B41FA5}">
                      <a16:colId xmlns="" xmlns:a16="http://schemas.microsoft.com/office/drawing/2014/main" val="20000"/>
                    </a:ext>
                  </a:extLst>
                </a:gridCol>
                <a:gridCol w="2390775">
                  <a:extLst>
                    <a:ext uri="{9D8B030D-6E8A-4147-A177-3AD203B41FA5}">
                      <a16:colId xmlns="" xmlns:a16="http://schemas.microsoft.com/office/drawing/2014/main" val="20001"/>
                    </a:ext>
                  </a:extLst>
                </a:gridCol>
                <a:gridCol w="2390775">
                  <a:extLst>
                    <a:ext uri="{9D8B030D-6E8A-4147-A177-3AD203B41FA5}">
                      <a16:colId xmlns="" xmlns:a16="http://schemas.microsoft.com/office/drawing/2014/main" val="20002"/>
                    </a:ext>
                  </a:extLst>
                </a:gridCol>
              </a:tblGrid>
              <a:tr h="291090">
                <a:tc>
                  <a:txBody>
                    <a:bodyPr/>
                    <a:lstStyle/>
                    <a:p>
                      <a:pPr indent="266700" algn="ctr">
                        <a:spcAft>
                          <a:spcPts val="0"/>
                        </a:spcAft>
                      </a:pPr>
                      <a:r>
                        <a:rPr lang="en-US" sz="1800" kern="100">
                          <a:effectLst/>
                        </a:rPr>
                        <a:t>Topic 1</a:t>
                      </a:r>
                      <a:endParaRPr lang="zh-CN" sz="1800" b="1"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ctr">
                        <a:spcAft>
                          <a:spcPts val="0"/>
                        </a:spcAft>
                      </a:pPr>
                      <a:r>
                        <a:rPr lang="en-US" sz="1800" kern="100">
                          <a:effectLst/>
                        </a:rPr>
                        <a:t>Topic 2</a:t>
                      </a:r>
                      <a:endParaRPr lang="zh-CN" sz="1800" b="1"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ctr">
                        <a:spcAft>
                          <a:spcPts val="0"/>
                        </a:spcAft>
                      </a:pPr>
                      <a:r>
                        <a:rPr lang="en-US" sz="1800" kern="100">
                          <a:effectLst/>
                        </a:rPr>
                        <a:t>Topic 3</a:t>
                      </a:r>
                      <a:endParaRPr lang="zh-CN" sz="1800" b="1"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0"/>
                  </a:ext>
                </a:extLst>
              </a:tr>
              <a:tr h="291090">
                <a:tc>
                  <a:txBody>
                    <a:bodyPr/>
                    <a:lstStyle/>
                    <a:p>
                      <a:pPr indent="266700" algn="just">
                        <a:spcAft>
                          <a:spcPts val="0"/>
                        </a:spcAft>
                      </a:pPr>
                      <a:r>
                        <a:rPr lang="zh-CN" sz="1800" kern="100">
                          <a:effectLst/>
                        </a:rPr>
                        <a:t>安装</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垃圾</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师傅</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1"/>
                  </a:ext>
                </a:extLst>
              </a:tr>
              <a:tr h="291090">
                <a:tc>
                  <a:txBody>
                    <a:bodyPr/>
                    <a:lstStyle/>
                    <a:p>
                      <a:pPr indent="266700" algn="just">
                        <a:spcAft>
                          <a:spcPts val="0"/>
                        </a:spcAft>
                      </a:pPr>
                      <a:r>
                        <a:rPr lang="zh-CN" sz="1800" kern="100">
                          <a:effectLst/>
                        </a:rPr>
                        <a:t>差</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售后</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太</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2"/>
                  </a:ext>
                </a:extLst>
              </a:tr>
              <a:tr h="291090">
                <a:tc>
                  <a:txBody>
                    <a:bodyPr/>
                    <a:lstStyle/>
                    <a:p>
                      <a:pPr indent="266700" algn="just">
                        <a:spcAft>
                          <a:spcPts val="0"/>
                        </a:spcAft>
                      </a:pPr>
                      <a:r>
                        <a:rPr lang="zh-CN" sz="1800" kern="100">
                          <a:effectLst/>
                        </a:rPr>
                        <a:t>安装费</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人员</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东西</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3"/>
                  </a:ext>
                </a:extLst>
              </a:tr>
              <a:tr h="291090">
                <a:tc>
                  <a:txBody>
                    <a:bodyPr/>
                    <a:lstStyle/>
                    <a:p>
                      <a:pPr indent="266700" algn="just">
                        <a:spcAft>
                          <a:spcPts val="0"/>
                        </a:spcAft>
                      </a:pPr>
                      <a:r>
                        <a:rPr lang="zh-CN" sz="1800" kern="100">
                          <a:effectLst/>
                        </a:rPr>
                        <a:t>装</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配件</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客服</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4"/>
                  </a:ext>
                </a:extLst>
              </a:tr>
              <a:tr h="291090">
                <a:tc>
                  <a:txBody>
                    <a:bodyPr/>
                    <a:lstStyle/>
                    <a:p>
                      <a:pPr indent="266700" algn="just">
                        <a:spcAft>
                          <a:spcPts val="0"/>
                        </a:spcAft>
                      </a:pPr>
                      <a:r>
                        <a:rPr lang="zh-CN" sz="1800" kern="100">
                          <a:effectLst/>
                        </a:rPr>
                        <a:t>不好</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服务</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小时</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5"/>
                  </a:ext>
                </a:extLst>
              </a:tr>
              <a:tr h="291090">
                <a:tc>
                  <a:txBody>
                    <a:bodyPr/>
                    <a:lstStyle/>
                    <a:p>
                      <a:pPr indent="266700" algn="just">
                        <a:spcAft>
                          <a:spcPts val="0"/>
                        </a:spcAft>
                      </a:pPr>
                      <a:r>
                        <a:rPr lang="zh-CN" sz="1800" kern="100">
                          <a:effectLst/>
                        </a:rPr>
                        <a:t>贵</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价格</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收</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6"/>
                  </a:ext>
                </a:extLst>
              </a:tr>
              <a:tr h="291090">
                <a:tc>
                  <a:txBody>
                    <a:bodyPr/>
                    <a:lstStyle/>
                    <a:p>
                      <a:pPr indent="266700" algn="just">
                        <a:spcAft>
                          <a:spcPts val="0"/>
                        </a:spcAft>
                      </a:pPr>
                      <a:r>
                        <a:rPr lang="zh-CN" sz="1800" kern="100">
                          <a:effectLst/>
                        </a:rPr>
                        <a:t>烧水</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送货</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收费</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7"/>
                  </a:ext>
                </a:extLst>
              </a:tr>
              <a:tr h="291090">
                <a:tc>
                  <a:txBody>
                    <a:bodyPr/>
                    <a:lstStyle/>
                    <a:p>
                      <a:pPr indent="266700" algn="just">
                        <a:spcAft>
                          <a:spcPts val="0"/>
                        </a:spcAft>
                      </a:pPr>
                      <a:r>
                        <a:rPr lang="zh-CN" sz="1800" kern="100">
                          <a:effectLst/>
                        </a:rPr>
                        <a:t>真的</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只能</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打电话</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8"/>
                  </a:ext>
                </a:extLst>
              </a:tr>
              <a:tr h="291090">
                <a:tc>
                  <a:txBody>
                    <a:bodyPr/>
                    <a:lstStyle/>
                    <a:p>
                      <a:pPr indent="266700" algn="just">
                        <a:spcAft>
                          <a:spcPts val="0"/>
                        </a:spcAft>
                      </a:pPr>
                      <a:r>
                        <a:rPr lang="zh-CN" sz="1800" kern="100">
                          <a:effectLst/>
                        </a:rPr>
                        <a:t>坑</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遥控器</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加热</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09"/>
                  </a:ext>
                </a:extLst>
              </a:tr>
              <a:tr h="291090">
                <a:tc>
                  <a:txBody>
                    <a:bodyPr/>
                    <a:lstStyle/>
                    <a:p>
                      <a:pPr indent="266700" algn="just">
                        <a:spcAft>
                          <a:spcPts val="0"/>
                        </a:spcAft>
                      </a:pPr>
                      <a:r>
                        <a:rPr lang="zh-CN" sz="1800" kern="100">
                          <a:effectLst/>
                        </a:rPr>
                        <a:t>产品</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a:effectLst/>
                        </a:rPr>
                        <a:t>速度</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indent="266700" algn="just">
                        <a:spcAft>
                          <a:spcPts val="0"/>
                        </a:spcAft>
                      </a:pPr>
                      <a:r>
                        <a:rPr lang="zh-CN" sz="1800" kern="100" dirty="0">
                          <a:effectLst/>
                        </a:rPr>
                        <a:t>慢</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 xmlns:a16="http://schemas.microsoft.com/office/drawing/2014/main" val="10010"/>
                  </a:ext>
                </a:extLst>
              </a:tr>
            </a:tbl>
          </a:graphicData>
        </a:graphic>
      </p:graphicFrame>
      <p:sp>
        <p:nvSpPr>
          <p:cNvPr id="57396"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57397" name="TextBox 3"/>
          <p:cNvSpPr txBox="1"/>
          <p:nvPr/>
        </p:nvSpPr>
        <p:spPr>
          <a:xfrm>
            <a:off x="514350" y="4557713"/>
            <a:ext cx="10929938" cy="1704975"/>
          </a:xfrm>
          <a:prstGeom prst="rect">
            <a:avLst/>
          </a:prstGeom>
          <a:noFill/>
          <a:ln w="9525">
            <a:noFill/>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上表</a:t>
            </a:r>
            <a:r>
              <a:rPr lang="zh-CN" altLang="zh-CN" dirty="0">
                <a:latin typeface="微软雅黑" panose="020B0503020204020204" pitchFamily="34" charset="-122"/>
                <a:ea typeface="微软雅黑" panose="020B0503020204020204" pitchFamily="34" charset="-122"/>
              </a:rPr>
              <a:t>反映了美的负面评价文本中的潜在主题，主题</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中的高频特征词主要关注点在安装、安装费、收费这几方面，可能存在安装师傅收费过高等问题；主题</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中的高频特征词主要与售后、服务这几方面，反映该产品售后服务差等问题；主题</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中的高频特征词主要与加热功能有关，即主要反映的是美的热水器加热性能存在问题。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综合以上对主题及其中的高频特征词分析得出，美的热水器的优势有以下几个方面：价格实惠、性价比高、外观好看、服务好。相对而言，用户对美的热水器的抱怨点主要体现在美的热水器安装的费用高及售后服务差等。</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因此，用户的购买原因可以总结为以下几个方面：</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美的是大品牌值得信赖，</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美的热水器价格实惠，</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性价比高。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37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根据对京东平台上，美的热水器的用户评价情况进行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主题模型分析，对美的品牌提出以下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点建议。</a:t>
            </a:r>
          </a:p>
          <a:p>
            <a:pPr marL="0"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① 在保持热水器使用方便、价格实惠等优点基础上，对热水器进行加热功能上的改进，从整体上提升热水器的质量。</a:t>
            </a:r>
          </a:p>
          <a:p>
            <a:pPr marL="0" marR="0" lvl="0" indent="36004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② 提升安装人员及客服人员的整体素质，提高服务质量，更加注重售后服务。建立安装费用收取明文细则，并进行公开透明，减少安装过程的乱收费问题。适度降低安装费用和材料费用，以此在大品牌的竞争中凸显优势。</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39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042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电商产品评论数据情感分析，主要步骤如下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利用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对京东商城中美的电热水器的评论进行爬取。</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利用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爬取到的京东商城中美的电热水器的评论数据，对评论文本数据进行数据清洗、分词、停用词过滤等操作。</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对预处理后的数据进行情感分析，将评论文本数据按照情感倾向分为正面评论数据（好评）和负面评论数据（差评）。</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4</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分别对正、负面评价数据进行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LDA</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主题分析，从对应的结果分析文本评论数据中有价值的内容。</a:t>
            </a: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53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熟悉文本分析的基本步骤。</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学习运用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对文本数据做数据清洗（预处理）。</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学习运用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对文本数据做分词处理。</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加深对</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主题分析算法原理的理解记使用。</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掌握使用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主题分析算法解决实际问题的方法。</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4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对采集的京东商城中美的热水器评论数据进行预处理。</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jieba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中文分词库对评论数据进行分词，根据停用词库去除文本中的停用词。</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寻找一种基于评论文本内容去判断评论情感倾向的方法，并检验该方法的有效性。</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将正面评论文本数据和负面评论文本数据输入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模型，最后取每个主题下概率最高的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个主题进行分析。</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46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本项目以京东商城销量靠前的一款美的电热水器作为例子，利用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爬取到的“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reviews.csv”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数据，对文本数据进行预处理，去除评论文本数据的数字、字母，然后进行去重。</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jieba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中文分词库对完成预处理的评论数据进行分词处理，根据停用词库去除评论文本中的停用词，并绘制词云图查看分词效果。</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对分词后的评论数据做情感倾向分析，首先，基于情感词表进行情感匹配。然后，最情感词的倾向进行修正。最后，对情感倾向分析进行检验，查看情感倾向分析效果。</a:t>
            </a:r>
          </a:p>
          <a:p>
            <a:pPr marL="360045" marR="0" lvl="0" indent="360045"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了解主题模型，学习</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模型原理与参数估计方法，建立相应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模型，最后输入正面情感与负面情感评论求解</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模型，并分析结果。</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49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702945"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传统判断两个文档相似性的方法是通过查看两个文档共同出现的单词的多少。如果一篇文档有多个主题，则一些特定的可代表不同主题的词语会反复的出现，此时，运用主题模型，能够发现文本中使用词语的规律，并且把规律相似的文本联系到一起，以寻求非结构化的文本集中的有用信息。</a:t>
            </a:r>
          </a:p>
          <a:p>
            <a:pPr marL="702945"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模型和传统的空间向量模型（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VSM</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）相比，增加了概率的信息，能够有效对文本进行建模。通过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LDA</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主题模型，能够挖掘数据集中的潜在主题，进而分析数据集的集中关注点及其相关特征词。</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51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55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AHP</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Analytical Hierachy Process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，应用层次分析法）是匹兹堡大学</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 L. Saaty</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教授在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世纪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70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年代初期提出对定性问题进行定量分析的一种渐变灵活的多准则决策方案，其特点在于把复杂问题中的各种因素通过划分为相互联系的有序层次，使之条理化，根据对有一定客观现实的主观两两比较，把专家意见和分析者的客观判断结果直接有效的结合起来，而后利用数学方法计算每一层元素相对重要性次序的权值，最终通过所有层次间的总排序计算所有元素的相对权重并进行排序从而分析消费者决策。</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FCE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Fuzzy Comprehensive Evaluation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，模糊综合评判）</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世纪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80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年代初，我国模糊数学领域的汪培庄教授提出了综合评判模型，并通过广大实际工作者的不断的补充发展，衍生出的适用于各种领域的评判方法。模糊综合评判的过程可简述为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决策者将价目标看成是由多重因素组成的因素集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U</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，再设定这些因素所能选取的评审等级，组成评语的评判集合</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V,</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分别求出各单一因素对各个评审等级的模糊矩阵，然后根据各个因素在评价中的权重分配，通过模糊矩阵合成，求出评价的定量值。</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65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这两种方法各有利弊：</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AHP</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中的能够准确的对决策定性，但其决策过程过程需要经过大量数据比对来最终通过概率确定权重；而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FCE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中虽然有很好的定量评价但是无法很好地对决策定性。请利用本案例的数据，尝试通过对二者的结合来实现对电商平台上热水器的购买决策分析。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AHP-FCE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模型需要经历以下三个步骤。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划分因素层。</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应用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AHP</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构造消费者心理的隶属函数和因素权集合。</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对所求结果进行综合评判。</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5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AHP-FCE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流程图</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p>
          <a:p>
            <a:pPr marL="361950" indent="-361950">
              <a:buClr>
                <a:srgbClr val="032089"/>
              </a:buClr>
              <a:buFont typeface="Wingdings" panose="05000000000000000000" pitchFamily="2" charset="2"/>
              <a:buChar char="l"/>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86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6" name="图示 5"/>
          <p:cNvGraphicFramePr/>
          <p:nvPr/>
        </p:nvGraphicFramePr>
        <p:xfrm>
          <a:off x="3700464" y="1300162"/>
          <a:ext cx="6743700" cy="5200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电商产品评论数据情感分析流程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163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6389" name="对象 3"/>
          <p:cNvGraphicFramePr>
            <a:graphicFrameLocks noChangeAspect="1"/>
          </p:cNvGraphicFramePr>
          <p:nvPr/>
        </p:nvGraphicFramePr>
        <p:xfrm>
          <a:off x="671513" y="1685925"/>
          <a:ext cx="10544175" cy="4586288"/>
        </p:xfrm>
        <a:graphic>
          <a:graphicData uri="http://schemas.openxmlformats.org/presentationml/2006/ole">
            <mc:AlternateContent xmlns:mc="http://schemas.openxmlformats.org/markup-compatibility/2006">
              <mc:Choice xmlns:v="urn:schemas-microsoft-com:vml" Requires="v">
                <p:oleObj spid="_x0000_s1027" r:id="rId3" imgW="5788660" imgH="2539365" progId="Visio.Drawing.11">
                  <p:embed/>
                </p:oleObj>
              </mc:Choice>
              <mc:Fallback>
                <p:oleObj r:id="rId3" imgW="5788660" imgH="2539365" progId="Visio.Drawing.11">
                  <p:embed/>
                  <p:pic>
                    <p:nvPicPr>
                      <p:cNvPr id="0" name="图片 3075"/>
                      <p:cNvPicPr/>
                      <p:nvPr/>
                    </p:nvPicPr>
                    <p:blipFill>
                      <a:blip r:embed="rId4"/>
                      <a:stretch>
                        <a:fillRect/>
                      </a:stretch>
                    </p:blipFill>
                    <p:spPr>
                      <a:xfrm>
                        <a:off x="671513" y="1685925"/>
                        <a:ext cx="10544175" cy="4586288"/>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评论预处理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对京东商城中美的热水器评论数据进行预处理前，需要先对评论数据进行采集。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网络爬虫技术对京东商城中美的热水器评论数据进行采集。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由于重点是对电商产品评论数据情感分析，且网络数据的爬取具有时效性，因此，不再详细介绍数据的采集过程。以下分析所使用的数据与分析结果，仅作为范例参考。</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第一步：评论去重</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一些电商平台往往为了避免一些客户长时间不进行评论，会设置一道程序，如果用户超过规定的时间仍然没有做出评论，系统会自动替客户做出评论，这类数据显然没有任何分析价值。</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语言的特点可知，在大多数情况下，不同购买者之间的有价值的评论都不会出现完全重复，如果出现了不同购物者的评论完全重复，这些评论一般都是毫无意义的。这种评论显然只有最早的评论才有意义（即只有第一条有作用）。</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第二步：数据清洗</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人工观察数据发现，评论中夹杂许多数字与字母，对于挖掘目标而言，这类数据本身没有实质性帮助。另外，由于该评论文本数据主要围绕京东商城中美的电热水器进行评价，其中“京东”“京东商城”“美的”“热水器”“电热水器”等词出现的频数很大，但是对分析目标并没有什么作用，因此可以在分词之前将这些词去除，对数据进行清洗</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6729</Words>
  <Application>Microsoft Office PowerPoint</Application>
  <PresentationFormat>自定义</PresentationFormat>
  <Paragraphs>497</Paragraphs>
  <Slides>57</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57</vt:i4>
      </vt:variant>
    </vt:vector>
  </HeadingPairs>
  <TitlesOfParts>
    <vt:vector size="61" baseType="lpstr">
      <vt:lpstr>2_Office 主题</vt:lpstr>
      <vt:lpstr>3_Office 主题</vt:lpstr>
      <vt:lpstr>Microsoft Visio 2003-2010 绘图</vt:lpstr>
      <vt:lpstr>Equation.DSMT4</vt:lpstr>
      <vt:lpstr>目录</vt:lpstr>
      <vt:lpstr>背景与挖掘目标</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上机实验</vt:lpstr>
      <vt:lpstr>目录</vt:lpstr>
      <vt:lpstr>拓展思考</vt:lpstr>
      <vt:lpstr>拓展思考</vt:lpstr>
      <vt:lpstr>拓展思考</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301</cp:revision>
  <dcterms:created xsi:type="dcterms:W3CDTF">2017-01-10T15:44:52Z</dcterms:created>
  <dcterms:modified xsi:type="dcterms:W3CDTF">2022-11-09T05:10:37Z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3E2CAE8F503D44D4AE585A4CA7434BD1</vt:lpwstr>
  </property>
  <property fmtid="{D5CDD505-2E9C-101B-9397-08002B2CF9AE}" pid="3" name="KSOProductBuildVer">
    <vt:lpwstr>2052-11.1.0.10463</vt:lpwstr>
  </property>
</Properties>
</file>