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41"/>
  </p:notesMasterIdLst>
  <p:sldIdLst>
    <p:sldId id="506" r:id="rId3"/>
    <p:sldId id="541" r:id="rId4"/>
    <p:sldId id="542" r:id="rId5"/>
    <p:sldId id="543" r:id="rId6"/>
    <p:sldId id="544" r:id="rId7"/>
    <p:sldId id="545" r:id="rId8"/>
    <p:sldId id="573" r:id="rId9"/>
    <p:sldId id="546" r:id="rId10"/>
    <p:sldId id="547" r:id="rId11"/>
    <p:sldId id="513" r:id="rId12"/>
    <p:sldId id="548" r:id="rId13"/>
    <p:sldId id="549" r:id="rId14"/>
    <p:sldId id="550" r:id="rId15"/>
    <p:sldId id="514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15" r:id="rId27"/>
    <p:sldId id="561" r:id="rId28"/>
    <p:sldId id="562" r:id="rId29"/>
    <p:sldId id="563" r:id="rId30"/>
    <p:sldId id="564" r:id="rId31"/>
    <p:sldId id="565" r:id="rId32"/>
    <p:sldId id="566" r:id="rId33"/>
    <p:sldId id="516" r:id="rId34"/>
    <p:sldId id="567" r:id="rId35"/>
    <p:sldId id="568" r:id="rId36"/>
    <p:sldId id="569" r:id="rId37"/>
    <p:sldId id="570" r:id="rId38"/>
    <p:sldId id="571" r:id="rId39"/>
    <p:sldId id="572" r:id="rId4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/>
    <p:restoredTop sz="94660"/>
  </p:normalViewPr>
  <p:slideViewPr>
    <p:cSldViewPr snapToGrid="0" showGuides="1">
      <p:cViewPr>
        <p:scale>
          <a:sx n="139" d="100"/>
          <a:sy n="139" d="100"/>
        </p:scale>
        <p:origin x="-6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4.wmf"/><Relationship Id="rId5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1C324F-789E-4428-AD1E-8000105BDD0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2022/11/3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901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9745663" y="657225"/>
            <a:ext cx="1919288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38" y="657225"/>
            <a:ext cx="9121775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9" y="154379"/>
            <a:ext cx="1109015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7752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5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8E579-FBE4-4E2F-9F00-8F7041C41128}" type="datetimeFigureOut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2022/11/3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4.wmf"/><Relationship Id="rId18" Type="http://schemas.openxmlformats.org/officeDocument/2006/relationships/image" Target="../media/image66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7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0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9.wmf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6732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1229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6400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2151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6628" name="TextBox 2"/>
          <p:cNvSpPr txBox="1"/>
          <p:nvPr/>
        </p:nvSpPr>
        <p:spPr>
          <a:xfrm>
            <a:off x="431800" y="908050"/>
            <a:ext cx="113284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数据挖掘需要的数据往往分布在不同的数据源中，数据集成就是将多个数据源合并存放在一个一致的数据存储（如数据仓库）中的过程。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在数据集成时，来自多个数据源的现实世界实体的表达形式是不一样的，不一定是匹配的，要考虑实体识别问题和属性冗余问题，从而把源数据在最低层上加以转换、提炼和集成。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实体识别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7652" name="TextBox 3"/>
          <p:cNvSpPr txBox="1"/>
          <p:nvPr/>
        </p:nvSpPr>
        <p:spPr>
          <a:xfrm>
            <a:off x="431800" y="981075"/>
            <a:ext cx="1123315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实体识别的任务是检测和解决同名异义、异名同义、单位不统一的冲突。如：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同名异义：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分别描述的是菜品编号和订单编号，即描述的是不同的实体。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异名同义：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sales_dt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和数据源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sales_date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都是是描述销售日期的，即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sales_dt= B. sales_date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单位不统一：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描述同一个实体分别用的是国际单位和中国传统的计量单位。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数据集成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冗余属性识别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8676" name="TextBox 1"/>
          <p:cNvSpPr txBox="1"/>
          <p:nvPr/>
        </p:nvSpPr>
        <p:spPr>
          <a:xfrm>
            <a:off x="431800" y="908050"/>
            <a:ext cx="11233150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数据集成往往导致数据冗余，如：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同一属性多次出现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同一属性命名不一致导致重复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不同源数据的仔细整合能减少甚至避免数据冗余与不一致，以提高数据挖掘的速度和质量。对于冗余属性要先分析检测到后再将其删除。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有些冗余属性可以用相关分析检测到。给定两个数值型的属性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，根据其属性值，可以用相关系数度量一个属性在多大程度上蕴含另一个属性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62238" y="36464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2561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6628" name="TextBox 1"/>
          <p:cNvSpPr txBox="1"/>
          <p:nvPr/>
        </p:nvSpPr>
        <p:spPr>
          <a:xfrm>
            <a:off x="431800" y="981075"/>
            <a:ext cx="11233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主要是对数据进行规范化的操作，将数据转换成“适当的”格式，以适用于挖掘任务及算法的需要。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简单函数变换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7652" name="TextBox 1"/>
          <p:cNvSpPr txBox="1"/>
          <p:nvPr/>
        </p:nvSpPr>
        <p:spPr>
          <a:xfrm>
            <a:off x="431800" y="981075"/>
            <a:ext cx="11233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简单函数变换就是对原始数据进行某些数学函数变换，常用的函数变换包括平方、开方、对数、差分运算等，即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0" name="对象 3"/>
          <p:cNvGraphicFramePr>
            <a:graphicFrameLocks noChangeAspect="1"/>
          </p:cNvGraphicFramePr>
          <p:nvPr/>
        </p:nvGraphicFramePr>
        <p:xfrm>
          <a:off x="4945063" y="1844675"/>
          <a:ext cx="1717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444500" imgH="203200" progId="Equation.DSMT4">
                  <p:embed/>
                </p:oleObj>
              </mc:Choice>
              <mc:Fallback>
                <p:oleObj r:id="rId4" imgW="4445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5063" y="1844675"/>
                        <a:ext cx="17176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2" name="对象 5"/>
          <p:cNvGraphicFramePr>
            <a:graphicFrameLocks noChangeAspect="1"/>
          </p:cNvGraphicFramePr>
          <p:nvPr/>
        </p:nvGraphicFramePr>
        <p:xfrm>
          <a:off x="4945063" y="2492375"/>
          <a:ext cx="20145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6" imgW="508635" imgH="228600" progId="Equation.DSMT4">
                  <p:embed/>
                </p:oleObj>
              </mc:Choice>
              <mc:Fallback>
                <p:oleObj r:id="rId6" imgW="508635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5063" y="2492375"/>
                        <a:ext cx="201453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4" name="对象 7"/>
          <p:cNvGraphicFramePr>
            <a:graphicFrameLocks noChangeAspect="1"/>
          </p:cNvGraphicFramePr>
          <p:nvPr/>
        </p:nvGraphicFramePr>
        <p:xfrm>
          <a:off x="4945063" y="3284538"/>
          <a:ext cx="26320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8" imgW="685800" imgH="203200" progId="Equation.DSMT4">
                  <p:embed/>
                </p:oleObj>
              </mc:Choice>
              <mc:Fallback>
                <p:oleObj r:id="rId8" imgW="6858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45063" y="3284538"/>
                        <a:ext cx="263207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6" name="对象 9"/>
          <p:cNvGraphicFramePr>
            <a:graphicFrameLocks noChangeAspect="1"/>
          </p:cNvGraphicFramePr>
          <p:nvPr/>
        </p:nvGraphicFramePr>
        <p:xfrm>
          <a:off x="3790950" y="3933825"/>
          <a:ext cx="5868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10" imgW="1550035" imgH="228600" progId="Equation.DSMT4">
                  <p:embed/>
                </p:oleObj>
              </mc:Choice>
              <mc:Fallback>
                <p:oleObj r:id="rId10" imgW="1550035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90950" y="3933825"/>
                        <a:ext cx="586898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2772" name="TextBox 1"/>
          <p:cNvSpPr txBox="1"/>
          <p:nvPr/>
        </p:nvSpPr>
        <p:spPr>
          <a:xfrm>
            <a:off x="431800" y="908050"/>
            <a:ext cx="1123315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（归一化）处理是数据挖掘的一项基础工作，不同评价指标往往具有不同的量纲和量纲单位，数值间的差别可能很大，不进行处理可能会影响到数据分析的结果，为了消除指标之间的量纲和大小不一的影响，需要进行数据标准化处理，将数据按照比例进行缩放，使之落入一个特定的区域，从而进行综合分析。如将工资收入属性值映射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[-1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下面介绍三种规范化方法：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最大规范化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均值规范化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小数定标规范化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47738"/>
            <a:ext cx="11233150" cy="532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最大规范化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也称为离差标准化，是对原始数据的线性变换，使结果值映射到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[0,1]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之间。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转换函数如：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为样本数据的最大值，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为样本数据的最小值。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为极差。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零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均值规范化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也叫标准差标准化，经过处理的数据的平均数为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，标准差为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。转化函数为：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为原始数据的均值，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为原始数据的标准差。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小数定标规范化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通过移动属性值的小数位数，将属性值映射到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[-1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1]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之间，移动的小数位数取决于属性值绝对值的最大值。转化函数为：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2" name="对象 3"/>
          <p:cNvGraphicFramePr>
            <a:graphicFrameLocks noChangeAspect="1"/>
          </p:cNvGraphicFramePr>
          <p:nvPr/>
        </p:nvGraphicFramePr>
        <p:xfrm>
          <a:off x="4546600" y="1484313"/>
          <a:ext cx="2317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977900" imgH="393700" progId="Equation.DSMT4">
                  <p:embed/>
                </p:oleObj>
              </mc:Choice>
              <mc:Fallback>
                <p:oleObj r:id="rId4" imgW="977900" imgH="393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6600" y="1484313"/>
                        <a:ext cx="231775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5" name="对象 7"/>
          <p:cNvGraphicFramePr>
            <a:graphicFrameLocks noChangeAspect="1"/>
          </p:cNvGraphicFramePr>
          <p:nvPr/>
        </p:nvGraphicFramePr>
        <p:xfrm>
          <a:off x="4891088" y="3068638"/>
          <a:ext cx="16240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6" imgW="660400" imgH="393700" progId="Equation.DSMT4">
                  <p:embed/>
                </p:oleObj>
              </mc:Choice>
              <mc:Fallback>
                <p:oleObj r:id="rId6" imgW="6604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1088" y="3068638"/>
                        <a:ext cx="1624012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8" name="对象 11"/>
          <p:cNvGraphicFramePr>
            <a:graphicFrameLocks noChangeAspect="1"/>
          </p:cNvGraphicFramePr>
          <p:nvPr/>
        </p:nvGraphicFramePr>
        <p:xfrm>
          <a:off x="1335088" y="3698875"/>
          <a:ext cx="385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8" imgW="139700" imgH="165100" progId="Equation.DSMT4">
                  <p:embed/>
                </p:oleObj>
              </mc:Choice>
              <mc:Fallback>
                <p:oleObj r:id="rId8" imgW="139700" imgH="165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5088" y="3698875"/>
                        <a:ext cx="3857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12"/>
          <p:cNvGraphicFramePr>
            <a:graphicFrameLocks noChangeAspect="1"/>
          </p:cNvGraphicFramePr>
          <p:nvPr/>
        </p:nvGraphicFramePr>
        <p:xfrm>
          <a:off x="3773488" y="3771900"/>
          <a:ext cx="382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10" imgW="152400" imgH="139700" progId="Equation.DSMT4">
                  <p:embed/>
                </p:oleObj>
              </mc:Choice>
              <mc:Fallback>
                <p:oleObj r:id="rId10" imgW="152400" imgH="139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3488" y="3771900"/>
                        <a:ext cx="382587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11" name="对象 14"/>
          <p:cNvGraphicFramePr>
            <a:graphicFrameLocks noChangeAspect="1"/>
          </p:cNvGraphicFramePr>
          <p:nvPr/>
        </p:nvGraphicFramePr>
        <p:xfrm>
          <a:off x="4913313" y="5181600"/>
          <a:ext cx="1479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12" imgW="558800" imgH="393700" progId="Equation.DSMT4">
                  <p:embed/>
                </p:oleObj>
              </mc:Choice>
              <mc:Fallback>
                <p:oleObj r:id="rId12" imgW="558800" imgH="3937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3313" y="5181600"/>
                        <a:ext cx="14795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对象 3"/>
          <p:cNvGraphicFramePr>
            <a:graphicFrameLocks noChangeAspect="1"/>
          </p:cNvGraphicFramePr>
          <p:nvPr/>
        </p:nvGraphicFramePr>
        <p:xfrm>
          <a:off x="3763963" y="2211388"/>
          <a:ext cx="6619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14" imgW="279400" imgH="165100" progId="Equation.DSMT4">
                  <p:embed/>
                </p:oleObj>
              </mc:Choice>
              <mc:Fallback>
                <p:oleObj r:id="rId14" imgW="279400" imgH="165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63963" y="2211388"/>
                        <a:ext cx="66198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5"/>
          <p:cNvGraphicFramePr>
            <a:graphicFrameLocks noChangeAspect="1"/>
          </p:cNvGraphicFramePr>
          <p:nvPr/>
        </p:nvGraphicFramePr>
        <p:xfrm>
          <a:off x="6824663" y="2222500"/>
          <a:ext cx="1595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16" imgW="673100" imgH="165100" progId="Equation.DSMT4">
                  <p:embed/>
                </p:oleObj>
              </mc:Choice>
              <mc:Fallback>
                <p:oleObj r:id="rId16" imgW="673100" imgH="165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24663" y="2222500"/>
                        <a:ext cx="15954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连续属性离散化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50" y="908050"/>
            <a:ext cx="11137900" cy="4554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一些数据挖掘算法，特别是某些分类算法，要求数据是分类属性形式，如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ID3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算法、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Apriori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算法等。这样，常常需要将连续属性变换成分类属性，即连续属性离散化。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离散化的过程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连续属性变换成分类属性涉及两个子任务：决定需要多少个分类变量，以及确定如何将连续属性值映射到这些分类值。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常用的离散化方法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常用的无监督离散化方法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有：等宽法、等频法、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基于聚类分析的方法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4"/>
          <p:cNvSpPr/>
          <p:nvPr/>
        </p:nvSpPr>
        <p:spPr>
          <a:xfrm>
            <a:off x="431800" y="938213"/>
            <a:ext cx="1176020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在数据挖掘的过程中，数据预处理占到了整个过程的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数据预处理的主要任务包括数据清洗，数据集成，数据变换和数据规约。处理过程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如图所示：</a:t>
            </a: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3" y="1844675"/>
            <a:ext cx="6643687" cy="439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属性构造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1004888"/>
            <a:ext cx="11233150" cy="409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在数据挖掘的过程中，为了帮助提取更有用的信息、挖掘更深层次的模式，提高挖掘结果的精度，需要利用已有的属性集构造出新的属性，并加入到现有的属性集合中。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进行防窃漏电诊断建模时，已有的属性包括进入线路供入电量、该条线路上各大用户用电量之和，记为供出电量。理论上供入电量和供出电量应该是相等的，但是由于在传输过程中的电能损耗，会使得供入电量略大于供出电量，如果该条线路上的一个或多个大用户存在窃漏电行为，会使供入电量远大于供出电量。反过来，为了判断是否存在有窃漏电行为的大用户，需要构造一个新的关键指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线损率，该过程就是构造属性，由线户关系图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（见图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6-1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。新构造的属性线损率计算公式如下：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线损率＝（供入电量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供出电量）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供入电量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线损率的范围一般在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3%~15%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，如果远远超过该范围，就可以认为该条线路的大用户很大可能存在窃漏电等用电异常行为。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2772" name="TextBox 1"/>
          <p:cNvSpPr txBox="1"/>
          <p:nvPr/>
        </p:nvSpPr>
        <p:spPr>
          <a:xfrm>
            <a:off x="431800" y="981075"/>
            <a:ext cx="112331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基于小波变换的特征提取方法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及其方法描述如下表所示：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628775"/>
            <a:ext cx="10785475" cy="482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33796" name="TextBox 1"/>
          <p:cNvSpPr txBox="1"/>
          <p:nvPr/>
        </p:nvSpPr>
        <p:spPr>
          <a:xfrm>
            <a:off x="431800" y="981075"/>
            <a:ext cx="112331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小波基函数是一种具有局部支集的函数，平均值为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，小波基函数满足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小波基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函数是常用的小波基函数，如下图所示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623888" y="1519238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1143000" imgH="279400" progId="Equation.DSMT4">
                  <p:embed/>
                </p:oleObj>
              </mc:Choice>
              <mc:Fallback>
                <p:oleObj r:id="rId4" imgW="1143000" imgH="279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888" y="1519238"/>
                        <a:ext cx="2590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800" name="对象 5"/>
          <p:cNvGraphicFramePr>
            <a:graphicFrameLocks noChangeAspect="1"/>
          </p:cNvGraphicFramePr>
          <p:nvPr/>
        </p:nvGraphicFramePr>
        <p:xfrm>
          <a:off x="814388" y="2276475"/>
          <a:ext cx="1013301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6" imgW="7112000" imgH="3771900" progId="Visio.Drawing.11">
                  <p:embed/>
                </p:oleObj>
              </mc:Choice>
              <mc:Fallback>
                <p:oleObj r:id="rId6" imgW="7112000" imgH="3771900" progId="Visio.Drawing.11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276475"/>
                        <a:ext cx="10133012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81075"/>
            <a:ext cx="11233150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小波基函数伸缩和平移变换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模型为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为伸缩因子，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为平移因子。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任意函数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的连续小波变换（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CWT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上式的逆变换为：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2" name="对象 3"/>
          <p:cNvGraphicFramePr>
            <a:graphicFrameLocks noChangeAspect="1"/>
          </p:cNvGraphicFramePr>
          <p:nvPr/>
        </p:nvGraphicFramePr>
        <p:xfrm>
          <a:off x="3840163" y="1412875"/>
          <a:ext cx="2928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1422400" imgH="444500" progId="Equation.DSMT4">
                  <p:embed/>
                </p:oleObj>
              </mc:Choice>
              <mc:Fallback>
                <p:oleObj r:id="rId4" imgW="1422400" imgH="444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0163" y="1412875"/>
                        <a:ext cx="29289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4"/>
          <p:cNvGraphicFramePr>
            <a:graphicFrameLocks noChangeAspect="1"/>
          </p:cNvGraphicFramePr>
          <p:nvPr/>
        </p:nvGraphicFramePr>
        <p:xfrm>
          <a:off x="1536700" y="2247900"/>
          <a:ext cx="384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6" imgW="127000" imgH="139700" progId="Equation.DSMT4">
                  <p:embed/>
                </p:oleObj>
              </mc:Choice>
              <mc:Fallback>
                <p:oleObj r:id="rId6" imgW="127000" imgH="139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6700" y="2247900"/>
                        <a:ext cx="38417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5"/>
          <p:cNvGraphicFramePr>
            <a:graphicFrameLocks noChangeAspect="1"/>
          </p:cNvGraphicFramePr>
          <p:nvPr/>
        </p:nvGraphicFramePr>
        <p:xfrm>
          <a:off x="3268663" y="2178050"/>
          <a:ext cx="384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8" imgW="127000" imgH="177165" progId="Equation.DSMT4">
                  <p:embed/>
                </p:oleObj>
              </mc:Choice>
              <mc:Fallback>
                <p:oleObj r:id="rId8" imgW="127000" imgH="1771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68663" y="2178050"/>
                        <a:ext cx="3841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6"/>
          <p:cNvGraphicFramePr>
            <a:graphicFrameLocks noChangeAspect="1"/>
          </p:cNvGraphicFramePr>
          <p:nvPr/>
        </p:nvGraphicFramePr>
        <p:xfrm>
          <a:off x="1814513" y="2849563"/>
          <a:ext cx="6731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10" imgW="342900" imgH="254000" progId="Equation.DSMT4">
                  <p:embed/>
                </p:oleObj>
              </mc:Choice>
              <mc:Fallback>
                <p:oleObj r:id="rId10" imgW="342900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4513" y="2849563"/>
                        <a:ext cx="6731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7" name="对象 8"/>
          <p:cNvGraphicFramePr>
            <a:graphicFrameLocks noChangeAspect="1"/>
          </p:cNvGraphicFramePr>
          <p:nvPr/>
        </p:nvGraphicFramePr>
        <p:xfrm>
          <a:off x="3389313" y="3429000"/>
          <a:ext cx="4530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12" imgW="2044700" imgH="393700" progId="Equation.DSMT4">
                  <p:embed/>
                </p:oleObj>
              </mc:Choice>
              <mc:Fallback>
                <p:oleObj r:id="rId12" imgW="2044700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89313" y="3429000"/>
                        <a:ext cx="45307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29" name="对象 10"/>
          <p:cNvGraphicFramePr>
            <a:graphicFrameLocks noChangeAspect="1"/>
          </p:cNvGraphicFramePr>
          <p:nvPr/>
        </p:nvGraphicFramePr>
        <p:xfrm>
          <a:off x="3255963" y="4897438"/>
          <a:ext cx="56800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14" imgW="2413000" imgH="444500" progId="Equation.DSMT4">
                  <p:embed/>
                </p:oleObj>
              </mc:Choice>
              <mc:Fallback>
                <p:oleObj r:id="rId14" imgW="2413000" imgH="444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55963" y="4897438"/>
                        <a:ext cx="56800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数据变换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小波变换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81075"/>
            <a:ext cx="1123315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基于小波变换的多尺度空间能量分布特征提取方法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第一步：对       进行二进小波分解：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是近似信号，为低频部分；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是细节信号，为高频部分，此时信号的频带分布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图如左下图所示：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7" name="对象 6"/>
          <p:cNvGraphicFramePr>
            <a:graphicFrameLocks noChangeAspect="1"/>
          </p:cNvGraphicFramePr>
          <p:nvPr/>
        </p:nvGraphicFramePr>
        <p:xfrm>
          <a:off x="2052638" y="1573213"/>
          <a:ext cx="679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4" imgW="342900" imgH="254000" progId="Equation.DSMT4">
                  <p:embed/>
                </p:oleObj>
              </mc:Choice>
              <mc:Fallback>
                <p:oleObj r:id="rId4" imgW="3429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2638" y="1573213"/>
                        <a:ext cx="6794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9" name="对象 8"/>
          <p:cNvGraphicFramePr>
            <a:graphicFrameLocks noChangeAspect="1"/>
          </p:cNvGraphicFramePr>
          <p:nvPr/>
        </p:nvGraphicFramePr>
        <p:xfrm>
          <a:off x="4843463" y="1509713"/>
          <a:ext cx="2593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6" imgW="1129665" imgH="254000" progId="Equation.DSMT4">
                  <p:embed/>
                </p:oleObj>
              </mc:Choice>
              <mc:Fallback>
                <p:oleObj r:id="rId6" imgW="1129665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3463" y="1509713"/>
                        <a:ext cx="25939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9"/>
          <p:cNvGraphicFramePr>
            <a:graphicFrameLocks noChangeAspect="1"/>
          </p:cNvGraphicFramePr>
          <p:nvPr/>
        </p:nvGraphicFramePr>
        <p:xfrm>
          <a:off x="1300163" y="2039938"/>
          <a:ext cx="577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8" imgW="152400" imgH="165100" progId="Equation.DSMT4">
                  <p:embed/>
                </p:oleObj>
              </mc:Choice>
              <mc:Fallback>
                <p:oleObj r:id="rId8" imgW="152400" imgH="165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0163" y="2039938"/>
                        <a:ext cx="57785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10"/>
          <p:cNvGraphicFramePr>
            <a:graphicFrameLocks noChangeAspect="1"/>
          </p:cNvGraphicFramePr>
          <p:nvPr/>
        </p:nvGraphicFramePr>
        <p:xfrm>
          <a:off x="4722813" y="2032000"/>
          <a:ext cx="401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10" imgW="152400" imgH="165100" progId="Equation.DSMT4">
                  <p:embed/>
                </p:oleObj>
              </mc:Choice>
              <mc:Fallback>
                <p:oleObj r:id="rId10" imgW="152400" imgH="165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2813" y="2032000"/>
                        <a:ext cx="401637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3" name="对象 12"/>
          <p:cNvGraphicFramePr>
            <a:graphicFrameLocks noChangeAspect="1"/>
          </p:cNvGraphicFramePr>
          <p:nvPr/>
        </p:nvGraphicFramePr>
        <p:xfrm>
          <a:off x="655638" y="3141663"/>
          <a:ext cx="27527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12" imgW="9728200" imgH="13195300" progId="Visio.Drawing.11">
                  <p:embed/>
                </p:oleObj>
              </mc:Choice>
              <mc:Fallback>
                <p:oleObj r:id="rId12" imgW="9728200" imgH="13195300" progId="Visio.Drawing.11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638" y="3141663"/>
                        <a:ext cx="2752725" cy="251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87788" y="2997200"/>
            <a:ext cx="7391400" cy="3170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第二步：计算出信号能量为：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第三步：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选择第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层的近似信号和各层的细节信号的能量作为特征，构造特征向量：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6" name="对象 15"/>
          <p:cNvGraphicFramePr>
            <a:graphicFrameLocks noChangeAspect="1"/>
          </p:cNvGraphicFramePr>
          <p:nvPr/>
        </p:nvGraphicFramePr>
        <p:xfrm>
          <a:off x="6046788" y="3644900"/>
          <a:ext cx="2736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14" imgW="1129665" imgH="254000" progId="Equation.DSMT4">
                  <p:embed/>
                </p:oleObj>
              </mc:Choice>
              <mc:Fallback>
                <p:oleObj r:id="rId14" imgW="1129665" imgH="254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46788" y="3644900"/>
                        <a:ext cx="27368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7090"/>
              </p:ext>
            </p:extLst>
          </p:nvPr>
        </p:nvGraphicFramePr>
        <p:xfrm>
          <a:off x="6082811" y="4496288"/>
          <a:ext cx="3476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16" imgW="127000" imgH="190500" progId="Equation.DSMT4">
                  <p:embed/>
                </p:oleObj>
              </mc:Choice>
              <mc:Fallback>
                <p:oleObj r:id="rId16" imgW="127000" imgH="190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82811" y="4496288"/>
                        <a:ext cx="34766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9" name="对象 18"/>
          <p:cNvGraphicFramePr>
            <a:graphicFrameLocks noChangeAspect="1"/>
          </p:cNvGraphicFramePr>
          <p:nvPr/>
        </p:nvGraphicFramePr>
        <p:xfrm>
          <a:off x="5424488" y="5516563"/>
          <a:ext cx="40322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18" imgW="1778000" imgH="241300" progId="Equation.DSMT4">
                  <p:embed/>
                </p:oleObj>
              </mc:Choice>
              <mc:Fallback>
                <p:oleObj r:id="rId18" imgW="17780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24488" y="5516563"/>
                        <a:ext cx="403225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36838" y="46577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3687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1988" name="TextBox 1"/>
          <p:cNvSpPr txBox="1"/>
          <p:nvPr/>
        </p:nvSpPr>
        <p:spPr>
          <a:xfrm>
            <a:off x="431800" y="908050"/>
            <a:ext cx="1123315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数据规约是将海量数据进行规约，规约之后的数据仍接近于保持原数据的完整性，但数据量小得多。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通过数据规约，可以达到：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降低无效、错误数据对建模的影响，提高建模的准确性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少量且具代表性的数据将大幅缩减数据挖掘所需的时间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降低储存数据的成本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50" y="995363"/>
            <a:ext cx="111379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属性规约常用方法有：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合并属性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逐步向前选择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逐步向后删除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决策树归纳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主成分分析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合并属性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逐步向前选择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18" name="对象 12"/>
          <p:cNvGraphicFramePr>
            <a:graphicFrameLocks noChangeAspect="1"/>
          </p:cNvGraphicFramePr>
          <p:nvPr/>
        </p:nvGraphicFramePr>
        <p:xfrm>
          <a:off x="2489200" y="1625600"/>
          <a:ext cx="360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1791335" imgH="228600" progId="Equation.DSMT4">
                  <p:embed/>
                </p:oleObj>
              </mc:Choice>
              <mc:Fallback>
                <p:oleObj r:id="rId4" imgW="1791335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9200" y="1625600"/>
                        <a:ext cx="36068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0" name="对象 14"/>
          <p:cNvGraphicFramePr>
            <a:graphicFrameLocks noChangeAspect="1"/>
          </p:cNvGraphicFramePr>
          <p:nvPr/>
        </p:nvGraphicFramePr>
        <p:xfrm>
          <a:off x="1103313" y="2084388"/>
          <a:ext cx="27844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6" imgW="1384935" imgH="457200" progId="Equation.DSMT4">
                  <p:embed/>
                </p:oleObj>
              </mc:Choice>
              <mc:Fallback>
                <p:oleObj r:id="rId6" imgW="1384935" imgH="45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3313" y="2084388"/>
                        <a:ext cx="278447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2" name="对象 16"/>
          <p:cNvGraphicFramePr>
            <a:graphicFrameLocks noChangeAspect="1"/>
          </p:cNvGraphicFramePr>
          <p:nvPr/>
        </p:nvGraphicFramePr>
        <p:xfrm>
          <a:off x="1003300" y="2820988"/>
          <a:ext cx="709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8" imgW="190500" imgH="152400" progId="Equation.DSMT4">
                  <p:embed/>
                </p:oleObj>
              </mc:Choice>
              <mc:Fallback>
                <p:oleObj r:id="rId8" imgW="190500" imgH="152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3300" y="2820988"/>
                        <a:ext cx="709613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4" name="对象 18"/>
          <p:cNvGraphicFramePr>
            <a:graphicFrameLocks noChangeAspect="1"/>
          </p:cNvGraphicFramePr>
          <p:nvPr/>
        </p:nvGraphicFramePr>
        <p:xfrm>
          <a:off x="3225800" y="2874963"/>
          <a:ext cx="12969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10" imgW="584200" imgH="203200" progId="Equation.DSMT4">
                  <p:embed/>
                </p:oleObj>
              </mc:Choice>
              <mc:Fallback>
                <p:oleObj r:id="rId10" imgW="5842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5800" y="2874963"/>
                        <a:ext cx="1296988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6" name="对象 20"/>
          <p:cNvGraphicFramePr>
            <a:graphicFrameLocks noChangeAspect="1"/>
          </p:cNvGraphicFramePr>
          <p:nvPr/>
        </p:nvGraphicFramePr>
        <p:xfrm>
          <a:off x="2438400" y="3802063"/>
          <a:ext cx="30099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2" imgW="1486535" imgH="228600" progId="Equation.DSMT4">
                  <p:embed/>
                </p:oleObj>
              </mc:Choice>
              <mc:Fallback>
                <p:oleObj r:id="rId12" imgW="1486535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8400" y="3802063"/>
                        <a:ext cx="3009900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8" name="对象 22"/>
          <p:cNvGraphicFramePr>
            <a:graphicFrameLocks noChangeAspect="1"/>
          </p:cNvGraphicFramePr>
          <p:nvPr/>
        </p:nvGraphicFramePr>
        <p:xfrm>
          <a:off x="1054100" y="4287838"/>
          <a:ext cx="2784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4" imgW="1384935" imgH="228600" progId="Equation.DSMT4">
                  <p:embed/>
                </p:oleObj>
              </mc:Choice>
              <mc:Fallback>
                <p:oleObj r:id="rId14" imgW="1384935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4100" y="4287838"/>
                        <a:ext cx="27844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30" name="对象 24"/>
          <p:cNvGraphicFramePr>
            <a:graphicFrameLocks noChangeAspect="1"/>
          </p:cNvGraphicFramePr>
          <p:nvPr/>
        </p:nvGraphicFramePr>
        <p:xfrm>
          <a:off x="958850" y="4605338"/>
          <a:ext cx="644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16" imgW="190500" imgH="152400" progId="Equation.DSMT4">
                  <p:embed/>
                </p:oleObj>
              </mc:Choice>
              <mc:Fallback>
                <p:oleObj r:id="rId16" imgW="190500" imgH="152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8850" y="4605338"/>
                        <a:ext cx="644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32" name="对象 26"/>
          <p:cNvGraphicFramePr>
            <a:graphicFrameLocks noChangeAspect="1"/>
          </p:cNvGraphicFramePr>
          <p:nvPr/>
        </p:nvGraphicFramePr>
        <p:xfrm>
          <a:off x="3355975" y="4716463"/>
          <a:ext cx="1727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17" imgW="788035" imgH="228600" progId="Equation.DSMT4">
                  <p:embed/>
                </p:oleObj>
              </mc:Choice>
              <mc:Fallback>
                <p:oleObj r:id="rId17" imgW="788035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5975" y="4716463"/>
                        <a:ext cx="172720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69963"/>
            <a:ext cx="11233150" cy="5632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逐步向后删除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决策树规约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规约后属性集：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endParaRPr kumimoji="0" lang="zh-CN" altLang="en-US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2" name="对象 3"/>
          <p:cNvGraphicFramePr>
            <a:graphicFrameLocks noChangeAspect="1"/>
          </p:cNvGraphicFramePr>
          <p:nvPr/>
        </p:nvGraphicFramePr>
        <p:xfrm>
          <a:off x="2422525" y="1268413"/>
          <a:ext cx="3121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1486535" imgH="228600" progId="Equation.DSMT4">
                  <p:embed/>
                </p:oleObj>
              </mc:Choice>
              <mc:Fallback>
                <p:oleObj r:id="rId4" imgW="1486535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525" y="1268413"/>
                        <a:ext cx="312102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4" name="对象 5"/>
          <p:cNvGraphicFramePr>
            <a:graphicFrameLocks noChangeAspect="1"/>
          </p:cNvGraphicFramePr>
          <p:nvPr/>
        </p:nvGraphicFramePr>
        <p:xfrm>
          <a:off x="1008063" y="1624013"/>
          <a:ext cx="3055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6" imgW="1435100" imgH="228600" progId="Equation.DSMT4">
                  <p:embed/>
                </p:oleObj>
              </mc:Choice>
              <mc:Fallback>
                <p:oleObj r:id="rId6" imgW="14351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8063" y="1624013"/>
                        <a:ext cx="305593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6"/>
          <p:cNvGraphicFramePr>
            <a:graphicFrameLocks noChangeAspect="1"/>
          </p:cNvGraphicFramePr>
          <p:nvPr/>
        </p:nvGraphicFramePr>
        <p:xfrm>
          <a:off x="1008063" y="2060575"/>
          <a:ext cx="25288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8" imgW="1206500" imgH="228600" progId="Equation.DSMT4">
                  <p:embed/>
                </p:oleObj>
              </mc:Choice>
              <mc:Fallback>
                <p:oleObj r:id="rId8" imgW="12065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8063" y="2060575"/>
                        <a:ext cx="252888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7" name="对象 9"/>
          <p:cNvGraphicFramePr>
            <a:graphicFrameLocks noChangeAspect="1"/>
          </p:cNvGraphicFramePr>
          <p:nvPr/>
        </p:nvGraphicFramePr>
        <p:xfrm>
          <a:off x="1030288" y="2617788"/>
          <a:ext cx="3270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10" imgW="190500" imgH="152400" progId="Equation.DSMT4">
                  <p:embed/>
                </p:oleObj>
              </mc:Choice>
              <mc:Fallback>
                <p:oleObj r:id="rId10" imgW="190500" imgH="152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0288" y="2617788"/>
                        <a:ext cx="327025" cy="258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9" name="对象 11"/>
          <p:cNvGraphicFramePr>
            <a:graphicFrameLocks noChangeAspect="1"/>
          </p:cNvGraphicFramePr>
          <p:nvPr/>
        </p:nvGraphicFramePr>
        <p:xfrm>
          <a:off x="3154363" y="2560638"/>
          <a:ext cx="165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2" imgW="788035" imgH="228600" progId="Equation.DSMT4">
                  <p:embed/>
                </p:oleObj>
              </mc:Choice>
              <mc:Fallback>
                <p:oleObj r:id="rId12" imgW="788035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4363" y="2560638"/>
                        <a:ext cx="1658937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51" name="对象 13"/>
          <p:cNvGraphicFramePr>
            <a:graphicFrameLocks noChangeAspect="1"/>
          </p:cNvGraphicFramePr>
          <p:nvPr/>
        </p:nvGraphicFramePr>
        <p:xfrm>
          <a:off x="2305050" y="3395663"/>
          <a:ext cx="2784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14" imgW="1486535" imgH="228600" progId="Equation.DSMT4">
                  <p:embed/>
                </p:oleObj>
              </mc:Choice>
              <mc:Fallback>
                <p:oleObj r:id="rId14" imgW="1486535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5050" y="3395663"/>
                        <a:ext cx="278447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对象 14"/>
          <p:cNvGraphicFramePr>
            <a:graphicFrameLocks noChangeAspect="1"/>
          </p:cNvGraphicFramePr>
          <p:nvPr/>
        </p:nvGraphicFramePr>
        <p:xfrm>
          <a:off x="909638" y="5637213"/>
          <a:ext cx="3968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15" imgW="190500" imgH="152400" progId="Equation.DSMT4">
                  <p:embed/>
                </p:oleObj>
              </mc:Choice>
              <mc:Fallback>
                <p:oleObj r:id="rId15" imgW="190500" imgH="152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9638" y="5637213"/>
                        <a:ext cx="396875" cy="23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对象 15"/>
          <p:cNvGraphicFramePr>
            <a:graphicFrameLocks noChangeAspect="1"/>
          </p:cNvGraphicFramePr>
          <p:nvPr/>
        </p:nvGraphicFramePr>
        <p:xfrm>
          <a:off x="2959100" y="5592763"/>
          <a:ext cx="16589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6" imgW="788035" imgH="228600" progId="Equation.DSMT4">
                  <p:embed/>
                </p:oleObj>
              </mc:Choice>
              <mc:Fallback>
                <p:oleObj r:id="rId16" imgW="788035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59100" y="5592763"/>
                        <a:ext cx="165893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39" name="Picture 2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27100" y="3786188"/>
            <a:ext cx="2765425" cy="171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0964" name="TextBox 1"/>
          <p:cNvSpPr txBox="1"/>
          <p:nvPr/>
        </p:nvSpPr>
        <p:spPr>
          <a:xfrm>
            <a:off x="527050" y="908050"/>
            <a:ext cx="11137900" cy="594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下面详细介绍主成分分析计算步骤：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设原始变量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次数据矩阵为：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将数据矩阵中心标准化。为了方便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将标准化后的数据矩阵仍然记为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求相关系数矩阵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的定义为：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求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的特征方程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的特征根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确定主成分个数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根据实际问题确定，一般取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6" name="对象 3"/>
          <p:cNvGraphicFramePr>
            <a:graphicFrameLocks noChangeAspect="1"/>
          </p:cNvGraphicFramePr>
          <p:nvPr/>
        </p:nvGraphicFramePr>
        <p:xfrm>
          <a:off x="2295525" y="1268413"/>
          <a:ext cx="17287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4" imgW="889000" imgH="241300" progId="Equation.DSMT4">
                  <p:embed/>
                </p:oleObj>
              </mc:Choice>
              <mc:Fallback>
                <p:oleObj r:id="rId4" imgW="889000" imgH="241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5525" y="1268413"/>
                        <a:ext cx="1728788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9" name="对象 7"/>
          <p:cNvGraphicFramePr>
            <a:graphicFrameLocks noChangeAspect="1"/>
          </p:cNvGraphicFramePr>
          <p:nvPr/>
        </p:nvGraphicFramePr>
        <p:xfrm>
          <a:off x="2757488" y="1700213"/>
          <a:ext cx="46370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6" imgW="2679700" imgH="939800" progId="Equation.DSMT4">
                  <p:embed/>
                </p:oleObj>
              </mc:Choice>
              <mc:Fallback>
                <p:oleObj r:id="rId6" imgW="2679700" imgH="939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7488" y="1700213"/>
                        <a:ext cx="4637087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1" name="对象 12"/>
          <p:cNvGraphicFramePr>
            <a:graphicFrameLocks noChangeAspect="1"/>
          </p:cNvGraphicFramePr>
          <p:nvPr/>
        </p:nvGraphicFramePr>
        <p:xfrm>
          <a:off x="8609013" y="3116263"/>
          <a:ext cx="382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8" imgW="177800" imgH="165100" progId="Equation.DSMT4">
                  <p:embed/>
                </p:oleObj>
              </mc:Choice>
              <mc:Fallback>
                <p:oleObj r:id="rId8" imgW="177800" imgH="165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9013" y="3116263"/>
                        <a:ext cx="382587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3" name="对象 14"/>
          <p:cNvGraphicFramePr>
            <a:graphicFrameLocks noChangeAspect="1"/>
          </p:cNvGraphicFramePr>
          <p:nvPr/>
        </p:nvGraphicFramePr>
        <p:xfrm>
          <a:off x="2822575" y="3343275"/>
          <a:ext cx="1912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10" imgW="863600" imgH="304800" progId="Equation.DSMT4">
                  <p:embed/>
                </p:oleObj>
              </mc:Choice>
              <mc:Fallback>
                <p:oleObj r:id="rId10" imgW="863600" imgH="304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2575" y="3343275"/>
                        <a:ext cx="19129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5" name="对象 16"/>
          <p:cNvGraphicFramePr>
            <a:graphicFrameLocks noChangeAspect="1"/>
          </p:cNvGraphicFramePr>
          <p:nvPr/>
        </p:nvGraphicFramePr>
        <p:xfrm>
          <a:off x="992188" y="4170363"/>
          <a:ext cx="5964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12" imgW="3352800" imgH="482600" progId="Equation.DSMT4">
                  <p:embed/>
                </p:oleObj>
              </mc:Choice>
              <mc:Fallback>
                <p:oleObj r:id="rId12" imgW="3352800" imgH="482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2188" y="4170363"/>
                        <a:ext cx="59642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7" name="对象 18"/>
          <p:cNvGraphicFramePr>
            <a:graphicFrameLocks noChangeAspect="1"/>
          </p:cNvGraphicFramePr>
          <p:nvPr/>
        </p:nvGraphicFramePr>
        <p:xfrm>
          <a:off x="7708900" y="4243388"/>
          <a:ext cx="1804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14" imgW="812800" imgH="241300" progId="Equation.DSMT4">
                  <p:embed/>
                </p:oleObj>
              </mc:Choice>
              <mc:Fallback>
                <p:oleObj r:id="rId14" imgW="8128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8900" y="4243388"/>
                        <a:ext cx="1804988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9" name="对象 20"/>
          <p:cNvGraphicFramePr>
            <a:graphicFrameLocks noChangeAspect="1"/>
          </p:cNvGraphicFramePr>
          <p:nvPr/>
        </p:nvGraphicFramePr>
        <p:xfrm>
          <a:off x="1271588" y="5207000"/>
          <a:ext cx="384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16" imgW="152400" imgH="165100" progId="Equation.DSMT4">
                  <p:embed/>
                </p:oleObj>
              </mc:Choice>
              <mc:Fallback>
                <p:oleObj r:id="rId16" imgW="152400" imgH="165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71588" y="5207000"/>
                        <a:ext cx="3841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1" name="对象 22"/>
          <p:cNvGraphicFramePr>
            <a:graphicFrameLocks noChangeAspect="1"/>
          </p:cNvGraphicFramePr>
          <p:nvPr/>
        </p:nvGraphicFramePr>
        <p:xfrm>
          <a:off x="2835275" y="5168900"/>
          <a:ext cx="230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18" imgW="1028700" imgH="254000" progId="Equation.DSMT4">
                  <p:embed/>
                </p:oleObj>
              </mc:Choice>
              <mc:Fallback>
                <p:oleObj r:id="rId18" imgW="1028700" imgH="254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35275" y="5168900"/>
                        <a:ext cx="2303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3" name="对象 24"/>
          <p:cNvGraphicFramePr>
            <a:graphicFrameLocks noChangeAspect="1"/>
          </p:cNvGraphicFramePr>
          <p:nvPr/>
        </p:nvGraphicFramePr>
        <p:xfrm>
          <a:off x="6096000" y="5167313"/>
          <a:ext cx="2682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20" imgW="1270000" imgH="241300" progId="Equation.DSMT4">
                  <p:embed/>
                </p:oleObj>
              </mc:Choice>
              <mc:Fallback>
                <p:oleObj r:id="rId20" imgW="1270000" imgH="241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96000" y="5167313"/>
                        <a:ext cx="268287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5" name="对象 26"/>
          <p:cNvGraphicFramePr>
            <a:graphicFrameLocks noChangeAspect="1"/>
          </p:cNvGraphicFramePr>
          <p:nvPr/>
        </p:nvGraphicFramePr>
        <p:xfrm>
          <a:off x="3252788" y="5634038"/>
          <a:ext cx="1412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22" imgW="749300" imgH="558800" progId="Equation.DSMT4">
                  <p:embed/>
                </p:oleObj>
              </mc:Choice>
              <mc:Fallback>
                <p:oleObj r:id="rId22" imgW="749300" imgH="558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52788" y="5634038"/>
                        <a:ext cx="14128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对象 27"/>
          <p:cNvGraphicFramePr>
            <a:graphicFrameLocks noChangeAspect="1"/>
          </p:cNvGraphicFramePr>
          <p:nvPr/>
        </p:nvGraphicFramePr>
        <p:xfrm>
          <a:off x="4841875" y="587692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24" imgW="152400" imgH="139700" progId="Equation.DSMT4">
                  <p:embed/>
                </p:oleObj>
              </mc:Choice>
              <mc:Fallback>
                <p:oleObj r:id="rId24" imgW="152400" imgH="139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41875" y="5876925"/>
                        <a:ext cx="292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数据清洗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4340" name="TextBox 1"/>
          <p:cNvSpPr txBox="1"/>
          <p:nvPr/>
        </p:nvSpPr>
        <p:spPr>
          <a:xfrm>
            <a:off x="431800" y="908050"/>
            <a:ext cx="11233150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数据清洗主要是删除原始数据集中的无关数据、重复数据，平滑噪声数据，处理缺失值、异常值等。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1988" name="TextBox 1"/>
          <p:cNvSpPr txBox="1"/>
          <p:nvPr/>
        </p:nvSpPr>
        <p:spPr>
          <a:xfrm>
            <a:off x="623888" y="981075"/>
            <a:ext cx="11041062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个相应的单位特征向量：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计算主成分：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0" name="对象 3"/>
          <p:cNvGraphicFramePr>
            <a:graphicFrameLocks noChangeAspect="1"/>
          </p:cNvGraphicFramePr>
          <p:nvPr/>
        </p:nvGraphicFramePr>
        <p:xfrm>
          <a:off x="2735263" y="1409700"/>
          <a:ext cx="4356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4" imgW="2374900" imgH="939800" progId="Equation.DSMT4">
                  <p:embed/>
                </p:oleObj>
              </mc:Choice>
              <mc:Fallback>
                <p:oleObj r:id="rId4" imgW="2374900" imgH="939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5263" y="1409700"/>
                        <a:ext cx="4356100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2" name="对象 5"/>
          <p:cNvGraphicFramePr>
            <a:graphicFrameLocks noChangeAspect="1"/>
          </p:cNvGraphicFramePr>
          <p:nvPr/>
        </p:nvGraphicFramePr>
        <p:xfrm>
          <a:off x="2063750" y="3303588"/>
          <a:ext cx="4438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6" imgW="1918335" imgH="241300" progId="Equation.DSMT4">
                  <p:embed/>
                </p:oleObj>
              </mc:Choice>
              <mc:Fallback>
                <p:oleObj r:id="rId6" imgW="1918335" imgH="241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3750" y="3303588"/>
                        <a:ext cx="44386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4" name="对象 7"/>
          <p:cNvGraphicFramePr>
            <a:graphicFrameLocks noChangeAspect="1"/>
          </p:cNvGraphicFramePr>
          <p:nvPr/>
        </p:nvGraphicFramePr>
        <p:xfrm>
          <a:off x="6510338" y="3313113"/>
          <a:ext cx="217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8" imgW="901065" imgH="254000" progId="Equation.DSMT4">
                  <p:embed/>
                </p:oleObj>
              </mc:Choice>
              <mc:Fallback>
                <p:oleObj r:id="rId8" imgW="9010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0338" y="3313113"/>
                        <a:ext cx="21717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数据规约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数值规约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3012" name="TextBox 1"/>
          <p:cNvSpPr txBox="1"/>
          <p:nvPr/>
        </p:nvSpPr>
        <p:spPr>
          <a:xfrm>
            <a:off x="527050" y="981075"/>
            <a:ext cx="110426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规约通过选择替代的、较小的数据来减少数据量。数值规约可以是有参的，也可以是无参的。有参方法是使用一个模型来评估数据，只需存放参数，而不需要存放实际数据。有参的数值规约技术主要有两种：回归（线性回归和多元回归）和对数线性模型（近似离散属性集中的多维概率分布）。数值规约常用方法有直方图、用聚类数据表示实际数据、抽样（采样）、参数回归法。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081088"/>
            <a:ext cx="4763" cy="5192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6118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3850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29752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数据集成</a:t>
            </a:r>
          </a:p>
        </p:txBody>
      </p:sp>
      <p:sp>
        <p:nvSpPr>
          <p:cNvPr id="440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3130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数据清洗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31552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3052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数据变换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3232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31544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数据规约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33344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036360" y="527022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主要数据预处理函数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28857" y="528822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中的插值、数据归一化、主成分分析等与数据预处理相关的函数。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624013"/>
            <a:ext cx="10736263" cy="309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88" y="981075"/>
            <a:ext cx="10944225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interpolate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interpolate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的一个子库，下面包含了大量的插值函数，如拉格朗日插值、样条插值、高维插值等。使用之前需要用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scipy.interpolate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import *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引入相应的插值函数，读者应该根据需要到官网查找对应的函数名。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 =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scipy.interpolate.lagrange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(x, y)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这里仅仅展示了一维数据的拉格朗日插值的命令，其中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x, 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为对应的自变量和因变量数据。插值完成后，可以通过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f(a)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计算新的插值结果。类似的还有样条插值、多维数据插值等。</a:t>
            </a:r>
          </a:p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unique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功能：去除数据中的重复元素，得到单值元素列表。它既是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库的一个函数（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），也是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对象的一个方法。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(D)    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是一维数据，可以是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array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D.unique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   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对象。</a:t>
            </a:r>
            <a:endParaRPr kumimoji="0" lang="zh-CN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1916113"/>
            <a:ext cx="10298113" cy="1714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实例：求向量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中的单值元素，并返回相关索引。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8" y="981075"/>
            <a:ext cx="109442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功能：判断每个元素是否空值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非空值。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()/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对象，返回一个布尔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Series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。可以通过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D[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D.isnull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()]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D[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D.notnull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()]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找出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中的空值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非空值。</a:t>
            </a:r>
          </a:p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的一个子库（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本身也自带了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的更加强大），可以用该库下的各种函数生成服从特定分布的随机矩阵，抽样时可使用。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np.random.rand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(k, m, n, ...)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生成一个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k×m×n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×...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随机矩阵，其元素均匀分布在区间（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0,1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）上。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np.random.randn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(k, m, n, ...)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生成一个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k×m×n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×...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随机矩阵，其元素服从标准正态分布。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8" y="981075"/>
            <a:ext cx="109442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PCA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功能：对指标变量矩阵进行主成分分析。使用前需要用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sklearn.decomposition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import PCA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引入该函数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使用格式：</a:t>
            </a: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= PCA()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注意，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PCA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是一个建模式的对象，也就是说一般的流程是建模，然后是训练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model.fit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(D)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为要进行主成分分析的数据矩阵，训练结束后获取模型的参数，如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.components_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获取特征向量，以及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explained_variance_ratio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获取各个属性的贡献率等。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主要数据处理函数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27050" y="981075"/>
            <a:ext cx="11042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PCA()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10×4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维的随机矩阵进行主成分分析。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828800"/>
            <a:ext cx="10658475" cy="3544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5364" name="TextBox 1"/>
          <p:cNvSpPr txBox="1"/>
          <p:nvPr/>
        </p:nvSpPr>
        <p:spPr>
          <a:xfrm>
            <a:off x="431800" y="981075"/>
            <a:ext cx="112331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处理缺失值的方法可分为三类：删除记录、数据插补和不处理。其中常用的数据插补方法见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下表。</a:t>
            </a:r>
          </a:p>
        </p:txBody>
      </p:sp>
      <p:pic>
        <p:nvPicPr>
          <p:cNvPr id="2048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889125"/>
            <a:ext cx="11342688" cy="394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90600"/>
            <a:ext cx="1123315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插值方法有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Hermite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插值、分段插值、样条插值法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，而最主要的有拉格朗日插值法和牛顿插值法。以下便对这两种进行介绍。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拉格朗日插值法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第一步：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求已知的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个点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次多项式：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   个点的坐标                                              代入多项式函数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第二步：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将缺失的函数值对应的点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代入插值多项式得到缺失值的近似值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0" name="对象 3"/>
          <p:cNvGraphicFramePr>
            <a:graphicFrameLocks noChangeAspect="1"/>
          </p:cNvGraphicFramePr>
          <p:nvPr/>
        </p:nvGraphicFramePr>
        <p:xfrm>
          <a:off x="2809875" y="2257425"/>
          <a:ext cx="6651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04165" imgH="177800" progId="Equation.DSMT4">
                  <p:embed/>
                </p:oleObj>
              </mc:Choice>
              <mc:Fallback>
                <p:oleObj r:id="rId4" imgW="304165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5" y="2257425"/>
                        <a:ext cx="665163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2" name="对象 5"/>
          <p:cNvGraphicFramePr>
            <a:graphicFrameLocks noChangeAspect="1"/>
          </p:cNvGraphicFramePr>
          <p:nvPr/>
        </p:nvGraphicFramePr>
        <p:xfrm>
          <a:off x="3594100" y="2673350"/>
          <a:ext cx="40878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1981200" imgH="241300" progId="Equation.DSMT4">
                  <p:embed/>
                </p:oleObj>
              </mc:Choice>
              <mc:Fallback>
                <p:oleObj r:id="rId6" imgW="19812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4100" y="2673350"/>
                        <a:ext cx="408781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4" name="对象 8"/>
          <p:cNvGraphicFramePr>
            <a:graphicFrameLocks noChangeAspect="1"/>
          </p:cNvGraphicFramePr>
          <p:nvPr/>
        </p:nvGraphicFramePr>
        <p:xfrm>
          <a:off x="8175625" y="4022725"/>
          <a:ext cx="3022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8" imgW="1333500" imgH="469900" progId="Equation.DSMT4">
                  <p:embed/>
                </p:oleObj>
              </mc:Choice>
              <mc:Fallback>
                <p:oleObj r:id="rId8" imgW="1333500" imgH="469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5625" y="4022725"/>
                        <a:ext cx="30226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6" name="对象 10"/>
          <p:cNvGraphicFramePr>
            <a:graphicFrameLocks noChangeAspect="1"/>
          </p:cNvGraphicFramePr>
          <p:nvPr/>
        </p:nvGraphicFramePr>
        <p:xfrm>
          <a:off x="8035925" y="5583238"/>
          <a:ext cx="427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0" imgW="139700" imgH="165100" progId="Equation.DSMT4">
                  <p:embed/>
                </p:oleObj>
              </mc:Choice>
              <mc:Fallback>
                <p:oleObj r:id="rId10" imgW="139700" imgH="165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35925" y="5583238"/>
                        <a:ext cx="4270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3"/>
          <p:cNvGraphicFramePr>
            <a:graphicFrameLocks noChangeAspect="1"/>
          </p:cNvGraphicFramePr>
          <p:nvPr/>
        </p:nvGraphicFramePr>
        <p:xfrm>
          <a:off x="3711575" y="5572125"/>
          <a:ext cx="282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2" imgW="127000" imgH="139700" progId="Equation.DSMT4">
                  <p:embed/>
                </p:oleObj>
              </mc:Choice>
              <mc:Fallback>
                <p:oleObj r:id="rId12" imgW="127000" imgH="139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1575" y="5572125"/>
                        <a:ext cx="28257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5"/>
          <p:cNvGraphicFramePr>
            <a:graphicFrameLocks noChangeAspect="1"/>
          </p:cNvGraphicFramePr>
          <p:nvPr/>
        </p:nvGraphicFramePr>
        <p:xfrm>
          <a:off x="1095375" y="3092450"/>
          <a:ext cx="368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4" imgW="127000" imgH="139700" progId="Equation.DSMT4">
                  <p:embed/>
                </p:oleObj>
              </mc:Choice>
              <mc:Fallback>
                <p:oleObj r:id="rId14" imgW="127000" imgH="139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5375" y="3092450"/>
                        <a:ext cx="3683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6"/>
          <p:cNvGraphicFramePr>
            <a:graphicFrameLocks noChangeAspect="1"/>
          </p:cNvGraphicFramePr>
          <p:nvPr/>
        </p:nvGraphicFramePr>
        <p:xfrm>
          <a:off x="2630488" y="3089275"/>
          <a:ext cx="34178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6" imgW="1714500" imgH="254000" progId="Equation.DSMT4">
                  <p:embed/>
                </p:oleObj>
              </mc:Choice>
              <mc:Fallback>
                <p:oleObj r:id="rId16" imgW="17145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30488" y="3089275"/>
                        <a:ext cx="341788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8"/>
          <p:cNvGraphicFramePr>
            <a:graphicFrameLocks noChangeAspect="1"/>
          </p:cNvGraphicFramePr>
          <p:nvPr/>
        </p:nvGraphicFramePr>
        <p:xfrm>
          <a:off x="1082675" y="3605213"/>
          <a:ext cx="363061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18" imgW="2286000" imgH="990600" progId="Equation.DSMT4">
                  <p:embed/>
                </p:oleObj>
              </mc:Choice>
              <mc:Fallback>
                <p:oleObj r:id="rId18" imgW="2286000" imgH="990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2675" y="3605213"/>
                        <a:ext cx="3630613" cy="157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右箭头 10"/>
          <p:cNvSpPr/>
          <p:nvPr/>
        </p:nvSpPr>
        <p:spPr>
          <a:xfrm>
            <a:off x="4897438" y="3948113"/>
            <a:ext cx="3208337" cy="939800"/>
          </a:xfrm>
          <a:prstGeom prst="rightArrow">
            <a:avLst>
              <a:gd name="adj1" fmla="val 50000"/>
              <a:gd name="adj2" fmla="val 50038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r>
              <a:rPr lang="zh-CN" altLang="zh-CN" dirty="0">
                <a:latin typeface="Calibri" panose="020F0502020204030204" pitchFamily="34" charset="0"/>
              </a:rPr>
              <a:t>解出拉格朗日插值多项式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08050"/>
            <a:ext cx="1123315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在区间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上，函数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关于一个节点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的零阶差商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两个节点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和      </a:t>
            </a:r>
            <a:r>
              <a:rPr kumimoji="0" lang="en-US" altLang="zh-CN" sz="2000" kern="1200" cap="none" spc="0" normalizeH="0" baseline="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的一阶差商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26670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般地，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阶差商就是</a:t>
            </a: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阶差商的差商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4" name="对象 3"/>
          <p:cNvGraphicFramePr>
            <a:graphicFrameLocks noChangeAspect="1"/>
          </p:cNvGraphicFramePr>
          <p:nvPr/>
        </p:nvGraphicFramePr>
        <p:xfrm>
          <a:off x="4937125" y="1458913"/>
          <a:ext cx="504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152400" imgH="228600" progId="Equation.DSMT4">
                  <p:embed/>
                </p:oleObj>
              </mc:Choice>
              <mc:Fallback>
                <p:oleObj r:id="rId4" imgW="1524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7125" y="1458913"/>
                        <a:ext cx="5048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6" name="对象 5"/>
          <p:cNvGraphicFramePr>
            <a:graphicFrameLocks noChangeAspect="1"/>
          </p:cNvGraphicFramePr>
          <p:nvPr/>
        </p:nvGraphicFramePr>
        <p:xfrm>
          <a:off x="6858000" y="1530350"/>
          <a:ext cx="1863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838200" imgH="228600" progId="Equation.DSMT4">
                  <p:embed/>
                </p:oleObj>
              </mc:Choice>
              <mc:Fallback>
                <p:oleObj r:id="rId6" imgW="8382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0" y="1530350"/>
                        <a:ext cx="18637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444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200" y="396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4826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3" name="对象 14"/>
          <p:cNvGraphicFramePr>
            <a:graphicFrameLocks noChangeAspect="1"/>
          </p:cNvGraphicFramePr>
          <p:nvPr/>
        </p:nvGraphicFramePr>
        <p:xfrm>
          <a:off x="2328863" y="4313238"/>
          <a:ext cx="74390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8" imgW="3327400" imgH="431800" progId="Equation.DSMT4">
                  <p:embed/>
                </p:oleObj>
              </mc:Choice>
              <mc:Fallback>
                <p:oleObj r:id="rId8" imgW="3327400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8863" y="4313238"/>
                        <a:ext cx="7439025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15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6" name="对象 17"/>
          <p:cNvGraphicFramePr>
            <a:graphicFrameLocks noChangeAspect="1"/>
          </p:cNvGraphicFramePr>
          <p:nvPr/>
        </p:nvGraphicFramePr>
        <p:xfrm>
          <a:off x="1649413" y="3930650"/>
          <a:ext cx="415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10" imgW="127000" imgH="177165" progId="Equation.DSMT4">
                  <p:embed/>
                </p:oleObj>
              </mc:Choice>
              <mc:Fallback>
                <p:oleObj r:id="rId10" imgW="127000" imgH="1771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9413" y="3930650"/>
                        <a:ext cx="4159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03200" y="6350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9588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30" name="对象 3"/>
          <p:cNvGraphicFramePr>
            <a:graphicFrameLocks noChangeAspect="1"/>
          </p:cNvGraphicFramePr>
          <p:nvPr/>
        </p:nvGraphicFramePr>
        <p:xfrm>
          <a:off x="1296988" y="1490663"/>
          <a:ext cx="5810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2" imgW="355600" imgH="254000" progId="Equation.DSMT4">
                  <p:embed/>
                </p:oleObj>
              </mc:Choice>
              <mc:Fallback>
                <p:oleObj r:id="rId12" imgW="355600" imgH="254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6988" y="1490663"/>
                        <a:ext cx="58102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对象 5"/>
          <p:cNvGraphicFramePr>
            <a:graphicFrameLocks noChangeAspect="1"/>
          </p:cNvGraphicFramePr>
          <p:nvPr/>
        </p:nvGraphicFramePr>
        <p:xfrm>
          <a:off x="2900363" y="1543050"/>
          <a:ext cx="5413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4" imgW="342900" imgH="203200" progId="Equation.DSMT4">
                  <p:embed/>
                </p:oleObj>
              </mc:Choice>
              <mc:Fallback>
                <p:oleObj r:id="rId14" imgW="3429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00363" y="1543050"/>
                        <a:ext cx="541337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对象 8"/>
          <p:cNvGraphicFramePr>
            <a:graphicFrameLocks noChangeAspect="1"/>
          </p:cNvGraphicFramePr>
          <p:nvPr/>
        </p:nvGraphicFramePr>
        <p:xfrm>
          <a:off x="1782763" y="2682875"/>
          <a:ext cx="5032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16" imgW="152400" imgH="228600" progId="Equation.DSMT4">
                  <p:embed/>
                </p:oleObj>
              </mc:Choice>
              <mc:Fallback>
                <p:oleObj r:id="rId16" imgW="1524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82763" y="2682875"/>
                        <a:ext cx="50323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对象 11"/>
          <p:cNvGraphicFramePr>
            <a:graphicFrameLocks noChangeAspect="1"/>
          </p:cNvGraphicFramePr>
          <p:nvPr/>
        </p:nvGraphicFramePr>
        <p:xfrm>
          <a:off x="2393950" y="2668588"/>
          <a:ext cx="5445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18" imgW="165100" imgH="241300" progId="Equation.DSMT4">
                  <p:embed/>
                </p:oleObj>
              </mc:Choice>
              <mc:Fallback>
                <p:oleObj r:id="rId18" imgW="1651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93950" y="2668588"/>
                        <a:ext cx="544513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对象 14"/>
          <p:cNvGraphicFramePr>
            <a:graphicFrameLocks noChangeAspect="1"/>
          </p:cNvGraphicFramePr>
          <p:nvPr/>
        </p:nvGraphicFramePr>
        <p:xfrm>
          <a:off x="4449763" y="2535238"/>
          <a:ext cx="35591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20" imgW="1600200" imgH="508000" progId="Equation.DSMT4">
                  <p:embed/>
                </p:oleObj>
              </mc:Choice>
              <mc:Fallback>
                <p:oleObj r:id="rId20" imgW="1600200" imgH="508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49763" y="2535238"/>
                        <a:ext cx="3559175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对象 17"/>
          <p:cNvGraphicFramePr>
            <a:graphicFrameLocks noChangeAspect="1"/>
          </p:cNvGraphicFramePr>
          <p:nvPr/>
        </p:nvGraphicFramePr>
        <p:xfrm>
          <a:off x="3221038" y="3960813"/>
          <a:ext cx="9985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22" imgW="304165" imgH="177800" progId="Equation.DSMT4">
                  <p:embed/>
                </p:oleObj>
              </mc:Choice>
              <mc:Fallback>
                <p:oleObj r:id="rId22" imgW="304165" imgH="177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21038" y="3960813"/>
                        <a:ext cx="998537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00" y="908050"/>
            <a:ext cx="1123315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牛顿插值法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差商的定义，牛顿插值多项式可以表示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zh-CN" sz="20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牛顿插值多项式的余项公式可以表示</a:t>
            </a: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其中，                 ，                                                                                                      。对于区间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中的任意一点       ，则有                                          。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rgbClr val="0070C0"/>
              </a:buClr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444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200" y="396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4826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15875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3200" y="-317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03200" y="6350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9588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50" name="对象 22"/>
          <p:cNvGraphicFramePr>
            <a:graphicFrameLocks noChangeAspect="1"/>
          </p:cNvGraphicFramePr>
          <p:nvPr/>
        </p:nvGraphicFramePr>
        <p:xfrm>
          <a:off x="1525588" y="3413125"/>
          <a:ext cx="13065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584200" imgH="228600" progId="Equation.DSMT4">
                  <p:embed/>
                </p:oleObj>
              </mc:Choice>
              <mc:Fallback>
                <p:oleObj r:id="rId4" imgW="5842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3413125"/>
                        <a:ext cx="1306512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对象 3"/>
          <p:cNvGraphicFramePr>
            <a:graphicFrameLocks noChangeAspect="1"/>
          </p:cNvGraphicFramePr>
          <p:nvPr/>
        </p:nvGraphicFramePr>
        <p:xfrm>
          <a:off x="2882900" y="1639888"/>
          <a:ext cx="62118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6" imgW="3403600" imgH="457200" progId="Equation.DSMT4">
                  <p:embed/>
                </p:oleObj>
              </mc:Choice>
              <mc:Fallback>
                <p:oleObj r:id="rId6" imgW="3403600" imgH="457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2900" y="1639888"/>
                        <a:ext cx="6211888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5"/>
          <p:cNvGraphicFramePr>
            <a:graphicFrameLocks noChangeAspect="1"/>
          </p:cNvGraphicFramePr>
          <p:nvPr/>
        </p:nvGraphicFramePr>
        <p:xfrm>
          <a:off x="4960938" y="2760663"/>
          <a:ext cx="45164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8" imgW="1905000" imgH="228600" progId="Equation.DSMT4">
                  <p:embed/>
                </p:oleObj>
              </mc:Choice>
              <mc:Fallback>
                <p:oleObj r:id="rId8" imgW="19050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0938" y="2760663"/>
                        <a:ext cx="4516437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对象 8"/>
          <p:cNvGraphicFramePr>
            <a:graphicFrameLocks noChangeAspect="1"/>
          </p:cNvGraphicFramePr>
          <p:nvPr/>
        </p:nvGraphicFramePr>
        <p:xfrm>
          <a:off x="3011488" y="3417888"/>
          <a:ext cx="71866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10" imgW="3213100" imgH="228600" progId="Equation.DSMT4">
                  <p:embed/>
                </p:oleObj>
              </mc:Choice>
              <mc:Fallback>
                <p:oleObj r:id="rId10" imgW="32131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11488" y="3417888"/>
                        <a:ext cx="718661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对象 11"/>
          <p:cNvGraphicFramePr>
            <a:graphicFrameLocks noChangeAspect="1"/>
          </p:cNvGraphicFramePr>
          <p:nvPr/>
        </p:nvGraphicFramePr>
        <p:xfrm>
          <a:off x="1035050" y="3892550"/>
          <a:ext cx="795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12" imgW="355600" imgH="254000" progId="Equation.DSMT4">
                  <p:embed/>
                </p:oleObj>
              </mc:Choice>
              <mc:Fallback>
                <p:oleObj r:id="rId12" imgW="355600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5050" y="3892550"/>
                        <a:ext cx="79533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对象 14"/>
          <p:cNvGraphicFramePr>
            <a:graphicFrameLocks noChangeAspect="1"/>
          </p:cNvGraphicFramePr>
          <p:nvPr/>
        </p:nvGraphicFramePr>
        <p:xfrm>
          <a:off x="3368675" y="4006850"/>
          <a:ext cx="3889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14" imgW="127000" imgH="139700" progId="Equation.DSMT4">
                  <p:embed/>
                </p:oleObj>
              </mc:Choice>
              <mc:Fallback>
                <p:oleObj r:id="rId14" imgW="127000" imgH="139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68675" y="4006850"/>
                        <a:ext cx="38893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7"/>
          <p:cNvGraphicFramePr>
            <a:graphicFrameLocks noChangeAspect="1"/>
          </p:cNvGraphicFramePr>
          <p:nvPr/>
        </p:nvGraphicFramePr>
        <p:xfrm>
          <a:off x="4557713" y="3932238"/>
          <a:ext cx="2981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6" imgW="1333500" imgH="228600" progId="Equation.DSMT4">
                  <p:embed/>
                </p:oleObj>
              </mc:Choice>
              <mc:Fallback>
                <p:oleObj r:id="rId16" imgW="13335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57713" y="3932238"/>
                        <a:ext cx="29813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缺失值处理</a:t>
            </a:r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微软雅黑" panose="020B0503020204020204" pitchFamily="34" charset="-122"/>
              </a:rPr>
              <a:t>——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9460" name="TextBox 1"/>
          <p:cNvSpPr txBox="1"/>
          <p:nvPr/>
        </p:nvSpPr>
        <p:spPr>
          <a:xfrm>
            <a:off x="431800" y="908050"/>
            <a:ext cx="112331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餐饮系统中的销量数据可能出现缺失值，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表为某餐厅一段时间的销量表，其中有一天的数据缺失，用拉格朗日插值与牛顿插值法对缺失值补缺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946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111375"/>
            <a:ext cx="10445750" cy="2109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/>
          <p:nvPr/>
        </p:nvSpPr>
        <p:spPr>
          <a:xfrm>
            <a:off x="431800" y="692150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异常值处理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20484" name="TextBox 1"/>
          <p:cNvSpPr txBox="1"/>
          <p:nvPr/>
        </p:nvSpPr>
        <p:spPr>
          <a:xfrm>
            <a:off x="527050" y="981075"/>
            <a:ext cx="111379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预处理时，异常值是否剔除，需视具体情况而定，因为有些异常值可能蕴含着有用的信息。异常值处理常用方法见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8" y="2060575"/>
            <a:ext cx="11906250" cy="2376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2502</Words>
  <Application>Microsoft Office PowerPoint</Application>
  <PresentationFormat>自定义</PresentationFormat>
  <Paragraphs>288</Paragraphs>
  <Slides>38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2_Office 主题</vt:lpstr>
      <vt:lpstr>3_Office 主题</vt:lpstr>
      <vt:lpstr>Equation.DSMT4</vt:lpstr>
      <vt:lpstr>Microsoft Visio 2003-2010 绘图</vt:lpstr>
      <vt:lpstr>目录</vt:lpstr>
      <vt:lpstr>数据预处理</vt:lpstr>
      <vt:lpstr>数据清洗</vt:lpstr>
      <vt:lpstr>缺失值处理</vt:lpstr>
      <vt:lpstr>缺失值处理</vt:lpstr>
      <vt:lpstr>缺失值处理</vt:lpstr>
      <vt:lpstr>缺失值处理</vt:lpstr>
      <vt:lpstr>缺失值处理——实例</vt:lpstr>
      <vt:lpstr>异常值处理</vt:lpstr>
      <vt:lpstr>目录</vt:lpstr>
      <vt:lpstr>数据集成</vt:lpstr>
      <vt:lpstr>数据集成——实体识别</vt:lpstr>
      <vt:lpstr>数据集成——冗余属性识别</vt:lpstr>
      <vt:lpstr>目录</vt:lpstr>
      <vt:lpstr>数据变换</vt:lpstr>
      <vt:lpstr>数据变换——简单函数变换</vt:lpstr>
      <vt:lpstr>数据变换——规范化</vt:lpstr>
      <vt:lpstr>数据变换——规范化</vt:lpstr>
      <vt:lpstr>数据变换——连续属性离散化</vt:lpstr>
      <vt:lpstr>数据变换——属性构造</vt:lpstr>
      <vt:lpstr>数据变换——小波变换</vt:lpstr>
      <vt:lpstr>数据变换——小波变换</vt:lpstr>
      <vt:lpstr>数据变换——小波变换</vt:lpstr>
      <vt:lpstr>数据变换——小波变换</vt:lpstr>
      <vt:lpstr>目录</vt:lpstr>
      <vt:lpstr>数据规约</vt:lpstr>
      <vt:lpstr>数据规约——属性规约</vt:lpstr>
      <vt:lpstr>数据规约——属性规约</vt:lpstr>
      <vt:lpstr>数据规约——属性规约</vt:lpstr>
      <vt:lpstr>数据规约——属性规约</vt:lpstr>
      <vt:lpstr>数据规约——数值规约</vt:lpstr>
      <vt:lpstr>目录</vt:lpstr>
      <vt:lpstr>Python主要数据处理函数</vt:lpstr>
      <vt:lpstr>Python主要数据处理函数</vt:lpstr>
      <vt:lpstr>Python主要数据处理函数——实例</vt:lpstr>
      <vt:lpstr>Python主要数据处理函数</vt:lpstr>
      <vt:lpstr>Python主要数据处理函数</vt:lpstr>
      <vt:lpstr>Python主要数据处理函数——实例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admin</cp:lastModifiedBy>
  <cp:revision>303</cp:revision>
  <dcterms:created xsi:type="dcterms:W3CDTF">2017-01-10T15:44:52Z</dcterms:created>
  <dcterms:modified xsi:type="dcterms:W3CDTF">2022-11-03T11:04:52Z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3AE9790611FE43D0955BC04F200E39ED</vt:lpwstr>
  </property>
  <property fmtid="{D5CDD505-2E9C-101B-9397-08002B2CF9AE}" pid="3" name="KSOProductBuildVer">
    <vt:lpwstr>2052-11.1.0.10463</vt:lpwstr>
  </property>
</Properties>
</file>