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65"/>
  </p:notesMasterIdLst>
  <p:sldIdLst>
    <p:sldId id="541" r:id="rId3"/>
    <p:sldId id="501" r:id="rId4"/>
    <p:sldId id="542"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601" r:id="rId20"/>
    <p:sldId id="557" r:id="rId21"/>
    <p:sldId id="558" r:id="rId22"/>
    <p:sldId id="559" r:id="rId23"/>
    <p:sldId id="560" r:id="rId24"/>
    <p:sldId id="561" r:id="rId25"/>
    <p:sldId id="562" r:id="rId26"/>
    <p:sldId id="563" r:id="rId27"/>
    <p:sldId id="564" r:id="rId28"/>
    <p:sldId id="565" r:id="rId29"/>
    <p:sldId id="567" r:id="rId30"/>
    <p:sldId id="568" r:id="rId31"/>
    <p:sldId id="569" r:id="rId32"/>
    <p:sldId id="570" r:id="rId33"/>
    <p:sldId id="571" r:id="rId34"/>
    <p:sldId id="572" r:id="rId35"/>
    <p:sldId id="573" r:id="rId36"/>
    <p:sldId id="574" r:id="rId37"/>
    <p:sldId id="575" r:id="rId38"/>
    <p:sldId id="576" r:id="rId39"/>
    <p:sldId id="577" r:id="rId40"/>
    <p:sldId id="507" r:id="rId41"/>
    <p:sldId id="578" r:id="rId42"/>
    <p:sldId id="579" r:id="rId43"/>
    <p:sldId id="580" r:id="rId44"/>
    <p:sldId id="581" r:id="rId45"/>
    <p:sldId id="582" r:id="rId46"/>
    <p:sldId id="583" r:id="rId47"/>
    <p:sldId id="584" r:id="rId48"/>
    <p:sldId id="585" r:id="rId49"/>
    <p:sldId id="586" r:id="rId50"/>
    <p:sldId id="587" r:id="rId51"/>
    <p:sldId id="588" r:id="rId52"/>
    <p:sldId id="589" r:id="rId53"/>
    <p:sldId id="590" r:id="rId54"/>
    <p:sldId id="591" r:id="rId55"/>
    <p:sldId id="592" r:id="rId56"/>
    <p:sldId id="593" r:id="rId57"/>
    <p:sldId id="594" r:id="rId58"/>
    <p:sldId id="595" r:id="rId59"/>
    <p:sldId id="596" r:id="rId60"/>
    <p:sldId id="597" r:id="rId61"/>
    <p:sldId id="598" r:id="rId62"/>
    <p:sldId id="599" r:id="rId63"/>
    <p:sldId id="600" r:id="rId64"/>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7.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C04DE7F-6B6E-4F80-8918-524929B2BA5B}"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46D4BB-8CDC-4292-BFF5-FB91DE6C1A29}" type="slidenum">
              <a:rPr kumimoji="0" lang="zh-CN" altLang="en-US" sz="1200" b="0" i="0" u="none" strike="noStrike" kern="1200" cap="none" spc="0" normalizeH="0" baseline="0" noProof="0" smtClean="0">
                <a:ln>
                  <a:noFill/>
                </a:ln>
                <a:solidFill>
                  <a:schemeClr val="tx1"/>
                </a:solidFill>
                <a:effectLst/>
                <a:uLnTx/>
                <a:uFillTx/>
                <a:latin typeface="等线" panose="02010600030101010101" pitchFamily="2" charset="-122"/>
                <a:ea typeface="等线"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7602659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9.bin"/><Relationship Id="rId1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0.wmf"/><Relationship Id="rId17" Type="http://schemas.openxmlformats.org/officeDocument/2006/relationships/oleObject" Target="../embeddings/oleObject11.bin"/><Relationship Id="rId2" Type="http://schemas.openxmlformats.org/officeDocument/2006/relationships/slideLayout" Target="../slideLayouts/slideLayout6.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9.wmf"/><Relationship Id="rId19" Type="http://schemas.openxmlformats.org/officeDocument/2006/relationships/oleObject" Target="../embeddings/oleObject12.bin"/><Relationship Id="rId4" Type="http://schemas.openxmlformats.org/officeDocument/2006/relationships/image" Target="../media/image6.wmf"/><Relationship Id="rId9" Type="http://schemas.openxmlformats.org/officeDocument/2006/relationships/oleObject" Target="../embeddings/oleObject7.bin"/><Relationship Id="rId1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image" Target="../media/image19.wmf"/><Relationship Id="rId12" Type="http://schemas.openxmlformats.org/officeDocument/2006/relationships/oleObject" Target="../embeddings/oleObject22.bin"/><Relationship Id="rId17" Type="http://schemas.openxmlformats.org/officeDocument/2006/relationships/image" Target="../media/image24.wmf"/><Relationship Id="rId2" Type="http://schemas.openxmlformats.org/officeDocument/2006/relationships/slideLayout" Target="../slideLayouts/slideLayout6.xml"/><Relationship Id="rId16" Type="http://schemas.openxmlformats.org/officeDocument/2006/relationships/oleObject" Target="../embeddings/oleObject24.bin"/><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oleObject" Target="../embeddings/oleObject18.bin"/><Relationship Id="rId15" Type="http://schemas.openxmlformats.org/officeDocument/2006/relationships/image" Target="../media/image23.wmf"/><Relationship Id="rId10" Type="http://schemas.openxmlformats.org/officeDocument/2006/relationships/oleObject" Target="../embeddings/oleObject21.bin"/><Relationship Id="rId4" Type="http://schemas.openxmlformats.org/officeDocument/2006/relationships/image" Target="../media/image17.wmf"/><Relationship Id="rId9" Type="http://schemas.openxmlformats.org/officeDocument/2006/relationships/image" Target="../media/image20.wmf"/><Relationship Id="rId1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image" Target="../media/image28.wmf"/><Relationship Id="rId12"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32.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44.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45.png"/><Relationship Id="rId4" Type="http://schemas.openxmlformats.org/officeDocument/2006/relationships/image" Target="../media/image4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47.w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49.wmf"/><Relationship Id="rId4" Type="http://schemas.openxmlformats.org/officeDocument/2006/relationships/oleObject" Target="../embeddings/oleObject2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52.wmf"/><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53.png"/><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5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57.wmf"/><Relationship Id="rId5" Type="http://schemas.openxmlformats.org/officeDocument/2006/relationships/oleObject" Target="../embeddings/oleObject34.bin"/><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9.wmf"/><Relationship Id="rId5" Type="http://schemas.openxmlformats.org/officeDocument/2006/relationships/oleObject" Target="../embeddings/oleObject36.bin"/><Relationship Id="rId4" Type="http://schemas.openxmlformats.org/officeDocument/2006/relationships/image" Target="../media/image58.wmf"/></Relationships>
</file>

<file path=ppt/slides/_rels/slide48.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6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45.bin"/><Relationship Id="rId4" Type="http://schemas.openxmlformats.org/officeDocument/2006/relationships/image" Target="../media/image67.wmf"/></Relationships>
</file>

<file path=ppt/slides/_rels/slide51.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51.bin"/><Relationship Id="rId18" Type="http://schemas.openxmlformats.org/officeDocument/2006/relationships/image" Target="../media/image76.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73.wmf"/><Relationship Id="rId17" Type="http://schemas.openxmlformats.org/officeDocument/2006/relationships/oleObject" Target="../embeddings/oleObject53.bin"/><Relationship Id="rId2" Type="http://schemas.openxmlformats.org/officeDocument/2006/relationships/slideLayout" Target="../slideLayouts/slideLayout6.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72.wmf"/><Relationship Id="rId19" Type="http://schemas.openxmlformats.org/officeDocument/2006/relationships/oleObject" Target="../embeddings/oleObject54.bin"/><Relationship Id="rId4" Type="http://schemas.openxmlformats.org/officeDocument/2006/relationships/image" Target="../media/image69.wmf"/><Relationship Id="rId9" Type="http://schemas.openxmlformats.org/officeDocument/2006/relationships/oleObject" Target="../embeddings/oleObject49.bin"/><Relationship Id="rId14" Type="http://schemas.openxmlformats.org/officeDocument/2006/relationships/image" Target="../media/image74.wmf"/><Relationship Id="rId22" Type="http://schemas.openxmlformats.org/officeDocument/2006/relationships/oleObject" Target="../embeddings/oleObject5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81.wmf"/><Relationship Id="rId4" Type="http://schemas.openxmlformats.org/officeDocument/2006/relationships/oleObject" Target="../embeddings/oleObject57.bin"/></Relationships>
</file>

<file path=ppt/slides/_rels/slide5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4"/>
          <p:cNvSpPr/>
          <p:nvPr/>
        </p:nvSpPr>
        <p:spPr>
          <a:xfrm>
            <a:off x="527050" y="1071563"/>
            <a:ext cx="11137900" cy="2786062"/>
          </a:xfrm>
          <a:prstGeom prst="rect">
            <a:avLst/>
          </a:prstGeom>
          <a:noFill/>
          <a:ln w="9525">
            <a:noFill/>
          </a:ln>
        </p:spPr>
        <p:txBody>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经过数据探索与数据预处理部分，得到了可以直接建模的数据。根据挖掘目标和数据形式可以建立</a:t>
            </a:r>
            <a:r>
              <a:rPr lang="zh-CN" altLang="en-US" sz="2000" b="1" dirty="0">
                <a:latin typeface="微软雅黑" panose="020B0503020204020204" pitchFamily="34" charset="-122"/>
                <a:ea typeface="微软雅黑" panose="020B0503020204020204" pitchFamily="34" charset="-122"/>
              </a:rPr>
              <a:t>分类与预测</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聚类分析</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关联规则</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时序模式</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偏差检测</a:t>
            </a:r>
            <a:r>
              <a:rPr lang="zh-CN" altLang="en-US"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智能推荐</a:t>
            </a:r>
            <a:r>
              <a:rPr lang="zh-CN" altLang="en-US" sz="2000" dirty="0">
                <a:latin typeface="微软雅黑" panose="020B0503020204020204" pitchFamily="34" charset="-122"/>
                <a:ea typeface="微软雅黑" panose="020B0503020204020204" pitchFamily="34" charset="-122"/>
              </a:rPr>
              <a:t>等模型，帮助企业提取数据中蕴含的商业价值，提高企业的竞争力。</a:t>
            </a:r>
          </a:p>
        </p:txBody>
      </p:sp>
      <p:sp>
        <p:nvSpPr>
          <p:cNvPr id="14339"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zh-CN" sz="2200" dirty="0">
                <a:latin typeface="Arial" panose="020B0604020202020204" pitchFamily="34" charset="0"/>
                <a:ea typeface="微软雅黑" panose="020B0503020204020204" pitchFamily="34" charset="-122"/>
                <a:cs typeface="Times New Roman" panose="02020603050405020304" pitchFamily="18" charset="0"/>
              </a:rPr>
              <a:t>挖掘建模</a:t>
            </a:r>
            <a:endParaRPr kumimoji="1" lang="zh-CN" altLang="zh-CN"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3555" name="Text Box 6"/>
          <p:cNvSpPr txBox="1"/>
          <p:nvPr/>
        </p:nvSpPr>
        <p:spPr>
          <a:xfrm>
            <a:off x="385763" y="1000125"/>
            <a:ext cx="11471275" cy="2143125"/>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回归分析是通过建立模型来研究变量之间相互关系的密切程度、结构状态及进行模型预测的一种有效工具，在工商管理、经济、社会、医学和生物学等领域应用十分广泛。</a:t>
            </a:r>
          </a:p>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从19世纪初高斯提出最小二乘估计算起，回归分析的历史已有200多年。从经典的回归分析方法到近代的回归分析方法，按照研究方法划分，回归分析研究的范围大致如下：</a:t>
            </a: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355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4579" name="Text Box 6"/>
          <p:cNvSpPr txBox="1"/>
          <p:nvPr/>
        </p:nvSpPr>
        <p:spPr>
          <a:xfrm>
            <a:off x="334963" y="1104900"/>
            <a:ext cx="11239500" cy="4127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回归分析研究的范围大致如下：</a:t>
            </a:r>
            <a:endParaRPr lang="zh-CN" altLang="en-US" sz="900" dirty="0">
              <a:solidFill>
                <a:srgbClr val="000000"/>
              </a:solidFill>
              <a:latin typeface="Arial" panose="020B0604020202020204" pitchFamily="34" charset="0"/>
            </a:endParaRPr>
          </a:p>
        </p:txBody>
      </p:sp>
      <p:sp>
        <p:nvSpPr>
          <p:cNvPr id="2458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4581" name="Object 5"/>
          <p:cNvGraphicFramePr/>
          <p:nvPr/>
        </p:nvGraphicFramePr>
        <p:xfrm>
          <a:off x="3475038" y="1125538"/>
          <a:ext cx="7512050" cy="5259387"/>
        </p:xfrm>
        <a:graphic>
          <a:graphicData uri="http://schemas.openxmlformats.org/presentationml/2006/ole">
            <mc:AlternateContent xmlns:mc="http://schemas.openxmlformats.org/markup-compatibility/2006">
              <mc:Choice xmlns:v="urn:schemas-microsoft-com:vml" Requires="v">
                <p:oleObj spid="_x0000_s3074" r:id="rId3" imgW="4318000" imgH="4140200" progId="Equation.DSMT4">
                  <p:embed/>
                </p:oleObj>
              </mc:Choice>
              <mc:Fallback>
                <p:oleObj r:id="rId3" imgW="4318000" imgH="4140200" progId="Equation.DSMT4">
                  <p:embed/>
                  <p:pic>
                    <p:nvPicPr>
                      <p:cNvPr id="0" name="图片 3106"/>
                      <p:cNvPicPr/>
                      <p:nvPr/>
                    </p:nvPicPr>
                    <p:blipFill>
                      <a:blip r:embed="rId4"/>
                      <a:stretch>
                        <a:fillRect/>
                      </a:stretch>
                    </p:blipFill>
                    <p:spPr>
                      <a:xfrm>
                        <a:off x="3475038" y="1125538"/>
                        <a:ext cx="7512050" cy="5259387"/>
                      </a:xfrm>
                      <a:prstGeom prst="rect">
                        <a:avLst/>
                      </a:prstGeom>
                      <a:no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5603" name="Text Box 6"/>
          <p:cNvSpPr txBox="1"/>
          <p:nvPr/>
        </p:nvSpPr>
        <p:spPr>
          <a:xfrm>
            <a:off x="382588" y="1000125"/>
            <a:ext cx="11239500" cy="1455738"/>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在数据挖掘环境下，自变量与因变量具有相关关系，自变量的值是已知的，因变量是要预测的。</a:t>
            </a:r>
          </a:p>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常用的回归模型如下：</a:t>
            </a: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560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6627" name="Text Box 6"/>
          <p:cNvSpPr txBox="1"/>
          <p:nvPr/>
        </p:nvSpPr>
        <p:spPr>
          <a:xfrm>
            <a:off x="334963" y="995363"/>
            <a:ext cx="11239500" cy="458787"/>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常用的回归模型如下：</a:t>
            </a:r>
            <a:endParaRPr lang="zh-CN" altLang="en-US" sz="900" dirty="0">
              <a:solidFill>
                <a:srgbClr val="000000"/>
              </a:solidFill>
              <a:latin typeface="Arial" panose="020B0604020202020204" pitchFamily="34" charset="0"/>
            </a:endParaRPr>
          </a:p>
        </p:txBody>
      </p:sp>
      <p:sp>
        <p:nvSpPr>
          <p:cNvPr id="2662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0725" name="Group 5"/>
          <p:cNvGraphicFramePr>
            <a:graphicFrameLocks noGrp="1"/>
          </p:cNvGraphicFramePr>
          <p:nvPr/>
        </p:nvGraphicFramePr>
        <p:xfrm>
          <a:off x="334963" y="1784350"/>
          <a:ext cx="11491912" cy="4271973"/>
        </p:xfrm>
        <a:graphic>
          <a:graphicData uri="http://schemas.openxmlformats.org/drawingml/2006/table">
            <a:tbl>
              <a:tblPr/>
              <a:tblGrid>
                <a:gridCol w="1478800">
                  <a:extLst>
                    <a:ext uri="{9D8B030D-6E8A-4147-A177-3AD203B41FA5}">
                      <a16:colId xmlns:a16="http://schemas.microsoft.com/office/drawing/2014/main" xmlns="" val="20000"/>
                    </a:ext>
                  </a:extLst>
                </a:gridCol>
                <a:gridCol w="2752362">
                  <a:extLst>
                    <a:ext uri="{9D8B030D-6E8A-4147-A177-3AD203B41FA5}">
                      <a16:colId xmlns:a16="http://schemas.microsoft.com/office/drawing/2014/main" xmlns="" val="20001"/>
                    </a:ext>
                  </a:extLst>
                </a:gridCol>
                <a:gridCol w="7260750">
                  <a:extLst>
                    <a:ext uri="{9D8B030D-6E8A-4147-A177-3AD203B41FA5}">
                      <a16:colId xmlns:a16="http://schemas.microsoft.com/office/drawing/2014/main" xmlns="" val="20002"/>
                    </a:ext>
                  </a:extLst>
                </a:gridCol>
              </a:tblGrid>
              <a:tr h="36571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回归模型</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适用条件</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6878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线性回归</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因变量与自变量是线性关系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对一个或多个自变量和因变量之间的线性关系进行建模，可用最小二乘法求解模型系数。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14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非线性回归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因变量与自变量之间不都是线性关系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对一个或多个自变量和因变量之间的非线性关系进行建模。如果非线性关系可以通过简单的函数变换转化成线性关系，用线性回归的思想求解；如果不能转化，用非线性最小二乘方法求解。</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7301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Logistic回归</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因变量的一般有1-0（是否）两种取值</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是广义线性回归模型的特例，利用Logistic函数将因变量的取值范围控制在0和1之间，表示取值为1的概率。</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65951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岭回归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参与建模的自变量之间具有多重共线性</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是一种改进最小二乘估计的方法。</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91435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主成分回归</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参与建模的自变量之间具有多重共线性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主成分回归是根据主成分分析的思想提出来的，是对最小二乘法的一种改进，它是参数估计的一种有偏估计。可以消除自变量之间的多重共线性。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3" marR="121923"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7651" name="Text Box 6"/>
          <p:cNvSpPr txBox="1"/>
          <p:nvPr/>
        </p:nvSpPr>
        <p:spPr>
          <a:xfrm>
            <a:off x="382588" y="1000125"/>
            <a:ext cx="11239500" cy="411321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线性回归模型是相对简单的回归模型，但是通常因变量和自变量之间呈现某种曲线关系，就要建立非线性回归模型。</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Logistic回归属于概率型非线性回归，分为二分类和多分类的回归模型。对于二分类的Logistic回归，因变量 y 只有“是、否”两个取值，记为1和0。假设在自变量作用下， y 取“是”的概率是</a:t>
            </a:r>
            <a:r>
              <a:rPr lang="en-US" altLang="zh-CN" sz="2000" i="1" dirty="0">
                <a:solidFill>
                  <a:srgbClr val="000000"/>
                </a:solidFill>
                <a:latin typeface="微软雅黑" panose="020B0503020204020204" pitchFamily="34" charset="-122"/>
                <a:ea typeface="微软雅黑" panose="020B0503020204020204" pitchFamily="34" charset="-122"/>
              </a:rPr>
              <a:t>p</a:t>
            </a:r>
            <a:r>
              <a:rPr lang="zh-CN" altLang="en-US" sz="2000" dirty="0">
                <a:solidFill>
                  <a:srgbClr val="000000"/>
                </a:solidFill>
                <a:latin typeface="微软雅黑" panose="020B0503020204020204" pitchFamily="34" charset="-122"/>
                <a:ea typeface="微软雅黑" panose="020B0503020204020204" pitchFamily="34" charset="-122"/>
              </a:rPr>
              <a:t> ，则取“否”的概率是</a:t>
            </a:r>
            <a:r>
              <a:rPr lang="en-US" altLang="zh-CN" sz="2000" i="1" dirty="0">
                <a:solidFill>
                  <a:srgbClr val="000000"/>
                </a:solidFill>
                <a:latin typeface="微软雅黑" panose="020B0503020204020204" pitchFamily="34" charset="-122"/>
                <a:ea typeface="微软雅黑" panose="020B0503020204020204" pitchFamily="34" charset="-122"/>
              </a:rPr>
              <a:t>1-p</a:t>
            </a:r>
            <a:r>
              <a:rPr lang="zh-CN" altLang="en-US" sz="2000" dirty="0">
                <a:solidFill>
                  <a:srgbClr val="000000"/>
                </a:solidFill>
                <a:latin typeface="微软雅黑" panose="020B0503020204020204" pitchFamily="34" charset="-122"/>
                <a:ea typeface="微软雅黑" panose="020B0503020204020204" pitchFamily="34" charset="-122"/>
              </a:rPr>
              <a:t> ，研究的是当y 取“是”发生的概率 </a:t>
            </a:r>
            <a:r>
              <a:rPr lang="en-US" altLang="zh-CN" sz="2000" i="1" dirty="0">
                <a:solidFill>
                  <a:srgbClr val="000000"/>
                </a:solidFill>
                <a:latin typeface="微软雅黑" panose="020B0503020204020204" pitchFamily="34" charset="-122"/>
                <a:ea typeface="微软雅黑" panose="020B0503020204020204" pitchFamily="34" charset="-122"/>
              </a:rPr>
              <a:t>p</a:t>
            </a:r>
            <a:r>
              <a:rPr lang="zh-CN" altLang="en-US" sz="2000" dirty="0">
                <a:solidFill>
                  <a:srgbClr val="000000"/>
                </a:solidFill>
                <a:latin typeface="微软雅黑" panose="020B0503020204020204" pitchFamily="34" charset="-122"/>
                <a:ea typeface="微软雅黑" panose="020B0503020204020204" pitchFamily="34" charset="-122"/>
              </a:rPr>
              <a:t> 与自变量 的关系。</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当自变量之间出现多重共线性时，用最小二乘估计估计的回归系数将会不准确，消除多重共线性的参数改进的估计方法主要有岭回归和主成分回归。</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下面就较常用的二分类的Logistic回归模型的原理展开介绍。</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765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8675" name="Text Box 6"/>
          <p:cNvSpPr txBox="1"/>
          <p:nvPr/>
        </p:nvSpPr>
        <p:spPr>
          <a:xfrm>
            <a:off x="382588" y="993775"/>
            <a:ext cx="11664950" cy="55689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Logistic函数</a:t>
            </a:r>
          </a:p>
          <a:p>
            <a:pPr marL="342900" indent="-342900">
              <a:lnSpc>
                <a:spcPct val="1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二分类的Logistic回归模型中的因变量的只有1-0（如是和否、发生和不发生）两种取值。假设在    个独立自变量                             作用下，记    取1的概率是                              ，取0概率是            ，取 1 和取 0 的概率之比为             ，称为事件的优势比（odds），对odds取自然对数即得Logistic变换：</a:t>
            </a: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令                                              ，则                        ，即为Logistic函数，如下图：</a:t>
            </a:r>
          </a:p>
          <a:p>
            <a:pPr marL="342900" indent="-342900">
              <a:lnSpc>
                <a:spcPct val="19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342900" indent="-342900">
              <a:lnSpc>
                <a:spcPct val="19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2867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8677" name="Object 5"/>
          <p:cNvGraphicFramePr/>
          <p:nvPr/>
        </p:nvGraphicFramePr>
        <p:xfrm>
          <a:off x="11469688" y="1693863"/>
          <a:ext cx="577850" cy="358775"/>
        </p:xfrm>
        <a:graphic>
          <a:graphicData uri="http://schemas.openxmlformats.org/presentationml/2006/ole">
            <mc:AlternateContent xmlns:mc="http://schemas.openxmlformats.org/markup-compatibility/2006">
              <mc:Choice xmlns:v="urn:schemas-microsoft-com:vml" Requires="v">
                <p:oleObj spid="_x0000_s4098" r:id="rId3" imgW="153670" imgH="166370" progId="Equation.DSMT4">
                  <p:embed/>
                </p:oleObj>
              </mc:Choice>
              <mc:Fallback>
                <p:oleObj r:id="rId3" imgW="153670" imgH="166370" progId="Equation.DSMT4">
                  <p:embed/>
                  <p:pic>
                    <p:nvPicPr>
                      <p:cNvPr id="0" name="图片 3109"/>
                      <p:cNvPicPr/>
                      <p:nvPr/>
                    </p:nvPicPr>
                    <p:blipFill>
                      <a:blip r:embed="rId4"/>
                      <a:stretch>
                        <a:fillRect/>
                      </a:stretch>
                    </p:blipFill>
                    <p:spPr>
                      <a:xfrm>
                        <a:off x="11469688" y="1693863"/>
                        <a:ext cx="577850" cy="358775"/>
                      </a:xfrm>
                      <a:prstGeom prst="rect">
                        <a:avLst/>
                      </a:prstGeom>
                      <a:noFill/>
                      <a:ln w="38100">
                        <a:noFill/>
                        <a:miter/>
                      </a:ln>
                    </p:spPr>
                  </p:pic>
                </p:oleObj>
              </mc:Fallback>
            </mc:AlternateContent>
          </a:graphicData>
        </a:graphic>
      </p:graphicFrame>
      <p:graphicFrame>
        <p:nvGraphicFramePr>
          <p:cNvPr id="28678" name="Object 6"/>
          <p:cNvGraphicFramePr/>
          <p:nvPr/>
        </p:nvGraphicFramePr>
        <p:xfrm>
          <a:off x="1990725" y="2179638"/>
          <a:ext cx="2208213" cy="501650"/>
        </p:xfrm>
        <a:graphic>
          <a:graphicData uri="http://schemas.openxmlformats.org/presentationml/2006/ole">
            <mc:AlternateContent xmlns:mc="http://schemas.openxmlformats.org/markup-compatibility/2006">
              <mc:Choice xmlns:v="urn:schemas-microsoft-com:vml" Requires="v">
                <p:oleObj spid="_x0000_s4099" r:id="rId5" imgW="751205" imgH="241935" progId="Equation.DSMT4">
                  <p:embed/>
                </p:oleObj>
              </mc:Choice>
              <mc:Fallback>
                <p:oleObj r:id="rId5" imgW="751205" imgH="241935" progId="Equation.DSMT4">
                  <p:embed/>
                  <p:pic>
                    <p:nvPicPr>
                      <p:cNvPr id="0" name="图片 3117"/>
                      <p:cNvPicPr/>
                      <p:nvPr/>
                    </p:nvPicPr>
                    <p:blipFill>
                      <a:blip r:embed="rId6"/>
                      <a:stretch>
                        <a:fillRect/>
                      </a:stretch>
                    </p:blipFill>
                    <p:spPr>
                      <a:xfrm>
                        <a:off x="1990725" y="2179638"/>
                        <a:ext cx="2208213" cy="501650"/>
                      </a:xfrm>
                      <a:prstGeom prst="rect">
                        <a:avLst/>
                      </a:prstGeom>
                      <a:noFill/>
                      <a:ln w="38100">
                        <a:noFill/>
                        <a:miter/>
                      </a:ln>
                    </p:spPr>
                  </p:pic>
                </p:oleObj>
              </mc:Fallback>
            </mc:AlternateContent>
          </a:graphicData>
        </a:graphic>
      </p:graphicFrame>
      <p:graphicFrame>
        <p:nvGraphicFramePr>
          <p:cNvPr id="28679" name="Object 7"/>
          <p:cNvGraphicFramePr/>
          <p:nvPr/>
        </p:nvGraphicFramePr>
        <p:xfrm>
          <a:off x="5407025" y="2308225"/>
          <a:ext cx="363538" cy="306388"/>
        </p:xfrm>
        <a:graphic>
          <a:graphicData uri="http://schemas.openxmlformats.org/presentationml/2006/ole">
            <mc:AlternateContent xmlns:mc="http://schemas.openxmlformats.org/markup-compatibility/2006">
              <mc:Choice xmlns:v="urn:schemas-microsoft-com:vml" Requires="v">
                <p:oleObj spid="_x0000_s4100" r:id="rId7" imgW="140970" imgH="166370" progId="Equation.DSMT4">
                  <p:embed/>
                </p:oleObj>
              </mc:Choice>
              <mc:Fallback>
                <p:oleObj r:id="rId7" imgW="140970" imgH="166370" progId="Equation.DSMT4">
                  <p:embed/>
                  <p:pic>
                    <p:nvPicPr>
                      <p:cNvPr id="0" name="图片 3118"/>
                      <p:cNvPicPr/>
                      <p:nvPr/>
                    </p:nvPicPr>
                    <p:blipFill>
                      <a:blip r:embed="rId8"/>
                      <a:stretch>
                        <a:fillRect/>
                      </a:stretch>
                    </p:blipFill>
                    <p:spPr>
                      <a:xfrm>
                        <a:off x="5407025" y="2308225"/>
                        <a:ext cx="363538" cy="306388"/>
                      </a:xfrm>
                      <a:prstGeom prst="rect">
                        <a:avLst/>
                      </a:prstGeom>
                      <a:noFill/>
                      <a:ln w="38100">
                        <a:noFill/>
                        <a:miter/>
                      </a:ln>
                    </p:spPr>
                  </p:pic>
                </p:oleObj>
              </mc:Fallback>
            </mc:AlternateContent>
          </a:graphicData>
        </a:graphic>
      </p:graphicFrame>
      <p:graphicFrame>
        <p:nvGraphicFramePr>
          <p:cNvPr id="28680" name="Object 8"/>
          <p:cNvGraphicFramePr/>
          <p:nvPr/>
        </p:nvGraphicFramePr>
        <p:xfrm>
          <a:off x="7188200" y="2216150"/>
          <a:ext cx="2112963" cy="431800"/>
        </p:xfrm>
        <a:graphic>
          <a:graphicData uri="http://schemas.openxmlformats.org/presentationml/2006/ole">
            <mc:AlternateContent xmlns:mc="http://schemas.openxmlformats.org/markup-compatibility/2006">
              <mc:Choice xmlns:v="urn:schemas-microsoft-com:vml" Requires="v">
                <p:oleObj spid="_x0000_s4101" r:id="rId9" imgW="1043305" imgH="254000" progId="Equation.DSMT4">
                  <p:embed/>
                </p:oleObj>
              </mc:Choice>
              <mc:Fallback>
                <p:oleObj r:id="rId9" imgW="1043305" imgH="254000" progId="Equation.DSMT4">
                  <p:embed/>
                  <p:pic>
                    <p:nvPicPr>
                      <p:cNvPr id="0" name="图片 3115"/>
                      <p:cNvPicPr/>
                      <p:nvPr/>
                    </p:nvPicPr>
                    <p:blipFill>
                      <a:blip r:embed="rId10"/>
                      <a:stretch>
                        <a:fillRect/>
                      </a:stretch>
                    </p:blipFill>
                    <p:spPr>
                      <a:xfrm>
                        <a:off x="7188200" y="2216150"/>
                        <a:ext cx="2112963" cy="431800"/>
                      </a:xfrm>
                      <a:prstGeom prst="rect">
                        <a:avLst/>
                      </a:prstGeom>
                      <a:noFill/>
                      <a:ln w="38100">
                        <a:noFill/>
                        <a:miter/>
                      </a:ln>
                    </p:spPr>
                  </p:pic>
                </p:oleObj>
              </mc:Fallback>
            </mc:AlternateContent>
          </a:graphicData>
        </a:graphic>
      </p:graphicFrame>
      <p:graphicFrame>
        <p:nvGraphicFramePr>
          <p:cNvPr id="28681" name="Object 9"/>
          <p:cNvGraphicFramePr/>
          <p:nvPr/>
        </p:nvGraphicFramePr>
        <p:xfrm>
          <a:off x="10836275" y="2247900"/>
          <a:ext cx="825500" cy="377825"/>
        </p:xfrm>
        <a:graphic>
          <a:graphicData uri="http://schemas.openxmlformats.org/presentationml/2006/ole">
            <mc:AlternateContent xmlns:mc="http://schemas.openxmlformats.org/markup-compatibility/2006">
              <mc:Choice xmlns:v="urn:schemas-microsoft-com:vml" Requires="v">
                <p:oleObj spid="_x0000_s4102" r:id="rId11" imgW="331470" imgH="203835" progId="Equation.DSMT4">
                  <p:embed/>
                </p:oleObj>
              </mc:Choice>
              <mc:Fallback>
                <p:oleObj r:id="rId11" imgW="331470" imgH="203835" progId="Equation.DSMT4">
                  <p:embed/>
                  <p:pic>
                    <p:nvPicPr>
                      <p:cNvPr id="0" name="图片 3112"/>
                      <p:cNvPicPr/>
                      <p:nvPr/>
                    </p:nvPicPr>
                    <p:blipFill>
                      <a:blip r:embed="rId12"/>
                      <a:stretch>
                        <a:fillRect/>
                      </a:stretch>
                    </p:blipFill>
                    <p:spPr>
                      <a:xfrm>
                        <a:off x="10836275" y="2247900"/>
                        <a:ext cx="825500" cy="377825"/>
                      </a:xfrm>
                      <a:prstGeom prst="rect">
                        <a:avLst/>
                      </a:prstGeom>
                      <a:noFill/>
                      <a:ln w="38100">
                        <a:noFill/>
                        <a:miter/>
                      </a:ln>
                    </p:spPr>
                  </p:pic>
                </p:oleObj>
              </mc:Fallback>
            </mc:AlternateContent>
          </a:graphicData>
        </a:graphic>
      </p:graphicFrame>
      <p:graphicFrame>
        <p:nvGraphicFramePr>
          <p:cNvPr id="28682" name="Object 10"/>
          <p:cNvGraphicFramePr/>
          <p:nvPr/>
        </p:nvGraphicFramePr>
        <p:xfrm>
          <a:off x="3700463" y="2644775"/>
          <a:ext cx="893762" cy="628650"/>
        </p:xfrm>
        <a:graphic>
          <a:graphicData uri="http://schemas.openxmlformats.org/presentationml/2006/ole">
            <mc:AlternateContent xmlns:mc="http://schemas.openxmlformats.org/markup-compatibility/2006">
              <mc:Choice xmlns:v="urn:schemas-microsoft-com:vml" Requires="v">
                <p:oleObj spid="_x0000_s4103" r:id="rId13" imgW="356870" imgH="421005" progId="Equation.DSMT4">
                  <p:embed/>
                </p:oleObj>
              </mc:Choice>
              <mc:Fallback>
                <p:oleObj r:id="rId13" imgW="356870" imgH="421005" progId="Equation.DSMT4">
                  <p:embed/>
                  <p:pic>
                    <p:nvPicPr>
                      <p:cNvPr id="0" name="图片 3116"/>
                      <p:cNvPicPr/>
                      <p:nvPr/>
                    </p:nvPicPr>
                    <p:blipFill>
                      <a:blip r:embed="rId14"/>
                      <a:stretch>
                        <a:fillRect/>
                      </a:stretch>
                    </p:blipFill>
                    <p:spPr>
                      <a:xfrm>
                        <a:off x="3700463" y="2644775"/>
                        <a:ext cx="893762" cy="628650"/>
                      </a:xfrm>
                      <a:prstGeom prst="rect">
                        <a:avLst/>
                      </a:prstGeom>
                      <a:noFill/>
                      <a:ln w="38100">
                        <a:noFill/>
                        <a:miter/>
                      </a:ln>
                    </p:spPr>
                  </p:pic>
                </p:oleObj>
              </mc:Fallback>
            </mc:AlternateContent>
          </a:graphicData>
        </a:graphic>
      </p:graphicFrame>
      <p:graphicFrame>
        <p:nvGraphicFramePr>
          <p:cNvPr id="28683" name="Object 11"/>
          <p:cNvGraphicFramePr/>
          <p:nvPr/>
        </p:nvGraphicFramePr>
        <p:xfrm>
          <a:off x="4033838" y="3897313"/>
          <a:ext cx="3360737" cy="749300"/>
        </p:xfrm>
        <a:graphic>
          <a:graphicData uri="http://schemas.openxmlformats.org/presentationml/2006/ole">
            <mc:AlternateContent xmlns:mc="http://schemas.openxmlformats.org/markup-compatibility/2006">
              <mc:Choice xmlns:v="urn:schemas-microsoft-com:vml" Requires="v">
                <p:oleObj spid="_x0000_s4104" r:id="rId15" imgW="1320800" imgH="419100" progId="Equation.DSMT4">
                  <p:embed/>
                </p:oleObj>
              </mc:Choice>
              <mc:Fallback>
                <p:oleObj r:id="rId15" imgW="1320800" imgH="419100" progId="Equation.DSMT4">
                  <p:embed/>
                  <p:pic>
                    <p:nvPicPr>
                      <p:cNvPr id="0" name="图片 3113"/>
                      <p:cNvPicPr/>
                      <p:nvPr/>
                    </p:nvPicPr>
                    <p:blipFill>
                      <a:blip r:embed="rId16"/>
                      <a:stretch>
                        <a:fillRect/>
                      </a:stretch>
                    </p:blipFill>
                    <p:spPr>
                      <a:xfrm>
                        <a:off x="4033838" y="3897313"/>
                        <a:ext cx="3360737" cy="749300"/>
                      </a:xfrm>
                      <a:prstGeom prst="rect">
                        <a:avLst/>
                      </a:prstGeom>
                      <a:noFill/>
                      <a:ln w="38100">
                        <a:noFill/>
                        <a:miter/>
                      </a:ln>
                    </p:spPr>
                  </p:pic>
                </p:oleObj>
              </mc:Fallback>
            </mc:AlternateContent>
          </a:graphicData>
        </a:graphic>
      </p:graphicFrame>
      <p:graphicFrame>
        <p:nvGraphicFramePr>
          <p:cNvPr id="28684" name="Object 12"/>
          <p:cNvGraphicFramePr/>
          <p:nvPr/>
        </p:nvGraphicFramePr>
        <p:xfrm>
          <a:off x="661988" y="4711700"/>
          <a:ext cx="3359150" cy="771525"/>
        </p:xfrm>
        <a:graphic>
          <a:graphicData uri="http://schemas.openxmlformats.org/presentationml/2006/ole">
            <mc:AlternateContent xmlns:mc="http://schemas.openxmlformats.org/markup-compatibility/2006">
              <mc:Choice xmlns:v="urn:schemas-microsoft-com:vml" Requires="v">
                <p:oleObj spid="_x0000_s4105" r:id="rId17" imgW="1549400" imgH="419100" progId="Equation.DSMT4">
                  <p:embed/>
                </p:oleObj>
              </mc:Choice>
              <mc:Fallback>
                <p:oleObj r:id="rId17" imgW="1549400" imgH="419100" progId="Equation.DSMT4">
                  <p:embed/>
                  <p:pic>
                    <p:nvPicPr>
                      <p:cNvPr id="0" name="图片 3110"/>
                      <p:cNvPicPr/>
                      <p:nvPr/>
                    </p:nvPicPr>
                    <p:blipFill>
                      <a:blip r:embed="rId18"/>
                      <a:stretch>
                        <a:fillRect/>
                      </a:stretch>
                    </p:blipFill>
                    <p:spPr>
                      <a:xfrm>
                        <a:off x="661988" y="4711700"/>
                        <a:ext cx="3359150" cy="771525"/>
                      </a:xfrm>
                      <a:prstGeom prst="rect">
                        <a:avLst/>
                      </a:prstGeom>
                      <a:noFill/>
                      <a:ln w="38100">
                        <a:noFill/>
                        <a:miter/>
                      </a:ln>
                    </p:spPr>
                  </p:pic>
                </p:oleObj>
              </mc:Fallback>
            </mc:AlternateContent>
          </a:graphicData>
        </a:graphic>
      </p:graphicFrame>
      <p:graphicFrame>
        <p:nvGraphicFramePr>
          <p:cNvPr id="28685" name="Object 13"/>
          <p:cNvGraphicFramePr/>
          <p:nvPr/>
        </p:nvGraphicFramePr>
        <p:xfrm>
          <a:off x="4651375" y="4660900"/>
          <a:ext cx="1697038" cy="757238"/>
        </p:xfrm>
        <a:graphic>
          <a:graphicData uri="http://schemas.openxmlformats.org/presentationml/2006/ole">
            <mc:AlternateContent xmlns:mc="http://schemas.openxmlformats.org/markup-compatibility/2006">
              <mc:Choice xmlns:v="urn:schemas-microsoft-com:vml" Requires="v">
                <p:oleObj spid="_x0000_s4106" r:id="rId19" imgW="698500" imgH="393700" progId="Equation.DSMT4">
                  <p:embed/>
                </p:oleObj>
              </mc:Choice>
              <mc:Fallback>
                <p:oleObj r:id="rId19" imgW="698500" imgH="393700" progId="Equation.DSMT4">
                  <p:embed/>
                  <p:pic>
                    <p:nvPicPr>
                      <p:cNvPr id="0" name="图片 3111"/>
                      <p:cNvPicPr/>
                      <p:nvPr/>
                    </p:nvPicPr>
                    <p:blipFill>
                      <a:blip r:embed="rId20"/>
                      <a:stretch>
                        <a:fillRect/>
                      </a:stretch>
                    </p:blipFill>
                    <p:spPr>
                      <a:xfrm>
                        <a:off x="4651375" y="4660900"/>
                        <a:ext cx="1697038" cy="757238"/>
                      </a:xfrm>
                      <a:prstGeom prst="rect">
                        <a:avLst/>
                      </a:prstGeom>
                      <a:noFill/>
                      <a:ln w="38100">
                        <a:noFill/>
                        <a:miter/>
                      </a:ln>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4819" name="Text Box 6"/>
          <p:cNvSpPr txBox="1">
            <a:spLocks noChangeArrowheads="1"/>
          </p:cNvSpPr>
          <p:nvPr/>
        </p:nvSpPr>
        <p:spPr bwMode="auto">
          <a:xfrm>
            <a:off x="382588" y="1000125"/>
            <a:ext cx="11763375" cy="4883150"/>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Logistic函数如下图：</a:t>
            </a: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当 p 在 （0，1）之间变化时，odds的取值范围是                 ，                  的取值范围是</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9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0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9701" name="Object 5"/>
          <p:cNvGraphicFramePr/>
          <p:nvPr/>
        </p:nvGraphicFramePr>
        <p:xfrm>
          <a:off x="2640013" y="1485900"/>
          <a:ext cx="6334125" cy="5468938"/>
        </p:xfrm>
        <a:graphic>
          <a:graphicData uri="http://schemas.openxmlformats.org/presentationml/2006/ole">
            <mc:AlternateContent xmlns:mc="http://schemas.openxmlformats.org/markup-compatibility/2006">
              <mc:Choice xmlns:v="urn:schemas-microsoft-com:vml" Requires="v">
                <p:oleObj spid="_x0000_s5122" r:id="rId3" imgW="3131820" imgH="4371340" progId="Word.Document.8">
                  <p:embed/>
                </p:oleObj>
              </mc:Choice>
              <mc:Fallback>
                <p:oleObj r:id="rId3" imgW="3131820" imgH="4371340" progId="Word.Document.8">
                  <p:embed/>
                  <p:pic>
                    <p:nvPicPr>
                      <p:cNvPr id="0" name="图片 3122"/>
                      <p:cNvPicPr/>
                      <p:nvPr/>
                    </p:nvPicPr>
                    <p:blipFill>
                      <a:blip r:embed="rId4"/>
                      <a:stretch>
                        <a:fillRect/>
                      </a:stretch>
                    </p:blipFill>
                    <p:spPr>
                      <a:xfrm>
                        <a:off x="2640013" y="1485900"/>
                        <a:ext cx="6334125" cy="5468938"/>
                      </a:xfrm>
                      <a:prstGeom prst="rect">
                        <a:avLst/>
                      </a:prstGeom>
                      <a:noFill/>
                      <a:ln w="38100">
                        <a:noFill/>
                        <a:miter/>
                      </a:ln>
                    </p:spPr>
                  </p:pic>
                </p:oleObj>
              </mc:Fallback>
            </mc:AlternateContent>
          </a:graphicData>
        </a:graphic>
      </p:graphicFrame>
      <p:graphicFrame>
        <p:nvGraphicFramePr>
          <p:cNvPr id="29702" name="Object 6"/>
          <p:cNvGraphicFramePr/>
          <p:nvPr/>
        </p:nvGraphicFramePr>
        <p:xfrm>
          <a:off x="6264275" y="4710113"/>
          <a:ext cx="1352550" cy="377825"/>
        </p:xfrm>
        <a:graphic>
          <a:graphicData uri="http://schemas.openxmlformats.org/presentationml/2006/ole">
            <mc:AlternateContent xmlns:mc="http://schemas.openxmlformats.org/markup-compatibility/2006">
              <mc:Choice xmlns:v="urn:schemas-microsoft-com:vml" Requires="v">
                <p:oleObj spid="_x0000_s5123" r:id="rId5" imgW="469900" imgH="203200" progId="Equation.DSMT4">
                  <p:embed/>
                </p:oleObj>
              </mc:Choice>
              <mc:Fallback>
                <p:oleObj r:id="rId5" imgW="469900" imgH="203200" progId="Equation.DSMT4">
                  <p:embed/>
                  <p:pic>
                    <p:nvPicPr>
                      <p:cNvPr id="0" name="图片 3126"/>
                      <p:cNvPicPr/>
                      <p:nvPr/>
                    </p:nvPicPr>
                    <p:blipFill>
                      <a:blip r:embed="rId6"/>
                      <a:stretch>
                        <a:fillRect/>
                      </a:stretch>
                    </p:blipFill>
                    <p:spPr>
                      <a:xfrm>
                        <a:off x="6264275" y="4710113"/>
                        <a:ext cx="1352550" cy="377825"/>
                      </a:xfrm>
                      <a:prstGeom prst="rect">
                        <a:avLst/>
                      </a:prstGeom>
                      <a:noFill/>
                      <a:ln w="38100">
                        <a:noFill/>
                        <a:miter/>
                      </a:ln>
                    </p:spPr>
                  </p:pic>
                </p:oleObj>
              </mc:Fallback>
            </mc:AlternateContent>
          </a:graphicData>
        </a:graphic>
      </p:graphicFrame>
      <p:graphicFrame>
        <p:nvGraphicFramePr>
          <p:cNvPr id="29703" name="Object 7"/>
          <p:cNvGraphicFramePr/>
          <p:nvPr/>
        </p:nvGraphicFramePr>
        <p:xfrm>
          <a:off x="7788275" y="4481513"/>
          <a:ext cx="1358900" cy="771525"/>
        </p:xfrm>
        <a:graphic>
          <a:graphicData uri="http://schemas.openxmlformats.org/presentationml/2006/ole">
            <mc:AlternateContent xmlns:mc="http://schemas.openxmlformats.org/markup-compatibility/2006">
              <mc:Choice xmlns:v="urn:schemas-microsoft-com:vml" Requires="v">
                <p:oleObj spid="_x0000_s5124" r:id="rId7" imgW="622300" imgH="419100" progId="Equation.DSMT4">
                  <p:embed/>
                </p:oleObj>
              </mc:Choice>
              <mc:Fallback>
                <p:oleObj r:id="rId7" imgW="622300" imgH="419100" progId="Equation.DSMT4">
                  <p:embed/>
                  <p:pic>
                    <p:nvPicPr>
                      <p:cNvPr id="0" name="图片 3119"/>
                      <p:cNvPicPr/>
                      <p:nvPr/>
                    </p:nvPicPr>
                    <p:blipFill>
                      <a:blip r:embed="rId8"/>
                      <a:stretch>
                        <a:fillRect/>
                      </a:stretch>
                    </p:blipFill>
                    <p:spPr>
                      <a:xfrm>
                        <a:off x="7788275" y="4481513"/>
                        <a:ext cx="1358900" cy="771525"/>
                      </a:xfrm>
                      <a:prstGeom prst="rect">
                        <a:avLst/>
                      </a:prstGeom>
                      <a:noFill/>
                      <a:ln w="38100">
                        <a:noFill/>
                        <a:miter/>
                      </a:ln>
                    </p:spPr>
                  </p:pic>
                </p:oleObj>
              </mc:Fallback>
            </mc:AlternateContent>
          </a:graphicData>
        </a:graphic>
      </p:graphicFrame>
      <p:graphicFrame>
        <p:nvGraphicFramePr>
          <p:cNvPr id="29704" name="Object 8"/>
          <p:cNvGraphicFramePr/>
          <p:nvPr/>
        </p:nvGraphicFramePr>
        <p:xfrm>
          <a:off x="563563" y="5207000"/>
          <a:ext cx="1917700" cy="449263"/>
        </p:xfrm>
        <a:graphic>
          <a:graphicData uri="http://schemas.openxmlformats.org/presentationml/2006/ole">
            <mc:AlternateContent xmlns:mc="http://schemas.openxmlformats.org/markup-compatibility/2006">
              <mc:Choice xmlns:v="urn:schemas-microsoft-com:vml" Requires="v">
                <p:oleObj spid="_x0000_s5125" r:id="rId9" imgW="597535" imgH="203200" progId="Equation.DSMT4">
                  <p:embed/>
                </p:oleObj>
              </mc:Choice>
              <mc:Fallback>
                <p:oleObj r:id="rId9" imgW="597535" imgH="203200" progId="Equation.DSMT4">
                  <p:embed/>
                  <p:pic>
                    <p:nvPicPr>
                      <p:cNvPr id="0" name="图片 3124"/>
                      <p:cNvPicPr/>
                      <p:nvPr/>
                    </p:nvPicPr>
                    <p:blipFill>
                      <a:blip r:embed="rId10"/>
                      <a:stretch>
                        <a:fillRect/>
                      </a:stretch>
                    </p:blipFill>
                    <p:spPr>
                      <a:xfrm>
                        <a:off x="563563" y="5207000"/>
                        <a:ext cx="1917700" cy="449263"/>
                      </a:xfrm>
                      <a:prstGeom prst="rect">
                        <a:avLst/>
                      </a:prstGeom>
                      <a:noFill/>
                      <a:ln w="38100">
                        <a:noFill/>
                        <a:miter/>
                      </a:ln>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0723" name="Text Box 6"/>
          <p:cNvSpPr txBox="1"/>
          <p:nvPr/>
        </p:nvSpPr>
        <p:spPr>
          <a:xfrm>
            <a:off x="144463" y="909638"/>
            <a:ext cx="11761787" cy="4389437"/>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Logistic回归模型</a:t>
            </a:r>
          </a:p>
          <a:p>
            <a:pPr marL="342900" indent="-342900">
              <a:lnSpc>
                <a:spcPct val="17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Logistic回归模型是建立                  与自变量的线性回归模型。</a:t>
            </a:r>
          </a:p>
          <a:p>
            <a:pPr marL="342900" indent="-342900">
              <a:lnSpc>
                <a:spcPct val="17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Logistic回归模型为： </a:t>
            </a: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70000"/>
              </a:lnSpc>
              <a:spcBef>
                <a:spcPct val="20000"/>
              </a:spcBef>
              <a:buClr>
                <a:schemeClr val="hlink"/>
              </a:buClr>
              <a:buFont typeface="Wingdings" panose="05000000000000000000" pitchFamily="2" charset="2"/>
            </a:pPr>
            <a:endParaRPr lang="zh-CN" altLang="en-US" sz="8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8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因为                 的取值范围是                      ，这样，自变量                                  可在任意范围内取值。</a:t>
            </a:r>
          </a:p>
          <a:p>
            <a:pPr marL="342900" indent="-342900">
              <a:lnSpc>
                <a:spcPct val="18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记                                                                 ，得到：</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072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0725" name="Object 5"/>
          <p:cNvGraphicFramePr/>
          <p:nvPr/>
        </p:nvGraphicFramePr>
        <p:xfrm>
          <a:off x="3130550" y="1435100"/>
          <a:ext cx="1358900" cy="771525"/>
        </p:xfrm>
        <a:graphic>
          <a:graphicData uri="http://schemas.openxmlformats.org/presentationml/2006/ole">
            <mc:AlternateContent xmlns:mc="http://schemas.openxmlformats.org/markup-compatibility/2006">
              <mc:Choice xmlns:v="urn:schemas-microsoft-com:vml" Requires="v">
                <p:oleObj spid="_x0000_s6146" r:id="rId3" imgW="622300" imgH="419100" progId="Equation.DSMT4">
                  <p:embed/>
                </p:oleObj>
              </mc:Choice>
              <mc:Fallback>
                <p:oleObj r:id="rId3" imgW="622300" imgH="419100" progId="Equation.DSMT4">
                  <p:embed/>
                  <p:pic>
                    <p:nvPicPr>
                      <p:cNvPr id="0" name="图片 3121"/>
                      <p:cNvPicPr/>
                      <p:nvPr/>
                    </p:nvPicPr>
                    <p:blipFill>
                      <a:blip r:embed="rId4"/>
                      <a:stretch>
                        <a:fillRect/>
                      </a:stretch>
                    </p:blipFill>
                    <p:spPr>
                      <a:xfrm>
                        <a:off x="3130550" y="1435100"/>
                        <a:ext cx="1358900" cy="771525"/>
                      </a:xfrm>
                      <a:prstGeom prst="rect">
                        <a:avLst/>
                      </a:prstGeom>
                      <a:noFill/>
                      <a:ln w="38100">
                        <a:noFill/>
                        <a:miter/>
                      </a:ln>
                    </p:spPr>
                  </p:pic>
                </p:oleObj>
              </mc:Fallback>
            </mc:AlternateContent>
          </a:graphicData>
        </a:graphic>
      </p:graphicFrame>
      <p:graphicFrame>
        <p:nvGraphicFramePr>
          <p:cNvPr id="30726" name="Object 6"/>
          <p:cNvGraphicFramePr/>
          <p:nvPr/>
        </p:nvGraphicFramePr>
        <p:xfrm>
          <a:off x="992188" y="3302000"/>
          <a:ext cx="1358900" cy="769938"/>
        </p:xfrm>
        <a:graphic>
          <a:graphicData uri="http://schemas.openxmlformats.org/presentationml/2006/ole">
            <mc:AlternateContent xmlns:mc="http://schemas.openxmlformats.org/markup-compatibility/2006">
              <mc:Choice xmlns:v="urn:schemas-microsoft-com:vml" Requires="v">
                <p:oleObj spid="_x0000_s6147" r:id="rId5" imgW="622300" imgH="419100" progId="Equation.DSMT4">
                  <p:embed/>
                </p:oleObj>
              </mc:Choice>
              <mc:Fallback>
                <p:oleObj r:id="rId5" imgW="622300" imgH="419100" progId="Equation.DSMT4">
                  <p:embed/>
                  <p:pic>
                    <p:nvPicPr>
                      <p:cNvPr id="0" name="图片 3125"/>
                      <p:cNvPicPr/>
                      <p:nvPr/>
                    </p:nvPicPr>
                    <p:blipFill>
                      <a:blip r:embed="rId4"/>
                      <a:stretch>
                        <a:fillRect/>
                      </a:stretch>
                    </p:blipFill>
                    <p:spPr>
                      <a:xfrm>
                        <a:off x="992188" y="3302000"/>
                        <a:ext cx="1358900" cy="769938"/>
                      </a:xfrm>
                      <a:prstGeom prst="rect">
                        <a:avLst/>
                      </a:prstGeom>
                      <a:noFill/>
                      <a:ln w="38100">
                        <a:noFill/>
                        <a:miter/>
                      </a:ln>
                    </p:spPr>
                  </p:pic>
                </p:oleObj>
              </mc:Fallback>
            </mc:AlternateContent>
          </a:graphicData>
        </a:graphic>
      </p:graphicFrame>
      <p:graphicFrame>
        <p:nvGraphicFramePr>
          <p:cNvPr id="30727" name="Object 7"/>
          <p:cNvGraphicFramePr/>
          <p:nvPr/>
        </p:nvGraphicFramePr>
        <p:xfrm>
          <a:off x="3849688" y="3413125"/>
          <a:ext cx="1630362" cy="450850"/>
        </p:xfrm>
        <a:graphic>
          <a:graphicData uri="http://schemas.openxmlformats.org/presentationml/2006/ole">
            <mc:AlternateContent xmlns:mc="http://schemas.openxmlformats.org/markup-compatibility/2006">
              <mc:Choice xmlns:v="urn:schemas-microsoft-com:vml" Requires="v">
                <p:oleObj spid="_x0000_s6148" r:id="rId6" imgW="597535" imgH="203200" progId="Equation.DSMT4">
                  <p:embed/>
                </p:oleObj>
              </mc:Choice>
              <mc:Fallback>
                <p:oleObj r:id="rId6" imgW="597535" imgH="203200" progId="Equation.DSMT4">
                  <p:embed/>
                  <p:pic>
                    <p:nvPicPr>
                      <p:cNvPr id="0" name="图片 3127"/>
                      <p:cNvPicPr/>
                      <p:nvPr/>
                    </p:nvPicPr>
                    <p:blipFill>
                      <a:blip r:embed="rId7"/>
                      <a:stretch>
                        <a:fillRect/>
                      </a:stretch>
                    </p:blipFill>
                    <p:spPr>
                      <a:xfrm>
                        <a:off x="3849688" y="3413125"/>
                        <a:ext cx="1630362" cy="450850"/>
                      </a:xfrm>
                      <a:prstGeom prst="rect">
                        <a:avLst/>
                      </a:prstGeom>
                      <a:noFill/>
                      <a:ln w="38100">
                        <a:noFill/>
                        <a:miter/>
                      </a:ln>
                    </p:spPr>
                  </p:pic>
                </p:oleObj>
              </mc:Fallback>
            </mc:AlternateContent>
          </a:graphicData>
        </a:graphic>
      </p:graphicFrame>
      <p:graphicFrame>
        <p:nvGraphicFramePr>
          <p:cNvPr id="30728" name="Object 8"/>
          <p:cNvGraphicFramePr/>
          <p:nvPr/>
        </p:nvGraphicFramePr>
        <p:xfrm>
          <a:off x="7218363" y="3408363"/>
          <a:ext cx="2587625" cy="7132637"/>
        </p:xfrm>
        <a:graphic>
          <a:graphicData uri="http://schemas.openxmlformats.org/presentationml/2006/ole">
            <mc:AlternateContent xmlns:mc="http://schemas.openxmlformats.org/markup-compatibility/2006">
              <mc:Choice xmlns:v="urn:schemas-microsoft-com:vml" Requires="v">
                <p:oleObj spid="_x0000_s6149" r:id="rId8" imgW="742315" imgH="3437255" progId="Word.Document.8">
                  <p:embed/>
                </p:oleObj>
              </mc:Choice>
              <mc:Fallback>
                <p:oleObj r:id="rId8" imgW="742315" imgH="3437255" progId="Word.Document.8">
                  <p:embed/>
                  <p:pic>
                    <p:nvPicPr>
                      <p:cNvPr id="0" name="图片 3128"/>
                      <p:cNvPicPr/>
                      <p:nvPr/>
                    </p:nvPicPr>
                    <p:blipFill>
                      <a:blip r:embed="rId9"/>
                      <a:stretch>
                        <a:fillRect/>
                      </a:stretch>
                    </p:blipFill>
                    <p:spPr>
                      <a:xfrm>
                        <a:off x="7218363" y="3408363"/>
                        <a:ext cx="2587625" cy="7132637"/>
                      </a:xfrm>
                      <a:prstGeom prst="rect">
                        <a:avLst/>
                      </a:prstGeom>
                      <a:noFill/>
                      <a:ln w="38100">
                        <a:noFill/>
                        <a:miter/>
                      </a:ln>
                    </p:spPr>
                  </p:pic>
                </p:oleObj>
              </mc:Fallback>
            </mc:AlternateContent>
          </a:graphicData>
        </a:graphic>
      </p:graphicFrame>
      <p:graphicFrame>
        <p:nvGraphicFramePr>
          <p:cNvPr id="30729" name="Object 9"/>
          <p:cNvGraphicFramePr/>
          <p:nvPr/>
        </p:nvGraphicFramePr>
        <p:xfrm>
          <a:off x="890588" y="4614863"/>
          <a:ext cx="4860925" cy="1368425"/>
        </p:xfrm>
        <a:graphic>
          <a:graphicData uri="http://schemas.openxmlformats.org/presentationml/2006/ole">
            <mc:AlternateContent xmlns:mc="http://schemas.openxmlformats.org/markup-compatibility/2006">
              <mc:Choice xmlns:v="urn:schemas-microsoft-com:vml" Requires="v">
                <p:oleObj spid="_x0000_s6150" r:id="rId10" imgW="1709420" imgH="739140" progId="Word.Document.8">
                  <p:embed/>
                </p:oleObj>
              </mc:Choice>
              <mc:Fallback>
                <p:oleObj r:id="rId10" imgW="1709420" imgH="739140" progId="Word.Document.8">
                  <p:embed/>
                  <p:pic>
                    <p:nvPicPr>
                      <p:cNvPr id="0" name="图片 3123"/>
                      <p:cNvPicPr/>
                      <p:nvPr/>
                    </p:nvPicPr>
                    <p:blipFill>
                      <a:blip r:embed="rId11"/>
                      <a:stretch>
                        <a:fillRect/>
                      </a:stretch>
                    </p:blipFill>
                    <p:spPr>
                      <a:xfrm>
                        <a:off x="890588" y="4614863"/>
                        <a:ext cx="4860925" cy="1368425"/>
                      </a:xfrm>
                      <a:prstGeom prst="rect">
                        <a:avLst/>
                      </a:prstGeom>
                      <a:noFill/>
                      <a:ln w="38100">
                        <a:noFill/>
                        <a:miter/>
                      </a:ln>
                    </p:spPr>
                  </p:pic>
                </p:oleObj>
              </mc:Fallback>
            </mc:AlternateContent>
          </a:graphicData>
        </a:graphic>
      </p:graphicFrame>
      <p:graphicFrame>
        <p:nvGraphicFramePr>
          <p:cNvPr id="30730" name="Object 10"/>
          <p:cNvGraphicFramePr/>
          <p:nvPr/>
        </p:nvGraphicFramePr>
        <p:xfrm>
          <a:off x="3375025" y="4935538"/>
          <a:ext cx="4511675" cy="727075"/>
        </p:xfrm>
        <a:graphic>
          <a:graphicData uri="http://schemas.openxmlformats.org/presentationml/2006/ole">
            <mc:AlternateContent xmlns:mc="http://schemas.openxmlformats.org/markup-compatibility/2006">
              <mc:Choice xmlns:v="urn:schemas-microsoft-com:vml" Requires="v">
                <p:oleObj spid="_x0000_s6151" r:id="rId12" imgW="1702435" imgH="393700" progId="Equation.DSMT4">
                  <p:embed/>
                </p:oleObj>
              </mc:Choice>
              <mc:Fallback>
                <p:oleObj r:id="rId12" imgW="1702435" imgH="393700" progId="Equation.DSMT4">
                  <p:embed/>
                  <p:pic>
                    <p:nvPicPr>
                      <p:cNvPr id="0" name="图片 3114"/>
                      <p:cNvPicPr/>
                      <p:nvPr/>
                    </p:nvPicPr>
                    <p:blipFill>
                      <a:blip r:embed="rId13"/>
                      <a:stretch>
                        <a:fillRect/>
                      </a:stretch>
                    </p:blipFill>
                    <p:spPr>
                      <a:xfrm>
                        <a:off x="3375025" y="4935538"/>
                        <a:ext cx="4511675" cy="727075"/>
                      </a:xfrm>
                      <a:prstGeom prst="rect">
                        <a:avLst/>
                      </a:prstGeom>
                      <a:noFill/>
                      <a:ln w="38100">
                        <a:noFill/>
                        <a:miter/>
                      </a:ln>
                    </p:spPr>
                  </p:pic>
                </p:oleObj>
              </mc:Fallback>
            </mc:AlternateContent>
          </a:graphicData>
        </a:graphic>
      </p:graphicFrame>
      <p:graphicFrame>
        <p:nvGraphicFramePr>
          <p:cNvPr id="30731" name="Object 11"/>
          <p:cNvGraphicFramePr/>
          <p:nvPr/>
        </p:nvGraphicFramePr>
        <p:xfrm>
          <a:off x="2713038" y="5572125"/>
          <a:ext cx="6624637" cy="758825"/>
        </p:xfrm>
        <a:graphic>
          <a:graphicData uri="http://schemas.openxmlformats.org/presentationml/2006/ole">
            <mc:AlternateContent xmlns:mc="http://schemas.openxmlformats.org/markup-compatibility/2006">
              <mc:Choice xmlns:v="urn:schemas-microsoft-com:vml" Requires="v">
                <p:oleObj spid="_x0000_s6152" r:id="rId14" imgW="2731135" imgH="393700" progId="Equation.DSMT4">
                  <p:embed/>
                </p:oleObj>
              </mc:Choice>
              <mc:Fallback>
                <p:oleObj r:id="rId14" imgW="2731135" imgH="393700" progId="Equation.DSMT4">
                  <p:embed/>
                  <p:pic>
                    <p:nvPicPr>
                      <p:cNvPr id="0" name="图片 3120"/>
                      <p:cNvPicPr/>
                      <p:nvPr/>
                    </p:nvPicPr>
                    <p:blipFill>
                      <a:blip r:embed="rId15"/>
                      <a:stretch>
                        <a:fillRect/>
                      </a:stretch>
                    </p:blipFill>
                    <p:spPr>
                      <a:xfrm>
                        <a:off x="2713038" y="5572125"/>
                        <a:ext cx="6624637" cy="758825"/>
                      </a:xfrm>
                      <a:prstGeom prst="rect">
                        <a:avLst/>
                      </a:prstGeom>
                      <a:noFill/>
                      <a:ln w="38100">
                        <a:noFill/>
                        <a:miter/>
                      </a:ln>
                    </p:spPr>
                  </p:pic>
                </p:oleObj>
              </mc:Fallback>
            </mc:AlternateContent>
          </a:graphicData>
        </a:graphic>
      </p:graphicFrame>
      <p:graphicFrame>
        <p:nvGraphicFramePr>
          <p:cNvPr id="30732" name="Object 12"/>
          <p:cNvGraphicFramePr/>
          <p:nvPr/>
        </p:nvGraphicFramePr>
        <p:xfrm>
          <a:off x="2682875" y="2665413"/>
          <a:ext cx="5568950" cy="3744912"/>
        </p:xfrm>
        <a:graphic>
          <a:graphicData uri="http://schemas.openxmlformats.org/presentationml/2006/ole">
            <mc:AlternateContent xmlns:mc="http://schemas.openxmlformats.org/markup-compatibility/2006">
              <mc:Choice xmlns:v="urn:schemas-microsoft-com:vml" Requires="v">
                <p:oleObj spid="_x0000_s6153" r:id="rId16" imgW="2286635" imgH="2056130" progId="Word.Document.8">
                  <p:embed/>
                </p:oleObj>
              </mc:Choice>
              <mc:Fallback>
                <p:oleObj r:id="rId16" imgW="2286635" imgH="2056130" progId="Word.Document.8">
                  <p:embed/>
                  <p:pic>
                    <p:nvPicPr>
                      <p:cNvPr id="0" name="图片 3129"/>
                      <p:cNvPicPr/>
                      <p:nvPr/>
                    </p:nvPicPr>
                    <p:blipFill>
                      <a:blip r:embed="rId17"/>
                      <a:stretch>
                        <a:fillRect/>
                      </a:stretch>
                    </p:blipFill>
                    <p:spPr>
                      <a:xfrm>
                        <a:off x="2682875" y="2665413"/>
                        <a:ext cx="5568950" cy="3744912"/>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9699" name="Text Box 6"/>
          <p:cNvSpPr txBox="1">
            <a:spLocks noChangeArrowheads="1"/>
          </p:cNvSpPr>
          <p:nvPr/>
        </p:nvSpPr>
        <p:spPr bwMode="auto">
          <a:xfrm>
            <a:off x="144463" y="909638"/>
            <a:ext cx="14430375" cy="4183063"/>
          </a:xfrm>
          <a:prstGeom prst="rect">
            <a:avLst/>
          </a:prstGeom>
          <a:noFill/>
          <a:ln>
            <a:noFill/>
          </a:ln>
        </p:spPr>
        <p:txBody>
          <a:bodyPr wrap="square" lIns="0" tIns="0" rIns="0" bIns="0">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Logistic回归模型解释</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zh-CN"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：在没有自变量，即</a:t>
            </a: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全部取</a:t>
            </a:r>
            <a:r>
              <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0</a:t>
            </a: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与              发生概率之比的自然对数；</a:t>
            </a:r>
            <a:endParaRPr kumimoji="0" lang="en-US" altLang="zh-CN"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70000"/>
              </a:lnSpc>
              <a:spcBef>
                <a:spcPct val="20000"/>
              </a:spcBef>
              <a:spcAft>
                <a:spcPct val="0"/>
              </a:spcAft>
              <a:buClr>
                <a:schemeClr val="hlink"/>
              </a:buClr>
              <a:buSzTx/>
              <a:buFontTx/>
              <a:buNone/>
              <a:defRPr/>
            </a:pPr>
            <a:r>
              <a:rPr kumimoji="0" lang="zh-CN" altLang="en-US" sz="1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：某自变量     变化时，即            与              相比，          优势比的对数值。</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endParaRPr kumimoji="0" lang="zh-CN" altLang="en-US" sz="9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74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回归分析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
        <p:nvSpPr>
          <p:cNvPr id="2" name="Rectangle 2"/>
          <p:cNvSpPr>
            <a:spLocks noChangeArrowheads="1"/>
          </p:cNvSpPr>
          <p:nvPr/>
        </p:nvSpPr>
        <p:spPr bwMode="auto">
          <a:xfrm>
            <a:off x="2997200" y="1712913"/>
            <a:ext cx="12192000" cy="0"/>
          </a:xfrm>
          <a:prstGeom prst="rect">
            <a:avLst/>
          </a:prstGeom>
          <a:noFill/>
          <a:ln>
            <a:noFill/>
          </a:ln>
          <a:effectLst>
            <a:prstShdw prst="shdw17" dist="17961" dir="2700000">
              <a:schemeClr val="accent1">
                <a:gamma/>
                <a:shade val="60000"/>
                <a:invGamma/>
              </a:schemeClr>
            </a:prstShdw>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1750" name="对象 2"/>
          <p:cNvGraphicFramePr>
            <a:graphicFrameLocks noChangeAspect="1"/>
          </p:cNvGraphicFramePr>
          <p:nvPr/>
        </p:nvGraphicFramePr>
        <p:xfrm>
          <a:off x="2997200" y="1712913"/>
          <a:ext cx="5045075" cy="1597025"/>
        </p:xfrm>
        <a:graphic>
          <a:graphicData uri="http://schemas.openxmlformats.org/presentationml/2006/ole">
            <mc:AlternateContent xmlns:mc="http://schemas.openxmlformats.org/markup-compatibility/2006">
              <mc:Choice xmlns:v="urn:schemas-microsoft-com:vml" Requires="v">
                <p:oleObj spid="_x0000_s7170" r:id="rId3" imgW="1320165" imgH="419100" progId="Equation.DSMT4">
                  <p:embed/>
                </p:oleObj>
              </mc:Choice>
              <mc:Fallback>
                <p:oleObj r:id="rId3" imgW="1320165" imgH="419100" progId="Equation.DSMT4">
                  <p:embed/>
                  <p:pic>
                    <p:nvPicPr>
                      <p:cNvPr id="0" name="图片 3095"/>
                      <p:cNvPicPr/>
                      <p:nvPr/>
                    </p:nvPicPr>
                    <p:blipFill>
                      <a:blip r:embed="rId4"/>
                      <a:stretch>
                        <a:fillRect/>
                      </a:stretch>
                    </p:blipFill>
                    <p:spPr>
                      <a:xfrm>
                        <a:off x="2997200" y="1712913"/>
                        <a:ext cx="5045075" cy="1597025"/>
                      </a:xfrm>
                      <a:prstGeom prst="rect">
                        <a:avLst/>
                      </a:prstGeom>
                      <a:noFill/>
                      <a:ln w="38100">
                        <a:noFill/>
                        <a:miter/>
                      </a:ln>
                    </p:spPr>
                  </p:pic>
                </p:oleObj>
              </mc:Fallback>
            </mc:AlternateContent>
          </a:graphicData>
        </a:graphic>
      </p:graphicFrame>
      <p:pic>
        <p:nvPicPr>
          <p:cNvPr id="31751" name="Picture 3"/>
          <p:cNvPicPr>
            <a:picLocks noChangeAspect="1"/>
          </p:cNvPicPr>
          <p:nvPr/>
        </p:nvPicPr>
        <p:blipFill>
          <a:blip r:embed="rId5"/>
          <a:stretch>
            <a:fillRect/>
          </a:stretch>
        </p:blipFill>
        <p:spPr>
          <a:xfrm>
            <a:off x="346075" y="3862388"/>
            <a:ext cx="392113" cy="463550"/>
          </a:xfrm>
          <a:prstGeom prst="rect">
            <a:avLst/>
          </a:prstGeom>
          <a:noFill/>
          <a:ln w="9525">
            <a:noFill/>
          </a:ln>
        </p:spPr>
      </p:pic>
      <p:pic>
        <p:nvPicPr>
          <p:cNvPr id="31752" name="Picture 4"/>
          <p:cNvPicPr>
            <a:picLocks noChangeAspect="1"/>
          </p:cNvPicPr>
          <p:nvPr/>
        </p:nvPicPr>
        <p:blipFill>
          <a:blip r:embed="rId6"/>
          <a:stretch>
            <a:fillRect/>
          </a:stretch>
        </p:blipFill>
        <p:spPr>
          <a:xfrm>
            <a:off x="2890838" y="3930650"/>
            <a:ext cx="1100137" cy="355600"/>
          </a:xfrm>
          <a:prstGeom prst="rect">
            <a:avLst/>
          </a:prstGeom>
          <a:noFill/>
          <a:ln w="9525">
            <a:noFill/>
          </a:ln>
        </p:spPr>
      </p:pic>
      <p:pic>
        <p:nvPicPr>
          <p:cNvPr id="31753" name="Picture 5"/>
          <p:cNvPicPr>
            <a:picLocks noChangeAspect="1"/>
          </p:cNvPicPr>
          <p:nvPr/>
        </p:nvPicPr>
        <p:blipFill>
          <a:blip r:embed="rId7"/>
          <a:stretch>
            <a:fillRect/>
          </a:stretch>
        </p:blipFill>
        <p:spPr>
          <a:xfrm>
            <a:off x="5092700" y="3930650"/>
            <a:ext cx="517525" cy="330200"/>
          </a:xfrm>
          <a:prstGeom prst="rect">
            <a:avLst/>
          </a:prstGeom>
          <a:noFill/>
          <a:ln w="9525">
            <a:noFill/>
          </a:ln>
        </p:spPr>
      </p:pic>
      <p:pic>
        <p:nvPicPr>
          <p:cNvPr id="31754" name="Picture 6"/>
          <p:cNvPicPr>
            <a:picLocks noChangeAspect="1"/>
          </p:cNvPicPr>
          <p:nvPr/>
        </p:nvPicPr>
        <p:blipFill>
          <a:blip r:embed="rId8"/>
          <a:stretch>
            <a:fillRect/>
          </a:stretch>
        </p:blipFill>
        <p:spPr>
          <a:xfrm>
            <a:off x="5935663" y="3930650"/>
            <a:ext cx="612775" cy="352425"/>
          </a:xfrm>
          <a:prstGeom prst="rect">
            <a:avLst/>
          </a:prstGeom>
          <a:noFill/>
          <a:ln w="9525">
            <a:noFill/>
          </a:ln>
        </p:spPr>
      </p:pic>
      <p:pic>
        <p:nvPicPr>
          <p:cNvPr id="31755" name="Picture 7"/>
          <p:cNvPicPr>
            <a:picLocks noChangeAspect="1"/>
          </p:cNvPicPr>
          <p:nvPr/>
        </p:nvPicPr>
        <p:blipFill>
          <a:blip r:embed="rId9"/>
          <a:stretch>
            <a:fillRect/>
          </a:stretch>
        </p:blipFill>
        <p:spPr>
          <a:xfrm>
            <a:off x="327025" y="4354513"/>
            <a:ext cx="339725" cy="458787"/>
          </a:xfrm>
          <a:prstGeom prst="rect">
            <a:avLst/>
          </a:prstGeom>
          <a:noFill/>
          <a:ln w="9525">
            <a:noFill/>
          </a:ln>
        </p:spPr>
      </p:pic>
      <p:pic>
        <p:nvPicPr>
          <p:cNvPr id="31756" name="Picture 8"/>
          <p:cNvPicPr>
            <a:picLocks noChangeAspect="1"/>
          </p:cNvPicPr>
          <p:nvPr/>
        </p:nvPicPr>
        <p:blipFill>
          <a:blip r:embed="rId10"/>
          <a:stretch>
            <a:fillRect/>
          </a:stretch>
        </p:blipFill>
        <p:spPr>
          <a:xfrm>
            <a:off x="1911350" y="4392613"/>
            <a:ext cx="320675" cy="455612"/>
          </a:xfrm>
          <a:prstGeom prst="rect">
            <a:avLst/>
          </a:prstGeom>
          <a:noFill/>
          <a:ln w="9525">
            <a:noFill/>
          </a:ln>
        </p:spPr>
      </p:pic>
      <p:pic>
        <p:nvPicPr>
          <p:cNvPr id="31757" name="Picture 9"/>
          <p:cNvPicPr>
            <a:picLocks noChangeAspect="1"/>
          </p:cNvPicPr>
          <p:nvPr/>
        </p:nvPicPr>
        <p:blipFill>
          <a:blip r:embed="rId11"/>
          <a:stretch>
            <a:fillRect/>
          </a:stretch>
        </p:blipFill>
        <p:spPr>
          <a:xfrm>
            <a:off x="3327400" y="4443413"/>
            <a:ext cx="663575" cy="403225"/>
          </a:xfrm>
          <a:prstGeom prst="rect">
            <a:avLst/>
          </a:prstGeom>
          <a:noFill/>
          <a:ln w="9525">
            <a:noFill/>
          </a:ln>
        </p:spPr>
      </p:pic>
      <p:pic>
        <p:nvPicPr>
          <p:cNvPr id="31758" name="Picture 10"/>
          <p:cNvPicPr>
            <a:picLocks noChangeAspect="1"/>
          </p:cNvPicPr>
          <p:nvPr/>
        </p:nvPicPr>
        <p:blipFill>
          <a:blip r:embed="rId12"/>
          <a:stretch>
            <a:fillRect/>
          </a:stretch>
        </p:blipFill>
        <p:spPr>
          <a:xfrm>
            <a:off x="4213225" y="4443413"/>
            <a:ext cx="692150" cy="403225"/>
          </a:xfrm>
          <a:prstGeom prst="rect">
            <a:avLst/>
          </a:prstGeom>
          <a:noFill/>
          <a:ln w="9525">
            <a:noFill/>
          </a:ln>
        </p:spPr>
      </p:pic>
      <p:pic>
        <p:nvPicPr>
          <p:cNvPr id="31759" name="Picture 5"/>
          <p:cNvPicPr>
            <a:picLocks noChangeAspect="1"/>
          </p:cNvPicPr>
          <p:nvPr/>
        </p:nvPicPr>
        <p:blipFill>
          <a:blip r:embed="rId7"/>
          <a:stretch>
            <a:fillRect/>
          </a:stretch>
        </p:blipFill>
        <p:spPr>
          <a:xfrm>
            <a:off x="5554663" y="4476750"/>
            <a:ext cx="515937" cy="330200"/>
          </a:xfrm>
          <a:prstGeom prst="rect">
            <a:avLst/>
          </a:prstGeom>
          <a:noFill/>
          <a:ln w="9525">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2771" name="Text Box 6"/>
          <p:cNvSpPr txBox="1"/>
          <p:nvPr/>
        </p:nvSpPr>
        <p:spPr>
          <a:xfrm>
            <a:off x="382588" y="1000125"/>
            <a:ext cx="11239500" cy="399097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决策树方法在分类、预测、规则提取等领域有着广泛应用。在20世纪70年代后期和80年代初期，机器学习研究者J.Ross Quinilan提出了ID3算法以后，决策树在机器学习、数据挖掘邻域得到极大的发展。Quinilan后来又提出了C4.5，成为新的监督学习算法的性能比较基准。1984年几位统计学家提出了CART分类算法。ID3和ART算法大约同时被提出，但都是采用类似的方法从训练元组中学习决策树。</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决策树是一树状结构，它的每一个树结点可以是叶节点，对应着某一类，也可以对应着一个划分，将该节点对应的样本集划分成若干个子集，每个子集对应一个节点。对一个分类问题，从已知类标记的训练元组学习并构造出决策树是一个从上至下，分而治之的过程。</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277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7908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聚类分析</a:t>
            </a:r>
          </a:p>
        </p:txBody>
      </p:sp>
      <p:sp>
        <p:nvSpPr>
          <p:cNvPr id="1537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分类与预测</a:t>
            </a:r>
          </a:p>
        </p:txBody>
      </p:sp>
      <p:sp>
        <p:nvSpPr>
          <p:cNvPr id="15" name="Oval 15"/>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3795" name="Text Box 6"/>
          <p:cNvSpPr txBox="1"/>
          <p:nvPr/>
        </p:nvSpPr>
        <p:spPr>
          <a:xfrm>
            <a:off x="382588" y="1000125"/>
            <a:ext cx="11239500" cy="4159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常用的决策树算法如下表所示，本节将详细介绍ID3算法，也是最经典的决策树分类算法。</a:t>
            </a:r>
          </a:p>
        </p:txBody>
      </p:sp>
      <p:sp>
        <p:nvSpPr>
          <p:cNvPr id="3379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6869" name="Group 5"/>
          <p:cNvGraphicFramePr>
            <a:graphicFrameLocks noGrp="1"/>
          </p:cNvGraphicFramePr>
          <p:nvPr/>
        </p:nvGraphicFramePr>
        <p:xfrm>
          <a:off x="652463" y="1843088"/>
          <a:ext cx="10699750" cy="4076700"/>
        </p:xfrm>
        <a:graphic>
          <a:graphicData uri="http://schemas.openxmlformats.org/drawingml/2006/table">
            <a:tbl>
              <a:tblPr/>
              <a:tblGrid>
                <a:gridCol w="1892300">
                  <a:extLst>
                    <a:ext uri="{9D8B030D-6E8A-4147-A177-3AD203B41FA5}">
                      <a16:colId xmlns:a16="http://schemas.microsoft.com/office/drawing/2014/main" xmlns="" val="20000"/>
                    </a:ext>
                  </a:extLst>
                </a:gridCol>
                <a:gridCol w="8807450">
                  <a:extLst>
                    <a:ext uri="{9D8B030D-6E8A-4147-A177-3AD203B41FA5}">
                      <a16:colId xmlns:a16="http://schemas.microsoft.com/office/drawing/2014/main" xmlns="" val="20001"/>
                    </a:ext>
                  </a:extLst>
                </a:gridCol>
              </a:tblGrid>
              <a:tr h="503023">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决策树算法</a:t>
                      </a: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算法描述</a:t>
                      </a: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914587">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ID3算法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其核心是在决策树的各级节点上，使用信息增益方法作为属性的选择标准，来帮助确定生成每个节点时所应采用的合适属性。</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1332939">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C4.5算法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4.5决策树生成算法相对于ID3算法的重要改进是使用信息增益率来选择节点属性。C4.5算法可以克服ID3算法存在的不足：ID3算法只适用于离散的描述属性，而C4.5算法既能够处理离散的描述属性，也可以处理连续的描述属性。</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326151">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CART算法</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CART决策树是一种十分有效的非参数分类和回归方法，通过构建树、修剪树、评估树来构建一个二叉树。当终结点是连续变量时，该树为回归树；当终结点是分类变量，该树为分类树。</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0" marR="121920"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4819" name="Text Box 6"/>
          <p:cNvSpPr txBox="1"/>
          <p:nvPr/>
        </p:nvSpPr>
        <p:spPr>
          <a:xfrm>
            <a:off x="382588" y="1000125"/>
            <a:ext cx="11239500" cy="30051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ID3算法是一种基于信息熵的决策树分类算法，它选择当前样本集中具有最大信息增益值的属性作为测试属性；样本集的划分则依据测试属性的取值进行，测试属性有多少不同取值就将样本集划分为多少子样本集，同时，决策树上相应于该样本集的节点长出新的叶子节点。ID3算法根据信息理论，采用划分后样本集的不确定性作为衡量划分好坏的标准，用信息增益值度量：信息增益值越大，不确定性越小。因此，ID3算法在每个非叶节点选择信息增益最大的属性作为测试属性。该属性得到当前情况下最纯的拆分，从而得到较小的决策树。</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482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决策树</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5843" name="Text Box 6"/>
          <p:cNvSpPr txBox="1"/>
          <p:nvPr/>
        </p:nvSpPr>
        <p:spPr>
          <a:xfrm>
            <a:off x="382588" y="1000125"/>
            <a:ext cx="11239500" cy="16208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人工神经网络（</a:t>
            </a:r>
            <a:r>
              <a:rPr lang="en-US" altLang="zh-CN" sz="2000" dirty="0">
                <a:solidFill>
                  <a:srgbClr val="000000"/>
                </a:solidFill>
                <a:latin typeface="微软雅黑" panose="020B0503020204020204" pitchFamily="34" charset="-122"/>
                <a:ea typeface="微软雅黑" panose="020B0503020204020204" pitchFamily="34" charset="-122"/>
              </a:rPr>
              <a:t>Artificial Neural Networks</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ANNs</a:t>
            </a:r>
            <a:r>
              <a:rPr lang="zh-CN" altLang="en-US" sz="2000" dirty="0">
                <a:solidFill>
                  <a:srgbClr val="000000"/>
                </a:solidFill>
                <a:latin typeface="微软雅黑" panose="020B0503020204020204" pitchFamily="34" charset="-122"/>
                <a:ea typeface="微软雅黑" panose="020B0503020204020204" pitchFamily="34" charset="-122"/>
              </a:rPr>
              <a:t>），是模拟生物神经网络进行信息处理的一种数学模型。它以对大脑的生理研究成果为基础，其目的在于模拟大脑的某些机理与机制，实现一些特定的功能。</a:t>
            </a: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35844" name="标题 3"/>
          <p:cNvSpPr>
            <a:spLocks noGrp="1"/>
          </p:cNvSpPr>
          <p:nvPr>
            <p:ph type="title"/>
          </p:nvPr>
        </p:nvSpPr>
        <p:spPr>
          <a:xfrm>
            <a:off x="382588" y="304800"/>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人工神经网络</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
        <p:nvSpPr>
          <p:cNvPr id="35845" name="Rectangle 2"/>
          <p:cNvSpPr/>
          <p:nvPr/>
        </p:nvSpPr>
        <p:spPr>
          <a:xfrm>
            <a:off x="0" y="-184150"/>
            <a:ext cx="184150" cy="368300"/>
          </a:xfrm>
          <a:prstGeom prst="rect">
            <a:avLst/>
          </a:prstGeom>
          <a:noFill/>
          <a:ln w="9525">
            <a:noFill/>
          </a:ln>
          <a:effectLst>
            <a:outerShdw dist="17961" dir="2699999" algn="ctr" rotWithShape="0">
              <a:srgbClr val="2F4D71"/>
            </a:outerShdw>
          </a:effectLst>
        </p:spPr>
        <p:txBody>
          <a:bodyPr wrap="none" anchor="ctr" anchorCtr="0">
            <a:spAutoFit/>
          </a:bodyPr>
          <a:lstStyle/>
          <a:p>
            <a:endParaRPr lang="zh-CN" altLang="en-US" dirty="0">
              <a:latin typeface="Calibri" panose="020F0502020204030204" pitchFamily="34" charset="0"/>
            </a:endParaRPr>
          </a:p>
        </p:txBody>
      </p:sp>
      <p:pic>
        <p:nvPicPr>
          <p:cNvPr id="35846" name="Picture 8"/>
          <p:cNvPicPr>
            <a:picLocks noChangeAspect="1"/>
          </p:cNvPicPr>
          <p:nvPr/>
        </p:nvPicPr>
        <p:blipFill>
          <a:blip r:embed="rId2"/>
          <a:stretch>
            <a:fillRect/>
          </a:stretch>
        </p:blipFill>
        <p:spPr>
          <a:xfrm>
            <a:off x="2341563" y="2620963"/>
            <a:ext cx="7508875" cy="3695700"/>
          </a:xfrm>
          <a:prstGeom prst="rect">
            <a:avLst/>
          </a:prstGeom>
          <a:noFill/>
          <a:ln w="9525">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txBox="1"/>
          <p:nvPr/>
        </p:nvSpPr>
        <p:spPr>
          <a:xfrm>
            <a:off x="306388" y="365125"/>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graphicFrame>
        <p:nvGraphicFramePr>
          <p:cNvPr id="3" name="Group 5"/>
          <p:cNvGraphicFramePr>
            <a:graphicFrameLocks noGrp="1"/>
          </p:cNvGraphicFramePr>
          <p:nvPr/>
        </p:nvGraphicFramePr>
        <p:xfrm>
          <a:off x="419100" y="1139825"/>
          <a:ext cx="11272838" cy="5048251"/>
        </p:xfrm>
        <a:graphic>
          <a:graphicData uri="http://schemas.openxmlformats.org/drawingml/2006/table">
            <a:tbl>
              <a:tblPr/>
              <a:tblGrid>
                <a:gridCol w="1635984">
                  <a:extLst>
                    <a:ext uri="{9D8B030D-6E8A-4147-A177-3AD203B41FA5}">
                      <a16:colId xmlns:a16="http://schemas.microsoft.com/office/drawing/2014/main" xmlns="" val="20000"/>
                    </a:ext>
                  </a:extLst>
                </a:gridCol>
                <a:gridCol w="2074123">
                  <a:extLst>
                    <a:ext uri="{9D8B030D-6E8A-4147-A177-3AD203B41FA5}">
                      <a16:colId xmlns:a16="http://schemas.microsoft.com/office/drawing/2014/main" xmlns="" val="20001"/>
                    </a:ext>
                  </a:extLst>
                </a:gridCol>
                <a:gridCol w="2378274">
                  <a:extLst>
                    <a:ext uri="{9D8B030D-6E8A-4147-A177-3AD203B41FA5}">
                      <a16:colId xmlns:a16="http://schemas.microsoft.com/office/drawing/2014/main" xmlns="" val="20002"/>
                    </a:ext>
                  </a:extLst>
                </a:gridCol>
                <a:gridCol w="5184457">
                  <a:extLst>
                    <a:ext uri="{9D8B030D-6E8A-4147-A177-3AD203B41FA5}">
                      <a16:colId xmlns:a16="http://schemas.microsoft.com/office/drawing/2014/main" xmlns="" val="20003"/>
                    </a:ext>
                  </a:extLst>
                </a:gridCol>
              </a:tblGrid>
              <a:tr h="3657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激活函数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表达形式</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图形</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解释说明</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21151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域值函数 （阶梯函数）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当函数的自变量小于</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时，函数的输出为</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；当函数的自变量大于或等于</a:t>
                      </a:r>
                      <a:r>
                        <a:rPr lang="x-none"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时，函数的输出为</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，用该函数可以把输入分成两类。</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9968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分段线性函数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该函数在（</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a:t>
                      </a:r>
                      <a:r>
                        <a:rPr lang="x-none"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）线性区内的放大系数是一致的，这种形式的激活函数可以看作是非线性放大器的近似。</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235651">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非线性转移函数</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单极性</a:t>
                      </a:r>
                      <a:r>
                        <a:rPr lang="en-US" altLang="zh-CN" sz="1800" kern="1200" dirty="0">
                          <a:solidFill>
                            <a:schemeClr val="tx1"/>
                          </a:solidFill>
                          <a:effectLst/>
                          <a:latin typeface="+mn-lt"/>
                          <a:ea typeface="+mn-ea"/>
                          <a:cs typeface="+mn-cs"/>
                        </a:rPr>
                        <a:t>S</a:t>
                      </a:r>
                      <a:r>
                        <a:rPr lang="zh-CN" altLang="zh-CN" sz="1800" kern="1200" dirty="0">
                          <a:solidFill>
                            <a:schemeClr val="tx1"/>
                          </a:solidFill>
                          <a:effectLst/>
                          <a:latin typeface="+mn-lt"/>
                          <a:ea typeface="+mn-ea"/>
                          <a:cs typeface="+mn-cs"/>
                        </a:rPr>
                        <a:t>型函数为实数域</a:t>
                      </a:r>
                      <a:r>
                        <a:rPr lang="en-US" altLang="zh-CN" sz="1800" kern="1200" dirty="0">
                          <a:solidFill>
                            <a:schemeClr val="tx1"/>
                          </a:solidFill>
                          <a:effectLst/>
                          <a:latin typeface="+mn-lt"/>
                          <a:ea typeface="+mn-ea"/>
                          <a:cs typeface="+mn-cs"/>
                        </a:rPr>
                        <a:t>R</a:t>
                      </a:r>
                      <a:r>
                        <a:rPr lang="zh-CN" altLang="zh-CN" sz="1800" kern="1200" dirty="0">
                          <a:solidFill>
                            <a:schemeClr val="tx1"/>
                          </a:solidFill>
                          <a:effectLst/>
                          <a:latin typeface="+mn-lt"/>
                          <a:ea typeface="+mn-ea"/>
                          <a:cs typeface="+mn-cs"/>
                        </a:rPr>
                        <a:t>到</a:t>
                      </a:r>
                      <a:r>
                        <a:rPr lang="en-US" altLang="zh-CN" sz="1800" kern="1200" dirty="0">
                          <a:solidFill>
                            <a:schemeClr val="tx1"/>
                          </a:solidFill>
                          <a:effectLst/>
                          <a:latin typeface="+mn-lt"/>
                          <a:ea typeface="+mn-ea"/>
                          <a:cs typeface="+mn-cs"/>
                        </a:rPr>
                        <a:t>[0</a:t>
                      </a:r>
                      <a:r>
                        <a:rPr lang="zh-CN" altLang="zh-CN" sz="1800" kern="1200" dirty="0">
                          <a:solidFill>
                            <a:schemeClr val="tx1"/>
                          </a:solidFill>
                          <a:effectLst/>
                          <a:latin typeface="+mn-lt"/>
                          <a:ea typeface="+mn-ea"/>
                          <a:cs typeface="+mn-cs"/>
                        </a:rPr>
                        <a:t>，</a:t>
                      </a:r>
                      <a:r>
                        <a:rPr lang="en-US" altLang="zh-CN" sz="1800" kern="1200" dirty="0">
                          <a:solidFill>
                            <a:schemeClr val="tx1"/>
                          </a:solidFill>
                          <a:effectLst/>
                          <a:latin typeface="+mn-lt"/>
                          <a:ea typeface="+mn-ea"/>
                          <a:cs typeface="+mn-cs"/>
                        </a:rPr>
                        <a:t>1]</a:t>
                      </a:r>
                      <a:r>
                        <a:rPr lang="zh-CN" altLang="zh-CN" sz="1800" kern="1200" dirty="0">
                          <a:solidFill>
                            <a:schemeClr val="tx1"/>
                          </a:solidFill>
                          <a:effectLst/>
                          <a:latin typeface="+mn-lt"/>
                          <a:ea typeface="+mn-ea"/>
                          <a:cs typeface="+mn-cs"/>
                        </a:rPr>
                        <a:t>闭集的连续函数，代表了连续状态型神经元模型。其特点是函数本身及其导数都是连续的，能够体现数学计算上的优越性。</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1235651">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Relu</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这是近年来提出的激活函数，它具有计算简单、效果更佳的特点，目前已经有取代其他激活函数的趋势。本书的神经网络模型大量使用了该激活函数。</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32" marR="121932"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bl>
          </a:graphicData>
        </a:graphic>
      </p:graphicFrame>
      <p:pic>
        <p:nvPicPr>
          <p:cNvPr id="36899" name="Picture 2"/>
          <p:cNvPicPr>
            <a:picLocks noChangeAspect="1"/>
          </p:cNvPicPr>
          <p:nvPr/>
        </p:nvPicPr>
        <p:blipFill>
          <a:blip r:embed="rId2"/>
          <a:stretch>
            <a:fillRect/>
          </a:stretch>
        </p:blipFill>
        <p:spPr>
          <a:xfrm>
            <a:off x="2222500" y="1574800"/>
            <a:ext cx="1855788" cy="520700"/>
          </a:xfrm>
          <a:prstGeom prst="rect">
            <a:avLst/>
          </a:prstGeom>
          <a:noFill/>
          <a:ln w="9525">
            <a:noFill/>
          </a:ln>
        </p:spPr>
      </p:pic>
      <p:pic>
        <p:nvPicPr>
          <p:cNvPr id="36900" name="Picture 3"/>
          <p:cNvPicPr>
            <a:picLocks noChangeAspect="1"/>
          </p:cNvPicPr>
          <p:nvPr/>
        </p:nvPicPr>
        <p:blipFill>
          <a:blip r:embed="rId3"/>
          <a:stretch>
            <a:fillRect/>
          </a:stretch>
        </p:blipFill>
        <p:spPr>
          <a:xfrm>
            <a:off x="4025900" y="1524000"/>
            <a:ext cx="2659063" cy="1143000"/>
          </a:xfrm>
          <a:prstGeom prst="rect">
            <a:avLst/>
          </a:prstGeom>
          <a:noFill/>
          <a:ln w="9525">
            <a:noFill/>
          </a:ln>
        </p:spPr>
      </p:pic>
      <p:pic>
        <p:nvPicPr>
          <p:cNvPr id="36901" name="Picture 4"/>
          <p:cNvPicPr>
            <a:picLocks noChangeAspect="1"/>
          </p:cNvPicPr>
          <p:nvPr/>
        </p:nvPicPr>
        <p:blipFill>
          <a:blip r:embed="rId4"/>
          <a:stretch>
            <a:fillRect/>
          </a:stretch>
        </p:blipFill>
        <p:spPr>
          <a:xfrm>
            <a:off x="2255838" y="2744788"/>
            <a:ext cx="1892300" cy="714375"/>
          </a:xfrm>
          <a:prstGeom prst="rect">
            <a:avLst/>
          </a:prstGeom>
          <a:noFill/>
          <a:ln w="9525">
            <a:noFill/>
          </a:ln>
        </p:spPr>
      </p:pic>
      <p:pic>
        <p:nvPicPr>
          <p:cNvPr id="36902" name="Picture 5"/>
          <p:cNvPicPr>
            <a:picLocks noChangeAspect="1"/>
          </p:cNvPicPr>
          <p:nvPr/>
        </p:nvPicPr>
        <p:blipFill>
          <a:blip r:embed="rId5"/>
          <a:stretch>
            <a:fillRect/>
          </a:stretch>
        </p:blipFill>
        <p:spPr>
          <a:xfrm>
            <a:off x="4148138" y="2736850"/>
            <a:ext cx="2354262" cy="1011238"/>
          </a:xfrm>
          <a:prstGeom prst="rect">
            <a:avLst/>
          </a:prstGeom>
          <a:noFill/>
          <a:ln w="9525">
            <a:noFill/>
          </a:ln>
        </p:spPr>
      </p:pic>
      <p:pic>
        <p:nvPicPr>
          <p:cNvPr id="36903" name="Picture 6"/>
          <p:cNvPicPr>
            <a:picLocks noChangeAspect="1"/>
          </p:cNvPicPr>
          <p:nvPr/>
        </p:nvPicPr>
        <p:blipFill>
          <a:blip r:embed="rId6"/>
          <a:stretch>
            <a:fillRect/>
          </a:stretch>
        </p:blipFill>
        <p:spPr>
          <a:xfrm>
            <a:off x="2381250" y="3975100"/>
            <a:ext cx="1506538" cy="571500"/>
          </a:xfrm>
          <a:prstGeom prst="rect">
            <a:avLst/>
          </a:prstGeom>
          <a:noFill/>
          <a:ln w="9525">
            <a:noFill/>
          </a:ln>
        </p:spPr>
      </p:pic>
      <p:pic>
        <p:nvPicPr>
          <p:cNvPr id="36904" name="Picture 8"/>
          <p:cNvPicPr>
            <a:picLocks noChangeAspect="1"/>
          </p:cNvPicPr>
          <p:nvPr/>
        </p:nvPicPr>
        <p:blipFill>
          <a:blip r:embed="rId7"/>
          <a:stretch>
            <a:fillRect/>
          </a:stretch>
        </p:blipFill>
        <p:spPr>
          <a:xfrm>
            <a:off x="4078288" y="3852863"/>
            <a:ext cx="2532062" cy="1163637"/>
          </a:xfrm>
          <a:prstGeom prst="rect">
            <a:avLst/>
          </a:prstGeom>
          <a:noFill/>
          <a:ln w="9525">
            <a:noFill/>
          </a:ln>
        </p:spPr>
      </p:pic>
      <p:pic>
        <p:nvPicPr>
          <p:cNvPr id="36905" name="Picture 9"/>
          <p:cNvPicPr>
            <a:picLocks noChangeAspect="1"/>
          </p:cNvPicPr>
          <p:nvPr/>
        </p:nvPicPr>
        <p:blipFill>
          <a:blip r:embed="rId8"/>
          <a:stretch>
            <a:fillRect/>
          </a:stretch>
        </p:blipFill>
        <p:spPr>
          <a:xfrm>
            <a:off x="2341563" y="5213350"/>
            <a:ext cx="1641475" cy="628650"/>
          </a:xfrm>
          <a:prstGeom prst="rect">
            <a:avLst/>
          </a:prstGeom>
          <a:noFill/>
          <a:ln w="9525">
            <a:noFill/>
          </a:ln>
        </p:spPr>
      </p:pic>
      <p:pic>
        <p:nvPicPr>
          <p:cNvPr id="36906" name="Picture 10"/>
          <p:cNvPicPr>
            <a:picLocks noChangeAspect="1"/>
          </p:cNvPicPr>
          <p:nvPr/>
        </p:nvPicPr>
        <p:blipFill>
          <a:blip r:embed="rId9"/>
          <a:stretch>
            <a:fillRect/>
          </a:stretch>
        </p:blipFill>
        <p:spPr>
          <a:xfrm>
            <a:off x="4025900" y="5130800"/>
            <a:ext cx="2657475" cy="1141413"/>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txBox="1"/>
          <p:nvPr/>
        </p:nvSpPr>
        <p:spPr>
          <a:xfrm>
            <a:off x="190500" y="3619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sp>
        <p:nvSpPr>
          <p:cNvPr id="37891" name="Text Box 6"/>
          <p:cNvSpPr txBox="1"/>
          <p:nvPr/>
        </p:nvSpPr>
        <p:spPr>
          <a:xfrm>
            <a:off x="382588" y="1000125"/>
            <a:ext cx="11239500" cy="2082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人工神经网络的学习也称为训练，指的是神经网络在受到外部环境的刺激下调整神经网络的参数，使神经网络以一种新的方式对外部环境作出反应的一个过程。在分类与预测中，人工神将网络主要使用有指导的学习方式，即根据给定的训练样本，调整人工神网络的参数以使网络输出接近于已知的样本类标记或其他形式的因变量。</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
          <p:cNvSpPr txBox="1"/>
          <p:nvPr/>
        </p:nvSpPr>
        <p:spPr>
          <a:xfrm>
            <a:off x="184150" y="423863"/>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sp>
        <p:nvSpPr>
          <p:cNvPr id="13" name="Rectangle 8"/>
          <p:cNvSpPr>
            <a:spLocks noChangeArrowheads="1"/>
          </p:cNvSpPr>
          <p:nvPr/>
        </p:nvSpPr>
        <p:spPr bwMode="auto">
          <a:xfrm>
            <a:off x="0" y="-184150"/>
            <a:ext cx="184150" cy="3683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38916" name="对象 13"/>
          <p:cNvGraphicFramePr>
            <a:graphicFrameLocks noChangeAspect="1"/>
          </p:cNvGraphicFramePr>
          <p:nvPr/>
        </p:nvGraphicFramePr>
        <p:xfrm>
          <a:off x="2927350" y="4848225"/>
          <a:ext cx="6802438" cy="1239838"/>
        </p:xfrm>
        <a:graphic>
          <a:graphicData uri="http://schemas.openxmlformats.org/presentationml/2006/ole">
            <mc:AlternateContent xmlns:mc="http://schemas.openxmlformats.org/markup-compatibility/2006">
              <mc:Choice xmlns:v="urn:schemas-microsoft-com:vml" Requires="v">
                <p:oleObj spid="_x0000_s8194" r:id="rId3" imgW="4610100" imgH="1130300" progId="Visio.Drawing.11">
                  <p:embed/>
                </p:oleObj>
              </mc:Choice>
              <mc:Fallback>
                <p:oleObj r:id="rId3" imgW="4610100" imgH="1130300" progId="Visio.Drawing.11">
                  <p:embed/>
                  <p:pic>
                    <p:nvPicPr>
                      <p:cNvPr id="0" name="图片 3092"/>
                      <p:cNvPicPr/>
                      <p:nvPr/>
                    </p:nvPicPr>
                    <p:blipFill>
                      <a:blip r:embed="rId4"/>
                      <a:stretch>
                        <a:fillRect/>
                      </a:stretch>
                    </p:blipFill>
                    <p:spPr>
                      <a:xfrm>
                        <a:off x="2927350" y="4848225"/>
                        <a:ext cx="6802438" cy="1239838"/>
                      </a:xfrm>
                      <a:prstGeom prst="rect">
                        <a:avLst/>
                      </a:prstGeom>
                      <a:noFill/>
                      <a:ln w="38100">
                        <a:noFill/>
                        <a:miter/>
                      </a:ln>
                    </p:spPr>
                  </p:pic>
                </p:oleObj>
              </mc:Fallback>
            </mc:AlternateContent>
          </a:graphicData>
        </a:graphic>
      </p:graphicFrame>
      <p:sp>
        <p:nvSpPr>
          <p:cNvPr id="2" name="TextBox 1"/>
          <p:cNvSpPr txBox="1"/>
          <p:nvPr/>
        </p:nvSpPr>
        <p:spPr bwMode="auto">
          <a:xfrm>
            <a:off x="475235" y="974361"/>
            <a:ext cx="10317683" cy="3642608"/>
          </a:xfrm>
          <a:prstGeom prst="rect">
            <a:avLst/>
          </a:prstGeom>
          <a:blipFill rotWithShape="1">
            <a:blip r:embed="rId5"/>
            <a:stretch>
              <a:fillRect l="-1663" r="-151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38920" name="对象 3"/>
          <p:cNvGraphicFramePr>
            <a:graphicFrameLocks noChangeAspect="1"/>
          </p:cNvGraphicFramePr>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spid="_x0000_s8195" r:id="rId6" imgW="434975" imgH="676910" progId="Equation.DSMT4">
                  <p:embed/>
                </p:oleObj>
              </mc:Choice>
              <mc:Fallback>
                <p:oleObj r:id="rId6" imgW="434975" imgH="676910" progId="Equation.DSMT4">
                  <p:embed/>
                  <p:pic>
                    <p:nvPicPr>
                      <p:cNvPr id="0" name="图片 3093"/>
                      <p:cNvPicPr/>
                      <p:nvPr/>
                    </p:nvPicPr>
                    <p:blipFill>
                      <a:blip r:embed="rId7"/>
                      <a:stretch>
                        <a:fillRect/>
                      </a:stretch>
                    </p:blipFill>
                    <p:spPr>
                      <a:xfrm>
                        <a:off x="4927600" y="2667000"/>
                        <a:ext cx="914400" cy="198438"/>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人工神经网络</a:t>
            </a:r>
            <a:endParaRPr lang="zh-CN" altLang="en-US" sz="2200" b="1" dirty="0">
              <a:latin typeface="Arial" panose="020B0604020202020204" pitchFamily="34" charset="0"/>
              <a:ea typeface="微软雅黑" panose="020B0503020204020204" pitchFamily="34" charset="-122"/>
            </a:endParaRPr>
          </a:p>
        </p:txBody>
      </p:sp>
      <p:graphicFrame>
        <p:nvGraphicFramePr>
          <p:cNvPr id="4" name="Group 5"/>
          <p:cNvGraphicFramePr>
            <a:graphicFrameLocks noGrp="1"/>
          </p:cNvGraphicFramePr>
          <p:nvPr/>
        </p:nvGraphicFramePr>
        <p:xfrm>
          <a:off x="330200" y="1260475"/>
          <a:ext cx="11491913" cy="4757788"/>
        </p:xfrm>
        <a:graphic>
          <a:graphicData uri="http://schemas.openxmlformats.org/drawingml/2006/table">
            <a:tbl>
              <a:tblPr/>
              <a:tblGrid>
                <a:gridCol w="1534915">
                  <a:extLst>
                    <a:ext uri="{9D8B030D-6E8A-4147-A177-3AD203B41FA5}">
                      <a16:colId xmlns:a16="http://schemas.microsoft.com/office/drawing/2014/main" xmlns="" val="20000"/>
                    </a:ext>
                  </a:extLst>
                </a:gridCol>
                <a:gridCol w="9956998">
                  <a:extLst>
                    <a:ext uri="{9D8B030D-6E8A-4147-A177-3AD203B41FA5}">
                      <a16:colId xmlns:a16="http://schemas.microsoft.com/office/drawing/2014/main" xmlns="" val="20001"/>
                    </a:ext>
                  </a:extLst>
                </a:gridCol>
              </a:tblGrid>
              <a:tr h="36573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算法描述</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640049">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BP</a:t>
                      </a:r>
                      <a:r>
                        <a:rPr lang="zh-CN" altLang="zh-CN" sz="1800" kern="1200" dirty="0">
                          <a:solidFill>
                            <a:schemeClr val="tx1"/>
                          </a:solidFill>
                          <a:effectLst/>
                          <a:latin typeface="+mn-lt"/>
                          <a:ea typeface="+mn-ea"/>
                          <a:cs typeface="+mn-cs"/>
                        </a:rPr>
                        <a:t>神经网络</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是一种按误差逆传播算法训练的多层前馈网络，学习算法是</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δ</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学习规则，是目前应用最广泛的神经网络模型之一。</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0158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LM</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神经网络</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是基于梯度下降法和牛顿法结合的多层前馈网络，特点：迭代次数少，收敛速度快，精确度高。</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72921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RBF</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径向基神经网络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RBF</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网络能够以任意精度逼近任意连续函数，从输人层到隐含层的变换是非线性的，而从隐含层到输出层的变换是线性的，特别适合于解决分类问题。</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914361">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FNN </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模糊神经网络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FNN</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模糊神经网络是具有模糊权系数或者输入信号是模糊量的神经网络，是模糊系统与神经网络相结合的产物，它汇聚了神经网络与模糊系统的优点，集联想、识别、自适应及模糊信息处理于一体。</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729213">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GMDH</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GMDH</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网络也称为多项式网络，它是前馈神经网络中常用的一种用于预测的神经网络。它的特点是网络结构不固定，而且在训练过程中不断改变。</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977581">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ANFIS</a:t>
                      </a:r>
                      <a:r>
                        <a:rPr lang="zh-CN" altLang="zh-CN" sz="1800" kern="1200" dirty="0">
                          <a:solidFill>
                            <a:schemeClr val="tx1"/>
                          </a:solidFill>
                          <a:effectLst/>
                          <a:latin typeface="+mn-lt"/>
                          <a:ea typeface="+mn-ea"/>
                          <a:cs typeface="+mn-cs"/>
                        </a:rPr>
                        <a:t>自适应神经网络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神经网络镶嵌在一个全部模糊的结构之中，在不知不觉中向训练数据学习，自动产生、修正并高度概括出最佳的输入与输出变量的隶属函数以及模糊规则；另外神经网络的各层结构与参数也都具有了明确的、易于理解的物理意义。</a:t>
                      </a:r>
                    </a:p>
                  </a:txBody>
                  <a:tcPr marL="121906" marR="121906"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3"/>
          <p:cNvSpPr txBox="1"/>
          <p:nvPr/>
        </p:nvSpPr>
        <p:spPr>
          <a:xfrm>
            <a:off x="382588" y="373063"/>
            <a:ext cx="11090275"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0963" name="Text Box 6"/>
          <p:cNvSpPr txBox="1"/>
          <p:nvPr/>
        </p:nvSpPr>
        <p:spPr>
          <a:xfrm>
            <a:off x="382588" y="1000125"/>
            <a:ext cx="11239500" cy="184626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与预测模型对训练集进行预测而得出的准确率并不能很好地反映预测模型未来的性能，为了有效判断一个预测模型的性能表现，需要一组没有参与预测模型建立的数据集，并在该数据集上评价预测模型的准确率，这组独立的数据集叫测试集。模型预测效果评价，通常用</a:t>
            </a:r>
            <a:r>
              <a:rPr lang="zh-CN" altLang="en-US" sz="2000" b="1" dirty="0">
                <a:solidFill>
                  <a:srgbClr val="000000"/>
                </a:solidFill>
                <a:latin typeface="微软雅黑" panose="020B0503020204020204" pitchFamily="34" charset="-122"/>
                <a:ea typeface="微软雅黑" panose="020B0503020204020204" pitchFamily="34" charset="-122"/>
              </a:rPr>
              <a:t>相对绝对误差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平均绝对误差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根均方差</a:t>
            </a:r>
            <a:r>
              <a:rPr lang="zh-CN" altLang="en-US" sz="2000"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相对平方根误差</a:t>
            </a:r>
            <a:r>
              <a:rPr lang="zh-CN" altLang="en-US" sz="2000" dirty="0">
                <a:solidFill>
                  <a:srgbClr val="000000"/>
                </a:solidFill>
                <a:latin typeface="微软雅黑" panose="020B0503020204020204" pitchFamily="34" charset="-122"/>
                <a:ea typeface="微软雅黑" panose="020B0503020204020204" pitchFamily="34" charset="-122"/>
              </a:rPr>
              <a:t>等指标来衡量。</a:t>
            </a:r>
            <a:endParaRPr lang="zh-CN" altLang="en-US" sz="900" dirty="0">
              <a:solidFill>
                <a:srgbClr val="000000"/>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383118" y="1004340"/>
            <a:ext cx="10739584" cy="5006716"/>
          </a:xfrm>
          <a:prstGeom prst="rect">
            <a:avLst/>
          </a:prstGeom>
          <a:blipFill rotWithShape="1">
            <a:blip r:embed="rId2"/>
            <a:stretch>
              <a:fillRect l="-180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404734" y="914399"/>
            <a:ext cx="10343214" cy="5171608"/>
          </a:xfrm>
          <a:prstGeom prst="rect">
            <a:avLst/>
          </a:prstGeom>
          <a:blipFill rotWithShape="1">
            <a:blip r:embed="rId3"/>
            <a:stretch>
              <a:fillRect l="-1808" r="-1518" b="-1432"/>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3014" name="对象 3"/>
          <p:cNvGraphicFramePr>
            <a:graphicFrameLocks noChangeAspect="1"/>
          </p:cNvGraphicFramePr>
          <p:nvPr/>
        </p:nvGraphicFramePr>
        <p:xfrm>
          <a:off x="3681413" y="1855788"/>
          <a:ext cx="4906962" cy="673100"/>
        </p:xfrm>
        <a:graphic>
          <a:graphicData uri="http://schemas.openxmlformats.org/presentationml/2006/ole">
            <mc:AlternateContent xmlns:mc="http://schemas.openxmlformats.org/markup-compatibility/2006">
              <mc:Choice xmlns:v="urn:schemas-microsoft-com:vml" Requires="v">
                <p:oleObj spid="_x0000_s9218" r:id="rId4" imgW="2425700" imgH="444500" progId="Equation.DSMT4">
                  <p:embed/>
                </p:oleObj>
              </mc:Choice>
              <mc:Fallback>
                <p:oleObj r:id="rId4" imgW="2425700" imgH="444500" progId="Equation.DSMT4">
                  <p:embed/>
                  <p:pic>
                    <p:nvPicPr>
                      <p:cNvPr id="0" name="图片 3091"/>
                      <p:cNvPicPr/>
                      <p:nvPr/>
                    </p:nvPicPr>
                    <p:blipFill>
                      <a:blip r:embed="rId5"/>
                      <a:stretch>
                        <a:fillRect/>
                      </a:stretch>
                    </p:blipFill>
                    <p:spPr>
                      <a:xfrm>
                        <a:off x="3681413" y="1855788"/>
                        <a:ext cx="4906962" cy="67310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6387" name="Text Box 6"/>
          <p:cNvSpPr txBox="1"/>
          <p:nvPr/>
        </p:nvSpPr>
        <p:spPr>
          <a:xfrm>
            <a:off x="381000" y="1000125"/>
            <a:ext cx="11239500" cy="40005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就餐饮企业而言，经常会碰到这样的问题：</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1）如何基于菜品历史销售情况，以及节假日、气候和竞争对手等影     响因素，对菜品销量进行趋势预测？ </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2）如何预测在未来一段时间哪些顾客会流失，哪些顾客最有可能会       成为VIP客户？</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3）如何预测一种新产品的销售量，以及在哪种类型的客户中会较受欢迎？</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除此之外，餐厅经理需要通过数据分析来帮助他了解具有某些特征的顾客的消费习惯；餐饮企业老板希望知道下个月的销售收入，原材料采购需要投入多少，这些都是分类与预测的例子。 </a:t>
            </a:r>
          </a:p>
          <a:p>
            <a:pPr marL="342900" indent="-342900">
              <a:lnSpc>
                <a:spcPct val="150000"/>
              </a:lnSpc>
              <a:spcBef>
                <a:spcPct val="20000"/>
              </a:spcBef>
              <a:buClr>
                <a:schemeClr val="hlink"/>
              </a:buClr>
              <a:buFont typeface="Wingdings" panose="05000000000000000000" pitchFamily="2" charset="2"/>
              <a:buChar char="l"/>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38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zh-CN" sz="2200" dirty="0">
                <a:latin typeface="Arial" panose="020B0604020202020204" pitchFamily="34" charset="0"/>
                <a:ea typeface="微软雅黑" panose="020B0503020204020204" pitchFamily="34" charset="-122"/>
                <a:cs typeface="Times New Roman" panose="02020603050405020304" pitchFamily="18" charset="0"/>
              </a:rPr>
              <a:t>分类与预测</a:t>
            </a:r>
            <a:endParaRPr kumimoji="1" lang="zh-CN" altLang="zh-CN"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
          <p:cNvSpPr txBox="1"/>
          <p:nvPr/>
        </p:nvSpPr>
        <p:spPr>
          <a:xfrm>
            <a:off x="190500" y="373063"/>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434714" y="944380"/>
            <a:ext cx="10118361" cy="4901784"/>
          </a:xfrm>
          <a:prstGeom prst="rect">
            <a:avLst/>
          </a:prstGeom>
          <a:blipFill rotWithShape="1">
            <a:blip r:embed="rId3"/>
            <a:stretch>
              <a:fillRect l="-1808" r="-1518" b="-1366"/>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4038" name="对象 4"/>
          <p:cNvGraphicFramePr>
            <a:graphicFrameLocks noChangeAspect="1"/>
          </p:cNvGraphicFramePr>
          <p:nvPr/>
        </p:nvGraphicFramePr>
        <p:xfrm>
          <a:off x="3827463" y="2003425"/>
          <a:ext cx="4387850" cy="654050"/>
        </p:xfrm>
        <a:graphic>
          <a:graphicData uri="http://schemas.openxmlformats.org/presentationml/2006/ole">
            <mc:AlternateContent xmlns:mc="http://schemas.openxmlformats.org/markup-compatibility/2006">
              <mc:Choice xmlns:v="urn:schemas-microsoft-com:vml" Requires="v">
                <p:oleObj spid="_x0000_s10242" r:id="rId4" imgW="2235200" imgH="444500" progId="Equation.DSMT4">
                  <p:embed/>
                </p:oleObj>
              </mc:Choice>
              <mc:Fallback>
                <p:oleObj r:id="rId4" imgW="2235200" imgH="444500" progId="Equation.DSMT4">
                  <p:embed/>
                  <p:pic>
                    <p:nvPicPr>
                      <p:cNvPr id="0" name="图片 3090"/>
                      <p:cNvPicPr/>
                      <p:nvPr/>
                    </p:nvPicPr>
                    <p:blipFill>
                      <a:blip r:embed="rId5"/>
                      <a:stretch>
                        <a:fillRect/>
                      </a:stretch>
                    </p:blipFill>
                    <p:spPr>
                      <a:xfrm>
                        <a:off x="3827463" y="2003425"/>
                        <a:ext cx="4387850" cy="65405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graphicFrame>
        <p:nvGraphicFramePr>
          <p:cNvPr id="45059" name="对象 3"/>
          <p:cNvGraphicFramePr>
            <a:graphicFrameLocks noChangeAspect="1"/>
          </p:cNvGraphicFramePr>
          <p:nvPr/>
        </p:nvGraphicFramePr>
        <p:xfrm>
          <a:off x="3562350" y="1844675"/>
          <a:ext cx="4718050" cy="673100"/>
        </p:xfrm>
        <a:graphic>
          <a:graphicData uri="http://schemas.openxmlformats.org/presentationml/2006/ole">
            <mc:AlternateContent xmlns:mc="http://schemas.openxmlformats.org/markup-compatibility/2006">
              <mc:Choice xmlns:v="urn:schemas-microsoft-com:vml" Requires="v">
                <p:oleObj spid="_x0000_s11266" r:id="rId3" imgW="2540000" imgH="482600" progId="Equation.DSMT4">
                  <p:embed/>
                </p:oleObj>
              </mc:Choice>
              <mc:Fallback>
                <p:oleObj r:id="rId3" imgW="2540000" imgH="482600" progId="Equation.DSMT4">
                  <p:embed/>
                  <p:pic>
                    <p:nvPicPr>
                      <p:cNvPr id="0" name="图片 3089"/>
                      <p:cNvPicPr/>
                      <p:nvPr/>
                    </p:nvPicPr>
                    <p:blipFill>
                      <a:blip r:embed="rId4"/>
                      <a:stretch>
                        <a:fillRect/>
                      </a:stretch>
                    </p:blipFill>
                    <p:spPr>
                      <a:xfrm>
                        <a:off x="3562350" y="1844675"/>
                        <a:ext cx="4718050" cy="673100"/>
                      </a:xfrm>
                      <a:prstGeom prst="rect">
                        <a:avLst/>
                      </a:prstGeom>
                      <a:noFill/>
                      <a:ln w="38100">
                        <a:noFill/>
                        <a:miter/>
                      </a:ln>
                    </p:spPr>
                  </p:pic>
                </p:oleObj>
              </mc:Fallback>
            </mc:AlternateContent>
          </a:graphicData>
        </a:graphic>
      </p:graphicFrame>
      <p:sp>
        <p:nvSpPr>
          <p:cNvPr id="2" name="TextBox 1"/>
          <p:cNvSpPr txBox="1"/>
          <p:nvPr/>
        </p:nvSpPr>
        <p:spPr bwMode="auto">
          <a:xfrm>
            <a:off x="374752" y="914400"/>
            <a:ext cx="10677179" cy="5471410"/>
          </a:xfrm>
          <a:prstGeom prst="rect">
            <a:avLst/>
          </a:prstGeom>
          <a:blipFill rotWithShape="1">
            <a:blip r:embed="rId5"/>
            <a:stretch>
              <a:fillRect l="-1808" r="-1518" b="-885"/>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graphicFrame>
        <p:nvGraphicFramePr>
          <p:cNvPr id="45063" name="对象 4"/>
          <p:cNvGraphicFramePr>
            <a:graphicFrameLocks noChangeAspect="1"/>
          </p:cNvGraphicFramePr>
          <p:nvPr/>
        </p:nvGraphicFramePr>
        <p:xfrm>
          <a:off x="3367088" y="4868863"/>
          <a:ext cx="5672137" cy="588962"/>
        </p:xfrm>
        <a:graphic>
          <a:graphicData uri="http://schemas.openxmlformats.org/presentationml/2006/ole">
            <mc:AlternateContent xmlns:mc="http://schemas.openxmlformats.org/markup-compatibility/2006">
              <mc:Choice xmlns:v="urn:schemas-microsoft-com:vml" Requires="v">
                <p:oleObj spid="_x0000_s11267" r:id="rId6" imgW="3213100" imgH="444500" progId="Equation.DSMT4">
                  <p:embed/>
                </p:oleObj>
              </mc:Choice>
              <mc:Fallback>
                <p:oleObj r:id="rId6" imgW="3213100" imgH="444500" progId="Equation.DSMT4">
                  <p:embed/>
                  <p:pic>
                    <p:nvPicPr>
                      <p:cNvPr id="0" name="图片 3094"/>
                      <p:cNvPicPr/>
                      <p:nvPr/>
                    </p:nvPicPr>
                    <p:blipFill>
                      <a:blip r:embed="rId7"/>
                      <a:stretch>
                        <a:fillRect/>
                      </a:stretch>
                    </p:blipFill>
                    <p:spPr>
                      <a:xfrm>
                        <a:off x="3367088" y="4868863"/>
                        <a:ext cx="5672137" cy="588962"/>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6083" name="Text Box 6"/>
          <p:cNvSpPr txBox="1"/>
          <p:nvPr/>
        </p:nvSpPr>
        <p:spPr>
          <a:xfrm>
            <a:off x="382588" y="871538"/>
            <a:ext cx="11239500" cy="1846262"/>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统计是比较两个或多个观测者对同一事物，或观测者对同一事物的两次或多次观测结果是否一致，以由于机遇造成的一致性和实际观测的一致性之间的差别大小作为评价基础的统计指标。</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统计量和加权</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统计量不仅可以用于无序和有序分类变量资料的一致性、重现性检验，而且能给出一个反映一致性大小的“量”值。</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3"/>
          <p:cNvSpPr txBox="1"/>
          <p:nvPr/>
        </p:nvSpPr>
        <p:spPr>
          <a:xfrm>
            <a:off x="190500" y="3238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47107" name="Text Box 6"/>
          <p:cNvSpPr txBox="1"/>
          <p:nvPr/>
        </p:nvSpPr>
        <p:spPr>
          <a:xfrm>
            <a:off x="341313" y="895350"/>
            <a:ext cx="11239500" cy="41243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取值在［</a:t>
            </a:r>
            <a:r>
              <a:rPr lang="en-US" altLang="zh-CN" sz="2000" dirty="0">
                <a:solidFill>
                  <a:srgbClr val="000000"/>
                </a:solidFill>
                <a:latin typeface="微软雅黑" panose="020B0503020204020204" pitchFamily="34" charset="-122"/>
                <a:ea typeface="微软雅黑" panose="020B0503020204020204" pitchFamily="34" charset="-122"/>
              </a:rPr>
              <a:t>-1,+1</a:t>
            </a:r>
            <a:r>
              <a:rPr lang="zh-CN" altLang="en-US" sz="2000" dirty="0">
                <a:solidFill>
                  <a:srgbClr val="000000"/>
                </a:solidFill>
                <a:latin typeface="微软雅黑" panose="020B0503020204020204" pitchFamily="34" charset="-122"/>
                <a:ea typeface="微软雅黑" panose="020B0503020204020204" pitchFamily="34" charset="-122"/>
              </a:rPr>
              <a:t>］之间，其值的大小均有不同意义：</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+1</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说明两次判断的结果完全一致</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-1</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说明两次判断的结果完全不一致</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 0</a:t>
            </a:r>
            <a:r>
              <a:rPr lang="zh-CN" altLang="en-US" sz="2000" dirty="0">
                <a:solidFill>
                  <a:srgbClr val="000000"/>
                </a:solidFill>
                <a:latin typeface="微软雅黑" panose="020B0503020204020204" pitchFamily="34" charset="-122"/>
                <a:ea typeface="微软雅黑" panose="020B0503020204020204" pitchFamily="34" charset="-122"/>
              </a:rPr>
              <a:t>说明两次判断的结果是机遇造成</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&lt; 0</a:t>
            </a:r>
            <a:r>
              <a:rPr lang="zh-CN" altLang="en-US" sz="2000" dirty="0">
                <a:solidFill>
                  <a:srgbClr val="000000"/>
                </a:solidFill>
                <a:latin typeface="微软雅黑" panose="020B0503020204020204" pitchFamily="34" charset="-122"/>
                <a:ea typeface="微软雅黑" panose="020B0503020204020204" pitchFamily="34" charset="-122"/>
              </a:rPr>
              <a:t>说明一致程度比机遇造成的还差，两次检查结果很不一致，在实际应用中无意义</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 &gt; 0</a:t>
            </a:r>
            <a:r>
              <a:rPr lang="zh-CN" altLang="en-US" sz="2000" dirty="0">
                <a:solidFill>
                  <a:srgbClr val="000000"/>
                </a:solidFill>
                <a:latin typeface="微软雅黑" panose="020B0503020204020204" pitchFamily="34" charset="-122"/>
                <a:ea typeface="微软雅黑" panose="020B0503020204020204" pitchFamily="34" charset="-122"/>
              </a:rPr>
              <a:t>此时说明有意义，</a:t>
            </a:r>
            <a:r>
              <a:rPr lang="en-US" altLang="zh-CN" sz="2000" dirty="0">
                <a:solidFill>
                  <a:srgbClr val="000000"/>
                </a:solidFill>
                <a:latin typeface="微软雅黑" panose="020B0503020204020204" pitchFamily="34" charset="-122"/>
                <a:ea typeface="微软雅黑" panose="020B0503020204020204" pitchFamily="34" charset="-122"/>
              </a:rPr>
              <a:t>Kappa</a:t>
            </a:r>
            <a:r>
              <a:rPr lang="zh-CN" altLang="en-US" sz="2000" dirty="0">
                <a:solidFill>
                  <a:srgbClr val="000000"/>
                </a:solidFill>
                <a:latin typeface="微软雅黑" panose="020B0503020204020204" pitchFamily="34" charset="-122"/>
                <a:ea typeface="微软雅黑" panose="020B0503020204020204" pitchFamily="34" charset="-122"/>
              </a:rPr>
              <a:t>愈大，说明一致性愈好</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Kappa≥0.75</a:t>
            </a:r>
            <a:r>
              <a:rPr lang="zh-CN" altLang="en-US" sz="2000" dirty="0">
                <a:solidFill>
                  <a:srgbClr val="000000"/>
                </a:solidFill>
                <a:latin typeface="微软雅黑" panose="020B0503020204020204" pitchFamily="34" charset="-122"/>
                <a:ea typeface="微软雅黑" panose="020B0503020204020204" pitchFamily="34" charset="-122"/>
              </a:rPr>
              <a:t>说明已经取得相当满意的一致程度</a:t>
            </a:r>
          </a:p>
          <a:p>
            <a:pPr marL="342900" indent="-342900">
              <a:lnSpc>
                <a:spcPct val="150000"/>
              </a:lnSpc>
              <a:spcBef>
                <a:spcPct val="20000"/>
              </a:spcBef>
              <a:buClr>
                <a:schemeClr val="hlink"/>
              </a:buClr>
              <a:buFont typeface="Arial" panose="020B0604020202020204" pitchFamily="34" charset="0"/>
              <a:buChar char="•"/>
            </a:pPr>
            <a:r>
              <a:rPr lang="en-US" altLang="zh-CN" sz="2000" dirty="0">
                <a:solidFill>
                  <a:srgbClr val="000000"/>
                </a:solidFill>
                <a:latin typeface="微软雅黑" panose="020B0503020204020204" pitchFamily="34" charset="-122"/>
                <a:ea typeface="微软雅黑" panose="020B0503020204020204" pitchFamily="34" charset="-122"/>
              </a:rPr>
              <a:t>Kappa&lt;0.4</a:t>
            </a:r>
            <a:r>
              <a:rPr lang="zh-CN" altLang="en-US" sz="2000" dirty="0">
                <a:solidFill>
                  <a:srgbClr val="000000"/>
                </a:solidFill>
                <a:latin typeface="微软雅黑" panose="020B0503020204020204" pitchFamily="34" charset="-122"/>
                <a:ea typeface="微软雅黑" panose="020B0503020204020204" pitchFamily="34" charset="-122"/>
              </a:rPr>
              <a:t>说明一致程度不够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374754" y="936599"/>
            <a:ext cx="9338872" cy="4452078"/>
          </a:xfrm>
          <a:prstGeom prst="rect">
            <a:avLst/>
          </a:prstGeom>
          <a:blipFill rotWithShape="1">
            <a:blip r:embed="rId2"/>
            <a:stretch>
              <a:fillRect l="-1880" b="-1918"/>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txBox="1"/>
          <p:nvPr/>
        </p:nvSpPr>
        <p:spPr>
          <a:xfrm>
            <a:off x="190500" y="30797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2" name="TextBox 1"/>
          <p:cNvSpPr txBox="1"/>
          <p:nvPr/>
        </p:nvSpPr>
        <p:spPr bwMode="auto">
          <a:xfrm>
            <a:off x="190500" y="974360"/>
            <a:ext cx="8424472" cy="3747541"/>
          </a:xfrm>
          <a:prstGeom prst="rect">
            <a:avLst/>
          </a:prstGeom>
          <a:blipFill rotWithShape="1">
            <a:blip r:embed="rId2"/>
            <a:stretch>
              <a:fillRect l="-1880"/>
            </a:stretch>
          </a:blipFill>
          <a:ln>
            <a:noFill/>
          </a:ln>
        </p:spPr>
        <p:txBody>
          <a:bodyPr>
            <a:spAutoFit/>
          </a:bodyPr>
          <a:lstStyle/>
          <a:p>
            <a:pPr marR="0" defTabSz="914400">
              <a:buClrTx/>
              <a:buSzTx/>
              <a:buFont typeface="Arial" panose="020B0604020202020204" pitchFamily="34" charset="0"/>
              <a:buNone/>
              <a:defRPr/>
            </a:pPr>
            <a:endParaRPr kumimoji="0" lang="zh-CN" altLang="en-US" kern="1200" cap="none" spc="0" normalizeH="0" baseline="0" noProof="0" dirty="0">
              <a:noFill/>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3" name="Text Box 6"/>
          <p:cNvSpPr txBox="1">
            <a:spLocks noChangeArrowheads="1"/>
          </p:cNvSpPr>
          <p:nvPr/>
        </p:nvSpPr>
        <p:spPr bwMode="auto">
          <a:xfrm>
            <a:off x="341313" y="871538"/>
            <a:ext cx="11239500" cy="2370138"/>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受试者工作特性（</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Receiver Operating Characteristic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）曲线是一种非常有效的模型评价方法，可为选定临界值给出定量提示。将灵敏度（</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Sensitivity</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）设在纵轴，</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特异性（</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1-Specificity</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）设在横轴，就可得出</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ROC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曲线图。该曲线下的积分面积（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Area</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）大小与每种方法优劣密切相关，反映分类器正确分类的统计概率，其值越接近</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说明该算法效果越好。</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分类与预测算法评价</a:t>
            </a:r>
          </a:p>
        </p:txBody>
      </p:sp>
      <p:sp>
        <p:nvSpPr>
          <p:cNvPr id="3" name="Text Box 6"/>
          <p:cNvSpPr txBox="1">
            <a:spLocks noChangeArrowheads="1"/>
          </p:cNvSpPr>
          <p:nvPr/>
        </p:nvSpPr>
        <p:spPr bwMode="auto">
          <a:xfrm>
            <a:off x="341313" y="871538"/>
            <a:ext cx="11239500" cy="1446213"/>
          </a:xfrm>
          <a:prstGeom prst="rect">
            <a:avLst/>
          </a:prstGeom>
          <a:noFill/>
          <a:ln>
            <a:noFill/>
          </a:ln>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混淆矩阵</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混淆矩阵（</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Confusion Matrix</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）是模式识别领域中一种常用的表达形式。它描绘样本数据的真实属性与识别结果类型之间的关系，是评价分类器性能的一种常用方法。</a:t>
            </a:r>
          </a:p>
        </p:txBody>
      </p:sp>
      <p:graphicFrame>
        <p:nvGraphicFramePr>
          <p:cNvPr id="2" name="表格 1"/>
          <p:cNvGraphicFramePr>
            <a:graphicFrameLocks noGrp="1"/>
          </p:cNvGraphicFramePr>
          <p:nvPr/>
        </p:nvGraphicFramePr>
        <p:xfrm>
          <a:off x="2798763" y="2638425"/>
          <a:ext cx="5445125" cy="2487612"/>
        </p:xfrm>
        <a:graphic>
          <a:graphicData uri="http://schemas.openxmlformats.org/drawingml/2006/table">
            <a:tbl>
              <a:tblPr firstRow="1" firstCol="1" bandRow="1">
                <a:tableStyleId>{5C22544A-7EE6-4342-B048-85BDC9FD1C3A}</a:tableStyleId>
              </a:tblPr>
              <a:tblGrid>
                <a:gridCol w="1546295">
                  <a:extLst>
                    <a:ext uri="{9D8B030D-6E8A-4147-A177-3AD203B41FA5}">
                      <a16:colId xmlns:a16="http://schemas.microsoft.com/office/drawing/2014/main" xmlns="" val="20000"/>
                    </a:ext>
                  </a:extLst>
                </a:gridCol>
                <a:gridCol w="1299610">
                  <a:extLst>
                    <a:ext uri="{9D8B030D-6E8A-4147-A177-3AD203B41FA5}">
                      <a16:colId xmlns:a16="http://schemas.microsoft.com/office/drawing/2014/main" xmlns="" val="20001"/>
                    </a:ext>
                  </a:extLst>
                </a:gridCol>
                <a:gridCol w="1299610">
                  <a:extLst>
                    <a:ext uri="{9D8B030D-6E8A-4147-A177-3AD203B41FA5}">
                      <a16:colId xmlns:a16="http://schemas.microsoft.com/office/drawing/2014/main" xmlns="" val="20002"/>
                    </a:ext>
                  </a:extLst>
                </a:gridCol>
                <a:gridCol w="1299610">
                  <a:extLst>
                    <a:ext uri="{9D8B030D-6E8A-4147-A177-3AD203B41FA5}">
                      <a16:colId xmlns:a16="http://schemas.microsoft.com/office/drawing/2014/main" xmlns="" val="20003"/>
                    </a:ext>
                  </a:extLst>
                </a:gridCol>
              </a:tblGrid>
              <a:tr h="621903">
                <a:tc rowSpan="2" gridSpan="2">
                  <a:txBody>
                    <a:bodyPr/>
                    <a:lstStyle/>
                    <a:p>
                      <a:pPr indent="279400" algn="ctr">
                        <a:spcAft>
                          <a:spcPts val="0"/>
                        </a:spcAft>
                      </a:pPr>
                      <a:r>
                        <a:rPr lang="zh-CN" sz="2000" kern="0" dirty="0">
                          <a:effectLst/>
                        </a:rPr>
                        <a:t>混淆矩阵表</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rowSpan="2" hMerge="1">
                  <a:txBody>
                    <a:bodyPr/>
                    <a:lstStyle/>
                    <a:p>
                      <a:endParaRPr lang="zh-CN"/>
                    </a:p>
                  </a:txBody>
                  <a:tcPr/>
                </a:tc>
                <a:tc gridSpan="2">
                  <a:txBody>
                    <a:bodyPr/>
                    <a:lstStyle/>
                    <a:p>
                      <a:pPr algn="ctr">
                        <a:spcAft>
                          <a:spcPts val="0"/>
                        </a:spcAft>
                      </a:pPr>
                      <a:r>
                        <a:rPr lang="zh-CN" sz="1000" kern="0" dirty="0">
                          <a:effectLst/>
                        </a:rPr>
                        <a:t>预测类</a:t>
                      </a:r>
                      <a:endParaRPr lang="zh-CN" sz="1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hMerge="1">
                  <a:txBody>
                    <a:bodyPr/>
                    <a:lstStyle/>
                    <a:p>
                      <a:endParaRPr lang="zh-CN"/>
                    </a:p>
                  </a:txBody>
                  <a:tcPr/>
                </a:tc>
                <a:extLst>
                  <a:ext uri="{0D108BD9-81ED-4DB2-BD59-A6C34878D82A}">
                    <a16:rowId xmlns:a16="http://schemas.microsoft.com/office/drawing/2014/main" xmlns="" val="10000"/>
                  </a:ext>
                </a:extLst>
              </a:tr>
              <a:tr h="621903">
                <a:tc gridSpan="2" vMerge="1">
                  <a:txBody>
                    <a:bodyPr/>
                    <a:lstStyle/>
                    <a:p>
                      <a:endParaRPr lang="zh-CN"/>
                    </a:p>
                  </a:txBody>
                  <a:tcPr/>
                </a:tc>
                <a:tc hMerge="1" vMerge="1">
                  <a:txBody>
                    <a:bodyPr/>
                    <a:lstStyle/>
                    <a:p>
                      <a:endParaRPr lang="zh-CN"/>
                    </a:p>
                  </a:txBody>
                  <a:tcPr/>
                </a:tc>
                <a:tc>
                  <a:txBody>
                    <a:bodyPr/>
                    <a:lstStyle/>
                    <a:p>
                      <a:pPr algn="ctr">
                        <a:spcAft>
                          <a:spcPts val="0"/>
                        </a:spcAft>
                      </a:pPr>
                      <a:r>
                        <a:rPr lang="zh-CN" sz="2000" kern="0" dirty="0">
                          <a:effectLst/>
                        </a:rPr>
                        <a:t>类</a:t>
                      </a:r>
                      <a:r>
                        <a:rPr lang="en-US" sz="2000" kern="0" dirty="0">
                          <a:effectLst/>
                        </a:rPr>
                        <a:t>=1</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zh-CN" sz="2000" kern="0">
                          <a:effectLst/>
                        </a:rPr>
                        <a:t>类</a:t>
                      </a:r>
                      <a:r>
                        <a:rPr lang="en-US" sz="2000" kern="0">
                          <a:effectLst/>
                        </a:rPr>
                        <a:t>=0</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xmlns="" val="10001"/>
                  </a:ext>
                </a:extLst>
              </a:tr>
              <a:tr h="621903">
                <a:tc rowSpan="2">
                  <a:txBody>
                    <a:bodyPr/>
                    <a:lstStyle/>
                    <a:p>
                      <a:pPr algn="ctr">
                        <a:spcAft>
                          <a:spcPts val="0"/>
                        </a:spcAft>
                      </a:pPr>
                      <a:r>
                        <a:rPr lang="zh-CN" sz="2000" kern="0">
                          <a:effectLst/>
                        </a:rPr>
                        <a:t>实际类</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zh-CN" sz="2000" kern="0">
                          <a:effectLst/>
                        </a:rPr>
                        <a:t>类</a:t>
                      </a:r>
                      <a:r>
                        <a:rPr lang="en-US" sz="2000" kern="0">
                          <a:effectLst/>
                        </a:rPr>
                        <a:t>=1</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A</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B</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xmlns="" val="10002"/>
                  </a:ext>
                </a:extLst>
              </a:tr>
              <a:tr h="621903">
                <a:tc vMerge="1">
                  <a:txBody>
                    <a:bodyPr/>
                    <a:lstStyle/>
                    <a:p>
                      <a:endParaRPr lang="zh-CN"/>
                    </a:p>
                  </a:txBody>
                  <a:tcPr/>
                </a:tc>
                <a:tc>
                  <a:txBody>
                    <a:bodyPr/>
                    <a:lstStyle/>
                    <a:p>
                      <a:pPr algn="ctr">
                        <a:spcAft>
                          <a:spcPts val="0"/>
                        </a:spcAft>
                      </a:pPr>
                      <a:r>
                        <a:rPr lang="zh-CN" sz="2000" kern="0">
                          <a:effectLst/>
                        </a:rPr>
                        <a:t>类</a:t>
                      </a:r>
                      <a:r>
                        <a:rPr lang="en-US" sz="2000" kern="0">
                          <a:effectLst/>
                        </a:rPr>
                        <a:t>=0</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a:effectLst/>
                        </a:rPr>
                        <a:t>C</a:t>
                      </a:r>
                      <a:endParaRPr lang="zh-CN" sz="2000" kern="100">
                        <a:effectLst/>
                        <a:latin typeface="Times New Roman" panose="02020603050405020304"/>
                        <a:ea typeface="宋体" panose="02010600030101010101" pitchFamily="2" charset="-122"/>
                        <a:cs typeface="Times New Roman" panose="02020603050405020304"/>
                      </a:endParaRPr>
                    </a:p>
                  </a:txBody>
                  <a:tcPr marL="68564" marR="68564" marT="0" marB="0" anchor="ctr"/>
                </a:tc>
                <a:tc>
                  <a:txBody>
                    <a:bodyPr/>
                    <a:lstStyle/>
                    <a:p>
                      <a:pPr algn="ctr">
                        <a:spcAft>
                          <a:spcPts val="0"/>
                        </a:spcAft>
                      </a:pPr>
                      <a:r>
                        <a:rPr lang="en-US" sz="2000" kern="0" dirty="0">
                          <a:effectLst/>
                        </a:rPr>
                        <a:t>D</a:t>
                      </a:r>
                      <a:endParaRPr lang="zh-CN" sz="2000" kern="100" dirty="0">
                        <a:effectLst/>
                        <a:latin typeface="Times New Roman" panose="02020603050405020304"/>
                        <a:ea typeface="宋体" panose="02010600030101010101" pitchFamily="2" charset="-122"/>
                        <a:cs typeface="Times New Roman" panose="02020603050405020304"/>
                      </a:endParaRPr>
                    </a:p>
                  </a:txBody>
                  <a:tcPr marL="68564" marR="68564" marT="0" marB="0" anchor="ctr"/>
                </a:tc>
                <a:extLst>
                  <a:ext uri="{0D108BD9-81ED-4DB2-BD59-A6C34878D82A}">
                    <a16:rowId xmlns:a16="http://schemas.microsoft.com/office/drawing/2014/main" xmlns=""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3"/>
          <p:cNvSpPr txBox="1"/>
          <p:nvPr/>
        </p:nvSpPr>
        <p:spPr>
          <a:xfrm>
            <a:off x="190500" y="357188"/>
            <a:ext cx="11088688" cy="431800"/>
          </a:xfrm>
          <a:prstGeom prst="rect">
            <a:avLst/>
          </a:prstGeom>
          <a:noFill/>
          <a:ln w="9525">
            <a:noFill/>
          </a:ln>
        </p:spPr>
        <p:txBody>
          <a:bodyPr anchor="ctr" anchorCtr="0"/>
          <a:lstStyle/>
          <a:p>
            <a:r>
              <a:rPr lang="en-US" altLang="zh-CN" sz="2200" b="1" dirty="0">
                <a:latin typeface="Arial" panose="020B0604020202020204" pitchFamily="34" charset="0"/>
                <a:ea typeface="微软雅黑" panose="020B0503020204020204" pitchFamily="34" charset="-122"/>
              </a:rPr>
              <a:t>Python</a:t>
            </a:r>
            <a:r>
              <a:rPr lang="zh-CN" altLang="en-US" sz="2200" b="1" dirty="0">
                <a:latin typeface="Arial" panose="020B0604020202020204" pitchFamily="34" charset="0"/>
                <a:ea typeface="微软雅黑" panose="020B0503020204020204" pitchFamily="34" charset="-122"/>
              </a:rPr>
              <a:t>分类预测模型</a:t>
            </a:r>
          </a:p>
        </p:txBody>
      </p:sp>
      <p:graphicFrame>
        <p:nvGraphicFramePr>
          <p:cNvPr id="3" name="Group 5"/>
          <p:cNvGraphicFramePr>
            <a:graphicFrameLocks noGrp="1"/>
          </p:cNvGraphicFramePr>
          <p:nvPr/>
        </p:nvGraphicFramePr>
        <p:xfrm>
          <a:off x="404813" y="1477963"/>
          <a:ext cx="11452225" cy="4392613"/>
        </p:xfrm>
        <a:graphic>
          <a:graphicData uri="http://schemas.openxmlformats.org/drawingml/2006/table">
            <a:tbl>
              <a:tblPr/>
              <a:tblGrid>
                <a:gridCol w="2055169">
                  <a:extLst>
                    <a:ext uri="{9D8B030D-6E8A-4147-A177-3AD203B41FA5}">
                      <a16:colId xmlns:a16="http://schemas.microsoft.com/office/drawing/2014/main" xmlns="" val="20000"/>
                    </a:ext>
                  </a:extLst>
                </a:gridCol>
                <a:gridCol w="6460476">
                  <a:extLst>
                    <a:ext uri="{9D8B030D-6E8A-4147-A177-3AD203B41FA5}">
                      <a16:colId xmlns:a16="http://schemas.microsoft.com/office/drawing/2014/main" xmlns="" val="20001"/>
                    </a:ext>
                  </a:extLst>
                </a:gridCol>
                <a:gridCol w="2936580">
                  <a:extLst>
                    <a:ext uri="{9D8B030D-6E8A-4147-A177-3AD203B41FA5}">
                      <a16:colId xmlns:a16="http://schemas.microsoft.com/office/drawing/2014/main" xmlns="" val="20002"/>
                    </a:ext>
                  </a:extLst>
                </a:gridCol>
              </a:tblGrid>
              <a:tr h="36577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模型</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模型特点</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位于</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39664">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逻辑回归</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比较基础的线性分类模型，很多时候是简单有效的选择。</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a:t>
                      </a:r>
                      <a:r>
                        <a:rPr lang="en-US" altLang="zh-CN" sz="1800" kern="1200" dirty="0">
                          <a:solidFill>
                            <a:schemeClr val="tx1"/>
                          </a:solidFill>
                          <a:effectLst/>
                          <a:latin typeface="+mn-lt"/>
                          <a:ea typeface="+mn-ea"/>
                          <a:cs typeface="+mn-cs"/>
                        </a:rPr>
                        <a:t>. </a:t>
                      </a:r>
                      <a:r>
                        <a:rPr lang="en-US" altLang="zh-CN" sz="1800" kern="1200" dirty="0" err="1">
                          <a:solidFill>
                            <a:schemeClr val="tx1"/>
                          </a:solidFill>
                          <a:effectLst/>
                          <a:latin typeface="+mn-lt"/>
                          <a:ea typeface="+mn-ea"/>
                          <a:cs typeface="+mn-cs"/>
                        </a:rPr>
                        <a:t>linear_model</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644128">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SVM</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强大的模型，可以用来回归、预测、分类等，而根据选取不同的核函数。模型可以是线性的</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非线性的。</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sklearn.svm</a:t>
                      </a:r>
                      <a:endParaRPr lang="zh-CN" sz="1800" kern="1200" dirty="0">
                        <a:solidFill>
                          <a:schemeClr val="tx1"/>
                        </a:solidFill>
                        <a:effectLst/>
                        <a:latin typeface="+mn-lt"/>
                        <a:ea typeface="+mn-ea"/>
                        <a:cs typeface="+mn-cs"/>
                      </a:endParaRPr>
                    </a:p>
                  </a:txBody>
                  <a:tcPr marL="91446" marR="91446"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644127">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决策树</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分类讨论、逐步细化</a:t>
                      </a:r>
                      <a:r>
                        <a:rPr lang="en-US" altLang="zh-CN" sz="1800" kern="1200" dirty="0">
                          <a:solidFill>
                            <a:schemeClr val="tx1"/>
                          </a:solidFill>
                          <a:effectLst/>
                          <a:latin typeface="+mn-lt"/>
                          <a:ea typeface="+mn-ea"/>
                          <a:cs typeface="+mn-cs"/>
                        </a:rPr>
                        <a:t>”</a:t>
                      </a:r>
                      <a:r>
                        <a:rPr lang="zh-CN" altLang="zh-CN" sz="1800" kern="1200" dirty="0">
                          <a:solidFill>
                            <a:schemeClr val="tx1"/>
                          </a:solidFill>
                          <a:effectLst/>
                          <a:latin typeface="+mn-lt"/>
                          <a:ea typeface="+mn-ea"/>
                          <a:cs typeface="+mn-cs"/>
                        </a:rPr>
                        <a:t>思想的分类模型，模型直观，易解释，如前面</a:t>
                      </a:r>
                      <a:r>
                        <a:rPr lang="en-US" altLang="zh-CN" sz="1800" kern="1200" dirty="0">
                          <a:solidFill>
                            <a:schemeClr val="tx1"/>
                          </a:solidFill>
                          <a:effectLst/>
                          <a:latin typeface="+mn-lt"/>
                          <a:ea typeface="+mn-ea"/>
                          <a:cs typeface="+mn-cs"/>
                        </a:rPr>
                        <a:t>5.1.4</a:t>
                      </a:r>
                      <a:r>
                        <a:rPr lang="zh-CN" altLang="zh-CN" sz="1800" kern="1200" dirty="0">
                          <a:solidFill>
                            <a:schemeClr val="tx1"/>
                          </a:solidFill>
                          <a:effectLst/>
                          <a:latin typeface="+mn-lt"/>
                          <a:ea typeface="+mn-ea"/>
                          <a:cs typeface="+mn-cs"/>
                        </a:rPr>
                        <a:t>节中可以直接给出决策图。</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rPr>
                        <a:t>sklearn.tree</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640115">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随机森林</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思想跟决策树类似，精度通常比决策树要高，缺点是由于其随机性，丧失了决策树的可解释性。</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sklearn.ensemble</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640115">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朴素贝叶斯</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基于概率思想的简单有效的分类模型，能够给出容易理解的概率解释。</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sklearn.naive_bayes</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5"/>
                  </a:ext>
                </a:extLst>
              </a:tr>
              <a:tr h="1018690">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神经网络</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具有强大的拟合能力，可以用于拟合、分类等，它有很多个增强版本，如递归神经网络、卷积神经网络、自编码器等，这些是深度学习的模型基础</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Keras</a:t>
                      </a:r>
                      <a:endParaRPr kumimoji="0" 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8" marR="121928" marT="45716" marB="4571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87638" y="37988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聚类分析</a:t>
            </a:r>
          </a:p>
        </p:txBody>
      </p:sp>
      <p:sp>
        <p:nvSpPr>
          <p:cNvPr id="5325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分类与预测</a:t>
            </a:r>
          </a:p>
        </p:txBody>
      </p:sp>
      <p:sp>
        <p:nvSpPr>
          <p:cNvPr id="15" name="Oval 15"/>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7411" name="Text Box 6"/>
          <p:cNvSpPr txBox="1"/>
          <p:nvPr/>
        </p:nvSpPr>
        <p:spPr>
          <a:xfrm>
            <a:off x="381000" y="1000125"/>
            <a:ext cx="11239500" cy="1957388"/>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分类和预测是预测问题的两种主要类型。</a:t>
            </a:r>
          </a:p>
          <a:p>
            <a:pPr marL="342900" indent="-342900">
              <a:lnSpc>
                <a:spcPct val="170000"/>
              </a:lnSpc>
              <a:spcBef>
                <a:spcPct val="20000"/>
              </a:spcBef>
              <a:buClr>
                <a:schemeClr val="hlink"/>
              </a:buClr>
              <a:buFont typeface="Wingdings" panose="05000000000000000000" pitchFamily="2" charset="2"/>
              <a:buChar char="l"/>
            </a:pPr>
            <a:r>
              <a:rPr lang="zh-CN" altLang="en-US" sz="2400" b="1" dirty="0">
                <a:solidFill>
                  <a:srgbClr val="FF0000"/>
                </a:solidFill>
                <a:latin typeface="微软雅黑" panose="020B0503020204020204" pitchFamily="34" charset="-122"/>
                <a:ea typeface="微软雅黑" panose="020B0503020204020204" pitchFamily="34" charset="-122"/>
              </a:rPr>
              <a:t>分类</a:t>
            </a:r>
            <a:r>
              <a:rPr lang="zh-CN" altLang="en-US" sz="2400" dirty="0">
                <a:solidFill>
                  <a:srgbClr val="000000"/>
                </a:solidFill>
                <a:latin typeface="微软雅黑" panose="020B0503020204020204" pitchFamily="34" charset="-122"/>
                <a:ea typeface="微软雅黑" panose="020B0503020204020204" pitchFamily="34" charset="-122"/>
              </a:rPr>
              <a:t>主要是预测分类标号（离散、无序的），而</a:t>
            </a:r>
            <a:r>
              <a:rPr lang="zh-CN" altLang="en-US" sz="2400" b="1" dirty="0">
                <a:solidFill>
                  <a:srgbClr val="FF0000"/>
                </a:solidFill>
                <a:latin typeface="微软雅黑" panose="020B0503020204020204" pitchFamily="34" charset="-122"/>
                <a:ea typeface="微软雅黑" panose="020B0503020204020204" pitchFamily="34" charset="-122"/>
              </a:rPr>
              <a:t>预测</a:t>
            </a:r>
            <a:r>
              <a:rPr lang="zh-CN" altLang="en-US" sz="2400" dirty="0">
                <a:solidFill>
                  <a:srgbClr val="000000"/>
                </a:solidFill>
                <a:latin typeface="微软雅黑" panose="020B0503020204020204" pitchFamily="34" charset="-122"/>
                <a:ea typeface="微软雅黑" panose="020B0503020204020204" pitchFamily="34" charset="-122"/>
              </a:rPr>
              <a:t>主要是建立连续值函数模型，预测给定自变量的条件下因变量的值</a:t>
            </a:r>
          </a:p>
        </p:txBody>
      </p:sp>
      <p:sp>
        <p:nvSpPr>
          <p:cNvPr id="1741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4275" name="Text Box 6"/>
          <p:cNvSpPr txBox="1"/>
          <p:nvPr/>
        </p:nvSpPr>
        <p:spPr>
          <a:xfrm>
            <a:off x="381000" y="1000125"/>
            <a:ext cx="11239500" cy="2678113"/>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就餐饮企业而言，经常会碰到这样的问题：</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1）如何通过餐饮客户消费行为的测量，进一步评判餐饮客户的价值和对餐饮客户进行细分，找到有价值的客户群和需关注的客户群？</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2）如何合理对菜品进行分析，以便区分哪些菜品畅销毛利又高，哪些菜品滞销毛利又低？</a:t>
            </a:r>
          </a:p>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餐饮企业遇到的这些问题，可以通过聚类分析解决。 </a:t>
            </a:r>
          </a:p>
        </p:txBody>
      </p:sp>
      <p:sp>
        <p:nvSpPr>
          <p:cNvPr id="5427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聚类分析</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5299" name="Text Box 6"/>
          <p:cNvSpPr txBox="1"/>
          <p:nvPr/>
        </p:nvSpPr>
        <p:spPr>
          <a:xfrm>
            <a:off x="381000" y="1012825"/>
            <a:ext cx="11239500" cy="289242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与分类不同，聚类分析是在没有给定划分类别的情况下，根据数据相似度进行样本分组的一种方法。</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与分类模型需要使用有类标记样本构成的训练数据不同，聚类模型可以建立在无类标记的数据上，是一种非监督的学习算法。</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聚类的输入是一组未被标记的样本，聚类根据数据自身的距离或相似度将他们划分为若干组，划分的原则是组内样本最小化而组间（外部）距离最大化：</a:t>
            </a:r>
          </a:p>
        </p:txBody>
      </p:sp>
      <p:sp>
        <p:nvSpPr>
          <p:cNvPr id="5530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55301" name="Object 5"/>
          <p:cNvGraphicFramePr/>
          <p:nvPr/>
        </p:nvGraphicFramePr>
        <p:xfrm>
          <a:off x="2876550" y="3905250"/>
          <a:ext cx="6583363" cy="10648950"/>
        </p:xfrm>
        <a:graphic>
          <a:graphicData uri="http://schemas.openxmlformats.org/presentationml/2006/ole">
            <mc:AlternateContent xmlns:mc="http://schemas.openxmlformats.org/markup-compatibility/2006">
              <mc:Choice xmlns:v="urn:schemas-microsoft-com:vml" Requires="v">
                <p:oleObj spid="_x0000_s12290" r:id="rId3" imgW="3689985" imgH="7328535" progId="Word.Document.12">
                  <p:embed/>
                </p:oleObj>
              </mc:Choice>
              <mc:Fallback>
                <p:oleObj r:id="rId3" imgW="3689985" imgH="7328535" progId="Word.Document.12">
                  <p:embed/>
                  <p:pic>
                    <p:nvPicPr>
                      <p:cNvPr id="0" name="图片 3107"/>
                      <p:cNvPicPr/>
                      <p:nvPr/>
                    </p:nvPicPr>
                    <p:blipFill>
                      <a:blip r:embed="rId4"/>
                      <a:stretch>
                        <a:fillRect/>
                      </a:stretch>
                    </p:blipFill>
                    <p:spPr>
                      <a:xfrm>
                        <a:off x="2876550" y="3905250"/>
                        <a:ext cx="6583363" cy="10648950"/>
                      </a:xfrm>
                      <a:prstGeom prst="rect">
                        <a:avLst/>
                      </a:prstGeom>
                      <a:noFill/>
                      <a:ln w="38100">
                        <a:noFill/>
                        <a:miter/>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6323" name="Text Box 6"/>
          <p:cNvSpPr txBox="1"/>
          <p:nvPr/>
        </p:nvSpPr>
        <p:spPr>
          <a:xfrm>
            <a:off x="381000" y="857250"/>
            <a:ext cx="11239500" cy="78898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常用聚类</a:t>
            </a:r>
            <a:r>
              <a:rPr lang="zh-CN" altLang="en-US" sz="2400" dirty="0">
                <a:solidFill>
                  <a:srgbClr val="FF0000"/>
                </a:solidFill>
                <a:latin typeface="微软雅黑" panose="020B0503020204020204" pitchFamily="34" charset="-122"/>
                <a:ea typeface="微软雅黑" panose="020B0503020204020204" pitchFamily="34" charset="-122"/>
              </a:rPr>
              <a:t>方法</a:t>
            </a:r>
            <a:r>
              <a:rPr lang="zh-CN" altLang="en-US" sz="2400" dirty="0">
                <a:solidFill>
                  <a:srgbClr val="000000"/>
                </a:solidFill>
                <a:latin typeface="微软雅黑" panose="020B0503020204020204" pitchFamily="34" charset="-122"/>
                <a:ea typeface="微软雅黑" panose="020B0503020204020204" pitchFamily="34" charset="-122"/>
              </a:rPr>
              <a:t>如下表：</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5632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1509" name="Group 5"/>
          <p:cNvGraphicFramePr>
            <a:graphicFrameLocks noGrp="1"/>
          </p:cNvGraphicFramePr>
          <p:nvPr/>
        </p:nvGraphicFramePr>
        <p:xfrm>
          <a:off x="381000" y="1646238"/>
          <a:ext cx="11077575" cy="4038688"/>
        </p:xfrm>
        <a:graphic>
          <a:graphicData uri="http://schemas.openxmlformats.org/drawingml/2006/table">
            <a:tbl>
              <a:tblPr/>
              <a:tblGrid>
                <a:gridCol w="2137398">
                  <a:extLst>
                    <a:ext uri="{9D8B030D-6E8A-4147-A177-3AD203B41FA5}">
                      <a16:colId xmlns:a16="http://schemas.microsoft.com/office/drawing/2014/main" xmlns="" val="20000"/>
                    </a:ext>
                  </a:extLst>
                </a:gridCol>
                <a:gridCol w="8940177">
                  <a:extLst>
                    <a:ext uri="{9D8B030D-6E8A-4147-A177-3AD203B41FA5}">
                      <a16:colId xmlns:a16="http://schemas.microsoft.com/office/drawing/2014/main" xmlns="" val="20001"/>
                    </a:ext>
                  </a:extLst>
                </a:gridCol>
              </a:tblGrid>
              <a:tr h="423419">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类别</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包括的主要算法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7280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划分（分裂）方法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K-Means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平均）、</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K-MEDOIDS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中心点）、</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CLARANS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算法（基于选择的算法）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75736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层次分析方法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BIRCH算法（平衡迭代规约和聚类）、CURE算法（代表点聚类）、CHAMELEON算法（动态模型）</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854827">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基于密度的方法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DBSCAN</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算法（基于高密度连接区域）、</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DENCLUE</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算法（密度分布函数）、</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OPTICS</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算法（对象排序识别）</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814881">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基于网格的方法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STING</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算法（统计信息网络）、</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CLIOUE</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算法（聚类高维空间）、</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WAVE-CLUSTER</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算法（小波变换）</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437799">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基于模型的方法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统计学方法、神经网络方法</a:t>
                      </a:r>
                    </a:p>
                  </a:txBody>
                  <a:tcPr marL="121923" marR="121923" marT="46017" marB="4601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7347" name="Text Box 6"/>
          <p:cNvSpPr txBox="1"/>
          <p:nvPr/>
        </p:nvSpPr>
        <p:spPr>
          <a:xfrm>
            <a:off x="381000" y="917575"/>
            <a:ext cx="11239500" cy="782638"/>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常用聚类</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算</a:t>
            </a:r>
            <a:r>
              <a:rPr lang="zh-CN" altLang="en-US" sz="2400" dirty="0">
                <a:solidFill>
                  <a:srgbClr val="FF0000"/>
                </a:solidFill>
                <a:latin typeface="微软雅黑" panose="020B0503020204020204" pitchFamily="34" charset="-122"/>
                <a:ea typeface="微软雅黑" panose="020B0503020204020204" pitchFamily="34" charset="-122"/>
              </a:rPr>
              <a:t>法</a:t>
            </a:r>
            <a:r>
              <a:rPr lang="zh-CN" altLang="en-US" sz="2400" dirty="0">
                <a:solidFill>
                  <a:srgbClr val="000000"/>
                </a:solidFill>
                <a:latin typeface="微软雅黑" panose="020B0503020204020204" pitchFamily="34" charset="-122"/>
                <a:ea typeface="微软雅黑" panose="020B0503020204020204" pitchFamily="34" charset="-122"/>
              </a:rPr>
              <a:t>如下表：</a:t>
            </a: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5734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常用聚类分析算法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2533" name="Group 5"/>
          <p:cNvGraphicFramePr>
            <a:graphicFrameLocks noGrp="1"/>
          </p:cNvGraphicFramePr>
          <p:nvPr/>
        </p:nvGraphicFramePr>
        <p:xfrm>
          <a:off x="381000" y="1700213"/>
          <a:ext cx="11160125" cy="3894138"/>
        </p:xfrm>
        <a:graphic>
          <a:graphicData uri="http://schemas.openxmlformats.org/drawingml/2006/table">
            <a:tbl>
              <a:tblPr/>
              <a:tblGrid>
                <a:gridCol w="1533577">
                  <a:extLst>
                    <a:ext uri="{9D8B030D-6E8A-4147-A177-3AD203B41FA5}">
                      <a16:colId xmlns:a16="http://schemas.microsoft.com/office/drawing/2014/main" xmlns="" val="20000"/>
                    </a:ext>
                  </a:extLst>
                </a:gridCol>
                <a:gridCol w="9626548">
                  <a:extLst>
                    <a:ext uri="{9D8B030D-6E8A-4147-A177-3AD203B41FA5}">
                      <a16:colId xmlns:a16="http://schemas.microsoft.com/office/drawing/2014/main" xmlns="" val="20001"/>
                    </a:ext>
                  </a:extLst>
                </a:gridCol>
              </a:tblGrid>
              <a:tr h="503238">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914400">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K-Means</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均值聚类也叫快速聚类法，在最小化误差函数的基础上将数据划分为预定的类数</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。该算法原理简单并便于处理大量数据。</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28688">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中心点</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均值算法对孤立点的敏感性，</a:t>
                      </a: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中心点算法不采用簇中对象的平均值作为簇中心，而选用簇中离平均值最近的对象作为簇中心。</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1547812">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系统聚类</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系统聚类也叫多层次聚类，分类的单位由高到低呈树形结构，且所处的位置越低，其所包含的对象就越少，但这些对象间的共同特征越多。该聚类方法只适合在小数据量的时候使用，数据量大的时候速度会非常慢。</a:t>
                      </a:r>
                    </a:p>
                  </a:txBody>
                  <a:tcPr marL="121911" marR="12191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8371" name="Text Box 6"/>
          <p:cNvSpPr txBox="1"/>
          <p:nvPr/>
        </p:nvSpPr>
        <p:spPr>
          <a:xfrm>
            <a:off x="381000" y="962025"/>
            <a:ext cx="11239500" cy="4560888"/>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K-Means算法是典型的基于距离的非层次聚类算法，在最小化误差函数的基础上将数据划分为预定的类数K，采用距离作为相似性的评价指标，</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即认为两个对象的距离越近，其</a:t>
            </a:r>
            <a:r>
              <a:rPr lang="zh-CN" altLang="en-US" sz="2400" dirty="0">
                <a:solidFill>
                  <a:srgbClr val="FF0000"/>
                </a:solidFill>
                <a:latin typeface="微软雅黑" panose="020B0503020204020204" pitchFamily="34" charset="-122"/>
                <a:ea typeface="微软雅黑" panose="020B0503020204020204" pitchFamily="34" charset="-122"/>
              </a:rPr>
              <a:t>相似度</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就越大</a:t>
            </a:r>
            <a:r>
              <a:rPr lang="zh-CN" altLang="en-US" sz="2400"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K-Means聚类算法中，一般需要度量</a:t>
            </a:r>
            <a:r>
              <a:rPr lang="zh-CN" altLang="en-US" sz="2400" dirty="0">
                <a:solidFill>
                  <a:srgbClr val="FF0000"/>
                </a:solidFill>
                <a:latin typeface="微软雅黑" panose="020B0503020204020204" pitchFamily="34" charset="-122"/>
                <a:ea typeface="微软雅黑" panose="020B0503020204020204" pitchFamily="34" charset="-122"/>
              </a:rPr>
              <a:t>样本之间</a:t>
            </a:r>
            <a:r>
              <a:rPr lang="zh-CN" altLang="en-US" sz="2400" dirty="0">
                <a:solidFill>
                  <a:srgbClr val="000000"/>
                </a:solidFill>
                <a:latin typeface="微软雅黑" panose="020B0503020204020204" pitchFamily="34" charset="-122"/>
                <a:ea typeface="微软雅黑" panose="020B0503020204020204" pitchFamily="34" charset="-122"/>
              </a:rPr>
              <a:t>的距离、</a:t>
            </a:r>
            <a:r>
              <a:rPr lang="zh-CN" altLang="en-US" sz="2400" dirty="0">
                <a:solidFill>
                  <a:srgbClr val="FF0000"/>
                </a:solidFill>
                <a:latin typeface="微软雅黑" panose="020B0503020204020204" pitchFamily="34" charset="-122"/>
                <a:ea typeface="微软雅黑" panose="020B0503020204020204" pitchFamily="34" charset="-122"/>
              </a:rPr>
              <a:t>样本与簇</a:t>
            </a:r>
            <a:r>
              <a:rPr lang="zh-CN" altLang="en-US" sz="2400" dirty="0">
                <a:solidFill>
                  <a:srgbClr val="000000"/>
                </a:solidFill>
                <a:latin typeface="微软雅黑" panose="020B0503020204020204" pitchFamily="34" charset="-122"/>
                <a:ea typeface="微软雅黑" panose="020B0503020204020204" pitchFamily="34" charset="-122"/>
              </a:rPr>
              <a:t>之间的距离以及</a:t>
            </a:r>
            <a:r>
              <a:rPr lang="zh-CN" altLang="en-US" sz="2400" dirty="0">
                <a:solidFill>
                  <a:srgbClr val="FF0000"/>
                </a:solidFill>
                <a:latin typeface="微软雅黑" panose="020B0503020204020204" pitchFamily="34" charset="-122"/>
                <a:ea typeface="微软雅黑" panose="020B0503020204020204" pitchFamily="34" charset="-122"/>
              </a:rPr>
              <a:t>簇与簇</a:t>
            </a:r>
            <a:r>
              <a:rPr lang="zh-CN" altLang="en-US" sz="2400" dirty="0">
                <a:solidFill>
                  <a:srgbClr val="000000"/>
                </a:solidFill>
                <a:latin typeface="微软雅黑" panose="020B0503020204020204" pitchFamily="34" charset="-122"/>
                <a:ea typeface="微软雅黑" panose="020B0503020204020204" pitchFamily="34" charset="-122"/>
              </a:rPr>
              <a:t>之间的距离。</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度量样本之间的相似性最常用的是欧几里得距离、曼哈顿距离和闵可夫斯距离；</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样本与簇之间的距离可以用样本到簇中心的距离               ；</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簇与簇之间的距离可以用簇中心的距离                   。</a:t>
            </a:r>
          </a:p>
        </p:txBody>
      </p:sp>
      <p:sp>
        <p:nvSpPr>
          <p:cNvPr id="5837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58373" name="Object 5"/>
          <p:cNvGraphicFramePr/>
          <p:nvPr/>
        </p:nvGraphicFramePr>
        <p:xfrm>
          <a:off x="6000750" y="4533900"/>
          <a:ext cx="1150938" cy="552450"/>
        </p:xfrm>
        <a:graphic>
          <a:graphicData uri="http://schemas.openxmlformats.org/presentationml/2006/ole">
            <mc:AlternateContent xmlns:mc="http://schemas.openxmlformats.org/markup-compatibility/2006">
              <mc:Choice xmlns:v="urn:schemas-microsoft-com:vml" Requires="v">
                <p:oleObj spid="_x0000_s13314" r:id="rId3" imgW="483235" imgH="229235" progId="Equation.DSMT4">
                  <p:embed/>
                </p:oleObj>
              </mc:Choice>
              <mc:Fallback>
                <p:oleObj r:id="rId3" imgW="483235" imgH="229235" progId="Equation.DSMT4">
                  <p:embed/>
                  <p:pic>
                    <p:nvPicPr>
                      <p:cNvPr id="0" name="图片 3096"/>
                      <p:cNvPicPr/>
                      <p:nvPr/>
                    </p:nvPicPr>
                    <p:blipFill>
                      <a:blip r:embed="rId4"/>
                      <a:stretch>
                        <a:fillRect/>
                      </a:stretch>
                    </p:blipFill>
                    <p:spPr>
                      <a:xfrm>
                        <a:off x="6000750" y="4533900"/>
                        <a:ext cx="1150938" cy="552450"/>
                      </a:xfrm>
                      <a:prstGeom prst="rect">
                        <a:avLst/>
                      </a:prstGeom>
                      <a:noFill/>
                      <a:ln w="38100">
                        <a:noFill/>
                        <a:miter/>
                      </a:ln>
                    </p:spPr>
                  </p:pic>
                </p:oleObj>
              </mc:Fallback>
            </mc:AlternateContent>
          </a:graphicData>
        </a:graphic>
      </p:graphicFrame>
      <p:graphicFrame>
        <p:nvGraphicFramePr>
          <p:cNvPr id="58374" name="Object 6"/>
          <p:cNvGraphicFramePr/>
          <p:nvPr/>
        </p:nvGraphicFramePr>
        <p:xfrm>
          <a:off x="5056188" y="5073650"/>
          <a:ext cx="1436687" cy="568325"/>
        </p:xfrm>
        <a:graphic>
          <a:graphicData uri="http://schemas.openxmlformats.org/presentationml/2006/ole">
            <mc:AlternateContent xmlns:mc="http://schemas.openxmlformats.org/markup-compatibility/2006">
              <mc:Choice xmlns:v="urn:schemas-microsoft-com:vml" Requires="v">
                <p:oleObj spid="_x0000_s13315" r:id="rId5" imgW="509270" imgH="241935" progId="Equation.DSMT4">
                  <p:embed/>
                </p:oleObj>
              </mc:Choice>
              <mc:Fallback>
                <p:oleObj r:id="rId5" imgW="509270" imgH="241935" progId="Equation.DSMT4">
                  <p:embed/>
                  <p:pic>
                    <p:nvPicPr>
                      <p:cNvPr id="0" name="图片 3097"/>
                      <p:cNvPicPr/>
                      <p:nvPr/>
                    </p:nvPicPr>
                    <p:blipFill>
                      <a:blip r:embed="rId6"/>
                      <a:stretch>
                        <a:fillRect/>
                      </a:stretch>
                    </p:blipFill>
                    <p:spPr>
                      <a:xfrm>
                        <a:off x="5056188" y="5073650"/>
                        <a:ext cx="1436687" cy="568325"/>
                      </a:xfrm>
                      <a:prstGeom prst="rect">
                        <a:avLst/>
                      </a:prstGeom>
                      <a:noFill/>
                      <a:ln w="38100">
                        <a:noFill/>
                        <a:miter/>
                      </a:ln>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59395" name="Text Box 6"/>
          <p:cNvSpPr txBox="1"/>
          <p:nvPr/>
        </p:nvSpPr>
        <p:spPr>
          <a:xfrm>
            <a:off x="381000" y="928688"/>
            <a:ext cx="11239500" cy="3135312"/>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本节主要从四个方面</a:t>
            </a: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介绍K-Means聚类算法</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1、算法过程</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2、数据类型与相似性的度量</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3、目标函数</a:t>
            </a:r>
          </a:p>
          <a:p>
            <a:pPr marL="342900" indent="-342900">
              <a:lnSpc>
                <a:spcPct val="150000"/>
              </a:lnSpc>
              <a:spcBef>
                <a:spcPct val="20000"/>
              </a:spcBef>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4、案例实现</a:t>
            </a:r>
          </a:p>
        </p:txBody>
      </p:sp>
      <p:sp>
        <p:nvSpPr>
          <p:cNvPr id="5939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0419" name="Text Box 6"/>
          <p:cNvSpPr txBox="1"/>
          <p:nvPr/>
        </p:nvSpPr>
        <p:spPr>
          <a:xfrm>
            <a:off x="381000" y="928688"/>
            <a:ext cx="11239500" cy="4616450"/>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算法过程：</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1）从N个样本数据中随机选取K个对象作为初始的聚类中心；</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2）分别计算每个样本到各个聚类中心的距离，将对象分配到距离最近的聚类中；</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3）所有对象分配完成后，重新计算K个聚类的中心；</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4）与前一次计算得到的K个聚类中心比较，如果聚类中心发生变化，转2)，否则转5)；</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5）当质心不发生变化时停止并输出聚类结果。</a:t>
            </a:r>
            <a:endParaRPr lang="zh-CN" altLang="en-US" sz="900" dirty="0">
              <a:solidFill>
                <a:srgbClr val="000000"/>
              </a:solidFill>
              <a:latin typeface="Arial" panose="020B0604020202020204" pitchFamily="34" charset="0"/>
            </a:endParaRPr>
          </a:p>
        </p:txBody>
      </p:sp>
      <p:sp>
        <p:nvSpPr>
          <p:cNvPr id="6042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1443" name="Text Box 6"/>
          <p:cNvSpPr txBox="1"/>
          <p:nvPr/>
        </p:nvSpPr>
        <p:spPr>
          <a:xfrm>
            <a:off x="381000" y="928688"/>
            <a:ext cx="11239500" cy="504507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1）连续属性</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对于连续属性，要先对各属性值进行零-均值规范，再进行距离的计算。</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用    个属性来表示 n 个样本的数据矩阵如下：</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欧几里得距离：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144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1445" name="Object 5"/>
          <p:cNvGraphicFramePr/>
          <p:nvPr/>
        </p:nvGraphicFramePr>
        <p:xfrm>
          <a:off x="3962400" y="3219450"/>
          <a:ext cx="3321050" cy="11817350"/>
        </p:xfrm>
        <a:graphic>
          <a:graphicData uri="http://schemas.openxmlformats.org/presentationml/2006/ole">
            <mc:AlternateContent xmlns:mc="http://schemas.openxmlformats.org/markup-compatibility/2006">
              <mc:Choice xmlns:v="urn:schemas-microsoft-com:vml" Requires="v">
                <p:oleObj spid="_x0000_s14338" r:id="rId3" imgW="955040" imgH="4707890" progId="Word.Document.12">
                  <p:embed/>
                </p:oleObj>
              </mc:Choice>
              <mc:Fallback>
                <p:oleObj r:id="rId3" imgW="955040" imgH="4707890" progId="Word.Document.12">
                  <p:embed/>
                  <p:pic>
                    <p:nvPicPr>
                      <p:cNvPr id="0" name="图片 3100"/>
                      <p:cNvPicPr/>
                      <p:nvPr/>
                    </p:nvPicPr>
                    <p:blipFill>
                      <a:blip r:embed="rId4"/>
                      <a:stretch>
                        <a:fillRect/>
                      </a:stretch>
                    </p:blipFill>
                    <p:spPr>
                      <a:xfrm>
                        <a:off x="3962400" y="3219450"/>
                        <a:ext cx="3321050" cy="11817350"/>
                      </a:xfrm>
                      <a:prstGeom prst="rect">
                        <a:avLst/>
                      </a:prstGeom>
                      <a:noFill/>
                      <a:ln w="38100">
                        <a:noFill/>
                        <a:miter/>
                      </a:ln>
                    </p:spPr>
                  </p:pic>
                </p:oleObj>
              </mc:Fallback>
            </mc:AlternateContent>
          </a:graphicData>
        </a:graphic>
      </p:graphicFrame>
      <p:graphicFrame>
        <p:nvGraphicFramePr>
          <p:cNvPr id="61446" name="Object 6"/>
          <p:cNvGraphicFramePr/>
          <p:nvPr/>
        </p:nvGraphicFramePr>
        <p:xfrm>
          <a:off x="955675" y="2847975"/>
          <a:ext cx="382588" cy="325438"/>
        </p:xfrm>
        <a:graphic>
          <a:graphicData uri="http://schemas.openxmlformats.org/presentationml/2006/ole">
            <mc:AlternateContent xmlns:mc="http://schemas.openxmlformats.org/markup-compatibility/2006">
              <mc:Choice xmlns:v="urn:schemas-microsoft-com:vml" Requires="v">
                <p:oleObj spid="_x0000_s14339" r:id="rId5" imgW="153035" imgH="165735" progId="Equation.DSMT4">
                  <p:embed/>
                </p:oleObj>
              </mc:Choice>
              <mc:Fallback>
                <p:oleObj r:id="rId5" imgW="153035" imgH="165735" progId="Equation.DSMT4">
                  <p:embed/>
                  <p:pic>
                    <p:nvPicPr>
                      <p:cNvPr id="0" name="图片 3103"/>
                      <p:cNvPicPr/>
                      <p:nvPr/>
                    </p:nvPicPr>
                    <p:blipFill>
                      <a:blip r:embed="rId6"/>
                      <a:stretch>
                        <a:fillRect/>
                      </a:stretch>
                    </p:blipFill>
                    <p:spPr>
                      <a:xfrm>
                        <a:off x="955675" y="2847975"/>
                        <a:ext cx="382588" cy="325438"/>
                      </a:xfrm>
                      <a:prstGeom prst="rect">
                        <a:avLst/>
                      </a:prstGeom>
                      <a:noFill/>
                      <a:ln w="38100">
                        <a:noFill/>
                        <a:miter/>
                      </a:ln>
                    </p:spPr>
                  </p:pic>
                </p:oleObj>
              </mc:Fallback>
            </mc:AlternateContent>
          </a:graphicData>
        </a:graphic>
      </p:graphicFrame>
      <p:graphicFrame>
        <p:nvGraphicFramePr>
          <p:cNvPr id="61447" name="Object 7"/>
          <p:cNvGraphicFramePr/>
          <p:nvPr/>
        </p:nvGraphicFramePr>
        <p:xfrm>
          <a:off x="2051050" y="5481638"/>
          <a:ext cx="8162925" cy="31419800"/>
        </p:xfrm>
        <a:graphic>
          <a:graphicData uri="http://schemas.openxmlformats.org/presentationml/2006/ole">
            <mc:AlternateContent xmlns:mc="http://schemas.openxmlformats.org/markup-compatibility/2006">
              <mc:Choice xmlns:v="urn:schemas-microsoft-com:vml" Requires="v">
                <p:oleObj spid="_x0000_s14340" r:id="rId7" imgW="3039110" imgH="12858115" progId="Word.Document.12">
                  <p:embed/>
                </p:oleObj>
              </mc:Choice>
              <mc:Fallback>
                <p:oleObj r:id="rId7" imgW="3039110" imgH="12858115" progId="Word.Document.12">
                  <p:embed/>
                  <p:pic>
                    <p:nvPicPr>
                      <p:cNvPr id="0" name="图片 3101"/>
                      <p:cNvPicPr/>
                      <p:nvPr/>
                    </p:nvPicPr>
                    <p:blipFill>
                      <a:blip r:embed="rId8"/>
                      <a:stretch>
                        <a:fillRect/>
                      </a:stretch>
                    </p:blipFill>
                    <p:spPr>
                      <a:xfrm>
                        <a:off x="2051050" y="5481638"/>
                        <a:ext cx="8162925" cy="31419800"/>
                      </a:xfrm>
                      <a:prstGeom prst="rect">
                        <a:avLst/>
                      </a:prstGeom>
                      <a:noFill/>
                      <a:ln w="38100">
                        <a:noFill/>
                        <a:miter/>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2467" name="Text Box 6"/>
          <p:cNvSpPr txBox="1"/>
          <p:nvPr/>
        </p:nvSpPr>
        <p:spPr>
          <a:xfrm>
            <a:off x="381000" y="928688"/>
            <a:ext cx="11239500" cy="623252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1）连续属性</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曼哈顿距离：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闵可夫斯基距离：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为正整数，         时即为曼哈顿距离；        时即为欧几里得距离。</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246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2469" name="Object 5"/>
          <p:cNvGraphicFramePr/>
          <p:nvPr/>
        </p:nvGraphicFramePr>
        <p:xfrm>
          <a:off x="1889125" y="2674938"/>
          <a:ext cx="8221663" cy="18210212"/>
        </p:xfrm>
        <a:graphic>
          <a:graphicData uri="http://schemas.openxmlformats.org/presentationml/2006/ole">
            <mc:AlternateContent xmlns:mc="http://schemas.openxmlformats.org/markup-compatibility/2006">
              <mc:Choice xmlns:v="urn:schemas-microsoft-com:vml" Requires="v">
                <p:oleObj spid="_x0000_s15362" r:id="rId3" imgW="2585085" imgH="7016750" progId="Word.Document.12">
                  <p:embed/>
                </p:oleObj>
              </mc:Choice>
              <mc:Fallback>
                <p:oleObj r:id="rId3" imgW="2585085" imgH="7016750" progId="Word.Document.12">
                  <p:embed/>
                  <p:pic>
                    <p:nvPicPr>
                      <p:cNvPr id="0" name="图片 3098"/>
                      <p:cNvPicPr/>
                      <p:nvPr/>
                    </p:nvPicPr>
                    <p:blipFill>
                      <a:blip r:embed="rId4"/>
                      <a:stretch>
                        <a:fillRect/>
                      </a:stretch>
                    </p:blipFill>
                    <p:spPr>
                      <a:xfrm>
                        <a:off x="1889125" y="2674938"/>
                        <a:ext cx="8221663" cy="18210212"/>
                      </a:xfrm>
                      <a:prstGeom prst="rect">
                        <a:avLst/>
                      </a:prstGeom>
                      <a:noFill/>
                      <a:ln w="38100">
                        <a:noFill/>
                        <a:miter/>
                      </a:ln>
                    </p:spPr>
                  </p:pic>
                </p:oleObj>
              </mc:Fallback>
            </mc:AlternateContent>
          </a:graphicData>
        </a:graphic>
      </p:graphicFrame>
      <p:graphicFrame>
        <p:nvGraphicFramePr>
          <p:cNvPr id="62470" name="Object 6"/>
          <p:cNvGraphicFramePr/>
          <p:nvPr/>
        </p:nvGraphicFramePr>
        <p:xfrm>
          <a:off x="381000" y="5183188"/>
          <a:ext cx="481013" cy="396875"/>
        </p:xfrm>
        <a:graphic>
          <a:graphicData uri="http://schemas.openxmlformats.org/presentationml/2006/ole">
            <mc:AlternateContent xmlns:mc="http://schemas.openxmlformats.org/markup-compatibility/2006">
              <mc:Choice xmlns:v="urn:schemas-microsoft-com:vml" Requires="v">
                <p:oleObj spid="_x0000_s15363" r:id="rId5" imgW="127635" imgH="165735" progId="Equation.DSMT4">
                  <p:embed/>
                </p:oleObj>
              </mc:Choice>
              <mc:Fallback>
                <p:oleObj r:id="rId5" imgW="127635" imgH="165735" progId="Equation.DSMT4">
                  <p:embed/>
                  <p:pic>
                    <p:nvPicPr>
                      <p:cNvPr id="0" name="图片 3102"/>
                      <p:cNvPicPr/>
                      <p:nvPr/>
                    </p:nvPicPr>
                    <p:blipFill>
                      <a:blip r:embed="rId6"/>
                      <a:stretch>
                        <a:fillRect/>
                      </a:stretch>
                    </p:blipFill>
                    <p:spPr>
                      <a:xfrm>
                        <a:off x="381000" y="5183188"/>
                        <a:ext cx="481013" cy="396875"/>
                      </a:xfrm>
                      <a:prstGeom prst="rect">
                        <a:avLst/>
                      </a:prstGeom>
                      <a:noFill/>
                      <a:ln w="38100">
                        <a:noFill/>
                        <a:miter/>
                      </a:ln>
                    </p:spPr>
                  </p:pic>
                </p:oleObj>
              </mc:Fallback>
            </mc:AlternateContent>
          </a:graphicData>
        </a:graphic>
      </p:graphicFrame>
      <p:graphicFrame>
        <p:nvGraphicFramePr>
          <p:cNvPr id="62471" name="Object 7"/>
          <p:cNvGraphicFramePr/>
          <p:nvPr/>
        </p:nvGraphicFramePr>
        <p:xfrm>
          <a:off x="1927225" y="5127625"/>
          <a:ext cx="863600" cy="469900"/>
        </p:xfrm>
        <a:graphic>
          <a:graphicData uri="http://schemas.openxmlformats.org/presentationml/2006/ole">
            <mc:AlternateContent xmlns:mc="http://schemas.openxmlformats.org/markup-compatibility/2006">
              <mc:Choice xmlns:v="urn:schemas-microsoft-com:vml" Requires="v">
                <p:oleObj spid="_x0000_s15364" r:id="rId7" imgW="280670" imgH="203835" progId="Equation.DSMT4">
                  <p:embed/>
                </p:oleObj>
              </mc:Choice>
              <mc:Fallback>
                <p:oleObj r:id="rId7" imgW="280670" imgH="203835" progId="Equation.DSMT4">
                  <p:embed/>
                  <p:pic>
                    <p:nvPicPr>
                      <p:cNvPr id="0" name="图片 3099"/>
                      <p:cNvPicPr/>
                      <p:nvPr/>
                    </p:nvPicPr>
                    <p:blipFill>
                      <a:blip r:embed="rId8"/>
                      <a:stretch>
                        <a:fillRect/>
                      </a:stretch>
                    </p:blipFill>
                    <p:spPr>
                      <a:xfrm>
                        <a:off x="1927225" y="5127625"/>
                        <a:ext cx="863600" cy="469900"/>
                      </a:xfrm>
                      <a:prstGeom prst="rect">
                        <a:avLst/>
                      </a:prstGeom>
                      <a:noFill/>
                      <a:ln w="38100">
                        <a:noFill/>
                        <a:miter/>
                      </a:ln>
                    </p:spPr>
                  </p:pic>
                </p:oleObj>
              </mc:Fallback>
            </mc:AlternateContent>
          </a:graphicData>
        </a:graphic>
      </p:graphicFrame>
      <p:graphicFrame>
        <p:nvGraphicFramePr>
          <p:cNvPr id="62472" name="Object 8"/>
          <p:cNvGraphicFramePr/>
          <p:nvPr/>
        </p:nvGraphicFramePr>
        <p:xfrm>
          <a:off x="4887913" y="5094288"/>
          <a:ext cx="860425" cy="433387"/>
        </p:xfrm>
        <a:graphic>
          <a:graphicData uri="http://schemas.openxmlformats.org/presentationml/2006/ole">
            <mc:AlternateContent xmlns:mc="http://schemas.openxmlformats.org/markup-compatibility/2006">
              <mc:Choice xmlns:v="urn:schemas-microsoft-com:vml" Requires="v">
                <p:oleObj spid="_x0000_s15365" r:id="rId9" imgW="292735" imgH="203835" progId="Equation.DSMT4">
                  <p:embed/>
                </p:oleObj>
              </mc:Choice>
              <mc:Fallback>
                <p:oleObj r:id="rId9" imgW="292735" imgH="203835" progId="Equation.DSMT4">
                  <p:embed/>
                  <p:pic>
                    <p:nvPicPr>
                      <p:cNvPr id="0" name="图片 3104"/>
                      <p:cNvPicPr/>
                      <p:nvPr/>
                    </p:nvPicPr>
                    <p:blipFill>
                      <a:blip r:embed="rId10"/>
                      <a:stretch>
                        <a:fillRect/>
                      </a:stretch>
                    </p:blipFill>
                    <p:spPr>
                      <a:xfrm>
                        <a:off x="4887913" y="5094288"/>
                        <a:ext cx="860425" cy="433387"/>
                      </a:xfrm>
                      <a:prstGeom prst="rect">
                        <a:avLst/>
                      </a:prstGeom>
                      <a:noFill/>
                      <a:ln w="38100">
                        <a:noFill/>
                        <a:miter/>
                      </a:ln>
                    </p:spPr>
                  </p:pic>
                </p:oleObj>
              </mc:Fallback>
            </mc:AlternateContent>
          </a:graphicData>
        </a:graphic>
      </p:graphicFrame>
      <p:graphicFrame>
        <p:nvGraphicFramePr>
          <p:cNvPr id="62473" name="Object 9"/>
          <p:cNvGraphicFramePr/>
          <p:nvPr/>
        </p:nvGraphicFramePr>
        <p:xfrm>
          <a:off x="1055688" y="3983038"/>
          <a:ext cx="10136187" cy="14285912"/>
        </p:xfrm>
        <a:graphic>
          <a:graphicData uri="http://schemas.openxmlformats.org/presentationml/2006/ole">
            <mc:AlternateContent xmlns:mc="http://schemas.openxmlformats.org/markup-compatibility/2006">
              <mc:Choice xmlns:v="urn:schemas-microsoft-com:vml" Requires="v">
                <p:oleObj spid="_x0000_s15366" r:id="rId11" imgW="3188970" imgH="5814695" progId="Word.Document.12">
                  <p:embed/>
                </p:oleObj>
              </mc:Choice>
              <mc:Fallback>
                <p:oleObj r:id="rId11" imgW="3188970" imgH="5814695" progId="Word.Document.12">
                  <p:embed/>
                  <p:pic>
                    <p:nvPicPr>
                      <p:cNvPr id="0" name="图片 3105"/>
                      <p:cNvPicPr/>
                      <p:nvPr/>
                    </p:nvPicPr>
                    <p:blipFill>
                      <a:blip r:embed="rId12"/>
                      <a:stretch>
                        <a:fillRect/>
                      </a:stretch>
                    </p:blipFill>
                    <p:spPr>
                      <a:xfrm>
                        <a:off x="1055688" y="3983038"/>
                        <a:ext cx="10136187" cy="14285912"/>
                      </a:xfrm>
                      <a:prstGeom prst="rect">
                        <a:avLst/>
                      </a:prstGeom>
                      <a:noFill/>
                      <a:ln w="38100">
                        <a:noFill/>
                        <a:miter/>
                      </a:ln>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3491" name="Text Box 6"/>
          <p:cNvSpPr txBox="1"/>
          <p:nvPr/>
        </p:nvSpPr>
        <p:spPr>
          <a:xfrm>
            <a:off x="381000" y="928688"/>
            <a:ext cx="11239500" cy="4371975"/>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数据类型与相似性的度量：</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2）文档数据</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对于文档数据使用余弦相似性度量，先将文档数据整理成</a:t>
            </a:r>
            <a:r>
              <a:rPr lang="zh-CN" altLang="en-US" sz="2000" dirty="0">
                <a:solidFill>
                  <a:srgbClr val="FF0000"/>
                </a:solidFill>
                <a:latin typeface="微软雅黑" panose="020B0503020204020204" pitchFamily="34" charset="-122"/>
                <a:ea typeface="微软雅黑" panose="020B0503020204020204" pitchFamily="34" charset="-122"/>
              </a:rPr>
              <a:t>文档—词矩阵</a:t>
            </a:r>
            <a:r>
              <a:rPr lang="zh-CN" altLang="en-US" sz="2000" dirty="0">
                <a:solidFill>
                  <a:srgbClr val="000000"/>
                </a:solidFill>
                <a:latin typeface="微软雅黑" panose="020B0503020204020204" pitchFamily="34" charset="-122"/>
                <a:ea typeface="微软雅黑" panose="020B0503020204020204" pitchFamily="34" charset="-122"/>
              </a:rPr>
              <a:t>格式：</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rPr>
              <a:t>    两个文档之间的相似度的计算公式为：   </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6349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8677" name="Group 5"/>
          <p:cNvGraphicFramePr>
            <a:graphicFrameLocks noGrp="1"/>
          </p:cNvGraphicFramePr>
          <p:nvPr/>
        </p:nvGraphicFramePr>
        <p:xfrm>
          <a:off x="1281113" y="2700338"/>
          <a:ext cx="9439275" cy="1682752"/>
        </p:xfrm>
        <a:graphic>
          <a:graphicData uri="http://schemas.openxmlformats.org/drawingml/2006/table">
            <a:tbl>
              <a:tblPr/>
              <a:tblGrid>
                <a:gridCol w="1354515">
                  <a:extLst>
                    <a:ext uri="{9D8B030D-6E8A-4147-A177-3AD203B41FA5}">
                      <a16:colId xmlns:a16="http://schemas.microsoft.com/office/drawing/2014/main" xmlns="" val="20000"/>
                    </a:ext>
                  </a:extLst>
                </a:gridCol>
                <a:gridCol w="734401">
                  <a:extLst>
                    <a:ext uri="{9D8B030D-6E8A-4147-A177-3AD203B41FA5}">
                      <a16:colId xmlns:a16="http://schemas.microsoft.com/office/drawing/2014/main" xmlns="" val="20001"/>
                    </a:ext>
                  </a:extLst>
                </a:gridCol>
                <a:gridCol w="736517">
                  <a:extLst>
                    <a:ext uri="{9D8B030D-6E8A-4147-A177-3AD203B41FA5}">
                      <a16:colId xmlns:a16="http://schemas.microsoft.com/office/drawing/2014/main" xmlns="" val="20002"/>
                    </a:ext>
                  </a:extLst>
                </a:gridCol>
                <a:gridCol w="937579">
                  <a:extLst>
                    <a:ext uri="{9D8B030D-6E8A-4147-A177-3AD203B41FA5}">
                      <a16:colId xmlns:a16="http://schemas.microsoft.com/office/drawing/2014/main" xmlns="" val="20003"/>
                    </a:ext>
                  </a:extLst>
                </a:gridCol>
                <a:gridCol w="950276">
                  <a:extLst>
                    <a:ext uri="{9D8B030D-6E8A-4147-A177-3AD203B41FA5}">
                      <a16:colId xmlns:a16="http://schemas.microsoft.com/office/drawing/2014/main" xmlns="" val="20004"/>
                    </a:ext>
                  </a:extLst>
                </a:gridCol>
                <a:gridCol w="1015886">
                  <a:extLst>
                    <a:ext uri="{9D8B030D-6E8A-4147-A177-3AD203B41FA5}">
                      <a16:colId xmlns:a16="http://schemas.microsoft.com/office/drawing/2014/main" xmlns="" val="20005"/>
                    </a:ext>
                  </a:extLst>
                </a:gridCol>
                <a:gridCol w="1068797">
                  <a:extLst>
                    <a:ext uri="{9D8B030D-6E8A-4147-A177-3AD203B41FA5}">
                      <a16:colId xmlns:a16="http://schemas.microsoft.com/office/drawing/2014/main" xmlns="" val="20006"/>
                    </a:ext>
                  </a:extLst>
                </a:gridCol>
                <a:gridCol w="704770">
                  <a:extLst>
                    <a:ext uri="{9D8B030D-6E8A-4147-A177-3AD203B41FA5}">
                      <a16:colId xmlns:a16="http://schemas.microsoft.com/office/drawing/2014/main" xmlns="" val="20007"/>
                    </a:ext>
                  </a:extLst>
                </a:gridCol>
                <a:gridCol w="711120">
                  <a:extLst>
                    <a:ext uri="{9D8B030D-6E8A-4147-A177-3AD203B41FA5}">
                      <a16:colId xmlns:a16="http://schemas.microsoft.com/office/drawing/2014/main" xmlns="" val="20008"/>
                    </a:ext>
                  </a:extLst>
                </a:gridCol>
                <a:gridCol w="1225414">
                  <a:extLst>
                    <a:ext uri="{9D8B030D-6E8A-4147-A177-3AD203B41FA5}">
                      <a16:colId xmlns:a16="http://schemas.microsoft.com/office/drawing/2014/main" xmlns="" val="20009"/>
                    </a:ext>
                  </a:extLst>
                </a:gridCol>
              </a:tblGrid>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endPar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lost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win</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team</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score</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music</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happy</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sad</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coach</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文档一</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文档二</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20688">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文档三</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14</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a:t>
                      </a:r>
                    </a:p>
                  </a:txBody>
                  <a:tcPr marL="121906" marR="12190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bl>
          </a:graphicData>
        </a:graphic>
      </p:graphicFrame>
      <p:graphicFrame>
        <p:nvGraphicFramePr>
          <p:cNvPr id="63550" name="Object 140"/>
          <p:cNvGraphicFramePr/>
          <p:nvPr/>
        </p:nvGraphicFramePr>
        <p:xfrm>
          <a:off x="3409950" y="4976813"/>
          <a:ext cx="5181600" cy="984250"/>
        </p:xfrm>
        <a:graphic>
          <a:graphicData uri="http://schemas.openxmlformats.org/presentationml/2006/ole">
            <mc:AlternateContent xmlns:mc="http://schemas.openxmlformats.org/markup-compatibility/2006">
              <mc:Choice xmlns:v="urn:schemas-microsoft-com:vml" Requires="v">
                <p:oleObj spid="_x0000_s16386" r:id="rId3" imgW="1613535" imgH="444500" progId="Equation.DSMT4">
                  <p:embed/>
                </p:oleObj>
              </mc:Choice>
              <mc:Fallback>
                <p:oleObj r:id="rId3" imgW="1613535" imgH="444500" progId="Equation.DSMT4">
                  <p:embed/>
                  <p:pic>
                    <p:nvPicPr>
                      <p:cNvPr id="0" name="图片 3084"/>
                      <p:cNvPicPr/>
                      <p:nvPr/>
                    </p:nvPicPr>
                    <p:blipFill>
                      <a:blip r:embed="rId4"/>
                      <a:stretch>
                        <a:fillRect/>
                      </a:stretch>
                    </p:blipFill>
                    <p:spPr>
                      <a:xfrm>
                        <a:off x="3409950" y="4976813"/>
                        <a:ext cx="5181600" cy="984250"/>
                      </a:xfrm>
                      <a:prstGeom prst="rect">
                        <a:avLst/>
                      </a:prstGeom>
                      <a:noFill/>
                      <a:ln w="38100">
                        <a:noFill/>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8435" name="Text Box 6"/>
          <p:cNvSpPr txBox="1"/>
          <p:nvPr/>
        </p:nvSpPr>
        <p:spPr>
          <a:xfrm>
            <a:off x="381000" y="1000125"/>
            <a:ext cx="11669713" cy="50482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分类：是构造一个分类模型，输入样本的属性值，输出对应的类别，将每个样本映射到预先定义好的类别。</a:t>
            </a: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分类模型建立在已有类标记的数据集上，模型在已有样本上的准确率可以方便地计算，所以分类属于有监督的学习。下图展示为“高”“中”“低”三类。</a:t>
            </a:r>
          </a:p>
          <a:p>
            <a:pPr marL="342900" indent="-342900">
              <a:lnSpc>
                <a:spcPct val="150000"/>
              </a:lnSpc>
              <a:spcBef>
                <a:spcPct val="20000"/>
              </a:spcBef>
              <a:buClr>
                <a:schemeClr val="hlink"/>
              </a:buClr>
              <a:buFont typeface="Wingdings" panose="05000000000000000000" pitchFamily="2" charset="2"/>
              <a:buChar char="l"/>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gn="ctr">
              <a:lnSpc>
                <a:spcPct val="150000"/>
              </a:lnSpc>
              <a:spcBef>
                <a:spcPct val="20000"/>
              </a:spcBef>
              <a:buClr>
                <a:schemeClr val="hlink"/>
              </a:buClr>
              <a:buFont typeface="Wingdings" panose="05000000000000000000" pitchFamily="2" charset="2"/>
            </a:pP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ctr">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预测：确定两种或两种以上变量间相互依赖的函数模型，然后进行预测或控制。</a:t>
            </a: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843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18437" name="Object 5"/>
          <p:cNvGraphicFramePr/>
          <p:nvPr/>
        </p:nvGraphicFramePr>
        <p:xfrm>
          <a:off x="3067050" y="3057525"/>
          <a:ext cx="5548313" cy="2927350"/>
        </p:xfrm>
        <a:graphic>
          <a:graphicData uri="http://schemas.openxmlformats.org/presentationml/2006/ole">
            <mc:AlternateContent xmlns:mc="http://schemas.openxmlformats.org/markup-compatibility/2006">
              <mc:Choice xmlns:v="urn:schemas-microsoft-com:vml" Requires="v">
                <p:oleObj spid="_x0000_s1026" r:id="rId3" imgW="2498090" imgH="2118360" progId="Word.Document.12">
                  <p:embed/>
                </p:oleObj>
              </mc:Choice>
              <mc:Fallback>
                <p:oleObj r:id="rId3" imgW="2498090" imgH="2118360" progId="Word.Document.12">
                  <p:embed/>
                  <p:pic>
                    <p:nvPicPr>
                      <p:cNvPr id="0" name="图片 3076"/>
                      <p:cNvPicPr/>
                      <p:nvPr/>
                    </p:nvPicPr>
                    <p:blipFill>
                      <a:blip r:embed="rId4"/>
                      <a:stretch>
                        <a:fillRect/>
                      </a:stretch>
                    </p:blipFill>
                    <p:spPr>
                      <a:xfrm>
                        <a:off x="3067050" y="3057525"/>
                        <a:ext cx="5548313" cy="2927350"/>
                      </a:xfrm>
                      <a:prstGeom prst="rect">
                        <a:avLst/>
                      </a:prstGeom>
                      <a:noFill/>
                      <a:ln w="38100">
                        <a:noFill/>
                        <a:miter/>
                      </a:ln>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4515" name="Text Box 6"/>
          <p:cNvSpPr txBox="1"/>
          <p:nvPr/>
        </p:nvSpPr>
        <p:spPr>
          <a:xfrm>
            <a:off x="381000" y="928688"/>
            <a:ext cx="11239500" cy="4598987"/>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目标函数：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使用误差平方和SSE作为度量聚类质量的目标函数，对于两种不同的聚类结果，选择误差平方和较小的分类结果。</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1）连续属性的SSE计算公式为：</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2）文档数据的SSE计算公式为：</a:t>
            </a:r>
          </a:p>
          <a:p>
            <a:pPr marL="342900" indent="-342900">
              <a:lnSpc>
                <a:spcPct val="150000"/>
              </a:lnSpc>
              <a:spcBef>
                <a:spcPct val="20000"/>
              </a:spcBef>
              <a:spcAft>
                <a:spcPct val="20000"/>
              </a:spcAft>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51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4517" name="Object 5"/>
          <p:cNvGraphicFramePr/>
          <p:nvPr/>
        </p:nvGraphicFramePr>
        <p:xfrm>
          <a:off x="3497263" y="3213100"/>
          <a:ext cx="4524375" cy="931863"/>
        </p:xfrm>
        <a:graphic>
          <a:graphicData uri="http://schemas.openxmlformats.org/presentationml/2006/ole">
            <mc:AlternateContent xmlns:mc="http://schemas.openxmlformats.org/markup-compatibility/2006">
              <mc:Choice xmlns:v="urn:schemas-microsoft-com:vml" Requires="v">
                <p:oleObj spid="_x0000_s17410" r:id="rId3" imgW="1487170" imgH="457835" progId="Equation.DSMT4">
                  <p:embed/>
                </p:oleObj>
              </mc:Choice>
              <mc:Fallback>
                <p:oleObj r:id="rId3" imgW="1487170" imgH="457835" progId="Equation.DSMT4">
                  <p:embed/>
                  <p:pic>
                    <p:nvPicPr>
                      <p:cNvPr id="0" name="图片 3085"/>
                      <p:cNvPicPr/>
                      <p:nvPr/>
                    </p:nvPicPr>
                    <p:blipFill>
                      <a:blip r:embed="rId4"/>
                      <a:stretch>
                        <a:fillRect/>
                      </a:stretch>
                    </p:blipFill>
                    <p:spPr>
                      <a:xfrm>
                        <a:off x="3497263" y="3213100"/>
                        <a:ext cx="4524375" cy="931863"/>
                      </a:xfrm>
                      <a:prstGeom prst="rect">
                        <a:avLst/>
                      </a:prstGeom>
                      <a:noFill/>
                      <a:ln w="38100">
                        <a:noFill/>
                        <a:miter/>
                      </a:ln>
                    </p:spPr>
                  </p:pic>
                </p:oleObj>
              </mc:Fallback>
            </mc:AlternateContent>
          </a:graphicData>
        </a:graphic>
      </p:graphicFrame>
      <p:graphicFrame>
        <p:nvGraphicFramePr>
          <p:cNvPr id="64518" name="Object 6"/>
          <p:cNvGraphicFramePr/>
          <p:nvPr/>
        </p:nvGraphicFramePr>
        <p:xfrm>
          <a:off x="3409950" y="5011738"/>
          <a:ext cx="4513263" cy="1004887"/>
        </p:xfrm>
        <a:graphic>
          <a:graphicData uri="http://schemas.openxmlformats.org/presentationml/2006/ole">
            <mc:AlternateContent xmlns:mc="http://schemas.openxmlformats.org/markup-compatibility/2006">
              <mc:Choice xmlns:v="urn:schemas-microsoft-com:vml" Requires="v">
                <p:oleObj spid="_x0000_s17411" r:id="rId5" imgW="1461770" imgH="457835" progId="Equation.DSMT4">
                  <p:embed/>
                </p:oleObj>
              </mc:Choice>
              <mc:Fallback>
                <p:oleObj r:id="rId5" imgW="1461770" imgH="457835" progId="Equation.DSMT4">
                  <p:embed/>
                  <p:pic>
                    <p:nvPicPr>
                      <p:cNvPr id="0" name="图片 3083"/>
                      <p:cNvPicPr/>
                      <p:nvPr/>
                    </p:nvPicPr>
                    <p:blipFill>
                      <a:blip r:embed="rId6"/>
                      <a:stretch>
                        <a:fillRect/>
                      </a:stretch>
                    </p:blipFill>
                    <p:spPr>
                      <a:xfrm>
                        <a:off x="3409950" y="5011738"/>
                        <a:ext cx="4513263" cy="1004887"/>
                      </a:xfrm>
                      <a:prstGeom prst="rect">
                        <a:avLst/>
                      </a:prstGeom>
                      <a:noFill/>
                      <a:ln w="38100">
                        <a:noFill/>
                        <a:miter/>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5539" name="Text Box 6"/>
          <p:cNvSpPr txBox="1"/>
          <p:nvPr/>
        </p:nvSpPr>
        <p:spPr>
          <a:xfrm>
            <a:off x="381000" y="928688"/>
            <a:ext cx="11239500" cy="1271587"/>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目标函数：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400" dirty="0">
                <a:solidFill>
                  <a:srgbClr val="000000"/>
                </a:solidFill>
                <a:latin typeface="微软雅黑" panose="020B0503020204020204" pitchFamily="34" charset="-122"/>
                <a:ea typeface="微软雅黑" panose="020B0503020204020204" pitchFamily="34" charset="-122"/>
              </a:rPr>
              <a:t>    其中，簇     的聚类中心    计算公式为：</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5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65541" name="Object 5"/>
          <p:cNvGraphicFramePr/>
          <p:nvPr/>
        </p:nvGraphicFramePr>
        <p:xfrm>
          <a:off x="1917700" y="1647825"/>
          <a:ext cx="574675" cy="552450"/>
        </p:xfrm>
        <a:graphic>
          <a:graphicData uri="http://schemas.openxmlformats.org/presentationml/2006/ole">
            <mc:AlternateContent xmlns:mc="http://schemas.openxmlformats.org/markup-compatibility/2006">
              <mc:Choice xmlns:v="urn:schemas-microsoft-com:vml" Requires="v">
                <p:oleObj spid="_x0000_s18434" r:id="rId3" imgW="178435" imgH="229870" progId="Equation.DSMT4">
                  <p:embed/>
                </p:oleObj>
              </mc:Choice>
              <mc:Fallback>
                <p:oleObj r:id="rId3" imgW="178435" imgH="229870" progId="Equation.DSMT4">
                  <p:embed/>
                  <p:pic>
                    <p:nvPicPr>
                      <p:cNvPr id="0" name="图片 3087"/>
                      <p:cNvPicPr/>
                      <p:nvPr/>
                    </p:nvPicPr>
                    <p:blipFill>
                      <a:blip r:embed="rId4"/>
                      <a:stretch>
                        <a:fillRect/>
                      </a:stretch>
                    </p:blipFill>
                    <p:spPr>
                      <a:xfrm>
                        <a:off x="1917700" y="1647825"/>
                        <a:ext cx="574675" cy="552450"/>
                      </a:xfrm>
                      <a:prstGeom prst="rect">
                        <a:avLst/>
                      </a:prstGeom>
                      <a:noFill/>
                      <a:ln w="38100">
                        <a:noFill/>
                        <a:miter/>
                      </a:ln>
                    </p:spPr>
                  </p:pic>
                </p:oleObj>
              </mc:Fallback>
            </mc:AlternateContent>
          </a:graphicData>
        </a:graphic>
      </p:graphicFrame>
      <p:graphicFrame>
        <p:nvGraphicFramePr>
          <p:cNvPr id="65542" name="Object 6"/>
          <p:cNvGraphicFramePr/>
          <p:nvPr/>
        </p:nvGraphicFramePr>
        <p:xfrm>
          <a:off x="3873500" y="1646238"/>
          <a:ext cx="481013" cy="554037"/>
        </p:xfrm>
        <a:graphic>
          <a:graphicData uri="http://schemas.openxmlformats.org/presentationml/2006/ole">
            <mc:AlternateContent xmlns:mc="http://schemas.openxmlformats.org/markup-compatibility/2006">
              <mc:Choice xmlns:v="urn:schemas-microsoft-com:vml" Requires="v">
                <p:oleObj spid="_x0000_s18435" r:id="rId5" imgW="140335" imgH="229235" progId="Equation.DSMT4">
                  <p:embed/>
                </p:oleObj>
              </mc:Choice>
              <mc:Fallback>
                <p:oleObj r:id="rId5" imgW="140335" imgH="229235" progId="Equation.DSMT4">
                  <p:embed/>
                  <p:pic>
                    <p:nvPicPr>
                      <p:cNvPr id="0" name="图片 3086"/>
                      <p:cNvPicPr/>
                      <p:nvPr/>
                    </p:nvPicPr>
                    <p:blipFill>
                      <a:blip r:embed="rId6"/>
                      <a:stretch>
                        <a:fillRect/>
                      </a:stretch>
                    </p:blipFill>
                    <p:spPr>
                      <a:xfrm>
                        <a:off x="3873500" y="1646238"/>
                        <a:ext cx="481013" cy="554037"/>
                      </a:xfrm>
                      <a:prstGeom prst="rect">
                        <a:avLst/>
                      </a:prstGeom>
                      <a:noFill/>
                      <a:ln w="38100">
                        <a:noFill/>
                        <a:miter/>
                      </a:ln>
                    </p:spPr>
                  </p:pic>
                </p:oleObj>
              </mc:Fallback>
            </mc:AlternateContent>
          </a:graphicData>
        </a:graphic>
      </p:graphicFrame>
      <p:graphicFrame>
        <p:nvGraphicFramePr>
          <p:cNvPr id="65543" name="Object 7"/>
          <p:cNvGraphicFramePr/>
          <p:nvPr/>
        </p:nvGraphicFramePr>
        <p:xfrm>
          <a:off x="4630738" y="2200275"/>
          <a:ext cx="2109787" cy="930275"/>
        </p:xfrm>
        <a:graphic>
          <a:graphicData uri="http://schemas.openxmlformats.org/presentationml/2006/ole">
            <mc:AlternateContent xmlns:mc="http://schemas.openxmlformats.org/markup-compatibility/2006">
              <mc:Choice xmlns:v="urn:schemas-microsoft-com:vml" Requires="v">
                <p:oleObj spid="_x0000_s18436" r:id="rId7" imgW="749935" imgH="444500" progId="Equation.DSMT4">
                  <p:embed/>
                </p:oleObj>
              </mc:Choice>
              <mc:Fallback>
                <p:oleObj r:id="rId7" imgW="749935" imgH="444500" progId="Equation.DSMT4">
                  <p:embed/>
                  <p:pic>
                    <p:nvPicPr>
                      <p:cNvPr id="0" name="图片 3088"/>
                      <p:cNvPicPr/>
                      <p:nvPr/>
                    </p:nvPicPr>
                    <p:blipFill>
                      <a:blip r:embed="rId8"/>
                      <a:stretch>
                        <a:fillRect/>
                      </a:stretch>
                    </p:blipFill>
                    <p:spPr>
                      <a:xfrm>
                        <a:off x="4630738" y="2200275"/>
                        <a:ext cx="2109787" cy="930275"/>
                      </a:xfrm>
                      <a:prstGeom prst="rect">
                        <a:avLst/>
                      </a:prstGeom>
                      <a:noFill/>
                      <a:ln w="38100">
                        <a:noFill/>
                        <a:miter/>
                      </a:ln>
                    </p:spPr>
                  </p:pic>
                </p:oleObj>
              </mc:Fallback>
            </mc:AlternateContent>
          </a:graphicData>
        </a:graphic>
      </p:graphicFrame>
      <p:graphicFrame>
        <p:nvGraphicFramePr>
          <p:cNvPr id="30728" name="Group 8"/>
          <p:cNvGraphicFramePr>
            <a:graphicFrameLocks noGrp="1"/>
          </p:cNvGraphicFramePr>
          <p:nvPr/>
        </p:nvGraphicFramePr>
        <p:xfrm>
          <a:off x="3106738" y="3209925"/>
          <a:ext cx="6318250" cy="3176588"/>
        </p:xfrm>
        <a:graphic>
          <a:graphicData uri="http://schemas.openxmlformats.org/drawingml/2006/table">
            <a:tbl>
              <a:tblPr/>
              <a:tblGrid>
                <a:gridCol w="3155131">
                  <a:extLst>
                    <a:ext uri="{9D8B030D-6E8A-4147-A177-3AD203B41FA5}">
                      <a16:colId xmlns:a16="http://schemas.microsoft.com/office/drawing/2014/main" xmlns="" val="20000"/>
                    </a:ext>
                  </a:extLst>
                </a:gridCol>
                <a:gridCol w="3163119">
                  <a:extLst>
                    <a:ext uri="{9D8B030D-6E8A-4147-A177-3AD203B41FA5}">
                      <a16:colId xmlns:a16="http://schemas.microsoft.com/office/drawing/2014/main" xmlns="" val="20001"/>
                    </a:ext>
                  </a:extLst>
                </a:gridCol>
              </a:tblGrid>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符号</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含义</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87766">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zh-CN" altLang="en-US"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K</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聚类簇的个数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第     个簇</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2"/>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对象（样本）</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3"/>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簇      的聚类中心</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数据集中样本的个数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448137">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endPar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第    个簇中样本的个数</a:t>
                      </a:r>
                    </a:p>
                  </a:txBody>
                  <a:tcPr marL="121931" marR="121931" marT="45735" marB="4573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6"/>
                  </a:ext>
                </a:extLst>
              </a:tr>
            </a:tbl>
          </a:graphicData>
        </a:graphic>
      </p:graphicFrame>
      <p:graphicFrame>
        <p:nvGraphicFramePr>
          <p:cNvPr id="65570" name="Object 60"/>
          <p:cNvGraphicFramePr/>
          <p:nvPr/>
        </p:nvGraphicFramePr>
        <p:xfrm>
          <a:off x="3119438" y="4221163"/>
          <a:ext cx="576262" cy="409575"/>
        </p:xfrm>
        <a:graphic>
          <a:graphicData uri="http://schemas.openxmlformats.org/presentationml/2006/ole">
            <mc:AlternateContent xmlns:mc="http://schemas.openxmlformats.org/markup-compatibility/2006">
              <mc:Choice xmlns:v="urn:schemas-microsoft-com:vml" Requires="v">
                <p:oleObj spid="_x0000_s18437" r:id="rId9" imgW="177800" imgH="229235" progId="Equation.DSMT4">
                  <p:embed/>
                </p:oleObj>
              </mc:Choice>
              <mc:Fallback>
                <p:oleObj r:id="rId9" imgW="177800" imgH="229235" progId="Equation.DSMT4">
                  <p:embed/>
                  <p:pic>
                    <p:nvPicPr>
                      <p:cNvPr id="0" name="图片 3076"/>
                      <p:cNvPicPr/>
                      <p:nvPr/>
                    </p:nvPicPr>
                    <p:blipFill>
                      <a:blip r:embed="rId10"/>
                      <a:stretch>
                        <a:fillRect/>
                      </a:stretch>
                    </p:blipFill>
                    <p:spPr>
                      <a:xfrm>
                        <a:off x="3119438" y="4221163"/>
                        <a:ext cx="576262" cy="409575"/>
                      </a:xfrm>
                      <a:prstGeom prst="rect">
                        <a:avLst/>
                      </a:prstGeom>
                      <a:noFill/>
                      <a:ln w="38100">
                        <a:noFill/>
                        <a:miter/>
                      </a:ln>
                    </p:spPr>
                  </p:pic>
                </p:oleObj>
              </mc:Fallback>
            </mc:AlternateContent>
          </a:graphicData>
        </a:graphic>
      </p:graphicFrame>
      <p:graphicFrame>
        <p:nvGraphicFramePr>
          <p:cNvPr id="65571" name="Object 61"/>
          <p:cNvGraphicFramePr/>
          <p:nvPr/>
        </p:nvGraphicFramePr>
        <p:xfrm>
          <a:off x="3119438" y="4724400"/>
          <a:ext cx="384175" cy="298450"/>
        </p:xfrm>
        <a:graphic>
          <a:graphicData uri="http://schemas.openxmlformats.org/presentationml/2006/ole">
            <mc:AlternateContent xmlns:mc="http://schemas.openxmlformats.org/markup-compatibility/2006">
              <mc:Choice xmlns:v="urn:schemas-microsoft-com:vml" Requires="v">
                <p:oleObj spid="_x0000_s18438" r:id="rId11" imgW="127635" imgH="140335" progId="Equation.DSMT4">
                  <p:embed/>
                </p:oleObj>
              </mc:Choice>
              <mc:Fallback>
                <p:oleObj r:id="rId11" imgW="127635" imgH="140335" progId="Equation.DSMT4">
                  <p:embed/>
                  <p:pic>
                    <p:nvPicPr>
                      <p:cNvPr id="0" name="图片 3077"/>
                      <p:cNvPicPr/>
                      <p:nvPr/>
                    </p:nvPicPr>
                    <p:blipFill>
                      <a:blip r:embed="rId12"/>
                      <a:stretch>
                        <a:fillRect/>
                      </a:stretch>
                    </p:blipFill>
                    <p:spPr>
                      <a:xfrm>
                        <a:off x="3119438" y="4724400"/>
                        <a:ext cx="384175" cy="298450"/>
                      </a:xfrm>
                      <a:prstGeom prst="rect">
                        <a:avLst/>
                      </a:prstGeom>
                      <a:noFill/>
                      <a:ln w="38100">
                        <a:noFill/>
                        <a:miter/>
                      </a:ln>
                    </p:spPr>
                  </p:pic>
                </p:oleObj>
              </mc:Fallback>
            </mc:AlternateContent>
          </a:graphicData>
        </a:graphic>
      </p:graphicFrame>
      <p:graphicFrame>
        <p:nvGraphicFramePr>
          <p:cNvPr id="65572" name="Object 62"/>
          <p:cNvGraphicFramePr/>
          <p:nvPr/>
        </p:nvGraphicFramePr>
        <p:xfrm>
          <a:off x="3119438" y="4940300"/>
          <a:ext cx="479425" cy="554038"/>
        </p:xfrm>
        <a:graphic>
          <a:graphicData uri="http://schemas.openxmlformats.org/presentationml/2006/ole">
            <mc:AlternateContent xmlns:mc="http://schemas.openxmlformats.org/markup-compatibility/2006">
              <mc:Choice xmlns:v="urn:schemas-microsoft-com:vml" Requires="v">
                <p:oleObj spid="_x0000_s18439" r:id="rId13" imgW="140335" imgH="229235" progId="Equation.DSMT4">
                  <p:embed/>
                </p:oleObj>
              </mc:Choice>
              <mc:Fallback>
                <p:oleObj r:id="rId13" imgW="140335" imgH="229235" progId="Equation.DSMT4">
                  <p:embed/>
                  <p:pic>
                    <p:nvPicPr>
                      <p:cNvPr id="0" name="图片 3078"/>
                      <p:cNvPicPr/>
                      <p:nvPr/>
                    </p:nvPicPr>
                    <p:blipFill>
                      <a:blip r:embed="rId14"/>
                      <a:stretch>
                        <a:fillRect/>
                      </a:stretch>
                    </p:blipFill>
                    <p:spPr>
                      <a:xfrm>
                        <a:off x="3119438" y="4940300"/>
                        <a:ext cx="479425" cy="554038"/>
                      </a:xfrm>
                      <a:prstGeom prst="rect">
                        <a:avLst/>
                      </a:prstGeom>
                      <a:noFill/>
                      <a:ln w="38100">
                        <a:noFill/>
                        <a:miter/>
                      </a:ln>
                    </p:spPr>
                  </p:pic>
                </p:oleObj>
              </mc:Fallback>
            </mc:AlternateContent>
          </a:graphicData>
        </a:graphic>
      </p:graphicFrame>
      <p:graphicFrame>
        <p:nvGraphicFramePr>
          <p:cNvPr id="65573" name="Object 63"/>
          <p:cNvGraphicFramePr/>
          <p:nvPr/>
        </p:nvGraphicFramePr>
        <p:xfrm>
          <a:off x="3119438" y="5589588"/>
          <a:ext cx="384175" cy="298450"/>
        </p:xfrm>
        <a:graphic>
          <a:graphicData uri="http://schemas.openxmlformats.org/presentationml/2006/ole">
            <mc:AlternateContent xmlns:mc="http://schemas.openxmlformats.org/markup-compatibility/2006">
              <mc:Choice xmlns:v="urn:schemas-microsoft-com:vml" Requires="v">
                <p:oleObj spid="_x0000_s18440" r:id="rId15" imgW="127635" imgH="140335" progId="Equation.DSMT4">
                  <p:embed/>
                </p:oleObj>
              </mc:Choice>
              <mc:Fallback>
                <p:oleObj r:id="rId15" imgW="127635" imgH="140335" progId="Equation.DSMT4">
                  <p:embed/>
                  <p:pic>
                    <p:nvPicPr>
                      <p:cNvPr id="0" name="图片 3082"/>
                      <p:cNvPicPr/>
                      <p:nvPr/>
                    </p:nvPicPr>
                    <p:blipFill>
                      <a:blip r:embed="rId16"/>
                      <a:stretch>
                        <a:fillRect/>
                      </a:stretch>
                    </p:blipFill>
                    <p:spPr>
                      <a:xfrm>
                        <a:off x="3119438" y="5589588"/>
                        <a:ext cx="384175" cy="298450"/>
                      </a:xfrm>
                      <a:prstGeom prst="rect">
                        <a:avLst/>
                      </a:prstGeom>
                      <a:noFill/>
                      <a:ln w="38100">
                        <a:noFill/>
                        <a:miter/>
                      </a:ln>
                    </p:spPr>
                  </p:pic>
                </p:oleObj>
              </mc:Fallback>
            </mc:AlternateContent>
          </a:graphicData>
        </a:graphic>
      </p:graphicFrame>
      <p:graphicFrame>
        <p:nvGraphicFramePr>
          <p:cNvPr id="65574" name="Object 64"/>
          <p:cNvGraphicFramePr/>
          <p:nvPr/>
        </p:nvGraphicFramePr>
        <p:xfrm>
          <a:off x="3119438" y="5949950"/>
          <a:ext cx="479425" cy="503238"/>
        </p:xfrm>
        <a:graphic>
          <a:graphicData uri="http://schemas.openxmlformats.org/presentationml/2006/ole">
            <mc:AlternateContent xmlns:mc="http://schemas.openxmlformats.org/markup-compatibility/2006">
              <mc:Choice xmlns:v="urn:schemas-microsoft-com:vml" Requires="v">
                <p:oleObj spid="_x0000_s18441" r:id="rId17" imgW="153035" imgH="229235" progId="Equation.DSMT4">
                  <p:embed/>
                </p:oleObj>
              </mc:Choice>
              <mc:Fallback>
                <p:oleObj r:id="rId17" imgW="153035" imgH="229235" progId="Equation.DSMT4">
                  <p:embed/>
                  <p:pic>
                    <p:nvPicPr>
                      <p:cNvPr id="0" name="图片 3079"/>
                      <p:cNvPicPr/>
                      <p:nvPr/>
                    </p:nvPicPr>
                    <p:blipFill>
                      <a:blip r:embed="rId18"/>
                      <a:stretch>
                        <a:fillRect/>
                      </a:stretch>
                    </p:blipFill>
                    <p:spPr>
                      <a:xfrm>
                        <a:off x="3119438" y="5949950"/>
                        <a:ext cx="479425" cy="503238"/>
                      </a:xfrm>
                      <a:prstGeom prst="rect">
                        <a:avLst/>
                      </a:prstGeom>
                      <a:noFill/>
                      <a:ln w="38100">
                        <a:noFill/>
                        <a:miter/>
                      </a:ln>
                    </p:spPr>
                  </p:pic>
                </p:oleObj>
              </mc:Fallback>
            </mc:AlternateContent>
          </a:graphicData>
        </a:graphic>
      </p:graphicFrame>
      <p:graphicFrame>
        <p:nvGraphicFramePr>
          <p:cNvPr id="65575" name="Object 65"/>
          <p:cNvGraphicFramePr/>
          <p:nvPr/>
        </p:nvGraphicFramePr>
        <p:xfrm>
          <a:off x="6672263" y="4292600"/>
          <a:ext cx="287337" cy="371475"/>
        </p:xfrm>
        <a:graphic>
          <a:graphicData uri="http://schemas.openxmlformats.org/presentationml/2006/ole">
            <mc:AlternateContent xmlns:mc="http://schemas.openxmlformats.org/markup-compatibility/2006">
              <mc:Choice xmlns:v="urn:schemas-microsoft-com:vml" Requires="v">
                <p:oleObj spid="_x0000_s18442" r:id="rId19" imgW="88900" imgH="165735" progId="Equation.DSMT4">
                  <p:embed/>
                </p:oleObj>
              </mc:Choice>
              <mc:Fallback>
                <p:oleObj r:id="rId19" imgW="88900" imgH="165735" progId="Equation.DSMT4">
                  <p:embed/>
                  <p:pic>
                    <p:nvPicPr>
                      <p:cNvPr id="0" name="图片 3075"/>
                      <p:cNvPicPr/>
                      <p:nvPr/>
                    </p:nvPicPr>
                    <p:blipFill>
                      <a:blip r:embed="rId20"/>
                      <a:stretch>
                        <a:fillRect/>
                      </a:stretch>
                    </p:blipFill>
                    <p:spPr>
                      <a:xfrm>
                        <a:off x="6672263" y="4292600"/>
                        <a:ext cx="287337" cy="371475"/>
                      </a:xfrm>
                      <a:prstGeom prst="rect">
                        <a:avLst/>
                      </a:prstGeom>
                      <a:noFill/>
                      <a:ln w="38100">
                        <a:noFill/>
                        <a:miter/>
                      </a:ln>
                    </p:spPr>
                  </p:pic>
                </p:oleObj>
              </mc:Fallback>
            </mc:AlternateContent>
          </a:graphicData>
        </a:graphic>
      </p:graphicFrame>
      <p:graphicFrame>
        <p:nvGraphicFramePr>
          <p:cNvPr id="65576" name="Object 66"/>
          <p:cNvGraphicFramePr/>
          <p:nvPr/>
        </p:nvGraphicFramePr>
        <p:xfrm>
          <a:off x="6577013" y="5229225"/>
          <a:ext cx="479425" cy="407988"/>
        </p:xfrm>
        <a:graphic>
          <a:graphicData uri="http://schemas.openxmlformats.org/presentationml/2006/ole">
            <mc:AlternateContent xmlns:mc="http://schemas.openxmlformats.org/markup-compatibility/2006">
              <mc:Choice xmlns:v="urn:schemas-microsoft-com:vml" Requires="v">
                <p:oleObj spid="_x0000_s18443" r:id="rId21" imgW="177800" imgH="229235" progId="Equation.DSMT4">
                  <p:embed/>
                </p:oleObj>
              </mc:Choice>
              <mc:Fallback>
                <p:oleObj r:id="rId21" imgW="177800" imgH="229235" progId="Equation.DSMT4">
                  <p:embed/>
                  <p:pic>
                    <p:nvPicPr>
                      <p:cNvPr id="0" name="图片 3081"/>
                      <p:cNvPicPr/>
                      <p:nvPr/>
                    </p:nvPicPr>
                    <p:blipFill>
                      <a:blip r:embed="rId10"/>
                      <a:stretch>
                        <a:fillRect/>
                      </a:stretch>
                    </p:blipFill>
                    <p:spPr>
                      <a:xfrm>
                        <a:off x="6577013" y="5229225"/>
                        <a:ext cx="479425" cy="407988"/>
                      </a:xfrm>
                      <a:prstGeom prst="rect">
                        <a:avLst/>
                      </a:prstGeom>
                      <a:noFill/>
                      <a:ln w="38100">
                        <a:noFill/>
                        <a:miter/>
                      </a:ln>
                    </p:spPr>
                  </p:pic>
                </p:oleObj>
              </mc:Fallback>
            </mc:AlternateContent>
          </a:graphicData>
        </a:graphic>
      </p:graphicFrame>
      <p:graphicFrame>
        <p:nvGraphicFramePr>
          <p:cNvPr id="65577" name="Object 67"/>
          <p:cNvGraphicFramePr/>
          <p:nvPr/>
        </p:nvGraphicFramePr>
        <p:xfrm>
          <a:off x="6573838" y="6092825"/>
          <a:ext cx="288925" cy="371475"/>
        </p:xfrm>
        <a:graphic>
          <a:graphicData uri="http://schemas.openxmlformats.org/presentationml/2006/ole">
            <mc:AlternateContent xmlns:mc="http://schemas.openxmlformats.org/markup-compatibility/2006">
              <mc:Choice xmlns:v="urn:schemas-microsoft-com:vml" Requires="v">
                <p:oleObj spid="_x0000_s18444" r:id="rId22" imgW="88900" imgH="165735" progId="Equation.DSMT4">
                  <p:embed/>
                </p:oleObj>
              </mc:Choice>
              <mc:Fallback>
                <p:oleObj r:id="rId22" imgW="88900" imgH="165735" progId="Equation.DSMT4">
                  <p:embed/>
                  <p:pic>
                    <p:nvPicPr>
                      <p:cNvPr id="0" name="图片 3080"/>
                      <p:cNvPicPr/>
                      <p:nvPr/>
                    </p:nvPicPr>
                    <p:blipFill>
                      <a:blip r:embed="rId20"/>
                      <a:stretch>
                        <a:fillRect/>
                      </a:stretch>
                    </p:blipFill>
                    <p:spPr>
                      <a:xfrm>
                        <a:off x="6573838" y="6092825"/>
                        <a:ext cx="288925" cy="371475"/>
                      </a:xfrm>
                      <a:prstGeom prst="rect">
                        <a:avLst/>
                      </a:prstGeom>
                      <a:noFill/>
                      <a:ln w="38100">
                        <a:noFill/>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6563" name="Text Box 6"/>
          <p:cNvSpPr txBox="1"/>
          <p:nvPr/>
        </p:nvSpPr>
        <p:spPr>
          <a:xfrm>
            <a:off x="241300" y="960438"/>
            <a:ext cx="11520488" cy="1624012"/>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部分餐饮客户的消费行为特征数据如下表，根据这些数据将客户分类成不同客户群，并评价这些客户群的价值。</a:t>
            </a:r>
          </a:p>
        </p:txBody>
      </p:sp>
      <p:sp>
        <p:nvSpPr>
          <p:cNvPr id="665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1749" name="Group 5"/>
          <p:cNvGraphicFramePr>
            <a:graphicFrameLocks noGrp="1"/>
          </p:cNvGraphicFramePr>
          <p:nvPr/>
        </p:nvGraphicFramePr>
        <p:xfrm>
          <a:off x="2633663" y="2584450"/>
          <a:ext cx="6735761" cy="4023206"/>
        </p:xfrm>
        <a:graphic>
          <a:graphicData uri="http://schemas.openxmlformats.org/drawingml/2006/table">
            <a:tbl>
              <a:tblPr/>
              <a:tblGrid>
                <a:gridCol w="1476790">
                  <a:extLst>
                    <a:ext uri="{9D8B030D-6E8A-4147-A177-3AD203B41FA5}">
                      <a16:colId xmlns:a16="http://schemas.microsoft.com/office/drawing/2014/main" xmlns="" val="20000"/>
                    </a:ext>
                  </a:extLst>
                </a:gridCol>
                <a:gridCol w="1479983">
                  <a:extLst>
                    <a:ext uri="{9D8B030D-6E8A-4147-A177-3AD203B41FA5}">
                      <a16:colId xmlns:a16="http://schemas.microsoft.com/office/drawing/2014/main" xmlns="" val="20001"/>
                    </a:ext>
                  </a:extLst>
                </a:gridCol>
                <a:gridCol w="1476790">
                  <a:extLst>
                    <a:ext uri="{9D8B030D-6E8A-4147-A177-3AD203B41FA5}">
                      <a16:colId xmlns:a16="http://schemas.microsoft.com/office/drawing/2014/main" xmlns="" val="20002"/>
                    </a:ext>
                  </a:extLst>
                </a:gridCol>
                <a:gridCol w="2302198">
                  <a:extLst>
                    <a:ext uri="{9D8B030D-6E8A-4147-A177-3AD203B41FA5}">
                      <a16:colId xmlns:a16="http://schemas.microsoft.com/office/drawing/2014/main" xmlns="" val="20003"/>
                    </a:ext>
                  </a:extLst>
                </a:gridCol>
              </a:tblGrid>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ID</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R</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F</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579</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616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394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793</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8"/>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54</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9"/>
                  </a:ext>
                </a:extLst>
              </a:tr>
              <a:tr h="36570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1086</a:t>
                      </a:r>
                    </a:p>
                  </a:txBody>
                  <a:tcPr marL="121914" marR="121914" marT="45713" marB="4571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10"/>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7587" name="Text Box 6"/>
          <p:cNvSpPr txBox="1"/>
          <p:nvPr/>
        </p:nvSpPr>
        <p:spPr>
          <a:xfrm>
            <a:off x="241300" y="923925"/>
            <a:ext cx="11520488" cy="1624013"/>
          </a:xfrm>
          <a:prstGeom prst="rect">
            <a:avLst/>
          </a:prstGeom>
          <a:noFill/>
          <a:ln w="9525">
            <a:noFill/>
          </a:ln>
        </p:spPr>
        <p:txBody>
          <a:bodyPr lIns="0" tIns="0" rIns="0" bIns="0">
            <a:spAutoFit/>
          </a:bodyPr>
          <a:lstStyle/>
          <a:p>
            <a:pPr marL="342900" indent="-342900">
              <a:lnSpc>
                <a:spcPct val="150000"/>
              </a:lnSpc>
              <a:spcBef>
                <a:spcPct val="20000"/>
              </a:spcBef>
              <a:spcAft>
                <a:spcPct val="20000"/>
              </a:spcAft>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spcAft>
                <a:spcPct val="20000"/>
              </a:spcAft>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采用K-Means聚类算法，设定聚类个数K为3，最大迭代次数为500次，距离函数取欧氏距离。输出结果如下表：</a:t>
            </a:r>
          </a:p>
        </p:txBody>
      </p:sp>
      <p:sp>
        <p:nvSpPr>
          <p:cNvPr id="6758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32773" name="Group 5"/>
          <p:cNvGraphicFramePr>
            <a:graphicFrameLocks noGrp="1"/>
          </p:cNvGraphicFramePr>
          <p:nvPr/>
        </p:nvGraphicFramePr>
        <p:xfrm>
          <a:off x="1295400" y="2762250"/>
          <a:ext cx="9888538" cy="2198688"/>
        </p:xfrm>
        <a:graphic>
          <a:graphicData uri="http://schemas.openxmlformats.org/drawingml/2006/table">
            <a:tbl>
              <a:tblPr/>
              <a:tblGrid>
                <a:gridCol w="3433049">
                  <a:extLst>
                    <a:ext uri="{9D8B030D-6E8A-4147-A177-3AD203B41FA5}">
                      <a16:colId xmlns:a16="http://schemas.microsoft.com/office/drawing/2014/main" xmlns="" val="20000"/>
                    </a:ext>
                  </a:extLst>
                </a:gridCol>
                <a:gridCol w="1913365">
                  <a:extLst>
                    <a:ext uri="{9D8B030D-6E8A-4147-A177-3AD203B41FA5}">
                      <a16:colId xmlns:a16="http://schemas.microsoft.com/office/drawing/2014/main" xmlns="" val="20001"/>
                    </a:ext>
                  </a:extLst>
                </a:gridCol>
                <a:gridCol w="2321860">
                  <a:extLst>
                    <a:ext uri="{9D8B030D-6E8A-4147-A177-3AD203B41FA5}">
                      <a16:colId xmlns:a16="http://schemas.microsoft.com/office/drawing/2014/main" xmlns="" val="20002"/>
                    </a:ext>
                  </a:extLst>
                </a:gridCol>
                <a:gridCol w="2220264">
                  <a:extLst>
                    <a:ext uri="{9D8B030D-6E8A-4147-A177-3AD203B41FA5}">
                      <a16:colId xmlns:a16="http://schemas.microsoft.com/office/drawing/2014/main" xmlns="" val="20003"/>
                    </a:ext>
                  </a:extLst>
                </a:gridCol>
              </a:tblGrid>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分群类别</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1</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2</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分群</a:t>
                      </a: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3</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36821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样本个数</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340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560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40</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样本个数占比</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12.77%</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65.53%</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21.70%</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R</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-0.16295092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-0.14785515</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3.45505486</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6574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聚类中心              F</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1.11672177</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-0.65689153</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-0.29565357</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6662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M</a:t>
                      </a: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0.39557542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-0.27225103</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0.44912342</a:t>
                      </a:r>
                      <a:endPar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13" marR="121913"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8611" name="Text Box 6"/>
          <p:cNvSpPr txBox="1"/>
          <p:nvPr/>
        </p:nvSpPr>
        <p:spPr>
          <a:xfrm>
            <a:off x="241300" y="947738"/>
            <a:ext cx="11520488" cy="15240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以下是用</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Pandas</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和</a:t>
            </a:r>
            <a:r>
              <a:rPr lang="en-US" altLang="zh-CN"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Matplotlib</a:t>
            </a: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绘制的不同客户分群的概率密度函数图，通过这些图能直观地比较不同客户群的价值。分群 1 的概率密度函数图：</a:t>
            </a:r>
          </a:p>
        </p:txBody>
      </p:sp>
      <p:sp>
        <p:nvSpPr>
          <p:cNvPr id="6861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68613" name="Picture 6" descr="pd0"/>
          <p:cNvPicPr>
            <a:picLocks noChangeAspect="1"/>
          </p:cNvPicPr>
          <p:nvPr/>
        </p:nvPicPr>
        <p:blipFill>
          <a:blip r:embed="rId2"/>
          <a:srcRect t="6073" b="2408"/>
          <a:stretch>
            <a:fillRect/>
          </a:stretch>
        </p:blipFill>
        <p:spPr>
          <a:xfrm>
            <a:off x="3189288" y="2471738"/>
            <a:ext cx="5813425" cy="3984625"/>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69635" name="Text Box 6"/>
          <p:cNvSpPr txBox="1"/>
          <p:nvPr/>
        </p:nvSpPr>
        <p:spPr>
          <a:xfrm>
            <a:off x="241300" y="981075"/>
            <a:ext cx="11520488" cy="1066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分群 2 的概率密度函数图：</a:t>
            </a:r>
            <a:endParaRPr lang="zh-CN" altLang="en-US" sz="900" dirty="0">
              <a:solidFill>
                <a:srgbClr val="000000"/>
              </a:solidFill>
              <a:latin typeface="Arial" panose="020B0604020202020204" pitchFamily="34" charset="0"/>
            </a:endParaRPr>
          </a:p>
        </p:txBody>
      </p:sp>
      <p:sp>
        <p:nvSpPr>
          <p:cNvPr id="6963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69637" name="Picture 6" descr="pd1"/>
          <p:cNvPicPr>
            <a:picLocks noChangeAspect="1"/>
          </p:cNvPicPr>
          <p:nvPr/>
        </p:nvPicPr>
        <p:blipFill>
          <a:blip r:embed="rId2"/>
          <a:srcRect t="6506"/>
          <a:stretch>
            <a:fillRect/>
          </a:stretch>
        </p:blipFill>
        <p:spPr>
          <a:xfrm>
            <a:off x="2954338" y="2047875"/>
            <a:ext cx="6283325" cy="4397375"/>
          </a:xfrm>
          <a:prstGeom prst="rect">
            <a:avLst/>
          </a:prstGeom>
          <a:noFill/>
          <a:ln w="9525">
            <a:noFill/>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70659" name="Text Box 6"/>
          <p:cNvSpPr txBox="1"/>
          <p:nvPr/>
        </p:nvSpPr>
        <p:spPr>
          <a:xfrm>
            <a:off x="241300" y="976313"/>
            <a:ext cx="11520488" cy="106680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分群 3 的概率密度函数图：</a:t>
            </a:r>
            <a:endParaRPr lang="zh-CN" altLang="en-US" sz="900" dirty="0">
              <a:solidFill>
                <a:srgbClr val="000000"/>
              </a:solidFill>
              <a:latin typeface="Arial" panose="020B0604020202020204" pitchFamily="34" charset="0"/>
            </a:endParaRPr>
          </a:p>
        </p:txBody>
      </p:sp>
      <p:sp>
        <p:nvSpPr>
          <p:cNvPr id="7066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70661" name="Picture 6" descr="pd2"/>
          <p:cNvPicPr>
            <a:picLocks noChangeAspect="1"/>
          </p:cNvPicPr>
          <p:nvPr/>
        </p:nvPicPr>
        <p:blipFill>
          <a:blip r:embed="rId2"/>
          <a:srcRect t="6989"/>
          <a:stretch>
            <a:fillRect/>
          </a:stretch>
        </p:blipFill>
        <p:spPr>
          <a:xfrm>
            <a:off x="2979738" y="2043113"/>
            <a:ext cx="6232525" cy="4343400"/>
          </a:xfrm>
          <a:prstGeom prst="rect">
            <a:avLst/>
          </a:prstGeom>
          <a:noFill/>
          <a:ln w="9525">
            <a:noFill/>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71683" name="Text Box 6"/>
          <p:cNvSpPr txBox="1"/>
          <p:nvPr/>
        </p:nvSpPr>
        <p:spPr>
          <a:xfrm>
            <a:off x="241300" y="927100"/>
            <a:ext cx="11520488" cy="5540375"/>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案例实现：</a:t>
            </a:r>
          </a:p>
          <a:p>
            <a:pPr marL="342900" indent="-342900">
              <a:lnSpc>
                <a:spcPct val="15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   客户价值分析：</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分群1特点：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间隔相对较大，间隔分布在</a:t>
            </a:r>
            <a:r>
              <a:rPr lang="en-US" altLang="zh-CN" sz="2000" dirty="0">
                <a:solidFill>
                  <a:srgbClr val="000000"/>
                </a:solidFill>
                <a:latin typeface="微软雅黑" panose="020B0503020204020204" pitchFamily="34" charset="-122"/>
                <a:ea typeface="微软雅黑" panose="020B0503020204020204" pitchFamily="34" charset="-122"/>
              </a:rPr>
              <a:t>30~80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0~15</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0~2000</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分群2特点：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间隔相对较小，主要集中在</a:t>
            </a:r>
            <a:r>
              <a:rPr lang="en-US" altLang="zh-CN" sz="2000" dirty="0">
                <a:solidFill>
                  <a:srgbClr val="000000"/>
                </a:solidFill>
                <a:latin typeface="微软雅黑" panose="020B0503020204020204" pitchFamily="34" charset="-122"/>
                <a:ea typeface="微软雅黑" panose="020B0503020204020204" pitchFamily="34" charset="-122"/>
              </a:rPr>
              <a:t>0~30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10~25</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500~2000</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分群3特点：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间隔分布在</a:t>
            </a:r>
            <a:r>
              <a:rPr lang="en-US" altLang="zh-CN" sz="2000" dirty="0">
                <a:solidFill>
                  <a:srgbClr val="000000"/>
                </a:solidFill>
                <a:latin typeface="微软雅黑" panose="020B0503020204020204" pitchFamily="34" charset="-122"/>
                <a:ea typeface="微软雅黑" panose="020B0503020204020204" pitchFamily="34" charset="-122"/>
              </a:rPr>
              <a:t>0~30</a:t>
            </a:r>
            <a:r>
              <a:rPr lang="zh-CN" altLang="en-US" sz="2000" dirty="0">
                <a:solidFill>
                  <a:srgbClr val="000000"/>
                </a:solidFill>
                <a:latin typeface="微软雅黑" panose="020B0503020204020204" pitchFamily="34" charset="-122"/>
                <a:ea typeface="微软雅黑" panose="020B0503020204020204" pitchFamily="34" charset="-122"/>
              </a:rPr>
              <a:t>天之间；消费次数集中在</a:t>
            </a:r>
            <a:r>
              <a:rPr lang="en-US" altLang="zh-CN" sz="2000" dirty="0">
                <a:solidFill>
                  <a:srgbClr val="000000"/>
                </a:solidFill>
                <a:latin typeface="微软雅黑" panose="020B0503020204020204" pitchFamily="34" charset="-122"/>
                <a:ea typeface="微软雅黑" panose="020B0503020204020204" pitchFamily="34" charset="-122"/>
              </a:rPr>
              <a:t>0~12</a:t>
            </a:r>
            <a:r>
              <a:rPr lang="zh-CN" altLang="en-US" sz="2000" dirty="0">
                <a:solidFill>
                  <a:srgbClr val="000000"/>
                </a:solidFill>
                <a:latin typeface="微软雅黑" panose="020B0503020204020204" pitchFamily="34" charset="-122"/>
                <a:ea typeface="微软雅黑" panose="020B0503020204020204" pitchFamily="34" charset="-122"/>
              </a:rPr>
              <a:t>次；消费金额在</a:t>
            </a:r>
            <a:r>
              <a:rPr lang="en-US" altLang="zh-CN" sz="2000" dirty="0">
                <a:solidFill>
                  <a:srgbClr val="000000"/>
                </a:solidFill>
                <a:latin typeface="微软雅黑" panose="020B0503020204020204" pitchFamily="34" charset="-122"/>
                <a:ea typeface="微软雅黑" panose="020B0503020204020204" pitchFamily="34" charset="-122"/>
              </a:rPr>
              <a:t>0~1800</a:t>
            </a:r>
            <a:r>
              <a:rPr lang="zh-CN" altLang="en-US" sz="2000"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spcBef>
                <a:spcPct val="20000"/>
              </a:spcBef>
              <a:buClr>
                <a:schemeClr val="hlink"/>
              </a:buClr>
              <a:buFont typeface="Wingdings" panose="05000000000000000000" pitchFamily="2" charset="2"/>
              <a:buChar char="v"/>
            </a:pPr>
            <a:r>
              <a:rPr lang="zh-CN" altLang="en-US" sz="2000" dirty="0">
                <a:solidFill>
                  <a:srgbClr val="000000"/>
                </a:solidFill>
                <a:latin typeface="微软雅黑" panose="020B0503020204020204" pitchFamily="34" charset="-122"/>
                <a:ea typeface="微软雅黑" panose="020B0503020204020204" pitchFamily="34" charset="-122"/>
              </a:rPr>
              <a:t>对比分析：分群</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时间间隔较短，消费次数多，而且消费金额较大，是高消费高价值人群。分群</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的时间间隔、消费次数和消费金额处于中等水平，代表着一般客户。分群</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的时间间隔较长，消费次数较少，消费金额也不是特别高，是价值较低的客户群体。</a:t>
            </a:r>
          </a:p>
          <a:p>
            <a:pPr marL="342900" indent="-342900">
              <a:lnSpc>
                <a:spcPct val="150000"/>
              </a:lnSpc>
              <a:spcBef>
                <a:spcPct val="20000"/>
              </a:spcBef>
              <a:buClr>
                <a:schemeClr val="hlink"/>
              </a:buClr>
              <a:buFont typeface="Wingdings" panose="05000000000000000000" pitchFamily="2" charset="2"/>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7168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K-Means聚类算法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4" name="TextBox 3"/>
          <p:cNvSpPr txBox="1"/>
          <p:nvPr/>
        </p:nvSpPr>
        <p:spPr bwMode="auto">
          <a:xfrm>
            <a:off x="583143" y="967154"/>
            <a:ext cx="9130483" cy="4684139"/>
          </a:xfrm>
          <a:prstGeom prst="rect">
            <a:avLst/>
          </a:prstGeom>
          <a:blipFill rotWithShape="1">
            <a:blip r:embed="rId3"/>
            <a:stretch>
              <a:fillRect l="-2097" b="-1697"/>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graphicFrame>
        <p:nvGraphicFramePr>
          <p:cNvPr id="72710" name="对象 3"/>
          <p:cNvGraphicFramePr>
            <a:graphicFrameLocks noChangeAspect="1"/>
          </p:cNvGraphicFramePr>
          <p:nvPr/>
        </p:nvGraphicFramePr>
        <p:xfrm>
          <a:off x="3430588" y="3940175"/>
          <a:ext cx="4365625" cy="655638"/>
        </p:xfrm>
        <a:graphic>
          <a:graphicData uri="http://schemas.openxmlformats.org/presentationml/2006/ole">
            <mc:AlternateContent xmlns:mc="http://schemas.openxmlformats.org/markup-compatibility/2006">
              <mc:Choice xmlns:v="urn:schemas-microsoft-com:vml" Requires="v">
                <p:oleObj spid="_x0000_s19458" r:id="rId4" imgW="2095500" imgH="419100" progId="Equation.DSMT4">
                  <p:embed/>
                </p:oleObj>
              </mc:Choice>
              <mc:Fallback>
                <p:oleObj r:id="rId4" imgW="2095500" imgH="419100" progId="Equation.DSMT4">
                  <p:embed/>
                  <p:pic>
                    <p:nvPicPr>
                      <p:cNvPr id="0" name="图片 3108"/>
                      <p:cNvPicPr/>
                      <p:nvPr/>
                    </p:nvPicPr>
                    <p:blipFill>
                      <a:blip r:embed="rId5"/>
                      <a:stretch>
                        <a:fillRect/>
                      </a:stretch>
                    </p:blipFill>
                    <p:spPr>
                      <a:xfrm>
                        <a:off x="3430588" y="3940175"/>
                        <a:ext cx="4365625" cy="655638"/>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5" name="TextBox 4"/>
          <p:cNvSpPr txBox="1"/>
          <p:nvPr/>
        </p:nvSpPr>
        <p:spPr bwMode="auto">
          <a:xfrm>
            <a:off x="483579" y="1002324"/>
            <a:ext cx="9589812" cy="4290646"/>
          </a:xfrm>
          <a:prstGeom prst="rect">
            <a:avLst/>
          </a:prstGeom>
          <a:blipFill rotWithShape="1">
            <a:blip r:embed="rId2"/>
            <a:stretch>
              <a:fillRect l="-1880" r="-1808"/>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9459" name="Text Box 6"/>
          <p:cNvSpPr txBox="1"/>
          <p:nvPr/>
        </p:nvSpPr>
        <p:spPr>
          <a:xfrm>
            <a:off x="382588" y="984250"/>
            <a:ext cx="11239500" cy="692150"/>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分类和预测的实现过程类似，以分类模型为例，实现过程如图：</a:t>
            </a:r>
            <a:endParaRPr lang="zh-CN" altLang="en-US" sz="900" dirty="0">
              <a:solidFill>
                <a:srgbClr val="000000"/>
              </a:solidFill>
              <a:latin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1946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19461" name="Picture 6"/>
          <p:cNvPicPr>
            <a:picLocks noChangeAspect="1"/>
          </p:cNvPicPr>
          <p:nvPr/>
        </p:nvPicPr>
        <p:blipFill>
          <a:blip r:embed="rId2"/>
          <a:stretch>
            <a:fillRect/>
          </a:stretch>
        </p:blipFill>
        <p:spPr>
          <a:xfrm>
            <a:off x="3905250" y="1473200"/>
            <a:ext cx="4381500" cy="5106988"/>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3"/>
          <p:cNvSpPr txBox="1"/>
          <p:nvPr/>
        </p:nvSpPr>
        <p:spPr>
          <a:xfrm>
            <a:off x="239713" y="33337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聚类算法评价</a:t>
            </a:r>
            <a:endParaRPr lang="zh-CN" altLang="en-US" sz="2200" b="1" dirty="0">
              <a:latin typeface="Arial" panose="020B0604020202020204" pitchFamily="34" charset="0"/>
              <a:ea typeface="微软雅黑" panose="020B0503020204020204" pitchFamily="34" charset="-122"/>
            </a:endParaRPr>
          </a:p>
        </p:txBody>
      </p:sp>
      <p:sp>
        <p:nvSpPr>
          <p:cNvPr id="4" name="TextBox 3"/>
          <p:cNvSpPr txBox="1"/>
          <p:nvPr/>
        </p:nvSpPr>
        <p:spPr bwMode="auto">
          <a:xfrm>
            <a:off x="545124" y="931984"/>
            <a:ext cx="9783100" cy="4668716"/>
          </a:xfrm>
          <a:prstGeom prst="rect">
            <a:avLst/>
          </a:prstGeom>
          <a:blipFill rotWithShape="1">
            <a:blip r:embed="rId2"/>
            <a:stretch>
              <a:fillRect l="-1880"/>
            </a:stretch>
          </a:blipFill>
          <a:ln>
            <a:noFill/>
          </a:ln>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3"/>
          <p:cNvSpPr txBox="1"/>
          <p:nvPr/>
        </p:nvSpPr>
        <p:spPr>
          <a:xfrm>
            <a:off x="239713" y="35242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——Python</a:t>
            </a:r>
            <a:r>
              <a:rPr lang="zh-CN" altLang="en-US" sz="2200" b="1" dirty="0">
                <a:latin typeface="微软雅黑" panose="020B0503020204020204" pitchFamily="34" charset="-122"/>
                <a:ea typeface="微软雅黑" panose="020B0503020204020204" pitchFamily="34" charset="-122"/>
              </a:rPr>
              <a:t>主要聚类分析算法</a:t>
            </a:r>
            <a:endParaRPr lang="zh-CN" altLang="en-US" sz="2200" b="1" dirty="0">
              <a:latin typeface="Arial" panose="020B0604020202020204" pitchFamily="34" charset="0"/>
              <a:ea typeface="微软雅黑" panose="020B0503020204020204" pitchFamily="34" charset="-122"/>
            </a:endParaRPr>
          </a:p>
        </p:txBody>
      </p:sp>
      <p:graphicFrame>
        <p:nvGraphicFramePr>
          <p:cNvPr id="4" name="Group 5"/>
          <p:cNvGraphicFramePr>
            <a:graphicFrameLocks noGrp="1"/>
          </p:cNvGraphicFramePr>
          <p:nvPr/>
        </p:nvGraphicFramePr>
        <p:xfrm>
          <a:off x="757238" y="1776413"/>
          <a:ext cx="10571162" cy="4010027"/>
        </p:xfrm>
        <a:graphic>
          <a:graphicData uri="http://schemas.openxmlformats.org/drawingml/2006/table">
            <a:tbl>
              <a:tblPr/>
              <a:tblGrid>
                <a:gridCol w="2555588">
                  <a:extLst>
                    <a:ext uri="{9D8B030D-6E8A-4147-A177-3AD203B41FA5}">
                      <a16:colId xmlns:a16="http://schemas.microsoft.com/office/drawing/2014/main" xmlns="" val="20000"/>
                    </a:ext>
                  </a:extLst>
                </a:gridCol>
                <a:gridCol w="5877002">
                  <a:extLst>
                    <a:ext uri="{9D8B030D-6E8A-4147-A177-3AD203B41FA5}">
                      <a16:colId xmlns:a16="http://schemas.microsoft.com/office/drawing/2014/main" xmlns="" val="20001"/>
                    </a:ext>
                  </a:extLst>
                </a:gridCol>
                <a:gridCol w="2138572">
                  <a:extLst>
                    <a:ext uri="{9D8B030D-6E8A-4147-A177-3AD203B41FA5}">
                      <a16:colId xmlns:a16="http://schemas.microsoft.com/office/drawing/2014/main" xmlns="" val="20002"/>
                    </a:ext>
                  </a:extLst>
                </a:gridCol>
              </a:tblGrid>
              <a:tr h="42078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对象名</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函数功能</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所属工具箱</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44064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KMeans</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79460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AffinityPropagation</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吸引力传播聚类，</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2007</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年提出，几乎优于所有其他方法，不需要指定聚类数，但运行效率较低。</a:t>
                      </a: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7309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MeanShift</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均值漂移聚类算法</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561466">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SpectralClustering</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谱聚类，具有效果比</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均值好，速度比</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K</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均值快等特点</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469211">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AgglomerativeClustering</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层次聚类，给出一棵聚类层次树</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420785">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DBSCAN</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具有噪声的基于密度的聚类方法</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err="1">
                          <a:ln>
                            <a:noFill/>
                          </a:ln>
                          <a:solidFill>
                            <a:srgbClr val="000000"/>
                          </a:solidFill>
                          <a:effectLst/>
                          <a:latin typeface="Calibri" panose="020F0502020204030204" pitchFamily="34" charset="0"/>
                          <a:ea typeface="宋体" panose="02010600030101010101" pitchFamily="2" charset="-122"/>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6"/>
                  </a:ext>
                </a:extLst>
              </a:tr>
              <a:tr h="429440">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a:solidFill>
                            <a:schemeClr val="tx1"/>
                          </a:solidFill>
                          <a:effectLst/>
                          <a:latin typeface="+mn-lt"/>
                          <a:ea typeface="+mn-ea"/>
                          <a:cs typeface="+mn-cs"/>
                        </a:rPr>
                        <a:t>BIRCH</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综合的层次聚类算法，可以处理大规模数据的聚类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20000"/>
                        </a:lnSpc>
                        <a:spcBef>
                          <a:spcPct val="20000"/>
                        </a:spcBef>
                        <a:spcAft>
                          <a:spcPct val="0"/>
                        </a:spcAft>
                        <a:buClrTx/>
                        <a:buSzTx/>
                        <a:buFont typeface="Arial" panose="020B0604020202020204" pitchFamily="34" charset="0"/>
                        <a:buNone/>
                      </a:pPr>
                      <a:r>
                        <a:rPr lang="en-US" altLang="zh-CN" sz="1800" kern="1200" dirty="0" err="1">
                          <a:solidFill>
                            <a:schemeClr val="tx1"/>
                          </a:solidFill>
                          <a:effectLst/>
                          <a:latin typeface="+mn-lt"/>
                          <a:ea typeface="+mn-ea"/>
                          <a:cs typeface="+mn-cs"/>
                        </a:rPr>
                        <a:t>sklearn.cluster</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929" marR="121929" marT="45737" marB="4573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bl>
          </a:graphicData>
        </a:graphic>
      </p:graphicFrame>
      <p:sp>
        <p:nvSpPr>
          <p:cNvPr id="75817" name="Text Box 6"/>
          <p:cNvSpPr txBox="1"/>
          <p:nvPr/>
        </p:nvSpPr>
        <p:spPr>
          <a:xfrm>
            <a:off x="381000" y="1014413"/>
            <a:ext cx="11239500" cy="461962"/>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Python</a:t>
            </a:r>
            <a:r>
              <a:rPr lang="zh-CN" altLang="en-US" sz="2000" dirty="0">
                <a:solidFill>
                  <a:srgbClr val="000000"/>
                </a:solidFill>
                <a:latin typeface="微软雅黑" panose="020B0503020204020204" pitchFamily="34" charset="-122"/>
                <a:ea typeface="微软雅黑" panose="020B0503020204020204" pitchFamily="34" charset="-122"/>
              </a:rPr>
              <a:t>里面实现的聚类算法见下表：</a:t>
            </a:r>
            <a:endParaRPr lang="zh-CN" altLang="en-US" sz="900" dirty="0">
              <a:solidFill>
                <a:srgbClr val="000000"/>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3"/>
          <p:cNvSpPr txBox="1"/>
          <p:nvPr/>
        </p:nvSpPr>
        <p:spPr>
          <a:xfrm>
            <a:off x="239713" y="352425"/>
            <a:ext cx="11088687" cy="431800"/>
          </a:xfrm>
          <a:prstGeom prst="rect">
            <a:avLst/>
          </a:prstGeom>
          <a:noFill/>
          <a:ln w="9525">
            <a:noFill/>
          </a:ln>
        </p:spPr>
        <p:txBody>
          <a:bodyPr anchor="ctr" anchorCtr="0"/>
          <a:lstStyle/>
          <a:p>
            <a:r>
              <a:rPr lang="zh-CN" altLang="en-US" sz="2200" b="1" dirty="0">
                <a:latin typeface="微软雅黑" panose="020B0503020204020204" pitchFamily="34" charset="-122"/>
                <a:ea typeface="微软雅黑" panose="020B0503020204020204" pitchFamily="34" charset="-122"/>
              </a:rPr>
              <a:t>聚类分析</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聚类结果可视化的工具</a:t>
            </a:r>
            <a:endParaRPr lang="zh-CN" altLang="en-US" sz="2200" b="1" dirty="0">
              <a:latin typeface="Arial" panose="020B0604020202020204" pitchFamily="34" charset="0"/>
              <a:ea typeface="微软雅黑" panose="020B0503020204020204" pitchFamily="34" charset="-122"/>
            </a:endParaRPr>
          </a:p>
        </p:txBody>
      </p:sp>
      <p:sp>
        <p:nvSpPr>
          <p:cNvPr id="76803" name="Text Box 6"/>
          <p:cNvSpPr txBox="1"/>
          <p:nvPr/>
        </p:nvSpPr>
        <p:spPr>
          <a:xfrm>
            <a:off x="381000" y="984250"/>
            <a:ext cx="11239500" cy="1846263"/>
          </a:xfrm>
          <a:prstGeom prst="rect">
            <a:avLst/>
          </a:prstGeom>
          <a:noFill/>
          <a:ln w="9525">
            <a:noFill/>
          </a:ln>
        </p:spPr>
        <p:txBody>
          <a:bodyPr lIns="0" tIns="0" rIns="0" bIns="0">
            <a:spAutoFit/>
          </a:bodyPr>
          <a:lstStyle/>
          <a:p>
            <a:pPr marL="342900" indent="-342900">
              <a:lnSpc>
                <a:spcPct val="150000"/>
              </a:lnSpc>
              <a:spcBef>
                <a:spcPct val="20000"/>
              </a:spcBef>
              <a:buClr>
                <a:schemeClr val="hlink"/>
              </a:buClr>
              <a:buFont typeface="Wingdings" panose="05000000000000000000" pitchFamily="2" charset="2"/>
              <a:buChar char="l"/>
            </a:pPr>
            <a:r>
              <a:rPr lang="en-US" altLang="zh-CN" sz="2000" dirty="0">
                <a:solidFill>
                  <a:srgbClr val="000000"/>
                </a:solidFill>
                <a:latin typeface="微软雅黑" panose="020B0503020204020204" pitchFamily="34" charset="-122"/>
                <a:ea typeface="微软雅黑" panose="020B0503020204020204" pitchFamily="34" charset="-122"/>
              </a:rPr>
              <a:t>TSNE</a:t>
            </a:r>
            <a:r>
              <a:rPr lang="zh-CN" altLang="en-US" sz="2000" dirty="0">
                <a:solidFill>
                  <a:srgbClr val="000000"/>
                </a:solidFill>
                <a:latin typeface="微软雅黑" panose="020B0503020204020204" pitchFamily="34" charset="-122"/>
                <a:ea typeface="微软雅黑" panose="020B0503020204020204" pitchFamily="34" charset="-122"/>
              </a:rPr>
              <a:t>是</a:t>
            </a:r>
            <a:r>
              <a:rPr lang="en-US" altLang="zh-CN" sz="2000" dirty="0">
                <a:solidFill>
                  <a:srgbClr val="000000"/>
                </a:solidFill>
                <a:latin typeface="微软雅黑" panose="020B0503020204020204" pitchFamily="34" charset="-122"/>
                <a:ea typeface="微软雅黑" panose="020B0503020204020204" pitchFamily="34" charset="-122"/>
              </a:rPr>
              <a:t>Laurens van der Maaten</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Geoffrey Hintton</a:t>
            </a: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2008</a:t>
            </a:r>
            <a:r>
              <a:rPr lang="zh-CN" altLang="en-US" sz="2000" dirty="0">
                <a:solidFill>
                  <a:srgbClr val="000000"/>
                </a:solidFill>
                <a:latin typeface="微软雅黑" panose="020B0503020204020204" pitchFamily="34" charset="-122"/>
                <a:ea typeface="微软雅黑" panose="020B0503020204020204" pitchFamily="34" charset="-122"/>
              </a:rPr>
              <a:t>年提出的，它的定位是高维数据的可视化。我们总喜欢能够</a:t>
            </a:r>
            <a:r>
              <a:rPr lang="zh-CN" altLang="en-US" sz="2000" b="1" dirty="0">
                <a:solidFill>
                  <a:srgbClr val="FF0000"/>
                </a:solidFill>
                <a:latin typeface="微软雅黑" panose="020B0503020204020204" pitchFamily="34" charset="-122"/>
                <a:ea typeface="微软雅黑" panose="020B0503020204020204" pitchFamily="34" charset="-122"/>
              </a:rPr>
              <a:t>直观</a:t>
            </a:r>
            <a:r>
              <a:rPr lang="zh-CN" altLang="en-US" sz="2000" dirty="0">
                <a:solidFill>
                  <a:srgbClr val="000000"/>
                </a:solidFill>
                <a:latin typeface="微软雅黑" panose="020B0503020204020204" pitchFamily="34" charset="-122"/>
                <a:ea typeface="微软雅黑" panose="020B0503020204020204" pitchFamily="34" charset="-122"/>
              </a:rPr>
              <a:t>地展示研究结果，聚类也不例外。然而通常来说输入的特征数是高维的（大于</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维），一般难以直接以原特征对聚类结果进行展示。而</a:t>
            </a:r>
            <a:r>
              <a:rPr lang="en-US" altLang="zh-CN" sz="2000" dirty="0">
                <a:solidFill>
                  <a:srgbClr val="000000"/>
                </a:solidFill>
                <a:latin typeface="微软雅黑" panose="020B0503020204020204" pitchFamily="34" charset="-122"/>
                <a:ea typeface="微软雅黑" panose="020B0503020204020204" pitchFamily="34" charset="-122"/>
              </a:rPr>
              <a:t>TSNE</a:t>
            </a:r>
            <a:r>
              <a:rPr lang="zh-CN" altLang="en-US" sz="2000" dirty="0">
                <a:solidFill>
                  <a:srgbClr val="000000"/>
                </a:solidFill>
                <a:latin typeface="微软雅黑" panose="020B0503020204020204" pitchFamily="34" charset="-122"/>
                <a:ea typeface="微软雅黑" panose="020B0503020204020204" pitchFamily="34" charset="-122"/>
              </a:rPr>
              <a:t>提供了一种有效的</a:t>
            </a:r>
            <a:r>
              <a:rPr lang="zh-CN" altLang="en-US" sz="2000" b="1" dirty="0">
                <a:solidFill>
                  <a:srgbClr val="FF0000"/>
                </a:solidFill>
                <a:latin typeface="微软雅黑" panose="020B0503020204020204" pitchFamily="34" charset="-122"/>
                <a:ea typeface="微软雅黑" panose="020B0503020204020204" pitchFamily="34" charset="-122"/>
              </a:rPr>
              <a:t>数据降维</a:t>
            </a:r>
            <a:r>
              <a:rPr lang="zh-CN" altLang="en-US" sz="2000" dirty="0">
                <a:solidFill>
                  <a:srgbClr val="000000"/>
                </a:solidFill>
                <a:latin typeface="微软雅黑" panose="020B0503020204020204" pitchFamily="34" charset="-122"/>
                <a:ea typeface="微软雅黑" panose="020B0503020204020204" pitchFamily="34" charset="-122"/>
              </a:rPr>
              <a:t>方式，让我们可以在</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维或者</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维的空间中展示聚类结果。</a:t>
            </a:r>
            <a:endParaRPr lang="zh-CN" altLang="en-US" sz="900" dirty="0">
              <a:solidFill>
                <a:srgbClr val="000000"/>
              </a:solidFill>
              <a:latin typeface="Arial" panose="020B0604020202020204" pitchFamily="34" charset="0"/>
            </a:endParaRPr>
          </a:p>
        </p:txBody>
      </p:sp>
      <p:pic>
        <p:nvPicPr>
          <p:cNvPr id="76804" name="Picture 5" descr="图5-17"/>
          <p:cNvPicPr>
            <a:picLocks noChangeAspect="1"/>
          </p:cNvPicPr>
          <p:nvPr/>
        </p:nvPicPr>
        <p:blipFill>
          <a:blip r:embed="rId2"/>
          <a:stretch>
            <a:fillRect/>
          </a:stretch>
        </p:blipFill>
        <p:spPr>
          <a:xfrm>
            <a:off x="3403600" y="2830513"/>
            <a:ext cx="5384800" cy="35972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0483" name="Text Box 6"/>
          <p:cNvSpPr txBox="1"/>
          <p:nvPr/>
        </p:nvSpPr>
        <p:spPr>
          <a:xfrm>
            <a:off x="382588" y="1000125"/>
            <a:ext cx="11239500" cy="3425825"/>
          </a:xfrm>
          <a:prstGeom prst="rect">
            <a:avLst/>
          </a:prstGeom>
          <a:noFill/>
          <a:ln w="9525">
            <a:noFill/>
          </a:ln>
        </p:spPr>
        <p:txBody>
          <a:bodyPr lIns="0" tIns="0" rIns="0" bIns="0">
            <a:spAutoFit/>
          </a:bodyPr>
          <a:lstStyle/>
          <a:p>
            <a:pPr marL="457200" indent="-457200">
              <a:lnSpc>
                <a:spcPct val="18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分类算法有</a:t>
            </a:r>
            <a:r>
              <a:rPr lang="zh-CN" altLang="en-US" sz="2000" b="1" dirty="0">
                <a:solidFill>
                  <a:srgbClr val="000000"/>
                </a:solidFill>
                <a:latin typeface="微软雅黑" panose="020B0503020204020204" pitchFamily="34" charset="-122"/>
                <a:ea typeface="微软雅黑" panose="020B0503020204020204" pitchFamily="34" charset="-122"/>
              </a:rPr>
              <a:t>两步过程</a:t>
            </a:r>
            <a:r>
              <a:rPr lang="zh-CN" altLang="en-US" sz="2000" dirty="0">
                <a:solidFill>
                  <a:srgbClr val="000000"/>
                </a:solidFill>
                <a:latin typeface="微软雅黑" panose="020B0503020204020204" pitchFamily="34" charset="-122"/>
                <a:ea typeface="微软雅黑" panose="020B0503020204020204" pitchFamily="34" charset="-122"/>
              </a:rPr>
              <a:t>：第一步是学习步，通过归纳分析训练样本集来建立分类模型得到分类规则；第二步是分类步，先用已知的检验样本集评估分类规则的准确率，如果准确率是可以接受的，则使用该模型对未知类标号的待测样本集进行预测。</a:t>
            </a:r>
          </a:p>
          <a:p>
            <a:pPr marL="457200" indent="-457200">
              <a:lnSpc>
                <a:spcPct val="180000"/>
              </a:lnSpc>
              <a:spcBef>
                <a:spcPct val="20000"/>
              </a:spcBef>
              <a:spcAft>
                <a:spcPct val="20000"/>
              </a:spcAft>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预测模型的实现也有两步，类似于分类模型，第一步是通过训练集建立预测属性（数值型的）的函数模型，第二步是预测，模型通过检验后再进行预测或控制。</a:t>
            </a: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buChar char="l"/>
            </a:pPr>
            <a:endParaRPr lang="zh-CN" altLang="en-US" sz="900" dirty="0">
              <a:solidFill>
                <a:srgbClr val="000000"/>
              </a:solidFill>
              <a:latin typeface="Arial" panose="020B0604020202020204" pitchFamily="34" charset="0"/>
            </a:endParaRPr>
          </a:p>
        </p:txBody>
      </p:sp>
      <p:sp>
        <p:nvSpPr>
          <p:cNvPr id="2048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150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实现过程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1508" name="Object 2"/>
          <p:cNvGraphicFramePr>
            <a:graphicFrameLocks noChangeAspect="1"/>
          </p:cNvGraphicFramePr>
          <p:nvPr/>
        </p:nvGraphicFramePr>
        <p:xfrm>
          <a:off x="1463675" y="1154113"/>
          <a:ext cx="9010650" cy="5149850"/>
        </p:xfrm>
        <a:graphic>
          <a:graphicData uri="http://schemas.openxmlformats.org/presentationml/2006/ole">
            <mc:AlternateContent xmlns:mc="http://schemas.openxmlformats.org/markup-compatibility/2006">
              <mc:Choice xmlns:v="urn:schemas-microsoft-com:vml" Requires="v">
                <p:oleObj spid="_x0000_s2050" r:id="rId3" imgW="8529320" imgH="6498590" progId="Visio.Drawing.11">
                  <p:embed/>
                </p:oleObj>
              </mc:Choice>
              <mc:Fallback>
                <p:oleObj r:id="rId3" imgW="8529320" imgH="6498590" progId="Visio.Drawing.11">
                  <p:embed/>
                  <p:pic>
                    <p:nvPicPr>
                      <p:cNvPr id="0" name="图片 3075"/>
                      <p:cNvPicPr/>
                      <p:nvPr/>
                    </p:nvPicPr>
                    <p:blipFill>
                      <a:blip r:embed="rId4"/>
                      <a:stretch>
                        <a:fillRect/>
                      </a:stretch>
                    </p:blipFill>
                    <p:spPr>
                      <a:xfrm>
                        <a:off x="1463675" y="1154113"/>
                        <a:ext cx="9010650" cy="5149850"/>
                      </a:xfrm>
                      <a:prstGeom prst="rect">
                        <a:avLst/>
                      </a:prstGeom>
                      <a:no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22531" name="Text Box 6"/>
          <p:cNvSpPr txBox="1"/>
          <p:nvPr/>
        </p:nvSpPr>
        <p:spPr>
          <a:xfrm>
            <a:off x="382588" y="933450"/>
            <a:ext cx="11239500" cy="692150"/>
          </a:xfrm>
          <a:prstGeom prst="rect">
            <a:avLst/>
          </a:prstGeom>
          <a:noFill/>
          <a:ln w="9525">
            <a:noFill/>
          </a:ln>
        </p:spPr>
        <p:txBody>
          <a:bodyPr lIns="0" tIns="0" rIns="0" bIns="0">
            <a:spAutoFit/>
          </a:bodyPr>
          <a:lstStyle/>
          <a:p>
            <a:pPr marL="457200" indent="-457200">
              <a:lnSpc>
                <a:spcPct val="15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主要分类与预测算法简介：</a:t>
            </a:r>
            <a:endParaRPr lang="zh-CN" altLang="en-US" sz="900" dirty="0">
              <a:solidFill>
                <a:srgbClr val="000000"/>
              </a:solidFill>
              <a:latin typeface="Arial" panose="020B0604020202020204" pitchFamily="34" charset="0"/>
            </a:endParaRPr>
          </a:p>
          <a:p>
            <a:pPr marL="457200" indent="-457200">
              <a:lnSpc>
                <a:spcPct val="150000"/>
              </a:lnSpc>
              <a:spcBef>
                <a:spcPct val="20000"/>
              </a:spcBef>
              <a:buClr>
                <a:schemeClr val="hlink"/>
              </a:buClr>
              <a:buFont typeface="Wingdings" panose="05000000000000000000" pitchFamily="2" charset="2"/>
            </a:pPr>
            <a:endParaRPr lang="zh-CN" altLang="en-US" sz="900" dirty="0">
              <a:solidFill>
                <a:srgbClr val="000000"/>
              </a:solidFill>
              <a:latin typeface="Arial" panose="020B0604020202020204" pitchFamily="34" charset="0"/>
            </a:endParaRPr>
          </a:p>
        </p:txBody>
      </p:sp>
      <p:sp>
        <p:nvSpPr>
          <p:cNvPr id="2253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分类与预测</a:t>
            </a:r>
            <a:r>
              <a:rPr kumimoji="1" lang="en-US" altLang="zh-CN" sz="2200" dirty="0">
                <a:latin typeface="微软雅黑" panose="020B0503020204020204" pitchFamily="34" charset="-122"/>
                <a:ea typeface="Times New Roman" panose="02020603050405020304" pitchFamily="18" charset="0"/>
                <a:cs typeface="微软雅黑" panose="020B0503020204020204" pitchFamily="34" charset="-122"/>
              </a:rPr>
              <a:t>——</a:t>
            </a:r>
            <a:r>
              <a:rPr kumimoji="1" lang="zh-CN" altLang="en-US" sz="2200" dirty="0">
                <a:latin typeface="微软雅黑" panose="020B0503020204020204" pitchFamily="34" charset="-122"/>
                <a:ea typeface="微软雅黑" panose="020B0503020204020204" pitchFamily="34" charset="-122"/>
                <a:cs typeface="Times New Roman" panose="02020603050405020304" pitchFamily="18" charset="0"/>
              </a:rPr>
              <a:t>常用的分类与预测算法</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graphicFrame>
        <p:nvGraphicFramePr>
          <p:cNvPr id="26629" name="Group 5"/>
          <p:cNvGraphicFramePr>
            <a:graphicFrameLocks noGrp="1"/>
          </p:cNvGraphicFramePr>
          <p:nvPr/>
        </p:nvGraphicFramePr>
        <p:xfrm>
          <a:off x="617538" y="1485900"/>
          <a:ext cx="11333162" cy="4672013"/>
        </p:xfrm>
        <a:graphic>
          <a:graphicData uri="http://schemas.openxmlformats.org/drawingml/2006/table">
            <a:tbl>
              <a:tblPr/>
              <a:tblGrid>
                <a:gridCol w="2339026">
                  <a:extLst>
                    <a:ext uri="{9D8B030D-6E8A-4147-A177-3AD203B41FA5}">
                      <a16:colId xmlns:a16="http://schemas.microsoft.com/office/drawing/2014/main" xmlns="" val="20000"/>
                    </a:ext>
                  </a:extLst>
                </a:gridCol>
                <a:gridCol w="8994136">
                  <a:extLst>
                    <a:ext uri="{9D8B030D-6E8A-4147-A177-3AD203B41FA5}">
                      <a16:colId xmlns:a16="http://schemas.microsoft.com/office/drawing/2014/main" xmlns="" val="20001"/>
                    </a:ext>
                  </a:extLst>
                </a:gridCol>
              </a:tblGrid>
              <a:tr h="4191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算法名称</a:t>
                      </a: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算法描述</a:t>
                      </a: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xmlns="" val="10000"/>
                  </a:ext>
                </a:extLst>
              </a:tr>
              <a:tr h="10636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回归分析</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回归分析是确定预测属性（数值型）与其他变量间相互依赖的定量。关系的最常用的统计学方法。包括线性回归、非线性回归、Logistic回归、岭回归、主成分回归、偏最小二乘回归等模型。</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984250">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决策树</a:t>
                      </a: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它采用自顶向下的递归方式，在决策树的内部结点进行属性值的比较，并根据不同的属性值从该结点向下分支，叶结点是要学习划分的类。</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7588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人工神经网络</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一种模仿大脑神经网络结构和功能而建立的信息处理系统，表示神经网络的输入与输出变量之间关系的模型。</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771525">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贝叶斯网络</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贝叶斯网络又称信度网络，是Bayes方法的扩展，是目前不确定知识表达和推理领域最有效的理论模型之一。</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674688">
                <a:tc>
                  <a:txBody>
                    <a:bodyPr/>
                    <a:lstStyle/>
                    <a:p>
                      <a:pPr marL="0" marR="0" lvl="0" indent="0" algn="l" defTabSz="914400" rtl="0" eaLnBrk="0" fontAlgn="base" latinLnBrk="0" hangingPunct="0">
                        <a:lnSpc>
                          <a:spcPct val="110000"/>
                        </a:lnSpc>
                        <a:spcBef>
                          <a:spcPct val="20000"/>
                        </a:spcBef>
                        <a:spcAft>
                          <a:spcPct val="0"/>
                        </a:spcAft>
                        <a:buClrTx/>
                        <a:buSzTx/>
                        <a:buFont typeface="Arial" panose="020B0604020202020204" pitchFamily="34" charset="0"/>
                        <a:buNone/>
                      </a:pPr>
                      <a:r>
                        <a:rPr kumimoji="0" 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支持向量机</a:t>
                      </a:r>
                      <a:endParaRPr kumimoji="0" 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SVM支持向量机根据有限的样本信息在模型的复杂性和学习能力之间寻求最佳折衷，以获得最好的推广能力。</a:t>
                      </a: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121926" marR="12192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txDef>
      <a:spPr bwMode="auto">
        <a:blipFill rotWithShape="1">
          <a:blip xmlns:r="http://schemas.openxmlformats.org/officeDocument/2006/relationships" r:embed="rId1"/>
          <a:stretch>
            <a:fillRect l="-1880"/>
          </a:stretch>
        </a:blipFill>
        <a:ln>
          <a:noFill/>
        </a:ln>
      </a:spPr>
      <a:bodyPr/>
      <a:lstStyle>
        <a:defPPr>
          <a:buFont typeface="Arial" panose="020B0604020202020204" pitchFamily="34" charset="0"/>
          <a:buNone/>
          <a:defRPr>
            <a:noFill/>
            <a:latin typeface="Arial" panose="020B0604020202020204" pitchFamily="34" charset="0"/>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4971</Words>
  <Application>Microsoft Office PowerPoint</Application>
  <PresentationFormat>自定义</PresentationFormat>
  <Paragraphs>483</Paragraphs>
  <Slides>62</Slides>
  <Notes>0</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62</vt:i4>
      </vt:variant>
    </vt:vector>
  </HeadingPairs>
  <TitlesOfParts>
    <vt:vector size="68" baseType="lpstr">
      <vt:lpstr>2_Office 主题</vt:lpstr>
      <vt:lpstr>3_Office 主题</vt:lpstr>
      <vt:lpstr>Microsoft Word 文档</vt:lpstr>
      <vt:lpstr>Microsoft Visio 2003-2010 绘图</vt:lpstr>
      <vt:lpstr>Equation.DSMT4</vt:lpstr>
      <vt:lpstr>Microsoft Word 97 - 2003 文档</vt:lpstr>
      <vt:lpstr>挖掘建模</vt:lpstr>
      <vt:lpstr>目录</vt:lpstr>
      <vt:lpstr>分类与预测</vt:lpstr>
      <vt:lpstr>分类与预测——实现过程</vt:lpstr>
      <vt:lpstr>分类与预测——实现过程</vt:lpstr>
      <vt:lpstr>分类与预测——实现过程</vt:lpstr>
      <vt:lpstr>分类与预测——实现过程</vt:lpstr>
      <vt:lpstr>分类与预测——实现过程</vt:lpstr>
      <vt:lpstr>分类与预测——常用的分类与预测算法</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分类与预测——回归分析</vt:lpstr>
      <vt:lpstr>分类与预测——决策树</vt:lpstr>
      <vt:lpstr>分类与预测——决策树</vt:lpstr>
      <vt:lpstr>分类与预测——决策树</vt:lpstr>
      <vt:lpstr>分类与预测——人工神经网络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聚类分析</vt:lpstr>
      <vt:lpstr>聚类分析——常用聚类分析算法</vt:lpstr>
      <vt:lpstr>聚类分析——常用聚类分析算法</vt:lpstr>
      <vt:lpstr>聚类分析——常用聚类分析算法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聚类分析——K-Means聚类算法</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301</cp:revision>
  <dcterms:created xsi:type="dcterms:W3CDTF">2017-01-10T15:44:52Z</dcterms:created>
  <dcterms:modified xsi:type="dcterms:W3CDTF">2022-11-03T11:09:12Z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5288CDD2818C47219B281A38C761F00D</vt:lpwstr>
  </property>
  <property fmtid="{D5CDD505-2E9C-101B-9397-08002B2CF9AE}" pid="3" name="KSOProductBuildVer">
    <vt:lpwstr>2052-11.1.0.10463</vt:lpwstr>
  </property>
</Properties>
</file>