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4"/>
  </p:notesMasterIdLst>
  <p:sldIdLst>
    <p:sldId id="503" r:id="rId3"/>
    <p:sldId id="533" r:id="rId4"/>
    <p:sldId id="544" r:id="rId5"/>
    <p:sldId id="510" r:id="rId6"/>
    <p:sldId id="545" r:id="rId7"/>
    <p:sldId id="546" r:id="rId8"/>
    <p:sldId id="542"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7" r:id="rId24"/>
    <p:sldId id="586" r:id="rId25"/>
    <p:sldId id="568" r:id="rId26"/>
    <p:sldId id="569" r:id="rId27"/>
    <p:sldId id="570" r:id="rId28"/>
    <p:sldId id="571" r:id="rId29"/>
    <p:sldId id="572" r:id="rId30"/>
    <p:sldId id="573" r:id="rId31"/>
    <p:sldId id="574" r:id="rId32"/>
    <p:sldId id="575" r:id="rId33"/>
    <p:sldId id="576" r:id="rId34"/>
    <p:sldId id="577" r:id="rId35"/>
    <p:sldId id="578" r:id="rId36"/>
    <p:sldId id="579" r:id="rId37"/>
    <p:sldId id="580" r:id="rId38"/>
    <p:sldId id="581" r:id="rId39"/>
    <p:sldId id="587" r:id="rId40"/>
    <p:sldId id="582" r:id="rId41"/>
    <p:sldId id="583" r:id="rId42"/>
    <p:sldId id="584" r:id="rId43"/>
    <p:sldId id="585" r:id="rId44"/>
    <p:sldId id="511" r:id="rId45"/>
    <p:sldId id="543" r:id="rId46"/>
    <p:sldId id="562" r:id="rId47"/>
    <p:sldId id="563" r:id="rId48"/>
    <p:sldId id="565" r:id="rId49"/>
    <p:sldId id="564" r:id="rId50"/>
    <p:sldId id="512" r:id="rId51"/>
    <p:sldId id="566" r:id="rId52"/>
    <p:sldId id="541" r:id="rId5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p:restoredTop sz="94660"/>
  </p:normalViewPr>
  <p:slideViewPr>
    <p:cSldViewPr snapToGrid="0" showGuides="1">
      <p:cViewPr varScale="1">
        <p:scale>
          <a:sx n="86" d="100"/>
          <a:sy n="86" d="100"/>
        </p:scale>
        <p:origin x="43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E2831-F3FF-4DEE-ABE0-C7AA3B59C250}"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2022/11/15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8968020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27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45164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从航空公司系统内的客户基本信息、乘机信息以及积分信息等详细数据中，根据末次飞行日期（</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LAST_FLIGHT_DATE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日为结束时间，选取宽度为两年的时间段作为分析观测窗口，抽取观测窗口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日内有乘机记录的所有客户的详细数据形成历史数据，总共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62988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条记录。</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航空公司数据属性如下表所示。</a:t>
            </a: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5126038" y="1870075"/>
          <a:ext cx="6692899" cy="3671890"/>
        </p:xfrm>
        <a:graphic>
          <a:graphicData uri="http://schemas.openxmlformats.org/drawingml/2006/table">
            <a:tbl>
              <a:tblPr>
                <a:tableStyleId>{5C22544A-7EE6-4342-B048-85BDC9FD1C3A}</a:tableStyleId>
              </a:tblPr>
              <a:tblGrid>
                <a:gridCol w="1775775">
                  <a:extLst>
                    <a:ext uri="{9D8B030D-6E8A-4147-A177-3AD203B41FA5}">
                      <a16:colId xmlns:a16="http://schemas.microsoft.com/office/drawing/2014/main" val="20000"/>
                    </a:ext>
                  </a:extLst>
                </a:gridCol>
                <a:gridCol w="2364749">
                  <a:extLst>
                    <a:ext uri="{9D8B030D-6E8A-4147-A177-3AD203B41FA5}">
                      <a16:colId xmlns:a16="http://schemas.microsoft.com/office/drawing/2014/main" val="20001"/>
                    </a:ext>
                  </a:extLst>
                </a:gridCol>
                <a:gridCol w="2552375">
                  <a:extLst>
                    <a:ext uri="{9D8B030D-6E8A-4147-A177-3AD203B41FA5}">
                      <a16:colId xmlns:a16="http://schemas.microsoft.com/office/drawing/2014/main" val="20002"/>
                    </a:ext>
                  </a:extLst>
                </a:gridCol>
              </a:tblGrid>
              <a:tr h="367189">
                <a:tc>
                  <a:txBody>
                    <a:bodyPr/>
                    <a:lstStyle/>
                    <a:p>
                      <a:pPr algn="ctr">
                        <a:lnSpc>
                          <a:spcPct val="115000"/>
                        </a:lnSpc>
                        <a:spcAft>
                          <a:spcPts val="0"/>
                        </a:spcAft>
                      </a:pPr>
                      <a:r>
                        <a:rPr lang="en-US" sz="1800" kern="0" dirty="0">
                          <a:effectLst/>
                        </a:rPr>
                        <a:t> </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ctr">
                        <a:lnSpc>
                          <a:spcPct val="115000"/>
                        </a:lnSpc>
                        <a:spcAft>
                          <a:spcPts val="0"/>
                        </a:spcAft>
                      </a:pPr>
                      <a:r>
                        <a:rPr lang="zh-CN" sz="1800" kern="0" dirty="0">
                          <a:effectLst/>
                        </a:rPr>
                        <a:t>属性名称</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ctr">
                        <a:lnSpc>
                          <a:spcPct val="115000"/>
                        </a:lnSpc>
                        <a:spcAft>
                          <a:spcPts val="0"/>
                        </a:spcAft>
                      </a:pPr>
                      <a:r>
                        <a:rPr lang="zh-CN" sz="1800" kern="0" dirty="0">
                          <a:effectLst/>
                        </a:rPr>
                        <a:t>属性说明</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extLst>
                  <a:ext uri="{0D108BD9-81ED-4DB2-BD59-A6C34878D82A}">
                    <a16:rowId xmlns:a16="http://schemas.microsoft.com/office/drawing/2014/main" val="10000"/>
                  </a:ext>
                </a:extLst>
              </a:tr>
              <a:tr h="367189">
                <a:tc rowSpan="9">
                  <a:txBody>
                    <a:bodyPr/>
                    <a:lstStyle/>
                    <a:p>
                      <a:pPr algn="just">
                        <a:lnSpc>
                          <a:spcPct val="115000"/>
                        </a:lnSpc>
                        <a:spcAft>
                          <a:spcPts val="0"/>
                        </a:spcAft>
                      </a:pPr>
                      <a:r>
                        <a:rPr lang="zh-CN" sz="1800" kern="0" dirty="0">
                          <a:effectLst/>
                        </a:rPr>
                        <a:t>客户基本信息</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just">
                        <a:lnSpc>
                          <a:spcPct val="115000"/>
                        </a:lnSpc>
                        <a:spcAft>
                          <a:spcPts val="0"/>
                        </a:spcAft>
                      </a:pPr>
                      <a:r>
                        <a:rPr lang="en-US" sz="1800" kern="0">
                          <a:effectLst/>
                        </a:rPr>
                        <a:t>MEMBER_NO</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a:effectLst/>
                        </a:rPr>
                        <a:t>会员卡号</a:t>
                      </a:r>
                      <a:endParaRPr lang="zh-CN" sz="1800" kern="10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1"/>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FFP_DATE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a:effectLst/>
                        </a:rPr>
                        <a:t>入会时间</a:t>
                      </a:r>
                      <a:endParaRPr lang="zh-CN" sz="1800" kern="10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2"/>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FIRST_FLIGHT_DATE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第一次飞行日期</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3"/>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GENDER</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性别</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4"/>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FFP_TIER</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会员卡级别</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5"/>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WORK_CITY</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工作地城市</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6"/>
                  </a:ext>
                </a:extLst>
              </a:tr>
              <a:tr h="367189">
                <a:tc vMerge="1">
                  <a:txBody>
                    <a:bodyPr/>
                    <a:lstStyle/>
                    <a:p>
                      <a:endParaRPr lang="zh-CN"/>
                    </a:p>
                  </a:txBody>
                  <a:tcPr/>
                </a:tc>
                <a:tc>
                  <a:txBody>
                    <a:bodyPr/>
                    <a:lstStyle/>
                    <a:p>
                      <a:pPr algn="just">
                        <a:lnSpc>
                          <a:spcPct val="115000"/>
                        </a:lnSpc>
                        <a:spcAft>
                          <a:spcPts val="0"/>
                        </a:spcAft>
                      </a:pPr>
                      <a:r>
                        <a:rPr lang="en-US" sz="1800" kern="0">
                          <a:effectLst/>
                        </a:rPr>
                        <a:t>WORK_PROVINCE</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工作地所在省份</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7"/>
                  </a:ext>
                </a:extLst>
              </a:tr>
              <a:tr h="367189">
                <a:tc vMerge="1">
                  <a:txBody>
                    <a:bodyPr/>
                    <a:lstStyle/>
                    <a:p>
                      <a:endParaRPr lang="zh-CN"/>
                    </a:p>
                  </a:txBody>
                  <a:tcPr/>
                </a:tc>
                <a:tc>
                  <a:txBody>
                    <a:bodyPr/>
                    <a:lstStyle/>
                    <a:p>
                      <a:pPr algn="just">
                        <a:lnSpc>
                          <a:spcPct val="115000"/>
                        </a:lnSpc>
                        <a:spcAft>
                          <a:spcPts val="0"/>
                        </a:spcAft>
                      </a:pPr>
                      <a:r>
                        <a:rPr lang="en-US" sz="1800" kern="0">
                          <a:effectLst/>
                        </a:rPr>
                        <a:t>WORK_COUNTRY</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工作地所在国家</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8"/>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AGE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年龄</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9" name="表格 8"/>
          <p:cNvGraphicFramePr>
            <a:graphicFrameLocks noGrp="1"/>
          </p:cNvGraphicFramePr>
          <p:nvPr/>
        </p:nvGraphicFramePr>
        <p:xfrm>
          <a:off x="1606550" y="1008063"/>
          <a:ext cx="9061450" cy="5678494"/>
        </p:xfrm>
        <a:graphic>
          <a:graphicData uri="http://schemas.openxmlformats.org/drawingml/2006/table">
            <a:tbl>
              <a:tblPr>
                <a:tableStyleId>{5C22544A-7EE6-4342-B048-85BDC9FD1C3A}</a:tableStyleId>
              </a:tblPr>
              <a:tblGrid>
                <a:gridCol w="2161736">
                  <a:extLst>
                    <a:ext uri="{9D8B030D-6E8A-4147-A177-3AD203B41FA5}">
                      <a16:colId xmlns:a16="http://schemas.microsoft.com/office/drawing/2014/main" val="20000"/>
                    </a:ext>
                  </a:extLst>
                </a:gridCol>
                <a:gridCol w="3449857">
                  <a:extLst>
                    <a:ext uri="{9D8B030D-6E8A-4147-A177-3AD203B41FA5}">
                      <a16:colId xmlns:a16="http://schemas.microsoft.com/office/drawing/2014/main" val="20001"/>
                    </a:ext>
                  </a:extLst>
                </a:gridCol>
                <a:gridCol w="3449857">
                  <a:extLst>
                    <a:ext uri="{9D8B030D-6E8A-4147-A177-3AD203B41FA5}">
                      <a16:colId xmlns:a16="http://schemas.microsoft.com/office/drawing/2014/main" val="20002"/>
                    </a:ext>
                  </a:extLst>
                </a:gridCol>
              </a:tblGrid>
              <a:tr h="315472">
                <a:tc>
                  <a:txBody>
                    <a:bodyPr/>
                    <a:lstStyle/>
                    <a:p>
                      <a:pPr algn="l">
                        <a:lnSpc>
                          <a:spcPct val="115000"/>
                        </a:lnSpc>
                        <a:spcAft>
                          <a:spcPts val="0"/>
                        </a:spcAft>
                      </a:pPr>
                      <a:r>
                        <a:rPr lang="en-US" sz="200" kern="0" dirty="0">
                          <a:effectLst/>
                        </a:rPr>
                        <a:t> </a:t>
                      </a:r>
                      <a:endParaRPr lang="zh-CN" sz="2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zh-CN" sz="1800" kern="0" dirty="0">
                          <a:effectLst/>
                        </a:rPr>
                        <a:t>属性名称</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zh-CN" sz="1800" kern="0" dirty="0">
                          <a:effectLst/>
                        </a:rPr>
                        <a:t>属性说明</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extLst>
                  <a:ext uri="{0D108BD9-81ED-4DB2-BD59-A6C34878D82A}">
                    <a16:rowId xmlns:a16="http://schemas.microsoft.com/office/drawing/2014/main" val="10000"/>
                  </a:ext>
                </a:extLst>
              </a:tr>
              <a:tr h="315472">
                <a:tc rowSpan="9">
                  <a:txBody>
                    <a:bodyPr/>
                    <a:lstStyle/>
                    <a:p>
                      <a:pPr algn="l">
                        <a:lnSpc>
                          <a:spcPct val="115000"/>
                        </a:lnSpc>
                        <a:spcAft>
                          <a:spcPts val="0"/>
                        </a:spcAft>
                      </a:pPr>
                      <a:r>
                        <a:rPr lang="zh-CN" sz="1800" kern="0" dirty="0">
                          <a:effectLst/>
                        </a:rPr>
                        <a:t>乘机信息</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en-US" sz="1800" kern="0">
                          <a:effectLst/>
                        </a:rPr>
                        <a:t>FLIGHT_COUNT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观测窗口内的飞行次数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1"/>
                  </a:ext>
                </a:extLst>
              </a:tr>
              <a:tr h="315472">
                <a:tc vMerge="1">
                  <a:txBody>
                    <a:bodyPr/>
                    <a:lstStyle/>
                    <a:p>
                      <a:endParaRPr lang="zh-CN"/>
                    </a:p>
                  </a:txBody>
                  <a:tcPr/>
                </a:tc>
                <a:tc>
                  <a:txBody>
                    <a:bodyPr/>
                    <a:lstStyle/>
                    <a:p>
                      <a:pPr algn="l">
                        <a:lnSpc>
                          <a:spcPct val="115000"/>
                        </a:lnSpc>
                        <a:spcAft>
                          <a:spcPts val="0"/>
                        </a:spcAft>
                      </a:pPr>
                      <a:r>
                        <a:rPr lang="en-US" sz="1800" kern="0" dirty="0">
                          <a:effectLst/>
                        </a:rPr>
                        <a:t>LOAD_TIME</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观测窗口的结束时间</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2"/>
                  </a:ext>
                </a:extLst>
              </a:tr>
              <a:tr h="630942">
                <a:tc vMerge="1">
                  <a:txBody>
                    <a:bodyPr/>
                    <a:lstStyle/>
                    <a:p>
                      <a:endParaRPr lang="zh-CN"/>
                    </a:p>
                  </a:txBody>
                  <a:tcPr/>
                </a:tc>
                <a:tc>
                  <a:txBody>
                    <a:bodyPr/>
                    <a:lstStyle/>
                    <a:p>
                      <a:pPr algn="l">
                        <a:lnSpc>
                          <a:spcPct val="115000"/>
                        </a:lnSpc>
                        <a:spcAft>
                          <a:spcPts val="0"/>
                        </a:spcAft>
                      </a:pPr>
                      <a:r>
                        <a:rPr lang="en-US" sz="1800" kern="0" dirty="0">
                          <a:effectLst/>
                        </a:rPr>
                        <a:t>LAST_TO_END</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最后一次乘机时间至观测窗口结束时长</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3"/>
                  </a:ext>
                </a:extLst>
              </a:tr>
              <a:tr h="315472">
                <a:tc vMerge="1">
                  <a:txBody>
                    <a:bodyPr/>
                    <a:lstStyle/>
                    <a:p>
                      <a:endParaRPr lang="zh-CN"/>
                    </a:p>
                  </a:txBody>
                  <a:tcPr/>
                </a:tc>
                <a:tc>
                  <a:txBody>
                    <a:bodyPr/>
                    <a:lstStyle/>
                    <a:p>
                      <a:pPr algn="l">
                        <a:lnSpc>
                          <a:spcPct val="115000"/>
                        </a:lnSpc>
                        <a:spcAft>
                          <a:spcPts val="0"/>
                        </a:spcAft>
                      </a:pPr>
                      <a:r>
                        <a:rPr lang="en-US" sz="1800" kern="0">
                          <a:effectLst/>
                        </a:rPr>
                        <a:t>AVG_DISCOUNT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平均折扣率</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4"/>
                  </a:ext>
                </a:extLst>
              </a:tr>
              <a:tr h="315472">
                <a:tc vMerge="1">
                  <a:txBody>
                    <a:bodyPr/>
                    <a:lstStyle/>
                    <a:p>
                      <a:endParaRPr lang="zh-CN"/>
                    </a:p>
                  </a:txBody>
                  <a:tcPr/>
                </a:tc>
                <a:tc>
                  <a:txBody>
                    <a:bodyPr/>
                    <a:lstStyle/>
                    <a:p>
                      <a:pPr algn="l">
                        <a:lnSpc>
                          <a:spcPct val="115000"/>
                        </a:lnSpc>
                        <a:spcAft>
                          <a:spcPts val="0"/>
                        </a:spcAft>
                      </a:pPr>
                      <a:r>
                        <a:rPr lang="en-US" sz="1800" kern="0">
                          <a:effectLst/>
                        </a:rPr>
                        <a:t>SUM_YR</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观测窗口的票价收入</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5"/>
                  </a:ext>
                </a:extLst>
              </a:tr>
              <a:tr h="315472">
                <a:tc vMerge="1">
                  <a:txBody>
                    <a:bodyPr/>
                    <a:lstStyle/>
                    <a:p>
                      <a:endParaRPr lang="zh-CN"/>
                    </a:p>
                  </a:txBody>
                  <a:tcPr/>
                </a:tc>
                <a:tc>
                  <a:txBody>
                    <a:bodyPr/>
                    <a:lstStyle/>
                    <a:p>
                      <a:pPr algn="l">
                        <a:lnSpc>
                          <a:spcPct val="115000"/>
                        </a:lnSpc>
                        <a:spcAft>
                          <a:spcPts val="0"/>
                        </a:spcAft>
                      </a:pPr>
                      <a:r>
                        <a:rPr lang="en-US" sz="1800" kern="0">
                          <a:effectLst/>
                        </a:rPr>
                        <a:t>SEG_KM_SUM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观测窗口的总飞行公里数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6"/>
                  </a:ext>
                </a:extLst>
              </a:tr>
              <a:tr h="315472">
                <a:tc vMerge="1">
                  <a:txBody>
                    <a:bodyPr/>
                    <a:lstStyle/>
                    <a:p>
                      <a:endParaRPr lang="zh-CN"/>
                    </a:p>
                  </a:txBody>
                  <a:tcPr/>
                </a:tc>
                <a:tc>
                  <a:txBody>
                    <a:bodyPr/>
                    <a:lstStyle/>
                    <a:p>
                      <a:pPr algn="l">
                        <a:lnSpc>
                          <a:spcPct val="115000"/>
                        </a:lnSpc>
                        <a:spcAft>
                          <a:spcPts val="0"/>
                        </a:spcAft>
                      </a:pPr>
                      <a:r>
                        <a:rPr lang="en-US" sz="1800" kern="0">
                          <a:effectLst/>
                        </a:rPr>
                        <a:t>LAST_FLIGHT_DATE</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末次飞行日期</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7"/>
                  </a:ext>
                </a:extLst>
              </a:tr>
              <a:tr h="315472">
                <a:tc vMerge="1">
                  <a:txBody>
                    <a:bodyPr/>
                    <a:lstStyle/>
                    <a:p>
                      <a:endParaRPr lang="zh-CN"/>
                    </a:p>
                  </a:txBody>
                  <a:tcPr/>
                </a:tc>
                <a:tc>
                  <a:txBody>
                    <a:bodyPr/>
                    <a:lstStyle/>
                    <a:p>
                      <a:pPr algn="l">
                        <a:lnSpc>
                          <a:spcPct val="115000"/>
                        </a:lnSpc>
                        <a:spcAft>
                          <a:spcPts val="0"/>
                        </a:spcAft>
                      </a:pPr>
                      <a:r>
                        <a:rPr lang="en-US" sz="1800" kern="0">
                          <a:effectLst/>
                        </a:rPr>
                        <a:t>AVG_INTERVAL</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平均乘机时间间隔</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8"/>
                  </a:ext>
                </a:extLst>
              </a:tr>
              <a:tr h="315472">
                <a:tc vMerge="1">
                  <a:txBody>
                    <a:bodyPr/>
                    <a:lstStyle/>
                    <a:p>
                      <a:endParaRPr lang="zh-CN"/>
                    </a:p>
                  </a:txBody>
                  <a:tcPr/>
                </a:tc>
                <a:tc>
                  <a:txBody>
                    <a:bodyPr/>
                    <a:lstStyle/>
                    <a:p>
                      <a:pPr algn="l">
                        <a:lnSpc>
                          <a:spcPct val="115000"/>
                        </a:lnSpc>
                        <a:spcAft>
                          <a:spcPts val="0"/>
                        </a:spcAft>
                      </a:pPr>
                      <a:r>
                        <a:rPr lang="en-US" sz="1800" kern="0" dirty="0">
                          <a:effectLst/>
                        </a:rPr>
                        <a:t>MAX_INTERVAL</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dirty="0">
                          <a:effectLst/>
                        </a:rPr>
                        <a:t>最大乘机间隔</a:t>
                      </a:r>
                      <a:endParaRPr lang="zh-CN" sz="1800" kern="100" dirty="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9"/>
                  </a:ext>
                </a:extLst>
              </a:tr>
              <a:tr h="315472">
                <a:tc rowSpan="7">
                  <a:txBody>
                    <a:bodyPr/>
                    <a:lstStyle/>
                    <a:p>
                      <a:pPr algn="l">
                        <a:lnSpc>
                          <a:spcPct val="115000"/>
                        </a:lnSpc>
                        <a:spcAft>
                          <a:spcPts val="0"/>
                        </a:spcAft>
                      </a:pPr>
                      <a:r>
                        <a:rPr lang="zh-CN" sz="1800" kern="100" dirty="0">
                          <a:effectLst/>
                        </a:rPr>
                        <a:t>积分信息</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en-US" sz="1800" kern="0">
                          <a:effectLst/>
                        </a:rPr>
                        <a:t>EXCHANGE_COUNT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积分兑换次数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0"/>
                  </a:ext>
                </a:extLst>
              </a:tr>
              <a:tr h="315472">
                <a:tc vMerge="1">
                  <a:txBody>
                    <a:bodyPr/>
                    <a:lstStyle/>
                    <a:p>
                      <a:endParaRPr lang="zh-CN"/>
                    </a:p>
                  </a:txBody>
                  <a:tcPr/>
                </a:tc>
                <a:tc>
                  <a:txBody>
                    <a:bodyPr/>
                    <a:lstStyle/>
                    <a:p>
                      <a:pPr algn="l">
                        <a:lnSpc>
                          <a:spcPct val="115000"/>
                        </a:lnSpc>
                        <a:spcAft>
                          <a:spcPts val="0"/>
                        </a:spcAft>
                      </a:pPr>
                      <a:r>
                        <a:rPr lang="en-US" sz="1800" kern="0">
                          <a:effectLst/>
                        </a:rPr>
                        <a:t>EP_SUM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总精英积分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1"/>
                  </a:ext>
                </a:extLst>
              </a:tr>
              <a:tr h="315472">
                <a:tc vMerge="1">
                  <a:txBody>
                    <a:bodyPr/>
                    <a:lstStyle/>
                    <a:p>
                      <a:endParaRPr lang="zh-CN"/>
                    </a:p>
                  </a:txBody>
                  <a:tcPr/>
                </a:tc>
                <a:tc>
                  <a:txBody>
                    <a:bodyPr/>
                    <a:lstStyle/>
                    <a:p>
                      <a:pPr algn="l">
                        <a:lnSpc>
                          <a:spcPct val="115000"/>
                        </a:lnSpc>
                        <a:spcAft>
                          <a:spcPts val="0"/>
                        </a:spcAft>
                      </a:pPr>
                      <a:r>
                        <a:rPr lang="en-US" sz="1800" kern="0">
                          <a:effectLst/>
                        </a:rPr>
                        <a:t>PROMOPTIVE_SUM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促销积分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2"/>
                  </a:ext>
                </a:extLst>
              </a:tr>
              <a:tr h="315472">
                <a:tc vMerge="1">
                  <a:txBody>
                    <a:bodyPr/>
                    <a:lstStyle/>
                    <a:p>
                      <a:endParaRPr lang="zh-CN"/>
                    </a:p>
                  </a:txBody>
                  <a:tcPr/>
                </a:tc>
                <a:tc>
                  <a:txBody>
                    <a:bodyPr/>
                    <a:lstStyle/>
                    <a:p>
                      <a:pPr algn="l">
                        <a:lnSpc>
                          <a:spcPct val="115000"/>
                        </a:lnSpc>
                        <a:spcAft>
                          <a:spcPts val="0"/>
                        </a:spcAft>
                      </a:pPr>
                      <a:r>
                        <a:rPr lang="en-US" sz="1800" kern="0">
                          <a:effectLst/>
                        </a:rPr>
                        <a:t>PARTNER_SUM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合作伙伴积分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3"/>
                  </a:ext>
                </a:extLst>
              </a:tr>
              <a:tr h="315472">
                <a:tc vMerge="1">
                  <a:txBody>
                    <a:bodyPr/>
                    <a:lstStyle/>
                    <a:p>
                      <a:endParaRPr lang="zh-CN"/>
                    </a:p>
                  </a:txBody>
                  <a:tcPr/>
                </a:tc>
                <a:tc>
                  <a:txBody>
                    <a:bodyPr/>
                    <a:lstStyle/>
                    <a:p>
                      <a:pPr algn="l">
                        <a:lnSpc>
                          <a:spcPct val="115000"/>
                        </a:lnSpc>
                        <a:spcAft>
                          <a:spcPts val="0"/>
                        </a:spcAft>
                      </a:pPr>
                      <a:r>
                        <a:rPr lang="en-US" sz="1800" kern="0">
                          <a:effectLst/>
                        </a:rPr>
                        <a:t>POINTS_SUM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总累计积分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4"/>
                  </a:ext>
                </a:extLst>
              </a:tr>
              <a:tr h="315472">
                <a:tc vMerge="1">
                  <a:txBody>
                    <a:bodyPr/>
                    <a:lstStyle/>
                    <a:p>
                      <a:endParaRPr lang="zh-CN"/>
                    </a:p>
                  </a:txBody>
                  <a:tcPr/>
                </a:tc>
                <a:tc>
                  <a:txBody>
                    <a:bodyPr/>
                    <a:lstStyle/>
                    <a:p>
                      <a:pPr algn="l">
                        <a:lnSpc>
                          <a:spcPct val="115000"/>
                        </a:lnSpc>
                        <a:spcAft>
                          <a:spcPts val="0"/>
                        </a:spcAft>
                      </a:pPr>
                      <a:r>
                        <a:rPr lang="en-US" sz="1800" kern="0">
                          <a:effectLst/>
                        </a:rPr>
                        <a:t>POINT_NOTFLIGHT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非乘机的积分变动次数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5"/>
                  </a:ext>
                </a:extLst>
              </a:tr>
              <a:tr h="315472">
                <a:tc vMerge="1">
                  <a:txBody>
                    <a:bodyPr/>
                    <a:lstStyle/>
                    <a:p>
                      <a:endParaRPr lang="zh-CN"/>
                    </a:p>
                  </a:txBody>
                  <a:tcPr/>
                </a:tc>
                <a:tc>
                  <a:txBody>
                    <a:bodyPr/>
                    <a:lstStyle/>
                    <a:p>
                      <a:pPr algn="l">
                        <a:lnSpc>
                          <a:spcPct val="115000"/>
                        </a:lnSpc>
                        <a:spcAft>
                          <a:spcPts val="0"/>
                        </a:spcAft>
                      </a:pPr>
                      <a:r>
                        <a:rPr lang="en-US" sz="1800" kern="0">
                          <a:effectLst/>
                        </a:rPr>
                        <a:t>BP_SUM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dirty="0">
                          <a:effectLst/>
                        </a:rPr>
                        <a:t>总基本积分</a:t>
                      </a:r>
                      <a:endParaRPr lang="zh-CN" sz="1800" kern="100" dirty="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第一步：描述性统计分析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通过对原始数据观察发现数据中存在票价为空值的记录，同时存在票价最小值为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、折扣率最小值为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但总飞行公里数大于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的记录。票价为空值的数据可能是客户不存在乘机记录造成。其它的数据可能是客户乘坐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折机票或者积分兑换造成。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每列属性观测值中空值个数、最大值、最小值</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709613" y="3625850"/>
          <a:ext cx="10258425" cy="2247901"/>
        </p:xfrm>
        <a:graphic>
          <a:graphicData uri="http://schemas.openxmlformats.org/drawingml/2006/table">
            <a:tbl>
              <a:tblPr>
                <a:tableStyleId>{5C22544A-7EE6-4342-B048-85BDC9FD1C3A}</a:tableStyleId>
              </a:tblPr>
              <a:tblGrid>
                <a:gridCol w="2521521">
                  <a:extLst>
                    <a:ext uri="{9D8B030D-6E8A-4147-A177-3AD203B41FA5}">
                      <a16:colId xmlns:a16="http://schemas.microsoft.com/office/drawing/2014/main" val="20000"/>
                    </a:ext>
                  </a:extLst>
                </a:gridCol>
                <a:gridCol w="2556399">
                  <a:extLst>
                    <a:ext uri="{9D8B030D-6E8A-4147-A177-3AD203B41FA5}">
                      <a16:colId xmlns:a16="http://schemas.microsoft.com/office/drawing/2014/main" val="20001"/>
                    </a:ext>
                  </a:extLst>
                </a:gridCol>
                <a:gridCol w="2730792">
                  <a:extLst>
                    <a:ext uri="{9D8B030D-6E8A-4147-A177-3AD203B41FA5}">
                      <a16:colId xmlns:a16="http://schemas.microsoft.com/office/drawing/2014/main" val="20002"/>
                    </a:ext>
                  </a:extLst>
                </a:gridCol>
                <a:gridCol w="2449713">
                  <a:extLst>
                    <a:ext uri="{9D8B030D-6E8A-4147-A177-3AD203B41FA5}">
                      <a16:colId xmlns:a16="http://schemas.microsoft.com/office/drawing/2014/main" val="20003"/>
                    </a:ext>
                  </a:extLst>
                </a:gridCol>
              </a:tblGrid>
              <a:tr h="489096">
                <a:tc>
                  <a:txBody>
                    <a:bodyPr/>
                    <a:lstStyle/>
                    <a:p>
                      <a:pPr algn="ctr">
                        <a:spcAft>
                          <a:spcPts val="0"/>
                        </a:spcAft>
                      </a:pPr>
                      <a:r>
                        <a:rPr lang="zh-CN" sz="1800" kern="100" dirty="0">
                          <a:effectLst/>
                        </a:rPr>
                        <a:t>属性名称</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空值记录数</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最大值</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最小值</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extLst>
                  <a:ext uri="{0D108BD9-81ED-4DB2-BD59-A6C34878D82A}">
                    <a16:rowId xmlns:a16="http://schemas.microsoft.com/office/drawing/2014/main" val="10000"/>
                  </a:ext>
                </a:extLst>
              </a:tr>
              <a:tr h="351761">
                <a:tc>
                  <a:txBody>
                    <a:bodyPr/>
                    <a:lstStyle/>
                    <a:p>
                      <a:pPr algn="ctr">
                        <a:spcAft>
                          <a:spcPts val="0"/>
                        </a:spcAft>
                      </a:pPr>
                      <a:r>
                        <a:rPr lang="en-US" sz="1800" kern="100" dirty="0">
                          <a:effectLst/>
                        </a:rPr>
                        <a:t>SUM_YR_1</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551</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239560</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1"/>
                  </a:ext>
                </a:extLst>
              </a:tr>
              <a:tr h="351761">
                <a:tc>
                  <a:txBody>
                    <a:bodyPr/>
                    <a:lstStyle/>
                    <a:p>
                      <a:pPr algn="ctr">
                        <a:spcAft>
                          <a:spcPts val="0"/>
                        </a:spcAft>
                      </a:pPr>
                      <a:r>
                        <a:rPr lang="en-US" sz="1800" kern="100" dirty="0">
                          <a:effectLst/>
                        </a:rPr>
                        <a:t>SUM_YR_2</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138</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234188</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2"/>
                  </a:ext>
                </a:extLst>
              </a:tr>
              <a:tr h="351761">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3"/>
                  </a:ext>
                </a:extLst>
              </a:tr>
              <a:tr h="351761">
                <a:tc>
                  <a:txBody>
                    <a:bodyPr/>
                    <a:lstStyle/>
                    <a:p>
                      <a:pPr algn="ctr">
                        <a:spcAft>
                          <a:spcPts val="0"/>
                        </a:spcAft>
                      </a:pPr>
                      <a:r>
                        <a:rPr lang="en-US" sz="1800" kern="100" dirty="0">
                          <a:effectLst/>
                        </a:rPr>
                        <a:t>SEG_KM_SUM</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580717</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368</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4"/>
                  </a:ext>
                </a:extLst>
              </a:tr>
              <a:tr h="351761">
                <a:tc>
                  <a:txBody>
                    <a:bodyPr/>
                    <a:lstStyle/>
                    <a:p>
                      <a:pPr algn="ctr">
                        <a:spcAft>
                          <a:spcPts val="0"/>
                        </a:spcAft>
                      </a:pPr>
                      <a:r>
                        <a:rPr lang="en-US" sz="1800" kern="100" dirty="0" err="1">
                          <a:effectLst/>
                        </a:rPr>
                        <a:t>avg_discount</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0</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1.5</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分别从客户基本信息、乘机信息、积分信息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个角度进行数据探索，寻找客户的分布规律。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选取客户基本信息中入会时间、性别、会员卡级别和年龄字段进行探索分析，探索客户的基本信息分布状况，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得到各年份会员入会人数直方图、</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会员性别比例饼图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会员各级别人数条形图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会员年龄分布箱型图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入会人数随年份增长而增加在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年达到最高峰。</a:t>
            </a: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4580" name="图片 4"/>
          <p:cNvPicPr>
            <a:picLocks noChangeAspect="1"/>
          </p:cNvPicPr>
          <p:nvPr/>
        </p:nvPicPr>
        <p:blipFill>
          <a:blip r:embed="rId2"/>
          <a:stretch>
            <a:fillRect/>
          </a:stretch>
        </p:blipFill>
        <p:spPr>
          <a:xfrm>
            <a:off x="2905125" y="2095500"/>
            <a:ext cx="6381750" cy="46101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男性会员明显比女性会员多。</a:t>
            </a: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5604" name="图片 5"/>
          <p:cNvPicPr>
            <a:picLocks noChangeAspect="1"/>
          </p:cNvPicPr>
          <p:nvPr/>
        </p:nvPicPr>
        <p:blipFill>
          <a:blip r:embed="rId2"/>
          <a:stretch>
            <a:fillRect/>
          </a:stretch>
        </p:blipFill>
        <p:spPr>
          <a:xfrm>
            <a:off x="3935413" y="2117725"/>
            <a:ext cx="5083175" cy="4351338"/>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绝大部分会员为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级会员，仅有少数会员为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级会员。</a:t>
            </a: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6628" name="图片 4"/>
          <p:cNvPicPr>
            <a:picLocks noChangeAspect="1"/>
          </p:cNvPicPr>
          <p:nvPr/>
        </p:nvPicPr>
        <p:blipFill>
          <a:blip r:embed="rId2"/>
          <a:stretch>
            <a:fillRect/>
          </a:stretch>
        </p:blipFill>
        <p:spPr>
          <a:xfrm>
            <a:off x="3649663" y="2222500"/>
            <a:ext cx="5808662" cy="43688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70135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大部分会员年龄集中在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30~50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岁之间，极少量的会员年龄小于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岁或高于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岁，且存在一个超过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岁的异常数据。</a:t>
            </a: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7652" name="图片 5"/>
          <p:cNvPicPr>
            <a:picLocks noChangeAspect="1"/>
          </p:cNvPicPr>
          <p:nvPr/>
        </p:nvPicPr>
        <p:blipFill>
          <a:blip r:embed="rId2"/>
          <a:stretch>
            <a:fillRect/>
          </a:stretch>
        </p:blipFill>
        <p:spPr>
          <a:xfrm>
            <a:off x="7369175" y="1149350"/>
            <a:ext cx="4067175" cy="5183188"/>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70135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客户乘机信息分布分析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选取最后一次乘机至结束的时长、客户乘机信息中飞行次数、总飞行公里数进行探索分析，探索客户的乘机信息分布状况。</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客户最后一次乘机至结束的时长、客户乘机信息中飞行次数、总飞行公里数的箱线图</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8676" name="图片 4"/>
          <p:cNvPicPr>
            <a:picLocks noChangeAspect="1"/>
          </p:cNvPicPr>
          <p:nvPr/>
        </p:nvPicPr>
        <p:blipFill>
          <a:blip r:embed="rId2"/>
          <a:stretch>
            <a:fillRect/>
          </a:stretch>
        </p:blipFill>
        <p:spPr>
          <a:xfrm>
            <a:off x="7207250" y="1123950"/>
            <a:ext cx="4011613" cy="526256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9700" name="对象 5"/>
          <p:cNvGraphicFramePr>
            <a:graphicFrameLocks noChangeAspect="1"/>
          </p:cNvGraphicFramePr>
          <p:nvPr/>
        </p:nvGraphicFramePr>
        <p:xfrm>
          <a:off x="3132138" y="1036638"/>
          <a:ext cx="6186487" cy="5595937"/>
        </p:xfrm>
        <a:graphic>
          <a:graphicData uri="http://schemas.openxmlformats.org/presentationml/2006/ole">
            <mc:AlternateContent xmlns:mc="http://schemas.openxmlformats.org/markup-compatibility/2006">
              <mc:Choice xmlns:v="urn:schemas-microsoft-com:vml" Requires="v">
                <p:oleObj spid="_x0000_s2051" r:id="rId3" imgW="11125200" imgH="10071100" progId="Visio.Drawing.11">
                  <p:embed/>
                </p:oleObj>
              </mc:Choice>
              <mc:Fallback>
                <p:oleObj r:id="rId3" imgW="11125200" imgH="10071100" progId="Visio.Drawing.11">
                  <p:embed/>
                  <p:pic>
                    <p:nvPicPr>
                      <p:cNvPr id="0" name="图片 3075"/>
                      <p:cNvPicPr/>
                      <p:nvPr/>
                    </p:nvPicPr>
                    <p:blipFill>
                      <a:blip r:embed="rId4"/>
                      <a:stretch>
                        <a:fillRect/>
                      </a:stretch>
                    </p:blipFill>
                    <p:spPr>
                      <a:xfrm>
                        <a:off x="3132138" y="1036638"/>
                        <a:ext cx="6186487" cy="5595937"/>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信息时代的来临使得企业营销焦点从产品中心转变为客户中心，客户关系管理成为企业的核心问题。客户关系管理的关键问题是客户分类，通过客户分类，区分无价值客户、高价值客户，企业针对不同价值的客户制定优化的个性化服务方案，采取不同营销策略，将有限营销资源集中于高价值客户，实现企业利润最大化目标。准确的客户分类结果是企业优化营销资源分配的重要依据，客户分类越来越成为客户关系管理中亟待解决的关键问题之一。</a:t>
            </a:r>
          </a:p>
        </p:txBody>
      </p:sp>
      <p:sp>
        <p:nvSpPr>
          <p:cNvPr id="122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案例背景</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29982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选取积分兑换次数、总累计积分进行探索分析，探索客户的积分信息分布状况</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客户积分兑换次数直方图和总累计积分分布箱线图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0724" name="图片 4"/>
          <p:cNvPicPr>
            <a:picLocks noChangeAspect="1"/>
          </p:cNvPicPr>
          <p:nvPr/>
        </p:nvPicPr>
        <p:blipFill>
          <a:blip r:embed="rId2"/>
          <a:stretch>
            <a:fillRect/>
          </a:stretch>
        </p:blipFill>
        <p:spPr>
          <a:xfrm>
            <a:off x="2752725" y="2590800"/>
            <a:ext cx="6686550" cy="40005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1747" name="图片 5"/>
          <p:cNvPicPr>
            <a:picLocks noChangeAspect="1"/>
          </p:cNvPicPr>
          <p:nvPr/>
        </p:nvPicPr>
        <p:blipFill>
          <a:blip r:embed="rId2"/>
          <a:stretch>
            <a:fillRect/>
          </a:stretch>
        </p:blipFill>
        <p:spPr>
          <a:xfrm>
            <a:off x="6894513" y="1023938"/>
            <a:ext cx="4025900" cy="5445125"/>
          </a:xfrm>
          <a:prstGeom prst="rect">
            <a:avLst/>
          </a:prstGeom>
          <a:noFill/>
          <a:ln w="9525">
            <a:noFill/>
          </a:ln>
        </p:spPr>
      </p:pic>
      <p:sp>
        <p:nvSpPr>
          <p:cNvPr id="8" name="内容占位符 1"/>
          <p:cNvSpPr>
            <a:spLocks noGrp="1"/>
          </p:cNvSpPr>
          <p:nvPr>
            <p:ph idx="1"/>
          </p:nvPr>
        </p:nvSpPr>
        <p:spPr>
          <a:xfrm>
            <a:off x="423863" y="1079500"/>
            <a:ext cx="589438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直方图可以看出绝大部分客户的兑换次数在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的区间内，这表示大部分客户都很少进行积分兑换。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箱线图可以看出，一部分客户集中在箱体中，少部分客户分散分布在箱体上方，这部分客户的积分要明显高于箱体内的客户。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423863" y="1079500"/>
            <a:ext cx="112855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第三步：相关性分析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信息的属性间存在相关性，选取入会时间、会员卡级别、客户年龄、飞行次数、总飞行公里数、最近一次乘机至结束时长、积分兑换次数、总累计积分属性，通过相关系数矩阵与热力图分析各属性间的相关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3795" name="内容占位符 1"/>
          <p:cNvSpPr>
            <a:spLocks noGrp="1"/>
          </p:cNvSpPr>
          <p:nvPr>
            <p:ph idx="1"/>
          </p:nvPr>
        </p:nvSpPr>
        <p:spPr>
          <a:xfrm>
            <a:off x="423863" y="1079500"/>
            <a:ext cx="112855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第三步：相关性分析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表格 1"/>
          <p:cNvGraphicFramePr>
            <a:graphicFrameLocks noGrp="1"/>
          </p:cNvGraphicFramePr>
          <p:nvPr/>
        </p:nvGraphicFramePr>
        <p:xfrm>
          <a:off x="982663" y="1677988"/>
          <a:ext cx="10494962" cy="4800597"/>
        </p:xfrm>
        <a:graphic>
          <a:graphicData uri="http://schemas.openxmlformats.org/drawingml/2006/table">
            <a:tbl>
              <a:tblPr>
                <a:tableStyleId>{5C22544A-7EE6-4342-B048-85BDC9FD1C3A}</a:tableStyleId>
              </a:tblPr>
              <a:tblGrid>
                <a:gridCol w="1194346">
                  <a:extLst>
                    <a:ext uri="{9D8B030D-6E8A-4147-A177-3AD203B41FA5}">
                      <a16:colId xmlns:a16="http://schemas.microsoft.com/office/drawing/2014/main" val="20000"/>
                    </a:ext>
                  </a:extLst>
                </a:gridCol>
                <a:gridCol w="1108486">
                  <a:extLst>
                    <a:ext uri="{9D8B030D-6E8A-4147-A177-3AD203B41FA5}">
                      <a16:colId xmlns:a16="http://schemas.microsoft.com/office/drawing/2014/main" val="20001"/>
                    </a:ext>
                  </a:extLst>
                </a:gridCol>
                <a:gridCol w="1059826">
                  <a:extLst>
                    <a:ext uri="{9D8B030D-6E8A-4147-A177-3AD203B41FA5}">
                      <a16:colId xmlns:a16="http://schemas.microsoft.com/office/drawing/2014/main" val="20002"/>
                    </a:ext>
                  </a:extLst>
                </a:gridCol>
                <a:gridCol w="1099079">
                  <a:extLst>
                    <a:ext uri="{9D8B030D-6E8A-4147-A177-3AD203B41FA5}">
                      <a16:colId xmlns:a16="http://schemas.microsoft.com/office/drawing/2014/main" val="20003"/>
                    </a:ext>
                  </a:extLst>
                </a:gridCol>
                <a:gridCol w="1216836">
                  <a:extLst>
                    <a:ext uri="{9D8B030D-6E8A-4147-A177-3AD203B41FA5}">
                      <a16:colId xmlns:a16="http://schemas.microsoft.com/office/drawing/2014/main" val="20004"/>
                    </a:ext>
                  </a:extLst>
                </a:gridCol>
                <a:gridCol w="1308426">
                  <a:extLst>
                    <a:ext uri="{9D8B030D-6E8A-4147-A177-3AD203B41FA5}">
                      <a16:colId xmlns:a16="http://schemas.microsoft.com/office/drawing/2014/main" val="20005"/>
                    </a:ext>
                  </a:extLst>
                </a:gridCol>
                <a:gridCol w="1138332">
                  <a:extLst>
                    <a:ext uri="{9D8B030D-6E8A-4147-A177-3AD203B41FA5}">
                      <a16:colId xmlns:a16="http://schemas.microsoft.com/office/drawing/2014/main" val="20006"/>
                    </a:ext>
                  </a:extLst>
                </a:gridCol>
                <a:gridCol w="1164498">
                  <a:extLst>
                    <a:ext uri="{9D8B030D-6E8A-4147-A177-3AD203B41FA5}">
                      <a16:colId xmlns:a16="http://schemas.microsoft.com/office/drawing/2014/main" val="20007"/>
                    </a:ext>
                  </a:extLst>
                </a:gridCol>
                <a:gridCol w="1205133">
                  <a:extLst>
                    <a:ext uri="{9D8B030D-6E8A-4147-A177-3AD203B41FA5}">
                      <a16:colId xmlns:a16="http://schemas.microsoft.com/office/drawing/2014/main" val="20008"/>
                    </a:ext>
                  </a:extLst>
                </a:gridCol>
              </a:tblGrid>
              <a:tr h="548788">
                <a:tc>
                  <a:txBody>
                    <a:bodyPr/>
                    <a:lstStyle/>
                    <a:p>
                      <a:pPr algn="ctr">
                        <a:spcAft>
                          <a:spcPts val="0"/>
                        </a:spcAft>
                      </a:pPr>
                      <a:r>
                        <a:rPr lang="zh-CN" sz="1800" kern="100" dirty="0">
                          <a:effectLst/>
                        </a:rPr>
                        <a:t>相关系数</a:t>
                      </a:r>
                      <a:endParaRPr lang="zh-CN" sz="1800" b="1" kern="100" dirty="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FFP_TIER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FLIGHT_COUNT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LAST_TO_END</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SEG_KM_SUM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EXCHANGE_COUNT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Points_Sum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AGE</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ffp_year</a:t>
                      </a:r>
                      <a:endParaRPr lang="zh-CN" sz="1800" b="1"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0"/>
                  </a:ext>
                </a:extLst>
              </a:tr>
              <a:tr h="471446">
                <a:tc>
                  <a:txBody>
                    <a:bodyPr/>
                    <a:lstStyle/>
                    <a:p>
                      <a:pPr algn="just">
                        <a:spcAft>
                          <a:spcPts val="0"/>
                        </a:spcAft>
                      </a:pPr>
                      <a:r>
                        <a:rPr lang="en-US" sz="1800" kern="100">
                          <a:effectLst/>
                        </a:rPr>
                        <a:t>FFP_TIER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0.582447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-0.206313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0.522350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0.342355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0.559249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0.076245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-0.116510</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1"/>
                  </a:ext>
                </a:extLst>
              </a:tr>
              <a:tr h="548788">
                <a:tc>
                  <a:txBody>
                    <a:bodyPr/>
                    <a:lstStyle/>
                    <a:p>
                      <a:pPr algn="just">
                        <a:spcAft>
                          <a:spcPts val="0"/>
                        </a:spcAft>
                      </a:pPr>
                      <a:r>
                        <a:rPr lang="en-US" sz="1800" kern="100">
                          <a:effectLst/>
                        </a:rPr>
                        <a:t>FLIGHT_COUNT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0.582447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-0.404999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0.850411</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0.502501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0.747092</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0.075309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-0.188181</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2"/>
                  </a:ext>
                </a:extLst>
              </a:tr>
              <a:tr h="548788">
                <a:tc>
                  <a:txBody>
                    <a:bodyPr/>
                    <a:lstStyle/>
                    <a:p>
                      <a:pPr algn="just">
                        <a:spcAft>
                          <a:spcPts val="0"/>
                        </a:spcAft>
                      </a:pPr>
                      <a:r>
                        <a:rPr lang="en-US" sz="1800" kern="100">
                          <a:effectLst/>
                        </a:rPr>
                        <a:t>LAST_TO_END</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-0.206313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-0.404999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1.000000</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-0.369509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-0.169717</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-0.292027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-0.027654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0.117913</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3"/>
                  </a:ext>
                </a:extLst>
              </a:tr>
              <a:tr h="548788">
                <a:tc>
                  <a:txBody>
                    <a:bodyPr/>
                    <a:lstStyle/>
                    <a:p>
                      <a:pPr algn="just">
                        <a:spcAft>
                          <a:spcPts val="0"/>
                        </a:spcAft>
                      </a:pPr>
                      <a:r>
                        <a:rPr lang="en-US" sz="1800" kern="100">
                          <a:effectLst/>
                        </a:rPr>
                        <a:t>SEG_KM_SUM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0.522350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0.850411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-0.369509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0.507819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0.853014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0.087285</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-0.171508</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4"/>
                  </a:ext>
                </a:extLst>
              </a:tr>
              <a:tr h="719661">
                <a:tc>
                  <a:txBody>
                    <a:bodyPr/>
                    <a:lstStyle/>
                    <a:p>
                      <a:pPr algn="just">
                        <a:spcAft>
                          <a:spcPts val="0"/>
                        </a:spcAft>
                      </a:pPr>
                      <a:r>
                        <a:rPr lang="en-US" sz="1800" kern="100" dirty="0">
                          <a:effectLst/>
                        </a:rPr>
                        <a:t>EXCHANGE_COUNT</a:t>
                      </a:r>
                      <a:endParaRPr lang="zh-CN" sz="1800" b="1"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0.342355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0.502501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-0.169717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0.507819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0.578581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0.032760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-0.216610</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5"/>
                  </a:ext>
                </a:extLst>
              </a:tr>
              <a:tr h="471446">
                <a:tc>
                  <a:txBody>
                    <a:bodyPr/>
                    <a:lstStyle/>
                    <a:p>
                      <a:pPr algn="just">
                        <a:spcAft>
                          <a:spcPts val="0"/>
                        </a:spcAft>
                      </a:pPr>
                      <a:r>
                        <a:rPr lang="en-US" sz="1800" kern="100">
                          <a:effectLst/>
                        </a:rPr>
                        <a:t>Points_Sum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0.559249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0.747092</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-0.292027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0.853014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0.578581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0.074887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-0.163431</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6"/>
                  </a:ext>
                </a:extLst>
              </a:tr>
              <a:tr h="471446">
                <a:tc>
                  <a:txBody>
                    <a:bodyPr/>
                    <a:lstStyle/>
                    <a:p>
                      <a:pPr algn="just">
                        <a:spcAft>
                          <a:spcPts val="0"/>
                        </a:spcAft>
                      </a:pPr>
                      <a:r>
                        <a:rPr lang="en-US" sz="1800" kern="100">
                          <a:effectLst/>
                        </a:rPr>
                        <a:t>AGE</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0.076245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0.075309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-0.027654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0.087285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0.032760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0.074887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-0.242579</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7"/>
                  </a:ext>
                </a:extLst>
              </a:tr>
              <a:tr h="471446">
                <a:tc>
                  <a:txBody>
                    <a:bodyPr/>
                    <a:lstStyle/>
                    <a:p>
                      <a:pPr algn="just">
                        <a:spcAft>
                          <a:spcPts val="0"/>
                        </a:spcAft>
                      </a:pPr>
                      <a:r>
                        <a:rPr lang="en-US" sz="1800" kern="100">
                          <a:effectLst/>
                        </a:rPr>
                        <a:t>ffp_year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-0.116510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-0.188181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0.117913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-0.171508</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-0.216610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-0.163431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-0.242579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1.000000</a:t>
                      </a:r>
                      <a:endParaRPr lang="zh-CN" sz="1800" kern="100" dirty="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423863" y="1079500"/>
            <a:ext cx="51720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第三步：相关性分析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1"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相关系数矩阵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热力图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可以看出部分属性间具有较强的相关性，如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FLIGHT_COUNT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（飞行次数）属性与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SEG_KM_SUM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（总公里数）属性；也有部分属性与其他属性的相关性都较弱，如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（年龄）属性与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EXCHANGE_COUNT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（积分兑换次数）属性。</a:t>
            </a:r>
          </a:p>
        </p:txBody>
      </p:sp>
      <p:pic>
        <p:nvPicPr>
          <p:cNvPr id="34820" name="图片 4"/>
          <p:cNvPicPr>
            <a:picLocks noChangeAspect="1"/>
          </p:cNvPicPr>
          <p:nvPr/>
        </p:nvPicPr>
        <p:blipFill>
          <a:blip r:embed="rId2"/>
          <a:stretch>
            <a:fillRect/>
          </a:stretch>
        </p:blipFill>
        <p:spPr>
          <a:xfrm>
            <a:off x="5800725" y="1133475"/>
            <a:ext cx="5935663" cy="5253038"/>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5843" name="内容占位符 1"/>
          <p:cNvSpPr>
            <a:spLocks noGrp="1"/>
          </p:cNvSpPr>
          <p:nvPr>
            <p:ph idx="1"/>
          </p:nvPr>
        </p:nvSpPr>
        <p:spPr>
          <a:xfrm>
            <a:off x="358775" y="998538"/>
            <a:ext cx="10904538"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数据预处理方法：</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4" name="等腰三角形 2"/>
          <p:cNvSpPr/>
          <p:nvPr/>
        </p:nvSpPr>
        <p:spPr>
          <a:xfrm>
            <a:off x="1951038" y="2401888"/>
            <a:ext cx="2740025"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数据清洗</a:t>
            </a:r>
          </a:p>
        </p:txBody>
      </p:sp>
      <p:sp>
        <p:nvSpPr>
          <p:cNvPr id="35845" name="等腰三角形 6"/>
          <p:cNvSpPr/>
          <p:nvPr/>
        </p:nvSpPr>
        <p:spPr>
          <a:xfrm rot="-10800000" flipV="1">
            <a:off x="4691063" y="2401888"/>
            <a:ext cx="2738437"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属性归约</a:t>
            </a:r>
          </a:p>
        </p:txBody>
      </p:sp>
      <p:sp>
        <p:nvSpPr>
          <p:cNvPr id="35846" name="等腰三角形 8"/>
          <p:cNvSpPr/>
          <p:nvPr/>
        </p:nvSpPr>
        <p:spPr>
          <a:xfrm>
            <a:off x="7429500" y="2401888"/>
            <a:ext cx="2738438"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数据变换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377613"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数据清洗</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通过对数据观察发现原始数据中存在票价为空值，票价最小值为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、折扣率最小值为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的记录。票价为空值的数据可能是客户不存在乘机记录造成。其他的数据可能是客户乘坐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折机票或者积分兑换造成。由于原始数据量大，这类数据所占比例较小，对于问题影响不大，因此对其进行丢弃处理。同时，数据探索时发现部分年龄大于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记录，也进行丢弃处理，具体处理方法如下。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丢弃票价为空的记录。</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保留票价不为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的，或者平均折扣率不为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且总飞行公里数大于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丢弃年龄大于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对满足清洗条件的数据进行丢弃，处理方法为满足清洗条件的一行数据全部丢弃。</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377613"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通过航空公司客户数据识别不同价值的客户，识别客户价值应用最广泛的模型是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模型介绍</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）指的是最近一次消费时间与截止时间的间隔。通常情况下，最近一次消费时间与截止时间的间隔越短，对即时提供的商品或是服务也最有可能感兴趣。</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Frequency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）指顾客在某段时间内所消费的次数。可以说消费频率越高的顾客，也是满意度越高的顾客，其忠诚度也就越高，顾客价值也就越大。</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Monetary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）指顾客在某段时间内所消费的金额。消费金额越大的顾客，他们的消费能力自然也就越大，这就是所谓“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的顾客贡献了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的销售额”的二八法则。</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5400675"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模型结果解读</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1"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模型包括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个特征，无法用平面坐标系来展示，所以这里使用三维坐标系进行展示，如图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7 11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Frequency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Monetary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）。每个轴一般会用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级表示程度，</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为最小，</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为最大。</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8916" name="图片 3"/>
          <p:cNvPicPr>
            <a:picLocks noChangeAspect="1"/>
          </p:cNvPicPr>
          <p:nvPr/>
        </p:nvPicPr>
        <p:blipFill>
          <a:blip r:embed="rId2"/>
          <a:stretch>
            <a:fillRect/>
          </a:stretch>
        </p:blipFill>
        <p:spPr>
          <a:xfrm>
            <a:off x="5759450" y="1584325"/>
            <a:ext cx="5868988" cy="4189413"/>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中，消费金额表示在一段时间内，客户购买该企业产品金额的总和。由于航空票价受到运输距离，舱位等级等多种因素影响，同样消费金额的不同旅客对航空公司的价值是不同的，比如一位购买长航线，低等级舱位票的旅客与一位购买短航线，高等级舱位票的旅客相比，后者对于航空公司而言价值可能更高。因此这个特征并不适合用于航空公司的客户价值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面对激烈的市场竞争，各个航空公司都推出了更优惠的营销方式来吸引更多的客户，国内某航空公司面临着常旅客流失、竞争力下降和航空资源未充分利用等经营危机。通过建立合理的客户价值评估模型，对客户进行分群，分析比较不同客户群的客户价值，并制定相应的营销策略，对不同的客户群提供个性化的客户服务是必须的和有效的。结合该航空公司已积累的大量的会员档案信息和其乘坐航班记录，实现以下目标。</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借助航空公司客户数据，对客户进行分类。</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对不同的客户类别进行特征分析，比较不同类客户的客户价值。</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对不同价值的客户类别提供个性化服务，制定相应的营销策略。</a:t>
            </a: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案例背景</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客户关系长度</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，消费时间间隔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，消费频率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，飞行里程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和折扣系数的平均值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五个特征作为航空公司识别客户价值特征，如下表所示，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436563" y="3262313"/>
          <a:ext cx="10645777" cy="1719262"/>
        </p:xfrm>
        <a:graphic>
          <a:graphicData uri="http://schemas.openxmlformats.org/drawingml/2006/table">
            <a:tbl>
              <a:tblPr firstRow="1" firstCol="1" bandRow="1">
                <a:tableStyleId>{5C22544A-7EE6-4342-B048-85BDC9FD1C3A}</a:tableStyleId>
              </a:tblPr>
              <a:tblGrid>
                <a:gridCol w="1453723">
                  <a:extLst>
                    <a:ext uri="{9D8B030D-6E8A-4147-A177-3AD203B41FA5}">
                      <a16:colId xmlns:a16="http://schemas.microsoft.com/office/drawing/2014/main" val="20000"/>
                    </a:ext>
                  </a:extLst>
                </a:gridCol>
                <a:gridCol w="1538758">
                  <a:extLst>
                    <a:ext uri="{9D8B030D-6E8A-4147-A177-3AD203B41FA5}">
                      <a16:colId xmlns:a16="http://schemas.microsoft.com/office/drawing/2014/main" val="20001"/>
                    </a:ext>
                  </a:extLst>
                </a:gridCol>
                <a:gridCol w="2066526">
                  <a:extLst>
                    <a:ext uri="{9D8B030D-6E8A-4147-A177-3AD203B41FA5}">
                      <a16:colId xmlns:a16="http://schemas.microsoft.com/office/drawing/2014/main" val="20002"/>
                    </a:ext>
                  </a:extLst>
                </a:gridCol>
                <a:gridCol w="1760122">
                  <a:extLst>
                    <a:ext uri="{9D8B030D-6E8A-4147-A177-3AD203B41FA5}">
                      <a16:colId xmlns:a16="http://schemas.microsoft.com/office/drawing/2014/main" val="20003"/>
                    </a:ext>
                  </a:extLst>
                </a:gridCol>
                <a:gridCol w="1760122">
                  <a:extLst>
                    <a:ext uri="{9D8B030D-6E8A-4147-A177-3AD203B41FA5}">
                      <a16:colId xmlns:a16="http://schemas.microsoft.com/office/drawing/2014/main" val="20004"/>
                    </a:ext>
                  </a:extLst>
                </a:gridCol>
                <a:gridCol w="2066526">
                  <a:extLst>
                    <a:ext uri="{9D8B030D-6E8A-4147-A177-3AD203B41FA5}">
                      <a16:colId xmlns:a16="http://schemas.microsoft.com/office/drawing/2014/main" val="20005"/>
                    </a:ext>
                  </a:extLst>
                </a:gridCol>
              </a:tblGrid>
              <a:tr h="419814">
                <a:tc>
                  <a:txBody>
                    <a:bodyPr/>
                    <a:lstStyle/>
                    <a:p>
                      <a:pPr algn="ctr">
                        <a:spcAft>
                          <a:spcPts val="0"/>
                        </a:spcAft>
                      </a:pPr>
                      <a:r>
                        <a:rPr lang="zh-CN" sz="1800" kern="100" dirty="0">
                          <a:effectLst/>
                        </a:rPr>
                        <a:t>模型</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C</a:t>
                      </a:r>
                      <a:endParaRPr lang="zh-CN" sz="1800" kern="100">
                        <a:effectLst/>
                        <a:latin typeface="Times New Roman" panose="02020603050405020304"/>
                        <a:ea typeface="宋体" panose="02010600030101010101" pitchFamily="2" charset="-122"/>
                      </a:endParaRPr>
                    </a:p>
                  </a:txBody>
                  <a:tcPr marL="58192" marR="58192" marT="0" marB="0" anchor="ctr"/>
                </a:tc>
                <a:extLst>
                  <a:ext uri="{0D108BD9-81ED-4DB2-BD59-A6C34878D82A}">
                    <a16:rowId xmlns:a16="http://schemas.microsoft.com/office/drawing/2014/main" val="10000"/>
                  </a:ext>
                </a:extLst>
              </a:tr>
              <a:tr h="1299448">
                <a:tc>
                  <a:txBody>
                    <a:bodyPr/>
                    <a:lstStyle/>
                    <a:p>
                      <a:pPr algn="ctr">
                        <a:spcAft>
                          <a:spcPts val="0"/>
                        </a:spcAft>
                      </a:pPr>
                      <a:r>
                        <a:rPr lang="zh-CN" sz="1800" kern="100">
                          <a:effectLst/>
                        </a:rPr>
                        <a:t>航空公司</a:t>
                      </a:r>
                      <a:r>
                        <a:rPr lang="en-US" sz="1800" kern="100">
                          <a:effectLst/>
                        </a:rPr>
                        <a:t>LRFMC</a:t>
                      </a:r>
                      <a:r>
                        <a:rPr lang="zh-CN" sz="1800" kern="100">
                          <a:effectLst/>
                        </a:rPr>
                        <a:t>模型</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a:effectLst/>
                        </a:rPr>
                        <a:t>会员入会时间距观测窗口结束的月数</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客户最近一次乘坐公司飞机距观测窗口结束的月数</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客户在观测窗口内乘坐公司飞机的次数</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a:effectLst/>
                        </a:rPr>
                        <a:t>客户在观测窗口内累计的飞行里程</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客户在观测窗口内乘坐舱位所对应的折扣系数的平均值</a:t>
                      </a:r>
                      <a:endParaRPr lang="zh-CN" sz="1800" kern="100" dirty="0">
                        <a:effectLst/>
                        <a:latin typeface="Times New Roman" panose="02020603050405020304"/>
                        <a:ea typeface="宋体" panose="02010600030101010101" pitchFamily="2" charset="-122"/>
                      </a:endParaRPr>
                    </a:p>
                  </a:txBody>
                  <a:tcPr marL="58192" marR="58192"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原始数据中属性太多，根据航空公司客户价值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模型，选择与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指标相关的六个属性：</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FFP_DATE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LOAD_TIME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FLIGHT_COUNT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AVG_DISCOUNT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SEG_KM_SUM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LAST_TO_END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。删除与其不相关、弱相关或冗余的属性，</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属性选择</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后的数据集如下表。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677863" y="3479800"/>
          <a:ext cx="10609262" cy="2974973"/>
        </p:xfrm>
        <a:graphic>
          <a:graphicData uri="http://schemas.openxmlformats.org/drawingml/2006/table">
            <a:tbl>
              <a:tblPr firstRow="1" firstCol="1" bandRow="1">
                <a:tableStyleId>{5C22544A-7EE6-4342-B048-85BDC9FD1C3A}</a:tableStyleId>
              </a:tblPr>
              <a:tblGrid>
                <a:gridCol w="1775177">
                  <a:extLst>
                    <a:ext uri="{9D8B030D-6E8A-4147-A177-3AD203B41FA5}">
                      <a16:colId xmlns:a16="http://schemas.microsoft.com/office/drawing/2014/main" val="20000"/>
                    </a:ext>
                  </a:extLst>
                </a:gridCol>
                <a:gridCol w="2073362">
                  <a:extLst>
                    <a:ext uri="{9D8B030D-6E8A-4147-A177-3AD203B41FA5}">
                      <a16:colId xmlns:a16="http://schemas.microsoft.com/office/drawing/2014/main" val="20001"/>
                    </a:ext>
                  </a:extLst>
                </a:gridCol>
                <a:gridCol w="1542481">
                  <a:extLst>
                    <a:ext uri="{9D8B030D-6E8A-4147-A177-3AD203B41FA5}">
                      <a16:colId xmlns:a16="http://schemas.microsoft.com/office/drawing/2014/main" val="20002"/>
                    </a:ext>
                  </a:extLst>
                </a:gridCol>
                <a:gridCol w="1585677">
                  <a:extLst>
                    <a:ext uri="{9D8B030D-6E8A-4147-A177-3AD203B41FA5}">
                      <a16:colId xmlns:a16="http://schemas.microsoft.com/office/drawing/2014/main" val="20003"/>
                    </a:ext>
                  </a:extLst>
                </a:gridCol>
                <a:gridCol w="1688787">
                  <a:extLst>
                    <a:ext uri="{9D8B030D-6E8A-4147-A177-3AD203B41FA5}">
                      <a16:colId xmlns:a16="http://schemas.microsoft.com/office/drawing/2014/main" val="20004"/>
                    </a:ext>
                  </a:extLst>
                </a:gridCol>
                <a:gridCol w="1943778">
                  <a:extLst>
                    <a:ext uri="{9D8B030D-6E8A-4147-A177-3AD203B41FA5}">
                      <a16:colId xmlns:a16="http://schemas.microsoft.com/office/drawing/2014/main" val="20005"/>
                    </a:ext>
                  </a:extLst>
                </a:gridCol>
              </a:tblGrid>
              <a:tr h="737159">
                <a:tc>
                  <a:txBody>
                    <a:bodyPr/>
                    <a:lstStyle/>
                    <a:p>
                      <a:pPr algn="ctr">
                        <a:spcAft>
                          <a:spcPts val="0"/>
                        </a:spcAft>
                      </a:pPr>
                      <a:r>
                        <a:rPr lang="en-US" sz="1800" kern="100" dirty="0">
                          <a:effectLst/>
                        </a:rPr>
                        <a:t>FFP_DATE</a:t>
                      </a:r>
                      <a:endParaRPr lang="zh-CN" sz="1800" b="1"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LOAD_TIME</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LAST_</a:t>
                      </a:r>
                      <a:endParaRPr lang="zh-CN" sz="1800" kern="100">
                        <a:effectLst/>
                      </a:endParaRPr>
                    </a:p>
                    <a:p>
                      <a:pPr algn="ctr">
                        <a:spcAft>
                          <a:spcPts val="0"/>
                        </a:spcAft>
                      </a:pPr>
                      <a:r>
                        <a:rPr lang="en-US" sz="1800" kern="100">
                          <a:effectLst/>
                        </a:rPr>
                        <a:t>TO_END</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FLIGHT_</a:t>
                      </a:r>
                      <a:endParaRPr lang="zh-CN" sz="1800" kern="100" dirty="0">
                        <a:effectLst/>
                      </a:endParaRPr>
                    </a:p>
                    <a:p>
                      <a:pPr algn="ctr">
                        <a:spcAft>
                          <a:spcPts val="0"/>
                        </a:spcAft>
                      </a:pPr>
                      <a:r>
                        <a:rPr lang="en-US" sz="1800" kern="100" dirty="0">
                          <a:effectLst/>
                        </a:rPr>
                        <a:t>COUNT</a:t>
                      </a:r>
                      <a:endParaRPr lang="zh-CN" sz="1800" b="1"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SEG_</a:t>
                      </a:r>
                      <a:endParaRPr lang="zh-CN" sz="1800" kern="100">
                        <a:effectLst/>
                      </a:endParaRPr>
                    </a:p>
                    <a:p>
                      <a:pPr algn="ctr">
                        <a:spcAft>
                          <a:spcPts val="0"/>
                        </a:spcAft>
                      </a:pPr>
                      <a:r>
                        <a:rPr lang="en-US" sz="1800" kern="100">
                          <a:effectLst/>
                        </a:rPr>
                        <a:t>KM_SUM</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avg_discount</a:t>
                      </a:r>
                      <a:endParaRPr lang="zh-CN" sz="1800" b="1"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0"/>
                  </a:ext>
                </a:extLst>
              </a:tr>
              <a:tr h="372969">
                <a:tc>
                  <a:txBody>
                    <a:bodyPr/>
                    <a:lstStyle/>
                    <a:p>
                      <a:pPr algn="ctr">
                        <a:spcAft>
                          <a:spcPts val="0"/>
                        </a:spcAft>
                      </a:pPr>
                      <a:r>
                        <a:rPr lang="en-US" sz="1800" kern="100">
                          <a:effectLst/>
                        </a:rPr>
                        <a:t>2006/11/2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210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580717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0.961639</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1"/>
                  </a:ext>
                </a:extLst>
              </a:tr>
              <a:tr h="372969">
                <a:tc>
                  <a:txBody>
                    <a:bodyPr/>
                    <a:lstStyle/>
                    <a:p>
                      <a:pPr algn="ctr">
                        <a:spcAft>
                          <a:spcPts val="0"/>
                        </a:spcAft>
                      </a:pPr>
                      <a:r>
                        <a:rPr lang="en-US" sz="1800" kern="100">
                          <a:effectLst/>
                        </a:rPr>
                        <a:t>2007/2/19</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140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293678</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1.252314</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2"/>
                  </a:ext>
                </a:extLst>
              </a:tr>
              <a:tr h="372969">
                <a:tc>
                  <a:txBody>
                    <a:bodyPr/>
                    <a:lstStyle/>
                    <a:p>
                      <a:pPr algn="ctr">
                        <a:spcAft>
                          <a:spcPts val="0"/>
                        </a:spcAft>
                      </a:pPr>
                      <a:r>
                        <a:rPr lang="en-US" sz="1800" kern="100">
                          <a:effectLst/>
                        </a:rPr>
                        <a:t>2007/2/1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135</a:t>
                      </a:r>
                      <a:endParaRPr lang="zh-CN" sz="1800"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283712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1.254676</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3"/>
                  </a:ext>
                </a:extLst>
              </a:tr>
              <a:tr h="372969">
                <a:tc>
                  <a:txBody>
                    <a:bodyPr/>
                    <a:lstStyle/>
                    <a:p>
                      <a:pPr algn="ctr">
                        <a:spcAft>
                          <a:spcPts val="0"/>
                        </a:spcAft>
                      </a:pPr>
                      <a:r>
                        <a:rPr lang="en-US" sz="1800" kern="100">
                          <a:effectLst/>
                        </a:rPr>
                        <a:t>2008/8/22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97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23</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281336</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1.090870</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4"/>
                  </a:ext>
                </a:extLst>
              </a:tr>
              <a:tr h="372969">
                <a:tc>
                  <a:txBody>
                    <a:bodyPr/>
                    <a:lstStyle/>
                    <a:p>
                      <a:pPr algn="ctr">
                        <a:spcAft>
                          <a:spcPts val="0"/>
                        </a:spcAft>
                      </a:pPr>
                      <a:r>
                        <a:rPr lang="en-US" sz="1800" kern="100">
                          <a:effectLst/>
                        </a:rPr>
                        <a:t>2009/4/10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152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309928</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0.970658</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5"/>
                  </a:ext>
                </a:extLst>
              </a:tr>
              <a:tr h="372969">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数据变换是将数据转换成“适当的”格式，以适应挖掘任务及算法的需要。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主要采用的数据变换方式</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属性构造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数据标准化</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由于原始数据中并没有直接给出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五个指标，需要通过原始数据提取这五个指标。</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会员入会时间距观测窗口结束的月数L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＝会员入会时长</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客户最近一次乘坐公司飞机距观测窗口结束的月数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＝最后一次乘机时间至观察窗口末端时长（单位：月</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客户在观测窗口内乘坐公司飞机的次数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＝观测窗口的飞行次数（单位：次）</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4036" name="对象 1"/>
          <p:cNvGraphicFramePr>
            <a:graphicFrameLocks noChangeAspect="1"/>
          </p:cNvGraphicFramePr>
          <p:nvPr/>
        </p:nvGraphicFramePr>
        <p:xfrm>
          <a:off x="3279775" y="2765425"/>
          <a:ext cx="5291138" cy="387350"/>
        </p:xfrm>
        <a:graphic>
          <a:graphicData uri="http://schemas.openxmlformats.org/presentationml/2006/ole">
            <mc:AlternateContent xmlns:mc="http://schemas.openxmlformats.org/markup-compatibility/2006">
              <mc:Choice xmlns:v="urn:schemas-microsoft-com:vml" Requires="v">
                <p:oleObj spid="_x0000_s3077" r:id="rId3" imgW="2603500" imgH="190500" progId="Equation.DSMT4">
                  <p:embed/>
                </p:oleObj>
              </mc:Choice>
              <mc:Fallback>
                <p:oleObj r:id="rId3" imgW="2603500" imgH="190500" progId="Equation.DSMT4">
                  <p:embed/>
                  <p:pic>
                    <p:nvPicPr>
                      <p:cNvPr id="0" name="图片 3076"/>
                      <p:cNvPicPr/>
                      <p:nvPr/>
                    </p:nvPicPr>
                    <p:blipFill>
                      <a:blip r:embed="rId4"/>
                      <a:stretch>
                        <a:fillRect/>
                      </a:stretch>
                    </p:blipFill>
                    <p:spPr>
                      <a:xfrm>
                        <a:off x="3279775" y="2765425"/>
                        <a:ext cx="5291138" cy="387350"/>
                      </a:xfrm>
                      <a:prstGeom prst="rect">
                        <a:avLst/>
                      </a:prstGeom>
                      <a:noFill/>
                      <a:ln w="38100">
                        <a:noFill/>
                        <a:miter/>
                      </a:ln>
                    </p:spPr>
                  </p:pic>
                </p:oleObj>
              </mc:Fallback>
            </mc:AlternateContent>
          </a:graphicData>
        </a:graphic>
      </p:graphicFrame>
      <p:graphicFrame>
        <p:nvGraphicFramePr>
          <p:cNvPr id="44037" name="对象 2"/>
          <p:cNvGraphicFramePr>
            <a:graphicFrameLocks noChangeAspect="1"/>
          </p:cNvGraphicFramePr>
          <p:nvPr/>
        </p:nvGraphicFramePr>
        <p:xfrm>
          <a:off x="4221163" y="3878263"/>
          <a:ext cx="2247900" cy="379412"/>
        </p:xfrm>
        <a:graphic>
          <a:graphicData uri="http://schemas.openxmlformats.org/presentationml/2006/ole">
            <mc:AlternateContent xmlns:mc="http://schemas.openxmlformats.org/markup-compatibility/2006">
              <mc:Choice xmlns:v="urn:schemas-microsoft-com:vml" Requires="v">
                <p:oleObj spid="_x0000_s3078" r:id="rId5" imgW="1129665" imgH="190500" progId="Equation.DSMT4">
                  <p:embed/>
                </p:oleObj>
              </mc:Choice>
              <mc:Fallback>
                <p:oleObj r:id="rId5" imgW="1129665" imgH="190500" progId="Equation.DSMT4">
                  <p:embed/>
                  <p:pic>
                    <p:nvPicPr>
                      <p:cNvPr id="0" name="图片 3077"/>
                      <p:cNvPicPr/>
                      <p:nvPr/>
                    </p:nvPicPr>
                    <p:blipFill>
                      <a:blip r:embed="rId6"/>
                      <a:stretch>
                        <a:fillRect/>
                      </a:stretch>
                    </p:blipFill>
                    <p:spPr>
                      <a:xfrm>
                        <a:off x="4221163" y="3878263"/>
                        <a:ext cx="2247900" cy="379412"/>
                      </a:xfrm>
                      <a:prstGeom prst="rect">
                        <a:avLst/>
                      </a:prstGeom>
                      <a:noFill/>
                      <a:ln w="38100">
                        <a:noFill/>
                        <a:miter/>
                      </a:ln>
                    </p:spPr>
                  </p:pic>
                </p:oleObj>
              </mc:Fallback>
            </mc:AlternateContent>
          </a:graphicData>
        </a:graphic>
      </p:graphicFrame>
      <p:graphicFrame>
        <p:nvGraphicFramePr>
          <p:cNvPr id="44038" name="对象 3"/>
          <p:cNvGraphicFramePr>
            <a:graphicFrameLocks noChangeAspect="1"/>
          </p:cNvGraphicFramePr>
          <p:nvPr/>
        </p:nvGraphicFramePr>
        <p:xfrm>
          <a:off x="4121150" y="4953000"/>
          <a:ext cx="2089150" cy="352425"/>
        </p:xfrm>
        <a:graphic>
          <a:graphicData uri="http://schemas.openxmlformats.org/presentationml/2006/ole">
            <mc:AlternateContent xmlns:mc="http://schemas.openxmlformats.org/markup-compatibility/2006">
              <mc:Choice xmlns:v="urn:schemas-microsoft-com:vml" Requires="v">
                <p:oleObj spid="_x0000_s3079" r:id="rId7" imgW="1129665" imgH="190500" progId="Equation.DSMT4">
                  <p:embed/>
                </p:oleObj>
              </mc:Choice>
              <mc:Fallback>
                <p:oleObj r:id="rId7" imgW="1129665" imgH="190500" progId="Equation.DSMT4">
                  <p:embed/>
                  <p:pic>
                    <p:nvPicPr>
                      <p:cNvPr id="0" name="图片 3079"/>
                      <p:cNvPicPr/>
                      <p:nvPr/>
                    </p:nvPicPr>
                    <p:blipFill>
                      <a:blip r:embed="rId8"/>
                      <a:stretch>
                        <a:fillRect/>
                      </a:stretch>
                    </p:blipFill>
                    <p:spPr>
                      <a:xfrm>
                        <a:off x="4121150" y="4953000"/>
                        <a:ext cx="2089150" cy="35242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客户在观测时间内在公司累计的飞行里程M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观测窗口总飞行公里数（单位：公里）</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0"/>
              </a:spcBef>
              <a:spcAft>
                <a:spcPct val="0"/>
              </a:spcAft>
              <a:buClr>
                <a:srgbClr val="032089"/>
              </a:buClr>
              <a:buSzTx/>
              <a:buFont typeface="+mj-lt"/>
              <a:buAutoNum type="arabicPeriod" startAt="4"/>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客户在观测时间内乘坐舱位所对应的折扣系数的平均值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＝平均折扣率（单位：无）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ctr" latinLnBrk="0" hangingPunct="0">
              <a:lnSpc>
                <a:spcPct val="150000"/>
              </a:lnSpc>
              <a:spcBef>
                <a:spcPts val="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在完成五个指标的数据提取后，对每个指标数据分布情况进行分析，其数据的取值范围</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ctr"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ctr"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ctr" latinLnBrk="0" hangingPunct="0">
              <a:lnSpc>
                <a:spcPct val="150000"/>
              </a:lnSpc>
              <a:spcBef>
                <a:spcPts val="23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从表中数据可以发现，五个指标的取值范围数据差异较大，为了消除数量级数据带来的影响，需要对数据进行标准化处理。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5060" name="对象 4"/>
          <p:cNvGraphicFramePr>
            <a:graphicFrameLocks noChangeAspect="1"/>
          </p:cNvGraphicFramePr>
          <p:nvPr/>
        </p:nvGraphicFramePr>
        <p:xfrm>
          <a:off x="4479925" y="2144713"/>
          <a:ext cx="2398713" cy="404812"/>
        </p:xfrm>
        <a:graphic>
          <a:graphicData uri="http://schemas.openxmlformats.org/presentationml/2006/ole">
            <mc:AlternateContent xmlns:mc="http://schemas.openxmlformats.org/markup-compatibility/2006">
              <mc:Choice xmlns:v="urn:schemas-microsoft-com:vml" Requires="v">
                <p:oleObj spid="_x0000_s4100" r:id="rId3" imgW="1129665" imgH="190500" progId="Equation.DSMT4">
                  <p:embed/>
                </p:oleObj>
              </mc:Choice>
              <mc:Fallback>
                <p:oleObj r:id="rId3" imgW="1129665" imgH="190500" progId="Equation.DSMT4">
                  <p:embed/>
                  <p:pic>
                    <p:nvPicPr>
                      <p:cNvPr id="0" name="图片 3078"/>
                      <p:cNvPicPr/>
                      <p:nvPr/>
                    </p:nvPicPr>
                    <p:blipFill>
                      <a:blip r:embed="rId4"/>
                      <a:stretch>
                        <a:fillRect/>
                      </a:stretch>
                    </p:blipFill>
                    <p:spPr>
                      <a:xfrm>
                        <a:off x="4479925" y="2144713"/>
                        <a:ext cx="2398713" cy="404812"/>
                      </a:xfrm>
                      <a:prstGeom prst="rect">
                        <a:avLst/>
                      </a:prstGeom>
                      <a:noFill/>
                      <a:ln w="38100">
                        <a:noFill/>
                        <a:miter/>
                      </a:ln>
                    </p:spPr>
                  </p:pic>
                </p:oleObj>
              </mc:Fallback>
            </mc:AlternateContent>
          </a:graphicData>
        </a:graphic>
      </p:graphicFrame>
      <p:graphicFrame>
        <p:nvGraphicFramePr>
          <p:cNvPr id="45061" name="对象 5"/>
          <p:cNvGraphicFramePr>
            <a:graphicFrameLocks noChangeAspect="1"/>
          </p:cNvGraphicFramePr>
          <p:nvPr/>
        </p:nvGraphicFramePr>
        <p:xfrm>
          <a:off x="4483100" y="3100388"/>
          <a:ext cx="2370138" cy="366712"/>
        </p:xfrm>
        <a:graphic>
          <a:graphicData uri="http://schemas.openxmlformats.org/presentationml/2006/ole">
            <mc:AlternateContent xmlns:mc="http://schemas.openxmlformats.org/markup-compatibility/2006">
              <mc:Choice xmlns:v="urn:schemas-microsoft-com:vml" Requires="v">
                <p:oleObj spid="_x0000_s4101" r:id="rId5" imgW="1231265" imgH="190500" progId="Equation.DSMT4">
                  <p:embed/>
                </p:oleObj>
              </mc:Choice>
              <mc:Fallback>
                <p:oleObj r:id="rId5" imgW="1231265" imgH="190500" progId="Equation.DSMT4">
                  <p:embed/>
                  <p:pic>
                    <p:nvPicPr>
                      <p:cNvPr id="0" name="图片 3080"/>
                      <p:cNvPicPr/>
                      <p:nvPr/>
                    </p:nvPicPr>
                    <p:blipFill>
                      <a:blip r:embed="rId6"/>
                      <a:stretch>
                        <a:fillRect/>
                      </a:stretch>
                    </p:blipFill>
                    <p:spPr>
                      <a:xfrm>
                        <a:off x="4483100" y="3100388"/>
                        <a:ext cx="2370138" cy="366712"/>
                      </a:xfrm>
                      <a:prstGeom prst="rect">
                        <a:avLst/>
                      </a:prstGeom>
                      <a:noFill/>
                      <a:ln w="38100">
                        <a:noFill/>
                        <a:miter/>
                      </a:ln>
                    </p:spPr>
                  </p:pic>
                </p:oleObj>
              </mc:Fallback>
            </mc:AlternateContent>
          </a:graphicData>
        </a:graphic>
      </p:graphicFrame>
      <p:graphicFrame>
        <p:nvGraphicFramePr>
          <p:cNvPr id="7" name="表格 6"/>
          <p:cNvGraphicFramePr>
            <a:graphicFrameLocks noGrp="1"/>
          </p:cNvGraphicFramePr>
          <p:nvPr/>
        </p:nvGraphicFramePr>
        <p:xfrm>
          <a:off x="2155825" y="4044950"/>
          <a:ext cx="7110414" cy="1250949"/>
        </p:xfrm>
        <a:graphic>
          <a:graphicData uri="http://schemas.openxmlformats.org/drawingml/2006/table">
            <a:tbl>
              <a:tblPr>
                <a:tableStyleId>{5C22544A-7EE6-4342-B048-85BDC9FD1C3A}</a:tableStyleId>
              </a:tblPr>
              <a:tblGrid>
                <a:gridCol w="1185069">
                  <a:extLst>
                    <a:ext uri="{9D8B030D-6E8A-4147-A177-3AD203B41FA5}">
                      <a16:colId xmlns:a16="http://schemas.microsoft.com/office/drawing/2014/main" val="20000"/>
                    </a:ext>
                  </a:extLst>
                </a:gridCol>
                <a:gridCol w="1185069">
                  <a:extLst>
                    <a:ext uri="{9D8B030D-6E8A-4147-A177-3AD203B41FA5}">
                      <a16:colId xmlns:a16="http://schemas.microsoft.com/office/drawing/2014/main" val="20001"/>
                    </a:ext>
                  </a:extLst>
                </a:gridCol>
                <a:gridCol w="1185069">
                  <a:extLst>
                    <a:ext uri="{9D8B030D-6E8A-4147-A177-3AD203B41FA5}">
                      <a16:colId xmlns:a16="http://schemas.microsoft.com/office/drawing/2014/main" val="20002"/>
                    </a:ext>
                  </a:extLst>
                </a:gridCol>
                <a:gridCol w="1185069">
                  <a:extLst>
                    <a:ext uri="{9D8B030D-6E8A-4147-A177-3AD203B41FA5}">
                      <a16:colId xmlns:a16="http://schemas.microsoft.com/office/drawing/2014/main" val="20003"/>
                    </a:ext>
                  </a:extLst>
                </a:gridCol>
                <a:gridCol w="1185069">
                  <a:extLst>
                    <a:ext uri="{9D8B030D-6E8A-4147-A177-3AD203B41FA5}">
                      <a16:colId xmlns:a16="http://schemas.microsoft.com/office/drawing/2014/main" val="20004"/>
                    </a:ext>
                  </a:extLst>
                </a:gridCol>
                <a:gridCol w="1185069">
                  <a:extLst>
                    <a:ext uri="{9D8B030D-6E8A-4147-A177-3AD203B41FA5}">
                      <a16:colId xmlns:a16="http://schemas.microsoft.com/office/drawing/2014/main" val="20005"/>
                    </a:ext>
                  </a:extLst>
                </a:gridCol>
              </a:tblGrid>
              <a:tr h="416983">
                <a:tc>
                  <a:txBody>
                    <a:bodyPr/>
                    <a:lstStyle/>
                    <a:p>
                      <a:pPr algn="ctr">
                        <a:spcBef>
                          <a:spcPts val="1800"/>
                        </a:spcBef>
                        <a:spcAft>
                          <a:spcPts val="0"/>
                        </a:spcAft>
                      </a:pPr>
                      <a:r>
                        <a:rPr lang="zh-CN" sz="1800" kern="100" dirty="0">
                          <a:solidFill>
                            <a:schemeClr val="bg1"/>
                          </a:solidFill>
                          <a:effectLst/>
                        </a:rPr>
                        <a:t>属性名称</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L</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R</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F</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M</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C</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extLst>
                  <a:ext uri="{0D108BD9-81ED-4DB2-BD59-A6C34878D82A}">
                    <a16:rowId xmlns:a16="http://schemas.microsoft.com/office/drawing/2014/main" val="10000"/>
                  </a:ext>
                </a:extLst>
              </a:tr>
              <a:tr h="416983">
                <a:tc>
                  <a:txBody>
                    <a:bodyPr/>
                    <a:lstStyle/>
                    <a:p>
                      <a:pPr algn="ctr">
                        <a:spcBef>
                          <a:spcPts val="1800"/>
                        </a:spcBef>
                        <a:spcAft>
                          <a:spcPts val="0"/>
                        </a:spcAft>
                      </a:pPr>
                      <a:r>
                        <a:rPr lang="zh-CN" sz="1800" kern="100">
                          <a:solidFill>
                            <a:schemeClr val="bg1"/>
                          </a:solidFill>
                          <a:effectLst/>
                        </a:rPr>
                        <a:t>最小值</a:t>
                      </a:r>
                      <a:endParaRPr lang="zh-CN" sz="1800" kern="10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a:effectLst/>
                        </a:rPr>
                        <a:t>12.23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0.03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2</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368</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0.14</a:t>
                      </a:r>
                      <a:endParaRPr lang="zh-CN" sz="1800" kern="100">
                        <a:effectLst/>
                        <a:latin typeface="Times New Roman" panose="02020603050405020304"/>
                        <a:ea typeface="宋体" panose="02010600030101010101" pitchFamily="2" charset="-122"/>
                      </a:endParaRPr>
                    </a:p>
                  </a:txBody>
                  <a:tcPr marL="68579" marR="68579" marT="0" marB="0" anchor="ctr"/>
                </a:tc>
                <a:extLst>
                  <a:ext uri="{0D108BD9-81ED-4DB2-BD59-A6C34878D82A}">
                    <a16:rowId xmlns:a16="http://schemas.microsoft.com/office/drawing/2014/main" val="10001"/>
                  </a:ext>
                </a:extLst>
              </a:tr>
              <a:tr h="416983">
                <a:tc>
                  <a:txBody>
                    <a:bodyPr/>
                    <a:lstStyle/>
                    <a:p>
                      <a:pPr algn="ctr">
                        <a:spcBef>
                          <a:spcPts val="1800"/>
                        </a:spcBef>
                        <a:spcAft>
                          <a:spcPts val="0"/>
                        </a:spcAft>
                      </a:pPr>
                      <a:r>
                        <a:rPr lang="zh-CN" sz="1800" kern="100" dirty="0">
                          <a:solidFill>
                            <a:schemeClr val="bg1"/>
                          </a:solidFill>
                          <a:effectLst/>
                        </a:rPr>
                        <a:t>最大值</a:t>
                      </a:r>
                      <a:endParaRPr lang="zh-CN" sz="1800"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effectLst/>
                        </a:rPr>
                        <a:t>114.63</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24.37</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213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580717</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1.5</a:t>
                      </a:r>
                      <a:endParaRPr lang="zh-CN" sz="1800" kern="100" dirty="0">
                        <a:effectLst/>
                        <a:latin typeface="Times New Roman" panose="02020603050405020304"/>
                        <a:ea typeface="宋体" panose="02010600030101010101" pitchFamily="2" charset="-122"/>
                      </a:endParaRPr>
                    </a:p>
                  </a:txBody>
                  <a:tcPr marL="68579" marR="68579"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标准差标准化处理后，形成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五个属性的数据</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641350" y="2128838"/>
          <a:ext cx="10672764" cy="3752847"/>
        </p:xfrm>
        <a:graphic>
          <a:graphicData uri="http://schemas.openxmlformats.org/drawingml/2006/table">
            <a:tbl>
              <a:tblPr firstRow="1" firstCol="1" bandRow="1">
                <a:tableStyleId>{5C22544A-7EE6-4342-B048-85BDC9FD1C3A}</a:tableStyleId>
              </a:tblPr>
              <a:tblGrid>
                <a:gridCol w="1924672">
                  <a:extLst>
                    <a:ext uri="{9D8B030D-6E8A-4147-A177-3AD203B41FA5}">
                      <a16:colId xmlns:a16="http://schemas.microsoft.com/office/drawing/2014/main" val="20000"/>
                    </a:ext>
                  </a:extLst>
                </a:gridCol>
                <a:gridCol w="2069786">
                  <a:extLst>
                    <a:ext uri="{9D8B030D-6E8A-4147-A177-3AD203B41FA5}">
                      <a16:colId xmlns:a16="http://schemas.microsoft.com/office/drawing/2014/main" val="20001"/>
                    </a:ext>
                  </a:extLst>
                </a:gridCol>
                <a:gridCol w="2303496">
                  <a:extLst>
                    <a:ext uri="{9D8B030D-6E8A-4147-A177-3AD203B41FA5}">
                      <a16:colId xmlns:a16="http://schemas.microsoft.com/office/drawing/2014/main" val="20002"/>
                    </a:ext>
                  </a:extLst>
                </a:gridCol>
                <a:gridCol w="2303496">
                  <a:extLst>
                    <a:ext uri="{9D8B030D-6E8A-4147-A177-3AD203B41FA5}">
                      <a16:colId xmlns:a16="http://schemas.microsoft.com/office/drawing/2014/main" val="20003"/>
                    </a:ext>
                  </a:extLst>
                </a:gridCol>
                <a:gridCol w="2071314">
                  <a:extLst>
                    <a:ext uri="{9D8B030D-6E8A-4147-A177-3AD203B41FA5}">
                      <a16:colId xmlns:a16="http://schemas.microsoft.com/office/drawing/2014/main" val="20004"/>
                    </a:ext>
                  </a:extLst>
                </a:gridCol>
              </a:tblGrid>
              <a:tr h="536121">
                <a:tc>
                  <a:txBody>
                    <a:bodyPr/>
                    <a:lstStyle/>
                    <a:p>
                      <a:pPr algn="ctr">
                        <a:spcAft>
                          <a:spcPts val="0"/>
                        </a:spcAft>
                      </a:pPr>
                      <a:r>
                        <a:rPr lang="en-US" sz="1800" kern="100" dirty="0">
                          <a:effectLst/>
                        </a:rPr>
                        <a:t>ZL</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ZR</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ZF</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ZM</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ZC</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0"/>
                  </a:ext>
                </a:extLst>
              </a:tr>
              <a:tr h="536121">
                <a:tc>
                  <a:txBody>
                    <a:bodyPr/>
                    <a:lstStyle/>
                    <a:p>
                      <a:pPr algn="ctr">
                        <a:spcAft>
                          <a:spcPts val="0"/>
                        </a:spcAft>
                      </a:pPr>
                      <a:r>
                        <a:rPr lang="en-US" sz="1800" kern="100">
                          <a:effectLst/>
                        </a:rPr>
                        <a:t>1.43571897</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-0.94495516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14.03412875</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26.76136996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1.29555058</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1"/>
                  </a:ext>
                </a:extLst>
              </a:tr>
              <a:tr h="536121">
                <a:tc>
                  <a:txBody>
                    <a:bodyPr/>
                    <a:lstStyle/>
                    <a:p>
                      <a:pPr algn="ctr">
                        <a:spcAft>
                          <a:spcPts val="0"/>
                        </a:spcAft>
                      </a:pPr>
                      <a:r>
                        <a:rPr lang="en-US" sz="1800" kern="100">
                          <a:effectLst/>
                        </a:rPr>
                        <a:t>1.30716214</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-0.9119018</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9.07328567</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13.1269701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2.86819902</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2"/>
                  </a:ext>
                </a:extLst>
              </a:tr>
              <a:tr h="536121">
                <a:tc>
                  <a:txBody>
                    <a:bodyPr/>
                    <a:lstStyle/>
                    <a:p>
                      <a:pPr algn="ctr">
                        <a:spcAft>
                          <a:spcPts val="0"/>
                        </a:spcAft>
                      </a:pPr>
                      <a:r>
                        <a:rPr lang="en-US" sz="1800" kern="100">
                          <a:effectLst/>
                        </a:rPr>
                        <a:t>1.32839171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-0.88986623</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8.71893974</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12.65358345</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2.88097321</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3"/>
                  </a:ext>
                </a:extLst>
              </a:tr>
              <a:tr h="536121">
                <a:tc>
                  <a:txBody>
                    <a:bodyPr/>
                    <a:lstStyle/>
                    <a:p>
                      <a:pPr algn="ctr">
                        <a:spcAft>
                          <a:spcPts val="0"/>
                        </a:spcAft>
                      </a:pPr>
                      <a:r>
                        <a:rPr lang="en-US" sz="1800" kern="100">
                          <a:effectLst/>
                        </a:rPr>
                        <a:t>0.65848092</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-0.41610151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0.78159082</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12.54072306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1.99472974</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4"/>
                  </a:ext>
                </a:extLst>
              </a:tr>
              <a:tr h="536121">
                <a:tc>
                  <a:txBody>
                    <a:bodyPr/>
                    <a:lstStyle/>
                    <a:p>
                      <a:pPr algn="ctr">
                        <a:spcAft>
                          <a:spcPts val="0"/>
                        </a:spcAft>
                      </a:pPr>
                      <a:r>
                        <a:rPr lang="en-US" sz="1800" kern="100">
                          <a:effectLst/>
                        </a:rPr>
                        <a:t>0.38603481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-0.92291959</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9.92371591</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13.89884778</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1.3443455</a:t>
                      </a:r>
                      <a:endParaRPr lang="zh-CN" sz="1800" kern="100" dirty="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5"/>
                  </a:ext>
                </a:extLst>
              </a:tr>
              <a:tr h="536121">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客户价值分析模型构建主要由两个部分构成，第一个部分根据航空公司客户五个指标的数据，对客户作聚类分群。第二部分结合业务对每个客户群进行特征分析，分析其客户价值，并对每个客户群进行排名。</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客户价值分析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聚类算法对客户数据进行客户分群，聚成五类（需要结合业务的理解与分析来确定客户的类别数量）。</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scikit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-learn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库下的聚类子库（</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sklearn.cluster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）可以实现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聚类算法。使用标准化后的数据进行聚类，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对数据进行聚类分群的结果如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627063" y="1651000"/>
          <a:ext cx="11109326" cy="4013202"/>
        </p:xfrm>
        <a:graphic>
          <a:graphicData uri="http://schemas.openxmlformats.org/drawingml/2006/table">
            <a:tbl>
              <a:tblPr>
                <a:tableStyleId>{5C22544A-7EE6-4342-B048-85BDC9FD1C3A}</a:tableStyleId>
              </a:tblPr>
              <a:tblGrid>
                <a:gridCol w="1600506">
                  <a:extLst>
                    <a:ext uri="{9D8B030D-6E8A-4147-A177-3AD203B41FA5}">
                      <a16:colId xmlns:a16="http://schemas.microsoft.com/office/drawing/2014/main" val="20000"/>
                    </a:ext>
                  </a:extLst>
                </a:gridCol>
                <a:gridCol w="1342641">
                  <a:extLst>
                    <a:ext uri="{9D8B030D-6E8A-4147-A177-3AD203B41FA5}">
                      <a16:colId xmlns:a16="http://schemas.microsoft.com/office/drawing/2014/main" val="20001"/>
                    </a:ext>
                  </a:extLst>
                </a:gridCol>
                <a:gridCol w="1733159">
                  <a:extLst>
                    <a:ext uri="{9D8B030D-6E8A-4147-A177-3AD203B41FA5}">
                      <a16:colId xmlns:a16="http://schemas.microsoft.com/office/drawing/2014/main" val="20002"/>
                    </a:ext>
                  </a:extLst>
                </a:gridCol>
                <a:gridCol w="1733159">
                  <a:extLst>
                    <a:ext uri="{9D8B030D-6E8A-4147-A177-3AD203B41FA5}">
                      <a16:colId xmlns:a16="http://schemas.microsoft.com/office/drawing/2014/main" val="20003"/>
                    </a:ext>
                  </a:extLst>
                </a:gridCol>
                <a:gridCol w="1601746">
                  <a:extLst>
                    <a:ext uri="{9D8B030D-6E8A-4147-A177-3AD203B41FA5}">
                      <a16:colId xmlns:a16="http://schemas.microsoft.com/office/drawing/2014/main" val="20004"/>
                    </a:ext>
                  </a:extLst>
                </a:gridCol>
                <a:gridCol w="1596788">
                  <a:extLst>
                    <a:ext uri="{9D8B030D-6E8A-4147-A177-3AD203B41FA5}">
                      <a16:colId xmlns:a16="http://schemas.microsoft.com/office/drawing/2014/main" val="20005"/>
                    </a:ext>
                  </a:extLst>
                </a:gridCol>
                <a:gridCol w="1501327">
                  <a:extLst>
                    <a:ext uri="{9D8B030D-6E8A-4147-A177-3AD203B41FA5}">
                      <a16:colId xmlns:a16="http://schemas.microsoft.com/office/drawing/2014/main" val="20006"/>
                    </a:ext>
                  </a:extLst>
                </a:gridCol>
              </a:tblGrid>
              <a:tr h="532243">
                <a:tc rowSpan="2">
                  <a:txBody>
                    <a:bodyPr/>
                    <a:lstStyle/>
                    <a:p>
                      <a:pPr algn="ctr">
                        <a:spcAft>
                          <a:spcPts val="0"/>
                        </a:spcAft>
                      </a:pPr>
                      <a:r>
                        <a:rPr lang="zh-CN" sz="1800" kern="100" dirty="0">
                          <a:effectLst/>
                        </a:rPr>
                        <a:t>聚类</a:t>
                      </a:r>
                    </a:p>
                    <a:p>
                      <a:pPr algn="ctr">
                        <a:spcAft>
                          <a:spcPts val="0"/>
                        </a:spcAft>
                      </a:pPr>
                      <a:r>
                        <a:rPr lang="zh-CN" sz="1800" kern="100" dirty="0">
                          <a:effectLst/>
                        </a:rPr>
                        <a:t>类别</a:t>
                      </a:r>
                      <a:endParaRPr lang="zh-CN" sz="1800" b="1" kern="100" dirty="0">
                        <a:effectLst/>
                        <a:latin typeface="Times New Roman" panose="02020603050405020304"/>
                        <a:ea typeface="宋体" panose="02010600030101010101" pitchFamily="2" charset="-122"/>
                      </a:endParaRPr>
                    </a:p>
                  </a:txBody>
                  <a:tcPr marL="51209" marR="51209" marT="0" marB="0" anchor="ctr"/>
                </a:tc>
                <a:tc rowSpan="2">
                  <a:txBody>
                    <a:bodyPr/>
                    <a:lstStyle/>
                    <a:p>
                      <a:pPr algn="ctr">
                        <a:spcAft>
                          <a:spcPts val="0"/>
                        </a:spcAft>
                      </a:pPr>
                      <a:r>
                        <a:rPr lang="zh-CN" sz="1800" kern="100">
                          <a:effectLst/>
                        </a:rPr>
                        <a:t>聚类</a:t>
                      </a:r>
                    </a:p>
                    <a:p>
                      <a:pPr algn="ctr">
                        <a:spcAft>
                          <a:spcPts val="0"/>
                        </a:spcAft>
                      </a:pPr>
                      <a:r>
                        <a:rPr lang="zh-CN" sz="1800" kern="100">
                          <a:effectLst/>
                        </a:rPr>
                        <a:t>个数</a:t>
                      </a:r>
                      <a:endParaRPr lang="zh-CN" sz="1800" b="1" kern="100">
                        <a:effectLst/>
                        <a:latin typeface="Times New Roman" panose="02020603050405020304"/>
                        <a:ea typeface="宋体" panose="02010600030101010101" pitchFamily="2" charset="-122"/>
                      </a:endParaRPr>
                    </a:p>
                  </a:txBody>
                  <a:tcPr marL="51209" marR="51209" marT="0" marB="0" anchor="ctr"/>
                </a:tc>
                <a:tc gridSpan="5">
                  <a:txBody>
                    <a:bodyPr/>
                    <a:lstStyle/>
                    <a:p>
                      <a:pPr algn="ctr">
                        <a:spcAft>
                          <a:spcPts val="0"/>
                        </a:spcAft>
                      </a:pPr>
                      <a:r>
                        <a:rPr lang="zh-CN" sz="1800" kern="100" dirty="0">
                          <a:effectLst/>
                        </a:rPr>
                        <a:t>聚类中心</a:t>
                      </a:r>
                      <a:endParaRPr lang="zh-CN" sz="1800" b="1" kern="100" dirty="0">
                        <a:effectLst/>
                        <a:latin typeface="Times New Roman" panose="02020603050405020304"/>
                        <a:ea typeface="宋体" panose="02010600030101010101" pitchFamily="2" charset="-122"/>
                      </a:endParaRPr>
                    </a:p>
                  </a:txBody>
                  <a:tcPr marL="51209" marR="51209"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35279">
                <a:tc vMerge="1">
                  <a:txBody>
                    <a:bodyPr/>
                    <a:lstStyle/>
                    <a:p>
                      <a:endParaRPr lang="zh-CN"/>
                    </a:p>
                  </a:txBody>
                  <a:tcPr/>
                </a:tc>
                <a:tc vMerge="1">
                  <a:txBody>
                    <a:bodyPr/>
                    <a:lstStyle/>
                    <a:p>
                      <a:endParaRPr lang="zh-CN"/>
                    </a:p>
                  </a:txBody>
                  <a:tcPr/>
                </a:tc>
                <a:tc>
                  <a:txBody>
                    <a:bodyPr/>
                    <a:lstStyle/>
                    <a:p>
                      <a:pPr algn="ctr">
                        <a:spcAft>
                          <a:spcPts val="0"/>
                        </a:spcAft>
                      </a:pPr>
                      <a:r>
                        <a:rPr lang="en-US" sz="1800" kern="100">
                          <a:effectLst/>
                        </a:rPr>
                        <a:t>ZL</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ZR</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ZF</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ZM</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ZC</a:t>
                      </a:r>
                      <a:endParaRPr lang="zh-CN" sz="1800" b="1"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1"/>
                  </a:ext>
                </a:extLst>
              </a:tr>
              <a:tr h="589136">
                <a:tc>
                  <a:txBody>
                    <a:bodyPr/>
                    <a:lstStyle/>
                    <a:p>
                      <a:pPr algn="ctr">
                        <a:spcAft>
                          <a:spcPts val="0"/>
                        </a:spcAft>
                      </a:pPr>
                      <a:r>
                        <a:rPr lang="zh-CN" sz="1800" kern="0">
                          <a:effectLst/>
                        </a:rPr>
                        <a:t>客户群</a:t>
                      </a:r>
                      <a:r>
                        <a:rPr lang="en-US" sz="1800" kern="100">
                          <a:effectLst/>
                        </a:rPr>
                        <a:t>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15739</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0.052191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-0.002647</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-0.226745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-0.231168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0.052191</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2"/>
                  </a:ext>
                </a:extLst>
              </a:tr>
              <a:tr h="589136">
                <a:tc>
                  <a:txBody>
                    <a:bodyPr/>
                    <a:lstStyle/>
                    <a:p>
                      <a:pPr algn="ctr">
                        <a:spcAft>
                          <a:spcPts val="0"/>
                        </a:spcAft>
                      </a:pPr>
                      <a:r>
                        <a:rPr lang="zh-CN" sz="1800" kern="0">
                          <a:effectLst/>
                        </a:rPr>
                        <a:t>客户群</a:t>
                      </a:r>
                      <a:r>
                        <a:rPr lang="en-US" sz="1800" kern="100">
                          <a:effectLst/>
                        </a:rPr>
                        <a:t>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12125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0.483380</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-0.799373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2.483198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2.424722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0.308632</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3"/>
                  </a:ext>
                </a:extLst>
              </a:tr>
              <a:tr h="589136">
                <a:tc>
                  <a:txBody>
                    <a:bodyPr/>
                    <a:lstStyle/>
                    <a:p>
                      <a:pPr algn="ctr">
                        <a:spcAft>
                          <a:spcPts val="0"/>
                        </a:spcAft>
                      </a:pPr>
                      <a:r>
                        <a:rPr lang="zh-CN" sz="1800" kern="0">
                          <a:effectLst/>
                        </a:rPr>
                        <a:t>客户群</a:t>
                      </a:r>
                      <a:r>
                        <a:rPr lang="en-US" sz="1800" kern="100">
                          <a:effectLst/>
                        </a:rPr>
                        <a:t>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4182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-0.313656</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1.686290</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-0.574022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-0.536823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-0.173324</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4"/>
                  </a:ext>
                </a:extLst>
              </a:tr>
              <a:tr h="589136">
                <a:tc>
                  <a:txBody>
                    <a:bodyPr/>
                    <a:lstStyle/>
                    <a:p>
                      <a:pPr algn="ctr">
                        <a:spcAft>
                          <a:spcPts val="0"/>
                        </a:spcAft>
                      </a:pPr>
                      <a:r>
                        <a:rPr lang="zh-CN" sz="1800" kern="0">
                          <a:effectLst/>
                        </a:rPr>
                        <a:t>客户群</a:t>
                      </a:r>
                      <a:r>
                        <a:rPr lang="en-US" sz="1800" kern="100">
                          <a:effectLst/>
                        </a:rPr>
                        <a:t>4</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24661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-0.700220</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-0.414859</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-0.161162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-0.160978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-0.255071</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5"/>
                  </a:ext>
                </a:extLst>
              </a:tr>
              <a:tr h="589136">
                <a:tc>
                  <a:txBody>
                    <a:bodyPr/>
                    <a:lstStyle/>
                    <a:p>
                      <a:pPr algn="ctr">
                        <a:spcAft>
                          <a:spcPts val="0"/>
                        </a:spcAft>
                      </a:pPr>
                      <a:r>
                        <a:rPr lang="zh-CN" sz="1800" kern="0">
                          <a:effectLst/>
                        </a:rPr>
                        <a:t>客户群</a:t>
                      </a:r>
                      <a:r>
                        <a:rPr lang="en-US" sz="1800" kern="100">
                          <a:effectLst/>
                        </a:rPr>
                        <a:t>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5336</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1.160682</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-0.377298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-0.086907</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-0.094843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-0.155919</a:t>
                      </a:r>
                      <a:endParaRPr lang="zh-CN" sz="1800" kern="100" dirty="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0179"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针对聚类结果进行特征分析，绘制客户分群雷达图。</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50180" name="图片 4"/>
          <p:cNvPicPr>
            <a:picLocks noChangeAspect="1"/>
          </p:cNvPicPr>
          <p:nvPr/>
        </p:nvPicPr>
        <p:blipFill>
          <a:blip r:embed="rId2"/>
          <a:stretch>
            <a:fillRect/>
          </a:stretch>
        </p:blipFill>
        <p:spPr>
          <a:xfrm>
            <a:off x="6115050" y="973138"/>
            <a:ext cx="5384800" cy="5454650"/>
          </a:xfrm>
          <a:prstGeom prst="rect">
            <a:avLst/>
          </a:prstGeom>
          <a:noFill/>
          <a:ln w="317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3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1203"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结合业务分析，通过比较各个特征在群间的大小对某一个群的特征进行评价分析。</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总结出每个群的优势和弱势特征，具体结果如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表所示。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注：正常字体表示最大值，加粗字体表示次大值，斜体字体表示最小值，带下划线的字体表示次小值。</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表格 1"/>
          <p:cNvGraphicFramePr>
            <a:graphicFrameLocks noGrp="1"/>
          </p:cNvGraphicFramePr>
          <p:nvPr/>
        </p:nvGraphicFramePr>
        <p:xfrm>
          <a:off x="2547938" y="2524125"/>
          <a:ext cx="7291384" cy="3140076"/>
        </p:xfrm>
        <a:graphic>
          <a:graphicData uri="http://schemas.openxmlformats.org/drawingml/2006/table">
            <a:tbl>
              <a:tblPr firstRow="1" firstCol="1" bandRow="1">
                <a:tableStyleId>{5C22544A-7EE6-4342-B048-85BDC9FD1C3A}</a:tableStyleId>
              </a:tblPr>
              <a:tblGrid>
                <a:gridCol w="1175886">
                  <a:extLst>
                    <a:ext uri="{9D8B030D-6E8A-4147-A177-3AD203B41FA5}">
                      <a16:colId xmlns:a16="http://schemas.microsoft.com/office/drawing/2014/main" val="20000"/>
                    </a:ext>
                  </a:extLst>
                </a:gridCol>
                <a:gridCol w="516992">
                  <a:extLst>
                    <a:ext uri="{9D8B030D-6E8A-4147-A177-3AD203B41FA5}">
                      <a16:colId xmlns:a16="http://schemas.microsoft.com/office/drawing/2014/main" val="20001"/>
                    </a:ext>
                  </a:extLst>
                </a:gridCol>
                <a:gridCol w="352888">
                  <a:extLst>
                    <a:ext uri="{9D8B030D-6E8A-4147-A177-3AD203B41FA5}">
                      <a16:colId xmlns:a16="http://schemas.microsoft.com/office/drawing/2014/main" val="20002"/>
                    </a:ext>
                  </a:extLst>
                </a:gridCol>
                <a:gridCol w="352888">
                  <a:extLst>
                    <a:ext uri="{9D8B030D-6E8A-4147-A177-3AD203B41FA5}">
                      <a16:colId xmlns:a16="http://schemas.microsoft.com/office/drawing/2014/main" val="20003"/>
                    </a:ext>
                  </a:extLst>
                </a:gridCol>
                <a:gridCol w="516992">
                  <a:extLst>
                    <a:ext uri="{9D8B030D-6E8A-4147-A177-3AD203B41FA5}">
                      <a16:colId xmlns:a16="http://schemas.microsoft.com/office/drawing/2014/main" val="20004"/>
                    </a:ext>
                  </a:extLst>
                </a:gridCol>
                <a:gridCol w="352888">
                  <a:extLst>
                    <a:ext uri="{9D8B030D-6E8A-4147-A177-3AD203B41FA5}">
                      <a16:colId xmlns:a16="http://schemas.microsoft.com/office/drawing/2014/main" val="20005"/>
                    </a:ext>
                  </a:extLst>
                </a:gridCol>
                <a:gridCol w="352888">
                  <a:extLst>
                    <a:ext uri="{9D8B030D-6E8A-4147-A177-3AD203B41FA5}">
                      <a16:colId xmlns:a16="http://schemas.microsoft.com/office/drawing/2014/main" val="20006"/>
                    </a:ext>
                  </a:extLst>
                </a:gridCol>
                <a:gridCol w="517821">
                  <a:extLst>
                    <a:ext uri="{9D8B030D-6E8A-4147-A177-3AD203B41FA5}">
                      <a16:colId xmlns:a16="http://schemas.microsoft.com/office/drawing/2014/main" val="20007"/>
                    </a:ext>
                  </a:extLst>
                </a:gridCol>
                <a:gridCol w="516992">
                  <a:extLst>
                    <a:ext uri="{9D8B030D-6E8A-4147-A177-3AD203B41FA5}">
                      <a16:colId xmlns:a16="http://schemas.microsoft.com/office/drawing/2014/main" val="20008"/>
                    </a:ext>
                  </a:extLst>
                </a:gridCol>
                <a:gridCol w="352888">
                  <a:extLst>
                    <a:ext uri="{9D8B030D-6E8A-4147-A177-3AD203B41FA5}">
                      <a16:colId xmlns:a16="http://schemas.microsoft.com/office/drawing/2014/main" val="20009"/>
                    </a:ext>
                  </a:extLst>
                </a:gridCol>
                <a:gridCol w="352888">
                  <a:extLst>
                    <a:ext uri="{9D8B030D-6E8A-4147-A177-3AD203B41FA5}">
                      <a16:colId xmlns:a16="http://schemas.microsoft.com/office/drawing/2014/main" val="20010"/>
                    </a:ext>
                  </a:extLst>
                </a:gridCol>
                <a:gridCol w="352888">
                  <a:extLst>
                    <a:ext uri="{9D8B030D-6E8A-4147-A177-3AD203B41FA5}">
                      <a16:colId xmlns:a16="http://schemas.microsoft.com/office/drawing/2014/main" val="20011"/>
                    </a:ext>
                  </a:extLst>
                </a:gridCol>
                <a:gridCol w="352888">
                  <a:extLst>
                    <a:ext uri="{9D8B030D-6E8A-4147-A177-3AD203B41FA5}">
                      <a16:colId xmlns:a16="http://schemas.microsoft.com/office/drawing/2014/main" val="20012"/>
                    </a:ext>
                  </a:extLst>
                </a:gridCol>
                <a:gridCol w="352888">
                  <a:extLst>
                    <a:ext uri="{9D8B030D-6E8A-4147-A177-3AD203B41FA5}">
                      <a16:colId xmlns:a16="http://schemas.microsoft.com/office/drawing/2014/main" val="20013"/>
                    </a:ext>
                  </a:extLst>
                </a:gridCol>
                <a:gridCol w="352888">
                  <a:extLst>
                    <a:ext uri="{9D8B030D-6E8A-4147-A177-3AD203B41FA5}">
                      <a16:colId xmlns:a16="http://schemas.microsoft.com/office/drawing/2014/main" val="20014"/>
                    </a:ext>
                  </a:extLst>
                </a:gridCol>
                <a:gridCol w="517821">
                  <a:extLst>
                    <a:ext uri="{9D8B030D-6E8A-4147-A177-3AD203B41FA5}">
                      <a16:colId xmlns:a16="http://schemas.microsoft.com/office/drawing/2014/main" val="20015"/>
                    </a:ext>
                  </a:extLst>
                </a:gridCol>
              </a:tblGrid>
              <a:tr h="523346">
                <a:tc>
                  <a:txBody>
                    <a:bodyPr/>
                    <a:lstStyle/>
                    <a:p>
                      <a:pPr algn="ctr">
                        <a:spcAft>
                          <a:spcPts val="0"/>
                        </a:spcAft>
                      </a:pPr>
                      <a:r>
                        <a:rPr lang="zh-CN" sz="1800" kern="100" dirty="0">
                          <a:effectLst/>
                        </a:rPr>
                        <a:t>群类别</a:t>
                      </a:r>
                      <a:endParaRPr lang="zh-CN" sz="1800" kern="100" dirty="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zh-CN" sz="1800" kern="100" dirty="0">
                          <a:effectLst/>
                        </a:rPr>
                        <a:t>优势特征</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8">
                  <a:txBody>
                    <a:bodyPr/>
                    <a:lstStyle/>
                    <a:p>
                      <a:pPr algn="ctr">
                        <a:spcAft>
                          <a:spcPts val="0"/>
                        </a:spcAft>
                      </a:pPr>
                      <a:r>
                        <a:rPr lang="zh-CN" sz="1800" kern="100" dirty="0">
                          <a:effectLst/>
                        </a:rPr>
                        <a:t>弱势特征</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23346">
                <a:tc>
                  <a:txBody>
                    <a:bodyPr/>
                    <a:lstStyle/>
                    <a:p>
                      <a:pPr algn="ctr">
                        <a:spcAft>
                          <a:spcPts val="0"/>
                        </a:spcAft>
                      </a:pPr>
                      <a:r>
                        <a:rPr lang="zh-CN" sz="1800" kern="0">
                          <a:effectLst/>
                        </a:rPr>
                        <a:t>客户群</a:t>
                      </a:r>
                      <a:r>
                        <a:rPr lang="en-US" sz="1800" kern="100">
                          <a:effectLst/>
                        </a:rPr>
                        <a:t>1</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4">
                  <a:txBody>
                    <a:bodyPr/>
                    <a:lstStyle/>
                    <a:p>
                      <a:pPr algn="ctr">
                        <a:spcAft>
                          <a:spcPts val="0"/>
                        </a:spcAft>
                      </a:pPr>
                      <a:r>
                        <a:rPr lang="en-US" sz="1800" u="sng"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u="sng"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extLst>
                  <a:ext uri="{0D108BD9-81ED-4DB2-BD59-A6C34878D82A}">
                    <a16:rowId xmlns:a16="http://schemas.microsoft.com/office/drawing/2014/main" val="10001"/>
                  </a:ext>
                </a:extLst>
              </a:tr>
              <a:tr h="523346">
                <a:tc>
                  <a:txBody>
                    <a:bodyPr/>
                    <a:lstStyle/>
                    <a:p>
                      <a:pPr algn="ctr">
                        <a:spcAft>
                          <a:spcPts val="0"/>
                        </a:spcAft>
                      </a:pPr>
                      <a:r>
                        <a:rPr lang="zh-CN" sz="1800" kern="0" dirty="0">
                          <a:effectLst/>
                        </a:rPr>
                        <a:t>客户群</a:t>
                      </a:r>
                      <a:r>
                        <a:rPr lang="en-US" sz="1800" kern="100" dirty="0">
                          <a:effectLst/>
                        </a:rPr>
                        <a:t>2</a:t>
                      </a:r>
                      <a:endParaRPr lang="zh-CN" sz="1800" kern="100" dirty="0">
                        <a:effectLst/>
                        <a:latin typeface="Times New Roman" panose="02020603050405020304"/>
                        <a:ea typeface="宋体" panose="02010600030101010101" pitchFamily="2" charset="-122"/>
                      </a:endParaRPr>
                    </a:p>
                  </a:txBody>
                  <a:tcPr marL="45703" marR="45703" marT="0" marB="0" anchor="ctr"/>
                </a:tc>
                <a:tc>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gridSpan="8">
                  <a:txBody>
                    <a:bodyPr/>
                    <a:lstStyle/>
                    <a:p>
                      <a:pPr algn="ctr">
                        <a:spcAft>
                          <a:spcPts val="0"/>
                        </a:spcAft>
                      </a:pPr>
                      <a:r>
                        <a:rPr lang="en-US" sz="1800" u="none" strike="noStrike" kern="100" dirty="0">
                          <a:effectLst/>
                        </a:rPr>
                        <a:t> </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523346">
                <a:tc>
                  <a:txBody>
                    <a:bodyPr/>
                    <a:lstStyle/>
                    <a:p>
                      <a:pPr algn="ctr">
                        <a:spcAft>
                          <a:spcPts val="0"/>
                        </a:spcAft>
                      </a:pPr>
                      <a:r>
                        <a:rPr lang="zh-CN" sz="1800" kern="100">
                          <a:effectLst/>
                        </a:rPr>
                        <a:t>客户群</a:t>
                      </a:r>
                      <a:r>
                        <a:rPr lang="en-US" sz="1800" kern="100">
                          <a:effectLst/>
                        </a:rPr>
                        <a:t>3</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lgn="ctr">
                        <a:spcAft>
                          <a:spcPts val="0"/>
                        </a:spcAft>
                      </a:pPr>
                      <a:r>
                        <a:rPr lang="en-US" sz="1800" u="sng" kern="100" dirty="0">
                          <a:effectLst/>
                        </a:rPr>
                        <a:t>L</a:t>
                      </a:r>
                      <a:endParaRPr lang="zh-CN" sz="1800" kern="100" dirty="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dirty="0">
                          <a:effectLst/>
                        </a:rPr>
                        <a:t>R</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2">
                  <a:txBody>
                    <a:bodyPr/>
                    <a:lstStyle/>
                    <a:p>
                      <a:pPr algn="ctr">
                        <a:spcAft>
                          <a:spcPts val="0"/>
                        </a:spcAft>
                      </a:pPr>
                      <a:r>
                        <a:rPr lang="en-US" sz="1800" kern="100" dirty="0">
                          <a:effectLst/>
                        </a:rPr>
                        <a:t>F</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2">
                  <a:txBody>
                    <a:bodyPr/>
                    <a:lstStyle/>
                    <a:p>
                      <a:pPr algn="ctr">
                        <a:spcAft>
                          <a:spcPts val="0"/>
                        </a:spcAft>
                      </a:pPr>
                      <a:r>
                        <a:rPr lang="en-US" sz="1800" kern="100" dirty="0">
                          <a:effectLst/>
                        </a:rPr>
                        <a:t>M</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u="sng" kern="100">
                          <a:effectLst/>
                        </a:rPr>
                        <a:t>C</a:t>
                      </a:r>
                      <a:endParaRPr lang="zh-CN" sz="1800" kern="100">
                        <a:effectLst/>
                        <a:latin typeface="Times New Roman" panose="02020603050405020304"/>
                        <a:ea typeface="宋体" panose="02010600030101010101" pitchFamily="2" charset="-122"/>
                      </a:endParaRPr>
                    </a:p>
                  </a:txBody>
                  <a:tcPr marL="45703" marR="45703" marT="0" marB="0" anchor="ctr"/>
                </a:tc>
                <a:extLst>
                  <a:ext uri="{0D108BD9-81ED-4DB2-BD59-A6C34878D82A}">
                    <a16:rowId xmlns:a16="http://schemas.microsoft.com/office/drawing/2014/main" val="10003"/>
                  </a:ext>
                </a:extLst>
              </a:tr>
              <a:tr h="523346">
                <a:tc>
                  <a:txBody>
                    <a:bodyPr/>
                    <a:lstStyle/>
                    <a:p>
                      <a:pPr algn="ctr">
                        <a:spcAft>
                          <a:spcPts val="0"/>
                        </a:spcAft>
                      </a:pPr>
                      <a:r>
                        <a:rPr lang="zh-CN" sz="1800" kern="0">
                          <a:effectLst/>
                        </a:rPr>
                        <a:t>客户群</a:t>
                      </a:r>
                      <a:r>
                        <a:rPr lang="en-US" sz="1800" kern="100">
                          <a:effectLst/>
                        </a:rPr>
                        <a:t>4</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u="sng"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spcAft>
                          <a:spcPts val="0"/>
                        </a:spcAft>
                      </a:pPr>
                      <a:r>
                        <a:rPr lang="en-US" sz="1800" kern="100" dirty="0">
                          <a:effectLst/>
                        </a:rPr>
                        <a:t>L</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523346">
                <a:tc>
                  <a:txBody>
                    <a:bodyPr/>
                    <a:lstStyle/>
                    <a:p>
                      <a:pPr algn="ctr">
                        <a:spcAft>
                          <a:spcPts val="0"/>
                        </a:spcAft>
                      </a:pPr>
                      <a:r>
                        <a:rPr lang="zh-CN" sz="1800" kern="0">
                          <a:effectLst/>
                        </a:rPr>
                        <a:t>客户群</a:t>
                      </a:r>
                      <a:r>
                        <a:rPr lang="en-US" sz="1800" kern="100">
                          <a:effectLst/>
                        </a:rPr>
                        <a:t>5</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3">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8">
                  <a:txBody>
                    <a:bodyPr/>
                    <a:lstStyle/>
                    <a:p>
                      <a:pPr algn="ctr">
                        <a:spcAft>
                          <a:spcPts val="0"/>
                        </a:spcAft>
                      </a:pPr>
                      <a:r>
                        <a:rPr lang="en-US" sz="1800" u="none" strike="noStrike" kern="100" dirty="0">
                          <a:effectLst/>
                        </a:rPr>
                        <a:t> </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2227"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定义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个等级的客户类别：重要保持客户，重要发展客户，重要挽留客户，一般客户，低价值客户。每种客户类别的特征如图所示。</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52228" name="图片 4" descr="说明: 修改"/>
          <p:cNvPicPr>
            <a:picLocks noChangeAspect="1"/>
          </p:cNvPicPr>
          <p:nvPr/>
        </p:nvPicPr>
        <p:blipFill>
          <a:blip r:embed="rId2"/>
          <a:stretch>
            <a:fillRect/>
          </a:stretch>
        </p:blipFill>
        <p:spPr>
          <a:xfrm>
            <a:off x="3719513" y="2224088"/>
            <a:ext cx="5915025" cy="42862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模型应用：</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根据对各个客户群进行特征分析，采取下面的一些营销手段和策略，为航空公司的价值客户群管理提供参考。</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会员的升级与保级</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航空公司可以在对会员升级或保级进行评价的时间点之前，对那些接近但尚未达到要求的较高消费客户进行适当提醒甚至采取一些促销活动，刺激他们通过消费达到相应标准。这样既可以获得收益，同时也提高了客户的满意度，增加了公司的精英会员。</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首次兑换</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采取的措施是从数据库中提取出接近但尚未达到首次兑换标准的会员，对他们进行提醒或促销，使他们通过消费达到标准。一旦实现了首次兑换，客户在本公司进行再次消费兑换就比在其他公司进行兑换要容易许多，在一定程度上等于提高了转移的成本。</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交叉销售</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通过发行联名卡等与非航空类企业的合作，使客户在其他企业的消费过程中获得本公司的积分，增强与公司的联系，提高他们的忠诚度。</a:t>
            </a:r>
            <a:endPar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3" indent="0"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None/>
              <a:defRPr/>
            </a:pPr>
            <a:endPar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428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实验目的</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了解</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聚类算法在客户价值分析实例中的应用。</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利用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pandas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快速实现数据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z-score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（标准差）标准化以及用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scikit-learn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的聚类库实现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聚类。</a:t>
            </a:r>
          </a:p>
        </p:txBody>
      </p:sp>
      <p:sp>
        <p:nvSpPr>
          <p:cNvPr id="5529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依据航空公司客户价值分析的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模型提取客户信息的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指标。对其进行标准差标准化并保存后，采用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算法完成客户的聚类，分析每类的客户特征，从而获得每类的客户价值。</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库读入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指标文件，分别计算各个指标的均值与其标准差，使用标准差标准化公式完成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指标的标准化，并将标准化后的数据进行保存。</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编写</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程序，完成客户的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聚类，获得聚类中心与类标号。输出聚类中心的特征图，并统计每个类别的客户数。</a:t>
            </a:r>
          </a:p>
        </p:txBody>
      </p:sp>
      <p:sp>
        <p:nvSpPr>
          <p:cNvPr id="563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ea"/>
              <a:buAutoNum type="circleNumDbPlain"/>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实验一</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五个指标进行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导入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函数将待标准差标准化的数据“上机实验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/data/zscoredata.xls”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mean()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方法，获得</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五个指标的平均值与标准差。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（标准差）标准化公式 ，其中 是标准化后的变量值； 是实际变量值， 为变量的算术平均值， 是变量的标准差，进行标准差标准化。</a:t>
            </a:r>
          </a:p>
        </p:txBody>
      </p:sp>
      <p:sp>
        <p:nvSpPr>
          <p:cNvPr id="573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startAt="3"/>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实验方法与步骤</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buClr>
                <a:srgbClr val="032089"/>
              </a:buClr>
              <a:buFont typeface="黑体" panose="02010609060101010101" pitchFamily="49" charset="-122"/>
              <a:buAutoNum type="circleNumDbPlain" startAt="2"/>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实验二</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read_excel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函数将航空数据预处理后的数据读入</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工作空间，截取最后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列数据作为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算法的输入数据。</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调用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函数对步骤①中的数据进行聚类，得到聚类标号和聚类中心点。</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根据聚类标号统计计算得到每个类别的客户数，同时根据聚类中心点向量画出客户聚类中心向量图并保存。</a:t>
            </a:r>
          </a:p>
        </p:txBody>
      </p:sp>
      <p:sp>
        <p:nvSpPr>
          <p:cNvPr id="583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startAt="4"/>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思考与实验总结</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scikit-learn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函数中的初始聚类中心可以使用什么算法得到？默认是什么算法？</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使用不同的预处理对原始数据进行变换，再使用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算法进行聚类，对比聚类结果，分析不同数据预处理对</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算法的影响。</a:t>
            </a:r>
          </a:p>
        </p:txBody>
      </p:sp>
      <p:sp>
        <p:nvSpPr>
          <p:cNvPr id="5939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042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5363"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航空公司行业内竞争的现状</a:t>
            </a:r>
          </a:p>
        </p:txBody>
      </p:sp>
      <p:sp>
        <p:nvSpPr>
          <p:cNvPr id="3" name="内容占位符 2"/>
          <p:cNvSpPr>
            <a:spLocks noGrp="1"/>
          </p:cNvSpPr>
          <p:nvPr>
            <p:ph idx="1"/>
          </p:nvPr>
        </p:nvSpPr>
        <p:spPr>
          <a:xfrm>
            <a:off x="423863" y="1817688"/>
            <a:ext cx="11107738" cy="43386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民航的竞争除了三大航空公司之间的竞争之外，还将加入新崛起的各类小型航空公司、民营航空公司，甚至国外航空巨头。航空产品生产过剩，产品同质化特征愈加明显，于是航空公司从价格、服务间的竞争逐渐转向对客户的竞争。</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365" name="Picture 2"/>
          <p:cNvPicPr>
            <a:picLocks noChangeAspect="1"/>
          </p:cNvPicPr>
          <p:nvPr/>
        </p:nvPicPr>
        <p:blipFill>
          <a:blip r:embed="rId2"/>
          <a:stretch>
            <a:fillRect/>
          </a:stretch>
        </p:blipFill>
        <p:spPr>
          <a:xfrm>
            <a:off x="468313" y="3340100"/>
            <a:ext cx="11150600" cy="24384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于在航空客户关系管理中客户流失的问题未被重视，故对航空公司造成了巨大的损害。客户流失对利润增长造成的负面影响非常大，仅次于公司规模、市场占有率、单位成本等因素的影响。客户与航空公司之间的关系越长久，给公司带来的利润就会越高。所以流失一个客户，比获得一个新客户对公司的损失更大。因为要获得新客户，需要在销售、市场、广告和人员工资上花费很多的费用，并且大多数新客户产生的利润还不如那些流失的老客户多。</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因此，在国内航空市场竞争日益激烈的背景下，航空公司在客户流失方面应该引起足够的重视。如何改善流失问题，继而提高客户满意度、忠诚度是航空公司维护自身市场并面对激烈竞争的一件大事，客户流失分析将成为帮助航空公司开展持续改进活动的指南。</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144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latinLnBrk="1">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客户流失分析可以针对目前老客户进行分类预测。针对航空公司客户信息数据（见</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demo/data/air_data.csv</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），可以进行老客户以及客户类型的定义（其中将飞行次数大于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6</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次的客户定义为老客户，已流失客户定义为：第二年飞行次数与第一年飞行次数比例小于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的客户；准流失客户定义为：第二年飞行次数与第一年飞行次数比例在区间</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[50%,90%)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内的客户；未流失客户定义为：第二年飞行次数与第一年飞行次数比例大于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90%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客户）。同时需要选取客户信息中的关键属性如：会员卡级别、客户类型（流失、准流失、未流失）、平均乘机时间间隔、平均折扣率、积分兑换次数、非乘机积分总和、单位里程票价、单位里程积分等。随机选取数据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80%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作为分类的训练样本，剩余的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作为测试样本。构建客户的流失模型，运用模型预测未来客户的类别归属（未流失、准流失，或已流失）。</a:t>
            </a:r>
          </a:p>
        </p:txBody>
      </p:sp>
      <p:sp>
        <p:nvSpPr>
          <p:cNvPr id="6246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387"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航空公司行业外竞争的现状</a:t>
            </a:r>
          </a:p>
        </p:txBody>
      </p:sp>
      <p:sp>
        <p:nvSpPr>
          <p:cNvPr id="16388" name="内容占位符 2"/>
          <p:cNvSpPr>
            <a:spLocks noGrp="1"/>
          </p:cNvSpPr>
          <p:nvPr>
            <p:ph idx="1"/>
          </p:nvPr>
        </p:nvSpPr>
        <p:spPr>
          <a:xfrm>
            <a:off x="423863" y="1817688"/>
            <a:ext cx="11107737" cy="43386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随着高铁、动车等铁路运输的兴建，航空公司受到巨大冲击。</a:t>
            </a:r>
          </a:p>
        </p:txBody>
      </p:sp>
      <p:pic>
        <p:nvPicPr>
          <p:cNvPr id="16389" name="Picture 6"/>
          <p:cNvPicPr>
            <a:picLocks noChangeAspect="1"/>
          </p:cNvPicPr>
          <p:nvPr/>
        </p:nvPicPr>
        <p:blipFill>
          <a:blip r:embed="rId2"/>
          <a:stretch>
            <a:fillRect/>
          </a:stretch>
        </p:blipFill>
        <p:spPr>
          <a:xfrm>
            <a:off x="2970213" y="2373313"/>
            <a:ext cx="6240462" cy="39052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航空客户价值分析案例的流程步骤如下：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抽取航空公司</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日的数据。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对抽取的数据进行数据探索分析与预处理，包括数据缺失值与异常值的探索分析，数据清洗，特征构建，标准化等操作。</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算法进行客户分群。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针对模型结果得到不同价值的客户，采用不同的营销手段，提供定制化的服务。</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总体流程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8437" name="对象 3"/>
          <p:cNvGraphicFramePr>
            <a:graphicFrameLocks noChangeAspect="1"/>
          </p:cNvGraphicFramePr>
          <p:nvPr/>
        </p:nvGraphicFramePr>
        <p:xfrm>
          <a:off x="957263" y="1771650"/>
          <a:ext cx="9572625" cy="4200525"/>
        </p:xfrm>
        <a:graphic>
          <a:graphicData uri="http://schemas.openxmlformats.org/presentationml/2006/ole">
            <mc:AlternateContent xmlns:mc="http://schemas.openxmlformats.org/markup-compatibility/2006">
              <mc:Choice xmlns:v="urn:schemas-microsoft-com:vml" Requires="v">
                <p:oleObj spid="_x0000_s1027" r:id="rId3" imgW="5121910" imgH="2239645" progId="Visio.Drawing.11">
                  <p:embed/>
                </p:oleObj>
              </mc:Choice>
              <mc:Fallback>
                <p:oleObj r:id="rId3" imgW="5121910" imgH="2239645" progId="Visio.Drawing.11">
                  <p:embed/>
                  <p:pic>
                    <p:nvPicPr>
                      <p:cNvPr id="0" name="图片 3075"/>
                      <p:cNvPicPr/>
                      <p:nvPr/>
                    </p:nvPicPr>
                    <p:blipFill>
                      <a:blip r:embed="rId4"/>
                      <a:stretch>
                        <a:fillRect/>
                      </a:stretch>
                    </p:blipFill>
                    <p:spPr>
                      <a:xfrm>
                        <a:off x="957263" y="1771650"/>
                        <a:ext cx="9572625" cy="420052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从航空公司系统内的客户基本信息、乘机信息以及积分信息等详细数据中，根据末次飞行日期（</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LAST_FLIGHT_DATE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日为结束时间，选取宽度为两年的时间段作为分析观测窗口，抽取观测窗口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日内有乘机记录的所有客户的详细数据形成历史数据，总共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62988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条记录。其中包含了如会员卡号，入会时间，性别，年龄，会员卡级别，工作地城市，工作地所在省份，工作地所在国家，观测窗口结束时间，观测窗口乘机积分，飞行公里数，飞行次数，飞行时间，乘机时间间隔，平均折扣率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4443</Words>
  <Application>Microsoft Office PowerPoint</Application>
  <PresentationFormat>宽屏</PresentationFormat>
  <Paragraphs>598</Paragraphs>
  <Slides>51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63" baseType="lpstr">
      <vt:lpstr>等线</vt:lpstr>
      <vt:lpstr>黑体</vt:lpstr>
      <vt:lpstr>宋体</vt:lpstr>
      <vt:lpstr>微软雅黑</vt:lpstr>
      <vt:lpstr>Arial</vt:lpstr>
      <vt:lpstr>Calibri</vt:lpstr>
      <vt:lpstr>Times New Roman</vt:lpstr>
      <vt:lpstr>Wingdings</vt:lpstr>
      <vt:lpstr>2_Office 主题</vt:lpstr>
      <vt:lpstr>3_Office 主题</vt:lpstr>
      <vt:lpstr>Microsoft Visio 2003-2010 Drawing</vt:lpstr>
      <vt:lpstr>Equation.DSMT4</vt:lpstr>
      <vt:lpstr>目录</vt:lpstr>
      <vt:lpstr>案例背景</vt:lpstr>
      <vt:lpstr>案例背景</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上机实验</vt:lpstr>
      <vt:lpstr>上机实验</vt:lpstr>
      <vt:lpstr>目录</vt:lpstr>
      <vt:lpstr>拓展思考</vt:lpstr>
      <vt:lpstr>拓展思考</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佳乐 潘</cp:lastModifiedBy>
  <cp:revision>310</cp:revision>
  <dcterms:created xsi:type="dcterms:W3CDTF">2017-01-10T15:44:52Z</dcterms:created>
  <dcterms:modified xsi:type="dcterms:W3CDTF">2022-11-15T08:49:00Z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D2CA86BFEFB8423B80AC4198588B3A97</vt:lpwstr>
  </property>
  <property fmtid="{D5CDD505-2E9C-101B-9397-08002B2CF9AE}" pid="3" name="KSOProductBuildVer">
    <vt:lpwstr>2052-11.1.0.10463</vt:lpwstr>
  </property>
</Properties>
</file>