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Lst>
  <p:notesMasterIdLst>
    <p:notesMasterId r:id="rId37"/>
  </p:notesMasterIdLst>
  <p:sldIdLst>
    <p:sldId id="503" r:id="rId3"/>
    <p:sldId id="544" r:id="rId4"/>
    <p:sldId id="545" r:id="rId5"/>
    <p:sldId id="546" r:id="rId6"/>
    <p:sldId id="547" r:id="rId7"/>
    <p:sldId id="510" r:id="rId8"/>
    <p:sldId id="533" r:id="rId9"/>
    <p:sldId id="548" r:id="rId10"/>
    <p:sldId id="542" r:id="rId11"/>
    <p:sldId id="552" r:id="rId12"/>
    <p:sldId id="553" r:id="rId13"/>
    <p:sldId id="554" r:id="rId14"/>
    <p:sldId id="555" r:id="rId15"/>
    <p:sldId id="556" r:id="rId16"/>
    <p:sldId id="557" r:id="rId17"/>
    <p:sldId id="558" r:id="rId18"/>
    <p:sldId id="559" r:id="rId19"/>
    <p:sldId id="560" r:id="rId20"/>
    <p:sldId id="551" r:id="rId21"/>
    <p:sldId id="561" r:id="rId22"/>
    <p:sldId id="562" r:id="rId23"/>
    <p:sldId id="563" r:id="rId24"/>
    <p:sldId id="564" r:id="rId25"/>
    <p:sldId id="565" r:id="rId26"/>
    <p:sldId id="566" r:id="rId27"/>
    <p:sldId id="567" r:id="rId28"/>
    <p:sldId id="568" r:id="rId29"/>
    <p:sldId id="569" r:id="rId30"/>
    <p:sldId id="511" r:id="rId31"/>
    <p:sldId id="543" r:id="rId32"/>
    <p:sldId id="549" r:id="rId33"/>
    <p:sldId id="550" r:id="rId34"/>
    <p:sldId id="512" r:id="rId35"/>
    <p:sldId id="541" r:id="rId36"/>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41"/>
    <p:restoredTop sz="94660"/>
  </p:normalViewPr>
  <p:slideViewPr>
    <p:cSldViewPr snapToGrid="0" showGuides="1">
      <p:cViewPr>
        <p:scale>
          <a:sx n="139" d="100"/>
          <a:sy n="139" d="100"/>
        </p:scale>
        <p:origin x="-65"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3A6A8C2-152E-40F5-A671-2421785086C2}"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t>2022/11/3</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latin typeface="等线" panose="02010600030101010101" pitchFamily="2" charset="-122"/>
                <a:ea typeface="等线" panose="02010600030101010101" pitchFamily="2" charset="-122"/>
              </a:rPr>
              <a:t>‹#›</a:t>
            </a:fld>
            <a:endParaRPr lang="zh-CN" altLang="en-US" sz="12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211067103"/>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内容占位符 2"/>
          <p:cNvSpPr>
            <a:spLocks noGrp="1"/>
          </p:cNvSpPr>
          <p:nvPr>
            <p:ph idx="1"/>
          </p:nvPr>
        </p:nvSpPr>
        <p:spPr>
          <a:xfrm>
            <a:off x="423819" y="1753674"/>
            <a:ext cx="11107601" cy="433972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内容占位符 2"/>
          <p:cNvSpPr>
            <a:spLocks noGrp="1"/>
          </p:cNvSpPr>
          <p:nvPr>
            <p:ph idx="1"/>
          </p:nvPr>
        </p:nvSpPr>
        <p:spPr>
          <a:xfrm>
            <a:off x="423819" y="17546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内容占位符 2"/>
          <p:cNvSpPr>
            <a:spLocks noGrp="1"/>
          </p:cNvSpPr>
          <p:nvPr>
            <p:ph idx="1"/>
          </p:nvPr>
        </p:nvSpPr>
        <p:spPr>
          <a:xfrm>
            <a:off x="423819" y="1817174"/>
            <a:ext cx="11107601" cy="4339721"/>
          </a:xfrm>
        </p:spPr>
        <p:txBody>
          <a:bodyPr>
            <a:noAutofit/>
          </a:bodyPr>
          <a:lstStyle>
            <a:lvl1pPr marL="362585" indent="-362585">
              <a:lnSpc>
                <a:spcPct val="150000"/>
              </a:lnSpc>
              <a:buClr>
                <a:srgbClr val="032089"/>
              </a:buClr>
              <a:buFont typeface="Wingdings" panose="05000000000000000000" pitchFamily="2" charset="2"/>
              <a:buChar char="Ø"/>
              <a:defRPr sz="1800" b="0">
                <a:latin typeface="Times New Roman" panose="02020603050405020304" pitchFamily="18" charset="0"/>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Times New Roman" panose="02020603050405020304" pitchFamily="18" charset="0"/>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内容页">
    <p:bg>
      <p:bgPr>
        <a:solidFill>
          <a:schemeClr val="bg1"/>
        </a:solidFill>
        <a:effectLst/>
      </p:bgPr>
    </p:bg>
    <p:spTree>
      <p:nvGrpSpPr>
        <p:cNvPr id="1" name=""/>
        <p:cNvGrpSpPr/>
        <p:nvPr/>
      </p:nvGrpSpPr>
      <p:grpSpPr>
        <a:xfrm>
          <a:off x="0" y="0"/>
          <a:ext cx="0" cy="0"/>
          <a:chOff x="0" y="0"/>
          <a:chExt cx="0" cy="0"/>
        </a:xfrm>
      </p:grpSpPr>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内容占位符 2"/>
          <p:cNvSpPr>
            <a:spLocks noGrp="1"/>
          </p:cNvSpPr>
          <p:nvPr>
            <p:ph idx="1"/>
          </p:nvPr>
        </p:nvSpPr>
        <p:spPr>
          <a:xfrm>
            <a:off x="423819" y="17546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255588" y="195263"/>
            <a:ext cx="10972800" cy="692150"/>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2"/>
          <p:cNvSpPr>
            <a:spLocks noGrp="1"/>
          </p:cNvSpPr>
          <p:nvPr>
            <p:ph type="body" idx="1"/>
          </p:nvPr>
        </p:nvSpPr>
        <p:spPr>
          <a:xfrm>
            <a:off x="422275" y="1187450"/>
            <a:ext cx="10972800" cy="1008063"/>
          </a:xfrm>
          <a:prstGeom prst="rect">
            <a:avLst/>
          </a:prstGeom>
          <a:noFill/>
          <a:ln w="9525">
            <a:noFill/>
          </a:ln>
        </p:spPr>
        <p:txBody>
          <a:bodyPr/>
          <a:lstStyle/>
          <a:p>
            <a:pPr lvl="0"/>
            <a:r>
              <a:rPr lang="zh-CN" altLang="en-US" dirty="0"/>
              <a:t>单击此处编辑母版文本样</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hf sldNum="0" hdr="0" ftr="0" dt="0"/>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255588" y="195263"/>
            <a:ext cx="10972800" cy="692150"/>
          </a:xfrm>
          <a:prstGeom prst="rect">
            <a:avLst/>
          </a:prstGeom>
          <a:noFill/>
          <a:ln w="9525">
            <a:noFill/>
          </a:ln>
        </p:spPr>
        <p:txBody>
          <a:bodyPr anchor="ctr" anchorCtr="0"/>
          <a:lstStyle/>
          <a:p>
            <a:pPr lvl="0"/>
            <a:r>
              <a:rPr lang="zh-CN" altLang="en-US" dirty="0"/>
              <a:t>单击此处编辑母版标题样式</a:t>
            </a:r>
          </a:p>
        </p:txBody>
      </p:sp>
      <p:sp>
        <p:nvSpPr>
          <p:cNvPr id="2051" name="文本占位符 2"/>
          <p:cNvSpPr>
            <a:spLocks noGrp="1"/>
          </p:cNvSpPr>
          <p:nvPr>
            <p:ph type="body" idx="1"/>
          </p:nvPr>
        </p:nvSpPr>
        <p:spPr>
          <a:xfrm>
            <a:off x="422275" y="1187450"/>
            <a:ext cx="10972800" cy="1008063"/>
          </a:xfrm>
          <a:prstGeom prst="rect">
            <a:avLst/>
          </a:prstGeom>
          <a:noFill/>
          <a:ln w="9525">
            <a:noFill/>
          </a:ln>
        </p:spPr>
        <p:txBody>
          <a:bodyPr/>
          <a:lstStyle/>
          <a:p>
            <a:pPr lvl="0"/>
            <a:r>
              <a:rPr lang="zh-CN" altLang="en-US" dirty="0"/>
              <a:t>单击此处编辑母版文本样</a:t>
            </a: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7" r:id="rId3"/>
  </p:sldLayoutIdLst>
  <p:hf sldNum="0" hdr="0" ftr="0" dt="0"/>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6.xml"/><Relationship Id="rId1" Type="http://schemas.openxmlformats.org/officeDocument/2006/relationships/slideLayout" Target="../slideLayouts/slideLayout2.xml"/><Relationship Id="rId4" Type="http://schemas.openxmlformats.org/officeDocument/2006/relationships/slide" Target="slide3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1939925"/>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2298"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a:hlinkClick r:id="rId3" action="ppaction://hlinksldjump"/>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a:hlinkClick r:id="rId4" action="ppaction://hlinksldjump"/>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数据分析探索：</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某商品零售企业共收集了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9835</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个购物篮的数据，购物篮数据主要包括</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个属性：</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id</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Goods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和</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Types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。属性的具体说明如表所示。</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507"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graphicFrame>
        <p:nvGraphicFramePr>
          <p:cNvPr id="3" name="表格 2"/>
          <p:cNvGraphicFramePr>
            <a:graphicFrameLocks noGrp="1"/>
          </p:cNvGraphicFramePr>
          <p:nvPr/>
        </p:nvGraphicFramePr>
        <p:xfrm>
          <a:off x="2609850" y="3055938"/>
          <a:ext cx="6905307" cy="2586830"/>
        </p:xfrm>
        <a:graphic>
          <a:graphicData uri="http://schemas.openxmlformats.org/drawingml/2006/table">
            <a:tbl>
              <a:tblPr firstRow="1" firstCol="1" bandRow="1">
                <a:tableStyleId>{5C22544A-7EE6-4342-B048-85BDC9FD1C3A}</a:tableStyleId>
              </a:tblPr>
              <a:tblGrid>
                <a:gridCol w="1456551">
                  <a:extLst>
                    <a:ext uri="{9D8B030D-6E8A-4147-A177-3AD203B41FA5}">
                      <a16:colId xmlns:a16="http://schemas.microsoft.com/office/drawing/2014/main" xmlns="" val="20000"/>
                    </a:ext>
                  </a:extLst>
                </a:gridCol>
                <a:gridCol w="2724378">
                  <a:extLst>
                    <a:ext uri="{9D8B030D-6E8A-4147-A177-3AD203B41FA5}">
                      <a16:colId xmlns:a16="http://schemas.microsoft.com/office/drawing/2014/main" xmlns="" val="20001"/>
                    </a:ext>
                  </a:extLst>
                </a:gridCol>
                <a:gridCol w="2724378">
                  <a:extLst>
                    <a:ext uri="{9D8B030D-6E8A-4147-A177-3AD203B41FA5}">
                      <a16:colId xmlns:a16="http://schemas.microsoft.com/office/drawing/2014/main" xmlns="" val="20002"/>
                    </a:ext>
                  </a:extLst>
                </a:gridCol>
              </a:tblGrid>
              <a:tr h="517366">
                <a:tc>
                  <a:txBody>
                    <a:bodyPr/>
                    <a:lstStyle/>
                    <a:p>
                      <a:pPr algn="ctr">
                        <a:spcAft>
                          <a:spcPts val="0"/>
                        </a:spcAft>
                      </a:pPr>
                      <a:r>
                        <a:rPr lang="zh-CN" sz="1800" kern="100">
                          <a:effectLst/>
                        </a:rPr>
                        <a:t>表名</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800" kern="100">
                          <a:effectLst/>
                        </a:rPr>
                        <a:t>属性名称</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800" kern="100">
                          <a:effectLst/>
                        </a:rPr>
                        <a:t>属性说明</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xmlns="" val="10000"/>
                  </a:ext>
                </a:extLst>
              </a:tr>
              <a:tr h="517366">
                <a:tc rowSpan="2">
                  <a:txBody>
                    <a:bodyPr/>
                    <a:lstStyle/>
                    <a:p>
                      <a:pPr algn="l">
                        <a:spcAft>
                          <a:spcPts val="0"/>
                        </a:spcAft>
                      </a:pPr>
                      <a:r>
                        <a:rPr lang="en-US" sz="1800" kern="100">
                          <a:effectLst/>
                        </a:rPr>
                        <a:t>GoodsOrder</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l">
                        <a:spcAft>
                          <a:spcPts val="0"/>
                        </a:spcAft>
                      </a:pPr>
                      <a:r>
                        <a:rPr lang="en-US" sz="1800" kern="100">
                          <a:effectLst/>
                        </a:rPr>
                        <a:t>id</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l">
                        <a:spcAft>
                          <a:spcPts val="0"/>
                        </a:spcAft>
                      </a:pPr>
                      <a:r>
                        <a:rPr lang="zh-CN" sz="1800" kern="100">
                          <a:effectLst/>
                        </a:rPr>
                        <a:t>商品所属类别的编号</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xmlns="" val="10001"/>
                  </a:ext>
                </a:extLst>
              </a:tr>
              <a:tr h="517366">
                <a:tc vMerge="1">
                  <a:txBody>
                    <a:bodyPr/>
                    <a:lstStyle/>
                    <a:p>
                      <a:endParaRPr lang="zh-CN"/>
                    </a:p>
                  </a:txBody>
                  <a:tcPr/>
                </a:tc>
                <a:tc>
                  <a:txBody>
                    <a:bodyPr/>
                    <a:lstStyle/>
                    <a:p>
                      <a:pPr algn="l">
                        <a:spcAft>
                          <a:spcPts val="0"/>
                        </a:spcAft>
                      </a:pPr>
                      <a:r>
                        <a:rPr lang="en-US" sz="1800" kern="100">
                          <a:effectLst/>
                        </a:rPr>
                        <a:t>Goods</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l">
                        <a:spcAft>
                          <a:spcPts val="0"/>
                        </a:spcAft>
                      </a:pPr>
                      <a:r>
                        <a:rPr lang="zh-CN" sz="1800" kern="100">
                          <a:effectLst/>
                        </a:rPr>
                        <a:t>具体的商品名称</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xmlns="" val="10002"/>
                  </a:ext>
                </a:extLst>
              </a:tr>
              <a:tr h="517366">
                <a:tc rowSpan="2">
                  <a:txBody>
                    <a:bodyPr/>
                    <a:lstStyle/>
                    <a:p>
                      <a:pPr algn="just">
                        <a:spcAft>
                          <a:spcPts val="0"/>
                        </a:spcAft>
                      </a:pPr>
                      <a:r>
                        <a:rPr lang="en-US" sz="1800" kern="100">
                          <a:effectLst/>
                        </a:rPr>
                        <a:t>GoodsTypes</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800" kern="100">
                          <a:effectLst/>
                        </a:rPr>
                        <a:t>Goods</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800" kern="100">
                          <a:effectLst/>
                        </a:rPr>
                        <a:t>具体的商品名称</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xmlns="" val="10003"/>
                  </a:ext>
                </a:extLst>
              </a:tr>
              <a:tr h="517366">
                <a:tc vMerge="1">
                  <a:txBody>
                    <a:bodyPr/>
                    <a:lstStyle/>
                    <a:p>
                      <a:endParaRPr lang="zh-CN"/>
                    </a:p>
                  </a:txBody>
                  <a:tcPr/>
                </a:tc>
                <a:tc>
                  <a:txBody>
                    <a:bodyPr/>
                    <a:lstStyle/>
                    <a:p>
                      <a:pPr algn="just">
                        <a:spcAft>
                          <a:spcPts val="0"/>
                        </a:spcAft>
                      </a:pPr>
                      <a:r>
                        <a:rPr lang="en-US" sz="1800" kern="100">
                          <a:effectLst/>
                        </a:rPr>
                        <a:t>Types</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800" kern="100" dirty="0">
                          <a:effectLst/>
                        </a:rPr>
                        <a:t>商品类别</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xmlns=""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第一步：数据特征</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探索数据的特征，查看每列属性、最大值、最小值，是了解数据的第一步。</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第二步：分析热销商品</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商品热销情况分析是商品管理不可或缺的一部分，热销情况分析可以助力于商品优选。计算销量排行前</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商品的销量及占比，并绘制条形图显示销量前</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商品的销量情况</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22531"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第二步：分析热销商品</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销量排行前</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10</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商品的销量及其占比情况</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，如下表所示。</a:t>
            </a:r>
          </a:p>
        </p:txBody>
      </p:sp>
      <p:sp>
        <p:nvSpPr>
          <p:cNvPr id="23555"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graphicFrame>
        <p:nvGraphicFramePr>
          <p:cNvPr id="3" name="表格 2"/>
          <p:cNvGraphicFramePr>
            <a:graphicFrameLocks noGrp="1"/>
          </p:cNvGraphicFramePr>
          <p:nvPr/>
        </p:nvGraphicFramePr>
        <p:xfrm>
          <a:off x="3816350" y="2230438"/>
          <a:ext cx="5912842" cy="4041773"/>
        </p:xfrm>
        <a:graphic>
          <a:graphicData uri="http://schemas.openxmlformats.org/drawingml/2006/table">
            <a:tbl>
              <a:tblPr firstRow="1" firstCol="1" bandRow="1">
                <a:tableStyleId>{5C22544A-7EE6-4342-B048-85BDC9FD1C3A}</a:tableStyleId>
              </a:tblPr>
              <a:tblGrid>
                <a:gridCol w="1727022">
                  <a:extLst>
                    <a:ext uri="{9D8B030D-6E8A-4147-A177-3AD203B41FA5}">
                      <a16:colId xmlns:a16="http://schemas.microsoft.com/office/drawing/2014/main" xmlns="" val="20000"/>
                    </a:ext>
                  </a:extLst>
                </a:gridCol>
                <a:gridCol w="2029327">
                  <a:extLst>
                    <a:ext uri="{9D8B030D-6E8A-4147-A177-3AD203B41FA5}">
                      <a16:colId xmlns:a16="http://schemas.microsoft.com/office/drawing/2014/main" xmlns="" val="20001"/>
                    </a:ext>
                  </a:extLst>
                </a:gridCol>
                <a:gridCol w="2156493">
                  <a:extLst>
                    <a:ext uri="{9D8B030D-6E8A-4147-A177-3AD203B41FA5}">
                      <a16:colId xmlns:a16="http://schemas.microsoft.com/office/drawing/2014/main" xmlns="" val="20002"/>
                    </a:ext>
                  </a:extLst>
                </a:gridCol>
              </a:tblGrid>
              <a:tr h="433503">
                <a:tc>
                  <a:txBody>
                    <a:bodyPr/>
                    <a:lstStyle/>
                    <a:p>
                      <a:pPr algn="ctr">
                        <a:spcAft>
                          <a:spcPts val="0"/>
                        </a:spcAft>
                      </a:pPr>
                      <a:r>
                        <a:rPr lang="zh-CN" sz="1800" kern="100">
                          <a:effectLst/>
                        </a:rPr>
                        <a:t>商品名称</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ctr">
                        <a:spcAft>
                          <a:spcPts val="0"/>
                        </a:spcAft>
                      </a:pPr>
                      <a:r>
                        <a:rPr lang="zh-CN" sz="1800" kern="100">
                          <a:effectLst/>
                        </a:rPr>
                        <a:t>销量</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ctr">
                        <a:spcAft>
                          <a:spcPts val="0"/>
                        </a:spcAft>
                      </a:pPr>
                      <a:r>
                        <a:rPr lang="zh-CN" sz="1800" kern="100">
                          <a:effectLst/>
                        </a:rPr>
                        <a:t>销量占比</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extLst>
                  <a:ext uri="{0D108BD9-81ED-4DB2-BD59-A6C34878D82A}">
                    <a16:rowId xmlns:a16="http://schemas.microsoft.com/office/drawing/2014/main" xmlns="" val="10000"/>
                  </a:ext>
                </a:extLst>
              </a:tr>
              <a:tr h="360827">
                <a:tc>
                  <a:txBody>
                    <a:bodyPr/>
                    <a:lstStyle/>
                    <a:p>
                      <a:pPr algn="l">
                        <a:spcAft>
                          <a:spcPts val="0"/>
                        </a:spcAft>
                      </a:pPr>
                      <a:r>
                        <a:rPr lang="zh-CN" sz="1800" kern="100">
                          <a:effectLst/>
                        </a:rPr>
                        <a:t>全脂牛奶</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l">
                        <a:spcAft>
                          <a:spcPts val="0"/>
                        </a:spcAft>
                      </a:pPr>
                      <a:r>
                        <a:rPr lang="en-US" sz="1800" kern="100">
                          <a:effectLst/>
                        </a:rPr>
                        <a:t>2513</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l">
                        <a:spcAft>
                          <a:spcPts val="0"/>
                        </a:spcAft>
                      </a:pPr>
                      <a:r>
                        <a:rPr lang="en-US" sz="1800" kern="100">
                          <a:effectLst/>
                        </a:rPr>
                        <a:t>5.795%</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extLst>
                  <a:ext uri="{0D108BD9-81ED-4DB2-BD59-A6C34878D82A}">
                    <a16:rowId xmlns:a16="http://schemas.microsoft.com/office/drawing/2014/main" xmlns="" val="10001"/>
                  </a:ext>
                </a:extLst>
              </a:tr>
              <a:tr h="360827">
                <a:tc>
                  <a:txBody>
                    <a:bodyPr/>
                    <a:lstStyle/>
                    <a:p>
                      <a:pPr algn="l">
                        <a:spcAft>
                          <a:spcPts val="0"/>
                        </a:spcAft>
                      </a:pPr>
                      <a:r>
                        <a:rPr lang="zh-CN" sz="1800" kern="100">
                          <a:effectLst/>
                        </a:rPr>
                        <a:t>其他蔬菜</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l">
                        <a:spcAft>
                          <a:spcPts val="0"/>
                        </a:spcAft>
                      </a:pPr>
                      <a:r>
                        <a:rPr lang="en-US" sz="1800" kern="100">
                          <a:effectLst/>
                        </a:rPr>
                        <a:t>1903</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l">
                        <a:spcAft>
                          <a:spcPts val="0"/>
                        </a:spcAft>
                      </a:pPr>
                      <a:r>
                        <a:rPr lang="en-US" sz="1800" kern="100">
                          <a:effectLst/>
                        </a:rPr>
                        <a:t>4.388%</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extLst>
                  <a:ext uri="{0D108BD9-81ED-4DB2-BD59-A6C34878D82A}">
                    <a16:rowId xmlns:a16="http://schemas.microsoft.com/office/drawing/2014/main" xmlns="" val="10002"/>
                  </a:ext>
                </a:extLst>
              </a:tr>
              <a:tr h="360827">
                <a:tc>
                  <a:txBody>
                    <a:bodyPr/>
                    <a:lstStyle/>
                    <a:p>
                      <a:pPr algn="l">
                        <a:spcAft>
                          <a:spcPts val="0"/>
                        </a:spcAft>
                      </a:pPr>
                      <a:r>
                        <a:rPr lang="zh-CN" sz="1800" kern="100">
                          <a:effectLst/>
                        </a:rPr>
                        <a:t>面包卷</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l">
                        <a:spcAft>
                          <a:spcPts val="0"/>
                        </a:spcAft>
                      </a:pPr>
                      <a:r>
                        <a:rPr lang="en-US" sz="1800" kern="100">
                          <a:effectLst/>
                        </a:rPr>
                        <a:t>1809</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l">
                        <a:spcAft>
                          <a:spcPts val="0"/>
                        </a:spcAft>
                      </a:pPr>
                      <a:r>
                        <a:rPr lang="en-US" sz="1800" kern="100">
                          <a:effectLst/>
                        </a:rPr>
                        <a:t>4.171%</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extLst>
                  <a:ext uri="{0D108BD9-81ED-4DB2-BD59-A6C34878D82A}">
                    <a16:rowId xmlns:a16="http://schemas.microsoft.com/office/drawing/2014/main" xmlns="" val="10003"/>
                  </a:ext>
                </a:extLst>
              </a:tr>
              <a:tr h="360827">
                <a:tc>
                  <a:txBody>
                    <a:bodyPr/>
                    <a:lstStyle/>
                    <a:p>
                      <a:pPr algn="l">
                        <a:spcAft>
                          <a:spcPts val="0"/>
                        </a:spcAft>
                      </a:pPr>
                      <a:r>
                        <a:rPr lang="zh-CN" sz="1800" kern="100">
                          <a:effectLst/>
                        </a:rPr>
                        <a:t>苏打</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l">
                        <a:spcAft>
                          <a:spcPts val="0"/>
                        </a:spcAft>
                      </a:pPr>
                      <a:r>
                        <a:rPr lang="en-US" sz="1800" kern="100">
                          <a:effectLst/>
                        </a:rPr>
                        <a:t>1715</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l">
                        <a:spcAft>
                          <a:spcPts val="0"/>
                        </a:spcAft>
                      </a:pPr>
                      <a:r>
                        <a:rPr lang="en-US" sz="1800" kern="100">
                          <a:effectLst/>
                        </a:rPr>
                        <a:t>3.955%</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extLst>
                  <a:ext uri="{0D108BD9-81ED-4DB2-BD59-A6C34878D82A}">
                    <a16:rowId xmlns:a16="http://schemas.microsoft.com/office/drawing/2014/main" xmlns="" val="10004"/>
                  </a:ext>
                </a:extLst>
              </a:tr>
              <a:tr h="360827">
                <a:tc>
                  <a:txBody>
                    <a:bodyPr/>
                    <a:lstStyle/>
                    <a:p>
                      <a:pPr algn="l">
                        <a:spcAft>
                          <a:spcPts val="0"/>
                        </a:spcAft>
                      </a:pPr>
                      <a:r>
                        <a:rPr lang="zh-CN" sz="1800" kern="100">
                          <a:effectLst/>
                        </a:rPr>
                        <a:t>酸奶</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l">
                        <a:spcAft>
                          <a:spcPts val="0"/>
                        </a:spcAft>
                      </a:pPr>
                      <a:r>
                        <a:rPr lang="en-US" sz="1800" kern="100">
                          <a:effectLst/>
                        </a:rPr>
                        <a:t>1372</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l">
                        <a:spcAft>
                          <a:spcPts val="0"/>
                        </a:spcAft>
                      </a:pPr>
                      <a:r>
                        <a:rPr lang="en-US" sz="1800" kern="100">
                          <a:effectLst/>
                        </a:rPr>
                        <a:t>3.164%</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extLst>
                  <a:ext uri="{0D108BD9-81ED-4DB2-BD59-A6C34878D82A}">
                    <a16:rowId xmlns:a16="http://schemas.microsoft.com/office/drawing/2014/main" xmlns="" val="10005"/>
                  </a:ext>
                </a:extLst>
              </a:tr>
              <a:tr h="360827">
                <a:tc>
                  <a:txBody>
                    <a:bodyPr/>
                    <a:lstStyle/>
                    <a:p>
                      <a:pPr algn="l">
                        <a:spcAft>
                          <a:spcPts val="0"/>
                        </a:spcAft>
                      </a:pPr>
                      <a:r>
                        <a:rPr lang="zh-CN" sz="1800" kern="100">
                          <a:effectLst/>
                        </a:rPr>
                        <a:t>瓶装水</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l">
                        <a:spcAft>
                          <a:spcPts val="0"/>
                        </a:spcAft>
                      </a:pPr>
                      <a:r>
                        <a:rPr lang="en-US" sz="1800" kern="100">
                          <a:effectLst/>
                        </a:rPr>
                        <a:t>1087</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l">
                        <a:spcAft>
                          <a:spcPts val="0"/>
                        </a:spcAft>
                      </a:pPr>
                      <a:r>
                        <a:rPr lang="en-US" sz="1800" kern="100">
                          <a:effectLst/>
                        </a:rPr>
                        <a:t>2.507%</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extLst>
                  <a:ext uri="{0D108BD9-81ED-4DB2-BD59-A6C34878D82A}">
                    <a16:rowId xmlns:a16="http://schemas.microsoft.com/office/drawing/2014/main" xmlns="" val="10006"/>
                  </a:ext>
                </a:extLst>
              </a:tr>
              <a:tr h="360827">
                <a:tc>
                  <a:txBody>
                    <a:bodyPr/>
                    <a:lstStyle/>
                    <a:p>
                      <a:pPr algn="l">
                        <a:spcAft>
                          <a:spcPts val="0"/>
                        </a:spcAft>
                      </a:pPr>
                      <a:r>
                        <a:rPr lang="zh-CN" sz="1800" kern="100">
                          <a:effectLst/>
                        </a:rPr>
                        <a:t>根茎类蔬菜</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l">
                        <a:spcAft>
                          <a:spcPts val="0"/>
                        </a:spcAft>
                      </a:pPr>
                      <a:r>
                        <a:rPr lang="en-US" sz="1800" kern="100">
                          <a:effectLst/>
                        </a:rPr>
                        <a:t>1072</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l">
                        <a:spcAft>
                          <a:spcPts val="0"/>
                        </a:spcAft>
                      </a:pPr>
                      <a:r>
                        <a:rPr lang="en-US" sz="1800" kern="100">
                          <a:effectLst/>
                        </a:rPr>
                        <a:t>2.472%</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extLst>
                  <a:ext uri="{0D108BD9-81ED-4DB2-BD59-A6C34878D82A}">
                    <a16:rowId xmlns:a16="http://schemas.microsoft.com/office/drawing/2014/main" xmlns="" val="10007"/>
                  </a:ext>
                </a:extLst>
              </a:tr>
              <a:tr h="360827">
                <a:tc>
                  <a:txBody>
                    <a:bodyPr/>
                    <a:lstStyle/>
                    <a:p>
                      <a:pPr algn="l">
                        <a:spcAft>
                          <a:spcPts val="0"/>
                        </a:spcAft>
                      </a:pPr>
                      <a:r>
                        <a:rPr lang="zh-CN" sz="1800" kern="100">
                          <a:effectLst/>
                        </a:rPr>
                        <a:t>热带水果</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l">
                        <a:spcAft>
                          <a:spcPts val="0"/>
                        </a:spcAft>
                      </a:pPr>
                      <a:r>
                        <a:rPr lang="en-US" sz="1800" kern="100">
                          <a:effectLst/>
                        </a:rPr>
                        <a:t>1032</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l">
                        <a:spcAft>
                          <a:spcPts val="0"/>
                        </a:spcAft>
                      </a:pPr>
                      <a:r>
                        <a:rPr lang="en-US" sz="1800" kern="100">
                          <a:effectLst/>
                        </a:rPr>
                        <a:t>2.380%</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extLst>
                  <a:ext uri="{0D108BD9-81ED-4DB2-BD59-A6C34878D82A}">
                    <a16:rowId xmlns:a16="http://schemas.microsoft.com/office/drawing/2014/main" xmlns="" val="10008"/>
                  </a:ext>
                </a:extLst>
              </a:tr>
              <a:tr h="360827">
                <a:tc>
                  <a:txBody>
                    <a:bodyPr/>
                    <a:lstStyle/>
                    <a:p>
                      <a:pPr algn="l">
                        <a:spcAft>
                          <a:spcPts val="0"/>
                        </a:spcAft>
                      </a:pPr>
                      <a:r>
                        <a:rPr lang="zh-CN" sz="1800" kern="100">
                          <a:effectLst/>
                        </a:rPr>
                        <a:t>购物袋</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l">
                        <a:spcAft>
                          <a:spcPts val="0"/>
                        </a:spcAft>
                      </a:pPr>
                      <a:r>
                        <a:rPr lang="en-US" sz="1800" kern="100">
                          <a:effectLst/>
                        </a:rPr>
                        <a:t>969</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l">
                        <a:spcAft>
                          <a:spcPts val="0"/>
                        </a:spcAft>
                      </a:pPr>
                      <a:r>
                        <a:rPr lang="en-US" sz="1800" kern="100">
                          <a:effectLst/>
                        </a:rPr>
                        <a:t>2.234%</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extLst>
                  <a:ext uri="{0D108BD9-81ED-4DB2-BD59-A6C34878D82A}">
                    <a16:rowId xmlns:a16="http://schemas.microsoft.com/office/drawing/2014/main" xmlns="" val="10009"/>
                  </a:ext>
                </a:extLst>
              </a:tr>
              <a:tr h="360827">
                <a:tc>
                  <a:txBody>
                    <a:bodyPr/>
                    <a:lstStyle/>
                    <a:p>
                      <a:pPr algn="l">
                        <a:spcAft>
                          <a:spcPts val="0"/>
                        </a:spcAft>
                      </a:pPr>
                      <a:r>
                        <a:rPr lang="zh-CN" sz="1800" kern="100">
                          <a:effectLst/>
                        </a:rPr>
                        <a:t>香肠</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l">
                        <a:spcAft>
                          <a:spcPts val="0"/>
                        </a:spcAft>
                      </a:pPr>
                      <a:r>
                        <a:rPr lang="en-US" sz="1800" kern="100">
                          <a:effectLst/>
                        </a:rPr>
                        <a:t>924</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l">
                        <a:spcAft>
                          <a:spcPts val="0"/>
                        </a:spcAft>
                      </a:pPr>
                      <a:r>
                        <a:rPr lang="en-US" sz="1800" kern="100" dirty="0">
                          <a:effectLst/>
                        </a:rPr>
                        <a:t>2.131%</a:t>
                      </a:r>
                      <a:endParaRPr lang="zh-CN" sz="1800" kern="100" dirty="0">
                        <a:effectLst/>
                        <a:latin typeface="Times New Roman" panose="02020603050405020304"/>
                        <a:ea typeface="宋体" panose="02010600030101010101" pitchFamily="2" charset="-122"/>
                        <a:cs typeface="Times New Roman" panose="02020603050405020304"/>
                      </a:endParaRPr>
                    </a:p>
                  </a:txBody>
                  <a:tcPr marL="34344" marR="34344" marT="0" marB="0" anchor="ctr"/>
                </a:tc>
                <a:extLst>
                  <a:ext uri="{0D108BD9-81ED-4DB2-BD59-A6C34878D82A}">
                    <a16:rowId xmlns:a16="http://schemas.microsoft.com/office/drawing/2014/main" xmlns="" val="10010"/>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40338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第二步：分析热销商品</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销量排行前</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商品的销量</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，如下表所示。</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通过分析热销商品的结果可知，全脂牛奶销售量最高，销量为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2513</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件，占比</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5.795%</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；其次是其他蔬菜、面包卷和苏打，占比分别为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4.388%</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4.171%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3.955%</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579"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pic>
        <p:nvPicPr>
          <p:cNvPr id="24580" name="图片 4" descr="top10"/>
          <p:cNvPicPr>
            <a:picLocks noChangeAspect="1"/>
          </p:cNvPicPr>
          <p:nvPr/>
        </p:nvPicPr>
        <p:blipFill>
          <a:blip r:embed="rId2"/>
          <a:srcRect r="8260"/>
          <a:stretch>
            <a:fillRect/>
          </a:stretch>
        </p:blipFill>
        <p:spPr>
          <a:xfrm>
            <a:off x="4583113" y="1620838"/>
            <a:ext cx="7104062" cy="4208462"/>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第三步：分析商品结构</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每一类商品的热销程度进行分析，有利于商家制定商品在货架的摆放策略和位置，若是某类商品较为热销，商场可以把此类商品摆放到商场的中心位置，方便顾客选购。或者放在商场深处位置，使顾客在购买热销商品前经过非热销商品，增加在非热销商品处的停留时间，促进非热销产品的销量。</a:t>
            </a:r>
          </a:p>
        </p:txBody>
      </p:sp>
      <p:sp>
        <p:nvSpPr>
          <p:cNvPr id="25603"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第三步：分析商品结构</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原始数据中的商品本身已经过归类处理，但是部分商品还是存在一定的重叠，故再次对其进行归类处理。分析归类后各类别商品的销量及其占比，并绘制饼图显示各类商品的销量占比情况。</a:t>
            </a:r>
          </a:p>
        </p:txBody>
      </p:sp>
      <p:sp>
        <p:nvSpPr>
          <p:cNvPr id="26627"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graphicFrame>
        <p:nvGraphicFramePr>
          <p:cNvPr id="3" name="表格 2"/>
          <p:cNvGraphicFramePr>
            <a:graphicFrameLocks noGrp="1"/>
          </p:cNvGraphicFramePr>
          <p:nvPr/>
        </p:nvGraphicFramePr>
        <p:xfrm>
          <a:off x="3425825" y="2601913"/>
          <a:ext cx="6575425" cy="4027488"/>
        </p:xfrm>
        <a:graphic>
          <a:graphicData uri="http://schemas.openxmlformats.org/drawingml/2006/table">
            <a:tbl>
              <a:tblPr firstRow="1" firstCol="1" bandRow="1">
                <a:tableStyleId>{5C22544A-7EE6-4342-B048-85BDC9FD1C3A}</a:tableStyleId>
              </a:tblPr>
              <a:tblGrid>
                <a:gridCol w="1851124">
                  <a:extLst>
                    <a:ext uri="{9D8B030D-6E8A-4147-A177-3AD203B41FA5}">
                      <a16:colId xmlns:a16="http://schemas.microsoft.com/office/drawing/2014/main" xmlns="" val="20000"/>
                    </a:ext>
                  </a:extLst>
                </a:gridCol>
                <a:gridCol w="2290271">
                  <a:extLst>
                    <a:ext uri="{9D8B030D-6E8A-4147-A177-3AD203B41FA5}">
                      <a16:colId xmlns:a16="http://schemas.microsoft.com/office/drawing/2014/main" xmlns="" val="20001"/>
                    </a:ext>
                  </a:extLst>
                </a:gridCol>
                <a:gridCol w="2433790">
                  <a:extLst>
                    <a:ext uri="{9D8B030D-6E8A-4147-A177-3AD203B41FA5}">
                      <a16:colId xmlns:a16="http://schemas.microsoft.com/office/drawing/2014/main" xmlns="" val="20002"/>
                    </a:ext>
                  </a:extLst>
                </a:gridCol>
              </a:tblGrid>
              <a:tr h="366135">
                <a:tc>
                  <a:txBody>
                    <a:bodyPr/>
                    <a:lstStyle/>
                    <a:p>
                      <a:pPr algn="ctr">
                        <a:spcAft>
                          <a:spcPts val="0"/>
                        </a:spcAft>
                      </a:pPr>
                      <a:r>
                        <a:rPr lang="zh-CN" sz="1800" kern="100" dirty="0">
                          <a:effectLst/>
                        </a:rPr>
                        <a:t>商品类别</a:t>
                      </a:r>
                      <a:endParaRPr lang="zh-CN" sz="1800" kern="100" dirty="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ctr">
                        <a:spcAft>
                          <a:spcPts val="0"/>
                        </a:spcAft>
                      </a:pPr>
                      <a:r>
                        <a:rPr lang="zh-CN" sz="1800" kern="100">
                          <a:effectLst/>
                        </a:rPr>
                        <a:t>销量</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ctr">
                        <a:spcAft>
                          <a:spcPts val="0"/>
                        </a:spcAft>
                      </a:pPr>
                      <a:r>
                        <a:rPr lang="zh-CN" sz="1800" kern="100">
                          <a:effectLst/>
                        </a:rPr>
                        <a:t>销量占比</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a16="http://schemas.microsoft.com/office/drawing/2014/main" xmlns="" val="10000"/>
                  </a:ext>
                </a:extLst>
              </a:tr>
              <a:tr h="366135">
                <a:tc>
                  <a:txBody>
                    <a:bodyPr/>
                    <a:lstStyle/>
                    <a:p>
                      <a:pPr algn="just">
                        <a:spcAft>
                          <a:spcPts val="0"/>
                        </a:spcAft>
                      </a:pPr>
                      <a:r>
                        <a:rPr lang="zh-CN" sz="1800" kern="100">
                          <a:effectLst/>
                        </a:rPr>
                        <a:t>非酒精饮料</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just">
                        <a:spcAft>
                          <a:spcPts val="0"/>
                        </a:spcAft>
                      </a:pPr>
                      <a:r>
                        <a:rPr lang="en-US" sz="1800" kern="100">
                          <a:effectLst/>
                        </a:rPr>
                        <a:t>7594</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just">
                        <a:spcAft>
                          <a:spcPts val="0"/>
                        </a:spcAft>
                      </a:pPr>
                      <a:r>
                        <a:rPr lang="en-US" sz="1800" kern="100">
                          <a:effectLst/>
                        </a:rPr>
                        <a:t>17.51%</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a16="http://schemas.microsoft.com/office/drawing/2014/main" xmlns="" val="10001"/>
                  </a:ext>
                </a:extLst>
              </a:tr>
              <a:tr h="366135">
                <a:tc>
                  <a:txBody>
                    <a:bodyPr/>
                    <a:lstStyle/>
                    <a:p>
                      <a:pPr algn="just">
                        <a:spcAft>
                          <a:spcPts val="0"/>
                        </a:spcAft>
                      </a:pPr>
                      <a:r>
                        <a:rPr lang="zh-CN" sz="1800" kern="100">
                          <a:effectLst/>
                        </a:rPr>
                        <a:t>西点</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just">
                        <a:spcAft>
                          <a:spcPts val="0"/>
                        </a:spcAft>
                      </a:pPr>
                      <a:r>
                        <a:rPr lang="en-US" sz="1800" kern="100">
                          <a:effectLst/>
                        </a:rPr>
                        <a:t>7192</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just">
                        <a:spcAft>
                          <a:spcPts val="0"/>
                        </a:spcAft>
                      </a:pPr>
                      <a:r>
                        <a:rPr lang="en-US" sz="1800" kern="100">
                          <a:effectLst/>
                        </a:rPr>
                        <a:t>16.58%</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a16="http://schemas.microsoft.com/office/drawing/2014/main" xmlns="" val="10002"/>
                  </a:ext>
                </a:extLst>
              </a:tr>
              <a:tr h="366135">
                <a:tc>
                  <a:txBody>
                    <a:bodyPr/>
                    <a:lstStyle/>
                    <a:p>
                      <a:pPr algn="just">
                        <a:spcAft>
                          <a:spcPts val="0"/>
                        </a:spcAft>
                      </a:pPr>
                      <a:r>
                        <a:rPr lang="zh-CN" sz="1800" kern="100">
                          <a:effectLst/>
                        </a:rPr>
                        <a:t>果蔬</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just">
                        <a:spcAft>
                          <a:spcPts val="0"/>
                        </a:spcAft>
                      </a:pPr>
                      <a:r>
                        <a:rPr lang="en-US" sz="1800" kern="100">
                          <a:effectLst/>
                        </a:rPr>
                        <a:t>7146</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just">
                        <a:spcAft>
                          <a:spcPts val="0"/>
                        </a:spcAft>
                      </a:pPr>
                      <a:r>
                        <a:rPr lang="en-US" sz="1800" kern="100">
                          <a:effectLst/>
                        </a:rPr>
                        <a:t>16.48%</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a16="http://schemas.microsoft.com/office/drawing/2014/main" xmlns="" val="10003"/>
                  </a:ext>
                </a:extLst>
              </a:tr>
              <a:tr h="366135">
                <a:tc>
                  <a:txBody>
                    <a:bodyPr/>
                    <a:lstStyle/>
                    <a:p>
                      <a:pPr algn="just">
                        <a:spcAft>
                          <a:spcPts val="0"/>
                        </a:spcAft>
                      </a:pPr>
                      <a:r>
                        <a:rPr lang="zh-CN" sz="1800" kern="100">
                          <a:effectLst/>
                        </a:rPr>
                        <a:t>米粮调料</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just">
                        <a:spcAft>
                          <a:spcPts val="0"/>
                        </a:spcAft>
                      </a:pPr>
                      <a:r>
                        <a:rPr lang="en-US" sz="1800" kern="100">
                          <a:effectLst/>
                        </a:rPr>
                        <a:t>5185</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just">
                        <a:spcAft>
                          <a:spcPts val="0"/>
                        </a:spcAft>
                      </a:pPr>
                      <a:r>
                        <a:rPr lang="en-US" sz="1800" kern="100">
                          <a:effectLst/>
                        </a:rPr>
                        <a:t>11.96%</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a16="http://schemas.microsoft.com/office/drawing/2014/main" xmlns="" val="10004"/>
                  </a:ext>
                </a:extLst>
              </a:tr>
              <a:tr h="366135">
                <a:tc>
                  <a:txBody>
                    <a:bodyPr/>
                    <a:lstStyle/>
                    <a:p>
                      <a:pPr algn="just">
                        <a:spcAft>
                          <a:spcPts val="0"/>
                        </a:spcAft>
                      </a:pPr>
                      <a:r>
                        <a:rPr lang="zh-CN" sz="1800" kern="100">
                          <a:effectLst/>
                        </a:rPr>
                        <a:t>百货</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just">
                        <a:spcAft>
                          <a:spcPts val="0"/>
                        </a:spcAft>
                      </a:pPr>
                      <a:r>
                        <a:rPr lang="en-US" sz="1800" kern="100">
                          <a:effectLst/>
                        </a:rPr>
                        <a:t>5141</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just">
                        <a:spcAft>
                          <a:spcPts val="0"/>
                        </a:spcAft>
                      </a:pPr>
                      <a:r>
                        <a:rPr lang="en-US" sz="1800" kern="100">
                          <a:effectLst/>
                        </a:rPr>
                        <a:t>11.85%</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a16="http://schemas.microsoft.com/office/drawing/2014/main" xmlns="" val="10005"/>
                  </a:ext>
                </a:extLst>
              </a:tr>
              <a:tr h="366135">
                <a:tc>
                  <a:txBody>
                    <a:bodyPr/>
                    <a:lstStyle/>
                    <a:p>
                      <a:pPr algn="just">
                        <a:spcAft>
                          <a:spcPts val="0"/>
                        </a:spcAft>
                      </a:pPr>
                      <a:r>
                        <a:rPr lang="zh-CN" sz="1800" kern="100">
                          <a:effectLst/>
                        </a:rPr>
                        <a:t>肉类</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just">
                        <a:spcAft>
                          <a:spcPts val="0"/>
                        </a:spcAft>
                      </a:pPr>
                      <a:r>
                        <a:rPr lang="en-US" sz="1800" kern="100">
                          <a:effectLst/>
                        </a:rPr>
                        <a:t>4870</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just">
                        <a:spcAft>
                          <a:spcPts val="0"/>
                        </a:spcAft>
                      </a:pPr>
                      <a:r>
                        <a:rPr lang="en-US" sz="1800" kern="100">
                          <a:effectLst/>
                        </a:rPr>
                        <a:t>11.23%</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a16="http://schemas.microsoft.com/office/drawing/2014/main" xmlns="" val="10006"/>
                  </a:ext>
                </a:extLst>
              </a:tr>
              <a:tr h="366135">
                <a:tc>
                  <a:txBody>
                    <a:bodyPr/>
                    <a:lstStyle/>
                    <a:p>
                      <a:pPr algn="just">
                        <a:spcAft>
                          <a:spcPts val="0"/>
                        </a:spcAft>
                      </a:pPr>
                      <a:r>
                        <a:rPr lang="zh-CN" sz="1800" kern="100">
                          <a:effectLst/>
                        </a:rPr>
                        <a:t>酒精饮料</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just">
                        <a:spcAft>
                          <a:spcPts val="0"/>
                        </a:spcAft>
                      </a:pPr>
                      <a:r>
                        <a:rPr lang="en-US" sz="1800" kern="100">
                          <a:effectLst/>
                        </a:rPr>
                        <a:t>2287</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just">
                        <a:spcAft>
                          <a:spcPts val="0"/>
                        </a:spcAft>
                      </a:pPr>
                      <a:r>
                        <a:rPr lang="en-US" sz="1800" kern="100">
                          <a:effectLst/>
                        </a:rPr>
                        <a:t>5.27%</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a16="http://schemas.microsoft.com/office/drawing/2014/main" xmlns="" val="10007"/>
                  </a:ext>
                </a:extLst>
              </a:tr>
              <a:tr h="366135">
                <a:tc>
                  <a:txBody>
                    <a:bodyPr/>
                    <a:lstStyle/>
                    <a:p>
                      <a:pPr algn="just">
                        <a:spcAft>
                          <a:spcPts val="0"/>
                        </a:spcAft>
                      </a:pPr>
                      <a:r>
                        <a:rPr lang="zh-CN" sz="1800" kern="100">
                          <a:effectLst/>
                        </a:rPr>
                        <a:t>食品类</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just">
                        <a:spcAft>
                          <a:spcPts val="0"/>
                        </a:spcAft>
                      </a:pPr>
                      <a:r>
                        <a:rPr lang="en-US" sz="1800" kern="100">
                          <a:effectLst/>
                        </a:rPr>
                        <a:t>1870</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just">
                        <a:spcAft>
                          <a:spcPts val="0"/>
                        </a:spcAft>
                      </a:pPr>
                      <a:r>
                        <a:rPr lang="en-US" sz="1800" kern="100">
                          <a:effectLst/>
                        </a:rPr>
                        <a:t>4.31%</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a16="http://schemas.microsoft.com/office/drawing/2014/main" xmlns="" val="10008"/>
                  </a:ext>
                </a:extLst>
              </a:tr>
              <a:tr h="366135">
                <a:tc>
                  <a:txBody>
                    <a:bodyPr/>
                    <a:lstStyle/>
                    <a:p>
                      <a:pPr algn="just">
                        <a:spcAft>
                          <a:spcPts val="0"/>
                        </a:spcAft>
                      </a:pPr>
                      <a:r>
                        <a:rPr lang="zh-CN" sz="1800" kern="100">
                          <a:effectLst/>
                        </a:rPr>
                        <a:t>零食</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just">
                        <a:spcAft>
                          <a:spcPts val="0"/>
                        </a:spcAft>
                      </a:pPr>
                      <a:r>
                        <a:rPr lang="en-US" sz="1800" kern="100">
                          <a:effectLst/>
                        </a:rPr>
                        <a:t>1459</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just">
                        <a:spcAft>
                          <a:spcPts val="0"/>
                        </a:spcAft>
                      </a:pPr>
                      <a:r>
                        <a:rPr lang="en-US" sz="1800" kern="100">
                          <a:effectLst/>
                        </a:rPr>
                        <a:t>3.36%</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a16="http://schemas.microsoft.com/office/drawing/2014/main" xmlns="" val="10009"/>
                  </a:ext>
                </a:extLst>
              </a:tr>
              <a:tr h="366135">
                <a:tc>
                  <a:txBody>
                    <a:bodyPr/>
                    <a:lstStyle/>
                    <a:p>
                      <a:pPr algn="just">
                        <a:spcAft>
                          <a:spcPts val="0"/>
                        </a:spcAft>
                      </a:pPr>
                      <a:r>
                        <a:rPr lang="zh-CN" sz="1800" kern="100">
                          <a:effectLst/>
                        </a:rPr>
                        <a:t>熟食</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just">
                        <a:spcAft>
                          <a:spcPts val="0"/>
                        </a:spcAft>
                      </a:pPr>
                      <a:r>
                        <a:rPr lang="en-US" sz="1800" kern="100">
                          <a:effectLst/>
                        </a:rPr>
                        <a:t>541</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just">
                        <a:spcAft>
                          <a:spcPts val="0"/>
                        </a:spcAft>
                      </a:pPr>
                      <a:r>
                        <a:rPr lang="en-US" sz="1800" kern="100" dirty="0">
                          <a:effectLst/>
                        </a:rPr>
                        <a:t>1.25%</a:t>
                      </a:r>
                      <a:endParaRPr lang="zh-CN" sz="1800" kern="100" dirty="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a16="http://schemas.microsoft.com/office/drawing/2014/main" xmlns="" val="1001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5762625"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第三步：分析商品结构</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通过分析各类别商品的销量及其占比情况可知，非酒精饮料、西点、果蔬三类商品销量差距不大，占总销量的</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50%</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左右，同时，根据大类划分发现和食品相关的类的销量总和接近</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90%</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，说明了顾客倾向于购买此类产品，而其余商品仅为商场满足顾客的其余需求而设定，并非销售的主力军。</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651"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pic>
        <p:nvPicPr>
          <p:cNvPr id="27652" name="图片 4"/>
          <p:cNvPicPr>
            <a:picLocks noChangeAspect="1"/>
          </p:cNvPicPr>
          <p:nvPr/>
        </p:nvPicPr>
        <p:blipFill>
          <a:blip r:embed="rId2"/>
          <a:stretch>
            <a:fillRect/>
          </a:stretch>
        </p:blipFill>
        <p:spPr>
          <a:xfrm>
            <a:off x="6115050" y="1193800"/>
            <a:ext cx="5572125" cy="4986338"/>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50625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第三步：分析商品结构</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查看销量第一的非酒精饮料类商品的内部商品结构，并绘制饼图显示其销量占比情况。</a:t>
            </a:r>
          </a:p>
        </p:txBody>
      </p:sp>
      <p:sp>
        <p:nvSpPr>
          <p:cNvPr id="28675"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graphicFrame>
        <p:nvGraphicFramePr>
          <p:cNvPr id="4" name="表格 3"/>
          <p:cNvGraphicFramePr>
            <a:graphicFrameLocks noGrp="1"/>
          </p:cNvGraphicFramePr>
          <p:nvPr/>
        </p:nvGraphicFramePr>
        <p:xfrm>
          <a:off x="5575300" y="1158875"/>
          <a:ext cx="6011863" cy="5327650"/>
        </p:xfrm>
        <a:graphic>
          <a:graphicData uri="http://schemas.openxmlformats.org/drawingml/2006/table">
            <a:tbl>
              <a:tblPr firstRow="1" firstCol="1" bandRow="1">
                <a:tableStyleId>{5C22544A-7EE6-4342-B048-85BDC9FD1C3A}</a:tableStyleId>
              </a:tblPr>
              <a:tblGrid>
                <a:gridCol w="1884472">
                  <a:extLst>
                    <a:ext uri="{9D8B030D-6E8A-4147-A177-3AD203B41FA5}">
                      <a16:colId xmlns:a16="http://schemas.microsoft.com/office/drawing/2014/main" xmlns="" val="20000"/>
                    </a:ext>
                  </a:extLst>
                </a:gridCol>
                <a:gridCol w="2000842">
                  <a:extLst>
                    <a:ext uri="{9D8B030D-6E8A-4147-A177-3AD203B41FA5}">
                      <a16:colId xmlns:a16="http://schemas.microsoft.com/office/drawing/2014/main" xmlns="" val="20001"/>
                    </a:ext>
                  </a:extLst>
                </a:gridCol>
                <a:gridCol w="2126223">
                  <a:extLst>
                    <a:ext uri="{9D8B030D-6E8A-4147-A177-3AD203B41FA5}">
                      <a16:colId xmlns:a16="http://schemas.microsoft.com/office/drawing/2014/main" xmlns="" val="20002"/>
                    </a:ext>
                  </a:extLst>
                </a:gridCol>
              </a:tblGrid>
              <a:tr h="434446">
                <a:tc>
                  <a:txBody>
                    <a:bodyPr/>
                    <a:lstStyle/>
                    <a:p>
                      <a:pPr algn="ctr">
                        <a:spcAft>
                          <a:spcPts val="0"/>
                        </a:spcAft>
                      </a:pPr>
                      <a:r>
                        <a:rPr lang="zh-CN" sz="1800" kern="100" dirty="0">
                          <a:effectLst/>
                        </a:rPr>
                        <a:t>商品类别</a:t>
                      </a:r>
                      <a:endParaRPr lang="zh-CN" sz="1800" kern="100" dirty="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ctr">
                        <a:spcAft>
                          <a:spcPts val="0"/>
                        </a:spcAft>
                      </a:pPr>
                      <a:r>
                        <a:rPr lang="zh-CN" sz="1800" kern="100">
                          <a:effectLst/>
                        </a:rPr>
                        <a:t>销量</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ctr">
                        <a:spcAft>
                          <a:spcPts val="0"/>
                        </a:spcAft>
                      </a:pPr>
                      <a:r>
                        <a:rPr lang="zh-CN" sz="1800" kern="100" dirty="0">
                          <a:effectLst/>
                        </a:rPr>
                        <a:t>销量占比</a:t>
                      </a:r>
                      <a:endParaRPr lang="zh-CN" sz="1800" kern="100" dirty="0">
                        <a:effectLst/>
                        <a:latin typeface="Times New Roman" panose="02020603050405020304"/>
                        <a:ea typeface="宋体" panose="02010600030101010101" pitchFamily="2" charset="-122"/>
                        <a:cs typeface="Times New Roman" panose="02020603050405020304"/>
                      </a:endParaRPr>
                    </a:p>
                  </a:txBody>
                  <a:tcPr marL="26684" marR="26684" marT="0" marB="0" anchor="ctr"/>
                </a:tc>
                <a:extLst>
                  <a:ext uri="{0D108BD9-81ED-4DB2-BD59-A6C34878D82A}">
                    <a16:rowId xmlns:a16="http://schemas.microsoft.com/office/drawing/2014/main" xmlns="" val="10000"/>
                  </a:ext>
                </a:extLst>
              </a:tr>
              <a:tr h="434446">
                <a:tc>
                  <a:txBody>
                    <a:bodyPr/>
                    <a:lstStyle/>
                    <a:p>
                      <a:pPr algn="just">
                        <a:spcAft>
                          <a:spcPts val="0"/>
                        </a:spcAft>
                      </a:pPr>
                      <a:r>
                        <a:rPr lang="zh-CN" sz="1800" kern="100">
                          <a:effectLst/>
                        </a:rPr>
                        <a:t>全脂牛奶</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a:effectLst/>
                        </a:rPr>
                        <a:t>2513</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a:effectLst/>
                        </a:rPr>
                        <a:t>33.09%</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extLst>
                  <a:ext uri="{0D108BD9-81ED-4DB2-BD59-A6C34878D82A}">
                    <a16:rowId xmlns:a16="http://schemas.microsoft.com/office/drawing/2014/main" xmlns="" val="10001"/>
                  </a:ext>
                </a:extLst>
              </a:tr>
              <a:tr h="434446">
                <a:tc>
                  <a:txBody>
                    <a:bodyPr/>
                    <a:lstStyle/>
                    <a:p>
                      <a:pPr algn="just">
                        <a:spcAft>
                          <a:spcPts val="0"/>
                        </a:spcAft>
                      </a:pPr>
                      <a:r>
                        <a:rPr lang="zh-CN" sz="1800" kern="100">
                          <a:effectLst/>
                        </a:rPr>
                        <a:t>苏打</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a:effectLst/>
                        </a:rPr>
                        <a:t>1715</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a:effectLst/>
                        </a:rPr>
                        <a:t>22.58%</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extLst>
                  <a:ext uri="{0D108BD9-81ED-4DB2-BD59-A6C34878D82A}">
                    <a16:rowId xmlns:a16="http://schemas.microsoft.com/office/drawing/2014/main" xmlns="" val="10002"/>
                  </a:ext>
                </a:extLst>
              </a:tr>
              <a:tr h="434446">
                <a:tc>
                  <a:txBody>
                    <a:bodyPr/>
                    <a:lstStyle/>
                    <a:p>
                      <a:pPr algn="just">
                        <a:spcAft>
                          <a:spcPts val="0"/>
                        </a:spcAft>
                      </a:pPr>
                      <a:r>
                        <a:rPr lang="zh-CN" sz="1800" kern="100">
                          <a:effectLst/>
                        </a:rPr>
                        <a:t>瓶装水</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a:effectLst/>
                        </a:rPr>
                        <a:t>1087</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a:effectLst/>
                        </a:rPr>
                        <a:t>14.31%</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extLst>
                  <a:ext uri="{0D108BD9-81ED-4DB2-BD59-A6C34878D82A}">
                    <a16:rowId xmlns:a16="http://schemas.microsoft.com/office/drawing/2014/main" xmlns="" val="10003"/>
                  </a:ext>
                </a:extLst>
              </a:tr>
              <a:tr h="434446">
                <a:tc>
                  <a:txBody>
                    <a:bodyPr/>
                    <a:lstStyle/>
                    <a:p>
                      <a:pPr algn="just">
                        <a:spcAft>
                          <a:spcPts val="0"/>
                        </a:spcAft>
                      </a:pPr>
                      <a:r>
                        <a:rPr lang="zh-CN" sz="1800" kern="100">
                          <a:effectLst/>
                        </a:rPr>
                        <a:t>水果</a:t>
                      </a:r>
                      <a:r>
                        <a:rPr lang="en-US" sz="1800" kern="100">
                          <a:effectLst/>
                        </a:rPr>
                        <a:t>/</a:t>
                      </a:r>
                      <a:r>
                        <a:rPr lang="zh-CN" sz="1800" kern="100">
                          <a:effectLst/>
                        </a:rPr>
                        <a:t>蔬菜汁</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a:effectLst/>
                        </a:rPr>
                        <a:t>711</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a:effectLst/>
                        </a:rPr>
                        <a:t>9.36%</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extLst>
                  <a:ext uri="{0D108BD9-81ED-4DB2-BD59-A6C34878D82A}">
                    <a16:rowId xmlns:a16="http://schemas.microsoft.com/office/drawing/2014/main" xmlns="" val="10004"/>
                  </a:ext>
                </a:extLst>
              </a:tr>
              <a:tr h="434446">
                <a:tc>
                  <a:txBody>
                    <a:bodyPr/>
                    <a:lstStyle/>
                    <a:p>
                      <a:pPr algn="just">
                        <a:spcAft>
                          <a:spcPts val="0"/>
                        </a:spcAft>
                      </a:pPr>
                      <a:r>
                        <a:rPr lang="zh-CN" sz="1800" kern="100">
                          <a:effectLst/>
                        </a:rPr>
                        <a:t>咖啡</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a:effectLst/>
                        </a:rPr>
                        <a:t>571</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a:effectLst/>
                        </a:rPr>
                        <a:t>7.52%</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extLst>
                  <a:ext uri="{0D108BD9-81ED-4DB2-BD59-A6C34878D82A}">
                    <a16:rowId xmlns:a16="http://schemas.microsoft.com/office/drawing/2014/main" xmlns="" val="10005"/>
                  </a:ext>
                </a:extLst>
              </a:tr>
              <a:tr h="434446">
                <a:tc>
                  <a:txBody>
                    <a:bodyPr/>
                    <a:lstStyle/>
                    <a:p>
                      <a:pPr algn="just">
                        <a:spcAft>
                          <a:spcPts val="0"/>
                        </a:spcAft>
                      </a:pPr>
                      <a:r>
                        <a:rPr lang="zh-CN" sz="1800" kern="100">
                          <a:effectLst/>
                        </a:rPr>
                        <a:t>超高温杀菌的牛奶</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a:effectLst/>
                        </a:rPr>
                        <a:t>329</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a:effectLst/>
                        </a:rPr>
                        <a:t>4.33%</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extLst>
                  <a:ext uri="{0D108BD9-81ED-4DB2-BD59-A6C34878D82A}">
                    <a16:rowId xmlns:a16="http://schemas.microsoft.com/office/drawing/2014/main" xmlns="" val="10006"/>
                  </a:ext>
                </a:extLst>
              </a:tr>
              <a:tr h="434446">
                <a:tc>
                  <a:txBody>
                    <a:bodyPr/>
                    <a:lstStyle/>
                    <a:p>
                      <a:pPr algn="just">
                        <a:spcAft>
                          <a:spcPts val="0"/>
                        </a:spcAft>
                      </a:pPr>
                      <a:r>
                        <a:rPr lang="zh-CN" sz="1800" kern="100">
                          <a:effectLst/>
                        </a:rPr>
                        <a:t>其他饮料</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a:effectLst/>
                        </a:rPr>
                        <a:t>279</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a:effectLst/>
                        </a:rPr>
                        <a:t>3.67%</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extLst>
                  <a:ext uri="{0D108BD9-81ED-4DB2-BD59-A6C34878D82A}">
                    <a16:rowId xmlns:a16="http://schemas.microsoft.com/office/drawing/2014/main" xmlns="" val="10007"/>
                  </a:ext>
                </a:extLst>
              </a:tr>
              <a:tr h="434446">
                <a:tc>
                  <a:txBody>
                    <a:bodyPr/>
                    <a:lstStyle/>
                    <a:p>
                      <a:pPr algn="just">
                        <a:spcAft>
                          <a:spcPts val="0"/>
                        </a:spcAft>
                      </a:pPr>
                      <a:r>
                        <a:rPr lang="zh-CN" sz="1800" kern="100">
                          <a:effectLst/>
                        </a:rPr>
                        <a:t>一般饮料</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a:effectLst/>
                        </a:rPr>
                        <a:t>256</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a:effectLst/>
                        </a:rPr>
                        <a:t>3.37%</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extLst>
                  <a:ext uri="{0D108BD9-81ED-4DB2-BD59-A6C34878D82A}">
                    <a16:rowId xmlns:a16="http://schemas.microsoft.com/office/drawing/2014/main" xmlns="" val="10008"/>
                  </a:ext>
                </a:extLst>
              </a:tr>
              <a:tr h="434446">
                <a:tc>
                  <a:txBody>
                    <a:bodyPr/>
                    <a:lstStyle/>
                    <a:p>
                      <a:pPr algn="just">
                        <a:spcAft>
                          <a:spcPts val="0"/>
                        </a:spcAft>
                      </a:pPr>
                      <a:r>
                        <a:rPr lang="zh-CN" sz="1800" kern="100">
                          <a:effectLst/>
                        </a:rPr>
                        <a:t>速溶咖啡</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a:effectLst/>
                        </a:rPr>
                        <a:t>73</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a:effectLst/>
                        </a:rPr>
                        <a:t>0.96%</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extLst>
                  <a:ext uri="{0D108BD9-81ED-4DB2-BD59-A6C34878D82A}">
                    <a16:rowId xmlns:a16="http://schemas.microsoft.com/office/drawing/2014/main" xmlns="" val="10009"/>
                  </a:ext>
                </a:extLst>
              </a:tr>
              <a:tr h="434446">
                <a:tc>
                  <a:txBody>
                    <a:bodyPr/>
                    <a:lstStyle/>
                    <a:p>
                      <a:pPr algn="just">
                        <a:spcAft>
                          <a:spcPts val="0"/>
                        </a:spcAft>
                      </a:pPr>
                      <a:r>
                        <a:rPr lang="zh-CN" sz="1800" kern="100">
                          <a:effectLst/>
                        </a:rPr>
                        <a:t>茶</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a:effectLst/>
                        </a:rPr>
                        <a:t>38</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a:effectLst/>
                        </a:rPr>
                        <a:t>0.50%</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extLst>
                  <a:ext uri="{0D108BD9-81ED-4DB2-BD59-A6C34878D82A}">
                    <a16:rowId xmlns:a16="http://schemas.microsoft.com/office/drawing/2014/main" xmlns="" val="10010"/>
                  </a:ext>
                </a:extLst>
              </a:tr>
              <a:tr h="434446">
                <a:tc>
                  <a:txBody>
                    <a:bodyPr/>
                    <a:lstStyle/>
                    <a:p>
                      <a:pPr algn="just">
                        <a:spcAft>
                          <a:spcPts val="0"/>
                        </a:spcAft>
                      </a:pPr>
                      <a:r>
                        <a:rPr lang="zh-CN" sz="1800" kern="100">
                          <a:effectLst/>
                        </a:rPr>
                        <a:t>可可饮料</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a:effectLst/>
                        </a:rPr>
                        <a:t>22</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dirty="0">
                          <a:effectLst/>
                        </a:rPr>
                        <a:t>0.29%</a:t>
                      </a:r>
                      <a:endParaRPr lang="zh-CN" sz="1800" kern="100" dirty="0">
                        <a:effectLst/>
                        <a:latin typeface="Times New Roman" panose="02020603050405020304"/>
                        <a:ea typeface="宋体" panose="02010600030101010101" pitchFamily="2" charset="-122"/>
                        <a:cs typeface="Times New Roman" panose="02020603050405020304"/>
                      </a:endParaRPr>
                    </a:p>
                  </a:txBody>
                  <a:tcPr marL="26684" marR="26684" marT="0" marB="0" anchor="ctr"/>
                </a:tc>
                <a:extLst>
                  <a:ext uri="{0D108BD9-81ED-4DB2-BD59-A6C34878D82A}">
                    <a16:rowId xmlns:a16="http://schemas.microsoft.com/office/drawing/2014/main" xmlns="" val="10011"/>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4819650"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第三步：分析商品结构</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通过分析非酒精饮料内部商品的销量及其占情况可知，全脂牛奶的销量在非酒精饮料的总销量中占比超过</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33%</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，前</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种非酒精饮料的销量在非酒精饮料的总销量中占比接近</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70%</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，说明了大部分顾客到店购买的饮料为这三种，需要时常注意货物的库存，定期补货必不可少。</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699"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pic>
        <p:nvPicPr>
          <p:cNvPr id="29700" name="图片 5"/>
          <p:cNvPicPr>
            <a:picLocks noChangeAspect="1"/>
          </p:cNvPicPr>
          <p:nvPr/>
        </p:nvPicPr>
        <p:blipFill>
          <a:blip r:embed="rId2"/>
          <a:stretch>
            <a:fillRect/>
          </a:stretch>
        </p:blipFill>
        <p:spPr>
          <a:xfrm>
            <a:off x="5529263" y="1443038"/>
            <a:ext cx="6157912" cy="4672012"/>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数据预处理：</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通过对数据探索分析，发现数据数据完整，并不存在缺失值。建模之前需要建模之前需要转变数据的格式，才能使用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apriori</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函数进行关联分析。</a:t>
            </a:r>
            <a:endPar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0723"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背景与挖掘目标</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13315" name="内容占位符 1"/>
          <p:cNvSpPr>
            <a:spLocks noGrp="1"/>
          </p:cNvSpPr>
          <p:nvPr>
            <p:ph idx="1"/>
          </p:nvPr>
        </p:nvSpPr>
        <p:spPr>
          <a:xfrm>
            <a:off x="441325" y="1076325"/>
            <a:ext cx="11107738" cy="1016000"/>
          </a:xfrm>
          <a:ln/>
        </p:spPr>
        <p:txBody>
          <a:bodyPr vert="horz" wrap="square" lIns="91440" tIns="45720" rIns="91440" bIns="45720" anchor="t" anchorCtr="0"/>
          <a:lstStyle/>
          <a:p>
            <a:pPr>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现代商品种类繁多，顾客往往会由于需要购买的商品众多而变得疲于选择，且顾客并不会因为商品选择丰富而选择购买更多的商品。</a:t>
            </a:r>
          </a:p>
        </p:txBody>
      </p:sp>
      <p:pic>
        <p:nvPicPr>
          <p:cNvPr id="13316" name="Picture 2"/>
          <p:cNvPicPr>
            <a:picLocks noChangeAspect="1"/>
          </p:cNvPicPr>
          <p:nvPr/>
        </p:nvPicPr>
        <p:blipFill>
          <a:blip r:embed="rId2"/>
          <a:srcRect t="8315" b="10849"/>
          <a:stretch>
            <a:fillRect/>
          </a:stretch>
        </p:blipFill>
        <p:spPr>
          <a:xfrm>
            <a:off x="5745163" y="2319338"/>
            <a:ext cx="5405437" cy="3278187"/>
          </a:xfrm>
          <a:prstGeom prst="rect">
            <a:avLst/>
          </a:prstGeom>
          <a:noFill/>
          <a:ln w="9525">
            <a:noFill/>
          </a:ln>
        </p:spPr>
      </p:pic>
      <p:sp>
        <p:nvSpPr>
          <p:cNvPr id="13317" name="TextBox 4"/>
          <p:cNvSpPr txBox="1"/>
          <p:nvPr/>
        </p:nvSpPr>
        <p:spPr>
          <a:xfrm>
            <a:off x="627063" y="2606675"/>
            <a:ext cx="4627562" cy="2120900"/>
          </a:xfrm>
          <a:prstGeom prst="rect">
            <a:avLst/>
          </a:prstGeom>
          <a:noFill/>
          <a:ln w="9525">
            <a:noFill/>
          </a:ln>
        </p:spPr>
        <p:txBody>
          <a:bodyPr>
            <a:spAutoFit/>
          </a:bodyPr>
          <a:lstStyle/>
          <a:p>
            <a:pPr eaLnBrk="1" hangingPunct="1">
              <a:lnSpc>
                <a:spcPct val="150000"/>
              </a:lnSpc>
            </a:pPr>
            <a:r>
              <a:rPr lang="zh-CN" altLang="en-US" dirty="0">
                <a:latin typeface="微软雅黑" panose="020B0503020204020204" pitchFamily="34" charset="-122"/>
                <a:ea typeface="微软雅黑" panose="020B0503020204020204" pitchFamily="34" charset="-122"/>
              </a:rPr>
              <a:t>例如，货架上有可口可乐和百事可乐，若顾客需要选购可乐若干，或许会同时购买两种可乐，但是购买可乐的数量大多数情况下不会因为品牌数量增加而增加。</a:t>
            </a:r>
          </a:p>
          <a:p>
            <a:pPr eaLnBrk="1" hangingPunct="1">
              <a:lnSpc>
                <a:spcPct val="150000"/>
              </a:lnSpc>
            </a:pP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模型构建：</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采用关联规则算法，挖掘它们之间的关联关系。关联规则算法主要用于寻找数据中项集之间的关联关系。它揭示了数据项间的未知关系，基于样本的统计规律，进行关联规则分析。根据所分析的关联关系，可从一个属性的信息来推断另一个属性的信息。当置信度达到某一阈值时，就可以认为规则成立。</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Apriori</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算法是常用的关联规则算法之一，也是最为经典的分析频繁项集的算法，第一次实现在大数据集上可行的关联规则提取的算法。除此之外，还有</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FP-Tree</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算法，</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Eclat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算法和灰色关联算法等。主要使用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Apriori</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算法进行分析。</a:t>
            </a:r>
            <a:endPar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747"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第一步：商品购物篮关联规则模型构建</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本次商品购物篮关联规则建模的流程如图所示。</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32771"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
        <p:nvSpPr>
          <p:cNvPr id="3"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32773" name="对象 3"/>
          <p:cNvGraphicFramePr>
            <a:graphicFrameLocks noChangeAspect="1"/>
          </p:cNvGraphicFramePr>
          <p:nvPr/>
        </p:nvGraphicFramePr>
        <p:xfrm>
          <a:off x="708025" y="2528888"/>
          <a:ext cx="10398125" cy="3057525"/>
        </p:xfrm>
        <a:graphic>
          <a:graphicData uri="http://schemas.openxmlformats.org/presentationml/2006/ole">
            <mc:AlternateContent xmlns:mc="http://schemas.openxmlformats.org/markup-compatibility/2006">
              <mc:Choice xmlns:v="urn:schemas-microsoft-com:vml" Requires="v">
                <p:oleObj spid="_x0000_s2050" r:id="rId3" imgW="6931660" imgH="1853565" progId="Visio.Drawing.11">
                  <p:embed/>
                </p:oleObj>
              </mc:Choice>
              <mc:Fallback>
                <p:oleObj r:id="rId3" imgW="6931660" imgH="1853565" progId="Visio.Drawing.11">
                  <p:embed/>
                  <p:pic>
                    <p:nvPicPr>
                      <p:cNvPr id="0" name="图片 3075"/>
                      <p:cNvPicPr/>
                      <p:nvPr/>
                    </p:nvPicPr>
                    <p:blipFill>
                      <a:blip r:embed="rId4"/>
                      <a:stretch>
                        <a:fillRect/>
                      </a:stretch>
                    </p:blipFill>
                    <p:spPr>
                      <a:xfrm>
                        <a:off x="708025" y="2528888"/>
                        <a:ext cx="10398125" cy="3057525"/>
                      </a:xfrm>
                      <a:prstGeom prst="rect">
                        <a:avLst/>
                      </a:prstGeom>
                      <a:noFill/>
                      <a:ln w="38100">
                        <a:noFill/>
                        <a:miter/>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第一步：商品购物篮关联规则模型构建</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模型主要由输入、算法处理、输出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个部分组成。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Arial" panose="020B0604020202020204" pitchFamily="34" charset="0"/>
              <a:buChar cha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输入部分包括：建模样本数据的输入；建模参数的输入。</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Arial" panose="020B0604020202020204" pitchFamily="34" charset="0"/>
              <a:buChar cha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算法处理部分是采用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Apriori</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关联规则算法进行处理。</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Arial" panose="020B0604020202020204" pitchFamily="34" charset="0"/>
              <a:buChar cha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输出部分为采用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Apriori</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关联规则算法进行处理后的结果。</a:t>
            </a:r>
            <a:endPar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3795"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
        <p:nvSpPr>
          <p:cNvPr id="3"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第一步：商品购物篮关联规则模型构建</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模型具体实现步骤为：</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首先设置建模参数最小支持度、最小置信度，输入建模样本数据；</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然后采用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Apriori</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关联规则算法对建模的样本数据进行分析，以模型参数设置的最小支持度、最小置信度以及分析目标作为条件，如果所有的规则都不满足条件，则需要重新调整模型参数，否则输出关联规则结果。</a:t>
            </a:r>
            <a:endPar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819"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
        <p:nvSpPr>
          <p:cNvPr id="3"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第一步：商品购物篮关联规则模型构建</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目前，如何设置最小支持度与最小置信度，并没有统一的标准。大部分都是根据业务经验设置初始值，然后经过多次调整，获取与业务相符的关联规则结果。本案例经过多次调整并结合实际业务分析，选取模型的输入参数为：最小支持度</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0.02</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、最小置信度</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0.35</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。运行</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关联规则</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代码，得到结果如下图。</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35843"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
        <p:nvSpPr>
          <p:cNvPr id="3"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pic>
        <p:nvPicPr>
          <p:cNvPr id="75778" name="Picture 2"/>
          <p:cNvPicPr>
            <a:picLocks noChangeAspect="1" noChangeArrowheads="1"/>
          </p:cNvPicPr>
          <p:nvPr/>
        </p:nvPicPr>
        <p:blipFill>
          <a:blip r:embed="rId2"/>
          <a:srcRect/>
          <a:stretch>
            <a:fillRect/>
          </a:stretch>
        </p:blipFill>
        <p:spPr bwMode="auto">
          <a:xfrm>
            <a:off x="260350" y="3278188"/>
            <a:ext cx="11369675" cy="12350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第二步：模型分析</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根据多次试验，得出了</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26</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个关联规则。根据规则结果，可整理出购物篮关联规则模型结果。</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36867"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
        <p:nvSpPr>
          <p:cNvPr id="3"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5" name="表格 4"/>
          <p:cNvGraphicFramePr>
            <a:graphicFrameLocks noGrp="1"/>
          </p:cNvGraphicFramePr>
          <p:nvPr/>
        </p:nvGraphicFramePr>
        <p:xfrm>
          <a:off x="1036638" y="2185988"/>
          <a:ext cx="9164639" cy="4063596"/>
        </p:xfrm>
        <a:graphic>
          <a:graphicData uri="http://schemas.openxmlformats.org/drawingml/2006/table">
            <a:tbl>
              <a:tblPr firstRow="1" firstCol="1" bandRow="1">
                <a:tableStyleId>{5C22544A-7EE6-4342-B048-85BDC9FD1C3A}</a:tableStyleId>
              </a:tblPr>
              <a:tblGrid>
                <a:gridCol w="2853835">
                  <a:extLst>
                    <a:ext uri="{9D8B030D-6E8A-4147-A177-3AD203B41FA5}">
                      <a16:colId xmlns:a16="http://schemas.microsoft.com/office/drawing/2014/main" xmlns="" val="20000"/>
                    </a:ext>
                  </a:extLst>
                </a:gridCol>
                <a:gridCol w="632551">
                  <a:extLst>
                    <a:ext uri="{9D8B030D-6E8A-4147-A177-3AD203B41FA5}">
                      <a16:colId xmlns:a16="http://schemas.microsoft.com/office/drawing/2014/main" xmlns="" val="20001"/>
                    </a:ext>
                  </a:extLst>
                </a:gridCol>
                <a:gridCol w="1588734">
                  <a:extLst>
                    <a:ext uri="{9D8B030D-6E8A-4147-A177-3AD203B41FA5}">
                      <a16:colId xmlns:a16="http://schemas.microsoft.com/office/drawing/2014/main" xmlns="" val="20002"/>
                    </a:ext>
                  </a:extLst>
                </a:gridCol>
                <a:gridCol w="1382787">
                  <a:extLst>
                    <a:ext uri="{9D8B030D-6E8A-4147-A177-3AD203B41FA5}">
                      <a16:colId xmlns:a16="http://schemas.microsoft.com/office/drawing/2014/main" xmlns="" val="20003"/>
                    </a:ext>
                  </a:extLst>
                </a:gridCol>
                <a:gridCol w="1368077">
                  <a:extLst>
                    <a:ext uri="{9D8B030D-6E8A-4147-A177-3AD203B41FA5}">
                      <a16:colId xmlns:a16="http://schemas.microsoft.com/office/drawing/2014/main" xmlns="" val="20004"/>
                    </a:ext>
                  </a:extLst>
                </a:gridCol>
                <a:gridCol w="1338655">
                  <a:extLst>
                    <a:ext uri="{9D8B030D-6E8A-4147-A177-3AD203B41FA5}">
                      <a16:colId xmlns:a16="http://schemas.microsoft.com/office/drawing/2014/main" xmlns="" val="20005"/>
                    </a:ext>
                  </a:extLst>
                </a:gridCol>
              </a:tblGrid>
              <a:tr h="291696">
                <a:tc>
                  <a:txBody>
                    <a:bodyPr/>
                    <a:lstStyle/>
                    <a:p>
                      <a:pPr algn="ctr">
                        <a:spcAft>
                          <a:spcPts val="0"/>
                        </a:spcAft>
                      </a:pPr>
                      <a:r>
                        <a:rPr lang="en-US" sz="1800" kern="0" dirty="0">
                          <a:effectLst/>
                        </a:rPr>
                        <a:t>lhs</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ctr">
                        <a:spcAft>
                          <a:spcPts val="0"/>
                        </a:spcAft>
                      </a:pPr>
                      <a:r>
                        <a:rPr lang="en-US" sz="1800" kern="0" dirty="0">
                          <a:effectLst/>
                        </a:rPr>
                        <a:t> </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ctr">
                        <a:spcAft>
                          <a:spcPts val="0"/>
                        </a:spcAft>
                      </a:pPr>
                      <a:r>
                        <a:rPr lang="en-US" sz="1800" kern="0" dirty="0" err="1">
                          <a:effectLst/>
                        </a:rPr>
                        <a:t>rhs</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ctr">
                        <a:spcAft>
                          <a:spcPts val="0"/>
                        </a:spcAft>
                      </a:pPr>
                      <a:r>
                        <a:rPr lang="zh-CN" sz="1800" kern="0" dirty="0">
                          <a:effectLst/>
                        </a:rPr>
                        <a:t>支持度</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ctr">
                        <a:spcAft>
                          <a:spcPts val="0"/>
                        </a:spcAft>
                      </a:pPr>
                      <a:r>
                        <a:rPr lang="zh-CN" sz="1800" kern="0" dirty="0">
                          <a:effectLst/>
                        </a:rPr>
                        <a:t>置信度</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ctr">
                        <a:spcAft>
                          <a:spcPts val="0"/>
                        </a:spcAft>
                      </a:pPr>
                      <a:r>
                        <a:rPr lang="en-US" sz="1800" kern="0" dirty="0">
                          <a:effectLst/>
                        </a:rPr>
                        <a:t>lift</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xmlns="" val="10000"/>
                  </a:ext>
                </a:extLst>
              </a:tr>
              <a:tr h="291696">
                <a:tc>
                  <a:txBody>
                    <a:bodyPr/>
                    <a:lstStyle/>
                    <a:p>
                      <a:pPr algn="just">
                        <a:spcAft>
                          <a:spcPts val="0"/>
                        </a:spcAft>
                      </a:pPr>
                      <a:r>
                        <a:rPr lang="en-US" sz="1800" kern="0" dirty="0">
                          <a:effectLst/>
                        </a:rPr>
                        <a:t>{'</a:t>
                      </a:r>
                      <a:r>
                        <a:rPr lang="zh-CN" sz="1800" kern="0" dirty="0">
                          <a:effectLst/>
                        </a:rPr>
                        <a:t>水果</a:t>
                      </a:r>
                      <a:r>
                        <a:rPr lang="en-US" sz="1800" kern="0" dirty="0">
                          <a:effectLst/>
                        </a:rPr>
                        <a:t>/</a:t>
                      </a:r>
                      <a:r>
                        <a:rPr lang="zh-CN" sz="1800" kern="0" dirty="0">
                          <a:effectLst/>
                        </a:rPr>
                        <a:t>蔬菜汁</a:t>
                      </a:r>
                      <a:r>
                        <a:rPr lang="en-US" sz="1800" kern="0" dirty="0">
                          <a:effectLst/>
                        </a:rPr>
                        <a:t>'}</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dirty="0">
                          <a:effectLst/>
                        </a:rPr>
                        <a:t>=&gt;</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全脂牛奶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0.02664</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0.368495</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1.44216</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xmlns="" val="10001"/>
                  </a:ext>
                </a:extLst>
              </a:tr>
              <a:tr h="290017">
                <a:tc>
                  <a:txBody>
                    <a:bodyPr/>
                    <a:lstStyle/>
                    <a:p>
                      <a:pPr algn="just">
                        <a:spcAft>
                          <a:spcPts val="0"/>
                        </a:spcAft>
                      </a:pPr>
                      <a:r>
                        <a:rPr lang="en-US" sz="1800" kern="0">
                          <a:effectLst/>
                        </a:rPr>
                        <a:t>{'</a:t>
                      </a:r>
                      <a:r>
                        <a:rPr lang="zh-CN" sz="1800" kern="0">
                          <a:effectLst/>
                        </a:rPr>
                        <a:t>人造黄油</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全脂牛奶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0.024199</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0.413194</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1.617098</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xmlns="" val="10002"/>
                  </a:ext>
                </a:extLst>
              </a:tr>
              <a:tr h="290017">
                <a:tc>
                  <a:txBody>
                    <a:bodyPr/>
                    <a:lstStyle/>
                    <a:p>
                      <a:pPr algn="just">
                        <a:spcAft>
                          <a:spcPts val="0"/>
                        </a:spcAft>
                      </a:pPr>
                      <a:r>
                        <a:rPr lang="en-US" sz="1800" kern="0">
                          <a:effectLst/>
                        </a:rPr>
                        <a:t>{'</a:t>
                      </a:r>
                      <a:r>
                        <a:rPr lang="zh-CN" sz="1800" kern="0">
                          <a:effectLst/>
                        </a:rPr>
                        <a:t>仁果类水果</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dirty="0">
                          <a:effectLst/>
                        </a:rPr>
                        <a:t>=&gt;</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全脂牛奶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0.030097</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0.397849</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1.557043</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xmlns="" val="10003"/>
                  </a:ext>
                </a:extLst>
              </a:tr>
              <a:tr h="290017">
                <a:tc>
                  <a:txBody>
                    <a:bodyPr/>
                    <a:lstStyle/>
                    <a:p>
                      <a:pPr algn="just">
                        <a:spcAft>
                          <a:spcPts val="0"/>
                        </a:spcAft>
                      </a:pPr>
                      <a:r>
                        <a:rPr lang="en-US" sz="1800" kern="0">
                          <a:effectLst/>
                        </a:rPr>
                        <a:t>{'</a:t>
                      </a:r>
                      <a:r>
                        <a:rPr lang="zh-CN" sz="1800" kern="0">
                          <a:effectLst/>
                        </a:rPr>
                        <a:t>牛肉</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全脂牛奶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0.021251</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0.405039</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1.58518</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xmlns="" val="10004"/>
                  </a:ext>
                </a:extLst>
              </a:tr>
              <a:tr h="290017">
                <a:tc>
                  <a:txBody>
                    <a:bodyPr/>
                    <a:lstStyle/>
                    <a:p>
                      <a:pPr algn="just">
                        <a:spcAft>
                          <a:spcPts val="0"/>
                        </a:spcAft>
                      </a:pPr>
                      <a:r>
                        <a:rPr lang="en-US" sz="1800" kern="0">
                          <a:effectLst/>
                        </a:rPr>
                        <a:t>{'</a:t>
                      </a:r>
                      <a:r>
                        <a:rPr lang="zh-CN" sz="1800" kern="0">
                          <a:effectLst/>
                        </a:rPr>
                        <a:t>冷冻蔬菜</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全脂牛奶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0.020437</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dirty="0">
                          <a:effectLst/>
                        </a:rPr>
                        <a:t>0.424947</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dirty="0">
                          <a:effectLst/>
                        </a:rPr>
                        <a:t>1.663094</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xmlns="" val="10005"/>
                  </a:ext>
                </a:extLst>
              </a:tr>
              <a:tr h="290017">
                <a:tc>
                  <a:txBody>
                    <a:bodyPr/>
                    <a:lstStyle/>
                    <a:p>
                      <a:pPr algn="just">
                        <a:spcAft>
                          <a:spcPts val="0"/>
                        </a:spcAft>
                      </a:pPr>
                      <a:r>
                        <a:rPr lang="en-US" sz="1800" kern="0">
                          <a:effectLst/>
                        </a:rPr>
                        <a:t>{'</a:t>
                      </a:r>
                      <a:r>
                        <a:rPr lang="zh-CN" sz="1800" kern="0">
                          <a:effectLst/>
                        </a:rPr>
                        <a:t>本地蛋类</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其他蔬菜</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0.022267</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0.350962</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1.813824</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xmlns="" val="10006"/>
                  </a:ext>
                </a:extLst>
              </a:tr>
              <a:tr h="290017">
                <a:tc>
                  <a:txBody>
                    <a:bodyPr/>
                    <a:lstStyle/>
                    <a:p>
                      <a:pPr algn="just">
                        <a:spcAft>
                          <a:spcPts val="0"/>
                        </a:spcAft>
                      </a:pPr>
                      <a:r>
                        <a:rPr lang="en-US" sz="1800" kern="0">
                          <a:effectLst/>
                        </a:rPr>
                        <a:t>{'</a:t>
                      </a:r>
                      <a:r>
                        <a:rPr lang="zh-CN" sz="1800" kern="0">
                          <a:effectLst/>
                        </a:rPr>
                        <a:t>黄油</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其他蔬菜</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0.020031</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0.361468</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1.868122</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xmlns="" val="10007"/>
                  </a:ext>
                </a:extLst>
              </a:tr>
              <a:tr h="290017">
                <a:tc>
                  <a:txBody>
                    <a:bodyPr/>
                    <a:lstStyle/>
                    <a:p>
                      <a:pPr algn="just">
                        <a:spcAft>
                          <a:spcPts val="0"/>
                        </a:spcAft>
                      </a:pPr>
                      <a:r>
                        <a:rPr lang="en-US" sz="1800" kern="0">
                          <a:effectLst/>
                        </a:rPr>
                        <a:t>{'</a:t>
                      </a:r>
                      <a:r>
                        <a:rPr lang="zh-CN" sz="1800" kern="0">
                          <a:effectLst/>
                        </a:rPr>
                        <a:t>本地蛋类</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全脂牛奶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0.029995</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0.472756</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1.850203</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xmlns="" val="10008"/>
                  </a:ext>
                </a:extLst>
              </a:tr>
              <a:tr h="290017">
                <a:tc>
                  <a:txBody>
                    <a:bodyPr/>
                    <a:lstStyle/>
                    <a:p>
                      <a:pPr algn="just">
                        <a:spcAft>
                          <a:spcPts val="0"/>
                        </a:spcAft>
                      </a:pPr>
                      <a:r>
                        <a:rPr lang="en-US" sz="1800" kern="0">
                          <a:effectLst/>
                        </a:rPr>
                        <a:t>{'</a:t>
                      </a:r>
                      <a:r>
                        <a:rPr lang="zh-CN" sz="1800" kern="0">
                          <a:effectLst/>
                        </a:rPr>
                        <a:t>黑面包</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全脂牛奶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0.025216</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0.388715</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1.521293</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xmlns="" val="10009"/>
                  </a:ext>
                </a:extLst>
              </a:tr>
              <a:tr h="290017">
                <a:tc>
                  <a:txBody>
                    <a:bodyPr/>
                    <a:lstStyle/>
                    <a:p>
                      <a:pPr algn="just">
                        <a:spcAft>
                          <a:spcPts val="0"/>
                        </a:spcAft>
                      </a:pPr>
                      <a:r>
                        <a:rPr lang="en-US" sz="1800" kern="0">
                          <a:effectLst/>
                        </a:rPr>
                        <a:t>{'</a:t>
                      </a:r>
                      <a:r>
                        <a:rPr lang="zh-CN" sz="1800" kern="0">
                          <a:effectLst/>
                        </a:rPr>
                        <a:t>糕点</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全脂牛奶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0.033249</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0.373714</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1.462587</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xmlns="" val="10010"/>
                  </a:ext>
                </a:extLst>
              </a:tr>
              <a:tr h="290017">
                <a:tc>
                  <a:txBody>
                    <a:bodyPr/>
                    <a:lstStyle/>
                    <a:p>
                      <a:pPr algn="just">
                        <a:spcAft>
                          <a:spcPts val="0"/>
                        </a:spcAft>
                      </a:pPr>
                      <a:r>
                        <a:rPr lang="en-US" sz="1800" kern="0">
                          <a:effectLst/>
                        </a:rPr>
                        <a:t>{'</a:t>
                      </a:r>
                      <a:r>
                        <a:rPr lang="zh-CN" sz="1800" kern="0">
                          <a:effectLst/>
                        </a:rPr>
                        <a:t>酸奶油</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其他蔬菜</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0.028876</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0.402837</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2.081924</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xmlns="" val="10011"/>
                  </a:ext>
                </a:extLst>
              </a:tr>
              <a:tr h="290017">
                <a:tc>
                  <a:txBody>
                    <a:bodyPr/>
                    <a:lstStyle/>
                    <a:p>
                      <a:pPr algn="just">
                        <a:spcAft>
                          <a:spcPts val="0"/>
                        </a:spcAft>
                      </a:pPr>
                      <a:r>
                        <a:rPr lang="en-US" sz="1800" kern="0">
                          <a:effectLst/>
                        </a:rPr>
                        <a:t>{'</a:t>
                      </a:r>
                      <a:r>
                        <a:rPr lang="zh-CN" sz="1800" kern="0">
                          <a:effectLst/>
                        </a:rPr>
                        <a:t>猪肉</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其他蔬菜</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0.021657</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0.375661</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1.941476</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xmlns="" val="10012"/>
                  </a:ext>
                </a:extLst>
              </a:tr>
              <a:tr h="290017">
                <a:tc>
                  <a:txBody>
                    <a:bodyPr/>
                    <a:lstStyle/>
                    <a:p>
                      <a:pPr algn="just">
                        <a:spcAft>
                          <a:spcPts val="0"/>
                        </a:spcAft>
                      </a:pPr>
                      <a:r>
                        <a:rPr lang="en-US" sz="1800" kern="0" dirty="0">
                          <a:effectLst/>
                        </a:rPr>
                        <a:t>{'</a:t>
                      </a:r>
                      <a:r>
                        <a:rPr lang="zh-CN" sz="1800" kern="0" dirty="0">
                          <a:effectLst/>
                        </a:rPr>
                        <a:t>酸奶油</a:t>
                      </a:r>
                      <a:r>
                        <a:rPr lang="en-US" sz="1800" kern="0" dirty="0">
                          <a:effectLst/>
                        </a:rPr>
                        <a:t>'}</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全脂牛奶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0.032232</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0.449645</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dirty="0">
                          <a:effectLst/>
                        </a:rPr>
                        <a:t>1.759754</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xmlns="" val="10013"/>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
        <p:nvSpPr>
          <p:cNvPr id="3"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4" name="表格 3"/>
          <p:cNvGraphicFramePr>
            <a:graphicFrameLocks noGrp="1"/>
          </p:cNvGraphicFramePr>
          <p:nvPr/>
        </p:nvGraphicFramePr>
        <p:xfrm>
          <a:off x="1228725" y="1252538"/>
          <a:ext cx="9472611" cy="4764398"/>
        </p:xfrm>
        <a:graphic>
          <a:graphicData uri="http://schemas.openxmlformats.org/drawingml/2006/table">
            <a:tbl>
              <a:tblPr firstRow="1" firstCol="1" bandRow="1">
                <a:tableStyleId>{5C22544A-7EE6-4342-B048-85BDC9FD1C3A}</a:tableStyleId>
              </a:tblPr>
              <a:tblGrid>
                <a:gridCol w="2949737">
                  <a:extLst>
                    <a:ext uri="{9D8B030D-6E8A-4147-A177-3AD203B41FA5}">
                      <a16:colId xmlns:a16="http://schemas.microsoft.com/office/drawing/2014/main" xmlns="" val="20000"/>
                    </a:ext>
                  </a:extLst>
                </a:gridCol>
                <a:gridCol w="653807">
                  <a:extLst>
                    <a:ext uri="{9D8B030D-6E8A-4147-A177-3AD203B41FA5}">
                      <a16:colId xmlns:a16="http://schemas.microsoft.com/office/drawing/2014/main" xmlns="" val="20001"/>
                    </a:ext>
                  </a:extLst>
                </a:gridCol>
                <a:gridCol w="1642122">
                  <a:extLst>
                    <a:ext uri="{9D8B030D-6E8A-4147-A177-3AD203B41FA5}">
                      <a16:colId xmlns:a16="http://schemas.microsoft.com/office/drawing/2014/main" xmlns="" val="20002"/>
                    </a:ext>
                  </a:extLst>
                </a:gridCol>
                <a:gridCol w="1429255">
                  <a:extLst>
                    <a:ext uri="{9D8B030D-6E8A-4147-A177-3AD203B41FA5}">
                      <a16:colId xmlns:a16="http://schemas.microsoft.com/office/drawing/2014/main" xmlns="" val="20003"/>
                    </a:ext>
                  </a:extLst>
                </a:gridCol>
                <a:gridCol w="1414050">
                  <a:extLst>
                    <a:ext uri="{9D8B030D-6E8A-4147-A177-3AD203B41FA5}">
                      <a16:colId xmlns:a16="http://schemas.microsoft.com/office/drawing/2014/main" xmlns="" val="20004"/>
                    </a:ext>
                  </a:extLst>
                </a:gridCol>
                <a:gridCol w="1383640">
                  <a:extLst>
                    <a:ext uri="{9D8B030D-6E8A-4147-A177-3AD203B41FA5}">
                      <a16:colId xmlns:a16="http://schemas.microsoft.com/office/drawing/2014/main" xmlns="" val="20005"/>
                    </a:ext>
                  </a:extLst>
                </a:gridCol>
              </a:tblGrid>
              <a:tr h="326121">
                <a:tc>
                  <a:txBody>
                    <a:bodyPr/>
                    <a:lstStyle/>
                    <a:p>
                      <a:pPr algn="ctr">
                        <a:spcAft>
                          <a:spcPts val="0"/>
                        </a:spcAft>
                      </a:pPr>
                      <a:r>
                        <a:rPr lang="en-US" sz="1800" kern="0" dirty="0">
                          <a:effectLst/>
                        </a:rPr>
                        <a:t>lhs</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ctr">
                        <a:spcAft>
                          <a:spcPts val="0"/>
                        </a:spcAft>
                      </a:pPr>
                      <a:r>
                        <a:rPr lang="en-US" sz="1800" kern="0" dirty="0">
                          <a:effectLst/>
                        </a:rPr>
                        <a:t> </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ctr">
                        <a:spcAft>
                          <a:spcPts val="0"/>
                        </a:spcAft>
                      </a:pPr>
                      <a:r>
                        <a:rPr lang="en-US" sz="1800" kern="0" dirty="0" err="1">
                          <a:effectLst/>
                        </a:rPr>
                        <a:t>rhs</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ctr">
                        <a:spcAft>
                          <a:spcPts val="0"/>
                        </a:spcAft>
                      </a:pPr>
                      <a:r>
                        <a:rPr lang="zh-CN" sz="1800" kern="0" dirty="0">
                          <a:effectLst/>
                        </a:rPr>
                        <a:t>支持度</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ctr">
                        <a:spcAft>
                          <a:spcPts val="0"/>
                        </a:spcAft>
                      </a:pPr>
                      <a:r>
                        <a:rPr lang="zh-CN" sz="1800" kern="0" dirty="0">
                          <a:effectLst/>
                        </a:rPr>
                        <a:t>置信度</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ctr">
                        <a:spcAft>
                          <a:spcPts val="0"/>
                        </a:spcAft>
                      </a:pPr>
                      <a:r>
                        <a:rPr lang="en-US" sz="1800" kern="0" dirty="0">
                          <a:effectLst/>
                        </a:rPr>
                        <a:t>lift</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xmlns="" val="10000"/>
                  </a:ext>
                </a:extLst>
              </a:tr>
              <a:tr h="326121">
                <a:tc>
                  <a:txBody>
                    <a:bodyPr/>
                    <a:lstStyle/>
                    <a:p>
                      <a:pPr algn="just">
                        <a:spcAft>
                          <a:spcPts val="0"/>
                        </a:spcAft>
                      </a:pPr>
                      <a:r>
                        <a:rPr lang="en-US" sz="1800" kern="0" dirty="0">
                          <a:effectLst/>
                        </a:rPr>
                        <a:t>{'</a:t>
                      </a:r>
                      <a:r>
                        <a:rPr lang="zh-CN" sz="1800" kern="0" dirty="0">
                          <a:effectLst/>
                        </a:rPr>
                        <a:t>猪肉</a:t>
                      </a:r>
                      <a:r>
                        <a:rPr lang="en-US" sz="1800" kern="0" dirty="0">
                          <a:effectLst/>
                        </a:rPr>
                        <a:t>'}</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全脂牛奶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0.022166</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0.38448</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1.504719</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xmlns="" val="10001"/>
                  </a:ext>
                </a:extLst>
              </a:tr>
              <a:tr h="524825">
                <a:tc>
                  <a:txBody>
                    <a:bodyPr/>
                    <a:lstStyle/>
                    <a:p>
                      <a:pPr algn="just">
                        <a:spcAft>
                          <a:spcPts val="0"/>
                        </a:spcAft>
                      </a:pPr>
                      <a:r>
                        <a:rPr lang="en-US" sz="1800" kern="0">
                          <a:effectLst/>
                        </a:rPr>
                        <a:t>{'</a:t>
                      </a:r>
                      <a:r>
                        <a:rPr lang="zh-CN" sz="1800" kern="0">
                          <a:effectLst/>
                        </a:rPr>
                        <a:t>根茎类蔬菜</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全脂牛奶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0.048907</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0.448694</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1.756031</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xmlns="" val="10002"/>
                  </a:ext>
                </a:extLst>
              </a:tr>
              <a:tr h="326121">
                <a:tc>
                  <a:txBody>
                    <a:bodyPr/>
                    <a:lstStyle/>
                    <a:p>
                      <a:pPr algn="just">
                        <a:spcAft>
                          <a:spcPts val="0"/>
                        </a:spcAft>
                      </a:pPr>
                      <a:r>
                        <a:rPr lang="en-US" sz="1800" kern="0">
                          <a:effectLst/>
                        </a:rPr>
                        <a:t>{'</a:t>
                      </a:r>
                      <a:r>
                        <a:rPr lang="zh-CN" sz="1800" kern="0">
                          <a:effectLst/>
                        </a:rPr>
                        <a:t>根茎类蔬菜</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其他蔬菜</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0.047382</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0.434701</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2.246605</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xmlns="" val="10003"/>
                  </a:ext>
                </a:extLst>
              </a:tr>
              <a:tr h="326121">
                <a:tc>
                  <a:txBody>
                    <a:bodyPr/>
                    <a:lstStyle/>
                    <a:p>
                      <a:pPr algn="just">
                        <a:spcAft>
                          <a:spcPts val="0"/>
                        </a:spcAft>
                      </a:pPr>
                      <a:r>
                        <a:rPr lang="en-US" sz="1800" kern="0">
                          <a:effectLst/>
                        </a:rPr>
                        <a:t>{'</a:t>
                      </a:r>
                      <a:r>
                        <a:rPr lang="zh-CN" sz="1800" kern="0">
                          <a:effectLst/>
                        </a:rPr>
                        <a:t>凝乳</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全脂牛奶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0.026131</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0.490458</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1.919481</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xmlns="" val="10004"/>
                  </a:ext>
                </a:extLst>
              </a:tr>
              <a:tr h="326121">
                <a:tc>
                  <a:txBody>
                    <a:bodyPr/>
                    <a:lstStyle/>
                    <a:p>
                      <a:pPr algn="just">
                        <a:spcAft>
                          <a:spcPts val="0"/>
                        </a:spcAft>
                      </a:pPr>
                      <a:r>
                        <a:rPr lang="en-US" sz="1800" kern="0">
                          <a:effectLst/>
                        </a:rPr>
                        <a:t>{'</a:t>
                      </a:r>
                      <a:r>
                        <a:rPr lang="zh-CN" sz="1800" kern="0">
                          <a:effectLst/>
                        </a:rPr>
                        <a:t>热带水果</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全脂牛奶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0.042298</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0.403101</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1.577595</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xmlns="" val="10005"/>
                  </a:ext>
                </a:extLst>
              </a:tr>
              <a:tr h="326121">
                <a:tc>
                  <a:txBody>
                    <a:bodyPr/>
                    <a:lstStyle/>
                    <a:p>
                      <a:pPr algn="just">
                        <a:spcAft>
                          <a:spcPts val="0"/>
                        </a:spcAft>
                      </a:pPr>
                      <a:r>
                        <a:rPr lang="en-US" sz="1800" kern="0">
                          <a:effectLst/>
                        </a:rPr>
                        <a:t>{'</a:t>
                      </a:r>
                      <a:r>
                        <a:rPr lang="zh-CN" sz="1800" kern="0">
                          <a:effectLst/>
                        </a:rPr>
                        <a:t>柑橘类水果</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全脂牛奶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0.030503</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0.36855</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1.442377</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xmlns="" val="10006"/>
                  </a:ext>
                </a:extLst>
              </a:tr>
              <a:tr h="326121">
                <a:tc>
                  <a:txBody>
                    <a:bodyPr/>
                    <a:lstStyle/>
                    <a:p>
                      <a:pPr algn="just">
                        <a:spcAft>
                          <a:spcPts val="0"/>
                        </a:spcAft>
                      </a:pPr>
                      <a:r>
                        <a:rPr lang="en-US" sz="1800" kern="0">
                          <a:effectLst/>
                        </a:rPr>
                        <a:t>{'</a:t>
                      </a:r>
                      <a:r>
                        <a:rPr lang="zh-CN" sz="1800" kern="0">
                          <a:effectLst/>
                        </a:rPr>
                        <a:t>黄油</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全脂牛奶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0.027555</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0.497248</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1.946053</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xmlns="" val="10007"/>
                  </a:ext>
                </a:extLst>
              </a:tr>
              <a:tr h="326121">
                <a:tc>
                  <a:txBody>
                    <a:bodyPr/>
                    <a:lstStyle/>
                    <a:p>
                      <a:pPr algn="just">
                        <a:spcAft>
                          <a:spcPts val="0"/>
                        </a:spcAft>
                      </a:pPr>
                      <a:r>
                        <a:rPr lang="en-US" sz="1800" kern="0">
                          <a:effectLst/>
                        </a:rPr>
                        <a:t>{'</a:t>
                      </a:r>
                      <a:r>
                        <a:rPr lang="zh-CN" sz="1800" kern="0">
                          <a:effectLst/>
                        </a:rPr>
                        <a:t>酸奶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全脂牛奶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0.056024</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0.401603</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dirty="0">
                          <a:effectLst/>
                        </a:rPr>
                        <a:t>1.571735</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xmlns="" val="10008"/>
                  </a:ext>
                </a:extLst>
              </a:tr>
              <a:tr h="326121">
                <a:tc>
                  <a:txBody>
                    <a:bodyPr/>
                    <a:lstStyle/>
                    <a:p>
                      <a:pPr algn="just">
                        <a:spcAft>
                          <a:spcPts val="0"/>
                        </a:spcAft>
                      </a:pPr>
                      <a:r>
                        <a:rPr lang="en-US" sz="1800" kern="0">
                          <a:effectLst/>
                        </a:rPr>
                        <a:t>{'</a:t>
                      </a:r>
                      <a:r>
                        <a:rPr lang="zh-CN" sz="1800" kern="0">
                          <a:effectLst/>
                        </a:rPr>
                        <a:t>其他蔬菜</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全脂牛奶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0.074835</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0.386758</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1.513634</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xmlns="" val="10009"/>
                  </a:ext>
                </a:extLst>
              </a:tr>
              <a:tr h="326121">
                <a:tc>
                  <a:txBody>
                    <a:bodyPr/>
                    <a:lstStyle/>
                    <a:p>
                      <a:pPr algn="just">
                        <a:spcAft>
                          <a:spcPts val="0"/>
                        </a:spcAft>
                      </a:pPr>
                      <a:r>
                        <a:rPr lang="en-US" sz="1800" kern="0">
                          <a:effectLst/>
                        </a:rPr>
                        <a:t>{'</a:t>
                      </a:r>
                      <a:r>
                        <a:rPr lang="zh-CN" sz="1800" kern="0">
                          <a:effectLst/>
                        </a:rPr>
                        <a:t>其他蔬菜</a:t>
                      </a:r>
                      <a:r>
                        <a:rPr lang="en-US" sz="1800" kern="0">
                          <a:effectLst/>
                        </a:rPr>
                        <a:t>', '</a:t>
                      </a:r>
                      <a:r>
                        <a:rPr lang="zh-CN" sz="1800" kern="0">
                          <a:effectLst/>
                        </a:rPr>
                        <a:t>酸奶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全脂牛奶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0.022267</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0.512881</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2.007235</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xmlns="" val="10010"/>
                  </a:ext>
                </a:extLst>
              </a:tr>
              <a:tr h="326121">
                <a:tc>
                  <a:txBody>
                    <a:bodyPr/>
                    <a:lstStyle/>
                    <a:p>
                      <a:pPr algn="just">
                        <a:spcAft>
                          <a:spcPts val="0"/>
                        </a:spcAft>
                      </a:pPr>
                      <a:r>
                        <a:rPr lang="en-US" sz="1800" kern="0">
                          <a:effectLst/>
                        </a:rPr>
                        <a:t>{'</a:t>
                      </a:r>
                      <a:r>
                        <a:rPr lang="zh-CN" sz="1800" kern="0">
                          <a:effectLst/>
                        </a:rPr>
                        <a:t>全脂牛奶</a:t>
                      </a:r>
                      <a:r>
                        <a:rPr lang="en-US" sz="1800" kern="0">
                          <a:effectLst/>
                        </a:rPr>
                        <a:t>', '</a:t>
                      </a:r>
                      <a:r>
                        <a:rPr lang="zh-CN" sz="1800" kern="0">
                          <a:effectLst/>
                        </a:rPr>
                        <a:t>酸奶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其他蔬菜</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0.022267</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0.397459</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2.054131</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xmlns="" val="10011"/>
                  </a:ext>
                </a:extLst>
              </a:tr>
              <a:tr h="326121">
                <a:tc>
                  <a:txBody>
                    <a:bodyPr/>
                    <a:lstStyle/>
                    <a:p>
                      <a:pPr algn="just">
                        <a:spcAft>
                          <a:spcPts val="0"/>
                        </a:spcAft>
                      </a:pPr>
                      <a:r>
                        <a:rPr lang="en-US" sz="1800" kern="0">
                          <a:effectLst/>
                        </a:rPr>
                        <a:t>{'</a:t>
                      </a:r>
                      <a:r>
                        <a:rPr lang="zh-CN" sz="1800" kern="0">
                          <a:effectLst/>
                        </a:rPr>
                        <a:t>根茎类蔬菜</a:t>
                      </a:r>
                      <a:r>
                        <a:rPr lang="en-US" sz="1800" kern="0">
                          <a:effectLst/>
                        </a:rPr>
                        <a:t>', '</a:t>
                      </a:r>
                      <a:r>
                        <a:rPr lang="zh-CN" sz="1800" kern="0">
                          <a:effectLst/>
                        </a:rPr>
                        <a:t>全脂牛奶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其他蔬菜</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0.023183</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0.474012</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2.44977</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xmlns="" val="10012"/>
                  </a:ext>
                </a:extLst>
              </a:tr>
              <a:tr h="326121">
                <a:tc>
                  <a:txBody>
                    <a:bodyPr/>
                    <a:lstStyle/>
                    <a:p>
                      <a:pPr algn="just">
                        <a:spcAft>
                          <a:spcPts val="0"/>
                        </a:spcAft>
                      </a:pPr>
                      <a:r>
                        <a:rPr lang="en-US" sz="1800" kern="0">
                          <a:effectLst/>
                        </a:rPr>
                        <a:t>{'</a:t>
                      </a:r>
                      <a:r>
                        <a:rPr lang="zh-CN" sz="1800" kern="0">
                          <a:effectLst/>
                        </a:rPr>
                        <a:t>根茎类蔬菜</a:t>
                      </a:r>
                      <a:r>
                        <a:rPr lang="en-US" sz="1800" kern="0">
                          <a:effectLst/>
                        </a:rPr>
                        <a:t>', '</a:t>
                      </a:r>
                      <a:r>
                        <a:rPr lang="zh-CN" sz="1800" kern="0">
                          <a:effectLst/>
                        </a:rPr>
                        <a:t>其他蔬菜</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全脂牛奶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0.023183</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0.48927</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dirty="0">
                          <a:effectLst/>
                        </a:rPr>
                        <a:t>1.914833</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xmlns="" val="10013"/>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第二步：模型分析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输出结果分析，顾客购买酸奶和其他蔬菜的时候会同时购买全脂牛奶，其置信度最大达到</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51,29%</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。其他蔬菜、根茎类蔬菜和全脂牛奶同时购买的概率较高。</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从购物者角度进行分析：现代生活中，大多数购物者为家庭煮妇，购买的商品大部分是食品，随着生活质量和健康意识的增加，其他蔬菜、根茎类蔬菜和全脂牛奶均为现代家庭每日饮食所需品，因此，其他蔬菜、根茎类蔬菜和全脂牛奶同时购买的概率较高符合现代人们的生活健康意识。</a:t>
            </a:r>
          </a:p>
        </p:txBody>
      </p:sp>
      <p:sp>
        <p:nvSpPr>
          <p:cNvPr id="38915"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
        <p:nvSpPr>
          <p:cNvPr id="3"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第三步：模型应用</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结果表明顾客购买商品的时候会同时购买全脂牛奶。因此，商场应该根据实际情况将全脂牛奶放在顾客购买商品的必经之路，或者商场显眼位置，方便顾客拿取。其他蔬菜、根茎类蔬菜、酸奶油、猪肉、黄油、本地蛋类和多种水果同时购买的概率较高，可以考虑捆绑销售，或者适当调整商场布置，将这些商品的距离尽量拉近，提升购物体验。</a:t>
            </a:r>
          </a:p>
        </p:txBody>
      </p:sp>
      <p:sp>
        <p:nvSpPr>
          <p:cNvPr id="39939"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
        <p:nvSpPr>
          <p:cNvPr id="3"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4002088"/>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40970"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2"/>
          <p:cNvSpPr>
            <a:spLocks noGrp="1"/>
          </p:cNvSpPr>
          <p:nvPr>
            <p:ph type="title"/>
          </p:nvPr>
        </p:nvSpPr>
        <p:spPr>
          <a:xfrm>
            <a:off x="255588" y="358775"/>
            <a:ext cx="10972800" cy="528638"/>
          </a:xfrm>
          <a:ln/>
        </p:spPr>
        <p:txBody>
          <a:bodyPr vert="horz" wrap="square" lIns="91440" tIns="45720" rIns="91440" bIns="45720" anchor="ctr" anchorCtr="0"/>
          <a:lstStyle/>
          <a:p>
            <a:pPr marL="342900" indent="-342900">
              <a:buNone/>
            </a:pPr>
            <a:r>
              <a:rPr kumimoji="1" lang="zh-CN" altLang="zh-CN" dirty="0">
                <a:latin typeface="+mj-lt"/>
                <a:ea typeface="微软雅黑" panose="020B0503020204020204" pitchFamily="34" charset="-122"/>
                <a:cs typeface="微软雅黑" panose="020B0503020204020204" pitchFamily="34" charset="-122"/>
              </a:rPr>
              <a:t>背景与挖掘目标</a:t>
            </a:r>
            <a:endParaRPr kumimoji="1" lang="zh-CN" altLang="en-US" b="0" dirty="0">
              <a:latin typeface="+mj-lt"/>
              <a:ea typeface="微软雅黑" panose="020B0503020204020204" pitchFamily="34" charset="-122"/>
              <a:cs typeface="微软雅黑" panose="020B0503020204020204" pitchFamily="34" charset="-122"/>
            </a:endParaRPr>
          </a:p>
        </p:txBody>
      </p:sp>
      <p:sp>
        <p:nvSpPr>
          <p:cNvPr id="14339" name="内容占位符 1"/>
          <p:cNvSpPr>
            <a:spLocks noGrp="1"/>
          </p:cNvSpPr>
          <p:nvPr>
            <p:ph idx="1"/>
          </p:nvPr>
        </p:nvSpPr>
        <p:spPr>
          <a:xfrm>
            <a:off x="376238" y="1119188"/>
            <a:ext cx="11107737" cy="714375"/>
          </a:xfrm>
          <a:ln/>
        </p:spPr>
        <p:txBody>
          <a:bodyPr vert="horz" wrap="square" lIns="91440" tIns="45720" rIns="91440" bIns="45720" anchor="t" anchorCtr="0"/>
          <a:lstStyle/>
          <a:p>
            <a:pPr>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繁杂的选购过程往往会给顾客疲惫的购物体验。</a:t>
            </a:r>
            <a:endParaRPr lang="en-US" altLang="zh-CN" sz="2000" dirty="0">
              <a:latin typeface="微软雅黑" panose="020B0503020204020204" pitchFamily="34" charset="-122"/>
              <a:ea typeface="微软雅黑" panose="020B0503020204020204" pitchFamily="34" charset="-122"/>
            </a:endParaRPr>
          </a:p>
          <a:p>
            <a:pPr>
              <a:buFont typeface="Wingdings" panose="05000000000000000000" pitchFamily="2" charset="2"/>
              <a:buChar char="n"/>
            </a:pPr>
            <a:endParaRPr lang="zh-CN" altLang="en-US" dirty="0"/>
          </a:p>
        </p:txBody>
      </p:sp>
      <p:pic>
        <p:nvPicPr>
          <p:cNvPr id="14340" name="Picture 2" descr="https://timgsa.baidu.com/timg?image&amp;quality=80&amp;size=b9999_10000&amp;sec=1517291002323&amp;di=af85e66cfa11be3b256c6025ca9424e6&amp;imgtype=0&amp;src=http%3A%2F%2Fimgsrc.baidu.com%2Fimage%2Fc0%253Dpixel_huitu%252C0%252C0%252C294%252C40%2Fsign%3Df1c1140f16950a7b6138468463a907b5%2F730e0cf3d7ca7bcbb78f8816b5096b63f624a817.jpg"/>
          <p:cNvPicPr>
            <a:picLocks noChangeAspect="1"/>
          </p:cNvPicPr>
          <p:nvPr/>
        </p:nvPicPr>
        <p:blipFill>
          <a:blip r:embed="rId2"/>
          <a:srcRect b="4816"/>
          <a:stretch>
            <a:fillRect/>
          </a:stretch>
        </p:blipFill>
        <p:spPr>
          <a:xfrm>
            <a:off x="5929313" y="2192338"/>
            <a:ext cx="5957887" cy="3779837"/>
          </a:xfrm>
          <a:prstGeom prst="rect">
            <a:avLst/>
          </a:prstGeom>
          <a:noFill/>
          <a:ln w="9525">
            <a:noFill/>
          </a:ln>
        </p:spPr>
      </p:pic>
      <p:sp>
        <p:nvSpPr>
          <p:cNvPr id="14341" name="矩形 4"/>
          <p:cNvSpPr/>
          <p:nvPr/>
        </p:nvSpPr>
        <p:spPr>
          <a:xfrm>
            <a:off x="495300" y="2206625"/>
            <a:ext cx="5005388" cy="3416300"/>
          </a:xfrm>
          <a:prstGeom prst="rect">
            <a:avLst/>
          </a:prstGeom>
          <a:noFill/>
          <a:ln w="9525">
            <a:noFill/>
          </a:ln>
        </p:spPr>
        <p:txBody>
          <a:bodyPr>
            <a:spAutoFit/>
          </a:bodyPr>
          <a:lstStyle/>
          <a:p>
            <a:pPr eaLnBrk="1" hangingPunct="1">
              <a:lnSpc>
                <a:spcPct val="150000"/>
              </a:lnSpc>
            </a:pPr>
            <a:r>
              <a:rPr lang="zh-CN" altLang="en-US" dirty="0">
                <a:latin typeface="微软雅黑" panose="020B0503020204020204" pitchFamily="34" charset="-122"/>
                <a:ea typeface="微软雅黑" panose="020B0503020204020204" pitchFamily="34" charset="-122"/>
              </a:rPr>
              <a:t>对于某些商品，顾客会选择同时购买，如面包与牛奶、薯片与可乐等，当面包与牛奶或者薯片与可乐分布在商场的两侧，且距离十分遥远时，顾客购买的欲望就会减少，在时间紧迫的情况下顾客甚至会放弃购买某些计划购买的商品。相反，把牛奶与面包摆放在相邻的位置，既给顾客提供便利，提升购物体验，又提高顾客购买的概率，达到了促销的目的。</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实验目的</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利用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pandas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快速实现数据的预处理分析以及实现关联算法的过程。</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了解</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Apriori</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关联规则算法在购物篮分析实例中的应用。</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2"/>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实验内容</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利用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pandas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将数据转换成适合实现</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Apriori</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关联规则算法的数据格式。</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对商品零售购物篮进行购物篮关联关系规则分析，并将规则进行保存。</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1987"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3"/>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实验方法与步骤</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导入</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pandas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read_excel</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函数将“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GoodsOrder.csv”</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数据读入到</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中。</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利用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pandas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根据每位顾客的</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id</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合并数据，并把数据转换成矩阵，以便规则的寻找与记录。</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Apriori</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关联规则算法，输入算法的最小支持度与最小置信度，获得购物篮的关联关系规则，并将规则进行保存。</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3011"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4"/>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思考与实验总结</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的流行库中没有自带的关联规则函数，本书按照自己的思路编写了关联规则程序，该程序可以高效的实现相关关联规则分析。</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Apriori</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算法的关键两步为找频繁集和根据置信度筛选规则，明白这两步才能清晰地编写相应程序，读者可按照自己的思路编写与优化关联规则程序。</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4035"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5092700"/>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45066"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p>
        </p:txBody>
      </p:sp>
      <p:sp>
        <p:nvSpPr>
          <p:cNvPr id="29" name="Oval 15"/>
          <p:cNvSpPr>
            <a:spLocks noChangeArrowheads="1"/>
          </p:cNvSpPr>
          <p:nvPr/>
        </p:nvSpPr>
        <p:spPr bwMode="auto">
          <a:xfrm>
            <a:off x="2904947" y="4733497"/>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使用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FP-Tree</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算法、</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Eclat</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算法和灰色关联算法等之一探索商品之间的关联关系，建立商品零售购物篮关联规则模型，得出商品关联规则的结果，并结合实际，使用关联规则提升商品销量。</a:t>
            </a:r>
          </a:p>
        </p:txBody>
      </p:sp>
      <p:sp>
        <p:nvSpPr>
          <p:cNvPr id="46083"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拓展思考</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背景与挖掘目标</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 name="内容占位符 1"/>
          <p:cNvSpPr>
            <a:spLocks noGrp="1"/>
          </p:cNvSpPr>
          <p:nvPr>
            <p:ph idx="1"/>
          </p:nvPr>
        </p:nvSpPr>
        <p:spPr>
          <a:xfrm>
            <a:off x="358775" y="1074738"/>
            <a:ext cx="11107738" cy="962025"/>
          </a:xfrm>
        </p:spPr>
        <p:txBody>
          <a:bodyPr vert="horz" wrap="square" lIns="91440" tIns="45720" rIns="91440" bIns="45720" numCol="1" anchor="t" anchorCtr="0" compatLnSpc="1"/>
          <a:lstStyle/>
          <a:p>
            <a:pPr marL="361950" marR="0" lvl="0" indent="-361950" algn="l" defTabSz="914400" rtl="0" eaLnBrk="0" fontAlgn="base" latinLnBrk="0" hangingPunct="0">
              <a:lnSpc>
                <a:spcPct val="100000"/>
              </a:lnSpc>
              <a:spcBef>
                <a:spcPct val="20000"/>
              </a:spcBef>
              <a:spcAft>
                <a:spcPct val="0"/>
              </a:spcAft>
              <a:buClr>
                <a:srgbClr val="000066"/>
              </a:buClr>
              <a:buSzTx/>
              <a:buFont typeface="Wingdings" panose="05000000000000000000" pitchFamily="2" charset="2"/>
              <a:buChar char="Ø"/>
              <a:defRPr/>
            </a:pPr>
            <a:r>
              <a:rPr kumimoji="1" lang="zh-CN" altLang="en-US"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宋体" panose="02010600030101010101" pitchFamily="2" charset="-122"/>
              </a:rPr>
              <a:t>许多商场以打折方式作为主要促销手段，以更少的利润为代价获得更高的销量。</a:t>
            </a:r>
            <a:endParaRPr kumimoji="1" lang="en-US" altLang="zh-CN"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rgbClr val="000066"/>
              </a:buClr>
              <a:buSzTx/>
              <a:buFont typeface="Wingdings" panose="05000000000000000000" pitchFamily="2" charset="2"/>
              <a:buNone/>
              <a:defRPr/>
            </a:pPr>
            <a:endParaRPr kumimoji="1" lang="zh-CN" altLang="en-US" sz="2100" b="0" i="0" u="none" strike="noStrike" kern="0" cap="none" spc="0" normalizeH="0" baseline="0" noProof="0" dirty="0">
              <a:ln>
                <a:noFill/>
              </a:ln>
              <a:solidFill>
                <a:schemeClr val="tx1"/>
              </a:solidFill>
              <a:effectLst/>
              <a:uLnTx/>
              <a:uFillTx/>
              <a:latin typeface="+mn-lt"/>
              <a:ea typeface="+mn-ea"/>
              <a:cs typeface="宋体" panose="02010600030101010101" pitchFamily="2" charset="-122"/>
            </a:endParaRPr>
          </a:p>
        </p:txBody>
      </p:sp>
      <p:pic>
        <p:nvPicPr>
          <p:cNvPr id="15364" name="Picture 2" descr="https://timgsa.baidu.com/timg?image&amp;quality=80&amp;size=b9999_10000&amp;sec=1517290542808&amp;di=3303b662f7467481dfb65198565e9ff0&amp;imgtype=jpg&amp;src=http%3A%2F%2Fimg2.imgtn.bdimg.com%2Fit%2Fu%3D440452877%2C1690929255%26fm%3D214%26gp%3D0.jpg"/>
          <p:cNvPicPr>
            <a:picLocks noChangeAspect="1"/>
          </p:cNvPicPr>
          <p:nvPr/>
        </p:nvPicPr>
        <p:blipFill>
          <a:blip r:embed="rId2"/>
          <a:srcRect b="16856"/>
          <a:stretch>
            <a:fillRect/>
          </a:stretch>
        </p:blipFill>
        <p:spPr>
          <a:xfrm>
            <a:off x="5354638" y="2216150"/>
            <a:ext cx="6072187" cy="3365500"/>
          </a:xfrm>
          <a:prstGeom prst="rect">
            <a:avLst/>
          </a:prstGeom>
          <a:noFill/>
          <a:ln w="9525">
            <a:noFill/>
          </a:ln>
        </p:spPr>
      </p:pic>
      <p:sp>
        <p:nvSpPr>
          <p:cNvPr id="15365" name="矩形 4"/>
          <p:cNvSpPr/>
          <p:nvPr/>
        </p:nvSpPr>
        <p:spPr>
          <a:xfrm>
            <a:off x="646113" y="2487613"/>
            <a:ext cx="4294187" cy="2536825"/>
          </a:xfrm>
          <a:prstGeom prst="rect">
            <a:avLst/>
          </a:prstGeom>
          <a:noFill/>
          <a:ln w="9525">
            <a:noFill/>
          </a:ln>
        </p:spPr>
        <p:txBody>
          <a:bodyPr>
            <a:spAutoFit/>
          </a:bodyPr>
          <a:lstStyle/>
          <a:p>
            <a:pPr eaLnBrk="1" hangingPunct="1">
              <a:lnSpc>
                <a:spcPct val="150000"/>
              </a:lnSpc>
            </a:pPr>
            <a:r>
              <a:rPr lang="zh-CN" altLang="en-US" dirty="0">
                <a:latin typeface="微软雅黑" panose="020B0503020204020204" pitchFamily="34" charset="-122"/>
                <a:ea typeface="微软雅黑" panose="020B0503020204020204" pitchFamily="34" charset="-122"/>
              </a:rPr>
              <a:t>打折往往会使顾客增加原计划购买商品的数量，对于原计划不打算购买且不必要的商品，打折的吸引力远远不足。</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pPr>
            <a:r>
              <a:rPr lang="zh-CN" altLang="en-US" dirty="0">
                <a:latin typeface="微软雅黑" panose="020B0503020204020204" pitchFamily="34" charset="-122"/>
                <a:ea typeface="微软雅黑" panose="020B0503020204020204" pitchFamily="34" charset="-122"/>
              </a:rPr>
              <a:t>而正确的商品摆放却能提醒顾客购买某些必需品，甚至吸引他们购买感兴趣的商品。</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8" cy="4370388"/>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构建零售商品的</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Apriori</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关联规则模型，分析商品之间的关联性。</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根据模型结果给出销售策略。</a:t>
            </a:r>
          </a:p>
          <a:p>
            <a:pPr marL="361950" marR="0" lvl="0" indent="-36195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387"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背景与挖掘目标</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6388" name="内容占位符 3"/>
          <p:cNvSpPr>
            <a:spLocks noGrp="1"/>
          </p:cNvSpPr>
          <p:nvPr>
            <p:ph idx="10"/>
          </p:nvPr>
        </p:nvSpPr>
        <p:spPr>
          <a:xfrm>
            <a:off x="423863" y="1138238"/>
            <a:ext cx="11107737" cy="427037"/>
          </a:xfrm>
          <a:ln/>
        </p:spPr>
        <p:txBody>
          <a:bodyPr vert="horz" wrap="square" lIns="91440" tIns="45720" rIns="91440" bIns="45720" anchor="ctr" anchorCtr="0"/>
          <a:lstStyle/>
          <a:p>
            <a:r>
              <a:rPr kumimoji="1" lang="zh-CN" altLang="en-US" sz="1800" dirty="0">
                <a:latin typeface="微软雅黑" panose="020B0503020204020204" pitchFamily="34" charset="-122"/>
                <a:ea typeface="微软雅黑" panose="020B0503020204020204" pitchFamily="34" charset="-122"/>
                <a:cs typeface="宋体" panose="02010600030101010101" pitchFamily="2" charset="-122"/>
              </a:rPr>
              <a:t>综合商品零售行业现状、提供的数据，实现以下目标。</a:t>
            </a:r>
          </a:p>
        </p:txBody>
      </p:sp>
      <p:pic>
        <p:nvPicPr>
          <p:cNvPr id="16389" name="Picture 2"/>
          <p:cNvPicPr>
            <a:picLocks noChangeAspect="1"/>
          </p:cNvPicPr>
          <p:nvPr/>
        </p:nvPicPr>
        <p:blipFill>
          <a:blip r:embed="rId2"/>
          <a:stretch>
            <a:fillRect/>
          </a:stretch>
        </p:blipFill>
        <p:spPr>
          <a:xfrm>
            <a:off x="7739063" y="2562225"/>
            <a:ext cx="3035300" cy="3859213"/>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2947988"/>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6086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7418"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购物篮关联规则挖掘主要步骤如下：</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对原始数据进行数据探索性分析，分析商品的热销情况与商品结构。</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对原始数据进行数据预处理，转换数据形式，使之符合</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Apriori</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关联规则算法要求。</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在步骤</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得到的建模数据基础上，采用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Apriori</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关联规则算法，调整模型输入参数，完成商品关联性分析。</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结合实际业务，对模型结果进行分析，根据分析结果给出销售建议，最后输出关联规则结果。</a:t>
            </a:r>
          </a:p>
        </p:txBody>
      </p:sp>
      <p:sp>
        <p:nvSpPr>
          <p:cNvPr id="18435"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数据挖掘建模的总体流程：</a:t>
            </a:r>
          </a:p>
        </p:txBody>
      </p:sp>
      <p:sp>
        <p:nvSpPr>
          <p:cNvPr id="19459"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
        <p:nvSpPr>
          <p:cNvPr id="3"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19461" name="对象 3"/>
          <p:cNvGraphicFramePr>
            <a:graphicFrameLocks noChangeAspect="1"/>
          </p:cNvGraphicFramePr>
          <p:nvPr/>
        </p:nvGraphicFramePr>
        <p:xfrm>
          <a:off x="836613" y="1643063"/>
          <a:ext cx="10518775" cy="4600575"/>
        </p:xfrm>
        <a:graphic>
          <a:graphicData uri="http://schemas.openxmlformats.org/presentationml/2006/ole">
            <mc:AlternateContent xmlns:mc="http://schemas.openxmlformats.org/markup-compatibility/2006">
              <mc:Choice xmlns:v="urn:schemas-microsoft-com:vml" Requires="v">
                <p:oleObj spid="_x0000_s1026" r:id="rId3" imgW="5772150" imgH="2522855" progId="Visio.Drawing.15">
                  <p:embed/>
                </p:oleObj>
              </mc:Choice>
              <mc:Fallback>
                <p:oleObj r:id="rId3" imgW="5772150" imgH="2522855" progId="Visio.Drawing.15">
                  <p:embed/>
                  <p:pic>
                    <p:nvPicPr>
                      <p:cNvPr id="0" name="图片 3075"/>
                      <p:cNvPicPr/>
                      <p:nvPr/>
                    </p:nvPicPr>
                    <p:blipFill>
                      <a:blip r:embed="rId4"/>
                      <a:stretch>
                        <a:fillRect/>
                      </a:stretch>
                    </p:blipFill>
                    <p:spPr>
                      <a:xfrm>
                        <a:off x="836613" y="1643063"/>
                        <a:ext cx="10518775" cy="4600575"/>
                      </a:xfrm>
                      <a:prstGeom prst="rect">
                        <a:avLst/>
                      </a:prstGeom>
                      <a:noFill/>
                      <a:ln w="38100">
                        <a:noFill/>
                        <a:miter/>
                      </a:ln>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数据分析探索：</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探索数据特征是了解数据的第一步。分析商品热销情况和商品结构，是为了更好地实现企业的经营目标。商品管理应坚持商品齐全和商品优选的原则，产品销售基本满足“二八定律”即</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80%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的销售额是由</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商品创造的，这些商品是企业主要盈利商品，要作为商品管理的重中之重。商品热销情况分析和商品结构分析也是商品管理不可或缺的一部分，其中商品结构分析能够帮助保证商品的齐全性，热销情况分析可以助力于商品优选。</a:t>
            </a:r>
          </a:p>
        </p:txBody>
      </p:sp>
      <p:sp>
        <p:nvSpPr>
          <p:cNvPr id="20483"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2777</Words>
  <Application>Microsoft Office PowerPoint</Application>
  <PresentationFormat>自定义</PresentationFormat>
  <Paragraphs>427</Paragraphs>
  <Slides>34</Slides>
  <Notes>0</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34</vt:i4>
      </vt:variant>
    </vt:vector>
  </HeadingPairs>
  <TitlesOfParts>
    <vt:vector size="38" baseType="lpstr">
      <vt:lpstr>2_Office 主题</vt:lpstr>
      <vt:lpstr>3_Office 主题</vt:lpstr>
      <vt:lpstr>Microsoft Visio 绘图</vt:lpstr>
      <vt:lpstr>Microsoft Visio 2003-2010 绘图</vt:lpstr>
      <vt:lpstr>目录</vt:lpstr>
      <vt:lpstr>背景与挖掘目标</vt:lpstr>
      <vt:lpstr>背景与挖掘目标</vt:lpstr>
      <vt:lpstr>背景与挖掘目标</vt:lpstr>
      <vt:lpstr>背景与挖掘目标</vt:lpstr>
      <vt:lpstr>目录</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目录</vt:lpstr>
      <vt:lpstr>上机实验</vt:lpstr>
      <vt:lpstr>上机实验</vt:lpstr>
      <vt:lpstr>上机实验</vt:lpstr>
      <vt:lpstr>目录</vt:lpstr>
      <vt:lpstr>拓展思考</vt:lpstr>
    </vt:vector>
  </TitlesOfParts>
  <Company>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admin</cp:lastModifiedBy>
  <cp:revision>295</cp:revision>
  <dcterms:created xsi:type="dcterms:W3CDTF">2017-01-10T15:44:52Z</dcterms:created>
  <dcterms:modified xsi:type="dcterms:W3CDTF">2022-11-03T11:18:21Z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CC448B32BBB94C4881E951730095C547</vt:lpwstr>
  </property>
  <property fmtid="{D5CDD505-2E9C-101B-9397-08002B2CF9AE}" pid="3" name="KSOProductBuildVer">
    <vt:lpwstr>2052-11.1.0.10463</vt:lpwstr>
  </property>
</Properties>
</file>