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3" r:id="rId2"/>
    <p:sldId id="344" r:id="rId3"/>
    <p:sldId id="342" r:id="rId4"/>
    <p:sldId id="345" r:id="rId5"/>
    <p:sldId id="346" r:id="rId6"/>
    <p:sldId id="347" r:id="rId7"/>
    <p:sldId id="348" r:id="rId8"/>
    <p:sldId id="349" r:id="rId9"/>
    <p:sldId id="350" r:id="rId10"/>
    <p:sldId id="264" r:id="rId11"/>
    <p:sldId id="260" r:id="rId12"/>
    <p:sldId id="259" r:id="rId13"/>
    <p:sldId id="284" r:id="rId14"/>
    <p:sldId id="262" r:id="rId15"/>
    <p:sldId id="261" r:id="rId16"/>
    <p:sldId id="257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8" r:id="rId29"/>
    <p:sldId id="279" r:id="rId30"/>
    <p:sldId id="280" r:id="rId31"/>
    <p:sldId id="276" r:id="rId32"/>
    <p:sldId id="277" r:id="rId33"/>
    <p:sldId id="281" r:id="rId34"/>
    <p:sldId id="283" r:id="rId35"/>
    <p:sldId id="282" r:id="rId36"/>
    <p:sldId id="285" r:id="rId37"/>
    <p:sldId id="286" r:id="rId38"/>
    <p:sldId id="287" r:id="rId39"/>
    <p:sldId id="288" r:id="rId40"/>
    <p:sldId id="298" r:id="rId41"/>
    <p:sldId id="289" r:id="rId42"/>
    <p:sldId id="290" r:id="rId43"/>
    <p:sldId id="294" r:id="rId44"/>
    <p:sldId id="291" r:id="rId45"/>
    <p:sldId id="292" r:id="rId46"/>
    <p:sldId id="293" r:id="rId47"/>
    <p:sldId id="296" r:id="rId48"/>
    <p:sldId id="297" r:id="rId49"/>
    <p:sldId id="299" r:id="rId50"/>
    <p:sldId id="300" r:id="rId51"/>
    <p:sldId id="301" r:id="rId52"/>
    <p:sldId id="304" r:id="rId53"/>
    <p:sldId id="310" r:id="rId54"/>
    <p:sldId id="302" r:id="rId55"/>
    <p:sldId id="305" r:id="rId56"/>
    <p:sldId id="306" r:id="rId57"/>
    <p:sldId id="307" r:id="rId58"/>
    <p:sldId id="308" r:id="rId59"/>
    <p:sldId id="303" r:id="rId60"/>
    <p:sldId id="309" r:id="rId61"/>
    <p:sldId id="311" r:id="rId62"/>
    <p:sldId id="312" r:id="rId63"/>
    <p:sldId id="313" r:id="rId64"/>
    <p:sldId id="295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8" r:id="rId75"/>
    <p:sldId id="327" r:id="rId76"/>
    <p:sldId id="323" r:id="rId77"/>
    <p:sldId id="329" r:id="rId78"/>
    <p:sldId id="330" r:id="rId79"/>
    <p:sldId id="324" r:id="rId80"/>
    <p:sldId id="325" r:id="rId81"/>
    <p:sldId id="326" r:id="rId82"/>
    <p:sldId id="331" r:id="rId83"/>
    <p:sldId id="334" r:id="rId84"/>
    <p:sldId id="332" r:id="rId85"/>
    <p:sldId id="333" r:id="rId86"/>
    <p:sldId id="335" r:id="rId87"/>
    <p:sldId id="336" r:id="rId88"/>
    <p:sldId id="337" r:id="rId89"/>
    <p:sldId id="338" r:id="rId90"/>
    <p:sldId id="339" r:id="rId91"/>
    <p:sldId id="340" r:id="rId92"/>
    <p:sldId id="341" r:id="rId9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F3E"/>
    <a:srgbClr val="80C8B5"/>
    <a:srgbClr val="4DB788"/>
    <a:srgbClr val="FEFEFE"/>
    <a:srgbClr val="3D3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6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6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3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8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6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3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5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047D-D846-49B7-9B9C-1F2269382611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2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ionicframework.com/docs/component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ngcordova.com/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8977" y="2595922"/>
            <a:ext cx="83565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눈으로 보면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앱이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만들어 지는 신기한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800" b="1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Feat. </a:t>
            </a:r>
            <a:r>
              <a:rPr lang="en-US" altLang="ko-KR" sz="60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http://www.sangs.co.kr/rb/layouts/sangs/_var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635" y="5690905"/>
            <a:ext cx="1666875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942072" y="6130082"/>
            <a:ext cx="912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윤용식</a:t>
            </a:r>
            <a:endParaRPr lang="ko-KR" altLang="en-US" b="1" dirty="0">
              <a:solidFill>
                <a:srgbClr val="80C8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337" y="799478"/>
            <a:ext cx="59583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간단한 어플리케이션 요구사항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간단한 가입으로 모든 이와 소통할 수 있는 그런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제작 하고 싶다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응</a:t>
            </a:r>
            <a:r>
              <a:rPr lang="en-US" altLang="ko-KR" dirty="0" smtClean="0"/>
              <a:t>? </a:t>
            </a:r>
            <a:r>
              <a:rPr lang="ko-KR" altLang="en-US" dirty="0" smtClean="0"/>
              <a:t>어디서 본거 같은데</a:t>
            </a:r>
            <a:r>
              <a:rPr lang="en-US" altLang="ko-KR" dirty="0" smtClean="0"/>
              <a:t>..</a:t>
            </a:r>
            <a:r>
              <a:rPr lang="ko-KR" altLang="en-US" dirty="0" smtClean="0"/>
              <a:t>모씨</a:t>
            </a:r>
            <a:r>
              <a:rPr lang="en-US" altLang="ko-KR" dirty="0" smtClean="0"/>
              <a:t>……</a:t>
            </a:r>
            <a:r>
              <a:rPr lang="ko-KR" altLang="en-US" dirty="0" smtClean="0"/>
              <a:t>가 아닌 </a:t>
            </a:r>
            <a:r>
              <a:rPr lang="ko-KR" altLang="en-US" dirty="0" err="1" smtClean="0"/>
              <a:t>모찌</a:t>
            </a:r>
            <a:r>
              <a:rPr lang="en-US" altLang="ko-KR" dirty="0" smtClean="0"/>
              <a:t>!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잘 될지 </a:t>
            </a:r>
            <a:r>
              <a:rPr lang="ko-KR" altLang="en-US" dirty="0" err="1" smtClean="0"/>
              <a:t>폭망할지</a:t>
            </a:r>
            <a:r>
              <a:rPr lang="ko-KR" altLang="en-US" dirty="0" smtClean="0"/>
              <a:t> 모르니 빠른 구현 필요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핸드폰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기반으로 내 위치 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표시하고 </a:t>
            </a:r>
            <a:r>
              <a:rPr lang="ko-KR" altLang="en-US" dirty="0" err="1" smtClean="0"/>
              <a:t>싶다네요</a:t>
            </a:r>
            <a:r>
              <a:rPr lang="en-US" altLang="ko-KR" dirty="0" smtClean="0"/>
              <a:t>.=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=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필요 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 기반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게시글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댓글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약간 디바이스 기능 활용 </a:t>
            </a:r>
            <a:r>
              <a:rPr lang="en-US" altLang="ko-KR" dirty="0" smtClean="0"/>
              <a:t>(GPS</a:t>
            </a:r>
            <a:r>
              <a:rPr lang="ko-KR" altLang="en-US" dirty="0" smtClean="0"/>
              <a:t>라던지</a:t>
            </a:r>
            <a:r>
              <a:rPr lang="en-US" altLang="ko-KR" dirty="0" smtClean="0"/>
              <a:t>?)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29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martphone"/>
          <p:cNvGrpSpPr>
            <a:grpSpLocks noChangeAspect="1"/>
          </p:cNvGrpSpPr>
          <p:nvPr/>
        </p:nvGrpSpPr>
        <p:grpSpPr>
          <a:xfrm>
            <a:off x="3309836" y="1058276"/>
            <a:ext cx="2479208" cy="4859248"/>
            <a:chOff x="9165945" y="1228296"/>
            <a:chExt cx="2479208" cy="4859248"/>
          </a:xfrm>
        </p:grpSpPr>
        <p:sp>
          <p:nvSpPr>
            <p:cNvPr id="1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Input"/>
          <p:cNvSpPr/>
          <p:nvPr/>
        </p:nvSpPr>
        <p:spPr>
          <a:xfrm>
            <a:off x="3486644" y="200120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Input"/>
          <p:cNvSpPr/>
          <p:nvPr/>
        </p:nvSpPr>
        <p:spPr>
          <a:xfrm>
            <a:off x="3486644" y="2293888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6645" y="1484192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로그인</a:t>
            </a:r>
            <a:endParaRPr lang="ko-KR" altLang="en-US" sz="1350" dirty="0"/>
          </a:p>
        </p:txBody>
      </p:sp>
      <p:sp>
        <p:nvSpPr>
          <p:cNvPr id="11" name="Button"/>
          <p:cNvSpPr/>
          <p:nvPr/>
        </p:nvSpPr>
        <p:spPr>
          <a:xfrm>
            <a:off x="3486645" y="2628489"/>
            <a:ext cx="2125983" cy="29545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Smartphone"/>
          <p:cNvGrpSpPr>
            <a:grpSpLocks noChangeAspect="1"/>
          </p:cNvGrpSpPr>
          <p:nvPr/>
        </p:nvGrpSpPr>
        <p:grpSpPr>
          <a:xfrm>
            <a:off x="6178378" y="1058276"/>
            <a:ext cx="2479208" cy="4859248"/>
            <a:chOff x="9165945" y="1228296"/>
            <a:chExt cx="2479208" cy="4859248"/>
          </a:xfrm>
        </p:grpSpPr>
        <p:sp>
          <p:nvSpPr>
            <p:cNvPr id="31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3406440" y="180667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274982" y="1784553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nput"/>
          <p:cNvSpPr/>
          <p:nvPr/>
        </p:nvSpPr>
        <p:spPr>
          <a:xfrm>
            <a:off x="6364478" y="200120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닉네임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nput"/>
          <p:cNvSpPr/>
          <p:nvPr/>
        </p:nvSpPr>
        <p:spPr>
          <a:xfrm>
            <a:off x="6364478" y="252986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Button"/>
          <p:cNvSpPr/>
          <p:nvPr/>
        </p:nvSpPr>
        <p:spPr>
          <a:xfrm>
            <a:off x="6370937" y="3880352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회원가입하기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6" name="Checkbox"/>
          <p:cNvGrpSpPr/>
          <p:nvPr/>
        </p:nvGrpSpPr>
        <p:grpSpPr>
          <a:xfrm>
            <a:off x="6394646" y="3685380"/>
            <a:ext cx="373240" cy="134652"/>
            <a:chOff x="863600" y="1303482"/>
            <a:chExt cx="373240" cy="134652"/>
          </a:xfrm>
        </p:grpSpPr>
        <p:grpSp>
          <p:nvGrpSpPr>
            <p:cNvPr id="77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79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8" name="Text"/>
            <p:cNvSpPr txBox="1"/>
            <p:nvPr/>
          </p:nvSpPr>
          <p:spPr>
            <a:xfrm>
              <a:off x="1057304" y="1303482"/>
              <a:ext cx="179536" cy="1346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동의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Textarea"/>
          <p:cNvGrpSpPr/>
          <p:nvPr/>
        </p:nvGrpSpPr>
        <p:grpSpPr>
          <a:xfrm>
            <a:off x="6365149" y="2839632"/>
            <a:ext cx="2125983" cy="782235"/>
            <a:chOff x="595686" y="1261242"/>
            <a:chExt cx="2504700" cy="866775"/>
          </a:xfrm>
        </p:grpSpPr>
        <p:sp>
          <p:nvSpPr>
            <p:cNvPr id="82" name="Textarea"/>
            <p:cNvSpPr/>
            <p:nvPr/>
          </p:nvSpPr>
          <p:spPr>
            <a:xfrm>
              <a:off x="595686" y="1261242"/>
              <a:ext cx="2504700" cy="866775"/>
            </a:xfrm>
            <a:prstGeom prst="roundRect">
              <a:avLst>
                <a:gd name="adj" fmla="val 3917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약관 </a:t>
              </a:r>
              <a:r>
                <a:rPr lang="ko-KR" altLang="en-US" sz="7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블라블라</a:t>
              </a:r>
              <a:endParaRPr 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Resize Handle"/>
            <p:cNvSpPr>
              <a:spLocks noChangeAspect="1" noEditPoints="1"/>
            </p:cNvSpPr>
            <p:nvPr/>
          </p:nvSpPr>
          <p:spPr bwMode="auto">
            <a:xfrm>
              <a:off x="2957511" y="1993080"/>
              <a:ext cx="11906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294407" y="1506595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회원가입</a:t>
            </a:r>
            <a:endParaRPr lang="ko-KR" altLang="en-US" sz="1350" dirty="0"/>
          </a:p>
        </p:txBody>
      </p:sp>
      <p:sp>
        <p:nvSpPr>
          <p:cNvPr id="85" name="Input"/>
          <p:cNvSpPr/>
          <p:nvPr/>
        </p:nvSpPr>
        <p:spPr>
          <a:xfrm>
            <a:off x="6364476" y="2262258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6" name="Smartphone"/>
          <p:cNvGrpSpPr>
            <a:grpSpLocks noChangeAspect="1"/>
          </p:cNvGrpSpPr>
          <p:nvPr/>
        </p:nvGrpSpPr>
        <p:grpSpPr>
          <a:xfrm>
            <a:off x="405707" y="1058276"/>
            <a:ext cx="2479208" cy="4859248"/>
            <a:chOff x="9165945" y="1228296"/>
            <a:chExt cx="2479208" cy="4859248"/>
          </a:xfrm>
        </p:grpSpPr>
        <p:sp>
          <p:nvSpPr>
            <p:cNvPr id="97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Input"/>
          <p:cNvSpPr/>
          <p:nvPr/>
        </p:nvSpPr>
        <p:spPr>
          <a:xfrm>
            <a:off x="582515" y="2001200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Input"/>
          <p:cNvSpPr/>
          <p:nvPr/>
        </p:nvSpPr>
        <p:spPr>
          <a:xfrm>
            <a:off x="582515" y="2293888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Button"/>
          <p:cNvSpPr/>
          <p:nvPr/>
        </p:nvSpPr>
        <p:spPr>
          <a:xfrm>
            <a:off x="582516" y="2628489"/>
            <a:ext cx="2125983" cy="29545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502311" y="180667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Menu Bar"/>
          <p:cNvGrpSpPr/>
          <p:nvPr>
            <p:custDataLst>
              <p:tags r:id="rId1"/>
            </p:custDataLst>
          </p:nvPr>
        </p:nvGrpSpPr>
        <p:grpSpPr>
          <a:xfrm>
            <a:off x="500117" y="1801416"/>
            <a:ext cx="1159644" cy="1527030"/>
            <a:chOff x="438150" y="1261242"/>
            <a:chExt cx="1159644" cy="720897"/>
          </a:xfrm>
          <a:solidFill>
            <a:srgbClr val="FFFFFF"/>
          </a:solidFill>
        </p:grpSpPr>
        <p:sp>
          <p:nvSpPr>
            <p:cNvPr id="88" name="Item"/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Item"/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Item"/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Menu"/>
          <p:cNvSpPr>
            <a:spLocks noChangeAspect="1" noEditPoints="1"/>
          </p:cNvSpPr>
          <p:nvPr/>
        </p:nvSpPr>
        <p:spPr bwMode="auto">
          <a:xfrm>
            <a:off x="1344514" y="1591451"/>
            <a:ext cx="161926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Menu"/>
          <p:cNvSpPr>
            <a:spLocks noChangeAspect="1" noEditPoints="1"/>
          </p:cNvSpPr>
          <p:nvPr/>
        </p:nvSpPr>
        <p:spPr bwMode="auto">
          <a:xfrm>
            <a:off x="3508630" y="1592851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Menu"/>
          <p:cNvSpPr>
            <a:spLocks noChangeAspect="1" noEditPoints="1"/>
          </p:cNvSpPr>
          <p:nvPr/>
        </p:nvSpPr>
        <p:spPr bwMode="auto">
          <a:xfrm>
            <a:off x="6259205" y="1570729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59707" y="376084"/>
            <a:ext cx="4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화면 상상해 봅니다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7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martphone"/>
          <p:cNvGrpSpPr>
            <a:grpSpLocks noChangeAspect="1"/>
          </p:cNvGrpSpPr>
          <p:nvPr/>
        </p:nvGrpSpPr>
        <p:grpSpPr>
          <a:xfrm>
            <a:off x="1708878" y="1434359"/>
            <a:ext cx="2479208" cy="4859248"/>
            <a:chOff x="9165945" y="1228296"/>
            <a:chExt cx="2479208" cy="4859248"/>
          </a:xfrm>
        </p:grpSpPr>
        <p:sp>
          <p:nvSpPr>
            <p:cNvPr id="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1805482" y="217292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19411" y="2377283"/>
            <a:ext cx="2072148" cy="300587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919411" y="2893137"/>
            <a:ext cx="207214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Image"/>
          <p:cNvGrpSpPr/>
          <p:nvPr/>
        </p:nvGrpSpPr>
        <p:grpSpPr>
          <a:xfrm>
            <a:off x="2004829" y="2466090"/>
            <a:ext cx="343632" cy="343632"/>
            <a:chOff x="9600101" y="1622168"/>
            <a:chExt cx="1333500" cy="1333500"/>
          </a:xfrm>
        </p:grpSpPr>
        <p:sp>
          <p:nvSpPr>
            <p:cNvPr id="12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298619" y="2408321"/>
            <a:ext cx="993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Lead Body Copy"/>
          <p:cNvSpPr txBox="1"/>
          <p:nvPr/>
        </p:nvSpPr>
        <p:spPr>
          <a:xfrm>
            <a:off x="2025794" y="4589496"/>
            <a:ext cx="187305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Vivamus sagittis lacus vel augue laoreet rutrum faucibus dolor auctor. Duis mollis, est non commodo luctus.</a:t>
            </a:r>
            <a:endParaRPr lang="en-US" sz="800" noProof="1" smtClean="0">
              <a:solidFill>
                <a:srgbClr val="5F5F5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47881" y="2634313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Vote Up"/>
          <p:cNvSpPr>
            <a:spLocks noChangeAspect="1" noEditPoints="1"/>
          </p:cNvSpPr>
          <p:nvPr/>
        </p:nvSpPr>
        <p:spPr bwMode="auto">
          <a:xfrm>
            <a:off x="2340622" y="5172992"/>
            <a:ext cx="114300" cy="133350"/>
          </a:xfrm>
          <a:custGeom>
            <a:avLst/>
            <a:gdLst>
              <a:gd name="T0" fmla="*/ 213 w 466"/>
              <a:gd name="T1" fmla="*/ 0 h 547"/>
              <a:gd name="T2" fmla="*/ 171 w 466"/>
              <a:gd name="T3" fmla="*/ 27 h 547"/>
              <a:gd name="T4" fmla="*/ 22 w 466"/>
              <a:gd name="T5" fmla="*/ 231 h 547"/>
              <a:gd name="T6" fmla="*/ 0 w 466"/>
              <a:gd name="T7" fmla="*/ 302 h 547"/>
              <a:gd name="T8" fmla="*/ 0 w 466"/>
              <a:gd name="T9" fmla="*/ 427 h 547"/>
              <a:gd name="T10" fmla="*/ 120 w 466"/>
              <a:gd name="T11" fmla="*/ 547 h 547"/>
              <a:gd name="T12" fmla="*/ 373 w 466"/>
              <a:gd name="T13" fmla="*/ 547 h 547"/>
              <a:gd name="T14" fmla="*/ 421 w 466"/>
              <a:gd name="T15" fmla="*/ 528 h 547"/>
              <a:gd name="T16" fmla="*/ 440 w 466"/>
              <a:gd name="T17" fmla="*/ 489 h 547"/>
              <a:gd name="T18" fmla="*/ 434 w 466"/>
              <a:gd name="T19" fmla="*/ 462 h 547"/>
              <a:gd name="T20" fmla="*/ 466 w 466"/>
              <a:gd name="T21" fmla="*/ 411 h 547"/>
              <a:gd name="T22" fmla="*/ 448 w 466"/>
              <a:gd name="T23" fmla="*/ 372 h 547"/>
              <a:gd name="T24" fmla="*/ 466 w 466"/>
              <a:gd name="T25" fmla="*/ 329 h 547"/>
              <a:gd name="T26" fmla="*/ 436 w 466"/>
              <a:gd name="T27" fmla="*/ 282 h 547"/>
              <a:gd name="T28" fmla="*/ 440 w 466"/>
              <a:gd name="T29" fmla="*/ 252 h 547"/>
              <a:gd name="T30" fmla="*/ 379 w 466"/>
              <a:gd name="T31" fmla="*/ 202 h 547"/>
              <a:gd name="T32" fmla="*/ 378 w 466"/>
              <a:gd name="T33" fmla="*/ 202 h 547"/>
              <a:gd name="T34" fmla="*/ 212 w 466"/>
              <a:gd name="T35" fmla="*/ 200 h 547"/>
              <a:gd name="T36" fmla="*/ 228 w 466"/>
              <a:gd name="T37" fmla="*/ 165 h 547"/>
              <a:gd name="T38" fmla="*/ 266 w 466"/>
              <a:gd name="T39" fmla="*/ 62 h 547"/>
              <a:gd name="T40" fmla="*/ 248 w 466"/>
              <a:gd name="T41" fmla="*/ 15 h 547"/>
              <a:gd name="T42" fmla="*/ 213 w 466"/>
              <a:gd name="T43" fmla="*/ 0 h 547"/>
              <a:gd name="T44" fmla="*/ 213 w 466"/>
              <a:gd name="T45" fmla="*/ 27 h 547"/>
              <a:gd name="T46" fmla="*/ 229 w 466"/>
              <a:gd name="T47" fmla="*/ 34 h 547"/>
              <a:gd name="T48" fmla="*/ 240 w 466"/>
              <a:gd name="T49" fmla="*/ 62 h 547"/>
              <a:gd name="T50" fmla="*/ 180 w 466"/>
              <a:gd name="T51" fmla="*/ 208 h 547"/>
              <a:gd name="T52" fmla="*/ 192 w 466"/>
              <a:gd name="T53" fmla="*/ 227 h 547"/>
              <a:gd name="T54" fmla="*/ 378 w 466"/>
              <a:gd name="T55" fmla="*/ 228 h 547"/>
              <a:gd name="T56" fmla="*/ 378 w 466"/>
              <a:gd name="T57" fmla="*/ 228 h 547"/>
              <a:gd name="T58" fmla="*/ 413 w 466"/>
              <a:gd name="T59" fmla="*/ 252 h 547"/>
              <a:gd name="T60" fmla="*/ 409 w 466"/>
              <a:gd name="T61" fmla="*/ 286 h 547"/>
              <a:gd name="T62" fmla="*/ 418 w 466"/>
              <a:gd name="T63" fmla="*/ 301 h 547"/>
              <a:gd name="T64" fmla="*/ 440 w 466"/>
              <a:gd name="T65" fmla="*/ 329 h 547"/>
              <a:gd name="T66" fmla="*/ 420 w 466"/>
              <a:gd name="T67" fmla="*/ 361 h 547"/>
              <a:gd name="T68" fmla="*/ 421 w 466"/>
              <a:gd name="T69" fmla="*/ 385 h 547"/>
              <a:gd name="T70" fmla="*/ 440 w 466"/>
              <a:gd name="T71" fmla="*/ 411 h 547"/>
              <a:gd name="T72" fmla="*/ 412 w 466"/>
              <a:gd name="T73" fmla="*/ 444 h 547"/>
              <a:gd name="T74" fmla="*/ 406 w 466"/>
              <a:gd name="T75" fmla="*/ 464 h 547"/>
              <a:gd name="T76" fmla="*/ 413 w 466"/>
              <a:gd name="T77" fmla="*/ 489 h 547"/>
              <a:gd name="T78" fmla="*/ 403 w 466"/>
              <a:gd name="T79" fmla="*/ 509 h 547"/>
              <a:gd name="T80" fmla="*/ 373 w 466"/>
              <a:gd name="T81" fmla="*/ 520 h 547"/>
              <a:gd name="T82" fmla="*/ 120 w 466"/>
              <a:gd name="T83" fmla="*/ 520 h 547"/>
              <a:gd name="T84" fmla="*/ 26 w 466"/>
              <a:gd name="T85" fmla="*/ 427 h 547"/>
              <a:gd name="T86" fmla="*/ 26 w 466"/>
              <a:gd name="T87" fmla="*/ 302 h 547"/>
              <a:gd name="T88" fmla="*/ 44 w 466"/>
              <a:gd name="T89" fmla="*/ 247 h 547"/>
              <a:gd name="T90" fmla="*/ 44 w 466"/>
              <a:gd name="T91" fmla="*/ 247 h 547"/>
              <a:gd name="T92" fmla="*/ 193 w 466"/>
              <a:gd name="T93" fmla="*/ 42 h 547"/>
              <a:gd name="T94" fmla="*/ 213 w 466"/>
              <a:gd name="T95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6" h="547">
                <a:moveTo>
                  <a:pt x="213" y="0"/>
                </a:moveTo>
                <a:cubicBezTo>
                  <a:pt x="190" y="2"/>
                  <a:pt x="180" y="14"/>
                  <a:pt x="171" y="27"/>
                </a:cubicBezTo>
                <a:lnTo>
                  <a:pt x="22" y="231"/>
                </a:lnTo>
                <a:cubicBezTo>
                  <a:pt x="7" y="252"/>
                  <a:pt x="0" y="276"/>
                  <a:pt x="0" y="302"/>
                </a:cubicBezTo>
                <a:lnTo>
                  <a:pt x="0" y="427"/>
                </a:lnTo>
                <a:cubicBezTo>
                  <a:pt x="0" y="493"/>
                  <a:pt x="54" y="547"/>
                  <a:pt x="120" y="547"/>
                </a:cubicBezTo>
                <a:lnTo>
                  <a:pt x="373" y="547"/>
                </a:lnTo>
                <a:cubicBezTo>
                  <a:pt x="393" y="547"/>
                  <a:pt x="410" y="539"/>
                  <a:pt x="421" y="528"/>
                </a:cubicBezTo>
                <a:cubicBezTo>
                  <a:pt x="433" y="517"/>
                  <a:pt x="440" y="503"/>
                  <a:pt x="440" y="489"/>
                </a:cubicBezTo>
                <a:cubicBezTo>
                  <a:pt x="440" y="478"/>
                  <a:pt x="437" y="469"/>
                  <a:pt x="434" y="462"/>
                </a:cubicBezTo>
                <a:cubicBezTo>
                  <a:pt x="447" y="455"/>
                  <a:pt x="466" y="441"/>
                  <a:pt x="466" y="411"/>
                </a:cubicBezTo>
                <a:cubicBezTo>
                  <a:pt x="466" y="392"/>
                  <a:pt x="457" y="380"/>
                  <a:pt x="448" y="372"/>
                </a:cubicBezTo>
                <a:cubicBezTo>
                  <a:pt x="457" y="363"/>
                  <a:pt x="466" y="349"/>
                  <a:pt x="466" y="329"/>
                </a:cubicBezTo>
                <a:cubicBezTo>
                  <a:pt x="466" y="300"/>
                  <a:pt x="447" y="287"/>
                  <a:pt x="436" y="282"/>
                </a:cubicBezTo>
                <a:cubicBezTo>
                  <a:pt x="437" y="275"/>
                  <a:pt x="440" y="265"/>
                  <a:pt x="440" y="252"/>
                </a:cubicBezTo>
                <a:cubicBezTo>
                  <a:pt x="440" y="226"/>
                  <a:pt x="415" y="202"/>
                  <a:pt x="379" y="202"/>
                </a:cubicBezTo>
                <a:cubicBezTo>
                  <a:pt x="379" y="202"/>
                  <a:pt x="378" y="202"/>
                  <a:pt x="378" y="202"/>
                </a:cubicBezTo>
                <a:cubicBezTo>
                  <a:pt x="337" y="200"/>
                  <a:pt x="237" y="200"/>
                  <a:pt x="212" y="200"/>
                </a:cubicBezTo>
                <a:cubicBezTo>
                  <a:pt x="217" y="190"/>
                  <a:pt x="220" y="183"/>
                  <a:pt x="228" y="165"/>
                </a:cubicBezTo>
                <a:cubicBezTo>
                  <a:pt x="242" y="134"/>
                  <a:pt x="261" y="95"/>
                  <a:pt x="266" y="62"/>
                </a:cubicBezTo>
                <a:cubicBezTo>
                  <a:pt x="266" y="41"/>
                  <a:pt x="258" y="25"/>
                  <a:pt x="248" y="15"/>
                </a:cubicBezTo>
                <a:cubicBezTo>
                  <a:pt x="237" y="5"/>
                  <a:pt x="224" y="0"/>
                  <a:pt x="213" y="0"/>
                </a:cubicBezTo>
                <a:close/>
                <a:moveTo>
                  <a:pt x="213" y="27"/>
                </a:moveTo>
                <a:cubicBezTo>
                  <a:pt x="216" y="27"/>
                  <a:pt x="224" y="29"/>
                  <a:pt x="229" y="34"/>
                </a:cubicBezTo>
                <a:cubicBezTo>
                  <a:pt x="235" y="40"/>
                  <a:pt x="240" y="47"/>
                  <a:pt x="240" y="62"/>
                </a:cubicBezTo>
                <a:cubicBezTo>
                  <a:pt x="227" y="112"/>
                  <a:pt x="202" y="158"/>
                  <a:pt x="180" y="208"/>
                </a:cubicBezTo>
                <a:cubicBezTo>
                  <a:pt x="176" y="216"/>
                  <a:pt x="183" y="227"/>
                  <a:pt x="192" y="227"/>
                </a:cubicBezTo>
                <a:cubicBezTo>
                  <a:pt x="192" y="227"/>
                  <a:pt x="333" y="227"/>
                  <a:pt x="378" y="228"/>
                </a:cubicBezTo>
                <a:cubicBezTo>
                  <a:pt x="378" y="228"/>
                  <a:pt x="378" y="228"/>
                  <a:pt x="378" y="228"/>
                </a:cubicBezTo>
                <a:cubicBezTo>
                  <a:pt x="403" y="228"/>
                  <a:pt x="413" y="244"/>
                  <a:pt x="413" y="252"/>
                </a:cubicBezTo>
                <a:cubicBezTo>
                  <a:pt x="413" y="263"/>
                  <a:pt x="409" y="286"/>
                  <a:pt x="409" y="286"/>
                </a:cubicBezTo>
                <a:cubicBezTo>
                  <a:pt x="408" y="292"/>
                  <a:pt x="412" y="299"/>
                  <a:pt x="418" y="301"/>
                </a:cubicBezTo>
                <a:cubicBezTo>
                  <a:pt x="418" y="301"/>
                  <a:pt x="440" y="308"/>
                  <a:pt x="440" y="329"/>
                </a:cubicBezTo>
                <a:cubicBezTo>
                  <a:pt x="440" y="349"/>
                  <a:pt x="420" y="361"/>
                  <a:pt x="420" y="361"/>
                </a:cubicBezTo>
                <a:cubicBezTo>
                  <a:pt x="411" y="365"/>
                  <a:pt x="412" y="381"/>
                  <a:pt x="421" y="385"/>
                </a:cubicBezTo>
                <a:cubicBezTo>
                  <a:pt x="421" y="385"/>
                  <a:pt x="440" y="392"/>
                  <a:pt x="440" y="411"/>
                </a:cubicBezTo>
                <a:cubicBezTo>
                  <a:pt x="440" y="433"/>
                  <a:pt x="412" y="444"/>
                  <a:pt x="412" y="444"/>
                </a:cubicBezTo>
                <a:cubicBezTo>
                  <a:pt x="404" y="446"/>
                  <a:pt x="401" y="457"/>
                  <a:pt x="406" y="464"/>
                </a:cubicBezTo>
                <a:cubicBezTo>
                  <a:pt x="406" y="464"/>
                  <a:pt x="413" y="474"/>
                  <a:pt x="413" y="489"/>
                </a:cubicBezTo>
                <a:cubicBezTo>
                  <a:pt x="413" y="493"/>
                  <a:pt x="410" y="502"/>
                  <a:pt x="403" y="509"/>
                </a:cubicBezTo>
                <a:cubicBezTo>
                  <a:pt x="396" y="515"/>
                  <a:pt x="386" y="520"/>
                  <a:pt x="373" y="520"/>
                </a:cubicBezTo>
                <a:lnTo>
                  <a:pt x="120" y="520"/>
                </a:lnTo>
                <a:cubicBezTo>
                  <a:pt x="68" y="520"/>
                  <a:pt x="26" y="478"/>
                  <a:pt x="26" y="427"/>
                </a:cubicBezTo>
                <a:lnTo>
                  <a:pt x="26" y="302"/>
                </a:lnTo>
                <a:cubicBezTo>
                  <a:pt x="26" y="282"/>
                  <a:pt x="32" y="263"/>
                  <a:pt x="44" y="247"/>
                </a:cubicBezTo>
                <a:cubicBezTo>
                  <a:pt x="44" y="247"/>
                  <a:pt x="44" y="247"/>
                  <a:pt x="44" y="247"/>
                </a:cubicBezTo>
                <a:lnTo>
                  <a:pt x="193" y="42"/>
                </a:lnTo>
                <a:cubicBezTo>
                  <a:pt x="198" y="33"/>
                  <a:pt x="206" y="28"/>
                  <a:pt x="213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73709" y="5131945"/>
            <a:ext cx="405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54922" y="5138981"/>
            <a:ext cx="405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  <p:sp>
        <p:nvSpPr>
          <p:cNvPr id="25" name="Multipe Users"/>
          <p:cNvSpPr>
            <a:spLocks noChangeAspect="1" noEditPoints="1"/>
          </p:cNvSpPr>
          <p:nvPr/>
        </p:nvSpPr>
        <p:spPr bwMode="auto">
          <a:xfrm>
            <a:off x="2756560" y="5171126"/>
            <a:ext cx="163513" cy="138113"/>
          </a:xfrm>
          <a:custGeom>
            <a:avLst/>
            <a:gdLst>
              <a:gd name="T0" fmla="*/ 146 w 669"/>
              <a:gd name="T1" fmla="*/ 198 h 568"/>
              <a:gd name="T2" fmla="*/ 162 w 669"/>
              <a:gd name="T3" fmla="*/ 274 h 568"/>
              <a:gd name="T4" fmla="*/ 191 w 669"/>
              <a:gd name="T5" fmla="*/ 337 h 568"/>
              <a:gd name="T6" fmla="*/ 97 w 669"/>
              <a:gd name="T7" fmla="*/ 437 h 568"/>
              <a:gd name="T8" fmla="*/ 0 w 669"/>
              <a:gd name="T9" fmla="*/ 568 h 568"/>
              <a:gd name="T10" fmla="*/ 516 w 669"/>
              <a:gd name="T11" fmla="*/ 496 h 568"/>
              <a:gd name="T12" fmla="*/ 640 w 669"/>
              <a:gd name="T13" fmla="*/ 416 h 568"/>
              <a:gd name="T14" fmla="*/ 510 w 669"/>
              <a:gd name="T15" fmla="*/ 338 h 568"/>
              <a:gd name="T16" fmla="*/ 522 w 669"/>
              <a:gd name="T17" fmla="*/ 281 h 568"/>
              <a:gd name="T18" fmla="*/ 554 w 669"/>
              <a:gd name="T19" fmla="*/ 210 h 568"/>
              <a:gd name="T20" fmla="*/ 541 w 669"/>
              <a:gd name="T21" fmla="*/ 60 h 568"/>
              <a:gd name="T22" fmla="*/ 440 w 669"/>
              <a:gd name="T23" fmla="*/ 13 h 568"/>
              <a:gd name="T24" fmla="*/ 267 w 669"/>
              <a:gd name="T25" fmla="*/ 0 h 568"/>
              <a:gd name="T26" fmla="*/ 316 w 669"/>
              <a:gd name="T27" fmla="*/ 43 h 568"/>
              <a:gd name="T28" fmla="*/ 363 w 669"/>
              <a:gd name="T29" fmla="*/ 70 h 568"/>
              <a:gd name="T30" fmla="*/ 360 w 669"/>
              <a:gd name="T31" fmla="*/ 208 h 568"/>
              <a:gd name="T32" fmla="*/ 365 w 669"/>
              <a:gd name="T33" fmla="*/ 251 h 568"/>
              <a:gd name="T34" fmla="*/ 349 w 669"/>
              <a:gd name="T35" fmla="*/ 266 h 568"/>
              <a:gd name="T36" fmla="*/ 326 w 669"/>
              <a:gd name="T37" fmla="*/ 320 h 568"/>
              <a:gd name="T38" fmla="*/ 320 w 669"/>
              <a:gd name="T39" fmla="*/ 389 h 568"/>
              <a:gd name="T40" fmla="*/ 366 w 669"/>
              <a:gd name="T41" fmla="*/ 436 h 568"/>
              <a:gd name="T42" fmla="*/ 482 w 669"/>
              <a:gd name="T43" fmla="*/ 495 h 568"/>
              <a:gd name="T44" fmla="*/ 31 w 669"/>
              <a:gd name="T45" fmla="*/ 541 h 568"/>
              <a:gd name="T46" fmla="*/ 171 w 669"/>
              <a:gd name="T47" fmla="*/ 436 h 568"/>
              <a:gd name="T48" fmla="*/ 216 w 669"/>
              <a:gd name="T49" fmla="*/ 389 h 568"/>
              <a:gd name="T50" fmla="*/ 210 w 669"/>
              <a:gd name="T51" fmla="*/ 320 h 568"/>
              <a:gd name="T52" fmla="*/ 186 w 669"/>
              <a:gd name="T53" fmla="*/ 266 h 568"/>
              <a:gd name="T54" fmla="*/ 171 w 669"/>
              <a:gd name="T55" fmla="*/ 251 h 568"/>
              <a:gd name="T56" fmla="*/ 176 w 669"/>
              <a:gd name="T57" fmla="*/ 208 h 568"/>
              <a:gd name="T58" fmla="*/ 267 w 669"/>
              <a:gd name="T59" fmla="*/ 26 h 568"/>
              <a:gd name="T60" fmla="*/ 483 w 669"/>
              <a:gd name="T61" fmla="*/ 58 h 568"/>
              <a:gd name="T62" fmla="*/ 530 w 669"/>
              <a:gd name="T63" fmla="*/ 109 h 568"/>
              <a:gd name="T64" fmla="*/ 525 w 669"/>
              <a:gd name="T65" fmla="*/ 197 h 568"/>
              <a:gd name="T66" fmla="*/ 520 w 669"/>
              <a:gd name="T67" fmla="*/ 227 h 568"/>
              <a:gd name="T68" fmla="*/ 498 w 669"/>
              <a:gd name="T69" fmla="*/ 269 h 568"/>
              <a:gd name="T70" fmla="*/ 482 w 669"/>
              <a:gd name="T71" fmla="*/ 287 h 568"/>
              <a:gd name="T72" fmla="*/ 483 w 669"/>
              <a:gd name="T73" fmla="*/ 345 h 568"/>
              <a:gd name="T74" fmla="*/ 575 w 669"/>
              <a:gd name="T75" fmla="*/ 406 h 568"/>
              <a:gd name="T76" fmla="*/ 493 w 669"/>
              <a:gd name="T77" fmla="*/ 469 h 568"/>
              <a:gd name="T78" fmla="*/ 347 w 669"/>
              <a:gd name="T79" fmla="*/ 385 h 568"/>
              <a:gd name="T80" fmla="*/ 362 w 669"/>
              <a:gd name="T81" fmla="*/ 314 h 568"/>
              <a:gd name="T82" fmla="*/ 399 w 669"/>
              <a:gd name="T83" fmla="*/ 231 h 568"/>
              <a:gd name="T84" fmla="*/ 384 w 669"/>
              <a:gd name="T85" fmla="*/ 54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568">
                <a:moveTo>
                  <a:pt x="266" y="0"/>
                </a:moveTo>
                <a:cubicBezTo>
                  <a:pt x="204" y="1"/>
                  <a:pt x="164" y="26"/>
                  <a:pt x="147" y="66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7" y="231"/>
                </a:cubicBezTo>
                <a:cubicBezTo>
                  <a:pt x="138" y="245"/>
                  <a:pt x="144" y="257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8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535" y="568"/>
                </a:lnTo>
                <a:lnTo>
                  <a:pt x="535" y="554"/>
                </a:lnTo>
                <a:cubicBezTo>
                  <a:pt x="533" y="531"/>
                  <a:pt x="526" y="511"/>
                  <a:pt x="516" y="496"/>
                </a:cubicBezTo>
                <a:lnTo>
                  <a:pt x="669" y="496"/>
                </a:lnTo>
                <a:lnTo>
                  <a:pt x="668" y="482"/>
                </a:lnTo>
                <a:cubicBezTo>
                  <a:pt x="666" y="453"/>
                  <a:pt x="655" y="431"/>
                  <a:pt x="640" y="416"/>
                </a:cubicBezTo>
                <a:cubicBezTo>
                  <a:pt x="624" y="400"/>
                  <a:pt x="605" y="390"/>
                  <a:pt x="586" y="382"/>
                </a:cubicBezTo>
                <a:cubicBezTo>
                  <a:pt x="567" y="374"/>
                  <a:pt x="549" y="367"/>
                  <a:pt x="535" y="360"/>
                </a:cubicBezTo>
                <a:cubicBezTo>
                  <a:pt x="521" y="353"/>
                  <a:pt x="513" y="347"/>
                  <a:pt x="510" y="338"/>
                </a:cubicBezTo>
                <a:cubicBezTo>
                  <a:pt x="509" y="325"/>
                  <a:pt x="509" y="313"/>
                  <a:pt x="509" y="300"/>
                </a:cubicBezTo>
                <a:cubicBezTo>
                  <a:pt x="510" y="299"/>
                  <a:pt x="512" y="297"/>
                  <a:pt x="513" y="296"/>
                </a:cubicBezTo>
                <a:cubicBezTo>
                  <a:pt x="517" y="291"/>
                  <a:pt x="520" y="286"/>
                  <a:pt x="522" y="281"/>
                </a:cubicBezTo>
                <a:cubicBezTo>
                  <a:pt x="527" y="271"/>
                  <a:pt x="530" y="259"/>
                  <a:pt x="532" y="248"/>
                </a:cubicBezTo>
                <a:cubicBezTo>
                  <a:pt x="536" y="246"/>
                  <a:pt x="540" y="245"/>
                  <a:pt x="543" y="242"/>
                </a:cubicBezTo>
                <a:cubicBezTo>
                  <a:pt x="548" y="234"/>
                  <a:pt x="552" y="224"/>
                  <a:pt x="554" y="210"/>
                </a:cubicBezTo>
                <a:cubicBezTo>
                  <a:pt x="555" y="199"/>
                  <a:pt x="550" y="190"/>
                  <a:pt x="546" y="183"/>
                </a:cubicBezTo>
                <a:cubicBezTo>
                  <a:pt x="552" y="164"/>
                  <a:pt x="558" y="136"/>
                  <a:pt x="556" y="107"/>
                </a:cubicBezTo>
                <a:cubicBezTo>
                  <a:pt x="555" y="90"/>
                  <a:pt x="551" y="74"/>
                  <a:pt x="541" y="60"/>
                </a:cubicBezTo>
                <a:cubicBezTo>
                  <a:pt x="531" y="47"/>
                  <a:pt x="516" y="37"/>
                  <a:pt x="496" y="34"/>
                </a:cubicBezTo>
                <a:cubicBezTo>
                  <a:pt x="483" y="20"/>
                  <a:pt x="464" y="13"/>
                  <a:pt x="440" y="13"/>
                </a:cubicBezTo>
                <a:lnTo>
                  <a:pt x="440" y="13"/>
                </a:lnTo>
                <a:cubicBezTo>
                  <a:pt x="407" y="14"/>
                  <a:pt x="382" y="22"/>
                  <a:pt x="364" y="36"/>
                </a:cubicBezTo>
                <a:cubicBezTo>
                  <a:pt x="356" y="31"/>
                  <a:pt x="346" y="27"/>
                  <a:pt x="335" y="25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267" y="26"/>
                </a:moveTo>
                <a:cubicBezTo>
                  <a:pt x="294" y="26"/>
                  <a:pt x="311" y="34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2"/>
                  <a:pt x="355" y="60"/>
                  <a:pt x="363" y="70"/>
                </a:cubicBezTo>
                <a:cubicBezTo>
                  <a:pt x="370" y="80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1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3" y="312"/>
                  <a:pt x="330" y="316"/>
                </a:cubicBezTo>
                <a:cubicBezTo>
                  <a:pt x="328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1" y="391"/>
                </a:lnTo>
                <a:lnTo>
                  <a:pt x="321" y="393"/>
                </a:lnTo>
                <a:cubicBezTo>
                  <a:pt x="329" y="413"/>
                  <a:pt x="346" y="426"/>
                  <a:pt x="366" y="436"/>
                </a:cubicBezTo>
                <a:cubicBezTo>
                  <a:pt x="385" y="445"/>
                  <a:pt x="407" y="453"/>
                  <a:pt x="428" y="462"/>
                </a:cubicBezTo>
                <a:cubicBezTo>
                  <a:pt x="446" y="469"/>
                  <a:pt x="462" y="478"/>
                  <a:pt x="475" y="489"/>
                </a:cubicBezTo>
                <a:cubicBezTo>
                  <a:pt x="477" y="492"/>
                  <a:pt x="479" y="494"/>
                  <a:pt x="482" y="495"/>
                </a:cubicBezTo>
                <a:cubicBezTo>
                  <a:pt x="482" y="495"/>
                  <a:pt x="482" y="495"/>
                  <a:pt x="483" y="496"/>
                </a:cubicBezTo>
                <a:cubicBezTo>
                  <a:pt x="494" y="507"/>
                  <a:pt x="501" y="522"/>
                  <a:pt x="505" y="541"/>
                </a:cubicBezTo>
                <a:lnTo>
                  <a:pt x="31" y="541"/>
                </a:lnTo>
                <a:cubicBezTo>
                  <a:pt x="35" y="522"/>
                  <a:pt x="42" y="507"/>
                  <a:pt x="53" y="496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9" y="453"/>
                  <a:pt x="151" y="445"/>
                  <a:pt x="171" y="436"/>
                </a:cubicBezTo>
                <a:cubicBezTo>
                  <a:pt x="190" y="426"/>
                  <a:pt x="208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2"/>
                  <a:pt x="201" y="307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1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6" y="217"/>
                  <a:pt x="167" y="213"/>
                </a:cubicBezTo>
                <a:lnTo>
                  <a:pt x="176" y="208"/>
                </a:lnTo>
                <a:lnTo>
                  <a:pt x="173" y="198"/>
                </a:lnTo>
                <a:cubicBezTo>
                  <a:pt x="161" y="150"/>
                  <a:pt x="159" y="106"/>
                  <a:pt x="172" y="76"/>
                </a:cubicBezTo>
                <a:cubicBezTo>
                  <a:pt x="185" y="46"/>
                  <a:pt x="211" y="27"/>
                  <a:pt x="267" y="26"/>
                </a:cubicBezTo>
                <a:close/>
                <a:moveTo>
                  <a:pt x="440" y="40"/>
                </a:moveTo>
                <a:cubicBezTo>
                  <a:pt x="463" y="40"/>
                  <a:pt x="476" y="46"/>
                  <a:pt x="480" y="53"/>
                </a:cubicBezTo>
                <a:lnTo>
                  <a:pt x="483" y="58"/>
                </a:lnTo>
                <a:lnTo>
                  <a:pt x="490" y="59"/>
                </a:lnTo>
                <a:cubicBezTo>
                  <a:pt x="505" y="61"/>
                  <a:pt x="513" y="67"/>
                  <a:pt x="519" y="76"/>
                </a:cubicBezTo>
                <a:cubicBezTo>
                  <a:pt x="525" y="84"/>
                  <a:pt x="529" y="96"/>
                  <a:pt x="530" y="109"/>
                </a:cubicBezTo>
                <a:cubicBezTo>
                  <a:pt x="532" y="135"/>
                  <a:pt x="524" y="167"/>
                  <a:pt x="519" y="181"/>
                </a:cubicBezTo>
                <a:lnTo>
                  <a:pt x="516" y="191"/>
                </a:lnTo>
                <a:lnTo>
                  <a:pt x="525" y="197"/>
                </a:lnTo>
                <a:cubicBezTo>
                  <a:pt x="524" y="196"/>
                  <a:pt x="528" y="198"/>
                  <a:pt x="527" y="207"/>
                </a:cubicBezTo>
                <a:cubicBezTo>
                  <a:pt x="527" y="214"/>
                  <a:pt x="524" y="219"/>
                  <a:pt x="522" y="225"/>
                </a:cubicBezTo>
                <a:cubicBezTo>
                  <a:pt x="520" y="227"/>
                  <a:pt x="519" y="227"/>
                  <a:pt x="520" y="227"/>
                </a:cubicBezTo>
                <a:lnTo>
                  <a:pt x="509" y="228"/>
                </a:lnTo>
                <a:lnTo>
                  <a:pt x="508" y="239"/>
                </a:lnTo>
                <a:cubicBezTo>
                  <a:pt x="507" y="248"/>
                  <a:pt x="503" y="260"/>
                  <a:pt x="498" y="269"/>
                </a:cubicBezTo>
                <a:cubicBezTo>
                  <a:pt x="496" y="273"/>
                  <a:pt x="494" y="277"/>
                  <a:pt x="492" y="280"/>
                </a:cubicBezTo>
                <a:cubicBezTo>
                  <a:pt x="490" y="283"/>
                  <a:pt x="488" y="284"/>
                  <a:pt x="489" y="283"/>
                </a:cubicBezTo>
                <a:lnTo>
                  <a:pt x="482" y="287"/>
                </a:lnTo>
                <a:lnTo>
                  <a:pt x="482" y="295"/>
                </a:lnTo>
                <a:cubicBezTo>
                  <a:pt x="482" y="311"/>
                  <a:pt x="482" y="325"/>
                  <a:pt x="483" y="344"/>
                </a:cubicBezTo>
                <a:lnTo>
                  <a:pt x="483" y="345"/>
                </a:lnTo>
                <a:lnTo>
                  <a:pt x="484" y="347"/>
                </a:lnTo>
                <a:cubicBezTo>
                  <a:pt x="491" y="365"/>
                  <a:pt x="506" y="376"/>
                  <a:pt x="523" y="384"/>
                </a:cubicBezTo>
                <a:cubicBezTo>
                  <a:pt x="539" y="392"/>
                  <a:pt x="558" y="399"/>
                  <a:pt x="575" y="406"/>
                </a:cubicBezTo>
                <a:cubicBezTo>
                  <a:pt x="593" y="414"/>
                  <a:pt x="609" y="422"/>
                  <a:pt x="621" y="434"/>
                </a:cubicBezTo>
                <a:cubicBezTo>
                  <a:pt x="629" y="443"/>
                  <a:pt x="635" y="455"/>
                  <a:pt x="638" y="469"/>
                </a:cubicBezTo>
                <a:lnTo>
                  <a:pt x="493" y="469"/>
                </a:lnTo>
                <a:cubicBezTo>
                  <a:pt x="477" y="455"/>
                  <a:pt x="458" y="445"/>
                  <a:pt x="439" y="437"/>
                </a:cubicBezTo>
                <a:cubicBezTo>
                  <a:pt x="417" y="428"/>
                  <a:pt x="395" y="420"/>
                  <a:pt x="378" y="412"/>
                </a:cubicBezTo>
                <a:cubicBezTo>
                  <a:pt x="361" y="404"/>
                  <a:pt x="351" y="395"/>
                  <a:pt x="347" y="385"/>
                </a:cubicBezTo>
                <a:cubicBezTo>
                  <a:pt x="345" y="367"/>
                  <a:pt x="346" y="353"/>
                  <a:pt x="346" y="337"/>
                </a:cubicBezTo>
                <a:cubicBezTo>
                  <a:pt x="348" y="335"/>
                  <a:pt x="350" y="334"/>
                  <a:pt x="352" y="331"/>
                </a:cubicBezTo>
                <a:cubicBezTo>
                  <a:pt x="355" y="326"/>
                  <a:pt x="359" y="320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7"/>
                  <a:pt x="399" y="231"/>
                </a:cubicBezTo>
                <a:cubicBezTo>
                  <a:pt x="401" y="216"/>
                  <a:pt x="396" y="206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398" y="88"/>
                  <a:pt x="395" y="68"/>
                  <a:pt x="384" y="54"/>
                </a:cubicBezTo>
                <a:cubicBezTo>
                  <a:pt x="397" y="46"/>
                  <a:pt x="415" y="40"/>
                  <a:pt x="440" y="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99327" y="1866245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게시판</a:t>
            </a:r>
            <a:endParaRPr lang="ko-KR" altLang="en-US" sz="1350" dirty="0"/>
          </a:p>
        </p:txBody>
      </p:sp>
      <p:sp>
        <p:nvSpPr>
          <p:cNvPr id="81" name="TextBox 80"/>
          <p:cNvSpPr txBox="1"/>
          <p:nvPr/>
        </p:nvSpPr>
        <p:spPr>
          <a:xfrm>
            <a:off x="1375004" y="435932"/>
            <a:ext cx="648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화면을 상상해 봅니다</a:t>
            </a:r>
            <a:r>
              <a:rPr lang="en-US" altLang="ko-KR" dirty="0" smtClean="0"/>
              <a:t>..(2) </a:t>
            </a:r>
          </a:p>
          <a:p>
            <a:r>
              <a:rPr lang="ko-KR" altLang="en-US" dirty="0" smtClean="0"/>
              <a:t>요즘 카드디자인이 흥하니 우리도 카드디자인으로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82" name="Menu"/>
          <p:cNvSpPr>
            <a:spLocks noChangeAspect="1" noEditPoints="1"/>
          </p:cNvSpPr>
          <p:nvPr/>
        </p:nvSpPr>
        <p:spPr bwMode="auto">
          <a:xfrm>
            <a:off x="1915418" y="1958026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Button"/>
          <p:cNvSpPr/>
          <p:nvPr/>
        </p:nvSpPr>
        <p:spPr>
          <a:xfrm>
            <a:off x="3552902" y="1915068"/>
            <a:ext cx="451306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글쓰기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5043928" y="1425672"/>
            <a:ext cx="2479208" cy="4859248"/>
            <a:chOff x="9165945" y="1228296"/>
            <a:chExt cx="2479208" cy="4859248"/>
          </a:xfrm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5140532" y="2164240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199877" y="1863112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글쓰기</a:t>
            </a:r>
            <a:endParaRPr lang="ko-KR" altLang="en-US" sz="1350" dirty="0"/>
          </a:p>
        </p:txBody>
      </p:sp>
      <p:sp>
        <p:nvSpPr>
          <p:cNvPr id="122" name="Button"/>
          <p:cNvSpPr/>
          <p:nvPr/>
        </p:nvSpPr>
        <p:spPr>
          <a:xfrm>
            <a:off x="7014209" y="1906107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237694" y="2301694"/>
            <a:ext cx="2072148" cy="139277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Button"/>
          <p:cNvSpPr/>
          <p:nvPr/>
        </p:nvSpPr>
        <p:spPr>
          <a:xfrm>
            <a:off x="5223893" y="4029890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5" name="Checkbox"/>
          <p:cNvGrpSpPr/>
          <p:nvPr/>
        </p:nvGrpSpPr>
        <p:grpSpPr>
          <a:xfrm>
            <a:off x="5237694" y="3817395"/>
            <a:ext cx="846127" cy="134652"/>
            <a:chOff x="863600" y="1303482"/>
            <a:chExt cx="846127" cy="134652"/>
          </a:xfrm>
        </p:grpSpPr>
        <p:grpSp>
          <p:nvGrpSpPr>
            <p:cNvPr id="126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28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7" name="Text"/>
            <p:cNvSpPr txBox="1"/>
            <p:nvPr/>
          </p:nvSpPr>
          <p:spPr>
            <a:xfrm>
              <a:off x="1057304" y="1303482"/>
              <a:ext cx="652423" cy="1346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내위치 공유하기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Map"/>
          <p:cNvGrpSpPr>
            <a:grpSpLocks noChangeAspect="1"/>
          </p:cNvGrpSpPr>
          <p:nvPr/>
        </p:nvGrpSpPr>
        <p:grpSpPr>
          <a:xfrm>
            <a:off x="2025794" y="3026949"/>
            <a:ext cx="1856335" cy="1354729"/>
            <a:chOff x="4585634" y="1597655"/>
            <a:chExt cx="2238375" cy="1633537"/>
          </a:xfrm>
        </p:grpSpPr>
        <p:sp>
          <p:nvSpPr>
            <p:cNvPr id="47" name="Background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iver"/>
            <p:cNvSpPr>
              <a:spLocks/>
            </p:cNvSpPr>
            <p:nvPr/>
          </p:nvSpPr>
          <p:spPr bwMode="auto">
            <a:xfrm>
              <a:off x="5468144" y="1597655"/>
              <a:ext cx="1290638" cy="163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89" y="2525"/>
                </a:cxn>
                <a:cxn ang="0">
                  <a:pos x="4162" y="4620"/>
                </a:cxn>
                <a:cxn ang="0">
                  <a:pos x="4877" y="5439"/>
                </a:cxn>
                <a:cxn ang="0">
                  <a:pos x="5298" y="5951"/>
                </a:cxn>
                <a:cxn ang="0">
                  <a:pos x="5532" y="6277"/>
                </a:cxn>
                <a:cxn ang="0">
                  <a:pos x="5753" y="6609"/>
                </a:cxn>
                <a:cxn ang="0">
                  <a:pos x="5960" y="6945"/>
                </a:cxn>
                <a:cxn ang="0">
                  <a:pos x="6150" y="7278"/>
                </a:cxn>
                <a:cxn ang="0">
                  <a:pos x="6478" y="7922"/>
                </a:cxn>
                <a:cxn ang="0">
                  <a:pos x="6724" y="8506"/>
                </a:cxn>
                <a:cxn ang="0">
                  <a:pos x="6806" y="9445"/>
                </a:cxn>
                <a:cxn ang="0">
                  <a:pos x="6827" y="9849"/>
                </a:cxn>
                <a:cxn ang="0">
                  <a:pos x="7796" y="9849"/>
                </a:cxn>
                <a:cxn ang="0">
                  <a:pos x="7695" y="9275"/>
                </a:cxn>
                <a:cxn ang="0">
                  <a:pos x="7571" y="8686"/>
                </a:cxn>
                <a:cxn ang="0">
                  <a:pos x="7445" y="8202"/>
                </a:cxn>
                <a:cxn ang="0">
                  <a:pos x="7288" y="7711"/>
                </a:cxn>
                <a:cxn ang="0">
                  <a:pos x="7190" y="7460"/>
                </a:cxn>
                <a:cxn ang="0">
                  <a:pos x="7074" y="7206"/>
                </a:cxn>
                <a:cxn ang="0">
                  <a:pos x="6937" y="6947"/>
                </a:cxn>
                <a:cxn ang="0">
                  <a:pos x="6776" y="6683"/>
                </a:cxn>
                <a:cxn ang="0">
                  <a:pos x="6566" y="6386"/>
                </a:cxn>
                <a:cxn ang="0">
                  <a:pos x="6291" y="6033"/>
                </a:cxn>
                <a:cxn ang="0">
                  <a:pos x="5577" y="5184"/>
                </a:cxn>
                <a:cxn ang="0">
                  <a:pos x="3708" y="3069"/>
                </a:cxn>
                <a:cxn ang="0">
                  <a:pos x="2658" y="1894"/>
                </a:cxn>
                <a:cxn ang="0">
                  <a:pos x="1670" y="807"/>
                </a:cxn>
                <a:cxn ang="0">
                  <a:pos x="928" y="0"/>
                </a:cxn>
                <a:cxn ang="0">
                  <a:pos x="0" y="0"/>
                </a:cxn>
              </a:cxnLst>
              <a:rect l="0" t="0" r="r" b="b"/>
              <a:pathLst>
                <a:path w="7796" h="9849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Streets"/>
            <p:cNvSpPr>
              <a:spLocks noEditPoints="1"/>
            </p:cNvSpPr>
            <p:nvPr/>
          </p:nvSpPr>
          <p:spPr bwMode="auto">
            <a:xfrm>
              <a:off x="4585634" y="1597655"/>
              <a:ext cx="2238375" cy="1633537"/>
            </a:xfrm>
            <a:custGeom>
              <a:avLst/>
              <a:gdLst>
                <a:gd name="T0" fmla="*/ 57 w 6215"/>
                <a:gd name="T1" fmla="*/ 885 h 4534"/>
                <a:gd name="T2" fmla="*/ 0 w 6215"/>
                <a:gd name="T3" fmla="*/ 1173 h 4534"/>
                <a:gd name="T4" fmla="*/ 0 w 6215"/>
                <a:gd name="T5" fmla="*/ 3540 h 4534"/>
                <a:gd name="T6" fmla="*/ 1342 w 6215"/>
                <a:gd name="T7" fmla="*/ 2690 h 4534"/>
                <a:gd name="T8" fmla="*/ 327 w 6215"/>
                <a:gd name="T9" fmla="*/ 4534 h 4534"/>
                <a:gd name="T10" fmla="*/ 1979 w 6215"/>
                <a:gd name="T11" fmla="*/ 3409 h 4534"/>
                <a:gd name="T12" fmla="*/ 1823 w 6215"/>
                <a:gd name="T13" fmla="*/ 4534 h 4534"/>
                <a:gd name="T14" fmla="*/ 2626 w 6215"/>
                <a:gd name="T15" fmla="*/ 4139 h 4534"/>
                <a:gd name="T16" fmla="*/ 3588 w 6215"/>
                <a:gd name="T17" fmla="*/ 4534 h 4534"/>
                <a:gd name="T18" fmla="*/ 4742 w 6215"/>
                <a:gd name="T19" fmla="*/ 3723 h 4534"/>
                <a:gd name="T20" fmla="*/ 5092 w 6215"/>
                <a:gd name="T21" fmla="*/ 4534 h 4534"/>
                <a:gd name="T22" fmla="*/ 5297 w 6215"/>
                <a:gd name="T23" fmla="*/ 4371 h 4534"/>
                <a:gd name="T24" fmla="*/ 4928 w 6215"/>
                <a:gd name="T25" fmla="*/ 3582 h 4534"/>
                <a:gd name="T26" fmla="*/ 4270 w 6215"/>
                <a:gd name="T27" fmla="*/ 2884 h 4534"/>
                <a:gd name="T28" fmla="*/ 4188 w 6215"/>
                <a:gd name="T29" fmla="*/ 3077 h 4534"/>
                <a:gd name="T30" fmla="*/ 3260 w 6215"/>
                <a:gd name="T31" fmla="*/ 4504 h 4534"/>
                <a:gd name="T32" fmla="*/ 5053 w 6215"/>
                <a:gd name="T33" fmla="*/ 2000 h 4534"/>
                <a:gd name="T34" fmla="*/ 6215 w 6215"/>
                <a:gd name="T35" fmla="*/ 2972 h 4534"/>
                <a:gd name="T36" fmla="*/ 6215 w 6215"/>
                <a:gd name="T37" fmla="*/ 976 h 4534"/>
                <a:gd name="T38" fmla="*/ 6175 w 6215"/>
                <a:gd name="T39" fmla="*/ 701 h 4534"/>
                <a:gd name="T40" fmla="*/ 5294 w 6215"/>
                <a:gd name="T41" fmla="*/ 0 h 4534"/>
                <a:gd name="T42" fmla="*/ 5073 w 6215"/>
                <a:gd name="T43" fmla="*/ 1671 h 4534"/>
                <a:gd name="T44" fmla="*/ 5223 w 6215"/>
                <a:gd name="T45" fmla="*/ 468 h 4534"/>
                <a:gd name="T46" fmla="*/ 5147 w 6215"/>
                <a:gd name="T47" fmla="*/ 264 h 4534"/>
                <a:gd name="T48" fmla="*/ 4401 w 6215"/>
                <a:gd name="T49" fmla="*/ 906 h 4534"/>
                <a:gd name="T50" fmla="*/ 3299 w 6215"/>
                <a:gd name="T51" fmla="*/ 0 h 4534"/>
                <a:gd name="T52" fmla="*/ 4039 w 6215"/>
                <a:gd name="T53" fmla="*/ 2582 h 4534"/>
                <a:gd name="T54" fmla="*/ 1444 w 6215"/>
                <a:gd name="T55" fmla="*/ 0 h 4534"/>
                <a:gd name="T56" fmla="*/ 3864 w 6215"/>
                <a:gd name="T57" fmla="*/ 2736 h 4534"/>
                <a:gd name="T58" fmla="*/ 1164 w 6215"/>
                <a:gd name="T59" fmla="*/ 888 h 4534"/>
                <a:gd name="T60" fmla="*/ 1335 w 6215"/>
                <a:gd name="T61" fmla="*/ 129 h 4534"/>
                <a:gd name="T62" fmla="*/ 1125 w 6215"/>
                <a:gd name="T63" fmla="*/ 0 h 4534"/>
                <a:gd name="T64" fmla="*/ 989 w 6215"/>
                <a:gd name="T65" fmla="*/ 1041 h 4534"/>
                <a:gd name="T66" fmla="*/ 2645 w 6215"/>
                <a:gd name="T67" fmla="*/ 3810 h 4534"/>
                <a:gd name="T68" fmla="*/ 671 w 6215"/>
                <a:gd name="T69" fmla="*/ 680 h 4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15" h="4534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0" name="Pointer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51" name="Pointer Outer"/>
              <p:cNvSpPr>
                <a:spLocks/>
              </p:cNvSpPr>
              <p:nvPr/>
            </p:nvSpPr>
            <p:spPr bwMode="auto">
              <a:xfrm>
                <a:off x="2838590" y="3023046"/>
                <a:ext cx="180696" cy="284857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Pointer Inner"/>
              <p:cNvSpPr>
                <a:spLocks noChangeArrowheads="1"/>
              </p:cNvSpPr>
              <p:nvPr/>
            </p:nvSpPr>
            <p:spPr bwMode="auto"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91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martphone"/>
          <p:cNvGrpSpPr>
            <a:grpSpLocks noChangeAspect="1"/>
          </p:cNvGrpSpPr>
          <p:nvPr/>
        </p:nvGrpSpPr>
        <p:grpSpPr>
          <a:xfrm>
            <a:off x="1924909" y="1387771"/>
            <a:ext cx="2479208" cy="4859248"/>
            <a:chOff x="9165945" y="1228296"/>
            <a:chExt cx="2479208" cy="4859248"/>
          </a:xfrm>
        </p:grpSpPr>
        <p:sp>
          <p:nvSpPr>
            <p:cNvPr id="28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021513" y="2126339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15358" y="1819657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/>
              <a:t>댓글</a:t>
            </a:r>
            <a:endParaRPr lang="ko-KR" altLang="en-US" sz="135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2021513" y="257634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021513" y="3005713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021513" y="3453080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021513" y="3915196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Image"/>
          <p:cNvGrpSpPr/>
          <p:nvPr/>
        </p:nvGrpSpPr>
        <p:grpSpPr>
          <a:xfrm>
            <a:off x="2115358" y="2179789"/>
            <a:ext cx="339631" cy="339631"/>
            <a:chOff x="9600101" y="1622168"/>
            <a:chExt cx="1333500" cy="1333500"/>
          </a:xfrm>
        </p:grpSpPr>
        <p:sp>
          <p:nvSpPr>
            <p:cNvPr id="57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8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Image"/>
          <p:cNvGrpSpPr/>
          <p:nvPr/>
        </p:nvGrpSpPr>
        <p:grpSpPr>
          <a:xfrm>
            <a:off x="2115357" y="2627155"/>
            <a:ext cx="339631" cy="339631"/>
            <a:chOff x="9600101" y="1622168"/>
            <a:chExt cx="1333500" cy="1333500"/>
          </a:xfrm>
        </p:grpSpPr>
        <p:sp>
          <p:nvSpPr>
            <p:cNvPr id="61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2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Image"/>
          <p:cNvGrpSpPr/>
          <p:nvPr/>
        </p:nvGrpSpPr>
        <p:grpSpPr>
          <a:xfrm>
            <a:off x="2115356" y="3053850"/>
            <a:ext cx="339631" cy="339631"/>
            <a:chOff x="9600101" y="1622168"/>
            <a:chExt cx="1333500" cy="1333500"/>
          </a:xfrm>
        </p:grpSpPr>
        <p:sp>
          <p:nvSpPr>
            <p:cNvPr id="65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6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Image"/>
          <p:cNvGrpSpPr/>
          <p:nvPr/>
        </p:nvGrpSpPr>
        <p:grpSpPr>
          <a:xfrm>
            <a:off x="2115356" y="3515965"/>
            <a:ext cx="339631" cy="339631"/>
            <a:chOff x="9600101" y="1622168"/>
            <a:chExt cx="1333500" cy="1333500"/>
          </a:xfrm>
        </p:grpSpPr>
        <p:sp>
          <p:nvSpPr>
            <p:cNvPr id="69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0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398463" y="2114232"/>
            <a:ext cx="982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36837" y="2352349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98463" y="2576347"/>
            <a:ext cx="1177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 안녕하세요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36837" y="2814464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05725" y="3006289"/>
            <a:ext cx="982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다음에봐요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44099" y="3244406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00625" y="3461635"/>
            <a:ext cx="24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6836" y="3699752"/>
            <a:ext cx="506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윤용식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Menu"/>
          <p:cNvSpPr>
            <a:spLocks noChangeAspect="1" noEditPoints="1"/>
          </p:cNvSpPr>
          <p:nvPr/>
        </p:nvSpPr>
        <p:spPr bwMode="auto">
          <a:xfrm>
            <a:off x="2123303" y="1902683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75004" y="435932"/>
            <a:ext cx="648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화면을 상상해 봅니다</a:t>
            </a:r>
            <a:r>
              <a:rPr lang="en-US" altLang="ko-KR" dirty="0" smtClean="0"/>
              <a:t>..(3) </a:t>
            </a:r>
          </a:p>
          <a:p>
            <a:r>
              <a:rPr lang="ko-KR" altLang="en-US" dirty="0" smtClean="0"/>
              <a:t>요즘 카드디자인이 흥하니 우리도 카드디자인으로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84" name="Button"/>
          <p:cNvSpPr/>
          <p:nvPr/>
        </p:nvSpPr>
        <p:spPr>
          <a:xfrm>
            <a:off x="3676628" y="1850764"/>
            <a:ext cx="564713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댓글쓰기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4654519" y="1376710"/>
            <a:ext cx="2479208" cy="4859248"/>
            <a:chOff x="9165945" y="1228296"/>
            <a:chExt cx="2479208" cy="4859248"/>
          </a:xfrm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4751123" y="2115278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810468" y="1814150"/>
            <a:ext cx="21259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/>
              <a:t>댓글쓰기</a:t>
            </a:r>
            <a:endParaRPr lang="ko-KR" altLang="en-US" sz="1350" dirty="0"/>
          </a:p>
        </p:txBody>
      </p:sp>
      <p:sp>
        <p:nvSpPr>
          <p:cNvPr id="122" name="Button"/>
          <p:cNvSpPr/>
          <p:nvPr/>
        </p:nvSpPr>
        <p:spPr>
          <a:xfrm>
            <a:off x="6624800" y="1857145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848285" y="2252732"/>
            <a:ext cx="2072148" cy="139277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Button"/>
          <p:cNvSpPr/>
          <p:nvPr/>
        </p:nvSpPr>
        <p:spPr>
          <a:xfrm>
            <a:off x="4821367" y="3726992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597" y="1741164"/>
            <a:ext cx="422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목업이</a:t>
            </a:r>
            <a:r>
              <a:rPr lang="ko-KR" altLang="en-US" dirty="0" smtClean="0"/>
              <a:t> 나왔으니 기능을 예상하여 대충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설계합니다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416" y="2374490"/>
            <a:ext cx="4040357" cy="35322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8902" y="1741164"/>
            <a:ext cx="422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고마운 </a:t>
            </a:r>
            <a:r>
              <a:rPr lang="en-US" altLang="ko-KR" dirty="0" err="1" smtClean="0"/>
              <a:t>exerd</a:t>
            </a:r>
            <a:r>
              <a:rPr lang="en-US" altLang="ko-KR" dirty="0" smtClean="0"/>
              <a:t>.. </a:t>
            </a:r>
            <a:r>
              <a:rPr lang="ko-KR" altLang="en-US" dirty="0" err="1" smtClean="0"/>
              <a:t>회사차리면</a:t>
            </a:r>
            <a:r>
              <a:rPr lang="ko-KR" altLang="en-US" dirty="0" smtClean="0"/>
              <a:t> 꼭 살게요</a:t>
            </a:r>
            <a:r>
              <a:rPr lang="en-US" altLang="ko-KR" dirty="0" smtClean="0"/>
              <a:t>..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82" y="2578508"/>
            <a:ext cx="4408079" cy="32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9" y="2020186"/>
            <a:ext cx="4833870" cy="45294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61" y="2020186"/>
            <a:ext cx="4845218" cy="4540103"/>
          </a:xfrm>
          <a:prstGeom prst="rect">
            <a:avLst/>
          </a:prstGeom>
        </p:spPr>
      </p:pic>
      <p:sp>
        <p:nvSpPr>
          <p:cNvPr id="4" name="Accept"/>
          <p:cNvSpPr>
            <a:spLocks noChangeAspect="1"/>
          </p:cNvSpPr>
          <p:nvPr/>
        </p:nvSpPr>
        <p:spPr bwMode="auto">
          <a:xfrm>
            <a:off x="1665803" y="5121701"/>
            <a:ext cx="339049" cy="300904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ccept"/>
          <p:cNvSpPr>
            <a:spLocks noChangeAspect="1"/>
          </p:cNvSpPr>
          <p:nvPr/>
        </p:nvSpPr>
        <p:spPr bwMode="auto">
          <a:xfrm>
            <a:off x="4658398" y="5646240"/>
            <a:ext cx="339049" cy="300904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808" y="1144911"/>
            <a:ext cx="565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(NPM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Android Studio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에뮬레이터</a:t>
            </a:r>
            <a:r>
              <a:rPr lang="en-US" altLang="ko-KR" dirty="0"/>
              <a:t> </a:t>
            </a:r>
            <a:r>
              <a:rPr lang="ko-KR" altLang="en-US" dirty="0" smtClean="0"/>
              <a:t>냠냠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66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7" y="1755155"/>
            <a:ext cx="6448425" cy="421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3" y="2541965"/>
            <a:ext cx="6448425" cy="42195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4407" y="1038585"/>
            <a:ext cx="3309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install –g ionic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n</a:t>
            </a:r>
            <a:r>
              <a:rPr lang="en-US" altLang="ko-KR" dirty="0" err="1" smtClean="0"/>
              <a:t>pm</a:t>
            </a:r>
            <a:r>
              <a:rPr lang="en-US" altLang="ko-KR" dirty="0" smtClean="0"/>
              <a:t> install –g </a:t>
            </a:r>
            <a:r>
              <a:rPr lang="en-US" altLang="ko-KR" dirty="0" err="1" smtClean="0"/>
              <a:t>cordova</a:t>
            </a:r>
            <a:endParaRPr lang="en-US" altLang="ko-KR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508744" y="1038585"/>
            <a:ext cx="4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pm</a:t>
            </a:r>
            <a:r>
              <a:rPr lang="en-US" altLang="ko-KR" dirty="0" smtClean="0"/>
              <a:t>? </a:t>
            </a:r>
            <a:r>
              <a:rPr lang="en-US" altLang="ko-KR" dirty="0"/>
              <a:t>Node Packaged </a:t>
            </a:r>
            <a:r>
              <a:rPr lang="en-US" altLang="ko-KR" dirty="0" smtClean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4465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407" y="1038585"/>
            <a:ext cx="330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cd /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Ionic start 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cd /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1" y="1966193"/>
            <a:ext cx="6448425" cy="421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0" y="2699438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7" y="1961915"/>
            <a:ext cx="6448425" cy="42195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407" y="1038585"/>
            <a:ext cx="330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cd /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Ionic platform add android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Ionic run android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6" y="2806349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58" y="0"/>
            <a:ext cx="3797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33" y="555506"/>
            <a:ext cx="3309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수정해주고 에뮬레이터에 매번 </a:t>
            </a:r>
            <a:r>
              <a:rPr lang="ko-KR" altLang="en-US" dirty="0" err="1" smtClean="0"/>
              <a:t>실행시켜주는건</a:t>
            </a:r>
            <a:r>
              <a:rPr lang="ko-KR" altLang="en-US" dirty="0" smtClean="0"/>
              <a:t> 너무 귀찮아요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브라우져에서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테스팅할수있게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아이오닉에서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en-US" altLang="ko-KR" dirty="0" smtClean="0"/>
              <a:t>Ionic serve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" y="2406141"/>
            <a:ext cx="6448425" cy="421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762" y="-232284"/>
            <a:ext cx="5451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작성자는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987" y="974454"/>
            <a:ext cx="91440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호기심이 많아 개발 공부를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즐겨하는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개발자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(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물론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즐겨하는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거랑 잘하는 거랑은 다른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..T.T)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경력은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년차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공공에서 프로젝트하고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  </a:t>
            </a:r>
            <a:r>
              <a:rPr lang="en-US" altLang="ko-KR" sz="2000" strike="sngStrike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2000" strike="sngStrike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2000" strike="sngStrike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2000" strike="sngStrike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일에 퇴사예정</a:t>
            </a:r>
            <a:r>
              <a:rPr lang="en-US" altLang="ko-KR" sz="2000" strike="sngStrike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!!!</a:t>
            </a:r>
          </a:p>
          <a:p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잡학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도에요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뷰티전공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사회복지전공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컴공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=_=)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프로그래밍도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가리지 않고 공부하고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깊은 지식도 좋지만 구현을 더 좋아합니다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최근엔 디자인에도 관심이 생겨 기웃기웃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물고기를 키워요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고양이를 좋아해요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고양이 사업을 하고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.$.$</a:t>
            </a:r>
          </a:p>
          <a:p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올해 목표는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동접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명을 정도되는 서비스를 만드는 것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깃헙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활동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반성 중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주말에 조금씩 공부하면서 만든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학습을 위해 짰던 소스 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://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github.com/yysstory/mozzi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잘못된 내용 있으면 꼭 메일 주세요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yysstory@gmail.com</a:t>
            </a:r>
          </a:p>
        </p:txBody>
      </p:sp>
    </p:spTree>
    <p:extLst>
      <p:ext uri="{BB962C8B-B14F-4D97-AF65-F5344CB8AC3E}">
        <p14:creationId xmlns:p14="http://schemas.microsoft.com/office/powerpoint/2010/main" val="87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32" y="555506"/>
            <a:ext cx="630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편한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를 </a:t>
            </a:r>
            <a:r>
              <a:rPr lang="ko-KR" altLang="en-US" dirty="0"/>
              <a:t>아무거나 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… </a:t>
            </a:r>
          </a:p>
          <a:p>
            <a:r>
              <a:rPr lang="ko-KR" altLang="en-US" dirty="0" smtClean="0"/>
              <a:t>메모장 편하시면 메모장 사용하세요</a:t>
            </a:r>
            <a:r>
              <a:rPr lang="en-US" altLang="ko-KR" dirty="0" smtClean="0"/>
              <a:t>..</a:t>
            </a:r>
            <a:endParaRPr lang="en-US" altLang="ko-KR" dirty="0"/>
          </a:p>
          <a:p>
            <a:r>
              <a:rPr lang="ko-KR" altLang="en-US" dirty="0" smtClean="0"/>
              <a:t>저는 메모장보다 아주 조금 좋은 인텔리제이로 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Open -&gt; </a:t>
            </a:r>
            <a:r>
              <a:rPr lang="en-US" altLang="ko-KR" dirty="0" err="1" smtClean="0"/>
              <a:t>mozzi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선택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92" y="2036013"/>
            <a:ext cx="6438900" cy="4476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79" y="264364"/>
            <a:ext cx="22098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2" y="1561381"/>
            <a:ext cx="7193436" cy="52966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70" y="718177"/>
            <a:ext cx="5358900" cy="6502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032" y="267393"/>
            <a:ext cx="6303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1.cd /</a:t>
            </a:r>
            <a:r>
              <a:rPr lang="en-US" altLang="ko-KR" dirty="0" err="1" smtClean="0"/>
              <a:t>mozzi</a:t>
            </a:r>
            <a:endParaRPr lang="en-US" altLang="ko-KR" dirty="0" smtClean="0"/>
          </a:p>
          <a:p>
            <a:r>
              <a:rPr lang="en-US" altLang="ko-KR" dirty="0" smtClean="0"/>
              <a:t>2.Ionic serve</a:t>
            </a:r>
          </a:p>
          <a:p>
            <a:r>
              <a:rPr lang="ko-KR" altLang="en-US" dirty="0" smtClean="0"/>
              <a:t>아래 블록을 지워서 저장해 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실시간으로 반영되는 것을 확인 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환경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끝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75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550" y="103517"/>
            <a:ext cx="854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정확히 몰라도 </a:t>
            </a:r>
            <a:r>
              <a:rPr lang="ko-KR" altLang="en-US" dirty="0" err="1" smtClean="0"/>
              <a:t>셈플코드</a:t>
            </a:r>
            <a:r>
              <a:rPr lang="ko-KR" altLang="en-US" dirty="0" smtClean="0"/>
              <a:t> 간단히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파일만 봅니다</a:t>
            </a:r>
            <a:r>
              <a:rPr lang="en-US" altLang="ko-KR" dirty="0" smtClean="0"/>
              <a:t>. 1/4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0550" y="704881"/>
            <a:ext cx="3745256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'ionic'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'starter.services'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$ionicPlatform.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StatusBar.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$stateProvider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'/tab'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'templates/tabs.html'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'tab.dash'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'/dash'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'tab-dash'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'templates/tab-dash.html'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'DashCtrl'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'tab.chats'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'/chats'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'tab-chats'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'templates/tab-chats.html'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'ChatsCtrl'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4584938" y="808120"/>
            <a:ext cx="429514" cy="16991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61728" y="1473007"/>
            <a:ext cx="193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앵귤러</a:t>
            </a:r>
            <a:r>
              <a:rPr lang="ko-KR" altLang="en-US" dirty="0" smtClean="0"/>
              <a:t> 모듈 정의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4584938" y="2842497"/>
            <a:ext cx="429514" cy="36910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61727" y="4503350"/>
            <a:ext cx="193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 ROUTER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0550" y="33554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8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3850" y="1461133"/>
            <a:ext cx="4153701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'DashCtrl'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'ChatsCtrl'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Chats)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'ChatDetailCtrl'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($stateParams.chatId)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'AccountCtrl'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settings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enableFriends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850" y="22252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정확히 몰라도 간단히 </a:t>
            </a:r>
            <a:r>
              <a:rPr lang="en-US" altLang="ko-KR" dirty="0"/>
              <a:t>4</a:t>
            </a:r>
            <a:r>
              <a:rPr lang="ko-KR" altLang="en-US" dirty="0"/>
              <a:t>가지 파일만 봅니다</a:t>
            </a:r>
            <a:r>
              <a:rPr lang="en-US" altLang="ko-KR" dirty="0"/>
              <a:t>. </a:t>
            </a:r>
            <a:r>
              <a:rPr lang="en-US" altLang="ko-KR" dirty="0" smtClean="0"/>
              <a:t>2/4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4916777" y="1353811"/>
            <a:ext cx="429514" cy="35795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36444" y="2958907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컨트롤러 정의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3850" y="591857"/>
            <a:ext cx="14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3850" y="22252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정확히 몰라도 간단히 </a:t>
            </a:r>
            <a:r>
              <a:rPr lang="en-US" altLang="ko-KR" dirty="0"/>
              <a:t>4</a:t>
            </a:r>
            <a:r>
              <a:rPr lang="ko-KR" altLang="en-US" dirty="0"/>
              <a:t>가지 파일만 봅니다</a:t>
            </a:r>
            <a:r>
              <a:rPr lang="en-US" altLang="ko-KR" dirty="0"/>
              <a:t>. 3</a:t>
            </a:r>
            <a:r>
              <a:rPr lang="en-US" altLang="ko-KR" dirty="0" smtClean="0"/>
              <a:t>/4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3990555" y="1678276"/>
            <a:ext cx="429514" cy="44054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07296" y="3696327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서비스 정의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3850" y="591857"/>
            <a:ext cx="14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6888" y="1202130"/>
            <a:ext cx="3416320" cy="53091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'starter.services'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factory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'Chats'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Might use a resource here that returns a JSON array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// Some fake testing data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 = [{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'Ben Sparrow'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'You on your way?'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'img/ben.png'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'Max Lynx'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'Hey, it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\'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 me'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'img/max.png'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splice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indexOf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(chatId)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 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 &lt; chats.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i++)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(chats[i].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parseInt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(chatId))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chats[i]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null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239" y="949172"/>
            <a:ext cx="6359433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 IF using Sass (run gulp sass first), then uncomment below and remove the CSS includes above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href="css/ionic.app.css" rel="stylesheet"&gt;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&lt;!-- ionic/angularjs js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 cordova script (this will be a 404 during development)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 your app's js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The nav bar that will be updated as we navigate between views.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The views will be rendered in the &lt;ion-nav-view&gt; directive below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Templates are in the /templates folder (but you could also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have templates inline in this html file if you'd like).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850" y="22252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정확히 몰라도 간단히 </a:t>
            </a:r>
            <a:r>
              <a:rPr lang="en-US" altLang="ko-KR" dirty="0"/>
              <a:t>4</a:t>
            </a:r>
            <a:r>
              <a:rPr lang="ko-KR" altLang="en-US" dirty="0"/>
              <a:t>가지 파일만 봅니다</a:t>
            </a:r>
            <a:r>
              <a:rPr lang="en-US" altLang="ko-KR" dirty="0"/>
              <a:t>. </a:t>
            </a:r>
            <a:r>
              <a:rPr lang="en-US" altLang="ko-KR" dirty="0" smtClean="0"/>
              <a:t>3/4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850" y="591857"/>
            <a:ext cx="118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6556781" y="961189"/>
            <a:ext cx="429514" cy="5758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62911" y="3696327"/>
            <a:ext cx="255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어플리케이션의 틀 역할 </a:t>
            </a:r>
            <a:r>
              <a:rPr lang="en-US" altLang="ko-KR" dirty="0"/>
              <a:t>(</a:t>
            </a:r>
            <a:r>
              <a:rPr lang="en-US" altLang="ko-KR" dirty="0" smtClean="0"/>
              <a:t>SPA)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2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0" y="896425"/>
            <a:ext cx="2551533" cy="45014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3850" y="311015"/>
            <a:ext cx="533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Chat </a:t>
            </a:r>
            <a:r>
              <a:rPr lang="ko-KR" altLang="en-US" dirty="0" smtClean="0"/>
              <a:t>화면이 나오기까지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30792" y="955419"/>
            <a:ext cx="50439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/chat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router -&gt; /chat </a:t>
            </a:r>
          </a:p>
          <a:p>
            <a:r>
              <a:rPr lang="en-US" altLang="ko-KR" dirty="0" smtClean="0"/>
              <a:t>-Controller(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ChatsCtrl</a:t>
            </a:r>
            <a:r>
              <a:rPr lang="en-US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Templete</a:t>
            </a:r>
            <a:r>
              <a:rPr lang="en-US" altLang="ko-KR" dirty="0" smtClean="0"/>
              <a:t> (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templates/tab-chats.html</a:t>
            </a:r>
            <a:r>
              <a:rPr lang="en-US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ChatsCtrl</a:t>
            </a:r>
            <a:endParaRPr lang="ko-KR" altLang="en-US" dirty="0" smtClean="0">
              <a:solidFill>
                <a:srgbClr val="6A875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/>
              <a:t>-SERVICE(Chats)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r>
              <a:rPr lang="en-US" altLang="ko-KR" dirty="0" smtClean="0"/>
              <a:t>-$SCOPE(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ko-KR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templates/tab-chats.html</a:t>
            </a:r>
            <a:endParaRPr lang="en-US" altLang="ko-KR" dirty="0" smtClean="0">
              <a:solidFill>
                <a:srgbClr val="6A875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/>
              <a:t>-$</a:t>
            </a:r>
            <a:r>
              <a:rPr lang="en-US" altLang="ko-KR" dirty="0"/>
              <a:t>SCOPE </a:t>
            </a:r>
            <a:r>
              <a:rPr lang="ko-KR" altLang="en-US" dirty="0"/>
              <a:t>의</a:t>
            </a:r>
            <a:r>
              <a:rPr lang="ko-KR" altLang="en-US" dirty="0" smtClean="0"/>
              <a:t> 데이터 바인딩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노출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98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850" y="222525"/>
            <a:ext cx="7779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퍼블리싱을</a:t>
            </a:r>
            <a:r>
              <a:rPr lang="ko-KR" altLang="en-US" dirty="0" smtClean="0"/>
              <a:t> 가장한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쇼핑 시작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http://ionicframework.com/docs/components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스크롤 쭉쭉 내리면서 원하는</a:t>
            </a:r>
            <a:r>
              <a:rPr lang="en-US" altLang="ko-KR" dirty="0"/>
              <a:t> </a:t>
            </a:r>
            <a:r>
              <a:rPr lang="en-US" altLang="ko-KR" dirty="0" smtClean="0"/>
              <a:t> UI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볼 수 있어요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9" y="1224951"/>
            <a:ext cx="5051019" cy="545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671" y="319177"/>
            <a:ext cx="679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작업을 위한 기본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671" y="1405455"/>
            <a:ext cx="3871573" cy="50321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'ionic'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$ionicPlatform.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StatusBar.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$stateProvider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'/app'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'templates/menu.html'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'templates/login.html'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$urlRouterProvider.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otherwise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'/app/login'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670" y="784681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1267" y="862316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81267" y="1405455"/>
            <a:ext cx="282641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9848" y="2328785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681267" y="2724297"/>
            <a:ext cx="2845651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    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672641" y="3696527"/>
            <a:ext cx="3804250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2298" y="3272101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3699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99473" y="1611513"/>
            <a:ext cx="3683478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&lt;ion-side-menus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enable-menu-with-back-views=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"false"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button-icon button-clear ion-navicon"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menu-toggle=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"menuContent"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"#/app/login"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"#/app/join"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"#/app/board"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게시판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&lt;/ion-side-menus&gt;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2" y="1470402"/>
            <a:ext cx="2956476" cy="52220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99473" y="1101070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menu.html</a:t>
            </a:r>
          </a:p>
        </p:txBody>
      </p:sp>
    </p:spTree>
    <p:extLst>
      <p:ext uri="{BB962C8B-B14F-4D97-AF65-F5344CB8AC3E}">
        <p14:creationId xmlns:p14="http://schemas.microsoft.com/office/powerpoint/2010/main" val="7863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앱이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뭔가요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9533" y="1611885"/>
            <a:ext cx="7527958" cy="3533605"/>
            <a:chOff x="765466" y="1545172"/>
            <a:chExt cx="7527958" cy="3533605"/>
          </a:xfrm>
        </p:grpSpPr>
        <p:grpSp>
          <p:nvGrpSpPr>
            <p:cNvPr id="8" name="Smartphone"/>
            <p:cNvGrpSpPr>
              <a:grpSpLocks noChangeAspect="1"/>
            </p:cNvGrpSpPr>
            <p:nvPr/>
          </p:nvGrpSpPr>
          <p:grpSpPr>
            <a:xfrm>
              <a:off x="765466" y="1545174"/>
              <a:ext cx="1802858" cy="3533603"/>
              <a:chOff x="9165945" y="1228296"/>
              <a:chExt cx="2479208" cy="4859248"/>
            </a:xfrm>
            <a:solidFill>
              <a:srgbClr val="332F3E"/>
            </a:solidFill>
          </p:grpSpPr>
          <p:sp>
            <p:nvSpPr>
              <p:cNvPr id="9" name="Case"/>
              <p:cNvSpPr>
                <a:spLocks/>
              </p:cNvSpPr>
              <p:nvPr/>
            </p:nvSpPr>
            <p:spPr bwMode="auto">
              <a:xfrm>
                <a:off x="9165945" y="12282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Button"/>
              <p:cNvSpPr>
                <a:spLocks/>
              </p:cNvSpPr>
              <p:nvPr/>
            </p:nvSpPr>
            <p:spPr bwMode="auto">
              <a:xfrm>
                <a:off x="10161072" y="58117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Camera"/>
              <p:cNvSpPr>
                <a:spLocks noChangeArrowheads="1"/>
              </p:cNvSpPr>
              <p:nvPr/>
            </p:nvSpPr>
            <p:spPr bwMode="auto">
              <a:xfrm>
                <a:off x="11231952" y="1352256"/>
                <a:ext cx="123960" cy="123960"/>
              </a:xfrm>
              <a:prstGeom prst="ellipse">
                <a:avLst/>
              </a:pr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Speaker"/>
              <p:cNvSpPr>
                <a:spLocks/>
              </p:cNvSpPr>
              <p:nvPr/>
            </p:nvSpPr>
            <p:spPr bwMode="auto">
              <a:xfrm>
                <a:off x="10140411" y="14142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Display"/>
              <p:cNvSpPr/>
              <p:nvPr/>
            </p:nvSpPr>
            <p:spPr>
              <a:xfrm>
                <a:off x="9262549" y="1643046"/>
                <a:ext cx="2286000" cy="4064000"/>
              </a:xfrm>
              <a:prstGeom prst="rect">
                <a:avLst/>
              </a:prstGeom>
              <a:grpFill/>
              <a:ln w="6350">
                <a:solidFill>
                  <a:srgbClr val="80C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" name="Smartphone"/>
            <p:cNvGrpSpPr>
              <a:grpSpLocks noChangeAspect="1"/>
            </p:cNvGrpSpPr>
            <p:nvPr/>
          </p:nvGrpSpPr>
          <p:grpSpPr>
            <a:xfrm>
              <a:off x="3628016" y="1545173"/>
              <a:ext cx="1802858" cy="3533603"/>
              <a:chOff x="9165945" y="1228296"/>
              <a:chExt cx="2479208" cy="4859248"/>
            </a:xfrm>
            <a:solidFill>
              <a:srgbClr val="332F3E"/>
            </a:solidFill>
          </p:grpSpPr>
          <p:sp>
            <p:nvSpPr>
              <p:cNvPr id="15" name="Case"/>
              <p:cNvSpPr>
                <a:spLocks/>
              </p:cNvSpPr>
              <p:nvPr/>
            </p:nvSpPr>
            <p:spPr bwMode="auto">
              <a:xfrm>
                <a:off x="9165945" y="12282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Button"/>
              <p:cNvSpPr>
                <a:spLocks/>
              </p:cNvSpPr>
              <p:nvPr/>
            </p:nvSpPr>
            <p:spPr bwMode="auto">
              <a:xfrm>
                <a:off x="10161072" y="58117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Camera"/>
              <p:cNvSpPr>
                <a:spLocks noChangeArrowheads="1"/>
              </p:cNvSpPr>
              <p:nvPr/>
            </p:nvSpPr>
            <p:spPr bwMode="auto">
              <a:xfrm>
                <a:off x="11231952" y="1352256"/>
                <a:ext cx="123960" cy="123960"/>
              </a:xfrm>
              <a:prstGeom prst="ellipse">
                <a:avLst/>
              </a:pr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Speaker"/>
              <p:cNvSpPr>
                <a:spLocks/>
              </p:cNvSpPr>
              <p:nvPr/>
            </p:nvSpPr>
            <p:spPr bwMode="auto">
              <a:xfrm>
                <a:off x="10140411" y="14142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Display"/>
              <p:cNvSpPr/>
              <p:nvPr/>
            </p:nvSpPr>
            <p:spPr>
              <a:xfrm>
                <a:off x="9262549" y="1643046"/>
                <a:ext cx="2286000" cy="4064000"/>
              </a:xfrm>
              <a:prstGeom prst="rect">
                <a:avLst/>
              </a:prstGeom>
              <a:grpFill/>
              <a:ln w="6350">
                <a:solidFill>
                  <a:srgbClr val="80C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Smartphone"/>
            <p:cNvGrpSpPr>
              <a:grpSpLocks noChangeAspect="1"/>
            </p:cNvGrpSpPr>
            <p:nvPr/>
          </p:nvGrpSpPr>
          <p:grpSpPr>
            <a:xfrm>
              <a:off x="6490566" y="1545172"/>
              <a:ext cx="1802858" cy="3533603"/>
              <a:chOff x="9165945" y="1228296"/>
              <a:chExt cx="2479208" cy="4859248"/>
            </a:xfrm>
            <a:solidFill>
              <a:srgbClr val="332F3E"/>
            </a:solidFill>
          </p:grpSpPr>
          <p:sp>
            <p:nvSpPr>
              <p:cNvPr id="21" name="Case"/>
              <p:cNvSpPr>
                <a:spLocks/>
              </p:cNvSpPr>
              <p:nvPr/>
            </p:nvSpPr>
            <p:spPr bwMode="auto">
              <a:xfrm>
                <a:off x="9165945" y="12282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Button"/>
              <p:cNvSpPr>
                <a:spLocks/>
              </p:cNvSpPr>
              <p:nvPr/>
            </p:nvSpPr>
            <p:spPr bwMode="auto">
              <a:xfrm>
                <a:off x="10161072" y="58117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amera"/>
              <p:cNvSpPr>
                <a:spLocks noChangeArrowheads="1"/>
              </p:cNvSpPr>
              <p:nvPr/>
            </p:nvSpPr>
            <p:spPr bwMode="auto">
              <a:xfrm>
                <a:off x="11231952" y="1352256"/>
                <a:ext cx="123960" cy="123960"/>
              </a:xfrm>
              <a:prstGeom prst="ellipse">
                <a:avLst/>
              </a:pr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Speaker"/>
              <p:cNvSpPr>
                <a:spLocks/>
              </p:cNvSpPr>
              <p:nvPr/>
            </p:nvSpPr>
            <p:spPr bwMode="auto">
              <a:xfrm>
                <a:off x="10140411" y="14142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Display"/>
              <p:cNvSpPr/>
              <p:nvPr/>
            </p:nvSpPr>
            <p:spPr>
              <a:xfrm>
                <a:off x="9262549" y="1643046"/>
                <a:ext cx="2286000" cy="4064000"/>
              </a:xfrm>
              <a:prstGeom prst="rect">
                <a:avLst/>
              </a:prstGeom>
              <a:grpFill/>
              <a:ln w="6350">
                <a:solidFill>
                  <a:srgbClr val="80C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7" name="직사각형 26"/>
          <p:cNvSpPr/>
          <p:nvPr/>
        </p:nvSpPr>
        <p:spPr>
          <a:xfrm>
            <a:off x="3758315" y="1224835"/>
            <a:ext cx="1627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하이브리드앱</a:t>
            </a:r>
            <a:endParaRPr lang="ko-KR" altLang="en-US" sz="2000" b="1" dirty="0"/>
          </a:p>
        </p:txBody>
      </p:sp>
      <p:sp>
        <p:nvSpPr>
          <p:cNvPr id="28" name="직사각형 27"/>
          <p:cNvSpPr/>
          <p:nvPr/>
        </p:nvSpPr>
        <p:spPr>
          <a:xfrm>
            <a:off x="1387577" y="1224835"/>
            <a:ext cx="665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웹앱</a:t>
            </a:r>
            <a:endParaRPr lang="ko-KR" altLang="en-US" sz="2000" b="1" dirty="0"/>
          </a:p>
        </p:txBody>
      </p:sp>
      <p:sp>
        <p:nvSpPr>
          <p:cNvPr id="29" name="직사각형 28"/>
          <p:cNvSpPr/>
          <p:nvPr/>
        </p:nvSpPr>
        <p:spPr>
          <a:xfrm>
            <a:off x="6742602" y="1224835"/>
            <a:ext cx="1386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</a:t>
            </a:r>
            <a:endParaRPr lang="ko-KR" altLang="en-US" sz="2000" b="1" dirty="0"/>
          </a:p>
        </p:txBody>
      </p:sp>
      <p:sp>
        <p:nvSpPr>
          <p:cNvPr id="30" name="직사각형 29"/>
          <p:cNvSpPr/>
          <p:nvPr/>
        </p:nvSpPr>
        <p:spPr>
          <a:xfrm>
            <a:off x="1038665" y="2093776"/>
            <a:ext cx="1363393" cy="2621443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77300" y="2093775"/>
            <a:ext cx="1363393" cy="1098151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웹뷰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77300" y="3196134"/>
            <a:ext cx="1363393" cy="343070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77300" y="4383166"/>
            <a:ext cx="1363393" cy="343070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63765" y="2093775"/>
            <a:ext cx="1363393" cy="1445429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763764" y="4394183"/>
            <a:ext cx="1363393" cy="343070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265542" y="3539204"/>
            <a:ext cx="588409" cy="843961"/>
            <a:chOff x="4265542" y="3539204"/>
            <a:chExt cx="588409" cy="843961"/>
          </a:xfrm>
        </p:grpSpPr>
        <p:sp>
          <p:nvSpPr>
            <p:cNvPr id="39" name="위쪽 화살표 38"/>
            <p:cNvSpPr/>
            <p:nvPr/>
          </p:nvSpPr>
          <p:spPr>
            <a:xfrm>
              <a:off x="4265542" y="3539204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위쪽 화살표 39"/>
            <p:cNvSpPr/>
            <p:nvPr/>
          </p:nvSpPr>
          <p:spPr>
            <a:xfrm>
              <a:off x="4648638" y="3550220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151255" y="3547653"/>
            <a:ext cx="588409" cy="843961"/>
            <a:chOff x="4265542" y="3539204"/>
            <a:chExt cx="588409" cy="843961"/>
          </a:xfrm>
        </p:grpSpPr>
        <p:sp>
          <p:nvSpPr>
            <p:cNvPr id="43" name="위쪽 화살표 42"/>
            <p:cNvSpPr/>
            <p:nvPr/>
          </p:nvSpPr>
          <p:spPr>
            <a:xfrm>
              <a:off x="4265542" y="3539204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위쪽 화살표 43"/>
            <p:cNvSpPr/>
            <p:nvPr/>
          </p:nvSpPr>
          <p:spPr>
            <a:xfrm>
              <a:off x="4648638" y="3550220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5434031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웹앱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그냥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웹개발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대신 디바이스 하드웨어 기능을 사용하지 못한다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하이브리드앱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웹개발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처럼 개발하고 디바이스 기능까지 사용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다만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네이티브앱보다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느림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 좋음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대신 언어 및 각 플랫폼에 적응 해야 하는 시간 소요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379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56341" y="2516615"/>
            <a:ext cx="4037162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"First 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"Last 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button-gray"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6" y="1282280"/>
            <a:ext cx="2974305" cy="5239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6341" y="2084482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login.html</a:t>
            </a:r>
          </a:p>
        </p:txBody>
      </p:sp>
    </p:spTree>
    <p:extLst>
      <p:ext uri="{BB962C8B-B14F-4D97-AF65-F5344CB8AC3E}">
        <p14:creationId xmlns:p14="http://schemas.microsoft.com/office/powerpoint/2010/main" val="35555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224"/>
            <a:ext cx="9144000" cy="42155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4620" y="265657"/>
            <a:ext cx="7779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친절한 </a:t>
            </a:r>
            <a:r>
              <a:rPr lang="ko-KR" altLang="en-US" dirty="0" err="1" smtClean="0"/>
              <a:t>아이오닉씨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기획단계 화면 구성과 가장 근접한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탭을 선택하여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최초 생성해도 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4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61" y="160792"/>
            <a:ext cx="772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쇼핑을 통해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쭉쭉 만들어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회원가입페이지 추가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31914" y="3004820"/>
            <a:ext cx="6731561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1" y="1060181"/>
            <a:ext cx="2837718" cy="499685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31914" y="1371318"/>
            <a:ext cx="2319866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'templates/join.html'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788324" y="1404956"/>
            <a:ext cx="296748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0566" y="966158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88323" y="1035624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56284" y="2635488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Join.html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2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52726" y="5476862"/>
            <a:ext cx="2608406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'templates/board.html'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37568" y="5969305"/>
            <a:ext cx="2999729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0" y="166590"/>
            <a:ext cx="3505200" cy="6191250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778370" y="619627"/>
            <a:ext cx="6244017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card"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안녕하세요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윤대리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 is a "Facebook" styled Card. The header is created from a Thumbnail List item,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the content is from a card-body consisting of an image and paragraph text. The footer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consists of tabs, icons aligned left, within the card-footer.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 좋아요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"#/app/reply"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 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8370" y="5107530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64700" y="5476862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2362" y="1939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2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87" y="338137"/>
            <a:ext cx="3495675" cy="6181725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02657" y="1290710"/>
            <a:ext cx="5320687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&lt;/ion-modal-view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02657" y="431408"/>
            <a:ext cx="3070071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&lt;/ion-nav-buttons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06174" y="4242831"/>
            <a:ext cx="3993401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2657" y="248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96823" y="884142"/>
            <a:ext cx="232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boardWriteModal.html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64700" y="5476862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3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34778" y="479113"/>
            <a:ext cx="3300904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en-US" altLang="ko-KR" sz="900" dirty="0" smtClean="0">
              <a:solidFill>
                <a:srgbClr val="E8BF6A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&lt;ion-nav-buttons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&lt;button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&lt;/ion-nav-buttons&gt;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"../img/perry.png"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심과장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"../img/ionic.png"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en-US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송차장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34778" y="5733818"/>
            <a:ext cx="3300904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34778" y="3760208"/>
            <a:ext cx="2608406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'templates/reply.html'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6" y="352919"/>
            <a:ext cx="3514725" cy="6181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4778" y="54000"/>
            <a:ext cx="20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Reply.html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7135" y="4043547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01887" y="5361733"/>
            <a:ext cx="183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Controller.js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6" y="342900"/>
            <a:ext cx="3514725" cy="6172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6" y="342900"/>
            <a:ext cx="3514725" cy="617220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207264" y="1823886"/>
            <a:ext cx="532068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07264" y="526991"/>
            <a:ext cx="2954655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&lt;/ion-nav-buttons&gt;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267432" y="4767385"/>
            <a:ext cx="3993401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2657" y="248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96823" y="884142"/>
            <a:ext cx="232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replyWriteModal.html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07264" y="4403631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9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717" y="1242204"/>
            <a:ext cx="640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헥헥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간단</a:t>
            </a:r>
            <a:r>
              <a:rPr lang="en-US" altLang="ko-KR" dirty="0" smtClean="0"/>
              <a:t>(?)</a:t>
            </a:r>
            <a:r>
              <a:rPr lang="ko-KR" altLang="en-US" dirty="0" smtClean="0"/>
              <a:t>하게 대충 돌아가는 껍데기가 완성되었습니다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이제 더 간단하게 </a:t>
            </a:r>
            <a:r>
              <a:rPr lang="en-US" altLang="ko-KR" dirty="0" smtClean="0"/>
              <a:t>NODE JS SERVER</a:t>
            </a:r>
            <a:r>
              <a:rPr lang="ko-KR" altLang="en-US" dirty="0" smtClean="0"/>
              <a:t>를 만들어 봅시다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8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1" y="956902"/>
            <a:ext cx="6448425" cy="421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2" y="1716027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06" y="2475152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3683" y="207034"/>
            <a:ext cx="57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Express-generator </a:t>
            </a:r>
            <a:r>
              <a:rPr lang="ko-KR" altLang="en-US" dirty="0" smtClean="0"/>
              <a:t>설치 및 </a:t>
            </a:r>
            <a:r>
              <a:rPr lang="en-US" altLang="ko-KR" dirty="0" err="1" smtClean="0"/>
              <a:t>mozzi_server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3" y="1414101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8" y="2544164"/>
            <a:ext cx="6448425" cy="4219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61" y="1248764"/>
            <a:ext cx="3629025" cy="55149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3079" y="443236"/>
            <a:ext cx="6021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설치후</a:t>
            </a:r>
            <a:r>
              <a:rPr lang="ko-KR" altLang="en-US" dirty="0"/>
              <a:t> </a:t>
            </a: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ko-KR" altLang="en-US" dirty="0"/>
              <a:t>로 의존관계에 있는 모듈들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ko-KR" altLang="en-US" dirty="0" smtClean="0"/>
              <a:t>그리고 설치한 폴더에서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start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node server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698" y="2682276"/>
            <a:ext cx="21812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왜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IONIC(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하이브리드앱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선택했냐면요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4" y="2545158"/>
            <a:ext cx="9144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개발자라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상대적으로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이랑 친해요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넘나 어려운 것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한번의 코딩으로 여러 플랫폼에 배포하고 싶어요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디바이스 기능도 사용하고 싶어요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17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068" y="586596"/>
            <a:ext cx="6944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소스를 </a:t>
            </a:r>
            <a:r>
              <a:rPr lang="ko-KR" altLang="en-US" dirty="0" err="1" smtClean="0"/>
              <a:t>변경할때마다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서버를 </a:t>
            </a:r>
            <a:r>
              <a:rPr lang="ko-KR" altLang="en-US" dirty="0" err="1" smtClean="0"/>
              <a:t>재시작하기</a:t>
            </a:r>
            <a:r>
              <a:rPr lang="ko-KR" altLang="en-US" dirty="0" smtClean="0"/>
              <a:t> 귀찮아요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Js</a:t>
            </a:r>
            <a:r>
              <a:rPr lang="ko-KR" altLang="en-US" dirty="0" smtClean="0"/>
              <a:t>파일 변경을 자동으로 감지해서 </a:t>
            </a:r>
            <a:r>
              <a:rPr lang="ko-KR" altLang="en-US" dirty="0" err="1" smtClean="0"/>
              <a:t>재시작해주는</a:t>
            </a:r>
            <a:r>
              <a:rPr lang="ko-KR" altLang="en-US" dirty="0" smtClean="0"/>
              <a:t> 친구가 있어요</a:t>
            </a:r>
            <a:r>
              <a:rPr lang="en-US" altLang="ko-KR" dirty="0" smtClean="0"/>
              <a:t>!</a:t>
            </a:r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–g </a:t>
            </a:r>
            <a:r>
              <a:rPr lang="en-US" altLang="ko-KR" dirty="0" err="1" smtClean="0"/>
              <a:t>nodemon</a:t>
            </a:r>
            <a:r>
              <a:rPr lang="en-US" altLang="ko-KR" dirty="0" smtClean="0"/>
              <a:t> , </a:t>
            </a:r>
            <a:r>
              <a:rPr lang="ko-KR" altLang="en-US" dirty="0" smtClean="0"/>
              <a:t>시작은 </a:t>
            </a:r>
            <a:r>
              <a:rPr lang="en-US" altLang="ko-KR" dirty="0" err="1" smtClean="0"/>
              <a:t>nodemon</a:t>
            </a:r>
            <a:r>
              <a:rPr lang="en-US" altLang="ko-KR" dirty="0" smtClean="0"/>
              <a:t> start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6925"/>
            <a:ext cx="6448425" cy="421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2420023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153" y="3053121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301" y="1066216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5301" y="1510085"/>
            <a:ext cx="3993401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'body-parser'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'./routes/index'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'./routes/users'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express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view engine setup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'views'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'views'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'view engine'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'jade'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uncomment after placing your favicon in /public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//app.use(favicon(path.join(__dirname, 'public', 'favicon.ico')));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(cookieParser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'public'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'/users'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4607107" y="1603282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36621" y="2208467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모듈 </a:t>
            </a:r>
            <a:r>
              <a:rPr lang="en-US" altLang="ko-KR" dirty="0" smtClean="0"/>
              <a:t>import</a:t>
            </a:r>
            <a:endParaRPr lang="ko-KR" altLang="en-US" dirty="0"/>
          </a:p>
        </p:txBody>
      </p:sp>
      <p:sp>
        <p:nvSpPr>
          <p:cNvPr id="12" name="오른쪽 중괄호 11"/>
          <p:cNvSpPr/>
          <p:nvPr/>
        </p:nvSpPr>
        <p:spPr>
          <a:xfrm>
            <a:off x="4607107" y="3495990"/>
            <a:ext cx="429514" cy="2897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07905" y="4760041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미들웨어</a:t>
            </a:r>
            <a:r>
              <a:rPr lang="ko-KR" altLang="en-US" dirty="0" smtClean="0"/>
              <a:t> 사용설정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8189" y="1558442"/>
            <a:ext cx="2723823" cy="18004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home page.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'index'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.(2)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301" y="1066216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index.js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604217" y="1721269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59092" y="1910955"/>
            <a:ext cx="330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Route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/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들어올때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jade</a:t>
            </a:r>
            <a:r>
              <a:rPr lang="ko-KR" altLang="en-US" dirty="0" smtClean="0"/>
              <a:t>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템플릿엔진으로 </a:t>
            </a:r>
            <a:r>
              <a:rPr lang="en-US" altLang="ko-KR" dirty="0" err="1" smtClean="0"/>
              <a:t>index.jade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title : express </a:t>
            </a:r>
            <a:r>
              <a:rPr lang="ko-KR" altLang="en-US" dirty="0" smtClean="0"/>
              <a:t>란 데이터로 </a:t>
            </a:r>
            <a:r>
              <a:rPr lang="ko-KR" altLang="en-US" dirty="0" err="1" smtClean="0"/>
              <a:t>렌더링해서</a:t>
            </a:r>
            <a:r>
              <a:rPr lang="ko-KR" altLang="en-US" dirty="0" smtClean="0"/>
              <a:t> 보여줄게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8189" y="4264306"/>
            <a:ext cx="2595582" cy="18004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'respond with a resource'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3604217" y="4264306"/>
            <a:ext cx="429514" cy="1579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59092" y="4176994"/>
            <a:ext cx="381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Route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/users/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들어오면 </a:t>
            </a:r>
            <a:r>
              <a:rPr lang="en-US" altLang="ko-KR" dirty="0" smtClean="0"/>
              <a:t>respond with a resource</a:t>
            </a:r>
            <a:r>
              <a:rPr lang="ko-KR" altLang="en-US" dirty="0" smtClean="0"/>
              <a:t>를 되돌려줄게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</a:p>
          <a:p>
            <a:endParaRPr lang="en-US" altLang="ko-KR" dirty="0"/>
          </a:p>
          <a:p>
            <a:r>
              <a:rPr lang="ko-KR" altLang="en-US" dirty="0" smtClean="0"/>
              <a:t>우리는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으로 떨궈주기만 할거니까 </a:t>
            </a:r>
            <a:r>
              <a:rPr lang="ko-KR" altLang="en-US" dirty="0" err="1" smtClean="0"/>
              <a:t>이형태를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템플릿엔진 </a:t>
            </a:r>
            <a:r>
              <a:rPr lang="ko-KR" altLang="en-US" dirty="0" err="1" smtClean="0"/>
              <a:t>필요없어요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0259" y="3807662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Users.js</a:t>
            </a:r>
          </a:p>
        </p:txBody>
      </p:sp>
    </p:spTree>
    <p:extLst>
      <p:ext uri="{BB962C8B-B14F-4D97-AF65-F5344CB8AC3E}">
        <p14:creationId xmlns:p14="http://schemas.microsoft.com/office/powerpoint/2010/main" val="34032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8819" y="1104005"/>
            <a:ext cx="3300904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#!/usr/bin/env node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Module dependencies.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'../app'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debug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'debug'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'mozzi_server:server'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Get port from environment and store in Express.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normalizePort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(process.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env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.PORT ||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'3000'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'port'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Create HTTP server.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 = http.createServer(app)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Listen on provided port, on all network interfaces.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'error'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'listening'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onListening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819" y="734673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Bin/www.js</a:t>
            </a:r>
          </a:p>
        </p:txBody>
      </p:sp>
      <p:sp>
        <p:nvSpPr>
          <p:cNvPr id="5" name="오른쪽 중괄호 4"/>
          <p:cNvSpPr/>
          <p:nvPr/>
        </p:nvSpPr>
        <p:spPr>
          <a:xfrm>
            <a:off x="4245772" y="1104004"/>
            <a:ext cx="429514" cy="4603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01380" y="3221148"/>
            <a:ext cx="243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생성 및 기본 설정 기본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포트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8189" y="293298"/>
            <a:ext cx="77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돌아가서 뭔지 몰라도 이것 만큼은 대충 봅시다</a:t>
            </a:r>
            <a:r>
              <a:rPr lang="en-US" altLang="ko-KR" dirty="0" smtClean="0"/>
              <a:t>.(3)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2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086" y="337543"/>
            <a:ext cx="778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로그인을</a:t>
            </a:r>
            <a:r>
              <a:rPr lang="ko-KR" altLang="en-US" dirty="0" smtClean="0"/>
              <a:t> 하려면 세션 컨트롤을 할 수 있어야 해요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Express 4.x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컨트롤하는 모듈이 가출해서 수동으로 설치해줍니다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서버가 설치된 </a:t>
            </a:r>
            <a:r>
              <a:rPr lang="ko-KR" altLang="en-US" dirty="0" err="1" smtClean="0"/>
              <a:t>경로로가서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</a:t>
            </a:r>
            <a:r>
              <a:rPr lang="ko-KR" altLang="en-US" dirty="0" smtClean="0"/>
              <a:t> </a:t>
            </a:r>
            <a:r>
              <a:rPr lang="en-US" altLang="ko-KR" dirty="0" smtClean="0"/>
              <a:t>express-session </a:t>
            </a:r>
            <a:r>
              <a:rPr lang="ko-KR" altLang="en-US" dirty="0" smtClean="0"/>
              <a:t>로 설치해줍니다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7" y="1984280"/>
            <a:ext cx="6448425" cy="42195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67168" y="2557600"/>
            <a:ext cx="254428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//세션 설정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session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secret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en-US" altLang="ko-KR" sz="900" u="sng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ramdom1234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'sessionId'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1252" y="2079523"/>
            <a:ext cx="168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66070" y="1030290"/>
            <a:ext cx="3416320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'body-parser'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express()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//로그인 관련해서 컨트롤할 폴더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'./routes/login'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 session({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secret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'random'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'sessionId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(cookieParser())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'public'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error handlers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||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7" y="1747382"/>
            <a:ext cx="2171700" cy="232410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0523" y="4454440"/>
            <a:ext cx="433323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'윤용식'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'age'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'yysstory@gmail.com'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839" y="346587"/>
            <a:ext cx="4261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아래프로젝트 구조와 같이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파일들을 다 지워 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구체적으로 우리는 템플릿엔진을 </a:t>
            </a:r>
            <a:r>
              <a:rPr lang="ko-KR" altLang="en-US" dirty="0" err="1" smtClean="0"/>
              <a:t>안쓸것이므로</a:t>
            </a:r>
            <a:r>
              <a:rPr lang="ko-KR" altLang="en-US" dirty="0" smtClean="0"/>
              <a:t> 관련 설정과 파일을 지워줍니다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이상한거</a:t>
            </a:r>
            <a:r>
              <a:rPr lang="ko-KR" altLang="en-US" dirty="0" smtClean="0"/>
              <a:t> 지우면 안돼요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7077" y="685487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663" y="3994948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7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28" y="953730"/>
            <a:ext cx="5095327" cy="58010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839" y="346587"/>
            <a:ext cx="7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</a:t>
            </a:r>
            <a:r>
              <a:rPr lang="ko-KR" altLang="en-US" dirty="0" err="1" smtClean="0"/>
              <a:t>세팅이</a:t>
            </a:r>
            <a:r>
              <a:rPr lang="ko-KR" altLang="en-US" dirty="0" smtClean="0"/>
              <a:t> 정상적으로 되었는지 테스트 해봅니다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 객체를 떨궜더니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으로 잘 받네요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개발을 위한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끝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541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078482"/>
            <a:ext cx="7496175" cy="5391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1838" y="346587"/>
            <a:ext cx="658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해줍니다</a:t>
            </a:r>
            <a:r>
              <a:rPr lang="en-US" altLang="ko-KR" dirty="0" smtClean="0"/>
              <a:t>…</a:t>
            </a:r>
            <a:r>
              <a:rPr lang="ko-KR" altLang="en-US" dirty="0" smtClean="0"/>
              <a:t>귀찮네요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개발환경이 윈도우 이므로</a:t>
            </a:r>
            <a:r>
              <a:rPr lang="en-US" altLang="ko-KR" dirty="0"/>
              <a:t> </a:t>
            </a:r>
            <a:r>
              <a:rPr lang="ko-KR" altLang="en-US" dirty="0" smtClean="0"/>
              <a:t>다운받아서 설치해줍니다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우분투로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쓰고싶다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우분투는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 끝납니다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4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9" y="1827494"/>
            <a:ext cx="6448425" cy="421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557" y="2561635"/>
            <a:ext cx="6667500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593" y="989262"/>
            <a:ext cx="769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이 설치된 곳에서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- u – p </a:t>
            </a:r>
            <a:r>
              <a:rPr lang="ko-KR" altLang="en-US" dirty="0" smtClean="0"/>
              <a:t>로 접속하여 쿼리를 날려도 되지만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귀찮으므로 툴을 사용합니다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Heidsql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무료고 간편하게 쓰기 좋아요</a:t>
            </a:r>
            <a:r>
              <a:rPr lang="en-US" altLang="ko-KR" dirty="0" smtClean="0"/>
              <a:t>…’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820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87" y="1406666"/>
            <a:ext cx="7762875" cy="445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387" y="616932"/>
            <a:ext cx="791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루트계정으로 로그인해서 데이터베이스를 생성하고 아이디를 만들어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로그아웃하고 </a:t>
            </a:r>
            <a:r>
              <a:rPr lang="en-US" altLang="ko-KR" dirty="0" err="1" smtClean="0"/>
              <a:t>mozzi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아이디로 재 로그인 해줍니다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71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3003" y="13657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나오는 언어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JAVASCRIPT , CSS , HTML , SQL</a:t>
            </a:r>
          </a:p>
          <a:p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PPT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나오는 기술 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en-US" altLang="ko-KR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Express , IONIC , </a:t>
            </a:r>
            <a:r>
              <a:rPr lang="en-US" altLang="ko-KR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AngularJS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무엇을 알아야 할까요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0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0574" y="86040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닉네임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닉네임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EMAIL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이메일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이메일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PASS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비밀번호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비밀번호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TITLE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(200)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제목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제목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LIKE_CNT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좋아요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좋아요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LOCATION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위치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위치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게시글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PK_BOARD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PK_REPLY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406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518" y="1007655"/>
            <a:ext cx="63515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정의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만들어야할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글작성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작성된 글 리스트로 가져오기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댓글작성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작성된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리스트로 가져오기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2(</a:t>
            </a:r>
            <a:r>
              <a:rPr lang="ko-KR" altLang="en-US" dirty="0" smtClean="0"/>
              <a:t>자동 로그인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글작성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코도바로</a:t>
            </a:r>
            <a:r>
              <a:rPr lang="ko-KR" altLang="en-US" dirty="0" smtClean="0"/>
              <a:t> 위치까지 공유하기</a:t>
            </a:r>
            <a:r>
              <a:rPr lang="en-US" altLang="ko-KR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작성된 글 리스트로 </a:t>
            </a:r>
            <a:r>
              <a:rPr lang="ko-KR" altLang="en-US" dirty="0" smtClean="0"/>
              <a:t>가져오기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맵표현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2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171700"/>
            <a:ext cx="6753225" cy="2514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20726" y="12483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어떻게 표현할지 몰라서 대충 이런 느낌으로 그려봤어요</a:t>
            </a:r>
            <a:r>
              <a:rPr lang="en-US" altLang="ko-KR" dirty="0"/>
              <a:t>. </a:t>
            </a:r>
            <a:r>
              <a:rPr lang="ko-KR" altLang="en-US" dirty="0"/>
              <a:t>처음 그려봐요</a:t>
            </a:r>
            <a:r>
              <a:rPr lang="en-US" altLang="ko-KR" dirty="0"/>
              <a:t>.. STARUML </a:t>
            </a:r>
            <a:r>
              <a:rPr lang="ko-KR" altLang="en-US" dirty="0"/>
              <a:t>고마워요</a:t>
            </a:r>
            <a:r>
              <a:rPr lang="en-US" altLang="ko-KR" dirty="0"/>
              <a:t>.. </a:t>
            </a:r>
            <a:r>
              <a:rPr lang="ko-KR" altLang="en-US" dirty="0" err="1"/>
              <a:t>돈많이</a:t>
            </a:r>
            <a:r>
              <a:rPr lang="ko-KR" altLang="en-US" dirty="0"/>
              <a:t> 벌면 살게요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1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7712" y="2655791"/>
            <a:ext cx="3986989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'password'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712" y="2062716"/>
            <a:ext cx="54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298" y="545804"/>
            <a:ext cx="54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8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264" y="164263"/>
            <a:ext cx="288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264" y="1228512"/>
            <a:ext cx="4555573" cy="52168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"joinInfo.password"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37413" y="1228512"/>
            <a:ext cx="305724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264" y="798502"/>
            <a:ext cx="154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Join.html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8894" y="707596"/>
            <a:ext cx="154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48894" y="2864011"/>
            <a:ext cx="154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</a:p>
          <a:p>
            <a:endParaRPr lang="ko-KR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41290" y="3537708"/>
            <a:ext cx="3243196" cy="24314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'성공'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'실패'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3" y="2020624"/>
            <a:ext cx="4457701" cy="456124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94394" y="2056686"/>
            <a:ext cx="42220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No </a:t>
            </a:r>
            <a:r>
              <a:rPr lang="ko-KR" altLang="en-US" dirty="0" smtClean="0"/>
              <a:t>'Access-Control-Allow-Origin‘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Localhost:8100 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 smtClean="0"/>
              <a:t>Localhost:3000 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AJAX</a:t>
            </a:r>
            <a:r>
              <a:rPr lang="ko-KR" altLang="en-US" dirty="0"/>
              <a:t> </a:t>
            </a:r>
            <a:r>
              <a:rPr lang="ko-KR" altLang="en-US" dirty="0" smtClean="0"/>
              <a:t>호출을 해서 생기는 현상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보안에 위배됩니다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여기서는 쉽게 </a:t>
            </a:r>
            <a:r>
              <a:rPr lang="ko-KR" altLang="en-US" dirty="0" err="1" smtClean="0"/>
              <a:t>해결할수있는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가지를 설명합니다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한가지는 다른 서버에서 우리 서버로 호출하는 것을 다 허용해주는 방법이고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또 한가지는 </a:t>
            </a:r>
            <a:r>
              <a:rPr lang="en-US" altLang="ko-KR" dirty="0" err="1" smtClean="0"/>
              <a:t>cordova</a:t>
            </a:r>
            <a:r>
              <a:rPr lang="ko-KR" altLang="en-US" dirty="0"/>
              <a:t> </a:t>
            </a:r>
            <a:r>
              <a:rPr lang="ko-KR" altLang="en-US" dirty="0" err="1" smtClean="0"/>
              <a:t>프록시를</a:t>
            </a:r>
            <a:r>
              <a:rPr lang="ko-KR" altLang="en-US" dirty="0" smtClean="0"/>
              <a:t> 이용합니다</a:t>
            </a:r>
            <a:r>
              <a:rPr lang="en-US" altLang="ko-KR" dirty="0" smtClean="0"/>
              <a:t>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 (</a:t>
            </a:r>
            <a:r>
              <a:rPr lang="ko-KR" altLang="en-US" dirty="0" smtClean="0"/>
              <a:t>추천</a:t>
            </a:r>
            <a:r>
              <a:rPr lang="en-US" altLang="ko-KR" dirty="0" smtClean="0"/>
              <a:t>) </a:t>
            </a:r>
          </a:p>
          <a:p>
            <a:endParaRPr lang="en-US" altLang="ko-KR" dirty="0"/>
          </a:p>
          <a:p>
            <a:r>
              <a:rPr lang="ko-KR" altLang="en-US" dirty="0" smtClean="0"/>
              <a:t>귀찮으니까 </a:t>
            </a:r>
            <a:r>
              <a:rPr lang="en-US" altLang="ko-KR" dirty="0" err="1" smtClean="0"/>
              <a:t>cors</a:t>
            </a:r>
            <a:r>
              <a:rPr lang="ko-KR" altLang="en-US" dirty="0" smtClean="0"/>
              <a:t>로 다 열어버립니다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4912" y="616688"/>
            <a:ext cx="646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버튼을 눌러 실행해 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9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45079" y="2670175"/>
            <a:ext cx="191386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cors = require(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'cors'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app.use(cors())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19" y="1893370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5079" y="2041451"/>
            <a:ext cx="2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4596" y="671255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서버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596" y="1127051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귀찮으니까 </a:t>
            </a:r>
            <a:r>
              <a:rPr lang="en-US" altLang="ko-KR" dirty="0" err="1" smtClean="0"/>
              <a:t>cors</a:t>
            </a:r>
            <a:r>
              <a:rPr lang="ko-KR" altLang="en-US" dirty="0" smtClean="0"/>
              <a:t>로 다 열어버립니다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ㄷㄷㄷ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2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10" y="339295"/>
            <a:ext cx="5565259" cy="6231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885" y="441708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꺄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성공했습니다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0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885" y="441708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이제 </a:t>
            </a:r>
            <a:r>
              <a:rPr lang="en-US" altLang="ko-KR" dirty="0"/>
              <a:t> </a:t>
            </a:r>
            <a:r>
              <a:rPr lang="ko-KR" altLang="en-US" dirty="0" smtClean="0"/>
              <a:t>서버에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연결해줍니다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0" y="1967798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4548" y="985783"/>
            <a:ext cx="2999539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mysql     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'mysql'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 = mysql.createPool({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connectionLimit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host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'localhost'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3306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database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'mozzidb'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getConnection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(callback){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pool.getConnection(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callback(err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connection)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getConnection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548" y="563526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db</a:t>
            </a:r>
            <a:r>
              <a:rPr lang="en-US" altLang="ko-KR" dirty="0" smtClean="0"/>
              <a:t>/basic.js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34047" y="1118420"/>
            <a:ext cx="445506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MEMBER (NAME,EMAIL,PASS)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+name+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6844" y="563526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Login.js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26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59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구글의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V8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엔진을 사용하는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 플랫폼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보통 서버사이드 개발에 사용한다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비동기식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 자바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동기식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처럼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쓰면 종종 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삽질을 한다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몇가지만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봅시다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– 1.nodeJS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5597" y="3726707"/>
            <a:ext cx="6807505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= </a:t>
            </a:r>
            <a:r>
              <a:rPr lang="ko-KR" altLang="ko-KR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＇http＇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http.createServer(</a:t>
            </a: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(request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response) {</a:t>
            </a:r>
            <a:b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response.writeHead(</a:t>
            </a:r>
            <a:r>
              <a:rPr lang="ko-KR" altLang="ko-KR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＇Content-Type＇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＇text/plain＇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＇Hello World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\n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}).</a:t>
            </a:r>
            <a:r>
              <a:rPr lang="ko-KR" altLang="ko-KR" dirty="0" smtClean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listen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smtClean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3000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5597" y="3357375"/>
            <a:ext cx="3413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SERVER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간결하다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5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0" y="1004125"/>
            <a:ext cx="4924043" cy="5513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550" y="1004125"/>
            <a:ext cx="7762875" cy="364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885" y="441708"/>
            <a:ext cx="573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보니 </a:t>
            </a:r>
            <a:r>
              <a:rPr lang="en-US" altLang="ko-KR" dirty="0" err="1" smtClean="0"/>
              <a:t>affectedRows</a:t>
            </a:r>
            <a:r>
              <a:rPr lang="ko-KR" altLang="en-US" dirty="0" smtClean="0"/>
              <a:t>가 쓸만하겠네요</a:t>
            </a:r>
            <a:r>
              <a:rPr lang="en-US" altLang="ko-KR" dirty="0" smtClean="0"/>
              <a:t>… 1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성공한거고</a:t>
            </a:r>
            <a:r>
              <a:rPr lang="ko-KR" altLang="en-US" dirty="0" smtClean="0"/>
              <a:t> 아니면 다음에 다시 </a:t>
            </a:r>
            <a:r>
              <a:rPr lang="ko-KR" altLang="en-US" dirty="0" err="1" smtClean="0"/>
              <a:t>시도해주세요를</a:t>
            </a:r>
            <a:r>
              <a:rPr lang="ko-KR" altLang="en-US" dirty="0" smtClean="0"/>
              <a:t> 띄웁시다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6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220" y="1910134"/>
            <a:ext cx="3632172" cy="4603433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2910" y="904294"/>
            <a:ext cx="3243196" cy="28777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910" y="508040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Sevices.js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2910" y="4769063"/>
            <a:ext cx="374974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909" y="4399731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97494" y="770223"/>
            <a:ext cx="444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응</a:t>
            </a:r>
            <a:r>
              <a:rPr lang="en-US" altLang="ko-KR" dirty="0" smtClean="0"/>
              <a:t>? </a:t>
            </a:r>
            <a:r>
              <a:rPr lang="ko-KR" altLang="en-US" dirty="0" smtClean="0"/>
              <a:t>내가 반환 </a:t>
            </a:r>
            <a:r>
              <a:rPr lang="ko-KR" altLang="en-US" dirty="0" err="1" smtClean="0"/>
              <a:t>받기로한</a:t>
            </a:r>
            <a:r>
              <a:rPr lang="ko-KR" altLang="en-US" dirty="0" smtClean="0"/>
              <a:t> 객체가 </a:t>
            </a:r>
            <a:endParaRPr lang="en-US" altLang="ko-KR" dirty="0" smtClean="0"/>
          </a:p>
          <a:p>
            <a:r>
              <a:rPr lang="ko-KR" altLang="en-US" dirty="0" smtClean="0"/>
              <a:t>제대로 나오질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자바스크립트는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언어라 </a:t>
            </a:r>
            <a:r>
              <a:rPr lang="ko-KR" altLang="en-US" dirty="0" err="1" smtClean="0"/>
              <a:t>프라미스</a:t>
            </a:r>
            <a:r>
              <a:rPr lang="ko-KR" altLang="en-US" dirty="0" smtClean="0"/>
              <a:t> 패턴으로 코딩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683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2909" y="944619"/>
            <a:ext cx="3243196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rootUrl=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'http://192.168.0.86:3000'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reject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5760" y="4723537"/>
            <a:ext cx="374974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910" y="508040"/>
            <a:ext cx="57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Sevices.js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2909" y="4399731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34" y="1177201"/>
            <a:ext cx="4344118" cy="51550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67446" y="298288"/>
            <a:ext cx="423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성공</a:t>
            </a:r>
            <a:r>
              <a:rPr lang="en-US" altLang="ko-KR" dirty="0" smtClean="0"/>
              <a:t>! </a:t>
            </a:r>
            <a:r>
              <a:rPr lang="ko-KR" altLang="en-US" dirty="0" smtClean="0"/>
              <a:t>이후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계속해서 만들어줍니다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9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711" y="1303376"/>
            <a:ext cx="4153701" cy="38472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 =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'로그인하여 바로 </a:t>
            </a:r>
            <a:r>
              <a:rPr lang="ko-KR" altLang="ko-KR" sz="9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이용가능합니다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'잠시 후 다시 시도해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975" y="839972"/>
            <a:ext cx="4969985" cy="523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6" y="1898717"/>
            <a:ext cx="5200650" cy="41338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84521" y="6494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0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0093" y="1845384"/>
            <a:ext cx="405110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MEM_NO,NAME,EMAIL FROM MEMBER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"WHERE EMAIL='"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 AND PASS = 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].MEM_NO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(session)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0093" y="1148316"/>
            <a:ext cx="331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로그인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user.js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88" y="953598"/>
            <a:ext cx="4166525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"doLogin()"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이메일을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입력하세요"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"loginInfo.email"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&lt;/label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"비밀번호를 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입력하세요“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"loginInfo.password"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</a:t>
            </a:r>
            <a:r>
              <a:rPr lang="ko-KR" altLang="ko-KR" sz="900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button-gray“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72025" y="953598"/>
            <a:ext cx="4211409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3388" y="4426491"/>
            <a:ext cx="2710999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'AppCtrl'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($scope) {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14950" y="4426491"/>
            <a:ext cx="2435282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'/user/login'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50" y="61912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2025" y="61912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825" y="403064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01329" y="401526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923925"/>
            <a:ext cx="3371850" cy="5934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87" y="923925"/>
            <a:ext cx="3381375" cy="595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500" y="142875"/>
            <a:ext cx="37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신난다 잘되네요</a:t>
            </a:r>
            <a:r>
              <a:rPr lang="en-US" altLang="ko-KR" dirty="0" smtClean="0"/>
              <a:t>!!!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7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5" y="409575"/>
            <a:ext cx="7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글쓰기 구현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어려운건</a:t>
            </a:r>
            <a:r>
              <a:rPr lang="ko-KR" altLang="en-US" dirty="0" smtClean="0"/>
              <a:t> 다 끝났어요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그냥 쭉쭉 구현합니다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" y="1513031"/>
            <a:ext cx="5205271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BOARD (MEM_NO,TITLE,CONTENT,REG_DATE)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+title+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5" y="114369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 </a:t>
            </a:r>
            <a:r>
              <a:rPr lang="en-US" altLang="ko-KR" dirty="0" smtClean="0"/>
              <a:t>/routes/board.js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4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37663" y="1360172"/>
            <a:ext cx="5320687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"doBoardWrite()"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"제목"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"내용"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507" y="4702164"/>
            <a:ext cx="328808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9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rootUrl</a:t>
            </a:r>
            <a:r>
              <a:rPr lang="en-US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'/board/write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2438" y="95485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boardWriteModal.html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507" y="430997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9507" y="1103501"/>
            <a:ext cx="3993401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576" y="65722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2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59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서버를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만들때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좀 더 편하게 사용하게 해주는 웹 프레임워크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자바의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JSP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탬플릿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엔진을 사용 할 수 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Jade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ejs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구조를 자동적으로 만들어 줍니다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몇가지만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봅시다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– 2.EXPRESS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1137" y="293428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좀 더 직관적으로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보이는건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기분 탓인가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21137" y="3315117"/>
            <a:ext cx="580960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</a:t>
            </a:r>
            <a:r>
              <a:rPr lang="ko-KR" altLang="ko-KR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express()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res) {</a:t>
            </a:r>
            <a:b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'Hello World!'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listen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3000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'Example app listening on port 3000!'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7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504825"/>
            <a:ext cx="3524250" cy="619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2900" y="638175"/>
            <a:ext cx="4857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결과적으로 제대로 안됩니다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Session</a:t>
            </a:r>
            <a:r>
              <a:rPr lang="ko-KR" altLang="en-US" dirty="0" smtClean="0"/>
              <a:t>에 저장한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유지가 안돼서 사용자 정보를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 못합니다</a:t>
            </a:r>
            <a:r>
              <a:rPr lang="en-US" altLang="ko-KR" dirty="0" smtClean="0"/>
              <a:t>. ;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;</a:t>
            </a:r>
          </a:p>
          <a:p>
            <a:r>
              <a:rPr lang="ko-KR" altLang="en-US" dirty="0" smtClean="0"/>
              <a:t>왜 이런 일이 벌어졌나 </a:t>
            </a:r>
            <a:r>
              <a:rPr lang="ko-KR" altLang="en-US" dirty="0" err="1" smtClean="0"/>
              <a:t>구글링을</a:t>
            </a:r>
            <a:r>
              <a:rPr lang="ko-KR" altLang="en-US" dirty="0" smtClean="0"/>
              <a:t> 해보니</a:t>
            </a:r>
            <a:endParaRPr lang="en-US" altLang="ko-KR" dirty="0" smtClean="0"/>
          </a:p>
          <a:p>
            <a:r>
              <a:rPr lang="ko-KR" altLang="en-US" dirty="0" smtClean="0"/>
              <a:t>찾아보니 서버에 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때문이었어요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망할 </a:t>
            </a:r>
            <a:r>
              <a:rPr lang="ko-KR" altLang="en-US" dirty="0" err="1" smtClean="0"/>
              <a:t>젠장젠장</a:t>
            </a:r>
            <a:r>
              <a:rPr lang="ko-KR" altLang="en-US" dirty="0" smtClean="0"/>
              <a:t> 하다가 빠르게 포기하고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Ionic proxy</a:t>
            </a:r>
            <a:r>
              <a:rPr lang="ko-KR" altLang="en-US" dirty="0" smtClean="0"/>
              <a:t>로 변경합니다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7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750" y="1490187"/>
            <a:ext cx="260840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"name": "mozzi",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"app_id": "",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"proxies": [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"path": "/ajax",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"proxyUrl": "http://localhost:3000"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25" y="161925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프록시를</a:t>
            </a:r>
            <a:r>
              <a:rPr lang="ko-KR" altLang="en-US" dirty="0" smtClean="0"/>
              <a:t> 설정해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6627" y="1033463"/>
            <a:ext cx="47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프록시</a:t>
            </a:r>
            <a:r>
              <a:rPr lang="ko-KR" altLang="en-US" dirty="0" smtClean="0"/>
              <a:t> 규칙에 맞게 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변경해줍니다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14700" y="1490187"/>
            <a:ext cx="3288080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'/ajax/user/join'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'/ajax/user/login'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1" y="946071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Ionic.project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800334" y="3658552"/>
            <a:ext cx="4780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/user/join </a:t>
            </a:r>
            <a:r>
              <a:rPr lang="ko-KR" altLang="en-US" dirty="0" smtClean="0"/>
              <a:t>으로 나가는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r>
              <a:rPr lang="ko-KR" altLang="en-US" dirty="0" err="1" smtClean="0"/>
              <a:t>프록시를</a:t>
            </a:r>
            <a:r>
              <a:rPr lang="ko-KR" altLang="en-US" dirty="0" smtClean="0"/>
              <a:t> 거쳐</a:t>
            </a:r>
            <a:r>
              <a:rPr lang="en-US" altLang="ko-KR" dirty="0" smtClean="0"/>
              <a:t>http://localhost:3000/user/join</a:t>
            </a:r>
            <a:r>
              <a:rPr lang="en-US" altLang="ko-KR" dirty="0"/>
              <a:t> </a:t>
            </a:r>
            <a:r>
              <a:rPr lang="ko-KR" altLang="en-US" dirty="0" smtClean="0"/>
              <a:t>이 되어 같은 도메인처럼 보입니다</a:t>
            </a:r>
            <a:r>
              <a:rPr lang="en-US" altLang="ko-KR" dirty="0" smtClean="0"/>
              <a:t>. 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03689" y="5667524"/>
            <a:ext cx="180049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/*var cors = require('cors')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app.use(cors());*/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226" y="513588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App.js </a:t>
            </a:r>
            <a:r>
              <a:rPr lang="ko-KR" altLang="en-US" dirty="0" smtClean="0"/>
              <a:t>주석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4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795337"/>
            <a:ext cx="4821805" cy="5414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525" y="2190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성공</a:t>
            </a:r>
            <a:r>
              <a:rPr lang="en-US" altLang="ko-KR" dirty="0" smtClean="0"/>
              <a:t>! </a:t>
            </a:r>
            <a:r>
              <a:rPr lang="ko-KR" altLang="en-US" dirty="0" smtClean="0"/>
              <a:t>마저 구현해줍니다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0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" y="1186695"/>
            <a:ext cx="5077031" cy="35702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($state.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current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reload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726996"/>
            <a:ext cx="20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500" y="5294617"/>
            <a:ext cx="3288080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547" y="4847270"/>
            <a:ext cx="20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0525" y="2190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잘됩니다</a:t>
            </a:r>
            <a:r>
              <a:rPr lang="en-US" altLang="ko-KR" dirty="0" smtClean="0"/>
              <a:t>.’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7650" y="2337479"/>
            <a:ext cx="5262979" cy="2354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B.BOARD_NO,B.MEM_NO,B.TITLE,B.CONTENT,B.REG_DATE,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IFNULL(B.LIKE_CNT,0) LIKE_CNT,B.LOCATION,M.NAME,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(SELECT COUNT(*) FROM REPLY WHERE B.BOARD_NO) REPLY_CNT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FROM BOARD B,MEMBER M WHERE B.MEM_NO = M.MEM_NO ORDER BY B.BOARD_NO DESC"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550" y="3429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코드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50" y="1968147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0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3429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리스트 불러오기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9550" y="1414491"/>
            <a:ext cx="5077031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boardList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76875" y="1414491"/>
            <a:ext cx="328808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'/ajax/board/read'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549" y="1045159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Controllers.js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76875" y="1045159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Services.js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49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3" y="1133475"/>
            <a:ext cx="4517886" cy="48006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1450" y="828675"/>
            <a:ext cx="5147563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card"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 in boardList"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{{board.TITLE}}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{{board.NAME}}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{{board.CONTENT}}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{{board.LIKE_CNT}} 좋아요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lang="ko-KR" altLang="ko-KR" sz="90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</a:t>
            </a:r>
            <a:r>
              <a:rPr lang="ko-KR" altLang="ko-KR" sz="90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app/reply"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{{board.REPLY_CNT}}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0" y="368884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Board.html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5737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야호 잘 나옵니다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068" y="161577"/>
            <a:ext cx="815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게시판하고 비슷하니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쓰기와 읽기 그냥 한번에 구현합니다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068" y="1094936"/>
            <a:ext cx="4108817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"doReplyWrite()"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"글을 써주세요"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"replyInfo.content"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endParaRPr lang="en-US" altLang="ko-KR" sz="900" dirty="0" smtClean="0">
              <a:solidFill>
                <a:srgbClr val="A5C26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ion-modal-view&gt;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92" y="4108188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reply.html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54028" y="903584"/>
            <a:ext cx="3288080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'/ajax/reply/write'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"boardNo"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'/ajax/reply/read'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'boardNo'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:boardNo}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9959" y="477558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Services.js</a:t>
            </a:r>
            <a:endParaRPr lang="ko-KR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458403"/>
            <a:ext cx="480131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item-avatar"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"reply in replyList"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"../img/perry.png"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{{reply.CONTENT}}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{{reply.NAME}}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ion-view&gt;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replyWriteModal.html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0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4843" y="1125400"/>
            <a:ext cx="4615366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$stateParams.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doReplyWrite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REPLY.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(boardNo).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replyList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Controllers.js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75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8008" y="1025663"/>
            <a:ext cx="4224233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.boardNo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"INSERT INTO REPLY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(MEM_NO,BOARD_NO,CONTENT,REG_DATE)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+boardNo+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.boardNo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R.REPLY_NO ,R.BOARD_NO ,R.MEM_NO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,R.CONTENT ,R.REG_DATE, M.NAME 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FROM REPLY R, MEMBER M 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WHERE R.MEM_NO = M.MEM_NO AND R.BOARD_NO ="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+boardNo+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ORDER BY R.REG_DATE DESC"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843" y="65013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/routes/reply.js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6029" y="274615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39951" y="533930"/>
            <a:ext cx="162736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'/reply'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reply)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9951" y="8994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/app.js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06" y="834805"/>
            <a:ext cx="35147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593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구글직원이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구글에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다니다니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부럽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바인딩을 참 쉽게 해줍니다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구조적으로 코드를 짤 수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마치 서버사이드 개발하는 것 처럼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MVC 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패턴으로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몇가지만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봅시다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– 3.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AngularJS</a:t>
            </a:r>
            <a:r>
              <a:rPr lang="en-US" altLang="ko-KR" sz="2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7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343" y="313255"/>
            <a:ext cx="674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되면 회원가입 과 로그인 메뉴가 </a:t>
            </a:r>
            <a:r>
              <a:rPr lang="ko-KR" altLang="en-US" dirty="0" err="1" smtClean="0"/>
              <a:t>안보이게하고</a:t>
            </a:r>
            <a:r>
              <a:rPr lang="ko-KR" altLang="en-US" dirty="0" smtClean="0"/>
              <a:t> 싶습니다</a:t>
            </a:r>
            <a:endParaRPr lang="en-US" altLang="ko-KR" dirty="0" smtClean="0"/>
          </a:p>
          <a:p>
            <a:r>
              <a:rPr lang="ko-KR" altLang="en-US" dirty="0" smtClean="0"/>
              <a:t>컨트롤러가 달라서 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scope.userInfo</a:t>
            </a:r>
            <a:r>
              <a:rPr lang="ko-KR" altLang="en-US" dirty="0" smtClean="0"/>
              <a:t>를 사용 할 수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찾아보니 </a:t>
            </a:r>
            <a:r>
              <a:rPr lang="en-US" altLang="ko-KR" dirty="0" smtClean="0"/>
              <a:t>$</a:t>
            </a:r>
            <a:r>
              <a:rPr lang="en-US" altLang="ko-KR" dirty="0" err="1" smtClean="0"/>
              <a:t>rootScope</a:t>
            </a:r>
            <a:r>
              <a:rPr lang="ko-KR" altLang="en-US" dirty="0" smtClean="0"/>
              <a:t>가 있네요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ㅁ</a:t>
            </a:r>
            <a:r>
              <a:rPr lang="en-US" altLang="ko-KR" dirty="0" smtClean="0"/>
              <a:t>’ </a:t>
            </a:r>
            <a:r>
              <a:rPr lang="en-US" altLang="ko-KR" dirty="0"/>
              <a:t>$</a:t>
            </a:r>
            <a:r>
              <a:rPr lang="en-US" altLang="ko-KR" dirty="0" err="1" smtClean="0"/>
              <a:t>rootScope</a:t>
            </a:r>
            <a:r>
              <a:rPr lang="ko-KR" altLang="en-US" dirty="0" smtClean="0"/>
              <a:t>에 저장하여 사용합니다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2130" y="1877841"/>
            <a:ext cx="5654112" cy="37087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'yysstory@gmail.com'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'111111'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$rootScope.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nextViewOptions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disableBack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38729" y="1513584"/>
            <a:ext cx="5205271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&lt;ion-side-menus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enable-menu-with-back-views=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"false"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&lt;ion-nav-buttons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button-icon button-clear ion-navicon"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menu-toggle=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"menuContent"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&lt;ion-side-menu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"#/app/login"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ng-show=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"userInfo.email"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"#/app/join"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ng-show=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"userInfo.email"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"#/app/board"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게시판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&lt;/ion-list&gt;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&lt;/ion-side-menu&gt;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ion-side-menus&gt;</a:t>
            </a:r>
          </a:p>
        </p:txBody>
      </p:sp>
    </p:spTree>
    <p:extLst>
      <p:ext uri="{BB962C8B-B14F-4D97-AF65-F5344CB8AC3E}">
        <p14:creationId xmlns:p14="http://schemas.microsoft.com/office/powerpoint/2010/main" val="6008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7519" y="347129"/>
            <a:ext cx="85811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앱은</a:t>
            </a:r>
            <a:r>
              <a:rPr lang="ko-KR" altLang="en-US" dirty="0" smtClean="0"/>
              <a:t> 혼자 </a:t>
            </a:r>
            <a:r>
              <a:rPr lang="ko-KR" altLang="en-US" dirty="0" err="1" smtClean="0"/>
              <a:t>사용하기때문에</a:t>
            </a:r>
            <a:r>
              <a:rPr lang="ko-KR" altLang="en-US" dirty="0" smtClean="0"/>
              <a:t> 매번 </a:t>
            </a:r>
            <a:r>
              <a:rPr lang="ko-KR" altLang="en-US" dirty="0" err="1" smtClean="0"/>
              <a:t>로그인하려면</a:t>
            </a:r>
            <a:r>
              <a:rPr lang="ko-KR" altLang="en-US" dirty="0" smtClean="0"/>
              <a:t> 여간 </a:t>
            </a:r>
            <a:r>
              <a:rPr lang="ko-KR" altLang="en-US" dirty="0" err="1" smtClean="0"/>
              <a:t>귀찮은게</a:t>
            </a:r>
            <a:r>
              <a:rPr lang="ko-KR" altLang="en-US" dirty="0" smtClean="0"/>
              <a:t> 아닙니다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자동로그인을</a:t>
            </a:r>
            <a:r>
              <a:rPr lang="ko-KR" altLang="en-US" dirty="0" smtClean="0"/>
              <a:t> 구현하려면 </a:t>
            </a:r>
            <a:r>
              <a:rPr lang="ko-KR" altLang="en-US" dirty="0" err="1" smtClean="0"/>
              <a:t>앱이꺼져도</a:t>
            </a:r>
            <a:r>
              <a:rPr lang="ko-KR" altLang="en-US" dirty="0" smtClean="0"/>
              <a:t> 데이터가 유지되는 저장공간이 </a:t>
            </a:r>
            <a:r>
              <a:rPr lang="ko-KR" altLang="en-US" dirty="0" err="1" smtClean="0"/>
              <a:t>있어야하는데</a:t>
            </a:r>
            <a:endParaRPr lang="en-US" altLang="ko-KR" dirty="0" smtClean="0"/>
          </a:p>
          <a:p>
            <a:r>
              <a:rPr lang="ko-KR" altLang="en-US" dirty="0" err="1" smtClean="0"/>
              <a:t>다행이도</a:t>
            </a:r>
            <a:r>
              <a:rPr lang="ko-KR" altLang="en-US" dirty="0"/>
              <a:t>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localStorage</a:t>
            </a:r>
            <a:r>
              <a:rPr lang="ko-KR" altLang="en-US" dirty="0" smtClean="0"/>
              <a:t>를 사용하여 데이터 유지가 가능합니다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localStorage</a:t>
            </a:r>
            <a:r>
              <a:rPr lang="ko-KR" altLang="en-US" dirty="0" smtClean="0"/>
              <a:t>의 키와 값은 </a:t>
            </a:r>
            <a:r>
              <a:rPr lang="ko-KR" altLang="en-US" dirty="0" err="1" smtClean="0"/>
              <a:t>스트링형으로</a:t>
            </a:r>
            <a:r>
              <a:rPr lang="ko-KR" altLang="en-US" dirty="0" smtClean="0"/>
              <a:t> 저장 가능하므로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객체를 이용하여 </a:t>
            </a:r>
            <a:endParaRPr lang="en-US" altLang="ko-KR" dirty="0" smtClean="0"/>
          </a:p>
          <a:p>
            <a:r>
              <a:rPr lang="ko-KR" altLang="en-US" dirty="0" smtClean="0"/>
              <a:t>적절히 변환하여 저장하고 불러옵니다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7519" y="2041617"/>
            <a:ext cx="6115777" cy="45397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$window)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stringify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$rootScope.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$ionicHistory.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nextViewOptions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disableBack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 =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($window.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savedUserInfo.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savedUserInfo.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doLogin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300" y="289378"/>
            <a:ext cx="75071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하이브리드앱의</a:t>
            </a:r>
            <a:r>
              <a:rPr lang="ko-KR" altLang="en-US" dirty="0" smtClean="0"/>
              <a:t> 가장 큰 특성은 웹에 익숙한 개발자가 큰 </a:t>
            </a:r>
            <a:r>
              <a:rPr lang="ko-KR" altLang="en-US" dirty="0" err="1" smtClean="0"/>
              <a:t>러닝커브없이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수정 및 기능을 </a:t>
            </a:r>
            <a:r>
              <a:rPr lang="ko-KR" altLang="en-US" dirty="0" err="1" smtClean="0"/>
              <a:t>만들수있다는</a:t>
            </a:r>
            <a:r>
              <a:rPr lang="ko-KR" altLang="en-US" dirty="0" smtClean="0"/>
              <a:t> 부분과 스마트기기의 하드웨어의 기능을 </a:t>
            </a:r>
            <a:endParaRPr lang="en-US" altLang="ko-KR" dirty="0" smtClean="0"/>
          </a:p>
          <a:p>
            <a:r>
              <a:rPr lang="ko-KR" altLang="en-US" dirty="0" smtClean="0"/>
              <a:t>사용할 수 있다는 부분입니다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우선 </a:t>
            </a:r>
            <a:r>
              <a:rPr lang="en-US" altLang="ko-KR" dirty="0" smtClean="0"/>
              <a:t>GPS </a:t>
            </a:r>
            <a:r>
              <a:rPr lang="ko-KR" altLang="en-US" dirty="0" smtClean="0"/>
              <a:t>기능부터 사용해봅니다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2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0" y="1357713"/>
            <a:ext cx="6448425" cy="42195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300" y="270127"/>
            <a:ext cx="4593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cordova</a:t>
            </a:r>
            <a:r>
              <a:rPr lang="en-US" altLang="ko-KR" dirty="0"/>
              <a:t> plugin add 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-plugin-</a:t>
            </a:r>
            <a:r>
              <a:rPr lang="en-US" altLang="ko-KR" dirty="0" err="1" smtClean="0"/>
              <a:t>geolocation</a:t>
            </a:r>
            <a:endParaRPr lang="en-US" altLang="ko-KR" dirty="0" smtClean="0"/>
          </a:p>
          <a:p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설치해줍니다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41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0" y="1387341"/>
            <a:ext cx="5032131" cy="5302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7300" y="289378"/>
            <a:ext cx="74644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ngcordova.com</a:t>
            </a:r>
            <a:r>
              <a:rPr lang="en-US" altLang="ko-KR" dirty="0"/>
              <a:t> </a:t>
            </a:r>
            <a:r>
              <a:rPr lang="ko-KR" altLang="en-US" dirty="0" smtClean="0"/>
              <a:t>에 들어가서 다운로드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Ngcordova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엥귤러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cordova</a:t>
            </a:r>
            <a:r>
              <a:rPr lang="ko-KR" altLang="en-US" dirty="0" smtClean="0"/>
              <a:t>를 좀 더 간편하게 </a:t>
            </a:r>
            <a:r>
              <a:rPr lang="ko-KR" altLang="en-US" dirty="0" err="1" smtClean="0"/>
              <a:t>쓸수있게</a:t>
            </a:r>
            <a:r>
              <a:rPr lang="ko-KR" altLang="en-US" dirty="0" smtClean="0"/>
              <a:t> 해줍니다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안써도</a:t>
            </a:r>
            <a:r>
              <a:rPr lang="ko-KR" altLang="en-US" dirty="0" smtClean="0"/>
              <a:t> 상관은 없어요</a:t>
            </a:r>
            <a:r>
              <a:rPr lang="en-US" altLang="ko-KR" dirty="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0256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7300" y="1480519"/>
            <a:ext cx="6359433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"lib/js/ng-cordova.min.js"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7300" y="289378"/>
            <a:ext cx="81483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다운받은 파일 폴더에서 </a:t>
            </a:r>
            <a:r>
              <a:rPr lang="en-US" altLang="ko-KR" dirty="0" smtClean="0"/>
              <a:t>ng-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-master\ng-</a:t>
            </a:r>
            <a:r>
              <a:rPr lang="en-US" altLang="ko-KR" dirty="0" err="1" smtClean="0"/>
              <a:t>cordova</a:t>
            </a:r>
            <a:r>
              <a:rPr lang="en-US" altLang="ko-KR" dirty="0" smtClean="0"/>
              <a:t>-master\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endParaRPr lang="en-US" altLang="ko-KR" dirty="0" smtClean="0"/>
          </a:p>
          <a:p>
            <a:r>
              <a:rPr lang="ko-KR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ng-cordova.min.js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파일을 적절히 </a:t>
            </a:r>
            <a:r>
              <a:rPr lang="ko-KR" altLang="en-US" dirty="0" err="1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배치시킨후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index.html</a:t>
            </a:r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추가해줍니다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ko-KR" altLang="en-US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그럼 사용준비가 완료</a:t>
            </a:r>
            <a:r>
              <a:rPr lang="en-US" altLang="ko-KR" dirty="0" smtClean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10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0822" y="886584"/>
            <a:ext cx="472918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 smtClean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geoOptions =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enableHighAccuracy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timeout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5000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maximumAge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$cordovaGeolocation.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getCurrentPosition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(geoOptions).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(position)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latitude  = position.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coords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latitude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longitude = position.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coords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longitude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'위도'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+latitude)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'경도'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+longitude)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7300" y="289378"/>
            <a:ext cx="259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Controllers.js -&gt; </a:t>
            </a:r>
            <a:r>
              <a:rPr lang="en-US" altLang="ko-KR" dirty="0" err="1" smtClean="0"/>
              <a:t>boardCtrl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46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6" y="1115367"/>
            <a:ext cx="4919968" cy="51949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78" y="1858526"/>
            <a:ext cx="5394969" cy="37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2" y="1274046"/>
            <a:ext cx="6217111" cy="54784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1482" y="611666"/>
            <a:ext cx="3622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http://developers.daum.net/console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618" y="1274046"/>
            <a:ext cx="5977645" cy="52674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038" y="369695"/>
            <a:ext cx="5247842" cy="46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9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1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7741</TotalTime>
  <Words>2625</Words>
  <Application>Microsoft Office PowerPoint</Application>
  <PresentationFormat>화면 슬라이드 쇼(4:3)</PresentationFormat>
  <Paragraphs>519</Paragraphs>
  <Slides>92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2" baseType="lpstr">
      <vt:lpstr>굴림체</vt:lpstr>
      <vt:lpstr>나눔고딕</vt:lpstr>
      <vt:lpstr>맑은 고딕</vt:lpstr>
      <vt:lpstr>Arial</vt:lpstr>
      <vt:lpstr>Calibri</vt:lpstr>
      <vt:lpstr>Calibri Light</vt:lpstr>
      <vt:lpstr>Courier New</vt:lpstr>
      <vt:lpstr>Segoe UI</vt:lpstr>
      <vt:lpstr>Segoe UI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182</cp:revision>
  <dcterms:created xsi:type="dcterms:W3CDTF">2016-05-16T01:22:14Z</dcterms:created>
  <dcterms:modified xsi:type="dcterms:W3CDTF">2016-06-14T12:20:07Z</dcterms:modified>
</cp:coreProperties>
</file>