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3" r:id="rId2"/>
    <p:sldId id="344" r:id="rId3"/>
    <p:sldId id="342" r:id="rId4"/>
    <p:sldId id="345" r:id="rId5"/>
    <p:sldId id="346" r:id="rId6"/>
    <p:sldId id="347" r:id="rId7"/>
    <p:sldId id="348" r:id="rId8"/>
    <p:sldId id="349" r:id="rId9"/>
    <p:sldId id="264" r:id="rId10"/>
    <p:sldId id="260" r:id="rId11"/>
    <p:sldId id="259" r:id="rId12"/>
    <p:sldId id="284" r:id="rId13"/>
    <p:sldId id="262" r:id="rId14"/>
    <p:sldId id="261" r:id="rId15"/>
    <p:sldId id="257" r:id="rId16"/>
    <p:sldId id="265" r:id="rId17"/>
    <p:sldId id="266" r:id="rId18"/>
    <p:sldId id="267" r:id="rId19"/>
    <p:sldId id="268" r:id="rId20"/>
    <p:sldId id="269" r:id="rId21"/>
    <p:sldId id="350" r:id="rId22"/>
    <p:sldId id="270" r:id="rId23"/>
    <p:sldId id="271" r:id="rId24"/>
    <p:sldId id="272" r:id="rId25"/>
    <p:sldId id="273" r:id="rId26"/>
    <p:sldId id="274" r:id="rId27"/>
    <p:sldId id="275" r:id="rId28"/>
    <p:sldId id="278" r:id="rId29"/>
    <p:sldId id="279" r:id="rId30"/>
    <p:sldId id="280" r:id="rId31"/>
    <p:sldId id="276" r:id="rId32"/>
    <p:sldId id="277" r:id="rId33"/>
    <p:sldId id="281" r:id="rId34"/>
    <p:sldId id="283" r:id="rId35"/>
    <p:sldId id="282" r:id="rId36"/>
    <p:sldId id="285" r:id="rId37"/>
    <p:sldId id="286" r:id="rId38"/>
    <p:sldId id="287" r:id="rId39"/>
    <p:sldId id="288" r:id="rId40"/>
    <p:sldId id="298" r:id="rId41"/>
    <p:sldId id="289" r:id="rId42"/>
    <p:sldId id="290" r:id="rId43"/>
    <p:sldId id="294" r:id="rId44"/>
    <p:sldId id="291" r:id="rId45"/>
    <p:sldId id="292" r:id="rId46"/>
    <p:sldId id="293" r:id="rId47"/>
    <p:sldId id="296" r:id="rId48"/>
    <p:sldId id="297" r:id="rId49"/>
    <p:sldId id="299" r:id="rId50"/>
    <p:sldId id="300" r:id="rId51"/>
    <p:sldId id="301" r:id="rId52"/>
    <p:sldId id="304" r:id="rId53"/>
    <p:sldId id="310" r:id="rId54"/>
    <p:sldId id="302" r:id="rId55"/>
    <p:sldId id="305" r:id="rId56"/>
    <p:sldId id="306" r:id="rId57"/>
    <p:sldId id="307" r:id="rId58"/>
    <p:sldId id="308" r:id="rId59"/>
    <p:sldId id="303" r:id="rId60"/>
    <p:sldId id="309" r:id="rId61"/>
    <p:sldId id="311" r:id="rId62"/>
    <p:sldId id="312" r:id="rId63"/>
    <p:sldId id="313" r:id="rId64"/>
    <p:sldId id="295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8" r:id="rId75"/>
    <p:sldId id="327" r:id="rId76"/>
    <p:sldId id="323" r:id="rId77"/>
    <p:sldId id="329" r:id="rId78"/>
    <p:sldId id="330" r:id="rId79"/>
    <p:sldId id="324" r:id="rId80"/>
    <p:sldId id="325" r:id="rId81"/>
    <p:sldId id="326" r:id="rId82"/>
    <p:sldId id="331" r:id="rId83"/>
    <p:sldId id="334" r:id="rId84"/>
    <p:sldId id="332" r:id="rId85"/>
    <p:sldId id="333" r:id="rId86"/>
    <p:sldId id="335" r:id="rId87"/>
    <p:sldId id="336" r:id="rId88"/>
    <p:sldId id="338" r:id="rId89"/>
    <p:sldId id="339" r:id="rId90"/>
    <p:sldId id="340" r:id="rId91"/>
    <p:sldId id="341" r:id="rId9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C8B5"/>
    <a:srgbClr val="332F3E"/>
    <a:srgbClr val="4DB788"/>
    <a:srgbClr val="FEFEFE"/>
    <a:srgbClr val="3D33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76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40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16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96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73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58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2016-07-07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9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2016-07-07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55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2016-07-07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0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2016-07-07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26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2016-07-07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93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047D-D846-49B7-9B9C-1F2269382611}" type="datetimeFigureOut">
              <a:rPr lang="ko-KR" altLang="en-US" smtClean="0"/>
              <a:t>2016-07-07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85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2047D-D846-49B7-9B9C-1F2269382611}" type="datetimeFigureOut">
              <a:rPr lang="ko-KR" altLang="en-US" smtClean="0"/>
              <a:t>2016-07-07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B6BC3-E20D-468A-9E91-5638D4C82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12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ionicframework.com/docs/component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8977" y="2595922"/>
            <a:ext cx="835653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눈으로 보면 </a:t>
            </a:r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하이브리드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앱이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만들어 지는 신기한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PPT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800" b="1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Feat. </a:t>
            </a:r>
            <a:r>
              <a:rPr lang="en-US" altLang="ko-KR" sz="60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http://www.sangs.co.kr/rb/layouts/sangs/_var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635" y="5690905"/>
            <a:ext cx="1666875" cy="36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942072" y="6130082"/>
            <a:ext cx="9122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윤용식</a:t>
            </a:r>
            <a:endParaRPr lang="ko-KR" altLang="en-US" b="1" dirty="0">
              <a:solidFill>
                <a:srgbClr val="80C8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4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Smartphone"/>
          <p:cNvGrpSpPr>
            <a:grpSpLocks noChangeAspect="1"/>
          </p:cNvGrpSpPr>
          <p:nvPr/>
        </p:nvGrpSpPr>
        <p:grpSpPr>
          <a:xfrm>
            <a:off x="3332396" y="1334722"/>
            <a:ext cx="2479208" cy="4859248"/>
            <a:chOff x="9165945" y="1228296"/>
            <a:chExt cx="2479208" cy="4859248"/>
          </a:xfrm>
          <a:solidFill>
            <a:srgbClr val="332F3E"/>
          </a:solidFill>
        </p:grpSpPr>
        <p:sp>
          <p:nvSpPr>
            <p:cNvPr id="13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4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5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6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7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8" name="Input"/>
          <p:cNvSpPr/>
          <p:nvPr/>
        </p:nvSpPr>
        <p:spPr>
          <a:xfrm>
            <a:off x="3509204" y="2277646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332F3E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이메일</a:t>
            </a:r>
            <a:endParaRPr lang="en-US" sz="788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9" name="Input"/>
          <p:cNvSpPr/>
          <p:nvPr/>
        </p:nvSpPr>
        <p:spPr>
          <a:xfrm>
            <a:off x="3509204" y="2570334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332F3E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비밀번호</a:t>
            </a:r>
            <a:endParaRPr lang="en-US" sz="788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9205" y="1760638"/>
            <a:ext cx="2125983" cy="300082"/>
          </a:xfrm>
          <a:prstGeom prst="rect">
            <a:avLst/>
          </a:prstGeom>
          <a:solidFill>
            <a:srgbClr val="332F3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ko-KR" altLang="en-US" sz="135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Button"/>
          <p:cNvSpPr/>
          <p:nvPr/>
        </p:nvSpPr>
        <p:spPr>
          <a:xfrm>
            <a:off x="3509205" y="2936174"/>
            <a:ext cx="2125983" cy="232973"/>
          </a:xfrm>
          <a:prstGeom prst="roundRect">
            <a:avLst>
              <a:gd name="adj" fmla="val 11182"/>
            </a:avLst>
          </a:prstGeom>
          <a:solidFill>
            <a:srgbClr val="332F3E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48006" rIns="68580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8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로그인</a:t>
            </a:r>
            <a:endParaRPr lang="en-US" sz="788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grpSp>
        <p:nvGrpSpPr>
          <p:cNvPr id="30" name="Smartphone"/>
          <p:cNvGrpSpPr>
            <a:grpSpLocks noChangeAspect="1"/>
          </p:cNvGrpSpPr>
          <p:nvPr/>
        </p:nvGrpSpPr>
        <p:grpSpPr>
          <a:xfrm>
            <a:off x="6200938" y="1334722"/>
            <a:ext cx="2479208" cy="4859248"/>
            <a:chOff x="9165945" y="1228296"/>
            <a:chExt cx="2479208" cy="4859248"/>
          </a:xfrm>
          <a:solidFill>
            <a:srgbClr val="332F3E"/>
          </a:solidFill>
        </p:grpSpPr>
        <p:sp>
          <p:nvSpPr>
            <p:cNvPr id="31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2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3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4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5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42" name="직선 연결선 41"/>
          <p:cNvCxnSpPr/>
          <p:nvPr/>
        </p:nvCxnSpPr>
        <p:spPr>
          <a:xfrm>
            <a:off x="3429000" y="2083123"/>
            <a:ext cx="228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297542" y="2060999"/>
            <a:ext cx="228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Input"/>
          <p:cNvSpPr/>
          <p:nvPr/>
        </p:nvSpPr>
        <p:spPr>
          <a:xfrm>
            <a:off x="6387038" y="2277646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332F3E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닉네임</a:t>
            </a:r>
            <a:endParaRPr lang="en-US" sz="788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69" name="Input"/>
          <p:cNvSpPr/>
          <p:nvPr/>
        </p:nvSpPr>
        <p:spPr>
          <a:xfrm>
            <a:off x="6387038" y="2806306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332F3E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비밀번호</a:t>
            </a:r>
            <a:endParaRPr lang="en-US" sz="788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70" name="Button"/>
          <p:cNvSpPr/>
          <p:nvPr/>
        </p:nvSpPr>
        <p:spPr>
          <a:xfrm>
            <a:off x="6393497" y="4156798"/>
            <a:ext cx="2125983" cy="232973"/>
          </a:xfrm>
          <a:prstGeom prst="roundRect">
            <a:avLst>
              <a:gd name="adj" fmla="val 11182"/>
            </a:avLst>
          </a:prstGeom>
          <a:solidFill>
            <a:srgbClr val="332F3E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48006" rIns="68580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8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회원가입하기</a:t>
            </a:r>
            <a:endParaRPr lang="en-US" sz="788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grpSp>
        <p:nvGrpSpPr>
          <p:cNvPr id="76" name="Checkbox"/>
          <p:cNvGrpSpPr/>
          <p:nvPr/>
        </p:nvGrpSpPr>
        <p:grpSpPr>
          <a:xfrm>
            <a:off x="6417206" y="3964859"/>
            <a:ext cx="363622" cy="128588"/>
            <a:chOff x="863600" y="1306515"/>
            <a:chExt cx="363622" cy="128588"/>
          </a:xfrm>
          <a:solidFill>
            <a:srgbClr val="332F3E"/>
          </a:solidFill>
        </p:grpSpPr>
        <p:grpSp>
          <p:nvGrpSpPr>
            <p:cNvPr id="77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  <a:grpFill/>
          </p:grpSpPr>
          <p:sp>
            <p:nvSpPr>
              <p:cNvPr id="79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grpFill/>
              <a:ln w="6350" cap="flat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80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8" name="Text"/>
            <p:cNvSpPr txBox="1"/>
            <p:nvPr/>
          </p:nvSpPr>
          <p:spPr>
            <a:xfrm>
              <a:off x="1057304" y="1309541"/>
              <a:ext cx="169918" cy="12253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700" noProof="1" smtClean="0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동의</a:t>
              </a:r>
              <a:endParaRPr lang="en-US" sz="1050" noProof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81" name="Textarea"/>
          <p:cNvGrpSpPr/>
          <p:nvPr/>
        </p:nvGrpSpPr>
        <p:grpSpPr>
          <a:xfrm>
            <a:off x="6387709" y="3116078"/>
            <a:ext cx="2125983" cy="782235"/>
            <a:chOff x="595686" y="1261242"/>
            <a:chExt cx="2504700" cy="866775"/>
          </a:xfrm>
          <a:solidFill>
            <a:srgbClr val="332F3E"/>
          </a:solidFill>
        </p:grpSpPr>
        <p:sp>
          <p:nvSpPr>
            <p:cNvPr id="82" name="Textarea"/>
            <p:cNvSpPr/>
            <p:nvPr/>
          </p:nvSpPr>
          <p:spPr>
            <a:xfrm>
              <a:off x="595686" y="1261242"/>
              <a:ext cx="2504700" cy="866775"/>
            </a:xfrm>
            <a:prstGeom prst="roundRect">
              <a:avLst>
                <a:gd name="adj" fmla="val 3917"/>
              </a:avLst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 smtClean="0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약관 </a:t>
              </a:r>
              <a:r>
                <a:rPr lang="ko-KR" altLang="en-US" sz="700" dirty="0" err="1" smtClean="0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블라블라</a:t>
              </a:r>
              <a:endParaRPr lang="en-US" sz="7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3" name="Resize Handle"/>
            <p:cNvSpPr>
              <a:spLocks noChangeAspect="1" noEditPoints="1"/>
            </p:cNvSpPr>
            <p:nvPr/>
          </p:nvSpPr>
          <p:spPr bwMode="auto">
            <a:xfrm>
              <a:off x="2957511" y="1993080"/>
              <a:ext cx="119063" cy="111125"/>
            </a:xfrm>
            <a:custGeom>
              <a:avLst/>
              <a:gdLst>
                <a:gd name="T0" fmla="*/ 53 w 309"/>
                <a:gd name="T1" fmla="*/ 277 h 303"/>
                <a:gd name="T2" fmla="*/ 26 w 309"/>
                <a:gd name="T3" fmla="*/ 303 h 303"/>
                <a:gd name="T4" fmla="*/ 0 w 309"/>
                <a:gd name="T5" fmla="*/ 277 h 303"/>
                <a:gd name="T6" fmla="*/ 26 w 309"/>
                <a:gd name="T7" fmla="*/ 250 h 303"/>
                <a:gd name="T8" fmla="*/ 53 w 309"/>
                <a:gd name="T9" fmla="*/ 277 h 303"/>
                <a:gd name="T10" fmla="*/ 181 w 309"/>
                <a:gd name="T11" fmla="*/ 151 h 303"/>
                <a:gd name="T12" fmla="*/ 154 w 309"/>
                <a:gd name="T13" fmla="*/ 178 h 303"/>
                <a:gd name="T14" fmla="*/ 128 w 309"/>
                <a:gd name="T15" fmla="*/ 151 h 303"/>
                <a:gd name="T16" fmla="*/ 154 w 309"/>
                <a:gd name="T17" fmla="*/ 125 h 303"/>
                <a:gd name="T18" fmla="*/ 181 w 309"/>
                <a:gd name="T19" fmla="*/ 151 h 303"/>
                <a:gd name="T20" fmla="*/ 181 w 309"/>
                <a:gd name="T21" fmla="*/ 277 h 303"/>
                <a:gd name="T22" fmla="*/ 154 w 309"/>
                <a:gd name="T23" fmla="*/ 303 h 303"/>
                <a:gd name="T24" fmla="*/ 128 w 309"/>
                <a:gd name="T25" fmla="*/ 277 h 303"/>
                <a:gd name="T26" fmla="*/ 154 w 309"/>
                <a:gd name="T27" fmla="*/ 250 h 303"/>
                <a:gd name="T28" fmla="*/ 181 w 309"/>
                <a:gd name="T29" fmla="*/ 277 h 303"/>
                <a:gd name="T30" fmla="*/ 309 w 309"/>
                <a:gd name="T31" fmla="*/ 26 h 303"/>
                <a:gd name="T32" fmla="*/ 282 w 309"/>
                <a:gd name="T33" fmla="*/ 52 h 303"/>
                <a:gd name="T34" fmla="*/ 256 w 309"/>
                <a:gd name="T35" fmla="*/ 26 h 303"/>
                <a:gd name="T36" fmla="*/ 282 w 309"/>
                <a:gd name="T37" fmla="*/ 0 h 303"/>
                <a:gd name="T38" fmla="*/ 309 w 309"/>
                <a:gd name="T39" fmla="*/ 26 h 303"/>
                <a:gd name="T40" fmla="*/ 309 w 309"/>
                <a:gd name="T41" fmla="*/ 151 h 303"/>
                <a:gd name="T42" fmla="*/ 282 w 309"/>
                <a:gd name="T43" fmla="*/ 178 h 303"/>
                <a:gd name="T44" fmla="*/ 256 w 309"/>
                <a:gd name="T45" fmla="*/ 151 h 303"/>
                <a:gd name="T46" fmla="*/ 282 w 309"/>
                <a:gd name="T47" fmla="*/ 125 h 303"/>
                <a:gd name="T48" fmla="*/ 309 w 309"/>
                <a:gd name="T49" fmla="*/ 151 h 303"/>
                <a:gd name="T50" fmla="*/ 309 w 309"/>
                <a:gd name="T51" fmla="*/ 277 h 303"/>
                <a:gd name="T52" fmla="*/ 282 w 309"/>
                <a:gd name="T53" fmla="*/ 303 h 303"/>
                <a:gd name="T54" fmla="*/ 256 w 309"/>
                <a:gd name="T55" fmla="*/ 277 h 303"/>
                <a:gd name="T56" fmla="*/ 282 w 309"/>
                <a:gd name="T57" fmla="*/ 250 h 303"/>
                <a:gd name="T58" fmla="*/ 309 w 309"/>
                <a:gd name="T59" fmla="*/ 277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9" h="303">
                  <a:moveTo>
                    <a:pt x="53" y="277"/>
                  </a:moveTo>
                  <a:cubicBezTo>
                    <a:pt x="53" y="291"/>
                    <a:pt x="41" y="303"/>
                    <a:pt x="26" y="303"/>
                  </a:cubicBezTo>
                  <a:cubicBezTo>
                    <a:pt x="12" y="303"/>
                    <a:pt x="0" y="291"/>
                    <a:pt x="0" y="277"/>
                  </a:cubicBezTo>
                  <a:cubicBezTo>
                    <a:pt x="0" y="262"/>
                    <a:pt x="12" y="250"/>
                    <a:pt x="26" y="250"/>
                  </a:cubicBezTo>
                  <a:cubicBezTo>
                    <a:pt x="41" y="250"/>
                    <a:pt x="53" y="262"/>
                    <a:pt x="53" y="277"/>
                  </a:cubicBezTo>
                  <a:close/>
                  <a:moveTo>
                    <a:pt x="181" y="151"/>
                  </a:moveTo>
                  <a:cubicBezTo>
                    <a:pt x="181" y="166"/>
                    <a:pt x="169" y="178"/>
                    <a:pt x="154" y="178"/>
                  </a:cubicBezTo>
                  <a:cubicBezTo>
                    <a:pt x="140" y="178"/>
                    <a:pt x="128" y="166"/>
                    <a:pt x="128" y="151"/>
                  </a:cubicBezTo>
                  <a:cubicBezTo>
                    <a:pt x="128" y="137"/>
                    <a:pt x="140" y="125"/>
                    <a:pt x="154" y="125"/>
                  </a:cubicBezTo>
                  <a:cubicBezTo>
                    <a:pt x="169" y="125"/>
                    <a:pt x="181" y="137"/>
                    <a:pt x="181" y="151"/>
                  </a:cubicBezTo>
                  <a:close/>
                  <a:moveTo>
                    <a:pt x="181" y="277"/>
                  </a:moveTo>
                  <a:cubicBezTo>
                    <a:pt x="181" y="291"/>
                    <a:pt x="169" y="303"/>
                    <a:pt x="154" y="303"/>
                  </a:cubicBezTo>
                  <a:cubicBezTo>
                    <a:pt x="140" y="303"/>
                    <a:pt x="128" y="291"/>
                    <a:pt x="128" y="277"/>
                  </a:cubicBezTo>
                  <a:cubicBezTo>
                    <a:pt x="128" y="262"/>
                    <a:pt x="140" y="250"/>
                    <a:pt x="154" y="250"/>
                  </a:cubicBezTo>
                  <a:cubicBezTo>
                    <a:pt x="169" y="250"/>
                    <a:pt x="181" y="262"/>
                    <a:pt x="181" y="277"/>
                  </a:cubicBezTo>
                  <a:close/>
                  <a:moveTo>
                    <a:pt x="309" y="26"/>
                  </a:moveTo>
                  <a:cubicBezTo>
                    <a:pt x="309" y="41"/>
                    <a:pt x="297" y="52"/>
                    <a:pt x="282" y="52"/>
                  </a:cubicBezTo>
                  <a:cubicBezTo>
                    <a:pt x="267" y="52"/>
                    <a:pt x="256" y="41"/>
                    <a:pt x="256" y="26"/>
                  </a:cubicBezTo>
                  <a:cubicBezTo>
                    <a:pt x="256" y="11"/>
                    <a:pt x="267" y="0"/>
                    <a:pt x="282" y="0"/>
                  </a:cubicBezTo>
                  <a:cubicBezTo>
                    <a:pt x="297" y="0"/>
                    <a:pt x="309" y="11"/>
                    <a:pt x="309" y="26"/>
                  </a:cubicBezTo>
                  <a:close/>
                  <a:moveTo>
                    <a:pt x="309" y="151"/>
                  </a:moveTo>
                  <a:cubicBezTo>
                    <a:pt x="309" y="166"/>
                    <a:pt x="297" y="178"/>
                    <a:pt x="282" y="178"/>
                  </a:cubicBezTo>
                  <a:cubicBezTo>
                    <a:pt x="267" y="178"/>
                    <a:pt x="256" y="166"/>
                    <a:pt x="256" y="151"/>
                  </a:cubicBezTo>
                  <a:cubicBezTo>
                    <a:pt x="256" y="137"/>
                    <a:pt x="267" y="125"/>
                    <a:pt x="282" y="125"/>
                  </a:cubicBezTo>
                  <a:cubicBezTo>
                    <a:pt x="297" y="125"/>
                    <a:pt x="309" y="137"/>
                    <a:pt x="309" y="151"/>
                  </a:cubicBezTo>
                  <a:close/>
                  <a:moveTo>
                    <a:pt x="309" y="277"/>
                  </a:moveTo>
                  <a:cubicBezTo>
                    <a:pt x="309" y="291"/>
                    <a:pt x="297" y="303"/>
                    <a:pt x="282" y="303"/>
                  </a:cubicBezTo>
                  <a:cubicBezTo>
                    <a:pt x="267" y="303"/>
                    <a:pt x="256" y="291"/>
                    <a:pt x="256" y="277"/>
                  </a:cubicBezTo>
                  <a:cubicBezTo>
                    <a:pt x="256" y="262"/>
                    <a:pt x="267" y="250"/>
                    <a:pt x="282" y="250"/>
                  </a:cubicBezTo>
                  <a:cubicBezTo>
                    <a:pt x="297" y="250"/>
                    <a:pt x="309" y="262"/>
                    <a:pt x="309" y="277"/>
                  </a:cubicBezTo>
                  <a:close/>
                </a:path>
              </a:pathLst>
            </a:cu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6316967" y="1761775"/>
            <a:ext cx="2125983" cy="300082"/>
          </a:xfrm>
          <a:prstGeom prst="rect">
            <a:avLst/>
          </a:prstGeom>
          <a:solidFill>
            <a:srgbClr val="332F3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endParaRPr lang="ko-KR" altLang="en-US" sz="135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Input"/>
          <p:cNvSpPr/>
          <p:nvPr/>
        </p:nvSpPr>
        <p:spPr>
          <a:xfrm>
            <a:off x="6387036" y="2538704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332F3E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이메일</a:t>
            </a:r>
            <a:endParaRPr lang="en-US" sz="788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grpSp>
        <p:nvGrpSpPr>
          <p:cNvPr id="96" name="Smartphone"/>
          <p:cNvGrpSpPr>
            <a:grpSpLocks noChangeAspect="1"/>
          </p:cNvGrpSpPr>
          <p:nvPr/>
        </p:nvGrpSpPr>
        <p:grpSpPr>
          <a:xfrm>
            <a:off x="428267" y="1334722"/>
            <a:ext cx="2479208" cy="4859248"/>
            <a:chOff x="9165945" y="1228296"/>
            <a:chExt cx="2479208" cy="4859248"/>
          </a:xfrm>
          <a:solidFill>
            <a:srgbClr val="332F3E"/>
          </a:solidFill>
        </p:grpSpPr>
        <p:sp>
          <p:nvSpPr>
            <p:cNvPr id="97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8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9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0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1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02" name="Input"/>
          <p:cNvSpPr/>
          <p:nvPr/>
        </p:nvSpPr>
        <p:spPr>
          <a:xfrm>
            <a:off x="605075" y="2277646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332F3E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이메일</a:t>
            </a:r>
            <a:endParaRPr lang="en-US" sz="788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3" name="Input"/>
          <p:cNvSpPr/>
          <p:nvPr/>
        </p:nvSpPr>
        <p:spPr>
          <a:xfrm>
            <a:off x="605075" y="2570334"/>
            <a:ext cx="2125983" cy="230862"/>
          </a:xfrm>
          <a:prstGeom prst="roundRect">
            <a:avLst>
              <a:gd name="adj" fmla="val 10785"/>
            </a:avLst>
          </a:prstGeom>
          <a:solidFill>
            <a:srgbClr val="332F3E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5438" tIns="48006" rIns="75438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88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비밀번호</a:t>
            </a:r>
            <a:endParaRPr lang="en-US" sz="788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5" name="Button"/>
          <p:cNvSpPr/>
          <p:nvPr/>
        </p:nvSpPr>
        <p:spPr>
          <a:xfrm>
            <a:off x="605076" y="2936174"/>
            <a:ext cx="2125983" cy="232973"/>
          </a:xfrm>
          <a:prstGeom prst="roundRect">
            <a:avLst>
              <a:gd name="adj" fmla="val 11182"/>
            </a:avLst>
          </a:prstGeom>
          <a:solidFill>
            <a:srgbClr val="332F3E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48006" rIns="68580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8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로그인</a:t>
            </a:r>
            <a:endParaRPr lang="en-US" sz="788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>
            <a:off x="524871" y="2083123"/>
            <a:ext cx="228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Menu Bar"/>
          <p:cNvGrpSpPr/>
          <p:nvPr>
            <p:custDataLst>
              <p:tags r:id="rId1"/>
            </p:custDataLst>
          </p:nvPr>
        </p:nvGrpSpPr>
        <p:grpSpPr>
          <a:xfrm>
            <a:off x="522677" y="2077862"/>
            <a:ext cx="1159644" cy="1527030"/>
            <a:chOff x="438150" y="1261242"/>
            <a:chExt cx="1159644" cy="720897"/>
          </a:xfrm>
          <a:solidFill>
            <a:srgbClr val="332F3E"/>
          </a:solidFill>
        </p:grpSpPr>
        <p:sp>
          <p:nvSpPr>
            <p:cNvPr id="88" name="Item"/>
            <p:cNvSpPr/>
            <p:nvPr/>
          </p:nvSpPr>
          <p:spPr>
            <a:xfrm>
              <a:off x="438150" y="1261242"/>
              <a:ext cx="1159644" cy="240299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로그인</a:t>
              </a:r>
              <a:endParaRPr lang="en-US" sz="9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0" name="Item"/>
            <p:cNvSpPr/>
            <p:nvPr/>
          </p:nvSpPr>
          <p:spPr>
            <a:xfrm>
              <a:off x="438150" y="1501541"/>
              <a:ext cx="1159644" cy="240299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회원가입</a:t>
              </a:r>
              <a:endParaRPr lang="en-US" sz="9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2" name="Item"/>
            <p:cNvSpPr/>
            <p:nvPr/>
          </p:nvSpPr>
          <p:spPr>
            <a:xfrm>
              <a:off x="438150" y="1741840"/>
              <a:ext cx="1159644" cy="240299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게시판</a:t>
              </a:r>
              <a:endParaRPr lang="en-US" sz="9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07" name="Menu"/>
          <p:cNvSpPr>
            <a:spLocks noChangeAspect="1" noEditPoints="1"/>
          </p:cNvSpPr>
          <p:nvPr/>
        </p:nvSpPr>
        <p:spPr bwMode="auto">
          <a:xfrm>
            <a:off x="1484037" y="1867897"/>
            <a:ext cx="161926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332F3E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8" name="Menu"/>
          <p:cNvSpPr>
            <a:spLocks noChangeAspect="1" noEditPoints="1"/>
          </p:cNvSpPr>
          <p:nvPr/>
        </p:nvSpPr>
        <p:spPr bwMode="auto">
          <a:xfrm>
            <a:off x="3531190" y="1869297"/>
            <a:ext cx="161925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332F3E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9" name="Menu"/>
          <p:cNvSpPr>
            <a:spLocks noChangeAspect="1" noEditPoints="1"/>
          </p:cNvSpPr>
          <p:nvPr/>
        </p:nvSpPr>
        <p:spPr bwMode="auto">
          <a:xfrm>
            <a:off x="6377462" y="1868441"/>
            <a:ext cx="161925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332F3E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대충 화면 설계를 합니다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1.</a:t>
            </a:r>
            <a:r>
              <a:rPr lang="ko-KR" altLang="en-US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뉴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778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martphone"/>
          <p:cNvGrpSpPr>
            <a:grpSpLocks noChangeAspect="1"/>
          </p:cNvGrpSpPr>
          <p:nvPr/>
        </p:nvGrpSpPr>
        <p:grpSpPr>
          <a:xfrm>
            <a:off x="1793940" y="1434359"/>
            <a:ext cx="2479208" cy="4859248"/>
            <a:chOff x="9165945" y="1228296"/>
            <a:chExt cx="2479208" cy="4859248"/>
          </a:xfrm>
          <a:solidFill>
            <a:srgbClr val="332F3E"/>
          </a:solidFill>
        </p:grpSpPr>
        <p:sp>
          <p:nvSpPr>
            <p:cNvPr id="3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8" name="직선 연결선 7"/>
          <p:cNvCxnSpPr/>
          <p:nvPr/>
        </p:nvCxnSpPr>
        <p:spPr>
          <a:xfrm>
            <a:off x="1890544" y="2172927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004473" y="2377283"/>
            <a:ext cx="2072148" cy="3005877"/>
          </a:xfrm>
          <a:prstGeom prst="rect">
            <a:avLst/>
          </a:prstGeom>
          <a:solidFill>
            <a:srgbClr val="332F3E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004473" y="2893137"/>
            <a:ext cx="207214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Image"/>
          <p:cNvGrpSpPr/>
          <p:nvPr/>
        </p:nvGrpSpPr>
        <p:grpSpPr>
          <a:xfrm>
            <a:off x="2089891" y="2466090"/>
            <a:ext cx="343632" cy="343632"/>
            <a:chOff x="9600101" y="1622168"/>
            <a:chExt cx="1333500" cy="1333500"/>
          </a:xfrm>
          <a:solidFill>
            <a:srgbClr val="332F3E"/>
          </a:solidFill>
        </p:grpSpPr>
        <p:sp>
          <p:nvSpPr>
            <p:cNvPr id="12" name="Border"/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cxnSp>
          <p:nvCxnSpPr>
            <p:cNvPr id="13" name="Line"/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Line"/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383681" y="2408321"/>
            <a:ext cx="993676" cy="276999"/>
          </a:xfrm>
          <a:prstGeom prst="rect">
            <a:avLst/>
          </a:prstGeom>
          <a:solidFill>
            <a:srgbClr val="332F3E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안녕하세요</a:t>
            </a:r>
            <a:endParaRPr lang="ko-KR" altLang="en-US" sz="12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Lead Body Copy"/>
          <p:cNvSpPr txBox="1"/>
          <p:nvPr/>
        </p:nvSpPr>
        <p:spPr>
          <a:xfrm>
            <a:off x="2110856" y="4589496"/>
            <a:ext cx="1873051" cy="371897"/>
          </a:xfrm>
          <a:prstGeom prst="rect">
            <a:avLst/>
          </a:prstGeom>
          <a:solidFill>
            <a:srgbClr val="332F3E"/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ko-KR" altLang="en-US" sz="800" noProof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 Semibold" panose="020B0702040204020203" pitchFamily="34" charset="0"/>
              </a:rPr>
              <a:t>여기는 강님</a:t>
            </a:r>
            <a:endParaRPr lang="en-US" altLang="ko-KR" sz="800" noProof="1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 Semibold" panose="020B0702040204020203" pitchFamily="34" charset="0"/>
            </a:endParaRP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ko-KR" altLang="en-US" sz="800" noProof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 Semibold" panose="020B0702040204020203" pitchFamily="34" charset="0"/>
              </a:rPr>
              <a:t>한복판</a:t>
            </a:r>
            <a:r>
              <a:rPr lang="en-US" altLang="ko-KR" sz="800" noProof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 Semibold" panose="020B0702040204020203" pitchFamily="34" charset="0"/>
              </a:rPr>
              <a:t> </a:t>
            </a:r>
            <a:r>
              <a:rPr lang="ko-KR" altLang="en-US" sz="800" noProof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 Semibold" panose="020B0702040204020203" pitchFamily="34" charset="0"/>
              </a:rPr>
              <a:t>이에요</a:t>
            </a:r>
            <a:r>
              <a:rPr lang="en-US" altLang="ko-KR" sz="800" noProof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 Semibold" panose="020B0702040204020203" pitchFamily="34" charset="0"/>
              </a:rPr>
              <a:t>!!!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32943" y="2634313"/>
            <a:ext cx="506778" cy="215444"/>
          </a:xfrm>
          <a:prstGeom prst="rect">
            <a:avLst/>
          </a:prstGeom>
          <a:solidFill>
            <a:srgbClr val="332F3E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윤대리</a:t>
            </a:r>
            <a:endParaRPr lang="ko-KR" altLang="en-US" sz="8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Vote Up"/>
          <p:cNvSpPr>
            <a:spLocks noChangeAspect="1" noEditPoints="1"/>
          </p:cNvSpPr>
          <p:nvPr/>
        </p:nvSpPr>
        <p:spPr bwMode="auto">
          <a:xfrm>
            <a:off x="2425684" y="5172992"/>
            <a:ext cx="114300" cy="133350"/>
          </a:xfrm>
          <a:custGeom>
            <a:avLst/>
            <a:gdLst>
              <a:gd name="T0" fmla="*/ 213 w 466"/>
              <a:gd name="T1" fmla="*/ 0 h 547"/>
              <a:gd name="T2" fmla="*/ 171 w 466"/>
              <a:gd name="T3" fmla="*/ 27 h 547"/>
              <a:gd name="T4" fmla="*/ 22 w 466"/>
              <a:gd name="T5" fmla="*/ 231 h 547"/>
              <a:gd name="T6" fmla="*/ 0 w 466"/>
              <a:gd name="T7" fmla="*/ 302 h 547"/>
              <a:gd name="T8" fmla="*/ 0 w 466"/>
              <a:gd name="T9" fmla="*/ 427 h 547"/>
              <a:gd name="T10" fmla="*/ 120 w 466"/>
              <a:gd name="T11" fmla="*/ 547 h 547"/>
              <a:gd name="T12" fmla="*/ 373 w 466"/>
              <a:gd name="T13" fmla="*/ 547 h 547"/>
              <a:gd name="T14" fmla="*/ 421 w 466"/>
              <a:gd name="T15" fmla="*/ 528 h 547"/>
              <a:gd name="T16" fmla="*/ 440 w 466"/>
              <a:gd name="T17" fmla="*/ 489 h 547"/>
              <a:gd name="T18" fmla="*/ 434 w 466"/>
              <a:gd name="T19" fmla="*/ 462 h 547"/>
              <a:gd name="T20" fmla="*/ 466 w 466"/>
              <a:gd name="T21" fmla="*/ 411 h 547"/>
              <a:gd name="T22" fmla="*/ 448 w 466"/>
              <a:gd name="T23" fmla="*/ 372 h 547"/>
              <a:gd name="T24" fmla="*/ 466 w 466"/>
              <a:gd name="T25" fmla="*/ 329 h 547"/>
              <a:gd name="T26" fmla="*/ 436 w 466"/>
              <a:gd name="T27" fmla="*/ 282 h 547"/>
              <a:gd name="T28" fmla="*/ 440 w 466"/>
              <a:gd name="T29" fmla="*/ 252 h 547"/>
              <a:gd name="T30" fmla="*/ 379 w 466"/>
              <a:gd name="T31" fmla="*/ 202 h 547"/>
              <a:gd name="T32" fmla="*/ 378 w 466"/>
              <a:gd name="T33" fmla="*/ 202 h 547"/>
              <a:gd name="T34" fmla="*/ 212 w 466"/>
              <a:gd name="T35" fmla="*/ 200 h 547"/>
              <a:gd name="T36" fmla="*/ 228 w 466"/>
              <a:gd name="T37" fmla="*/ 165 h 547"/>
              <a:gd name="T38" fmla="*/ 266 w 466"/>
              <a:gd name="T39" fmla="*/ 62 h 547"/>
              <a:gd name="T40" fmla="*/ 248 w 466"/>
              <a:gd name="T41" fmla="*/ 15 h 547"/>
              <a:gd name="T42" fmla="*/ 213 w 466"/>
              <a:gd name="T43" fmla="*/ 0 h 547"/>
              <a:gd name="T44" fmla="*/ 213 w 466"/>
              <a:gd name="T45" fmla="*/ 27 h 547"/>
              <a:gd name="T46" fmla="*/ 229 w 466"/>
              <a:gd name="T47" fmla="*/ 34 h 547"/>
              <a:gd name="T48" fmla="*/ 240 w 466"/>
              <a:gd name="T49" fmla="*/ 62 h 547"/>
              <a:gd name="T50" fmla="*/ 180 w 466"/>
              <a:gd name="T51" fmla="*/ 208 h 547"/>
              <a:gd name="T52" fmla="*/ 192 w 466"/>
              <a:gd name="T53" fmla="*/ 227 h 547"/>
              <a:gd name="T54" fmla="*/ 378 w 466"/>
              <a:gd name="T55" fmla="*/ 228 h 547"/>
              <a:gd name="T56" fmla="*/ 378 w 466"/>
              <a:gd name="T57" fmla="*/ 228 h 547"/>
              <a:gd name="T58" fmla="*/ 413 w 466"/>
              <a:gd name="T59" fmla="*/ 252 h 547"/>
              <a:gd name="T60" fmla="*/ 409 w 466"/>
              <a:gd name="T61" fmla="*/ 286 h 547"/>
              <a:gd name="T62" fmla="*/ 418 w 466"/>
              <a:gd name="T63" fmla="*/ 301 h 547"/>
              <a:gd name="T64" fmla="*/ 440 w 466"/>
              <a:gd name="T65" fmla="*/ 329 h 547"/>
              <a:gd name="T66" fmla="*/ 420 w 466"/>
              <a:gd name="T67" fmla="*/ 361 h 547"/>
              <a:gd name="T68" fmla="*/ 421 w 466"/>
              <a:gd name="T69" fmla="*/ 385 h 547"/>
              <a:gd name="T70" fmla="*/ 440 w 466"/>
              <a:gd name="T71" fmla="*/ 411 h 547"/>
              <a:gd name="T72" fmla="*/ 412 w 466"/>
              <a:gd name="T73" fmla="*/ 444 h 547"/>
              <a:gd name="T74" fmla="*/ 406 w 466"/>
              <a:gd name="T75" fmla="*/ 464 h 547"/>
              <a:gd name="T76" fmla="*/ 413 w 466"/>
              <a:gd name="T77" fmla="*/ 489 h 547"/>
              <a:gd name="T78" fmla="*/ 403 w 466"/>
              <a:gd name="T79" fmla="*/ 509 h 547"/>
              <a:gd name="T80" fmla="*/ 373 w 466"/>
              <a:gd name="T81" fmla="*/ 520 h 547"/>
              <a:gd name="T82" fmla="*/ 120 w 466"/>
              <a:gd name="T83" fmla="*/ 520 h 547"/>
              <a:gd name="T84" fmla="*/ 26 w 466"/>
              <a:gd name="T85" fmla="*/ 427 h 547"/>
              <a:gd name="T86" fmla="*/ 26 w 466"/>
              <a:gd name="T87" fmla="*/ 302 h 547"/>
              <a:gd name="T88" fmla="*/ 44 w 466"/>
              <a:gd name="T89" fmla="*/ 247 h 547"/>
              <a:gd name="T90" fmla="*/ 44 w 466"/>
              <a:gd name="T91" fmla="*/ 247 h 547"/>
              <a:gd name="T92" fmla="*/ 193 w 466"/>
              <a:gd name="T93" fmla="*/ 42 h 547"/>
              <a:gd name="T94" fmla="*/ 213 w 466"/>
              <a:gd name="T95" fmla="*/ 27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66" h="547">
                <a:moveTo>
                  <a:pt x="213" y="0"/>
                </a:moveTo>
                <a:cubicBezTo>
                  <a:pt x="190" y="2"/>
                  <a:pt x="180" y="14"/>
                  <a:pt x="171" y="27"/>
                </a:cubicBezTo>
                <a:lnTo>
                  <a:pt x="22" y="231"/>
                </a:lnTo>
                <a:cubicBezTo>
                  <a:pt x="7" y="252"/>
                  <a:pt x="0" y="276"/>
                  <a:pt x="0" y="302"/>
                </a:cubicBezTo>
                <a:lnTo>
                  <a:pt x="0" y="427"/>
                </a:lnTo>
                <a:cubicBezTo>
                  <a:pt x="0" y="493"/>
                  <a:pt x="54" y="547"/>
                  <a:pt x="120" y="547"/>
                </a:cubicBezTo>
                <a:lnTo>
                  <a:pt x="373" y="547"/>
                </a:lnTo>
                <a:cubicBezTo>
                  <a:pt x="393" y="547"/>
                  <a:pt x="410" y="539"/>
                  <a:pt x="421" y="528"/>
                </a:cubicBezTo>
                <a:cubicBezTo>
                  <a:pt x="433" y="517"/>
                  <a:pt x="440" y="503"/>
                  <a:pt x="440" y="489"/>
                </a:cubicBezTo>
                <a:cubicBezTo>
                  <a:pt x="440" y="478"/>
                  <a:pt x="437" y="469"/>
                  <a:pt x="434" y="462"/>
                </a:cubicBezTo>
                <a:cubicBezTo>
                  <a:pt x="447" y="455"/>
                  <a:pt x="466" y="441"/>
                  <a:pt x="466" y="411"/>
                </a:cubicBezTo>
                <a:cubicBezTo>
                  <a:pt x="466" y="392"/>
                  <a:pt x="457" y="380"/>
                  <a:pt x="448" y="372"/>
                </a:cubicBezTo>
                <a:cubicBezTo>
                  <a:pt x="457" y="363"/>
                  <a:pt x="466" y="349"/>
                  <a:pt x="466" y="329"/>
                </a:cubicBezTo>
                <a:cubicBezTo>
                  <a:pt x="466" y="300"/>
                  <a:pt x="447" y="287"/>
                  <a:pt x="436" y="282"/>
                </a:cubicBezTo>
                <a:cubicBezTo>
                  <a:pt x="437" y="275"/>
                  <a:pt x="440" y="265"/>
                  <a:pt x="440" y="252"/>
                </a:cubicBezTo>
                <a:cubicBezTo>
                  <a:pt x="440" y="226"/>
                  <a:pt x="415" y="202"/>
                  <a:pt x="379" y="202"/>
                </a:cubicBezTo>
                <a:cubicBezTo>
                  <a:pt x="379" y="202"/>
                  <a:pt x="378" y="202"/>
                  <a:pt x="378" y="202"/>
                </a:cubicBezTo>
                <a:cubicBezTo>
                  <a:pt x="337" y="200"/>
                  <a:pt x="237" y="200"/>
                  <a:pt x="212" y="200"/>
                </a:cubicBezTo>
                <a:cubicBezTo>
                  <a:pt x="217" y="190"/>
                  <a:pt x="220" y="183"/>
                  <a:pt x="228" y="165"/>
                </a:cubicBezTo>
                <a:cubicBezTo>
                  <a:pt x="242" y="134"/>
                  <a:pt x="261" y="95"/>
                  <a:pt x="266" y="62"/>
                </a:cubicBezTo>
                <a:cubicBezTo>
                  <a:pt x="266" y="41"/>
                  <a:pt x="258" y="25"/>
                  <a:pt x="248" y="15"/>
                </a:cubicBezTo>
                <a:cubicBezTo>
                  <a:pt x="237" y="5"/>
                  <a:pt x="224" y="0"/>
                  <a:pt x="213" y="0"/>
                </a:cubicBezTo>
                <a:close/>
                <a:moveTo>
                  <a:pt x="213" y="27"/>
                </a:moveTo>
                <a:cubicBezTo>
                  <a:pt x="216" y="27"/>
                  <a:pt x="224" y="29"/>
                  <a:pt x="229" y="34"/>
                </a:cubicBezTo>
                <a:cubicBezTo>
                  <a:pt x="235" y="40"/>
                  <a:pt x="240" y="47"/>
                  <a:pt x="240" y="62"/>
                </a:cubicBezTo>
                <a:cubicBezTo>
                  <a:pt x="227" y="112"/>
                  <a:pt x="202" y="158"/>
                  <a:pt x="180" y="208"/>
                </a:cubicBezTo>
                <a:cubicBezTo>
                  <a:pt x="176" y="216"/>
                  <a:pt x="183" y="227"/>
                  <a:pt x="192" y="227"/>
                </a:cubicBezTo>
                <a:cubicBezTo>
                  <a:pt x="192" y="227"/>
                  <a:pt x="333" y="227"/>
                  <a:pt x="378" y="228"/>
                </a:cubicBezTo>
                <a:cubicBezTo>
                  <a:pt x="378" y="228"/>
                  <a:pt x="378" y="228"/>
                  <a:pt x="378" y="228"/>
                </a:cubicBezTo>
                <a:cubicBezTo>
                  <a:pt x="403" y="228"/>
                  <a:pt x="413" y="244"/>
                  <a:pt x="413" y="252"/>
                </a:cubicBezTo>
                <a:cubicBezTo>
                  <a:pt x="413" y="263"/>
                  <a:pt x="409" y="286"/>
                  <a:pt x="409" y="286"/>
                </a:cubicBezTo>
                <a:cubicBezTo>
                  <a:pt x="408" y="292"/>
                  <a:pt x="412" y="299"/>
                  <a:pt x="418" y="301"/>
                </a:cubicBezTo>
                <a:cubicBezTo>
                  <a:pt x="418" y="301"/>
                  <a:pt x="440" y="308"/>
                  <a:pt x="440" y="329"/>
                </a:cubicBezTo>
                <a:cubicBezTo>
                  <a:pt x="440" y="349"/>
                  <a:pt x="420" y="361"/>
                  <a:pt x="420" y="361"/>
                </a:cubicBezTo>
                <a:cubicBezTo>
                  <a:pt x="411" y="365"/>
                  <a:pt x="412" y="381"/>
                  <a:pt x="421" y="385"/>
                </a:cubicBezTo>
                <a:cubicBezTo>
                  <a:pt x="421" y="385"/>
                  <a:pt x="440" y="392"/>
                  <a:pt x="440" y="411"/>
                </a:cubicBezTo>
                <a:cubicBezTo>
                  <a:pt x="440" y="433"/>
                  <a:pt x="412" y="444"/>
                  <a:pt x="412" y="444"/>
                </a:cubicBezTo>
                <a:cubicBezTo>
                  <a:pt x="404" y="446"/>
                  <a:pt x="401" y="457"/>
                  <a:pt x="406" y="464"/>
                </a:cubicBezTo>
                <a:cubicBezTo>
                  <a:pt x="406" y="464"/>
                  <a:pt x="413" y="474"/>
                  <a:pt x="413" y="489"/>
                </a:cubicBezTo>
                <a:cubicBezTo>
                  <a:pt x="413" y="493"/>
                  <a:pt x="410" y="502"/>
                  <a:pt x="403" y="509"/>
                </a:cubicBezTo>
                <a:cubicBezTo>
                  <a:pt x="396" y="515"/>
                  <a:pt x="386" y="520"/>
                  <a:pt x="373" y="520"/>
                </a:cubicBezTo>
                <a:lnTo>
                  <a:pt x="120" y="520"/>
                </a:lnTo>
                <a:cubicBezTo>
                  <a:pt x="68" y="520"/>
                  <a:pt x="26" y="478"/>
                  <a:pt x="26" y="427"/>
                </a:cubicBezTo>
                <a:lnTo>
                  <a:pt x="26" y="302"/>
                </a:lnTo>
                <a:cubicBezTo>
                  <a:pt x="26" y="282"/>
                  <a:pt x="32" y="263"/>
                  <a:pt x="44" y="247"/>
                </a:cubicBezTo>
                <a:cubicBezTo>
                  <a:pt x="44" y="247"/>
                  <a:pt x="44" y="247"/>
                  <a:pt x="44" y="247"/>
                </a:cubicBezTo>
                <a:lnTo>
                  <a:pt x="193" y="42"/>
                </a:lnTo>
                <a:cubicBezTo>
                  <a:pt x="198" y="33"/>
                  <a:pt x="206" y="28"/>
                  <a:pt x="213" y="27"/>
                </a:cubicBezTo>
                <a:close/>
              </a:path>
            </a:pathLst>
          </a:custGeom>
          <a:solidFill>
            <a:srgbClr val="332F3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58771" y="5131945"/>
            <a:ext cx="405871" cy="215444"/>
          </a:xfrm>
          <a:prstGeom prst="rect">
            <a:avLst/>
          </a:prstGeom>
          <a:solidFill>
            <a:srgbClr val="332F3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39984" y="5138981"/>
            <a:ext cx="405871" cy="215444"/>
          </a:xfrm>
          <a:prstGeom prst="rect">
            <a:avLst/>
          </a:prstGeom>
          <a:solidFill>
            <a:srgbClr val="332F3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</a:p>
        </p:txBody>
      </p:sp>
      <p:sp>
        <p:nvSpPr>
          <p:cNvPr id="25" name="Multipe Users"/>
          <p:cNvSpPr>
            <a:spLocks noChangeAspect="1" noEditPoints="1"/>
          </p:cNvSpPr>
          <p:nvPr/>
        </p:nvSpPr>
        <p:spPr bwMode="auto">
          <a:xfrm>
            <a:off x="2841622" y="5171126"/>
            <a:ext cx="163513" cy="138113"/>
          </a:xfrm>
          <a:custGeom>
            <a:avLst/>
            <a:gdLst>
              <a:gd name="T0" fmla="*/ 146 w 669"/>
              <a:gd name="T1" fmla="*/ 198 h 568"/>
              <a:gd name="T2" fmla="*/ 162 w 669"/>
              <a:gd name="T3" fmla="*/ 274 h 568"/>
              <a:gd name="T4" fmla="*/ 191 w 669"/>
              <a:gd name="T5" fmla="*/ 337 h 568"/>
              <a:gd name="T6" fmla="*/ 97 w 669"/>
              <a:gd name="T7" fmla="*/ 437 h 568"/>
              <a:gd name="T8" fmla="*/ 0 w 669"/>
              <a:gd name="T9" fmla="*/ 568 h 568"/>
              <a:gd name="T10" fmla="*/ 516 w 669"/>
              <a:gd name="T11" fmla="*/ 496 h 568"/>
              <a:gd name="T12" fmla="*/ 640 w 669"/>
              <a:gd name="T13" fmla="*/ 416 h 568"/>
              <a:gd name="T14" fmla="*/ 510 w 669"/>
              <a:gd name="T15" fmla="*/ 338 h 568"/>
              <a:gd name="T16" fmla="*/ 522 w 669"/>
              <a:gd name="T17" fmla="*/ 281 h 568"/>
              <a:gd name="T18" fmla="*/ 554 w 669"/>
              <a:gd name="T19" fmla="*/ 210 h 568"/>
              <a:gd name="T20" fmla="*/ 541 w 669"/>
              <a:gd name="T21" fmla="*/ 60 h 568"/>
              <a:gd name="T22" fmla="*/ 440 w 669"/>
              <a:gd name="T23" fmla="*/ 13 h 568"/>
              <a:gd name="T24" fmla="*/ 267 w 669"/>
              <a:gd name="T25" fmla="*/ 0 h 568"/>
              <a:gd name="T26" fmla="*/ 316 w 669"/>
              <a:gd name="T27" fmla="*/ 43 h 568"/>
              <a:gd name="T28" fmla="*/ 363 w 669"/>
              <a:gd name="T29" fmla="*/ 70 h 568"/>
              <a:gd name="T30" fmla="*/ 360 w 669"/>
              <a:gd name="T31" fmla="*/ 208 h 568"/>
              <a:gd name="T32" fmla="*/ 365 w 669"/>
              <a:gd name="T33" fmla="*/ 251 h 568"/>
              <a:gd name="T34" fmla="*/ 349 w 669"/>
              <a:gd name="T35" fmla="*/ 266 h 568"/>
              <a:gd name="T36" fmla="*/ 326 w 669"/>
              <a:gd name="T37" fmla="*/ 320 h 568"/>
              <a:gd name="T38" fmla="*/ 320 w 669"/>
              <a:gd name="T39" fmla="*/ 389 h 568"/>
              <a:gd name="T40" fmla="*/ 366 w 669"/>
              <a:gd name="T41" fmla="*/ 436 h 568"/>
              <a:gd name="T42" fmla="*/ 482 w 669"/>
              <a:gd name="T43" fmla="*/ 495 h 568"/>
              <a:gd name="T44" fmla="*/ 31 w 669"/>
              <a:gd name="T45" fmla="*/ 541 h 568"/>
              <a:gd name="T46" fmla="*/ 171 w 669"/>
              <a:gd name="T47" fmla="*/ 436 h 568"/>
              <a:gd name="T48" fmla="*/ 216 w 669"/>
              <a:gd name="T49" fmla="*/ 389 h 568"/>
              <a:gd name="T50" fmla="*/ 210 w 669"/>
              <a:gd name="T51" fmla="*/ 320 h 568"/>
              <a:gd name="T52" fmla="*/ 186 w 669"/>
              <a:gd name="T53" fmla="*/ 266 h 568"/>
              <a:gd name="T54" fmla="*/ 171 w 669"/>
              <a:gd name="T55" fmla="*/ 251 h 568"/>
              <a:gd name="T56" fmla="*/ 176 w 669"/>
              <a:gd name="T57" fmla="*/ 208 h 568"/>
              <a:gd name="T58" fmla="*/ 267 w 669"/>
              <a:gd name="T59" fmla="*/ 26 h 568"/>
              <a:gd name="T60" fmla="*/ 483 w 669"/>
              <a:gd name="T61" fmla="*/ 58 h 568"/>
              <a:gd name="T62" fmla="*/ 530 w 669"/>
              <a:gd name="T63" fmla="*/ 109 h 568"/>
              <a:gd name="T64" fmla="*/ 525 w 669"/>
              <a:gd name="T65" fmla="*/ 197 h 568"/>
              <a:gd name="T66" fmla="*/ 520 w 669"/>
              <a:gd name="T67" fmla="*/ 227 h 568"/>
              <a:gd name="T68" fmla="*/ 498 w 669"/>
              <a:gd name="T69" fmla="*/ 269 h 568"/>
              <a:gd name="T70" fmla="*/ 482 w 669"/>
              <a:gd name="T71" fmla="*/ 287 h 568"/>
              <a:gd name="T72" fmla="*/ 483 w 669"/>
              <a:gd name="T73" fmla="*/ 345 h 568"/>
              <a:gd name="T74" fmla="*/ 575 w 669"/>
              <a:gd name="T75" fmla="*/ 406 h 568"/>
              <a:gd name="T76" fmla="*/ 493 w 669"/>
              <a:gd name="T77" fmla="*/ 469 h 568"/>
              <a:gd name="T78" fmla="*/ 347 w 669"/>
              <a:gd name="T79" fmla="*/ 385 h 568"/>
              <a:gd name="T80" fmla="*/ 362 w 669"/>
              <a:gd name="T81" fmla="*/ 314 h 568"/>
              <a:gd name="T82" fmla="*/ 399 w 669"/>
              <a:gd name="T83" fmla="*/ 231 h 568"/>
              <a:gd name="T84" fmla="*/ 384 w 669"/>
              <a:gd name="T85" fmla="*/ 54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568">
                <a:moveTo>
                  <a:pt x="266" y="0"/>
                </a:moveTo>
                <a:cubicBezTo>
                  <a:pt x="204" y="1"/>
                  <a:pt x="164" y="26"/>
                  <a:pt x="147" y="66"/>
                </a:cubicBezTo>
                <a:cubicBezTo>
                  <a:pt x="131" y="103"/>
                  <a:pt x="134" y="150"/>
                  <a:pt x="146" y="198"/>
                </a:cubicBezTo>
                <a:cubicBezTo>
                  <a:pt x="140" y="206"/>
                  <a:pt x="135" y="216"/>
                  <a:pt x="137" y="231"/>
                </a:cubicBezTo>
                <a:cubicBezTo>
                  <a:pt x="138" y="245"/>
                  <a:pt x="144" y="257"/>
                  <a:pt x="150" y="267"/>
                </a:cubicBezTo>
                <a:cubicBezTo>
                  <a:pt x="153" y="272"/>
                  <a:pt x="158" y="272"/>
                  <a:pt x="162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8" y="321"/>
                  <a:pt x="181" y="327"/>
                  <a:pt x="185" y="332"/>
                </a:cubicBezTo>
                <a:cubicBezTo>
                  <a:pt x="186" y="334"/>
                  <a:pt x="189" y="335"/>
                  <a:pt x="191" y="337"/>
                </a:cubicBezTo>
                <a:cubicBezTo>
                  <a:pt x="191" y="354"/>
                  <a:pt x="191" y="367"/>
                  <a:pt x="190" y="385"/>
                </a:cubicBezTo>
                <a:cubicBezTo>
                  <a:pt x="185" y="395"/>
                  <a:pt x="175" y="404"/>
                  <a:pt x="159" y="412"/>
                </a:cubicBezTo>
                <a:cubicBezTo>
                  <a:pt x="142" y="420"/>
                  <a:pt x="120" y="428"/>
                  <a:pt x="97" y="437"/>
                </a:cubicBezTo>
                <a:cubicBezTo>
                  <a:pt x="75" y="447"/>
                  <a:pt x="52" y="459"/>
                  <a:pt x="34" y="477"/>
                </a:cubicBezTo>
                <a:cubicBezTo>
                  <a:pt x="16" y="495"/>
                  <a:pt x="3" y="521"/>
                  <a:pt x="1" y="554"/>
                </a:cubicBezTo>
                <a:lnTo>
                  <a:pt x="0" y="568"/>
                </a:lnTo>
                <a:lnTo>
                  <a:pt x="535" y="568"/>
                </a:lnTo>
                <a:lnTo>
                  <a:pt x="535" y="554"/>
                </a:lnTo>
                <a:cubicBezTo>
                  <a:pt x="533" y="531"/>
                  <a:pt x="526" y="511"/>
                  <a:pt x="516" y="496"/>
                </a:cubicBezTo>
                <a:lnTo>
                  <a:pt x="669" y="496"/>
                </a:lnTo>
                <a:lnTo>
                  <a:pt x="668" y="482"/>
                </a:lnTo>
                <a:cubicBezTo>
                  <a:pt x="666" y="453"/>
                  <a:pt x="655" y="431"/>
                  <a:pt x="640" y="416"/>
                </a:cubicBezTo>
                <a:cubicBezTo>
                  <a:pt x="624" y="400"/>
                  <a:pt x="605" y="390"/>
                  <a:pt x="586" y="382"/>
                </a:cubicBezTo>
                <a:cubicBezTo>
                  <a:pt x="567" y="374"/>
                  <a:pt x="549" y="367"/>
                  <a:pt x="535" y="360"/>
                </a:cubicBezTo>
                <a:cubicBezTo>
                  <a:pt x="521" y="353"/>
                  <a:pt x="513" y="347"/>
                  <a:pt x="510" y="338"/>
                </a:cubicBezTo>
                <a:cubicBezTo>
                  <a:pt x="509" y="325"/>
                  <a:pt x="509" y="313"/>
                  <a:pt x="509" y="300"/>
                </a:cubicBezTo>
                <a:cubicBezTo>
                  <a:pt x="510" y="299"/>
                  <a:pt x="512" y="297"/>
                  <a:pt x="513" y="296"/>
                </a:cubicBezTo>
                <a:cubicBezTo>
                  <a:pt x="517" y="291"/>
                  <a:pt x="520" y="286"/>
                  <a:pt x="522" y="281"/>
                </a:cubicBezTo>
                <a:cubicBezTo>
                  <a:pt x="527" y="271"/>
                  <a:pt x="530" y="259"/>
                  <a:pt x="532" y="248"/>
                </a:cubicBezTo>
                <a:cubicBezTo>
                  <a:pt x="536" y="246"/>
                  <a:pt x="540" y="245"/>
                  <a:pt x="543" y="242"/>
                </a:cubicBezTo>
                <a:cubicBezTo>
                  <a:pt x="548" y="234"/>
                  <a:pt x="552" y="224"/>
                  <a:pt x="554" y="210"/>
                </a:cubicBezTo>
                <a:cubicBezTo>
                  <a:pt x="555" y="199"/>
                  <a:pt x="550" y="190"/>
                  <a:pt x="546" y="183"/>
                </a:cubicBezTo>
                <a:cubicBezTo>
                  <a:pt x="552" y="164"/>
                  <a:pt x="558" y="136"/>
                  <a:pt x="556" y="107"/>
                </a:cubicBezTo>
                <a:cubicBezTo>
                  <a:pt x="555" y="90"/>
                  <a:pt x="551" y="74"/>
                  <a:pt x="541" y="60"/>
                </a:cubicBezTo>
                <a:cubicBezTo>
                  <a:pt x="531" y="47"/>
                  <a:pt x="516" y="37"/>
                  <a:pt x="496" y="34"/>
                </a:cubicBezTo>
                <a:cubicBezTo>
                  <a:pt x="483" y="20"/>
                  <a:pt x="464" y="13"/>
                  <a:pt x="440" y="13"/>
                </a:cubicBezTo>
                <a:lnTo>
                  <a:pt x="440" y="13"/>
                </a:lnTo>
                <a:cubicBezTo>
                  <a:pt x="407" y="14"/>
                  <a:pt x="382" y="22"/>
                  <a:pt x="364" y="36"/>
                </a:cubicBezTo>
                <a:cubicBezTo>
                  <a:pt x="356" y="31"/>
                  <a:pt x="346" y="27"/>
                  <a:pt x="335" y="25"/>
                </a:cubicBezTo>
                <a:cubicBezTo>
                  <a:pt x="321" y="7"/>
                  <a:pt x="296" y="0"/>
                  <a:pt x="267" y="0"/>
                </a:cubicBezTo>
                <a:lnTo>
                  <a:pt x="266" y="0"/>
                </a:lnTo>
                <a:close/>
                <a:moveTo>
                  <a:pt x="267" y="26"/>
                </a:moveTo>
                <a:cubicBezTo>
                  <a:pt x="294" y="26"/>
                  <a:pt x="311" y="34"/>
                  <a:pt x="316" y="43"/>
                </a:cubicBezTo>
                <a:lnTo>
                  <a:pt x="319" y="49"/>
                </a:lnTo>
                <a:lnTo>
                  <a:pt x="326" y="50"/>
                </a:lnTo>
                <a:cubicBezTo>
                  <a:pt x="344" y="52"/>
                  <a:pt x="355" y="60"/>
                  <a:pt x="363" y="70"/>
                </a:cubicBezTo>
                <a:cubicBezTo>
                  <a:pt x="370" y="80"/>
                  <a:pt x="374" y="95"/>
                  <a:pt x="375" y="111"/>
                </a:cubicBezTo>
                <a:cubicBezTo>
                  <a:pt x="378" y="143"/>
                  <a:pt x="369" y="180"/>
                  <a:pt x="363" y="198"/>
                </a:cubicBezTo>
                <a:lnTo>
                  <a:pt x="360" y="208"/>
                </a:lnTo>
                <a:lnTo>
                  <a:pt x="369" y="213"/>
                </a:lnTo>
                <a:cubicBezTo>
                  <a:pt x="368" y="213"/>
                  <a:pt x="374" y="217"/>
                  <a:pt x="373" y="228"/>
                </a:cubicBezTo>
                <a:cubicBezTo>
                  <a:pt x="371" y="241"/>
                  <a:pt x="368" y="248"/>
                  <a:pt x="365" y="251"/>
                </a:cubicBezTo>
                <a:cubicBezTo>
                  <a:pt x="363" y="254"/>
                  <a:pt x="362" y="254"/>
                  <a:pt x="361" y="254"/>
                </a:cubicBezTo>
                <a:lnTo>
                  <a:pt x="351" y="255"/>
                </a:lnTo>
                <a:lnTo>
                  <a:pt x="349" y="266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8"/>
                  <a:pt x="333" y="312"/>
                  <a:pt x="330" y="316"/>
                </a:cubicBezTo>
                <a:cubicBezTo>
                  <a:pt x="328" y="319"/>
                  <a:pt x="325" y="321"/>
                  <a:pt x="326" y="320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1"/>
                  <a:pt x="318" y="367"/>
                  <a:pt x="320" y="389"/>
                </a:cubicBezTo>
                <a:lnTo>
                  <a:pt x="321" y="391"/>
                </a:lnTo>
                <a:lnTo>
                  <a:pt x="321" y="393"/>
                </a:lnTo>
                <a:cubicBezTo>
                  <a:pt x="329" y="413"/>
                  <a:pt x="346" y="426"/>
                  <a:pt x="366" y="436"/>
                </a:cubicBezTo>
                <a:cubicBezTo>
                  <a:pt x="385" y="445"/>
                  <a:pt x="407" y="453"/>
                  <a:pt x="428" y="462"/>
                </a:cubicBezTo>
                <a:cubicBezTo>
                  <a:pt x="446" y="469"/>
                  <a:pt x="462" y="478"/>
                  <a:pt x="475" y="489"/>
                </a:cubicBezTo>
                <a:cubicBezTo>
                  <a:pt x="477" y="492"/>
                  <a:pt x="479" y="494"/>
                  <a:pt x="482" y="495"/>
                </a:cubicBezTo>
                <a:cubicBezTo>
                  <a:pt x="482" y="495"/>
                  <a:pt x="482" y="495"/>
                  <a:pt x="483" y="496"/>
                </a:cubicBezTo>
                <a:cubicBezTo>
                  <a:pt x="494" y="507"/>
                  <a:pt x="501" y="522"/>
                  <a:pt x="505" y="541"/>
                </a:cubicBezTo>
                <a:lnTo>
                  <a:pt x="31" y="541"/>
                </a:lnTo>
                <a:cubicBezTo>
                  <a:pt x="35" y="522"/>
                  <a:pt x="42" y="507"/>
                  <a:pt x="53" y="496"/>
                </a:cubicBezTo>
                <a:cubicBezTo>
                  <a:pt x="67" y="481"/>
                  <a:pt x="87" y="471"/>
                  <a:pt x="108" y="462"/>
                </a:cubicBezTo>
                <a:cubicBezTo>
                  <a:pt x="129" y="453"/>
                  <a:pt x="151" y="445"/>
                  <a:pt x="171" y="436"/>
                </a:cubicBezTo>
                <a:cubicBezTo>
                  <a:pt x="190" y="426"/>
                  <a:pt x="208" y="413"/>
                  <a:pt x="215" y="393"/>
                </a:cubicBezTo>
                <a:lnTo>
                  <a:pt x="216" y="391"/>
                </a:lnTo>
                <a:lnTo>
                  <a:pt x="216" y="389"/>
                </a:lnTo>
                <a:cubicBezTo>
                  <a:pt x="218" y="367"/>
                  <a:pt x="217" y="351"/>
                  <a:pt x="217" y="332"/>
                </a:cubicBezTo>
                <a:lnTo>
                  <a:pt x="217" y="324"/>
                </a:lnTo>
                <a:lnTo>
                  <a:pt x="210" y="320"/>
                </a:lnTo>
                <a:cubicBezTo>
                  <a:pt x="211" y="321"/>
                  <a:pt x="209" y="319"/>
                  <a:pt x="206" y="316"/>
                </a:cubicBezTo>
                <a:cubicBezTo>
                  <a:pt x="204" y="312"/>
                  <a:pt x="201" y="307"/>
                  <a:pt x="198" y="302"/>
                </a:cubicBezTo>
                <a:cubicBezTo>
                  <a:pt x="192" y="291"/>
                  <a:pt x="188" y="277"/>
                  <a:pt x="186" y="266"/>
                </a:cubicBezTo>
                <a:lnTo>
                  <a:pt x="185" y="255"/>
                </a:lnTo>
                <a:lnTo>
                  <a:pt x="174" y="254"/>
                </a:lnTo>
                <a:cubicBezTo>
                  <a:pt x="174" y="254"/>
                  <a:pt x="173" y="254"/>
                  <a:pt x="171" y="251"/>
                </a:cubicBezTo>
                <a:cubicBezTo>
                  <a:pt x="168" y="248"/>
                  <a:pt x="165" y="241"/>
                  <a:pt x="163" y="228"/>
                </a:cubicBezTo>
                <a:cubicBezTo>
                  <a:pt x="161" y="222"/>
                  <a:pt x="166" y="217"/>
                  <a:pt x="167" y="213"/>
                </a:cubicBezTo>
                <a:lnTo>
                  <a:pt x="176" y="208"/>
                </a:lnTo>
                <a:lnTo>
                  <a:pt x="173" y="198"/>
                </a:lnTo>
                <a:cubicBezTo>
                  <a:pt x="161" y="150"/>
                  <a:pt x="159" y="106"/>
                  <a:pt x="172" y="76"/>
                </a:cubicBezTo>
                <a:cubicBezTo>
                  <a:pt x="185" y="46"/>
                  <a:pt x="211" y="27"/>
                  <a:pt x="267" y="26"/>
                </a:cubicBezTo>
                <a:close/>
                <a:moveTo>
                  <a:pt x="440" y="40"/>
                </a:moveTo>
                <a:cubicBezTo>
                  <a:pt x="463" y="40"/>
                  <a:pt x="476" y="46"/>
                  <a:pt x="480" y="53"/>
                </a:cubicBezTo>
                <a:lnTo>
                  <a:pt x="483" y="58"/>
                </a:lnTo>
                <a:lnTo>
                  <a:pt x="490" y="59"/>
                </a:lnTo>
                <a:cubicBezTo>
                  <a:pt x="505" y="61"/>
                  <a:pt x="513" y="67"/>
                  <a:pt x="519" y="76"/>
                </a:cubicBezTo>
                <a:cubicBezTo>
                  <a:pt x="525" y="84"/>
                  <a:pt x="529" y="96"/>
                  <a:pt x="530" y="109"/>
                </a:cubicBezTo>
                <a:cubicBezTo>
                  <a:pt x="532" y="135"/>
                  <a:pt x="524" y="167"/>
                  <a:pt x="519" y="181"/>
                </a:cubicBezTo>
                <a:lnTo>
                  <a:pt x="516" y="191"/>
                </a:lnTo>
                <a:lnTo>
                  <a:pt x="525" y="197"/>
                </a:lnTo>
                <a:cubicBezTo>
                  <a:pt x="524" y="196"/>
                  <a:pt x="528" y="198"/>
                  <a:pt x="527" y="207"/>
                </a:cubicBezTo>
                <a:cubicBezTo>
                  <a:pt x="527" y="214"/>
                  <a:pt x="524" y="219"/>
                  <a:pt x="522" y="225"/>
                </a:cubicBezTo>
                <a:cubicBezTo>
                  <a:pt x="520" y="227"/>
                  <a:pt x="519" y="227"/>
                  <a:pt x="520" y="227"/>
                </a:cubicBezTo>
                <a:lnTo>
                  <a:pt x="509" y="228"/>
                </a:lnTo>
                <a:lnTo>
                  <a:pt x="508" y="239"/>
                </a:lnTo>
                <a:cubicBezTo>
                  <a:pt x="507" y="248"/>
                  <a:pt x="503" y="260"/>
                  <a:pt x="498" y="269"/>
                </a:cubicBezTo>
                <a:cubicBezTo>
                  <a:pt x="496" y="273"/>
                  <a:pt x="494" y="277"/>
                  <a:pt x="492" y="280"/>
                </a:cubicBezTo>
                <a:cubicBezTo>
                  <a:pt x="490" y="283"/>
                  <a:pt x="488" y="284"/>
                  <a:pt x="489" y="283"/>
                </a:cubicBezTo>
                <a:lnTo>
                  <a:pt x="482" y="287"/>
                </a:lnTo>
                <a:lnTo>
                  <a:pt x="482" y="295"/>
                </a:lnTo>
                <a:cubicBezTo>
                  <a:pt x="482" y="311"/>
                  <a:pt x="482" y="325"/>
                  <a:pt x="483" y="344"/>
                </a:cubicBezTo>
                <a:lnTo>
                  <a:pt x="483" y="345"/>
                </a:lnTo>
                <a:lnTo>
                  <a:pt x="484" y="347"/>
                </a:lnTo>
                <a:cubicBezTo>
                  <a:pt x="491" y="365"/>
                  <a:pt x="506" y="376"/>
                  <a:pt x="523" y="384"/>
                </a:cubicBezTo>
                <a:cubicBezTo>
                  <a:pt x="539" y="392"/>
                  <a:pt x="558" y="399"/>
                  <a:pt x="575" y="406"/>
                </a:cubicBezTo>
                <a:cubicBezTo>
                  <a:pt x="593" y="414"/>
                  <a:pt x="609" y="422"/>
                  <a:pt x="621" y="434"/>
                </a:cubicBezTo>
                <a:cubicBezTo>
                  <a:pt x="629" y="443"/>
                  <a:pt x="635" y="455"/>
                  <a:pt x="638" y="469"/>
                </a:cubicBezTo>
                <a:lnTo>
                  <a:pt x="493" y="469"/>
                </a:lnTo>
                <a:cubicBezTo>
                  <a:pt x="477" y="455"/>
                  <a:pt x="458" y="445"/>
                  <a:pt x="439" y="437"/>
                </a:cubicBezTo>
                <a:cubicBezTo>
                  <a:pt x="417" y="428"/>
                  <a:pt x="395" y="420"/>
                  <a:pt x="378" y="412"/>
                </a:cubicBezTo>
                <a:cubicBezTo>
                  <a:pt x="361" y="404"/>
                  <a:pt x="351" y="395"/>
                  <a:pt x="347" y="385"/>
                </a:cubicBezTo>
                <a:cubicBezTo>
                  <a:pt x="345" y="367"/>
                  <a:pt x="346" y="353"/>
                  <a:pt x="346" y="337"/>
                </a:cubicBezTo>
                <a:cubicBezTo>
                  <a:pt x="348" y="335"/>
                  <a:pt x="350" y="334"/>
                  <a:pt x="352" y="331"/>
                </a:cubicBezTo>
                <a:cubicBezTo>
                  <a:pt x="355" y="326"/>
                  <a:pt x="359" y="320"/>
                  <a:pt x="362" y="314"/>
                </a:cubicBezTo>
                <a:cubicBezTo>
                  <a:pt x="368" y="302"/>
                  <a:pt x="372" y="288"/>
                  <a:pt x="374" y="274"/>
                </a:cubicBezTo>
                <a:cubicBezTo>
                  <a:pt x="378" y="272"/>
                  <a:pt x="383" y="272"/>
                  <a:pt x="386" y="267"/>
                </a:cubicBezTo>
                <a:cubicBezTo>
                  <a:pt x="393" y="259"/>
                  <a:pt x="397" y="247"/>
                  <a:pt x="399" y="231"/>
                </a:cubicBezTo>
                <a:cubicBezTo>
                  <a:pt x="401" y="216"/>
                  <a:pt x="396" y="206"/>
                  <a:pt x="390" y="199"/>
                </a:cubicBezTo>
                <a:cubicBezTo>
                  <a:pt x="396" y="178"/>
                  <a:pt x="405" y="144"/>
                  <a:pt x="402" y="109"/>
                </a:cubicBezTo>
                <a:cubicBezTo>
                  <a:pt x="398" y="88"/>
                  <a:pt x="395" y="68"/>
                  <a:pt x="384" y="54"/>
                </a:cubicBezTo>
                <a:cubicBezTo>
                  <a:pt x="397" y="46"/>
                  <a:pt x="415" y="40"/>
                  <a:pt x="440" y="40"/>
                </a:cubicBezTo>
                <a:close/>
              </a:path>
            </a:pathLst>
          </a:custGeom>
          <a:solidFill>
            <a:srgbClr val="332F3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84389" y="1866245"/>
            <a:ext cx="2125983" cy="300082"/>
          </a:xfrm>
          <a:prstGeom prst="rect">
            <a:avLst/>
          </a:prstGeom>
          <a:solidFill>
            <a:srgbClr val="332F3E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게시판</a:t>
            </a:r>
            <a:endParaRPr lang="ko-KR" altLang="en-US" sz="135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0" y="100815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대세를 따라 우리도 카드디자인으로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Menu"/>
          <p:cNvSpPr>
            <a:spLocks noChangeAspect="1" noEditPoints="1"/>
          </p:cNvSpPr>
          <p:nvPr/>
        </p:nvSpPr>
        <p:spPr bwMode="auto">
          <a:xfrm>
            <a:off x="2000480" y="1958026"/>
            <a:ext cx="161925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332F3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3" name="Button"/>
          <p:cNvSpPr/>
          <p:nvPr/>
        </p:nvSpPr>
        <p:spPr>
          <a:xfrm>
            <a:off x="3637964" y="1915068"/>
            <a:ext cx="431512" cy="207026"/>
          </a:xfrm>
          <a:prstGeom prst="roundRect">
            <a:avLst>
              <a:gd name="adj" fmla="val 11182"/>
            </a:avLst>
          </a:prstGeom>
          <a:solidFill>
            <a:srgbClr val="332F3E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글쓰기</a:t>
            </a:r>
            <a:endParaRPr lang="en-US" sz="900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grpSp>
        <p:nvGrpSpPr>
          <p:cNvPr id="85" name="Smartphone"/>
          <p:cNvGrpSpPr>
            <a:grpSpLocks noChangeAspect="1"/>
          </p:cNvGrpSpPr>
          <p:nvPr/>
        </p:nvGrpSpPr>
        <p:grpSpPr>
          <a:xfrm>
            <a:off x="4554828" y="1425672"/>
            <a:ext cx="2479208" cy="4859248"/>
            <a:chOff x="9165945" y="1228296"/>
            <a:chExt cx="2479208" cy="4859248"/>
          </a:xfrm>
          <a:solidFill>
            <a:srgbClr val="332F3E"/>
          </a:solidFill>
        </p:grpSpPr>
        <p:sp>
          <p:nvSpPr>
            <p:cNvPr id="86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7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8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9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0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91" name="직선 연결선 90"/>
          <p:cNvCxnSpPr/>
          <p:nvPr/>
        </p:nvCxnSpPr>
        <p:spPr>
          <a:xfrm>
            <a:off x="4651432" y="2164240"/>
            <a:ext cx="228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710777" y="1863112"/>
            <a:ext cx="2125983" cy="300082"/>
          </a:xfrm>
          <a:prstGeom prst="rect">
            <a:avLst/>
          </a:prstGeom>
          <a:solidFill>
            <a:srgbClr val="332F3E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글쓰기</a:t>
            </a:r>
            <a:endParaRPr lang="ko-KR" altLang="en-US" sz="135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Button"/>
          <p:cNvSpPr/>
          <p:nvPr/>
        </p:nvSpPr>
        <p:spPr>
          <a:xfrm>
            <a:off x="6525109" y="1906107"/>
            <a:ext cx="335667" cy="207026"/>
          </a:xfrm>
          <a:prstGeom prst="roundRect">
            <a:avLst>
              <a:gd name="adj" fmla="val 11182"/>
            </a:avLst>
          </a:prstGeom>
          <a:solidFill>
            <a:srgbClr val="332F3E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닫기</a:t>
            </a:r>
            <a:endParaRPr lang="en-US" sz="900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748594" y="2301694"/>
            <a:ext cx="2072148" cy="1392778"/>
          </a:xfrm>
          <a:prstGeom prst="rect">
            <a:avLst/>
          </a:prstGeom>
          <a:solidFill>
            <a:srgbClr val="332F3E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안녕하세요</a:t>
            </a:r>
            <a:endParaRPr lang="en-US" altLang="ko-KR" sz="1000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4" name="Button"/>
          <p:cNvSpPr/>
          <p:nvPr/>
        </p:nvSpPr>
        <p:spPr>
          <a:xfrm>
            <a:off x="4734793" y="4029890"/>
            <a:ext cx="2125983" cy="232973"/>
          </a:xfrm>
          <a:prstGeom prst="roundRect">
            <a:avLst>
              <a:gd name="adj" fmla="val 11182"/>
            </a:avLst>
          </a:prstGeom>
          <a:solidFill>
            <a:srgbClr val="332F3E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48006" rIns="68580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8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endParaRPr lang="en-US" sz="788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grpSp>
        <p:nvGrpSpPr>
          <p:cNvPr id="125" name="Checkbox"/>
          <p:cNvGrpSpPr/>
          <p:nvPr/>
        </p:nvGrpSpPr>
        <p:grpSpPr>
          <a:xfrm>
            <a:off x="4748594" y="3820428"/>
            <a:ext cx="814067" cy="128588"/>
            <a:chOff x="863600" y="1306515"/>
            <a:chExt cx="814067" cy="128588"/>
          </a:xfrm>
          <a:solidFill>
            <a:srgbClr val="332F3E"/>
          </a:solidFill>
        </p:grpSpPr>
        <p:grpSp>
          <p:nvGrpSpPr>
            <p:cNvPr id="126" name="Checkbox"/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  <a:grpFill/>
          </p:grpSpPr>
          <p:sp>
            <p:nvSpPr>
              <p:cNvPr id="128" name="Box"/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grp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29" name="Check"/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7" name="Text"/>
            <p:cNvSpPr txBox="1"/>
            <p:nvPr/>
          </p:nvSpPr>
          <p:spPr>
            <a:xfrm>
              <a:off x="1057304" y="1309541"/>
              <a:ext cx="620363" cy="122534"/>
            </a:xfrm>
            <a:prstGeom prst="rect">
              <a:avLst/>
            </a:prstGeom>
            <a:grp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700" noProof="1" smtClean="0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내위치 공유하기</a:t>
              </a:r>
              <a:endParaRPr lang="en-US" sz="1050" noProof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46" name="Map"/>
          <p:cNvGrpSpPr>
            <a:grpSpLocks noChangeAspect="1"/>
          </p:cNvGrpSpPr>
          <p:nvPr/>
        </p:nvGrpSpPr>
        <p:grpSpPr>
          <a:xfrm>
            <a:off x="2110856" y="3026949"/>
            <a:ext cx="1856335" cy="1354729"/>
            <a:chOff x="4585634" y="1597655"/>
            <a:chExt cx="2238375" cy="1633537"/>
          </a:xfrm>
          <a:solidFill>
            <a:srgbClr val="332F3E"/>
          </a:solidFill>
        </p:grpSpPr>
        <p:sp>
          <p:nvSpPr>
            <p:cNvPr id="47" name="Background"/>
            <p:cNvSpPr/>
            <p:nvPr/>
          </p:nvSpPr>
          <p:spPr>
            <a:xfrm>
              <a:off x="4585634" y="1597655"/>
              <a:ext cx="2238375" cy="163353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8" name="River"/>
            <p:cNvSpPr>
              <a:spLocks/>
            </p:cNvSpPr>
            <p:nvPr/>
          </p:nvSpPr>
          <p:spPr bwMode="auto">
            <a:xfrm>
              <a:off x="5468144" y="1597655"/>
              <a:ext cx="1290638" cy="1633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89" y="2525"/>
                </a:cxn>
                <a:cxn ang="0">
                  <a:pos x="4162" y="4620"/>
                </a:cxn>
                <a:cxn ang="0">
                  <a:pos x="4877" y="5439"/>
                </a:cxn>
                <a:cxn ang="0">
                  <a:pos x="5298" y="5951"/>
                </a:cxn>
                <a:cxn ang="0">
                  <a:pos x="5532" y="6277"/>
                </a:cxn>
                <a:cxn ang="0">
                  <a:pos x="5753" y="6609"/>
                </a:cxn>
                <a:cxn ang="0">
                  <a:pos x="5960" y="6945"/>
                </a:cxn>
                <a:cxn ang="0">
                  <a:pos x="6150" y="7278"/>
                </a:cxn>
                <a:cxn ang="0">
                  <a:pos x="6478" y="7922"/>
                </a:cxn>
                <a:cxn ang="0">
                  <a:pos x="6724" y="8506"/>
                </a:cxn>
                <a:cxn ang="0">
                  <a:pos x="6806" y="9445"/>
                </a:cxn>
                <a:cxn ang="0">
                  <a:pos x="6827" y="9849"/>
                </a:cxn>
                <a:cxn ang="0">
                  <a:pos x="7796" y="9849"/>
                </a:cxn>
                <a:cxn ang="0">
                  <a:pos x="7695" y="9275"/>
                </a:cxn>
                <a:cxn ang="0">
                  <a:pos x="7571" y="8686"/>
                </a:cxn>
                <a:cxn ang="0">
                  <a:pos x="7445" y="8202"/>
                </a:cxn>
                <a:cxn ang="0">
                  <a:pos x="7288" y="7711"/>
                </a:cxn>
                <a:cxn ang="0">
                  <a:pos x="7190" y="7460"/>
                </a:cxn>
                <a:cxn ang="0">
                  <a:pos x="7074" y="7206"/>
                </a:cxn>
                <a:cxn ang="0">
                  <a:pos x="6937" y="6947"/>
                </a:cxn>
                <a:cxn ang="0">
                  <a:pos x="6776" y="6683"/>
                </a:cxn>
                <a:cxn ang="0">
                  <a:pos x="6566" y="6386"/>
                </a:cxn>
                <a:cxn ang="0">
                  <a:pos x="6291" y="6033"/>
                </a:cxn>
                <a:cxn ang="0">
                  <a:pos x="5577" y="5184"/>
                </a:cxn>
                <a:cxn ang="0">
                  <a:pos x="3708" y="3069"/>
                </a:cxn>
                <a:cxn ang="0">
                  <a:pos x="2658" y="1894"/>
                </a:cxn>
                <a:cxn ang="0">
                  <a:pos x="1670" y="807"/>
                </a:cxn>
                <a:cxn ang="0">
                  <a:pos x="928" y="0"/>
                </a:cxn>
                <a:cxn ang="0">
                  <a:pos x="0" y="0"/>
                </a:cxn>
              </a:cxnLst>
              <a:rect l="0" t="0" r="r" b="b"/>
              <a:pathLst>
                <a:path w="7796" h="9849">
                  <a:moveTo>
                    <a:pt x="0" y="0"/>
                  </a:moveTo>
                  <a:cubicBezTo>
                    <a:pt x="199" y="219"/>
                    <a:pt x="1109" y="1214"/>
                    <a:pt x="2289" y="2525"/>
                  </a:cubicBezTo>
                  <a:cubicBezTo>
                    <a:pt x="2942" y="3248"/>
                    <a:pt x="3613" y="3998"/>
                    <a:pt x="4162" y="4620"/>
                  </a:cubicBezTo>
                  <a:cubicBezTo>
                    <a:pt x="4437" y="4932"/>
                    <a:pt x="4682" y="5211"/>
                    <a:pt x="4877" y="5439"/>
                  </a:cubicBezTo>
                  <a:cubicBezTo>
                    <a:pt x="5072" y="5667"/>
                    <a:pt x="5218" y="5844"/>
                    <a:pt x="5298" y="5951"/>
                  </a:cubicBezTo>
                  <a:cubicBezTo>
                    <a:pt x="5378" y="6058"/>
                    <a:pt x="5456" y="6167"/>
                    <a:pt x="5532" y="6277"/>
                  </a:cubicBezTo>
                  <a:cubicBezTo>
                    <a:pt x="5608" y="6387"/>
                    <a:pt x="5682" y="6498"/>
                    <a:pt x="5753" y="6609"/>
                  </a:cubicBezTo>
                  <a:cubicBezTo>
                    <a:pt x="5825" y="6721"/>
                    <a:pt x="5894" y="6833"/>
                    <a:pt x="5960" y="6945"/>
                  </a:cubicBezTo>
                  <a:cubicBezTo>
                    <a:pt x="6026" y="7057"/>
                    <a:pt x="6090" y="7167"/>
                    <a:pt x="6150" y="7278"/>
                  </a:cubicBezTo>
                  <a:cubicBezTo>
                    <a:pt x="6271" y="7499"/>
                    <a:pt x="6382" y="7715"/>
                    <a:pt x="6478" y="7922"/>
                  </a:cubicBezTo>
                  <a:cubicBezTo>
                    <a:pt x="6575" y="8129"/>
                    <a:pt x="6657" y="8325"/>
                    <a:pt x="6724" y="8506"/>
                  </a:cubicBezTo>
                  <a:cubicBezTo>
                    <a:pt x="6759" y="8846"/>
                    <a:pt x="6786" y="9162"/>
                    <a:pt x="6806" y="9445"/>
                  </a:cubicBezTo>
                  <a:cubicBezTo>
                    <a:pt x="6817" y="9599"/>
                    <a:pt x="6821" y="9716"/>
                    <a:pt x="6827" y="9849"/>
                  </a:cubicBezTo>
                  <a:lnTo>
                    <a:pt x="7796" y="9849"/>
                  </a:lnTo>
                  <a:cubicBezTo>
                    <a:pt x="7765" y="9661"/>
                    <a:pt x="7731" y="9465"/>
                    <a:pt x="7695" y="9275"/>
                  </a:cubicBezTo>
                  <a:cubicBezTo>
                    <a:pt x="7653" y="9054"/>
                    <a:pt x="7610" y="8847"/>
                    <a:pt x="7571" y="8686"/>
                  </a:cubicBezTo>
                  <a:cubicBezTo>
                    <a:pt x="7530" y="8525"/>
                    <a:pt x="7490" y="8365"/>
                    <a:pt x="7445" y="8202"/>
                  </a:cubicBezTo>
                  <a:cubicBezTo>
                    <a:pt x="7399" y="8040"/>
                    <a:pt x="7348" y="7877"/>
                    <a:pt x="7288" y="7711"/>
                  </a:cubicBezTo>
                  <a:cubicBezTo>
                    <a:pt x="7257" y="7628"/>
                    <a:pt x="7225" y="7544"/>
                    <a:pt x="7190" y="7460"/>
                  </a:cubicBezTo>
                  <a:cubicBezTo>
                    <a:pt x="7154" y="7376"/>
                    <a:pt x="7115" y="7292"/>
                    <a:pt x="7074" y="7206"/>
                  </a:cubicBezTo>
                  <a:cubicBezTo>
                    <a:pt x="7031" y="7120"/>
                    <a:pt x="6987" y="7034"/>
                    <a:pt x="6937" y="6947"/>
                  </a:cubicBezTo>
                  <a:cubicBezTo>
                    <a:pt x="6888" y="6860"/>
                    <a:pt x="6835" y="6772"/>
                    <a:pt x="6776" y="6683"/>
                  </a:cubicBezTo>
                  <a:cubicBezTo>
                    <a:pt x="6718" y="6594"/>
                    <a:pt x="6648" y="6494"/>
                    <a:pt x="6566" y="6386"/>
                  </a:cubicBezTo>
                  <a:cubicBezTo>
                    <a:pt x="6485" y="6277"/>
                    <a:pt x="6393" y="6160"/>
                    <a:pt x="6291" y="6033"/>
                  </a:cubicBezTo>
                  <a:cubicBezTo>
                    <a:pt x="6088" y="5781"/>
                    <a:pt x="5846" y="5495"/>
                    <a:pt x="5577" y="5184"/>
                  </a:cubicBezTo>
                  <a:cubicBezTo>
                    <a:pt x="5037" y="4561"/>
                    <a:pt x="4387" y="3836"/>
                    <a:pt x="3708" y="3069"/>
                  </a:cubicBezTo>
                  <a:cubicBezTo>
                    <a:pt x="3370" y="2685"/>
                    <a:pt x="3008" y="2282"/>
                    <a:pt x="2658" y="1894"/>
                  </a:cubicBezTo>
                  <a:cubicBezTo>
                    <a:pt x="2307" y="1506"/>
                    <a:pt x="1968" y="1132"/>
                    <a:pt x="1670" y="807"/>
                  </a:cubicBezTo>
                  <a:cubicBezTo>
                    <a:pt x="1238" y="334"/>
                    <a:pt x="1084" y="169"/>
                    <a:pt x="928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6350" cap="rnd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 sz="90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9" name="Streets"/>
            <p:cNvSpPr>
              <a:spLocks noEditPoints="1"/>
            </p:cNvSpPr>
            <p:nvPr/>
          </p:nvSpPr>
          <p:spPr bwMode="auto">
            <a:xfrm>
              <a:off x="4585634" y="1597655"/>
              <a:ext cx="2238375" cy="1633537"/>
            </a:xfrm>
            <a:custGeom>
              <a:avLst/>
              <a:gdLst>
                <a:gd name="T0" fmla="*/ 57 w 6215"/>
                <a:gd name="T1" fmla="*/ 885 h 4534"/>
                <a:gd name="T2" fmla="*/ 0 w 6215"/>
                <a:gd name="T3" fmla="*/ 1173 h 4534"/>
                <a:gd name="T4" fmla="*/ 0 w 6215"/>
                <a:gd name="T5" fmla="*/ 3540 h 4534"/>
                <a:gd name="T6" fmla="*/ 1342 w 6215"/>
                <a:gd name="T7" fmla="*/ 2690 h 4534"/>
                <a:gd name="T8" fmla="*/ 327 w 6215"/>
                <a:gd name="T9" fmla="*/ 4534 h 4534"/>
                <a:gd name="T10" fmla="*/ 1979 w 6215"/>
                <a:gd name="T11" fmla="*/ 3409 h 4534"/>
                <a:gd name="T12" fmla="*/ 1823 w 6215"/>
                <a:gd name="T13" fmla="*/ 4534 h 4534"/>
                <a:gd name="T14" fmla="*/ 2626 w 6215"/>
                <a:gd name="T15" fmla="*/ 4139 h 4534"/>
                <a:gd name="T16" fmla="*/ 3588 w 6215"/>
                <a:gd name="T17" fmla="*/ 4534 h 4534"/>
                <a:gd name="T18" fmla="*/ 4742 w 6215"/>
                <a:gd name="T19" fmla="*/ 3723 h 4534"/>
                <a:gd name="T20" fmla="*/ 5092 w 6215"/>
                <a:gd name="T21" fmla="*/ 4534 h 4534"/>
                <a:gd name="T22" fmla="*/ 5297 w 6215"/>
                <a:gd name="T23" fmla="*/ 4371 h 4534"/>
                <a:gd name="T24" fmla="*/ 4928 w 6215"/>
                <a:gd name="T25" fmla="*/ 3582 h 4534"/>
                <a:gd name="T26" fmla="*/ 4270 w 6215"/>
                <a:gd name="T27" fmla="*/ 2884 h 4534"/>
                <a:gd name="T28" fmla="*/ 4188 w 6215"/>
                <a:gd name="T29" fmla="*/ 3077 h 4534"/>
                <a:gd name="T30" fmla="*/ 3260 w 6215"/>
                <a:gd name="T31" fmla="*/ 4504 h 4534"/>
                <a:gd name="T32" fmla="*/ 5053 w 6215"/>
                <a:gd name="T33" fmla="*/ 2000 h 4534"/>
                <a:gd name="T34" fmla="*/ 6215 w 6215"/>
                <a:gd name="T35" fmla="*/ 2972 h 4534"/>
                <a:gd name="T36" fmla="*/ 6215 w 6215"/>
                <a:gd name="T37" fmla="*/ 976 h 4534"/>
                <a:gd name="T38" fmla="*/ 6175 w 6215"/>
                <a:gd name="T39" fmla="*/ 701 h 4534"/>
                <a:gd name="T40" fmla="*/ 5294 w 6215"/>
                <a:gd name="T41" fmla="*/ 0 h 4534"/>
                <a:gd name="T42" fmla="*/ 5073 w 6215"/>
                <a:gd name="T43" fmla="*/ 1671 h 4534"/>
                <a:gd name="T44" fmla="*/ 5223 w 6215"/>
                <a:gd name="T45" fmla="*/ 468 h 4534"/>
                <a:gd name="T46" fmla="*/ 5147 w 6215"/>
                <a:gd name="T47" fmla="*/ 264 h 4534"/>
                <a:gd name="T48" fmla="*/ 4401 w 6215"/>
                <a:gd name="T49" fmla="*/ 906 h 4534"/>
                <a:gd name="T50" fmla="*/ 3299 w 6215"/>
                <a:gd name="T51" fmla="*/ 0 h 4534"/>
                <a:gd name="T52" fmla="*/ 4039 w 6215"/>
                <a:gd name="T53" fmla="*/ 2582 h 4534"/>
                <a:gd name="T54" fmla="*/ 1444 w 6215"/>
                <a:gd name="T55" fmla="*/ 0 h 4534"/>
                <a:gd name="T56" fmla="*/ 3864 w 6215"/>
                <a:gd name="T57" fmla="*/ 2736 h 4534"/>
                <a:gd name="T58" fmla="*/ 1164 w 6215"/>
                <a:gd name="T59" fmla="*/ 888 h 4534"/>
                <a:gd name="T60" fmla="*/ 1335 w 6215"/>
                <a:gd name="T61" fmla="*/ 129 h 4534"/>
                <a:gd name="T62" fmla="*/ 1125 w 6215"/>
                <a:gd name="T63" fmla="*/ 0 h 4534"/>
                <a:gd name="T64" fmla="*/ 989 w 6215"/>
                <a:gd name="T65" fmla="*/ 1041 h 4534"/>
                <a:gd name="T66" fmla="*/ 2645 w 6215"/>
                <a:gd name="T67" fmla="*/ 3810 h 4534"/>
                <a:gd name="T68" fmla="*/ 671 w 6215"/>
                <a:gd name="T69" fmla="*/ 680 h 4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15" h="4534">
                  <a:moveTo>
                    <a:pt x="1125" y="0"/>
                  </a:moveTo>
                  <a:lnTo>
                    <a:pt x="57" y="885"/>
                  </a:lnTo>
                  <a:lnTo>
                    <a:pt x="0" y="820"/>
                  </a:lnTo>
                  <a:lnTo>
                    <a:pt x="0" y="1173"/>
                  </a:lnTo>
                  <a:lnTo>
                    <a:pt x="1188" y="2515"/>
                  </a:lnTo>
                  <a:lnTo>
                    <a:pt x="0" y="3540"/>
                  </a:lnTo>
                  <a:lnTo>
                    <a:pt x="0" y="3848"/>
                  </a:lnTo>
                  <a:lnTo>
                    <a:pt x="1342" y="2690"/>
                  </a:lnTo>
                  <a:lnTo>
                    <a:pt x="1825" y="3236"/>
                  </a:lnTo>
                  <a:lnTo>
                    <a:pt x="327" y="4534"/>
                  </a:lnTo>
                  <a:lnTo>
                    <a:pt x="683" y="4534"/>
                  </a:lnTo>
                  <a:lnTo>
                    <a:pt x="1979" y="3409"/>
                  </a:lnTo>
                  <a:lnTo>
                    <a:pt x="2470" y="3963"/>
                  </a:lnTo>
                  <a:lnTo>
                    <a:pt x="1823" y="4534"/>
                  </a:lnTo>
                  <a:lnTo>
                    <a:pt x="2175" y="4534"/>
                  </a:lnTo>
                  <a:lnTo>
                    <a:pt x="2626" y="4139"/>
                  </a:lnTo>
                  <a:lnTo>
                    <a:pt x="2975" y="4534"/>
                  </a:lnTo>
                  <a:lnTo>
                    <a:pt x="3588" y="4534"/>
                  </a:lnTo>
                  <a:lnTo>
                    <a:pt x="4670" y="3630"/>
                  </a:lnTo>
                  <a:cubicBezTo>
                    <a:pt x="4692" y="3657"/>
                    <a:pt x="4716" y="3688"/>
                    <a:pt x="4742" y="3723"/>
                  </a:cubicBezTo>
                  <a:cubicBezTo>
                    <a:pt x="4827" y="3833"/>
                    <a:pt x="4923" y="3971"/>
                    <a:pt x="4964" y="4056"/>
                  </a:cubicBezTo>
                  <a:cubicBezTo>
                    <a:pt x="4994" y="4122"/>
                    <a:pt x="5049" y="4333"/>
                    <a:pt x="5092" y="4534"/>
                  </a:cubicBezTo>
                  <a:lnTo>
                    <a:pt x="5332" y="4534"/>
                  </a:lnTo>
                  <a:cubicBezTo>
                    <a:pt x="5321" y="4480"/>
                    <a:pt x="5309" y="4425"/>
                    <a:pt x="5297" y="4371"/>
                  </a:cubicBezTo>
                  <a:cubicBezTo>
                    <a:pt x="5261" y="4209"/>
                    <a:pt x="5221" y="4057"/>
                    <a:pt x="5174" y="3957"/>
                  </a:cubicBezTo>
                  <a:cubicBezTo>
                    <a:pt x="5116" y="3836"/>
                    <a:pt x="5015" y="3698"/>
                    <a:pt x="4928" y="3582"/>
                  </a:cubicBezTo>
                  <a:cubicBezTo>
                    <a:pt x="4752" y="3351"/>
                    <a:pt x="4555" y="3143"/>
                    <a:pt x="4363" y="2923"/>
                  </a:cubicBezTo>
                  <a:cubicBezTo>
                    <a:pt x="4341" y="2897"/>
                    <a:pt x="4305" y="2883"/>
                    <a:pt x="4270" y="2884"/>
                  </a:cubicBezTo>
                  <a:cubicBezTo>
                    <a:pt x="4226" y="2885"/>
                    <a:pt x="4184" y="2914"/>
                    <a:pt x="4166" y="2954"/>
                  </a:cubicBezTo>
                  <a:cubicBezTo>
                    <a:pt x="4149" y="2995"/>
                    <a:pt x="4158" y="3045"/>
                    <a:pt x="4188" y="3077"/>
                  </a:cubicBezTo>
                  <a:lnTo>
                    <a:pt x="4517" y="3454"/>
                  </a:lnTo>
                  <a:lnTo>
                    <a:pt x="3260" y="4504"/>
                  </a:lnTo>
                  <a:lnTo>
                    <a:pt x="2800" y="3984"/>
                  </a:lnTo>
                  <a:lnTo>
                    <a:pt x="5053" y="2000"/>
                  </a:lnTo>
                  <a:lnTo>
                    <a:pt x="6215" y="3325"/>
                  </a:lnTo>
                  <a:lnTo>
                    <a:pt x="6215" y="2972"/>
                  </a:lnTo>
                  <a:lnTo>
                    <a:pt x="5227" y="1847"/>
                  </a:lnTo>
                  <a:lnTo>
                    <a:pt x="6215" y="976"/>
                  </a:lnTo>
                  <a:lnTo>
                    <a:pt x="6215" y="666"/>
                  </a:lnTo>
                  <a:lnTo>
                    <a:pt x="6175" y="701"/>
                  </a:lnTo>
                  <a:lnTo>
                    <a:pt x="5595" y="0"/>
                  </a:lnTo>
                  <a:lnTo>
                    <a:pt x="5294" y="0"/>
                  </a:lnTo>
                  <a:lnTo>
                    <a:pt x="5999" y="855"/>
                  </a:lnTo>
                  <a:lnTo>
                    <a:pt x="5073" y="1671"/>
                  </a:lnTo>
                  <a:lnTo>
                    <a:pt x="4555" y="1081"/>
                  </a:lnTo>
                  <a:lnTo>
                    <a:pt x="5223" y="468"/>
                  </a:lnTo>
                  <a:cubicBezTo>
                    <a:pt x="5257" y="437"/>
                    <a:pt x="5270" y="384"/>
                    <a:pt x="5254" y="341"/>
                  </a:cubicBezTo>
                  <a:cubicBezTo>
                    <a:pt x="5237" y="297"/>
                    <a:pt x="5194" y="265"/>
                    <a:pt x="5147" y="264"/>
                  </a:cubicBezTo>
                  <a:cubicBezTo>
                    <a:pt x="5117" y="264"/>
                    <a:pt x="5087" y="276"/>
                    <a:pt x="5065" y="296"/>
                  </a:cubicBezTo>
                  <a:lnTo>
                    <a:pt x="4401" y="906"/>
                  </a:lnTo>
                  <a:lnTo>
                    <a:pt x="3607" y="0"/>
                  </a:lnTo>
                  <a:lnTo>
                    <a:pt x="3299" y="0"/>
                  </a:lnTo>
                  <a:lnTo>
                    <a:pt x="4899" y="1825"/>
                  </a:lnTo>
                  <a:lnTo>
                    <a:pt x="4039" y="2582"/>
                  </a:lnTo>
                  <a:lnTo>
                    <a:pt x="1738" y="0"/>
                  </a:lnTo>
                  <a:lnTo>
                    <a:pt x="1444" y="0"/>
                  </a:lnTo>
                  <a:cubicBezTo>
                    <a:pt x="1448" y="18"/>
                    <a:pt x="1457" y="35"/>
                    <a:pt x="1469" y="48"/>
                  </a:cubicBezTo>
                  <a:lnTo>
                    <a:pt x="3864" y="2736"/>
                  </a:lnTo>
                  <a:lnTo>
                    <a:pt x="3256" y="3272"/>
                  </a:lnTo>
                  <a:lnTo>
                    <a:pt x="1164" y="888"/>
                  </a:lnTo>
                  <a:lnTo>
                    <a:pt x="851" y="531"/>
                  </a:lnTo>
                  <a:lnTo>
                    <a:pt x="1335" y="129"/>
                  </a:lnTo>
                  <a:cubicBezTo>
                    <a:pt x="1372" y="100"/>
                    <a:pt x="1387" y="44"/>
                    <a:pt x="1371" y="0"/>
                  </a:cubicBezTo>
                  <a:lnTo>
                    <a:pt x="1125" y="0"/>
                  </a:lnTo>
                  <a:close/>
                  <a:moveTo>
                    <a:pt x="671" y="680"/>
                  </a:moveTo>
                  <a:lnTo>
                    <a:pt x="989" y="1041"/>
                  </a:lnTo>
                  <a:lnTo>
                    <a:pt x="3082" y="3426"/>
                  </a:lnTo>
                  <a:lnTo>
                    <a:pt x="2645" y="3810"/>
                  </a:lnTo>
                  <a:lnTo>
                    <a:pt x="211" y="1060"/>
                  </a:lnTo>
                  <a:lnTo>
                    <a:pt x="671" y="680"/>
                  </a:ln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50" name="Pointer"/>
            <p:cNvGrpSpPr/>
            <p:nvPr/>
          </p:nvGrpSpPr>
          <p:grpSpPr>
            <a:xfrm>
              <a:off x="5614473" y="2271995"/>
              <a:ext cx="180696" cy="284857"/>
              <a:chOff x="2838590" y="3023046"/>
              <a:chExt cx="180696" cy="284857"/>
            </a:xfrm>
            <a:grpFill/>
          </p:grpSpPr>
          <p:sp>
            <p:nvSpPr>
              <p:cNvPr id="51" name="Pointer Outer"/>
              <p:cNvSpPr>
                <a:spLocks/>
              </p:cNvSpPr>
              <p:nvPr/>
            </p:nvSpPr>
            <p:spPr bwMode="auto">
              <a:xfrm>
                <a:off x="2838590" y="3023046"/>
                <a:ext cx="180696" cy="284857"/>
              </a:xfrm>
              <a:custGeom>
                <a:avLst/>
                <a:gdLst>
                  <a:gd name="T0" fmla="*/ 1933 w 3866"/>
                  <a:gd name="T1" fmla="*/ 0 h 6125"/>
                  <a:gd name="T2" fmla="*/ 0 w 3866"/>
                  <a:gd name="T3" fmla="*/ 1934 h 6125"/>
                  <a:gd name="T4" fmla="*/ 1171 w 3866"/>
                  <a:gd name="T5" fmla="*/ 3711 h 6125"/>
                  <a:gd name="T6" fmla="*/ 1933 w 3866"/>
                  <a:gd name="T7" fmla="*/ 6125 h 6125"/>
                  <a:gd name="T8" fmla="*/ 2696 w 3866"/>
                  <a:gd name="T9" fmla="*/ 3710 h 6125"/>
                  <a:gd name="T10" fmla="*/ 3866 w 3866"/>
                  <a:gd name="T11" fmla="*/ 1934 h 6125"/>
                  <a:gd name="T12" fmla="*/ 1933 w 3866"/>
                  <a:gd name="T13" fmla="*/ 0 h 6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66" h="6125">
                    <a:moveTo>
                      <a:pt x="1933" y="0"/>
                    </a:moveTo>
                    <a:cubicBezTo>
                      <a:pt x="865" y="0"/>
                      <a:pt x="0" y="866"/>
                      <a:pt x="0" y="1934"/>
                    </a:cubicBezTo>
                    <a:cubicBezTo>
                      <a:pt x="0" y="2730"/>
                      <a:pt x="482" y="3415"/>
                      <a:pt x="1171" y="3711"/>
                    </a:cubicBezTo>
                    <a:lnTo>
                      <a:pt x="1933" y="6125"/>
                    </a:lnTo>
                    <a:lnTo>
                      <a:pt x="2696" y="3710"/>
                    </a:lnTo>
                    <a:cubicBezTo>
                      <a:pt x="3384" y="3414"/>
                      <a:pt x="3866" y="2730"/>
                      <a:pt x="3866" y="1934"/>
                    </a:cubicBezTo>
                    <a:cubicBezTo>
                      <a:pt x="3866" y="866"/>
                      <a:pt x="3001" y="0"/>
                      <a:pt x="1933" y="0"/>
                    </a:cubicBezTo>
                    <a:close/>
                  </a:path>
                </a:pathLst>
              </a:custGeom>
              <a:grp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Pointer Inner"/>
              <p:cNvSpPr>
                <a:spLocks noChangeArrowheads="1"/>
              </p:cNvSpPr>
              <p:nvPr/>
            </p:nvSpPr>
            <p:spPr bwMode="auto">
              <a:xfrm>
                <a:off x="2894968" y="3077480"/>
                <a:ext cx="67940" cy="67531"/>
              </a:xfrm>
              <a:prstGeom prst="ellipse">
                <a:avLst/>
              </a:prstGeom>
              <a:grpFill/>
              <a:ln w="63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80C8B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cxnSp>
        <p:nvCxnSpPr>
          <p:cNvPr id="53" name="직선 연결선 52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대충 화면 설계를 합니다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- 2.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게시판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글쓰기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912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martphone"/>
          <p:cNvGrpSpPr>
            <a:grpSpLocks noChangeAspect="1"/>
          </p:cNvGrpSpPr>
          <p:nvPr/>
        </p:nvGrpSpPr>
        <p:grpSpPr>
          <a:xfrm>
            <a:off x="1882377" y="1440931"/>
            <a:ext cx="2479208" cy="4859248"/>
            <a:chOff x="9165945" y="1228296"/>
            <a:chExt cx="2479208" cy="4859248"/>
          </a:xfrm>
          <a:noFill/>
        </p:grpSpPr>
        <p:sp>
          <p:nvSpPr>
            <p:cNvPr id="28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1978981" y="2179499"/>
            <a:ext cx="228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072826" y="1872817"/>
            <a:ext cx="212598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err="1" smtClean="0">
                <a:solidFill>
                  <a:srgbClr val="80C8B5"/>
                </a:solidFill>
              </a:rPr>
              <a:t>댓글</a:t>
            </a:r>
            <a:endParaRPr lang="ko-KR" altLang="en-US" sz="1350" dirty="0">
              <a:solidFill>
                <a:srgbClr val="80C8B5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1978981" y="2629507"/>
            <a:ext cx="228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978981" y="3058873"/>
            <a:ext cx="228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978981" y="3506240"/>
            <a:ext cx="228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1978981" y="3968356"/>
            <a:ext cx="228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Image"/>
          <p:cNvGrpSpPr/>
          <p:nvPr/>
        </p:nvGrpSpPr>
        <p:grpSpPr>
          <a:xfrm>
            <a:off x="2072826" y="2232949"/>
            <a:ext cx="339631" cy="339631"/>
            <a:chOff x="9600101" y="1622168"/>
            <a:chExt cx="1333500" cy="1333500"/>
          </a:xfrm>
          <a:noFill/>
        </p:grpSpPr>
        <p:sp>
          <p:nvSpPr>
            <p:cNvPr id="57" name="Border"/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58" name="Line"/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Line"/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Image"/>
          <p:cNvGrpSpPr/>
          <p:nvPr/>
        </p:nvGrpSpPr>
        <p:grpSpPr>
          <a:xfrm>
            <a:off x="2072825" y="2680315"/>
            <a:ext cx="339631" cy="339631"/>
            <a:chOff x="9600101" y="1622168"/>
            <a:chExt cx="1333500" cy="1333500"/>
          </a:xfrm>
          <a:noFill/>
        </p:grpSpPr>
        <p:sp>
          <p:nvSpPr>
            <p:cNvPr id="61" name="Border"/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2" name="Line"/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Line"/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Image"/>
          <p:cNvGrpSpPr/>
          <p:nvPr/>
        </p:nvGrpSpPr>
        <p:grpSpPr>
          <a:xfrm>
            <a:off x="2072824" y="3107010"/>
            <a:ext cx="339631" cy="339631"/>
            <a:chOff x="9600101" y="1622168"/>
            <a:chExt cx="1333500" cy="1333500"/>
          </a:xfrm>
          <a:noFill/>
        </p:grpSpPr>
        <p:sp>
          <p:nvSpPr>
            <p:cNvPr id="65" name="Border"/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6" name="Line"/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Line"/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Image"/>
          <p:cNvGrpSpPr/>
          <p:nvPr/>
        </p:nvGrpSpPr>
        <p:grpSpPr>
          <a:xfrm>
            <a:off x="2072824" y="3569125"/>
            <a:ext cx="339631" cy="339631"/>
            <a:chOff x="9600101" y="1622168"/>
            <a:chExt cx="1333500" cy="1333500"/>
          </a:xfrm>
          <a:noFill/>
        </p:grpSpPr>
        <p:sp>
          <p:nvSpPr>
            <p:cNvPr id="69" name="Border"/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70" name="Line"/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Line"/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2355931" y="2167392"/>
            <a:ext cx="98278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안녕하세요</a:t>
            </a:r>
            <a:endParaRPr lang="ko-KR" altLang="en-US" sz="12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394305" y="2405509"/>
            <a:ext cx="50677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심과장</a:t>
            </a:r>
            <a:endParaRPr lang="ko-KR" altLang="en-US" sz="8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355931" y="2629507"/>
            <a:ext cx="11774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 안녕하세요</a:t>
            </a:r>
            <a:endParaRPr lang="ko-KR" altLang="en-US" sz="12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394305" y="2867624"/>
            <a:ext cx="50677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윤대리</a:t>
            </a:r>
            <a:endParaRPr lang="ko-KR" altLang="en-US" sz="8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363193" y="3059449"/>
            <a:ext cx="98278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다음에봐요</a:t>
            </a:r>
            <a:endParaRPr lang="ko-KR" altLang="en-US" sz="12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401567" y="3297566"/>
            <a:ext cx="50677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심과장</a:t>
            </a:r>
            <a:endParaRPr lang="ko-KR" altLang="en-US" sz="8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458093" y="3514795"/>
            <a:ext cx="2478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</a:t>
            </a:r>
            <a:endParaRPr lang="ko-KR" altLang="en-US" sz="12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394304" y="3752912"/>
            <a:ext cx="50677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윤용식</a:t>
            </a:r>
            <a:endParaRPr lang="ko-KR" altLang="en-US" sz="8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Menu"/>
          <p:cNvSpPr>
            <a:spLocks noChangeAspect="1" noEditPoints="1"/>
          </p:cNvSpPr>
          <p:nvPr/>
        </p:nvSpPr>
        <p:spPr bwMode="auto">
          <a:xfrm>
            <a:off x="2080771" y="1955843"/>
            <a:ext cx="161925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80C8B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Button"/>
          <p:cNvSpPr/>
          <p:nvPr/>
        </p:nvSpPr>
        <p:spPr>
          <a:xfrm>
            <a:off x="3634096" y="1903924"/>
            <a:ext cx="564713" cy="207026"/>
          </a:xfrm>
          <a:prstGeom prst="roundRect">
            <a:avLst>
              <a:gd name="adj" fmla="val 11182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 smtClean="0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댓글쓰기</a:t>
            </a:r>
            <a:endParaRPr lang="en-US" sz="900" dirty="0" smtClean="0">
              <a:solidFill>
                <a:srgbClr val="80C8B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5" name="Smartphone"/>
          <p:cNvGrpSpPr>
            <a:grpSpLocks noChangeAspect="1"/>
          </p:cNvGrpSpPr>
          <p:nvPr/>
        </p:nvGrpSpPr>
        <p:grpSpPr>
          <a:xfrm>
            <a:off x="4611987" y="1429870"/>
            <a:ext cx="2479208" cy="4859248"/>
            <a:chOff x="9165945" y="1228296"/>
            <a:chExt cx="2479208" cy="4859248"/>
          </a:xfrm>
          <a:noFill/>
        </p:grpSpPr>
        <p:sp>
          <p:nvSpPr>
            <p:cNvPr id="86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grpFill/>
            <a:ln w="635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1" name="직선 연결선 90"/>
          <p:cNvCxnSpPr/>
          <p:nvPr/>
        </p:nvCxnSpPr>
        <p:spPr>
          <a:xfrm>
            <a:off x="4708591" y="2168438"/>
            <a:ext cx="228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767936" y="1867310"/>
            <a:ext cx="212598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err="1" smtClean="0">
                <a:solidFill>
                  <a:srgbClr val="80C8B5"/>
                </a:solidFill>
              </a:rPr>
              <a:t>댓글쓰기</a:t>
            </a:r>
            <a:endParaRPr lang="ko-KR" altLang="en-US" sz="1350" dirty="0">
              <a:solidFill>
                <a:srgbClr val="80C8B5"/>
              </a:solidFill>
            </a:endParaRPr>
          </a:p>
        </p:txBody>
      </p:sp>
      <p:sp>
        <p:nvSpPr>
          <p:cNvPr id="122" name="Button"/>
          <p:cNvSpPr/>
          <p:nvPr/>
        </p:nvSpPr>
        <p:spPr>
          <a:xfrm>
            <a:off x="6582268" y="1910305"/>
            <a:ext cx="335667" cy="207026"/>
          </a:xfrm>
          <a:prstGeom prst="roundRect">
            <a:avLst>
              <a:gd name="adj" fmla="val 11182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smtClean="0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닫기</a:t>
            </a:r>
            <a:endParaRPr lang="en-US" sz="900" dirty="0" smtClean="0">
              <a:solidFill>
                <a:srgbClr val="80C8B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805753" y="2305892"/>
            <a:ext cx="2072148" cy="139277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rgbClr val="80C8B5"/>
                </a:solidFill>
              </a:rPr>
              <a:t>안녕하세요</a:t>
            </a:r>
            <a:endParaRPr lang="en-US" altLang="ko-KR" sz="1000" dirty="0" smtClean="0">
              <a:solidFill>
                <a:srgbClr val="80C8B5"/>
              </a:solidFill>
            </a:endParaRPr>
          </a:p>
          <a:p>
            <a:endParaRPr lang="en-US" altLang="ko-KR" sz="1000" dirty="0">
              <a:solidFill>
                <a:srgbClr val="80C8B5"/>
              </a:solidFill>
            </a:endParaRPr>
          </a:p>
          <a:p>
            <a:endParaRPr lang="en-US" altLang="ko-KR" sz="1000" dirty="0" smtClean="0">
              <a:solidFill>
                <a:srgbClr val="80C8B5"/>
              </a:solidFill>
            </a:endParaRPr>
          </a:p>
          <a:p>
            <a:endParaRPr lang="en-US" altLang="ko-KR" sz="1000" dirty="0">
              <a:solidFill>
                <a:srgbClr val="80C8B5"/>
              </a:solidFill>
            </a:endParaRPr>
          </a:p>
          <a:p>
            <a:endParaRPr lang="en-US" altLang="ko-KR" sz="1000" dirty="0" smtClean="0">
              <a:solidFill>
                <a:srgbClr val="80C8B5"/>
              </a:solidFill>
            </a:endParaRPr>
          </a:p>
          <a:p>
            <a:endParaRPr lang="en-US" altLang="ko-KR" sz="1000" dirty="0">
              <a:solidFill>
                <a:srgbClr val="80C8B5"/>
              </a:solidFill>
            </a:endParaRPr>
          </a:p>
          <a:p>
            <a:endParaRPr lang="ko-KR" altLang="en-US" dirty="0">
              <a:solidFill>
                <a:srgbClr val="80C8B5"/>
              </a:solidFill>
            </a:endParaRPr>
          </a:p>
        </p:txBody>
      </p:sp>
      <p:sp>
        <p:nvSpPr>
          <p:cNvPr id="124" name="Button"/>
          <p:cNvSpPr/>
          <p:nvPr/>
        </p:nvSpPr>
        <p:spPr>
          <a:xfrm>
            <a:off x="4778835" y="3780152"/>
            <a:ext cx="2125983" cy="232973"/>
          </a:xfrm>
          <a:prstGeom prst="roundRect">
            <a:avLst>
              <a:gd name="adj" fmla="val 11182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48006" rIns="68580" bIns="48006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88" dirty="0" smtClean="0">
                <a:solidFill>
                  <a:srgbClr val="80C8B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788" dirty="0">
              <a:solidFill>
                <a:srgbClr val="80C8B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0" y="100815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대세를 따라 우리도 카드디자인으로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3" name="직선 연결선 82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대충 화면 설계를 합니다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3.</a:t>
            </a:r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글쓰기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18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086" y="2374488"/>
            <a:ext cx="4040357" cy="35322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49" y="2507615"/>
            <a:ext cx="4408079" cy="32659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00815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목업과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기능이 나왔으니 대충 예상해서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설계합니다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고마운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exerd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회사차리면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꼭 살게요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설계를 합니다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15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87" y="2611121"/>
            <a:ext cx="3767241" cy="353000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351" y="2611120"/>
            <a:ext cx="3767241" cy="3530009"/>
          </a:xfrm>
          <a:prstGeom prst="rect">
            <a:avLst/>
          </a:prstGeom>
        </p:spPr>
      </p:pic>
      <p:sp>
        <p:nvSpPr>
          <p:cNvPr id="4" name="Accept"/>
          <p:cNvSpPr>
            <a:spLocks noChangeAspect="1"/>
          </p:cNvSpPr>
          <p:nvPr/>
        </p:nvSpPr>
        <p:spPr bwMode="auto">
          <a:xfrm>
            <a:off x="1283030" y="5191642"/>
            <a:ext cx="264235" cy="234507"/>
          </a:xfrm>
          <a:custGeom>
            <a:avLst/>
            <a:gdLst>
              <a:gd name="T0" fmla="*/ 504 w 525"/>
              <a:gd name="T1" fmla="*/ 3 h 467"/>
              <a:gd name="T2" fmla="*/ 495 w 525"/>
              <a:gd name="T3" fmla="*/ 9 h 467"/>
              <a:gd name="T4" fmla="*/ 223 w 525"/>
              <a:gd name="T5" fmla="*/ 431 h 467"/>
              <a:gd name="T6" fmla="*/ 35 w 525"/>
              <a:gd name="T7" fmla="*/ 262 h 467"/>
              <a:gd name="T8" fmla="*/ 18 w 525"/>
              <a:gd name="T9" fmla="*/ 282 h 467"/>
              <a:gd name="T10" fmla="*/ 217 w 525"/>
              <a:gd name="T11" fmla="*/ 462 h 467"/>
              <a:gd name="T12" fmla="*/ 237 w 525"/>
              <a:gd name="T13" fmla="*/ 459 h 467"/>
              <a:gd name="T14" fmla="*/ 518 w 525"/>
              <a:gd name="T15" fmla="*/ 23 h 467"/>
              <a:gd name="T16" fmla="*/ 504 w 525"/>
              <a:gd name="T17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467">
                <a:moveTo>
                  <a:pt x="504" y="3"/>
                </a:moveTo>
                <a:cubicBezTo>
                  <a:pt x="500" y="3"/>
                  <a:pt x="497" y="6"/>
                  <a:pt x="495" y="9"/>
                </a:cubicBezTo>
                <a:lnTo>
                  <a:pt x="223" y="431"/>
                </a:lnTo>
                <a:lnTo>
                  <a:pt x="35" y="262"/>
                </a:lnTo>
                <a:cubicBezTo>
                  <a:pt x="22" y="245"/>
                  <a:pt x="0" y="271"/>
                  <a:pt x="18" y="282"/>
                </a:cubicBezTo>
                <a:lnTo>
                  <a:pt x="217" y="462"/>
                </a:lnTo>
                <a:cubicBezTo>
                  <a:pt x="223" y="467"/>
                  <a:pt x="232" y="466"/>
                  <a:pt x="237" y="459"/>
                </a:cubicBezTo>
                <a:lnTo>
                  <a:pt x="518" y="23"/>
                </a:lnTo>
                <a:cubicBezTo>
                  <a:pt x="525" y="13"/>
                  <a:pt x="515" y="0"/>
                  <a:pt x="504" y="3"/>
                </a:cubicBezTo>
                <a:close/>
              </a:path>
            </a:pathLst>
          </a:custGeom>
          <a:solidFill>
            <a:srgbClr val="5F5F5F"/>
          </a:solidFill>
          <a:ln>
            <a:solidFill>
              <a:srgbClr val="FF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ccept"/>
          <p:cNvSpPr>
            <a:spLocks noChangeAspect="1"/>
          </p:cNvSpPr>
          <p:nvPr/>
        </p:nvSpPr>
        <p:spPr bwMode="auto">
          <a:xfrm>
            <a:off x="5454535" y="5426149"/>
            <a:ext cx="339049" cy="300904"/>
          </a:xfrm>
          <a:custGeom>
            <a:avLst/>
            <a:gdLst>
              <a:gd name="T0" fmla="*/ 504 w 525"/>
              <a:gd name="T1" fmla="*/ 3 h 467"/>
              <a:gd name="T2" fmla="*/ 495 w 525"/>
              <a:gd name="T3" fmla="*/ 9 h 467"/>
              <a:gd name="T4" fmla="*/ 223 w 525"/>
              <a:gd name="T5" fmla="*/ 431 h 467"/>
              <a:gd name="T6" fmla="*/ 35 w 525"/>
              <a:gd name="T7" fmla="*/ 262 h 467"/>
              <a:gd name="T8" fmla="*/ 18 w 525"/>
              <a:gd name="T9" fmla="*/ 282 h 467"/>
              <a:gd name="T10" fmla="*/ 217 w 525"/>
              <a:gd name="T11" fmla="*/ 462 h 467"/>
              <a:gd name="T12" fmla="*/ 237 w 525"/>
              <a:gd name="T13" fmla="*/ 459 h 467"/>
              <a:gd name="T14" fmla="*/ 518 w 525"/>
              <a:gd name="T15" fmla="*/ 23 h 467"/>
              <a:gd name="T16" fmla="*/ 504 w 525"/>
              <a:gd name="T17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467">
                <a:moveTo>
                  <a:pt x="504" y="3"/>
                </a:moveTo>
                <a:cubicBezTo>
                  <a:pt x="500" y="3"/>
                  <a:pt x="497" y="6"/>
                  <a:pt x="495" y="9"/>
                </a:cubicBezTo>
                <a:lnTo>
                  <a:pt x="223" y="431"/>
                </a:lnTo>
                <a:lnTo>
                  <a:pt x="35" y="262"/>
                </a:lnTo>
                <a:cubicBezTo>
                  <a:pt x="22" y="245"/>
                  <a:pt x="0" y="271"/>
                  <a:pt x="18" y="282"/>
                </a:cubicBezTo>
                <a:lnTo>
                  <a:pt x="217" y="462"/>
                </a:lnTo>
                <a:cubicBezTo>
                  <a:pt x="223" y="467"/>
                  <a:pt x="232" y="466"/>
                  <a:pt x="237" y="459"/>
                </a:cubicBezTo>
                <a:lnTo>
                  <a:pt x="518" y="23"/>
                </a:lnTo>
                <a:cubicBezTo>
                  <a:pt x="525" y="13"/>
                  <a:pt x="515" y="0"/>
                  <a:pt x="504" y="3"/>
                </a:cubicBezTo>
                <a:close/>
              </a:path>
            </a:pathLst>
          </a:custGeom>
          <a:solidFill>
            <a:srgbClr val="5F5F5F"/>
          </a:solidFill>
          <a:ln>
            <a:solidFill>
              <a:srgbClr val="FF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99769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NPM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이용하기 위해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Nodejs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설치를 설치합니다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 Packaged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Modules)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에뮬레이터도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사용해야하니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설치를 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개발환경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1.Nodejs, Android Studio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668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7" y="2148687"/>
            <a:ext cx="5007540" cy="32767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162" y="2977900"/>
            <a:ext cx="5344675" cy="349732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개발환경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- 2.ionic,cordova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99769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npm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install –g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		//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아이오닉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설치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npm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install –g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cordova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//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코도바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설치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654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01" y="2219481"/>
            <a:ext cx="5409065" cy="35394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173" y="2971192"/>
            <a:ext cx="5457245" cy="3570989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생성하기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997694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cd /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 start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mozzi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샘플 프로젝트 생성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cd 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mozzi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//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프로젝트로 이동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806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53" y="2264960"/>
            <a:ext cx="5118102" cy="334906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53" y="2952834"/>
            <a:ext cx="5118102" cy="33490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607" y="1870682"/>
            <a:ext cx="2643929" cy="4775157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플랫폼 추가와 </a:t>
            </a:r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빌드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997694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cd /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mozzi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모찌폴더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이동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 platform add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– ionic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프로젝트에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플랫폼 추가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 run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–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안드로이드로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빌드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242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303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 수정하고 에뮬레이터에 매번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확인하는건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너무 귀찮아요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⇨ 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serve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브라우져에서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변경사항을 바로 확인 할 수 있어요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57" y="2830260"/>
            <a:ext cx="4118440" cy="26949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856" y="1987713"/>
            <a:ext cx="3481558" cy="4380025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 SERVE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701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26" y="2821202"/>
            <a:ext cx="4394190" cy="30551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108" y="2434435"/>
            <a:ext cx="1508065" cy="38286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930386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편한 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IDE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아무거나 사용합니다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편집기도 괜찮습니다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Open 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mozzi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폴더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구조를 확인합니다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 편집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편집기 선택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219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작성자는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1987" y="974454"/>
            <a:ext cx="914400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호기심이 많아 개발 공부를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즐겨하는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개발자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(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물론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즐겨하는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거랑 잘하는 거랑은 다른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..T.T)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경력은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년차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공공에서 프로젝트하고 있어요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0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잡학도에요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뷰티전공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사회복지전공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컴공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=_=)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프로그래밍도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백엔드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프론트엔드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가리지 않아요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깊은 지식도 좋지만 구현을 더 좋아합니다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최근엔 디자인에도 관심이 생겨 기웃기웃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물고기를 키워요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고양이를 좋아해요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고양이 사업을 하고 있어요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.$.$</a:t>
            </a:r>
          </a:p>
          <a:p>
            <a:endParaRPr lang="en-US" altLang="ko-KR" sz="20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올해 목표는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동접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100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명을 정도되는 서비스를 만드는 것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깃헙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활동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반성 중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주말에 조금씩 공부하면서 만든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PPT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0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학습을 위해 짰던 소스 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⇨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https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://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github.com/yysstory/mozzi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잘못된 내용 있으면 꼭 메일 주세요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⇨ yysstory@gmail.com</a:t>
            </a:r>
          </a:p>
        </p:txBody>
      </p:sp>
    </p:spTree>
    <p:extLst>
      <p:ext uri="{BB962C8B-B14F-4D97-AF65-F5344CB8AC3E}">
        <p14:creationId xmlns:p14="http://schemas.microsoft.com/office/powerpoint/2010/main" val="874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9" y="3055458"/>
            <a:ext cx="4971755" cy="36607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33" y="2222266"/>
            <a:ext cx="3703812" cy="449395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 편집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930386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1.cd /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mozzi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2.Ionic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serve</a:t>
            </a:r>
          </a:p>
          <a:p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아래 블록을 지워서 저장해 봅니다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실시간으로 탭이 사라지는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것을 확인 할 수 있습니다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환경 </a:t>
            </a:r>
            <a:r>
              <a:rPr lang="ko-KR" altLang="en-US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세팅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끝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757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300" y="3097084"/>
            <a:ext cx="835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샘플 프로젝트 소스 둘러보기</a:t>
            </a:r>
            <a:endParaRPr lang="en-US" altLang="ko-KR" sz="2800" b="1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294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48690"/>
            <a:ext cx="3745256" cy="59093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angular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i="1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module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'starter'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'ionic'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'starter.controllers'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 smtClean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'starter.services＇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])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run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($ionicPlatform)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$ionicPlatform.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ready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cordova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&amp;&amp;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cordova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plugins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&amp;&amp;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cordova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cordova.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hideKeyboardAccessoryBar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cordova.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disableScroll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.StatusBar)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StatusBar.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styleDefault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config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($stateProvider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$urlRouterProvider)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$stateProvider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'tab'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'/tab'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abstract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'templates/tabs.html'</a:t>
            </a:r>
            <a:b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'tab.dash'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'/dash'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'tab-dash'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'templates/tab-dash.html'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'DashCtrl'</a:t>
            </a:r>
            <a:b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'tab.chats'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'/chats'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'tab-chats'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'templates/tab-chats.html'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'ChatsCtrl'</a:t>
            </a:r>
            <a:b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})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오른쪽 중괄호 6"/>
          <p:cNvSpPr/>
          <p:nvPr/>
        </p:nvSpPr>
        <p:spPr>
          <a:xfrm>
            <a:off x="3745256" y="972427"/>
            <a:ext cx="429514" cy="2034993"/>
          </a:xfrm>
          <a:prstGeom prst="rightBrace">
            <a:avLst>
              <a:gd name="adj1" fmla="val 8333"/>
              <a:gd name="adj2" fmla="val 7679"/>
            </a:avLst>
          </a:prstGeom>
          <a:ln>
            <a:solidFill>
              <a:srgbClr val="80C8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0C8B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74771" y="955983"/>
            <a:ext cx="4969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앵귤러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모듈 정의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ionic,controllers,services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모듈을 포함시킵니다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코도바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키보드 플러그인 설정이 있습니다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오른쪽 중괄호 8"/>
          <p:cNvSpPr/>
          <p:nvPr/>
        </p:nvSpPr>
        <p:spPr>
          <a:xfrm>
            <a:off x="3745256" y="3128263"/>
            <a:ext cx="429514" cy="3608894"/>
          </a:xfrm>
          <a:prstGeom prst="rightBrace">
            <a:avLst>
              <a:gd name="adj1" fmla="val 8333"/>
              <a:gd name="adj2" fmla="val 7575"/>
            </a:avLst>
          </a:prstGeom>
          <a:ln>
            <a:solidFill>
              <a:srgbClr val="80C8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0C8B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74771" y="3228466"/>
            <a:ext cx="4969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 ROUTER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정의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경로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일때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어떤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template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사용할지 설정 하고 있습니다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 파일만 봅니다</a:t>
            </a:r>
            <a:r>
              <a:rPr lang="en-US" altLang="ko-KR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1.app.js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089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889758"/>
            <a:ext cx="3785011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angular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i="1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module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'starter.controllers'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[])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'DashCtrl'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($scope) {})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'ChatsCtrl'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Chats) 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chats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Chats.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remove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(chat)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Chats.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remove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(chat)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'ChatDetailCtrl'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$stateParams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Chats)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chat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Chats.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($stateParams.chatId)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'AccountCtrl'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($scope)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settings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enableFriends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b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오른쪽 중괄호 5"/>
          <p:cNvSpPr/>
          <p:nvPr/>
        </p:nvSpPr>
        <p:spPr>
          <a:xfrm>
            <a:off x="4153701" y="1889758"/>
            <a:ext cx="429514" cy="3139321"/>
          </a:xfrm>
          <a:prstGeom prst="rightBrace">
            <a:avLst>
              <a:gd name="adj1" fmla="val 8333"/>
              <a:gd name="adj2" fmla="val 5399"/>
            </a:avLst>
          </a:prstGeom>
          <a:ln>
            <a:solidFill>
              <a:srgbClr val="80C8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83215" y="1889757"/>
            <a:ext cx="4560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정의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서버사이드 컨트롤러를 사용하듯이 비즈니스 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로직을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호출하는 용도로 사용하고 있습니다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 파일만 봅니다</a:t>
            </a:r>
            <a:r>
              <a:rPr lang="en-US" altLang="ko-KR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2.controllers.js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209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중괄호 5"/>
          <p:cNvSpPr/>
          <p:nvPr/>
        </p:nvSpPr>
        <p:spPr>
          <a:xfrm>
            <a:off x="3436744" y="1041754"/>
            <a:ext cx="429514" cy="4889884"/>
          </a:xfrm>
          <a:prstGeom prst="rightBrace">
            <a:avLst>
              <a:gd name="adj1" fmla="val 8333"/>
              <a:gd name="adj2" fmla="val 2666"/>
            </a:avLst>
          </a:prstGeom>
          <a:ln>
            <a:solidFill>
              <a:srgbClr val="80C8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6682" y="991824"/>
            <a:ext cx="5257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정의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핸들링 하는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비즈니스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로직이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작성되어 있습니다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91824"/>
            <a:ext cx="3113353" cy="49398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angular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i="1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module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'starter.services'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[])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factory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'Chats'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Might use a resource here that returns a JSON array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// Some fake testing data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chats = [{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'Ben Sparrow'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lastText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'You on your way?'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face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'img/ben.png'</a:t>
            </a:r>
            <a:b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'Max Lynx'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lastText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'Hey, it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\'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 me'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face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'img/max.png'</a:t>
            </a:r>
            <a:b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}]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chats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remove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(chat)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chats.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splice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(chats.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indexOf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(chat)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(chatId)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 = </a:t>
            </a:r>
            <a:r>
              <a:rPr lang="ko-KR" altLang="ko-KR" sz="900" dirty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 &lt; chats.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length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i++)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(chats[i].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=== 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parseInt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(chatId))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chats[i]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 null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 파일만 봅니다</a:t>
            </a:r>
            <a:r>
              <a:rPr lang="en-US" altLang="ko-KR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3.services.js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156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54060"/>
            <a:ext cx="6359433" cy="57708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&lt;!DOCTYPE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&lt;html&gt;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&lt;head&gt;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&lt;meta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charset=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"utf-8"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&lt;meta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"viewport"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"initial-scale=1, maximum-scale=1, user-scalable=no, width=device-width"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&lt;title&gt;&lt;/title&gt;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&lt;link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"lib/ionic/css/ionic.css"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"stylesheet"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&lt;link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"css/style.css"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"stylesheet"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&lt;!-- IF using Sass (run gulp sass first), then uncomment below and remove the CSS includes above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&lt;link href="css/ionic.app.css" rel="stylesheet"&gt;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--&gt;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&lt;!-- ionic/angularjs js --&gt;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&lt;script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"lib/ionic/js/ionic.bundle.js"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&lt;!-- cordova script (this will be a 404 during development) --&gt;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&lt;script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"cordova.js"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&lt;!-- your app's js --&gt;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&lt;script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"js/app.js"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"js/controllers.js"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"js/services.js"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&lt;/head&gt;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&lt;body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ng-app=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"starter"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&lt;!--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The nav bar that will be updated as we navigate between views.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--&gt;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&lt;ion-nav-bar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"bar-stable"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&lt;ion-nav-back-button&gt;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&lt;/ion-nav-back-button&gt;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&lt;/ion-nav-bar&gt;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&lt;!--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The views will be rendered in the &lt;ion-nav-view&gt; directive below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Templates are in the /templates folder (but you could also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have templates inline in this html file if you'd like).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--&gt;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&lt;ion-nav-view&gt;&lt;/ion-nav-view&gt;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&lt;/body&gt;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&lt;/html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오른쪽 중괄호 8"/>
          <p:cNvSpPr/>
          <p:nvPr/>
        </p:nvSpPr>
        <p:spPr>
          <a:xfrm>
            <a:off x="6359433" y="948056"/>
            <a:ext cx="429514" cy="5758794"/>
          </a:xfrm>
          <a:prstGeom prst="rightBrace">
            <a:avLst>
              <a:gd name="adj1" fmla="val 8333"/>
              <a:gd name="adj2" fmla="val 3375"/>
            </a:avLst>
          </a:prstGeom>
          <a:ln>
            <a:solidFill>
              <a:srgbClr val="80C8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88947" y="973010"/>
            <a:ext cx="2232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어플리케이션의 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틀 역할 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SPA)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 파일만 봅니다</a:t>
            </a:r>
            <a:r>
              <a:rPr lang="en-US" altLang="ko-KR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4.index.html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127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239" y="1557748"/>
            <a:ext cx="2551533" cy="4501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8772" y="1557748"/>
            <a:ext cx="50439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/chat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호출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router -&gt; /chat </a:t>
            </a: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-Controller(</a:t>
            </a:r>
            <a:r>
              <a:rPr lang="ko-KR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ChatsCtrl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Templete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templates/tab-chats.html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</a:t>
            </a:r>
            <a:r>
              <a:rPr lang="ko-KR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ChatsCtrl</a:t>
            </a:r>
            <a:endParaRPr lang="ko-KR" altLang="en-US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-SERVICE(Chats)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호출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-$SCOPE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바인딩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templates/tab-chats.html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-$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SCOPE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바인딩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호출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Chats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화면이 나오기까지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???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985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97766" y="1320422"/>
            <a:ext cx="44329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퍼블리싱을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가장한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쇼핑 시작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http://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ionicframework.com/docs/components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스크롤 쭉쭉 내리면서 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원하는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UI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볼 수 있어요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내가 만들지 않아도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이쁜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들이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86" y="1320422"/>
            <a:ext cx="4325480" cy="4668773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쇼핑</a:t>
            </a:r>
            <a:r>
              <a:rPr lang="en-US" altLang="ko-KR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가장 신나는 시간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159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4059" y="1764606"/>
            <a:ext cx="3634328" cy="46628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 =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angular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i="1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module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'starter'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'ionic'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run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($ionicPlatform)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$ionicPlatform.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ready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cordova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&amp;&amp;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cordova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cordova.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hideKeyboardAccessoryBar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cordova.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plugins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Keyboard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disableScroll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window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.StatusBar)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StatusBar.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styleDefault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config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($stateProvider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$urlRouterProvider)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$stateProvider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'app'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'/app'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abstract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'templates/menu.html'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'AppCtrl'</a:t>
            </a:r>
            <a:b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'app.login'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'menuContent'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'templates/login.html'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'loginCtrl'</a:t>
            </a:r>
            <a:b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$urlRouterProvider.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otherwise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'/app/login'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4059" y="1401640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app.js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69936" y="1401640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controllers.js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778562" y="1770972"/>
            <a:ext cx="2545890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'AppCtrl'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($scope) 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'loginCtrl'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($scope) 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78562" y="2712996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ervices.js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778562" y="3083508"/>
            <a:ext cx="2845651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                                                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769936" y="3696994"/>
            <a:ext cx="3804250" cy="27238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&lt;!DOCTYPE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&lt;html&gt;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&lt;head&gt;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&lt;meta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charset=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"utf-8"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&lt;meta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"viewport"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"initial-scale=1, maximum-scale=1, user-scalable=no, width=device-width"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&lt;title&gt;&lt;/title&gt;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&lt;link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"lib/ionic/css/ionic.css"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"stylesheet"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&lt;link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"css/style.css"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"stylesheet"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"lib/ionic/js/ionic.bundle.js"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"cordova.js"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"js/app.js"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"js/controllers.js"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"js/services.js"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&lt;/head&gt;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&lt;body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ng-app=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"starter"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&lt;ion-nav-view&gt;&lt;/ion-nav-view&gt;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&lt;/body&gt;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&lt;/html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69936" y="3330673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ndex.html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작업을 위한 프로젝트 기본 소스 설정 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309" y="814811"/>
            <a:ext cx="627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필요 없는 소스를 다 지우고 틀을 만들어 줍니다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991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11630" y="1625494"/>
            <a:ext cx="3683478" cy="49398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&lt;ion-side-menus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enable-menu-with-back-views=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"false"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&lt;ion-side-menu-content&gt;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&lt;ion-nav-bar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"bar-stable"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&lt;ion-nav-back-button&gt;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&lt;/ion-nav-back-button&gt;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&lt;ion-nav-buttons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"left"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 button-icon button-clear ion-navicon"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menu-toggle=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"left"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&lt;/button&gt;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&lt;/ion-nav-buttons&gt;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&lt;/ion-nav-bar&gt;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&lt;ion-nav-view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"menuContent"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&gt;&lt;/ion-nav-view&gt;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&lt;/ion-side-menu-content&gt;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&lt;ion-side-menu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"left"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&lt;ion-header-bar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"bar-stable"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MENU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&lt;ion-list&gt;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&lt;ion-item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menu-close href=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"#/app/login"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&lt;/ion-item&gt;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&lt;ion-item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menu-close href=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"#/app/join"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&lt;/ion-item&gt;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&lt;ion-item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menu-close href=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"#/app/board"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게시판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&lt;/ion-item&gt;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&lt;/ion-list&gt;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&lt;/ion-side-menu&gt;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&lt;/ion-side-menus&gt;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80" y="1343272"/>
            <a:ext cx="2956476" cy="52220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11630" y="1299717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menu.html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사이드 메뉴 작업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310" y="814811"/>
            <a:ext cx="394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사이드 메뉴를 만듭니다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639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하이브리드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앱이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뭔가요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09533" y="1611885"/>
            <a:ext cx="7527958" cy="3533605"/>
            <a:chOff x="765466" y="1545172"/>
            <a:chExt cx="7527958" cy="3533605"/>
          </a:xfrm>
        </p:grpSpPr>
        <p:grpSp>
          <p:nvGrpSpPr>
            <p:cNvPr id="8" name="Smartphone"/>
            <p:cNvGrpSpPr>
              <a:grpSpLocks noChangeAspect="1"/>
            </p:cNvGrpSpPr>
            <p:nvPr/>
          </p:nvGrpSpPr>
          <p:grpSpPr>
            <a:xfrm>
              <a:off x="765466" y="1545174"/>
              <a:ext cx="1802858" cy="3533603"/>
              <a:chOff x="9165945" y="1228296"/>
              <a:chExt cx="2479208" cy="4859248"/>
            </a:xfrm>
            <a:solidFill>
              <a:srgbClr val="332F3E"/>
            </a:solidFill>
          </p:grpSpPr>
          <p:sp>
            <p:nvSpPr>
              <p:cNvPr id="9" name="Case"/>
              <p:cNvSpPr>
                <a:spLocks/>
              </p:cNvSpPr>
              <p:nvPr/>
            </p:nvSpPr>
            <p:spPr bwMode="auto">
              <a:xfrm>
                <a:off x="9165945" y="12282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Button"/>
              <p:cNvSpPr>
                <a:spLocks/>
              </p:cNvSpPr>
              <p:nvPr/>
            </p:nvSpPr>
            <p:spPr bwMode="auto">
              <a:xfrm>
                <a:off x="10161072" y="58117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Camera"/>
              <p:cNvSpPr>
                <a:spLocks noChangeArrowheads="1"/>
              </p:cNvSpPr>
              <p:nvPr/>
            </p:nvSpPr>
            <p:spPr bwMode="auto">
              <a:xfrm>
                <a:off x="11231952" y="1352256"/>
                <a:ext cx="123960" cy="123960"/>
              </a:xfrm>
              <a:prstGeom prst="ellipse">
                <a:avLst/>
              </a:pr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Speaker"/>
              <p:cNvSpPr>
                <a:spLocks/>
              </p:cNvSpPr>
              <p:nvPr/>
            </p:nvSpPr>
            <p:spPr bwMode="auto">
              <a:xfrm>
                <a:off x="10140411" y="14142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Display"/>
              <p:cNvSpPr/>
              <p:nvPr/>
            </p:nvSpPr>
            <p:spPr>
              <a:xfrm>
                <a:off x="9262549" y="1643046"/>
                <a:ext cx="2286000" cy="4064000"/>
              </a:xfrm>
              <a:prstGeom prst="rect">
                <a:avLst/>
              </a:prstGeom>
              <a:grpFill/>
              <a:ln w="6350">
                <a:solidFill>
                  <a:srgbClr val="80C8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" name="Smartphone"/>
            <p:cNvGrpSpPr>
              <a:grpSpLocks noChangeAspect="1"/>
            </p:cNvGrpSpPr>
            <p:nvPr/>
          </p:nvGrpSpPr>
          <p:grpSpPr>
            <a:xfrm>
              <a:off x="3628016" y="1545173"/>
              <a:ext cx="1802858" cy="3533603"/>
              <a:chOff x="9165945" y="1228296"/>
              <a:chExt cx="2479208" cy="4859248"/>
            </a:xfrm>
            <a:solidFill>
              <a:srgbClr val="332F3E"/>
            </a:solidFill>
          </p:grpSpPr>
          <p:sp>
            <p:nvSpPr>
              <p:cNvPr id="15" name="Case"/>
              <p:cNvSpPr>
                <a:spLocks/>
              </p:cNvSpPr>
              <p:nvPr/>
            </p:nvSpPr>
            <p:spPr bwMode="auto">
              <a:xfrm>
                <a:off x="9165945" y="12282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Button"/>
              <p:cNvSpPr>
                <a:spLocks/>
              </p:cNvSpPr>
              <p:nvPr/>
            </p:nvSpPr>
            <p:spPr bwMode="auto">
              <a:xfrm>
                <a:off x="10161072" y="58117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Camera"/>
              <p:cNvSpPr>
                <a:spLocks noChangeArrowheads="1"/>
              </p:cNvSpPr>
              <p:nvPr/>
            </p:nvSpPr>
            <p:spPr bwMode="auto">
              <a:xfrm>
                <a:off x="11231952" y="1352256"/>
                <a:ext cx="123960" cy="123960"/>
              </a:xfrm>
              <a:prstGeom prst="ellipse">
                <a:avLst/>
              </a:pr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Speaker"/>
              <p:cNvSpPr>
                <a:spLocks/>
              </p:cNvSpPr>
              <p:nvPr/>
            </p:nvSpPr>
            <p:spPr bwMode="auto">
              <a:xfrm>
                <a:off x="10140411" y="14142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Display"/>
              <p:cNvSpPr/>
              <p:nvPr/>
            </p:nvSpPr>
            <p:spPr>
              <a:xfrm>
                <a:off x="9262549" y="1643046"/>
                <a:ext cx="2286000" cy="4064000"/>
              </a:xfrm>
              <a:prstGeom prst="rect">
                <a:avLst/>
              </a:prstGeom>
              <a:grpFill/>
              <a:ln w="6350">
                <a:solidFill>
                  <a:srgbClr val="80C8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" name="Smartphone"/>
            <p:cNvGrpSpPr>
              <a:grpSpLocks noChangeAspect="1"/>
            </p:cNvGrpSpPr>
            <p:nvPr/>
          </p:nvGrpSpPr>
          <p:grpSpPr>
            <a:xfrm>
              <a:off x="6490566" y="1545172"/>
              <a:ext cx="1802858" cy="3533603"/>
              <a:chOff x="9165945" y="1228296"/>
              <a:chExt cx="2479208" cy="4859248"/>
            </a:xfrm>
            <a:solidFill>
              <a:srgbClr val="332F3E"/>
            </a:solidFill>
          </p:grpSpPr>
          <p:sp>
            <p:nvSpPr>
              <p:cNvPr id="21" name="Case"/>
              <p:cNvSpPr>
                <a:spLocks/>
              </p:cNvSpPr>
              <p:nvPr/>
            </p:nvSpPr>
            <p:spPr bwMode="auto">
              <a:xfrm>
                <a:off x="9165945" y="12282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Button"/>
              <p:cNvSpPr>
                <a:spLocks/>
              </p:cNvSpPr>
              <p:nvPr/>
            </p:nvSpPr>
            <p:spPr bwMode="auto">
              <a:xfrm>
                <a:off x="10161072" y="58117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amera"/>
              <p:cNvSpPr>
                <a:spLocks noChangeArrowheads="1"/>
              </p:cNvSpPr>
              <p:nvPr/>
            </p:nvSpPr>
            <p:spPr bwMode="auto">
              <a:xfrm>
                <a:off x="11231952" y="1352256"/>
                <a:ext cx="123960" cy="123960"/>
              </a:xfrm>
              <a:prstGeom prst="ellipse">
                <a:avLst/>
              </a:pr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Speaker"/>
              <p:cNvSpPr>
                <a:spLocks/>
              </p:cNvSpPr>
              <p:nvPr/>
            </p:nvSpPr>
            <p:spPr bwMode="auto">
              <a:xfrm>
                <a:off x="10140411" y="14142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grpFill/>
              <a:ln w="6350" cap="sq">
                <a:solidFill>
                  <a:srgbClr val="80C8B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Display"/>
              <p:cNvSpPr/>
              <p:nvPr/>
            </p:nvSpPr>
            <p:spPr>
              <a:xfrm>
                <a:off x="9262549" y="1643046"/>
                <a:ext cx="2286000" cy="4064000"/>
              </a:xfrm>
              <a:prstGeom prst="rect">
                <a:avLst/>
              </a:prstGeom>
              <a:grpFill/>
              <a:ln w="6350">
                <a:solidFill>
                  <a:srgbClr val="80C8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7" name="직사각형 26"/>
          <p:cNvSpPr/>
          <p:nvPr/>
        </p:nvSpPr>
        <p:spPr>
          <a:xfrm>
            <a:off x="3758315" y="1224835"/>
            <a:ext cx="1627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하이브리드앱</a:t>
            </a:r>
            <a:endParaRPr lang="ko-KR" altLang="en-US" sz="2000" b="1" dirty="0"/>
          </a:p>
        </p:txBody>
      </p:sp>
      <p:sp>
        <p:nvSpPr>
          <p:cNvPr id="28" name="직사각형 27"/>
          <p:cNvSpPr/>
          <p:nvPr/>
        </p:nvSpPr>
        <p:spPr>
          <a:xfrm>
            <a:off x="1387577" y="1224835"/>
            <a:ext cx="6655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웹앱</a:t>
            </a:r>
            <a:endParaRPr lang="ko-KR" altLang="en-US" sz="2000" b="1" dirty="0"/>
          </a:p>
        </p:txBody>
      </p:sp>
      <p:sp>
        <p:nvSpPr>
          <p:cNvPr id="29" name="직사각형 28"/>
          <p:cNvSpPr/>
          <p:nvPr/>
        </p:nvSpPr>
        <p:spPr>
          <a:xfrm>
            <a:off x="6742602" y="1224835"/>
            <a:ext cx="13869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네이티브앱</a:t>
            </a:r>
            <a:endParaRPr lang="ko-KR" altLang="en-US" sz="2000" b="1" dirty="0"/>
          </a:p>
        </p:txBody>
      </p:sp>
      <p:sp>
        <p:nvSpPr>
          <p:cNvPr id="30" name="직사각형 29"/>
          <p:cNvSpPr/>
          <p:nvPr/>
        </p:nvSpPr>
        <p:spPr>
          <a:xfrm>
            <a:off x="1038665" y="2093776"/>
            <a:ext cx="1363393" cy="2621443"/>
          </a:xfrm>
          <a:prstGeom prst="rect">
            <a:avLst/>
          </a:prstGeom>
          <a:noFill/>
          <a:ln>
            <a:solidFill>
              <a:srgbClr val="80C8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모바일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브라우저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</a:t>
            </a:r>
          </a:p>
          <a:p>
            <a:pPr algn="ctr"/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CSS</a:t>
            </a:r>
          </a:p>
          <a:p>
            <a:pPr algn="ctr"/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877300" y="2093775"/>
            <a:ext cx="1363393" cy="1098151"/>
          </a:xfrm>
          <a:prstGeom prst="rect">
            <a:avLst/>
          </a:prstGeom>
          <a:noFill/>
          <a:ln>
            <a:solidFill>
              <a:srgbClr val="80C8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웹뷰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</a:t>
            </a:r>
          </a:p>
          <a:p>
            <a:pPr algn="ctr"/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CSS</a:t>
            </a:r>
          </a:p>
          <a:p>
            <a:pPr algn="ctr"/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77300" y="3196134"/>
            <a:ext cx="1363393" cy="343070"/>
          </a:xfrm>
          <a:prstGeom prst="rect">
            <a:avLst/>
          </a:prstGeom>
          <a:noFill/>
          <a:ln>
            <a:solidFill>
              <a:srgbClr val="80C8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cordova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77300" y="4383166"/>
            <a:ext cx="1363393" cy="343070"/>
          </a:xfrm>
          <a:prstGeom prst="rect">
            <a:avLst/>
          </a:prstGeom>
          <a:noFill/>
          <a:ln>
            <a:solidFill>
              <a:srgbClr val="80C8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Device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763765" y="2093775"/>
            <a:ext cx="1363393" cy="1445429"/>
          </a:xfrm>
          <a:prstGeom prst="rect">
            <a:avLst/>
          </a:prstGeom>
          <a:noFill/>
          <a:ln>
            <a:solidFill>
              <a:srgbClr val="80C8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네이티브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763764" y="4394183"/>
            <a:ext cx="1363393" cy="343070"/>
          </a:xfrm>
          <a:prstGeom prst="rect">
            <a:avLst/>
          </a:prstGeom>
          <a:noFill/>
          <a:ln>
            <a:solidFill>
              <a:srgbClr val="80C8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Device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4265542" y="3539204"/>
            <a:ext cx="588409" cy="843961"/>
            <a:chOff x="4265542" y="3539204"/>
            <a:chExt cx="588409" cy="843961"/>
          </a:xfrm>
        </p:grpSpPr>
        <p:sp>
          <p:nvSpPr>
            <p:cNvPr id="39" name="위쪽 화살표 38"/>
            <p:cNvSpPr/>
            <p:nvPr/>
          </p:nvSpPr>
          <p:spPr>
            <a:xfrm>
              <a:off x="4265542" y="3539204"/>
              <a:ext cx="205313" cy="832945"/>
            </a:xfrm>
            <a:prstGeom prst="upArrow">
              <a:avLst/>
            </a:prstGeom>
            <a:noFill/>
            <a:ln>
              <a:solidFill>
                <a:srgbClr val="80C8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위쪽 화살표 39"/>
            <p:cNvSpPr/>
            <p:nvPr/>
          </p:nvSpPr>
          <p:spPr>
            <a:xfrm>
              <a:off x="4648638" y="3550220"/>
              <a:ext cx="205313" cy="832945"/>
            </a:xfrm>
            <a:prstGeom prst="upArrow">
              <a:avLst/>
            </a:prstGeom>
            <a:noFill/>
            <a:ln>
              <a:solidFill>
                <a:srgbClr val="80C8B5"/>
              </a:solidFill>
            </a:ln>
            <a:scene3d>
              <a:camera prst="orthographicFront">
                <a:rot lat="0" lon="0" rev="1079999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151255" y="3547653"/>
            <a:ext cx="588409" cy="843961"/>
            <a:chOff x="4265542" y="3539204"/>
            <a:chExt cx="588409" cy="843961"/>
          </a:xfrm>
        </p:grpSpPr>
        <p:sp>
          <p:nvSpPr>
            <p:cNvPr id="43" name="위쪽 화살표 42"/>
            <p:cNvSpPr/>
            <p:nvPr/>
          </p:nvSpPr>
          <p:spPr>
            <a:xfrm>
              <a:off x="4265542" y="3539204"/>
              <a:ext cx="205313" cy="832945"/>
            </a:xfrm>
            <a:prstGeom prst="upArrow">
              <a:avLst/>
            </a:prstGeom>
            <a:noFill/>
            <a:ln>
              <a:solidFill>
                <a:srgbClr val="80C8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위쪽 화살표 43"/>
            <p:cNvSpPr/>
            <p:nvPr/>
          </p:nvSpPr>
          <p:spPr>
            <a:xfrm>
              <a:off x="4648638" y="3550220"/>
              <a:ext cx="205313" cy="832945"/>
            </a:xfrm>
            <a:prstGeom prst="upArrow">
              <a:avLst/>
            </a:prstGeom>
            <a:noFill/>
            <a:ln>
              <a:solidFill>
                <a:srgbClr val="80C8B5"/>
              </a:solidFill>
            </a:ln>
            <a:scene3d>
              <a:camera prst="orthographicFront">
                <a:rot lat="0" lon="0" rev="1079999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0" y="5434031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모바일웹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⇨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그냥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웹개발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대신 디바이스 하드웨어 기능을 사용하지 못한다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하이브리드앱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⇨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웹개발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처럼 개발하고 디바이스 기능까지 사용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다만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네이티브앱보다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느림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네이티브앱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⇨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 좋음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대신 언어 및 각 플랫폼에 적응 해야 하는 시간 소요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3799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37868" y="2858360"/>
            <a:ext cx="4037162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"로그인"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&lt;label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&lt;input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"First Name"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&lt;/label&gt;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&lt;label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&lt;input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"Last Name"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&lt;/label&gt;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&lt;button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 button-block button-gray"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&lt;/ion-content&gt;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&lt;/ion-view&gt;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51" y="1323627"/>
            <a:ext cx="2974305" cy="52392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37868" y="2489028"/>
            <a:ext cx="28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login.html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화면 생성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310" y="814811"/>
            <a:ext cx="394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입력폼과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적절히 버튼을 가져옵니다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559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89" y="2137607"/>
            <a:ext cx="8586222" cy="39583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조금 더 쉽게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309" y="814811"/>
            <a:ext cx="8917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80C8B5"/>
                </a:solidFill>
              </a:rPr>
              <a:t>친절한 </a:t>
            </a:r>
            <a:r>
              <a:rPr lang="ko-KR" altLang="en-US" dirty="0" err="1" smtClean="0">
                <a:solidFill>
                  <a:srgbClr val="80C8B5"/>
                </a:solidFill>
              </a:rPr>
              <a:t>아이오닉씨</a:t>
            </a:r>
            <a:r>
              <a:rPr lang="en-US" altLang="ko-KR" dirty="0" smtClean="0">
                <a:solidFill>
                  <a:srgbClr val="80C8B5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기획단계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구성과 가장 근접한 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번째 탭을 선택하여 </a:t>
            </a:r>
            <a:r>
              <a:rPr lang="ko-KR" altLang="en-US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앱을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최초 생성하면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onic start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myApp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sidemenu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2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336075" y="2152971"/>
            <a:ext cx="5807925" cy="46628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"회원가입"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&lt;form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ng-submit=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"name"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"이름"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"true"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"email"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"email"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ko-KR" sz="900" dirty="0" err="1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이메일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"true"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"password"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"password"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"비밀번호"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"true"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"card list"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"item item-divider"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회원가입동의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"item item-text-wrap"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</a:t>
            </a:r>
            <a:r>
              <a:rPr lang="ko-KR" altLang="ko-KR" sz="900" dirty="0" err="1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블라블라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&lt;ion-checkbox&gt;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동의합니다.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&lt;/ion-checkbox&gt;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&lt;button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 button-block button-dark"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&lt;/ion-view&gt;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33" y="1583569"/>
            <a:ext cx="2880000" cy="5071304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669641" y="1408567"/>
            <a:ext cx="2090637" cy="13388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'app.join'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'/join'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'menuContent'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'templates/join.html'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'joinCtrl'</a:t>
            </a:r>
            <a:b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322646" y="1398904"/>
            <a:ext cx="2967487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'joinCtrl'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($scope)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69641" y="1039235"/>
            <a:ext cx="15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pp.js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22646" y="1029572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ontrollers.js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22645" y="1786263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oin.html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화면 생성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309" y="814811"/>
            <a:ext cx="891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쇼핑을 통해 쭉쭉 만들어 줍니다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27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261557" y="1767612"/>
            <a:ext cx="2335896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'app.board'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'/board'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'menuContent'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'templates/board.html'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'boardCtrl'</a:t>
            </a:r>
            <a:b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49" y="1393606"/>
            <a:ext cx="2990947" cy="5282922"/>
          </a:xfrm>
          <a:prstGeom prst="rect">
            <a:avLst/>
          </a:prstGeom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527815" y="1767612"/>
            <a:ext cx="3552576" cy="36933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"게시판"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&lt;ion-nav-buttons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"right"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</a:t>
            </a:r>
            <a:r>
              <a:rPr lang="ko-KR" altLang="ko-KR" sz="900" dirty="0" smtClean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글쓰기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&lt;/ion-nav-buttons&gt;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"list card"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"item item-avatar"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&lt;img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"../img/ben.png"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&lt;h2&gt;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안녕하세요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&lt;/h2&gt;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&lt;p&gt;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윤대리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&lt;/p&gt;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"item item-body"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&lt;img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"full-image"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"../img/adam.jpg"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&lt;p&gt;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This is a "Facebook" styled Card. The header 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&lt;/p&gt;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&lt;p&gt;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&lt;a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"#"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"subdued"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좋아요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&lt;/a&gt;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&lt;a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"#/app/reply"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"subdued"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 </a:t>
            </a:r>
            <a:r>
              <a:rPr lang="ko-KR" altLang="ko-KR" sz="900" dirty="0" err="1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&lt;/a&gt; 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&lt;/p&gt;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ion-view&gt;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61557" y="1398281"/>
            <a:ext cx="160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app.js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84978" y="3244940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ontrollers.js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27815" y="1393606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board.html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게시판 화면 생성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1309" y="814811"/>
            <a:ext cx="891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우리도 요즘 유행하는 카드 디자인으로 좋은 건 다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따라해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봅니다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: 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61557" y="3614271"/>
            <a:ext cx="2575825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'boardCtrl'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($scope)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224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10" y="1529430"/>
            <a:ext cx="2833686" cy="5011068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96188" y="1595022"/>
            <a:ext cx="3982180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&lt;ion-modal-view&gt;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&lt;ion-header-bar&gt;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글쓰기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"buttons"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"closeModal()"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닫기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&lt;form&gt;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&lt;label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&lt;textarea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"10"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"글을 써주세요"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&gt;&lt;/textarea&gt;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&lt;ion-checkbox&gt;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 위치 공유하기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&lt;/ion-checkbox&gt;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&lt;button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 button-block button-dark" </a:t>
            </a:r>
            <a:endParaRPr lang="en-US" altLang="ko-KR" sz="900" dirty="0" smtClean="0">
              <a:solidFill>
                <a:srgbClr val="A5C2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ko-KR" sz="900" dirty="0" smtClean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type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완료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&lt;/ion-modal-view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206978" y="4026115"/>
            <a:ext cx="2937022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&lt;ion-nav-buttons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"right"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&lt;button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"openModal()"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글쓰기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&lt;/ion-nav-buttons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46393" y="4826675"/>
            <a:ext cx="3906839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'boardCtrl'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$ionicModal)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'/templates/boardWriteModal.html'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6978" y="3656783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board.html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6392" y="1225690"/>
            <a:ext cx="316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boardWriteModal.html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6392" y="4441613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ontrollers.js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게시판 글쓰기 화면</a:t>
            </a:r>
            <a:r>
              <a:rPr lang="en-US" altLang="ko-KR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팝업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309" y="814811"/>
            <a:ext cx="891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기획에 이 화면이 없는 이유는 깜빡 했기 때문입니다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;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ㅁ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2330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28997" y="2125197"/>
            <a:ext cx="2693366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ko-KR" sz="900" dirty="0" err="1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r>
              <a:rPr lang="ko-KR" altLang="ko-KR" sz="900" dirty="0" smtClean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900" dirty="0" smtClean="0">
              <a:solidFill>
                <a:srgbClr val="E8BF6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&lt;ion-nav-buttons </a:t>
            </a:r>
            <a:r>
              <a:rPr lang="ko-KR" altLang="ko-KR" sz="900" dirty="0" smtClean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side=</a:t>
            </a:r>
            <a:r>
              <a:rPr lang="ko-KR" altLang="ko-KR" sz="900" dirty="0" smtClean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"right"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&lt;button </a:t>
            </a:r>
            <a:r>
              <a:rPr lang="ko-KR" altLang="ko-KR" sz="900" dirty="0" smtClean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 smtClean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"button"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00" dirty="0" err="1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댓글쓰기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&lt;/button&gt;</a:t>
            </a:r>
            <a:b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&lt;/ion-nav-buttons&gt;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&lt;div </a:t>
            </a:r>
            <a:r>
              <a:rPr lang="ko-KR" altLang="ko-KR" sz="900" dirty="0" smtClean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 smtClean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"list"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&lt;a </a:t>
            </a:r>
            <a:r>
              <a:rPr lang="ko-KR" altLang="ko-KR" sz="900" dirty="0" smtClean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 smtClean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"item item-avatar" </a:t>
            </a:r>
            <a:r>
              <a:rPr lang="ko-KR" altLang="ko-KR" sz="900" dirty="0" smtClean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href=</a:t>
            </a:r>
            <a:r>
              <a:rPr lang="ko-KR" altLang="ko-KR" sz="900" dirty="0" smtClean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"#"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&lt;img </a:t>
            </a:r>
            <a:r>
              <a:rPr lang="ko-KR" altLang="ko-KR" sz="900" dirty="0" smtClean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</a:t>
            </a:r>
            <a:r>
              <a:rPr lang="ko-KR" altLang="ko-KR" sz="900" dirty="0" smtClean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"../img/perry.png"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&lt;h2&gt;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심과장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&lt;/h2&gt;</a:t>
            </a:r>
            <a:b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&lt;p&gt;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Back off, man. I'm a scientist.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&lt;/p&gt;</a:t>
            </a:r>
            <a:b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&lt;/a&gt;</a:t>
            </a:r>
            <a:b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&lt;a </a:t>
            </a:r>
            <a:r>
              <a:rPr lang="ko-KR" altLang="ko-KR" sz="900" dirty="0" smtClean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 smtClean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"item item-avatar" </a:t>
            </a:r>
            <a:r>
              <a:rPr lang="ko-KR" altLang="ko-KR" sz="900" dirty="0" smtClean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href=</a:t>
            </a:r>
            <a:r>
              <a:rPr lang="ko-KR" altLang="ko-KR" sz="900" dirty="0" smtClean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"#"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&lt;img </a:t>
            </a:r>
            <a:r>
              <a:rPr lang="ko-KR" altLang="ko-KR" sz="900" dirty="0" smtClean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</a:t>
            </a:r>
            <a:r>
              <a:rPr lang="ko-KR" altLang="ko-KR" sz="900" dirty="0" smtClean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"../img/ionic.png"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&lt;h2&gt;</a:t>
            </a:r>
            <a:r>
              <a:rPr lang="ko-KR" altLang="en-US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송차장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&lt;/h2&gt;</a:t>
            </a:r>
            <a:b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&lt;p&gt;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Back off, man. I'm a scientist.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&lt;/p&gt;</a:t>
            </a:r>
            <a:b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&lt;/a&gt;</a:t>
            </a:r>
            <a:b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&lt;/div&gt;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&lt;/ion-view&gt;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163945" y="3962451"/>
            <a:ext cx="2663293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'replyCtrl'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($scope)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67843" y="2120494"/>
            <a:ext cx="2659396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'app.reply'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'/reply'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'menuContent'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templateUrl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'templates/reply.html'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'replyCtrl'</a:t>
            </a:r>
            <a:b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8" y="1751162"/>
            <a:ext cx="2610217" cy="45908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28997" y="1751162"/>
            <a:ext cx="20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reply.html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67843" y="1755865"/>
            <a:ext cx="173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app.js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67843" y="3597822"/>
            <a:ext cx="21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ontroller.js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화면 생성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309" y="814811"/>
            <a:ext cx="891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대글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212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49" y="1626215"/>
            <a:ext cx="2855061" cy="5013766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159299" y="4272677"/>
            <a:ext cx="4887877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&lt;ion-modal-view&gt;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&lt;ion-header-bar&gt;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 err="1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쓰기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"buttons"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"closeModal()"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닫기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&lt;form&gt;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&lt;label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&lt;textarea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"10"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"글을 써주세요"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&gt;&lt;/textarea&gt;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&lt;button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 button-block button-dark"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완료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ion-modal-view&gt;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975937" y="3858534"/>
            <a:ext cx="3140939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&lt;ion-nav-buttons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"right"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&lt;button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"openModal()"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 err="1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댓글쓰기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&lt;/ion-nav-buttons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159300" y="1672126"/>
            <a:ext cx="3993401" cy="21852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'replyCtrl'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$ionicModal)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'/templates/replyWriteModal.html'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59300" y="3949163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reply.html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75938" y="3503180"/>
            <a:ext cx="314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replyWriteModal.html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59299" y="1256883"/>
            <a:ext cx="23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Controllers.js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쓰기 화면 생성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1309" y="814811"/>
            <a:ext cx="891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얘도 역시 화면 기획에 이 화면이 없는 이유는 깜빡 했기 때문입니다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;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ㅁ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1698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5020" y="2829843"/>
            <a:ext cx="6409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헥헥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간단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(?)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하게 대충 돌아가는 껍데기가 완성되었습니다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이제 더 간단하게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NODEJS SERVER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만들어 봅니다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088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5211"/>
            <a:ext cx="6448425" cy="4219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92" y="2287357"/>
            <a:ext cx="6448425" cy="4219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2638425"/>
            <a:ext cx="6448425" cy="42195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NODEJS SERVER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309" y="814811"/>
            <a:ext cx="8917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Express-generator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 및 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mozzi_server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개발하기 편하게 폴더 구조가 자동으로 잡힙니다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49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1099"/>
            <a:ext cx="6448425" cy="4219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303004"/>
            <a:ext cx="6448425" cy="4219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455" y="1541099"/>
            <a:ext cx="3277969" cy="49814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8424" y="1596964"/>
            <a:ext cx="2693654" cy="48697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EXPRESS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의존 모듈 설치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309" y="814811"/>
            <a:ext cx="8917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후 해당 폴더에서 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npm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install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의존관계에 있는 모듈들 설치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설치한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폴더에서 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npm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하면 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 server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373533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왜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IONIC(</a:t>
            </a:r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하이브리드앱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선택했냐면요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44" y="2545158"/>
            <a:ext cx="91440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백엔드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개발자라 상대적으로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이랑 친해요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</a:p>
          <a:p>
            <a:endParaRPr lang="en-US" altLang="ko-KR" sz="2000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네이티브앱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넘나 어려운 것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한번의 코딩으로 여러 플랫폼에 배포하고 싶어요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디바이스 기능도 사용하고 싶어요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175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3715"/>
            <a:ext cx="6448425" cy="4219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575" y="2638425"/>
            <a:ext cx="6448425" cy="4219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조금 더 편리하게 </a:t>
            </a:r>
            <a:r>
              <a:rPr lang="en-US" altLang="ko-KR" sz="2800" b="1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nodemon</a:t>
            </a:r>
            <a:r>
              <a:rPr lang="en-US" altLang="ko-KR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309" y="814811"/>
            <a:ext cx="8917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 소스를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 할 때마다 </a:t>
            </a:r>
            <a:r>
              <a:rPr lang="ko-KR" altLang="en-US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노드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서버를 </a:t>
            </a:r>
            <a:r>
              <a:rPr lang="ko-KR" altLang="en-US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재시작하기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귀찮아요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변경을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감지해서 자동으로 반영 해주는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친구가 있어요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npm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install –g 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nodemon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,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nodemon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245529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285140"/>
            <a:ext cx="3578224" cy="49398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'path'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favicon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'serve-favicon'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logger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'morgan'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cookieParser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'cookie-parser'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bodyParser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'body-parser</a:t>
            </a:r>
            <a:r>
              <a:rPr lang="ko-KR" altLang="ko-KR" sz="900" dirty="0" smtClean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routes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'./routes/index'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users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'./routes/users'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 = express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view engine setup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'views'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(__dirname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'views'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'view engine'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'jade'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uncomment after placing your favicon in /public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//app.use(favicon(path.join(__dirname, 'public', 'favicon.ico')));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(logger(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'dev'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(bodyParser.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(bodyParser.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urlencoded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({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extended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false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(cookieParser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en-US" altLang="ko-KR" sz="900" dirty="0" smtClean="0">
              <a:solidFill>
                <a:srgbClr val="CC783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(express.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static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(path.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(__dirname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'public'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routes)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'/users'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users)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catch 404 and forward to error handler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err 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new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Error(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'Not Found'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err.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status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dirty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404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next(err)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오른쪽 중괄호 9"/>
          <p:cNvSpPr/>
          <p:nvPr/>
        </p:nvSpPr>
        <p:spPr>
          <a:xfrm>
            <a:off x="3586928" y="1285140"/>
            <a:ext cx="429514" cy="1579702"/>
          </a:xfrm>
          <a:prstGeom prst="rightBrace">
            <a:avLst>
              <a:gd name="adj1" fmla="val 8333"/>
              <a:gd name="adj2" fmla="val 11835"/>
            </a:avLst>
          </a:prstGeom>
          <a:ln>
            <a:solidFill>
              <a:srgbClr val="80C8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25146" y="1284091"/>
            <a:ext cx="255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오른쪽 중괄호 11"/>
          <p:cNvSpPr/>
          <p:nvPr/>
        </p:nvSpPr>
        <p:spPr>
          <a:xfrm>
            <a:off x="3586928" y="3311323"/>
            <a:ext cx="429514" cy="2897435"/>
          </a:xfrm>
          <a:prstGeom prst="rightBrace">
            <a:avLst>
              <a:gd name="adj1" fmla="val 8333"/>
              <a:gd name="adj2" fmla="val 6303"/>
            </a:avLst>
          </a:prstGeom>
          <a:ln>
            <a:solidFill>
              <a:srgbClr val="80C8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25146" y="3311323"/>
            <a:ext cx="255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미들웨어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사용설정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샘플 소스에서 대충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가지만  봅니다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.– 2.app.js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8189" y="1673858"/>
            <a:ext cx="2242922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/* GET home page. */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router.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res.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render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'index'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'Express'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router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8189" y="1304526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index.js</a:t>
            </a:r>
          </a:p>
        </p:txBody>
      </p:sp>
      <p:sp>
        <p:nvSpPr>
          <p:cNvPr id="7" name="오른쪽 중괄호 6"/>
          <p:cNvSpPr/>
          <p:nvPr/>
        </p:nvSpPr>
        <p:spPr>
          <a:xfrm>
            <a:off x="2631111" y="1761170"/>
            <a:ext cx="429514" cy="1579702"/>
          </a:xfrm>
          <a:prstGeom prst="rightBrace">
            <a:avLst/>
          </a:prstGeom>
          <a:ln>
            <a:solidFill>
              <a:srgbClr val="80C8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0624" y="1812436"/>
            <a:ext cx="6083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 </a:t>
            </a:r>
            <a:r>
              <a:rPr lang="ko-KR" altLang="en-US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en-US" altLang="ko-KR" b="1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들어올때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jade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라는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템플릿 엔진으로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index.jade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파일을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title : express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란 데이터로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렌더링해서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보내줄게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8189" y="4287389"/>
            <a:ext cx="2242922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/* GET users listing. */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router.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res.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'respond with a resource'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router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오른쪽 중괄호 10"/>
          <p:cNvSpPr/>
          <p:nvPr/>
        </p:nvSpPr>
        <p:spPr>
          <a:xfrm>
            <a:off x="2631111" y="4374701"/>
            <a:ext cx="429514" cy="1579702"/>
          </a:xfrm>
          <a:prstGeom prst="rightBrace">
            <a:avLst/>
          </a:prstGeom>
          <a:ln>
            <a:solidFill>
              <a:srgbClr val="80C8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60624" y="4564387"/>
            <a:ext cx="6086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 </a:t>
            </a:r>
            <a:r>
              <a:rPr lang="ko-KR" altLang="en-US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en-US" altLang="ko-KR" b="1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/users/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들어오면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respond with a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resourc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뱉습니다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우리는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떨궈주기만 할거니까 이 형태를 사용합니다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템플릿엔진 필요 없어요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8188" y="3917898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sers.js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샘플 소스에서 대충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가지만  봅니다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.– 2.index.js,users.js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2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695648"/>
            <a:ext cx="3300904" cy="47089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#!/usr/bin/env node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/**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 Module dependencies.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*/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'../app'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debug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'debug'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'mozzi_server:server'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http = require(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'http'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/**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 Get port from environment and store in Express.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*/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port =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normalizePort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(process.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env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.PORT ||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'3000'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'port'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port)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/**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 Create HTTP server.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*/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 = http.createServer(app)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/**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 Listen on provided port, on all network interfaces.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*/</a:t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i="1" dirty="0">
                <a:solidFill>
                  <a:srgbClr val="629755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listen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(port)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'error'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onError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'listening'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onListening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오른쪽 중괄호 4"/>
          <p:cNvSpPr/>
          <p:nvPr/>
        </p:nvSpPr>
        <p:spPr>
          <a:xfrm>
            <a:off x="3300904" y="1737755"/>
            <a:ext cx="429514" cy="4624765"/>
          </a:xfrm>
          <a:prstGeom prst="rightBrace">
            <a:avLst/>
          </a:prstGeom>
          <a:ln>
            <a:solidFill>
              <a:srgbClr val="80C8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41434" y="3865471"/>
            <a:ext cx="243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웹서버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생성 기본 설정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샘플 소스에서 대충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가지만  봅니다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.– 3.</a:t>
            </a:r>
            <a:r>
              <a:rPr lang="en-US" altLang="ko-KR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Bin/www.js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25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49" y="2027494"/>
            <a:ext cx="6448425" cy="4219575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719353" y="2396826"/>
            <a:ext cx="2279791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session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'express-session'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//세션 설정</a:t>
            </a: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 session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({</a:t>
            </a:r>
            <a:b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 smtClean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secret 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 smtClean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en-US" altLang="ko-KR" sz="900" u="sng" dirty="0" smtClean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ramdom1234</a:t>
            </a:r>
            <a:r>
              <a:rPr lang="ko-KR" altLang="ko-KR" sz="900" dirty="0" smtClean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 smtClean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 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 smtClean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'sessionId'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endParaRPr lang="en-US" altLang="ko-KR" sz="900" dirty="0" smtClean="0">
              <a:solidFill>
                <a:srgbClr val="CC783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ko-KR" sz="900" dirty="0" smtClean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resave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 smtClean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saveUninitialized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b="1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b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9353" y="2027494"/>
            <a:ext cx="168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en-US" altLang="ko-KR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pp.js </a:t>
            </a:r>
            <a:r>
              <a:rPr lang="ko-KR" altLang="en-US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추가</a:t>
            </a:r>
            <a:endParaRPr lang="ko-KR" altLang="en-US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express-session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1309" y="814811"/>
            <a:ext cx="8917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로그인을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하려면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세션을 컨트롤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 수 있어야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Express 4.x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session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컨트롤하는 모듈이 가출해서 수동으로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설치합니다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서버가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설치된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경로에서 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npm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install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express-session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설치하고 사용 설정을 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8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053" y="1776486"/>
            <a:ext cx="3105337" cy="50783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'path'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favicon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'serve-favicon'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logger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'morgan'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cookieParser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'cookie-parser'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bodyParser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'body-parser'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 = express()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//로그인 관련해서 컨트롤할 폴더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login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'./routes/login'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session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'express-session'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 session({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secret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'random'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'sessionId</a:t>
            </a:r>
            <a:r>
              <a:rPr lang="ko-KR" altLang="ko-KR" sz="900" dirty="0" smtClean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endParaRPr lang="en-US" altLang="ko-KR" sz="900" dirty="0" smtClean="0">
              <a:solidFill>
                <a:srgbClr val="CC783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 smtClean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resave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 smtClean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saveUninitialized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b="1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(logger(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'dev'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(bodyParser.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(bodyParser.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urlencoded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({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extended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false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(cookieParser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(express.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static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(path.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(__dirname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'public</a:t>
            </a:r>
            <a:r>
              <a:rPr lang="ko-KR" altLang="ko-KR" sz="900" dirty="0" smtClean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)))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login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catch 404 and forward to error handler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err 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new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Error(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'Not Found'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err.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status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dirty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404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next(err)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error handlers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req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res.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status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(err.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status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|| </a:t>
            </a:r>
            <a:r>
              <a:rPr lang="ko-KR" altLang="ko-KR" sz="900" dirty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500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(err.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message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308" y="3568839"/>
            <a:ext cx="2171700" cy="2324100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357382" y="1777243"/>
            <a:ext cx="3985386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loginData = {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'name'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'윤용식'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'age'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ko-KR" sz="900" dirty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'email'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'yysstory@gmail.com'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/* GET users listing. */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router.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res.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(loginData)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router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53" y="1404476"/>
            <a:ext cx="243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app.js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308" y="1462975"/>
            <a:ext cx="243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login.js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소스 정리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309" y="814811"/>
            <a:ext cx="8917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아래프로젝트 구조와 같이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필요 없는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파일들을 다 지워 줍니다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구체적으로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우리는 템플릿엔진을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쓰지 않을 것이라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관련 설정과 파일을 지워줍니다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273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558" y="1746546"/>
            <a:ext cx="4240878" cy="48282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 </a:t>
            </a:r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세팅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테스트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309" y="814811"/>
            <a:ext cx="8917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 </a:t>
            </a:r>
            <a:r>
              <a:rPr lang="ko-KR" altLang="en-US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세팅이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정상적으로 되었는지 테스트 해봅니다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localhost:3000/login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접속하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면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JSON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잘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받네요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개발을 위한 서버 </a:t>
            </a:r>
            <a:r>
              <a:rPr lang="ko-KR" altLang="en-US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세팅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끝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5413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914" y="1848022"/>
            <a:ext cx="6470172" cy="46532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MySql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309" y="814811"/>
            <a:ext cx="8917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공홈에서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mysql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우분투는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sudo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apt-get install 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mysql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하면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알아서 설치됩니다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43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99" y="1827494"/>
            <a:ext cx="6448425" cy="42195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557" y="2561635"/>
            <a:ext cx="6667500" cy="4000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MySql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309" y="814811"/>
            <a:ext cx="8917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Mysql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설치된 곳에서 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mysql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u – p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접속하여 쿼리를 날려도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되지만 귀찮으므로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툴을 사용합니다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Heidsql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무료고 간편하게 쓰기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좋아요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04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1879600"/>
            <a:ext cx="7762875" cy="4457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 설정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309" y="814811"/>
            <a:ext cx="8917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루트계정으로 로그인해서 데이터베이스를 생성하고 아이디를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만듭니다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로그아웃하고 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mozzi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아이디로 재 로그인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12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3003" y="136573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PPT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나오는 언어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⇨ JAVASCRIPT , CSS , HTML , SQL</a:t>
            </a:r>
          </a:p>
          <a:p>
            <a:r>
              <a:rPr lang="ko-KR" altLang="en-US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PPT</a:t>
            </a:r>
            <a:r>
              <a:rPr lang="ko-KR" altLang="en-US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나오는 기술 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⇨ </a:t>
            </a:r>
            <a:r>
              <a:rPr lang="en-US" altLang="ko-KR" sz="2000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NodeJS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, Express , IONIC , </a:t>
            </a:r>
            <a:r>
              <a:rPr lang="en-US" altLang="ko-KR" sz="2000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AngularJS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, </a:t>
            </a:r>
            <a:r>
              <a:rPr lang="en-US" altLang="ko-KR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MySql</a:t>
            </a:r>
            <a:endParaRPr lang="en-US" altLang="ko-KR" sz="20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무엇을 알아야 할까요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204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3949" y="1932529"/>
            <a:ext cx="3718041" cy="286232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>
                <a:solidFill>
                  <a:srgbClr val="007F00"/>
                </a:solidFill>
                <a:latin typeface="Courier New" panose="02070309020205020404" pitchFamily="49" charset="0"/>
              </a:rPr>
              <a:t>회원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CREATE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MEMBER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회원번호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NAME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(50)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닉네임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닉네임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EMAIL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(100)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이메일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이메일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PASS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(100)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비밀번호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비밀번호</a:t>
            </a:r>
          </a:p>
          <a:p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회원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>
                <a:solidFill>
                  <a:srgbClr val="007F00"/>
                </a:solidFill>
                <a:latin typeface="Courier New" panose="02070309020205020404" pitchFamily="49" charset="0"/>
              </a:rPr>
              <a:t>회원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MEMBER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ADD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CONSTRAINT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PK_MEMBER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회원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기본키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PRIMARY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KEY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);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MEMBER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MODIFY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AUTO_INCREMENT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회원번호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dirty="0" err="1">
                <a:solidFill>
                  <a:srgbClr val="007F00"/>
                </a:solidFill>
                <a:latin typeface="Courier New" panose="02070309020205020404" pitchFamily="49" charset="0"/>
              </a:rPr>
              <a:t>게시글</a:t>
            </a:r>
            <a:endParaRPr lang="ko-KR" altLang="en-US" sz="600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CREATE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404040"/>
                </a:solidFill>
                <a:latin typeface="Courier New" panose="02070309020205020404" pitchFamily="49" charset="0"/>
              </a:rPr>
              <a:t>BOARD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BOARD_NO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글번호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글번호</a:t>
            </a:r>
            <a:endParaRPr lang="ko-KR" altLang="en-US" sz="6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회원번호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TITLE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(200)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제목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제목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CONTENT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(500)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내용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내용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REG_DATE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DATE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등록일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등록일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LIKE_CNT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좋아요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좋아요</a:t>
            </a:r>
          </a:p>
          <a:p>
            <a:r>
              <a:rPr lang="en-US" altLang="ko-KR" sz="600" dirty="0">
                <a:solidFill>
                  <a:srgbClr val="404040"/>
                </a:solidFill>
                <a:latin typeface="Courier New" panose="02070309020205020404" pitchFamily="49" charset="0"/>
              </a:rPr>
              <a:t>LOCATION</a:t>
            </a:r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(50)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위치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600" b="1" dirty="0">
                <a:solidFill>
                  <a:srgbClr val="007F00"/>
                </a:solidFill>
                <a:latin typeface="Courier New" panose="02070309020205020404" pitchFamily="49" charset="0"/>
              </a:rPr>
              <a:t>위치</a:t>
            </a:r>
          </a:p>
          <a:p>
            <a:r>
              <a:rPr lang="en-US" altLang="ko-KR" sz="600" b="1" dirty="0">
                <a:solidFill>
                  <a:srgbClr val="00007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6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게시글</a:t>
            </a:r>
            <a:r>
              <a:rPr lang="en-US" altLang="ko-KR" sz="6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600" b="1" dirty="0" smtClean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  <a:endParaRPr lang="en-US" altLang="ko-KR" sz="600" b="1" dirty="0">
              <a:solidFill>
                <a:srgbClr val="00007F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 설정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309" y="814811"/>
            <a:ext cx="891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초반에 짰던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erd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맞게 테이블을 만들어 줍니다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287444" y="1932529"/>
            <a:ext cx="4572000" cy="4154984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altLang="ko-KR" sz="800" dirty="0" smtClean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800" dirty="0" err="1">
                <a:solidFill>
                  <a:srgbClr val="007F00"/>
                </a:solidFill>
                <a:latin typeface="Courier New" panose="02070309020205020404" pitchFamily="49" charset="0"/>
              </a:rPr>
              <a:t>게시글</a:t>
            </a:r>
            <a:endParaRPr lang="ko-KR" altLang="en-US" sz="800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404040"/>
                </a:solidFill>
                <a:latin typeface="Courier New" panose="02070309020205020404" pitchFamily="49" charset="0"/>
              </a:rPr>
              <a:t>BOARD</a:t>
            </a:r>
          </a:p>
          <a:p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ADD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CONSTRAINT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404040"/>
                </a:solidFill>
                <a:latin typeface="Courier New" panose="02070309020205020404" pitchFamily="49" charset="0"/>
              </a:rPr>
              <a:t>PK_BOARD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8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게시글</a:t>
            </a:r>
            <a:r>
              <a:rPr lang="ko-KR" altLang="en-US" sz="800" b="1" dirty="0">
                <a:solidFill>
                  <a:srgbClr val="007F00"/>
                </a:solidFill>
                <a:latin typeface="Courier New" panose="02070309020205020404" pitchFamily="49" charset="0"/>
              </a:rPr>
              <a:t> </a:t>
            </a:r>
            <a:r>
              <a:rPr lang="ko-KR" altLang="en-US" sz="8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기본키</a:t>
            </a:r>
            <a:endParaRPr lang="ko-KR" altLang="en-US" sz="8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PRIMARY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KEY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800" dirty="0">
                <a:solidFill>
                  <a:srgbClr val="404040"/>
                </a:solidFill>
                <a:latin typeface="Courier New" panose="02070309020205020404" pitchFamily="49" charset="0"/>
              </a:rPr>
              <a:t>BOARD_NO</a:t>
            </a:r>
            <a:r>
              <a:rPr lang="en-US" altLang="ko-KR" sz="8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8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글번호</a:t>
            </a:r>
            <a:endParaRPr lang="ko-KR" altLang="en-US" sz="8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8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8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800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800" b="1" dirty="0">
                <a:solidFill>
                  <a:srgbClr val="00007F"/>
                </a:solidFill>
                <a:latin typeface="Courier New" panose="02070309020205020404" pitchFamily="49" charset="0"/>
              </a:rPr>
              <a:t>);</a:t>
            </a:r>
          </a:p>
          <a:p>
            <a:endParaRPr lang="ko-KR" altLang="en-US" sz="800" dirty="0">
              <a:latin typeface="Courier New" panose="02070309020205020404" pitchFamily="49" charset="0"/>
            </a:endParaRPr>
          </a:p>
          <a:p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404040"/>
                </a:solidFill>
                <a:latin typeface="Courier New" panose="02070309020205020404" pitchFamily="49" charset="0"/>
              </a:rPr>
              <a:t>BOARD</a:t>
            </a:r>
          </a:p>
          <a:p>
            <a:r>
              <a:rPr lang="en-US" altLang="ko-KR" sz="800" dirty="0">
                <a:solidFill>
                  <a:srgbClr val="404040"/>
                </a:solidFill>
                <a:latin typeface="Courier New" panose="02070309020205020404" pitchFamily="49" charset="0"/>
              </a:rPr>
              <a:t>MODIFY</a:t>
            </a:r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404040"/>
                </a:solidFill>
                <a:latin typeface="Courier New" panose="02070309020205020404" pitchFamily="49" charset="0"/>
              </a:rPr>
              <a:t>BOARD_NO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AUTO_INCREMENT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8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글번호</a:t>
            </a:r>
            <a:r>
              <a:rPr lang="en-US" altLang="ko-KR" sz="8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8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800" dirty="0">
              <a:latin typeface="Courier New" panose="02070309020205020404" pitchFamily="49" charset="0"/>
            </a:endParaRPr>
          </a:p>
          <a:p>
            <a:r>
              <a:rPr lang="en-US" altLang="ko-KR" sz="8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800" dirty="0" err="1">
                <a:solidFill>
                  <a:srgbClr val="007F00"/>
                </a:solidFill>
                <a:latin typeface="Courier New" panose="02070309020205020404" pitchFamily="49" charset="0"/>
              </a:rPr>
              <a:t>댓글</a:t>
            </a:r>
            <a:endParaRPr lang="ko-KR" altLang="en-US" sz="800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CREATE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404040"/>
                </a:solidFill>
                <a:latin typeface="Courier New" panose="02070309020205020404" pitchFamily="49" charset="0"/>
              </a:rPr>
              <a:t>REPLY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800" dirty="0">
                <a:solidFill>
                  <a:srgbClr val="404040"/>
                </a:solidFill>
                <a:latin typeface="Courier New" panose="02070309020205020404" pitchFamily="49" charset="0"/>
              </a:rPr>
              <a:t>REPLY_NO</a:t>
            </a:r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8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댓글번호</a:t>
            </a:r>
            <a:r>
              <a:rPr lang="en-US" altLang="ko-KR" sz="8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8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8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댓글번호</a:t>
            </a:r>
            <a:endParaRPr lang="ko-KR" altLang="en-US" sz="8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800" dirty="0">
                <a:solidFill>
                  <a:srgbClr val="404040"/>
                </a:solidFill>
                <a:latin typeface="Courier New" panose="02070309020205020404" pitchFamily="49" charset="0"/>
              </a:rPr>
              <a:t>BOARD_NO</a:t>
            </a:r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8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글번호</a:t>
            </a:r>
            <a:r>
              <a:rPr lang="en-US" altLang="ko-KR" sz="8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8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8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글번호</a:t>
            </a:r>
            <a:endParaRPr lang="ko-KR" altLang="en-US" sz="8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8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sz="8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800" b="1" dirty="0">
                <a:solidFill>
                  <a:srgbClr val="0000FF"/>
                </a:solidFill>
                <a:latin typeface="Courier New" panose="02070309020205020404" pitchFamily="49" charset="0"/>
              </a:rPr>
              <a:t>회원번호</a:t>
            </a:r>
            <a:r>
              <a:rPr lang="en-US" altLang="ko-KR" sz="8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8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800" b="1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800" dirty="0">
                <a:solidFill>
                  <a:srgbClr val="404040"/>
                </a:solidFill>
                <a:latin typeface="Courier New" panose="02070309020205020404" pitchFamily="49" charset="0"/>
              </a:rPr>
              <a:t>CONTENT</a:t>
            </a:r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8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800" b="1" dirty="0">
                <a:solidFill>
                  <a:srgbClr val="00007F"/>
                </a:solidFill>
                <a:latin typeface="Courier New" panose="02070309020205020404" pitchFamily="49" charset="0"/>
              </a:rPr>
              <a:t>(500)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800" b="1" dirty="0">
                <a:solidFill>
                  <a:srgbClr val="0000FF"/>
                </a:solidFill>
                <a:latin typeface="Courier New" panose="02070309020205020404" pitchFamily="49" charset="0"/>
              </a:rPr>
              <a:t>내용</a:t>
            </a:r>
            <a:r>
              <a:rPr lang="en-US" altLang="ko-KR" sz="8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8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800" b="1" dirty="0">
                <a:solidFill>
                  <a:srgbClr val="007F00"/>
                </a:solidFill>
                <a:latin typeface="Courier New" panose="02070309020205020404" pitchFamily="49" charset="0"/>
              </a:rPr>
              <a:t>내용</a:t>
            </a:r>
          </a:p>
          <a:p>
            <a:r>
              <a:rPr lang="en-US" altLang="ko-KR" sz="800" dirty="0">
                <a:solidFill>
                  <a:srgbClr val="404040"/>
                </a:solidFill>
                <a:latin typeface="Courier New" panose="02070309020205020404" pitchFamily="49" charset="0"/>
              </a:rPr>
              <a:t>REG_DATE</a:t>
            </a:r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dirty="0">
                <a:solidFill>
                  <a:srgbClr val="800000"/>
                </a:solidFill>
                <a:latin typeface="Courier New" panose="02070309020205020404" pitchFamily="49" charset="0"/>
              </a:rPr>
              <a:t>DATE</a:t>
            </a:r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800" b="1" dirty="0">
                <a:solidFill>
                  <a:srgbClr val="0000FF"/>
                </a:solidFill>
                <a:latin typeface="Courier New" panose="02070309020205020404" pitchFamily="49" charset="0"/>
              </a:rPr>
              <a:t>등록일</a:t>
            </a:r>
            <a:r>
              <a:rPr lang="en-US" altLang="ko-KR" sz="8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800" b="1" dirty="0">
                <a:solidFill>
                  <a:srgbClr val="007F00"/>
                </a:solidFill>
                <a:latin typeface="Courier New" panose="02070309020205020404" pitchFamily="49" charset="0"/>
              </a:rPr>
              <a:t>등록일</a:t>
            </a:r>
          </a:p>
          <a:p>
            <a:r>
              <a:rPr lang="en-US" altLang="ko-KR" sz="800" b="1" dirty="0">
                <a:solidFill>
                  <a:srgbClr val="00007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8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댓글</a:t>
            </a:r>
            <a:r>
              <a:rPr lang="en-US" altLang="ko-KR" sz="8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8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800" dirty="0">
              <a:latin typeface="Courier New" panose="02070309020205020404" pitchFamily="49" charset="0"/>
            </a:endParaRPr>
          </a:p>
          <a:p>
            <a:r>
              <a:rPr lang="en-US" altLang="ko-KR" sz="8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800" dirty="0" err="1">
                <a:solidFill>
                  <a:srgbClr val="007F00"/>
                </a:solidFill>
                <a:latin typeface="Courier New" panose="02070309020205020404" pitchFamily="49" charset="0"/>
              </a:rPr>
              <a:t>댓글</a:t>
            </a:r>
            <a:endParaRPr lang="ko-KR" altLang="en-US" sz="800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404040"/>
                </a:solidFill>
                <a:latin typeface="Courier New" panose="02070309020205020404" pitchFamily="49" charset="0"/>
              </a:rPr>
              <a:t>REPLY</a:t>
            </a:r>
          </a:p>
          <a:p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ADD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CONSTRAINT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404040"/>
                </a:solidFill>
                <a:latin typeface="Courier New" panose="02070309020205020404" pitchFamily="49" charset="0"/>
              </a:rPr>
              <a:t>PK_REPLY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8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댓글</a:t>
            </a:r>
            <a:r>
              <a:rPr lang="ko-KR" altLang="en-US" sz="800" b="1" dirty="0">
                <a:solidFill>
                  <a:srgbClr val="007F00"/>
                </a:solidFill>
                <a:latin typeface="Courier New" panose="02070309020205020404" pitchFamily="49" charset="0"/>
              </a:rPr>
              <a:t> </a:t>
            </a:r>
            <a:r>
              <a:rPr lang="ko-KR" altLang="en-US" sz="8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기본키</a:t>
            </a:r>
            <a:endParaRPr lang="ko-KR" altLang="en-US" sz="8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PRIMARY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KEY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800" dirty="0">
                <a:solidFill>
                  <a:srgbClr val="404040"/>
                </a:solidFill>
                <a:latin typeface="Courier New" panose="02070309020205020404" pitchFamily="49" charset="0"/>
              </a:rPr>
              <a:t>REPLY_NO</a:t>
            </a:r>
            <a:r>
              <a:rPr lang="en-US" altLang="ko-KR" sz="8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8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댓글번호</a:t>
            </a:r>
            <a:endParaRPr lang="ko-KR" altLang="en-US" sz="8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800" dirty="0">
                <a:solidFill>
                  <a:srgbClr val="404040"/>
                </a:solidFill>
                <a:latin typeface="Courier New" panose="02070309020205020404" pitchFamily="49" charset="0"/>
              </a:rPr>
              <a:t>BOARD_NO</a:t>
            </a:r>
            <a:r>
              <a:rPr lang="en-US" altLang="ko-KR" sz="8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8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글번호</a:t>
            </a:r>
            <a:endParaRPr lang="ko-KR" altLang="en-US" sz="8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r>
              <a:rPr lang="en-US" altLang="ko-KR" sz="800" dirty="0">
                <a:solidFill>
                  <a:srgbClr val="404040"/>
                </a:solidFill>
                <a:latin typeface="Courier New" panose="02070309020205020404" pitchFamily="49" charset="0"/>
              </a:rPr>
              <a:t>MEM_NO</a:t>
            </a:r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8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800" dirty="0">
                <a:solidFill>
                  <a:srgbClr val="007F00"/>
                </a:solidFill>
                <a:latin typeface="Courier New" panose="02070309020205020404" pitchFamily="49" charset="0"/>
              </a:rPr>
              <a:t>회원번호</a:t>
            </a:r>
          </a:p>
          <a:p>
            <a:r>
              <a:rPr lang="en-US" altLang="ko-KR" sz="800" b="1" dirty="0">
                <a:solidFill>
                  <a:srgbClr val="00007F"/>
                </a:solidFill>
                <a:latin typeface="Courier New" panose="02070309020205020404" pitchFamily="49" charset="0"/>
              </a:rPr>
              <a:t>);</a:t>
            </a:r>
          </a:p>
          <a:p>
            <a:endParaRPr lang="ko-KR" altLang="en-US" sz="800" dirty="0">
              <a:latin typeface="Courier New" panose="02070309020205020404" pitchFamily="49" charset="0"/>
            </a:endParaRPr>
          </a:p>
          <a:p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404040"/>
                </a:solidFill>
                <a:latin typeface="Courier New" panose="02070309020205020404" pitchFamily="49" charset="0"/>
              </a:rPr>
              <a:t>REPLY</a:t>
            </a:r>
          </a:p>
          <a:p>
            <a:r>
              <a:rPr lang="en-US" altLang="ko-KR" sz="800" dirty="0">
                <a:solidFill>
                  <a:srgbClr val="404040"/>
                </a:solidFill>
                <a:latin typeface="Courier New" panose="02070309020205020404" pitchFamily="49" charset="0"/>
              </a:rPr>
              <a:t>MODIFY</a:t>
            </a:r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404040"/>
                </a:solidFill>
                <a:latin typeface="Courier New" panose="02070309020205020404" pitchFamily="49" charset="0"/>
              </a:rPr>
              <a:t>REPLY_NO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AUTO_INCREMENT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8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댓글번호</a:t>
            </a:r>
            <a:r>
              <a:rPr lang="en-US" altLang="ko-KR" sz="8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8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24062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14811"/>
            <a:ext cx="63515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글작성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작성된 글 리스트로 가져오기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댓글작성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작성된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리스트로 가져오기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2(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자동 로그인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글작성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2(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코도바로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위치까지 공유하기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작성된 글 리스트로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가져오기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2(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맵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표현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정의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만들어 볼 기능</a:t>
            </a:r>
            <a:r>
              <a:rPr lang="en-US" altLang="ko-KR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20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384" y="2605258"/>
            <a:ext cx="6753225" cy="25146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-13004" y="814811"/>
            <a:ext cx="91570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어떻게 표현할지 몰라서 대충 이런 느낌으로 그려봤어요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처음 그려봐요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STARUML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고마워요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돈 많이 벌면 살게요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가입 </a:t>
            </a:r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플로우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??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14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8849" y="1834149"/>
            <a:ext cx="3783408" cy="18928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/* </a:t>
            </a:r>
            <a:r>
              <a:rPr lang="en-US" altLang="ko-KR" sz="900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POST</a:t>
            </a:r>
            <a:r>
              <a:rPr lang="ko-KR" altLang="ko-KR" sz="900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users listing. */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 = req.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 = req.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 = req.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loginData = {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'name'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:name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'password'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:password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'email'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:email}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(loginData)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router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849" y="1464817"/>
            <a:ext cx="378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ogin.js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13004" y="814811"/>
            <a:ext cx="9157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간단하게 받은 정보를 그대로 리턴 해주는 코드부터 작성합니다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80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427" y="1641187"/>
            <a:ext cx="4555573" cy="52168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"회원가입"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&lt;form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ng-submit=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doJoin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"이름"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"joinInfo.name"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 err="1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이메일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"joinInfo.email"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&lt;span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"input-label"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&lt;/span&gt;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"비밀번호"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"joinInfo.password"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"card list"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item-divider"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회원가입동의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item-text-wrap"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lang="ko-KR" altLang="ko-KR" sz="900" dirty="0" err="1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블라블라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&lt;ion-checkbox&gt;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동의합니다.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&lt;/ion-checkbox&gt;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button-dark"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회원가입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&lt;/ion-view&gt;</a:t>
            </a:r>
            <a:endParaRPr lang="ko-KR" altLang="ko-KR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880782" y="1634663"/>
            <a:ext cx="3057247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'joinCtrl'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3004" y="1296113"/>
            <a:ext cx="178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join.html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80782" y="1296113"/>
            <a:ext cx="2282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controllers.js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80782" y="3111991"/>
            <a:ext cx="324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services.js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880782" y="3481322"/>
            <a:ext cx="3243196" cy="243143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'Auth'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//ajax로 요청</a:t>
            </a:r>
            <a:b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rootUrl+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"name"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console.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console.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'성공'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error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(msg){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console.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'실패'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3004" y="814811"/>
            <a:ext cx="9157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89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43" y="1830124"/>
            <a:ext cx="4457701" cy="456124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77130" y="1848590"/>
            <a:ext cx="422201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 </a:t>
            </a:r>
            <a:r>
              <a:rPr lang="ko-KR" altLang="en-US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'Access-Control-Allow-Origin‘</a:t>
            </a:r>
            <a:endParaRPr lang="en-US" altLang="ko-KR" b="1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Localhost:8100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localhost:3000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AJAX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호출을 해서 생기는 오류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보안에 위배됩니다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여기서는 쉽게 해결 할 수 있는 방법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가지가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있습니다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우리 서버로 호출하는 것을 다 허용해주는 방법이고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cors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ionic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제공해주는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프록시를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이용해도 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ㅁ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  (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추천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</a:p>
          <a:p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귀찮으니까 다 열어버립니다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뭔가 이상하다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-13004" y="814811"/>
            <a:ext cx="91570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버튼을 눌러 실행해 봅니다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T.T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198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011515" y="2525954"/>
            <a:ext cx="1566723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cors = require(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'cors'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app.use(cors())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06" y="2156622"/>
            <a:ext cx="6448425" cy="4219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11515" y="2156622"/>
            <a:ext cx="213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app.js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CORS (Cross-Origin Resource Sharing)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-13004" y="814811"/>
            <a:ext cx="91570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귀찮으니까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cors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 열어버립니다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서버가 설치된 폴더에서 간단하게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npm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install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cors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설치 가능합니다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pp.js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사용설정을 해줍니다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428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345" y="1400200"/>
            <a:ext cx="4765309" cy="53358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다시 재시도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-13004" y="814811"/>
            <a:ext cx="9157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꺄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성공했습니다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잘 불러오네요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01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2033260"/>
            <a:ext cx="6448425" cy="4219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MySql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 설치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-13004" y="814811"/>
            <a:ext cx="91570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이제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nodejs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서버에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MySql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서버가 설치된 폴더에서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npm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install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mysql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mysql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모듈을 설치해줍니다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87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35355" y="2443133"/>
            <a:ext cx="2797561" cy="24468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mysql     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'mysql'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pool = mysql.createPool({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connectionLimit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 </a:t>
            </a:r>
            <a:r>
              <a:rPr lang="ko-KR" altLang="ko-KR" sz="900" dirty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1000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host   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'localhost'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port   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 </a:t>
            </a:r>
            <a:r>
              <a:rPr lang="ko-KR" altLang="ko-KR" sz="900" dirty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3306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user   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'mozzi'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'mozzi'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database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'mozzidb'</a:t>
            </a:r>
            <a:b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getConnection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(callback){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pool.getConnection(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connection)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callback(err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connection)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getConnection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5355" y="2073801"/>
            <a:ext cx="226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/basic.js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044579" y="2443133"/>
            <a:ext cx="4533613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'../db/basic'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 = req.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 = req.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.email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 = req.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"INSERT INTO MEMBER (NAME,EMAIL,PASS) VALUES "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"('"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+name+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+email+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+password+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"')"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(rows)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router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4579" y="2073801"/>
            <a:ext cx="226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login.js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MySql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 설정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-13004" y="814811"/>
            <a:ext cx="91570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관련 설정을 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커넥션 풀 방식으로 접속합니다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사용이 끝나면 꼭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release()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하여 돌려줍니다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262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03593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구글의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V8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엔진을 사용하는 </a:t>
            </a:r>
            <a:r>
              <a:rPr lang="en-US" altLang="ko-KR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javascript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기반 플랫폼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보통 서버사이드 개발에 사용한다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자바스크립트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비동기식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 자바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동기식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처럼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쓰면 종종 </a:t>
            </a:r>
            <a:r>
              <a:rPr lang="ko-KR" altLang="en-US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삽질을 한다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몇가지만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봅시다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1.nodeJS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05597" y="3726707"/>
            <a:ext cx="6807505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 = </a:t>
            </a:r>
            <a:r>
              <a:rPr lang="ko-KR" altLang="ko-KR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require</a:t>
            </a: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dirty="0" smtClean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＇http＇</a:t>
            </a: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http.createServer(</a:t>
            </a:r>
            <a:r>
              <a:rPr lang="ko-KR" altLang="ko-KR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 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(request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response) {</a:t>
            </a:r>
            <a:b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response.writeHead(</a:t>
            </a:r>
            <a:r>
              <a:rPr lang="ko-KR" altLang="ko-KR" dirty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200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ko-KR" altLang="ko-KR" dirty="0" smtClean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＇Content-Type＇</a:t>
            </a: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dirty="0" smtClean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＇text/plain＇</a:t>
            </a: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response.</a:t>
            </a:r>
            <a:r>
              <a:rPr lang="ko-KR" altLang="ko-KR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</a:t>
            </a: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dirty="0" smtClean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＇Hello World</a:t>
            </a:r>
            <a:r>
              <a:rPr lang="ko-KR" altLang="ko-KR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\n</a:t>
            </a:r>
            <a:r>
              <a:rPr lang="ko-KR" altLang="ko-KR" dirty="0" smtClean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}).</a:t>
            </a:r>
            <a:r>
              <a:rPr lang="ko-KR" altLang="ko-KR" dirty="0" smtClean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listen</a:t>
            </a: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smtClean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3000</a:t>
            </a: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sz="4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05597" y="3357375"/>
            <a:ext cx="3413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 SERVER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간결하다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45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4" y="1952090"/>
            <a:ext cx="4141168" cy="46370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592" y="3268169"/>
            <a:ext cx="4266214" cy="20048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리턴 받은 데이터 분석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-13004" y="814811"/>
            <a:ext cx="91570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회원가입을 눌러 정상적으로 데이터가 들어갔는지 확인하고 결과가 어떻게 넘어왔는지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console.log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찍어봅니다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대충 보니 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affectedRows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쓸만하겠네요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이면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성공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로직을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태웁니다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268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802" y="2148696"/>
            <a:ext cx="3632172" cy="4603433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8850" y="1588091"/>
            <a:ext cx="3114955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'Auth'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($http){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join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//ajax로 요청</a:t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rootUrl+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"name"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:name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}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else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"fail"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error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(msg){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"fail"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}])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849" y="1201451"/>
            <a:ext cx="313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sevices.js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수정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8850" y="4990109"/>
            <a:ext cx="3486852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'joinCtrl'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Auth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$ionicPopup)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joinInfo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{}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doJoin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 =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console.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(Auth.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691" y="4620777"/>
            <a:ext cx="350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controllers.js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수정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45802" y="1225366"/>
            <a:ext cx="4449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응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내가 반환 받기로 한 객체가 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제대로 나오질 않습니다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비동기식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언어라 리턴 받기 전에 넘어가 버립니다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테스트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-13004" y="814811"/>
            <a:ext cx="9157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잘될거라는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희망을 가지고 서비스와 컨트롤러를 수정합니다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831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8849" y="1562755"/>
            <a:ext cx="3486852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rootUrl=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'http://192.168.0.86:3000'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'Auth'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join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rootUrl+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"name"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:name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deferred.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else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deferred.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"fail"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error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(msg){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reject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"fail"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}])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8848" y="5080688"/>
            <a:ext cx="3486852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'joinCtrl'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Auth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$ionicPopup)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joinInfo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{}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doJoin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 =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Auth.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password).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console.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r>
              <a:rPr lang="ko-KR" altLang="ko-KR" sz="900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808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849" y="1193423"/>
            <a:ext cx="311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Sevices.js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수정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848" y="4711356"/>
            <a:ext cx="350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controllers.js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수정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429" y="1562755"/>
            <a:ext cx="4344118" cy="51550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07429" y="1193423"/>
            <a:ext cx="476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야호 성공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이후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로직을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계속해서 만들어줍니다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비동기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방식 프로그래밍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-13004" y="814811"/>
            <a:ext cx="9157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</a:t>
            </a:r>
            <a:r>
              <a:rPr lang="en-US" altLang="ko-KR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</a:t>
            </a:r>
            <a:r>
              <a:rPr lang="ko-KR" altLang="en-US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 </a:t>
            </a:r>
            <a:r>
              <a:rPr lang="ko-KR" altLang="en-US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리턴해줍니다</a:t>
            </a:r>
            <a:r>
              <a:rPr lang="en-US" altLang="ko-KR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597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991724"/>
            <a:ext cx="4153701" cy="38472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'joinCtrl'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$ionicPopup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$state)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doJoin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Auth.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'success'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alertPopup = $ionicPopup.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'회원가입'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'로그인하여 바로 </a:t>
            </a:r>
            <a:r>
              <a:rPr lang="ko-KR" altLang="ko-KR" sz="900" dirty="0" err="1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이용가능합니다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:[{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'확인'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alertPopup.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$state.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'app.login'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$ionicPopup.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alert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'회원가입 실패'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template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'잠시 후 다시 시도해 주세요.'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:[{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'확인'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701" y="1299717"/>
            <a:ext cx="4969985" cy="52312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</a:t>
            </a:r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로직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완성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-13004" y="814811"/>
            <a:ext cx="9157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팝업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탬플릿을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참고하여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마무으리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087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672" y="1828379"/>
            <a:ext cx="5200650" cy="4133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</a:t>
            </a:r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플로우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-13004" y="814811"/>
            <a:ext cx="9157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대충 이런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느낌같은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느낌으로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만들생각이에요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900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8849" y="1576716"/>
            <a:ext cx="4051109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'/login'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trim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 = req.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trim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 = req.session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={}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"SELECT MEM_NO,NAME,EMAIL FROM MEMBER "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"WHERE EMAIL='"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+email+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 AND PASS = '"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+password+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"'"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(rows.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length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===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session.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=rows[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].NAME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=rows[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].EMAIL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session.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memNo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=rows[</a:t>
            </a:r>
            <a:r>
              <a:rPr lang="ko-KR" altLang="ko-KR" sz="9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].MEM_NO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res.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(session)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</a:t>
            </a:r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로직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-13004" y="814811"/>
            <a:ext cx="91570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 비밀번호를 받아 정보가 있으면 세션에 넣어주고 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세션정보를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리턴하는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코드를 작성합니다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7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45443" y="3736944"/>
            <a:ext cx="4197217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"로그인"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&lt;form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ng-submit=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"doLogin()"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&lt;label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&lt;input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ko-KR" sz="900" dirty="0" err="1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이메일을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입력하세요" </a:t>
            </a:r>
            <a:endParaRPr lang="en-US" altLang="ko-KR" sz="900" dirty="0" smtClean="0">
              <a:solidFill>
                <a:srgbClr val="A5C2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ng-required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"loginInfo.email"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&lt;/label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&lt;label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&lt;input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"password"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"비밀번호를 </a:t>
            </a:r>
            <a:r>
              <a:rPr lang="ko-KR" altLang="ko-KR" sz="900" dirty="0" smtClean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입력하세요“</a:t>
            </a:r>
            <a:endParaRPr lang="en-US" altLang="ko-KR" sz="900" dirty="0" smtClean="0">
              <a:solidFill>
                <a:srgbClr val="A5C2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ng-required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"loginInfo.password"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&lt;/label&gt;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 button-block </a:t>
            </a:r>
            <a:r>
              <a:rPr lang="ko-KR" altLang="ko-KR" sz="900" dirty="0" smtClean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button-gray“</a:t>
            </a:r>
            <a:endParaRPr lang="en-US" altLang="ko-KR" sz="900" dirty="0" smtClean="0">
              <a:solidFill>
                <a:srgbClr val="A5C2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type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&lt;/form&gt;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&lt;/ion-content&gt;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&lt;/ion-view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0287" y="1668071"/>
            <a:ext cx="3918060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'loginCtrl'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Auth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$ionicPopup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$state)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loginInfo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{}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endParaRPr lang="en-US" altLang="ko-KR" sz="900" dirty="0" smtClean="0">
              <a:solidFill>
                <a:srgbClr val="A9B7C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scope.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doLogin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Auth.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(email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password).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=data.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userInfo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$state.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'app.board'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(!data.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$ionicPopup.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alert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'로그인 실패'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template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'아이디와 비밀번호를 다시 확인해 주세요.'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buttons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:[{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'확인'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}]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91001" y="5104295"/>
            <a:ext cx="3907346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'AppCtrl'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($scope)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joinInfo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{}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userInfo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{}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645443" y="1734230"/>
            <a:ext cx="4197217" cy="161582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login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(email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$http.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rootUrl+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'/user/login'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).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deferred.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deferred.promise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5443" y="3367612"/>
            <a:ext cx="207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login.html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287" y="1395154"/>
            <a:ext cx="225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controllers.js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5443" y="1389796"/>
            <a:ext cx="182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services.js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</a:t>
            </a:r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로직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-13004" y="814811"/>
            <a:ext cx="9157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이번엔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잘될런지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250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646" y="1318767"/>
            <a:ext cx="2870901" cy="50524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496" y="1299717"/>
            <a:ext cx="2879011" cy="50686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테스트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13004" y="814811"/>
            <a:ext cx="9157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꺄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성공했습니다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잘 불러오네요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470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89898" y="2487162"/>
            <a:ext cx="5420074" cy="30008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'../db/basic'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'/write'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session = req.session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memNo = session.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memNo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title = req.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title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 = req.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"INSERT INTO BOARD (MEM_NO,TITLE,CONTENT,REG_DATE) VALUES "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"('"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+memNo+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+title+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+content+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"',CURDATE())"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(rows)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router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898" y="2117831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/routes/board.js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게시판 글쓰기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13004" y="814811"/>
            <a:ext cx="9157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이제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어려울게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없습니다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쭉쭉 구현합니다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940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23313" y="1627676"/>
            <a:ext cx="5320687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&lt;ion-modal-view&gt;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글쓰기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"closeModal()"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닫기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&lt;form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ng-submit=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"doBoardWrite()"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&lt;input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"제목"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</a:t>
            </a:r>
            <a:b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"boardInfo.title"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&lt;label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&lt;textarea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"10"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"내용"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required=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"true"</a:t>
            </a:r>
            <a:b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"boardInfo.content"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&gt;&lt;/textarea&gt;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&lt;ion-checkbox&gt;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내 위치 공유하기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&lt;/ion-checkbox&gt;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&lt;button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"button button-block button-dark"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완료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&lt;/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ion-content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&lt;/ion-modal-view&gt;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851" y="1627677"/>
            <a:ext cx="3288080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en-US" altLang="ko-KR" sz="900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rootUrl</a:t>
            </a:r>
            <a:r>
              <a:rPr lang="en-US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lang="ko-KR" altLang="ko-KR" sz="900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'/board/write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"content"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:content}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deferred.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}])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3313" y="1258345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</a:rPr>
              <a:t>boardWriteModal.html </a:t>
            </a:r>
            <a:r>
              <a:rPr lang="ko-KR" altLang="en-US" dirty="0" smtClean="0">
                <a:solidFill>
                  <a:srgbClr val="80C8B5"/>
                </a:solidFill>
              </a:rPr>
              <a:t>수정</a:t>
            </a:r>
            <a:endParaRPr lang="ko-KR" altLang="en-US" dirty="0">
              <a:solidFill>
                <a:srgbClr val="80C8B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258345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</a:rPr>
              <a:t>services.js </a:t>
            </a:r>
            <a:r>
              <a:rPr lang="ko-KR" altLang="en-US" dirty="0" smtClean="0">
                <a:solidFill>
                  <a:srgbClr val="80C8B5"/>
                </a:solidFill>
              </a:rPr>
              <a:t>추가</a:t>
            </a:r>
            <a:endParaRPr lang="ko-KR" altLang="en-US" dirty="0">
              <a:solidFill>
                <a:srgbClr val="80C8B5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3779958"/>
            <a:ext cx="3993401" cy="30008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'boardCtrl'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$ionicModal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'/templates/boardWriteModal.html'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doBoardWrite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 = $scope.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write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content).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console.</a:t>
            </a:r>
            <a:r>
              <a:rPr lang="ko-KR" altLang="ko-KR" sz="9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389643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80C8B5"/>
                </a:solidFill>
              </a:rPr>
              <a:t>c</a:t>
            </a:r>
            <a:r>
              <a:rPr lang="en-US" altLang="ko-KR" dirty="0" smtClean="0">
                <a:solidFill>
                  <a:srgbClr val="80C8B5"/>
                </a:solidFill>
              </a:rPr>
              <a:t>ontrollers.js </a:t>
            </a:r>
            <a:r>
              <a:rPr lang="ko-KR" altLang="en-US" dirty="0" smtClean="0">
                <a:solidFill>
                  <a:srgbClr val="80C8B5"/>
                </a:solidFill>
              </a:rPr>
              <a:t>수정</a:t>
            </a:r>
            <a:endParaRPr lang="ko-KR" altLang="en-US" dirty="0">
              <a:solidFill>
                <a:srgbClr val="80C8B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게시판 글쓰기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-13004" y="814811"/>
            <a:ext cx="9157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꺄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성공했습니다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잘 불러오네요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22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03593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nodeJS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서버를 만들 때 좀 더 편하게 사용하게 해주는 웹 프레임워크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탬플릿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엔진을 사용 할 수 있습니다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Jade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 </a:t>
            </a:r>
            <a:r>
              <a:rPr lang="en-US" altLang="ko-KR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ejs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구조를 자동적으로 만들어 줍니다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0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몇가지만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봅시다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2.EXPRESS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21137" y="2934286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좀 더 직관적으로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보이는건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기분 탓인가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endParaRPr lang="ko-KR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21137" y="3315117"/>
            <a:ext cx="5809604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express = </a:t>
            </a:r>
            <a:r>
              <a:rPr lang="ko-KR" altLang="ko-KR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require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'express'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 = express()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'/'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 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(req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res) {</a:t>
            </a:r>
            <a:b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res.</a:t>
            </a:r>
            <a:r>
              <a:rPr lang="ko-KR" altLang="ko-KR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send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'Hello World!'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listen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dirty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3000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 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{</a:t>
            </a:r>
            <a:b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console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'Example app listening on port 3000!'</a:t>
            </a:r>
            <a:r>
              <a:rPr lang="ko-KR" altLang="ko-KR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sz="4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78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1" y="1299717"/>
            <a:ext cx="2965658" cy="52099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0079" y="1299717"/>
            <a:ext cx="48577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결과적으로 제대로 글쓰기가 안됩니다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ession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저장한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값이 유지가 안돼서 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정보를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Insert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못합니다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;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ㅁ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cors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 때문이었는데 이 참에 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 proxy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변경합니다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.’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ㅁ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글쓰기 시도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-13004" y="814811"/>
            <a:ext cx="9157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망할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...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575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22857" y="1498233"/>
            <a:ext cx="2262158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"name": "mozzi",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"app_id": "",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"proxies": [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"path": "/ajax",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"proxyUrl": "http://localhost:3000"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]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1502688"/>
            <a:ext cx="3114955" cy="535531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'Auth'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join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(name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'/ajax/user/join'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"name"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:name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).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deferred.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else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deferred.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"fail"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login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(email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'/ajax/user/login'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"email"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:email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"password"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:password}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}])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'Board'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write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'/ajax/board/write'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"title"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:title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"content"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:content}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deferred.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}])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2856" y="1133356"/>
            <a:ext cx="2262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Ionic.project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22856" y="3323954"/>
            <a:ext cx="5821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프록시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규칙에 맞게 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ajax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변경해줍니다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ajax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/user/join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나가는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프록시를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거쳐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http://localhost:3000/user/join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되어 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같은 도메인처럼 보이게 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792916" y="1498233"/>
            <a:ext cx="1596912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/*var cors = require('cors')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app.use(cors());*/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2916" y="1123747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App.js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주석 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IONIC PROXY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-13004" y="814811"/>
            <a:ext cx="9157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프록시를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설정합니다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1133356"/>
            <a:ext cx="243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services.js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544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097" y="1299717"/>
            <a:ext cx="4821805" cy="54149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글쓰기 재시도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-13004" y="814811"/>
            <a:ext cx="9157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야호 성공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마저 구현해줍니다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306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603501"/>
            <a:ext cx="4735592" cy="35548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'boardCtrl'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$ionicModal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Board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$ionicHistory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$state)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'/templates/boardWriteModal.html'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doBoardWrite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title =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title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 =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Board.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write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content).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resultMsg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===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'success'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$scope.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closeModal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$state.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($state.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current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reload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34169"/>
            <a:ext cx="223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controllers.js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981250" y="1646162"/>
            <a:ext cx="3002745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'Board'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write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'/ajax/board/write'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"title"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:title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"content"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:content}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}])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81250" y="1276831"/>
            <a:ext cx="200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ervices.js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글쓰기 마무리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-13004" y="814811"/>
            <a:ext cx="9157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잘 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011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25520" y="2737933"/>
            <a:ext cx="5892960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'/read'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db(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"SELECT B.BOARD_NO,B.MEM_NO,B.TITLE,B.CONTENT,B.REG_DATE, "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 IFNULL(B.LIKE_CNT,0) LIKE_CNT,B.LOCATION,M.NAME, "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 (SELECT COUNT(*) FROM REPLY WHERE B.BOARD_NO) REPLY_CNT "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 FROM BOARD B,MEMBER M WHERE B.MEM_NO = M.MEM_NO ORDER BY B.BOARD_NO DESC"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(rows)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25520" y="2368601"/>
            <a:ext cx="211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board.js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게시글</a:t>
            </a:r>
            <a:r>
              <a:rPr lang="ko-KR" altLang="en-US" sz="2800" b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읽어오기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-13004" y="814811"/>
            <a:ext cx="9157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 코드 추가</a:t>
            </a:r>
          </a:p>
        </p:txBody>
      </p:sp>
    </p:spTree>
    <p:extLst>
      <p:ext uri="{BB962C8B-B14F-4D97-AF65-F5344CB8AC3E}">
        <p14:creationId xmlns:p14="http://schemas.microsoft.com/office/powerpoint/2010/main" val="286706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03818" y="1773794"/>
            <a:ext cx="4735592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'boardCtrl'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$ionicModal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Board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$ionicHistory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$state)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'/templates/boardWriteModal.html'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doBoardWrite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title =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title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 =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Board.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write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content).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resultMsg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===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'success'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$scope.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closeModal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roadBoardList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boardInfo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roadBoardList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 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roadBoardList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Board.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read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boardList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data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721943" y="1768640"/>
            <a:ext cx="3002745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'Board'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write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(title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'/ajax/board/write'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"title"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:title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"content"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:content}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read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$http.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'/ajax/board/read'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}])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818" y="1404462"/>
            <a:ext cx="227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Controllers.js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21943" y="1404462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Services.js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</a:t>
            </a:r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읽어오기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-13004" y="814811"/>
            <a:ext cx="9157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게시글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리스트 불러오기</a:t>
            </a:r>
          </a:p>
        </p:txBody>
      </p:sp>
    </p:spTree>
    <p:extLst>
      <p:ext uri="{BB962C8B-B14F-4D97-AF65-F5344CB8AC3E}">
        <p14:creationId xmlns:p14="http://schemas.microsoft.com/office/powerpoint/2010/main" val="328498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129" y="1920271"/>
            <a:ext cx="3866843" cy="4108817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0902" y="1920271"/>
            <a:ext cx="4565673" cy="41088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"게시판"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&lt;ion-nav-buttons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"right"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"openModal()"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글쓰기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&lt;/ion-nav-buttons&gt;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"list card"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ng-repeat=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"board in boardList"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"item item-avatar"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&lt;img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"../img/ben.png"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&lt;h2&gt;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{{board.TITLE}}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&lt;/h2&gt;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&lt;p&gt;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{{board.NAME}}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&lt;/p&gt;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"item item-body"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&lt;img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"full-image"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"../img/adam.jpg"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&lt;p&gt;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{{board.CONTENT}}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&lt;/p&gt;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&lt;p&gt;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&lt;a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"#"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"subdued"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{{board.LIKE_CNT}} 좋아요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&lt;/a&gt;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&lt;a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href</a:t>
            </a:r>
            <a:r>
              <a:rPr lang="ko-KR" altLang="ko-KR" sz="90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ko-KR" altLang="ko-KR" sz="90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"#/</a:t>
            </a:r>
            <a:r>
              <a:rPr lang="ko-KR" altLang="ko-KR" sz="900" smtClean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app/reply"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"subdued"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{{board.REPLY_CNT}} </a:t>
            </a:r>
            <a:r>
              <a:rPr lang="ko-KR" altLang="ko-KR" sz="900" dirty="0" err="1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&lt;/a&gt;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&lt;/p&gt;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&lt;/ion-view&gt;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902" y="1550939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Board.html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77129" y="155093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야호 잘 나옵니다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게시글</a:t>
            </a:r>
            <a:r>
              <a:rPr lang="ko-KR" altLang="en-US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읽어오기 </a:t>
            </a:r>
            <a:r>
              <a:rPr lang="en-US" altLang="ko-KR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</a:t>
            </a:r>
            <a:r>
              <a:rPr lang="en-US" altLang="ko-KR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-13004" y="814811"/>
            <a:ext cx="9157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잘불러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옵니다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10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71992" y="4245019"/>
            <a:ext cx="6585022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&lt;ion-modal-view&gt;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&lt;ion-header-bar&gt;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 err="1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쓰기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"buttons"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"closeModal()"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닫기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&lt;form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ng-submit=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"doReplyWrite()"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"list list-inset"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&lt;label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"item item-input"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&lt;textarea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"10"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placeholder=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"글을 써주세요" </a:t>
            </a:r>
            <a:r>
              <a:rPr lang="ko-KR" altLang="ko-KR" sz="900" dirty="0" smtClean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required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"true"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"replyInfo.content"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&gt;&lt;/textarea&gt;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&lt;/label&gt;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&lt;button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 button-block button-dark" </a:t>
            </a:r>
            <a:r>
              <a:rPr lang="ko-KR" altLang="ko-KR" sz="900" dirty="0" smtClean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type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"submit"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완료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&lt;/form&gt;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ion-modal-view&gt;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8649" y="1205289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reply.html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423038" y="1574621"/>
            <a:ext cx="3025187" cy="35548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'REPLY'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'$http'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'$q'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($http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$q){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write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(boardNo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$http.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'/ajax/reply/write'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"boardNo"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:boardNo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"content"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:content}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(data.affectedRows === </a:t>
            </a:r>
            <a:r>
              <a:rPr lang="ko-KR" altLang="ko-KR" sz="900" dirty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deferred.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({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resultMsg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"success"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this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read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(boardNo){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deferred = $q.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$http.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post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'/ajax/reply/read'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'boardNo'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:boardNo}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).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success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deferred.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resolve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deferred.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promise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}])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23038" y="1205289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ervices.js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58649" y="1574621"/>
            <a:ext cx="4152099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&lt;ion-view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view-title=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ko-KR" sz="900" dirty="0" err="1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&lt;ion-nav-buttons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"right"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&lt;button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ng-click=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"openModal()"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 err="1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댓글쓰기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&lt;/ion-nav-buttons&gt;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"list"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&lt;a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"item item-avatar"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"#"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ng-repeat=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"reply in replyList"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&lt;img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"../img/perry.png"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&lt;h2&gt;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{{reply.CONTENT}}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&lt;/h2&gt;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&lt;p&gt;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{{reply.NAME}}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&lt;/p&gt;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&lt;/a&gt;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&lt;/div&gt;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ion-view&gt;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1992" y="3882945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replyWriteModal.html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쓰기와 읽기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13004" y="814811"/>
            <a:ext cx="9157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게시판하고 비슷하니 </a:t>
            </a:r>
            <a:r>
              <a:rPr lang="ko-KR" altLang="en-US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쓰기와 읽기 그냥 한번에 구현합니다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9209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25410" y="1891308"/>
            <a:ext cx="4360489" cy="43858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'replyCtrl'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$ionicModal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$stateParams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REPLY)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boardNo = $stateParams.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boardNo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doReplyWrite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 =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replyInfo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REPLY.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write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(boardNo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content).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resultMsg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===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'success'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$scope.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closeModal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roadReplyList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replyInfo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roadReplyList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 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roadReplyList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REPLY.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read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(boardNo).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replyList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data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$ionicModal.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fromTemplateUrl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'/templates/replyWriteModal.html'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scope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$scope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animation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'slide-in-up'</a:t>
            </a:r>
            <a:b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(modal)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modal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modal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openModal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show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closeModal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modal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hide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25410" y="1521976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controllers.js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r>
              <a:rPr lang="ko-KR" altLang="en-US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쓰기와 읽기 </a:t>
            </a:r>
            <a:r>
              <a:rPr lang="en-US" altLang="ko-KR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</a:t>
            </a:r>
            <a:r>
              <a:rPr lang="en-US" altLang="ko-KR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50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759548"/>
            <a:ext cx="4374916" cy="50783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express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'express'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 = require(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'../db/basic'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router = express.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Router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en-US" altLang="ko-KR" sz="900" dirty="0" smtClean="0">
              <a:solidFill>
                <a:srgbClr val="CC783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'/write'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session = req.session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memNo = session.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memNo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boardNo = req.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.boardNo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 = req.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"INSERT INTO REPLY "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 (MEM_NO,BOARD_NO,CONTENT,REG_DATE) VALUES "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"('"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+memNo+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+boardNo+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"','"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+content+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"',CURDATE())"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(rows)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router.post(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'/read'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(req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boardNo = req.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.boardNo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db(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connenction){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connenction.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query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"SELECT R.REPLY_NO ,R.BOARD_NO ,R.MEM_NO "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 ,R.CONTENT ,R.REG_DATE, M.NAME  "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 FROM REPLY R, MEMBER M  "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 WHERE R.MEM_NO = M.MEM_NO AND R.BOARD_NO ="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+boardNo+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 ORDER BY R.REG_DATE DESC"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(err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rows)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(err)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throw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err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send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(rows)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connenction.release()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module.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exports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router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390216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/routes/reply.js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496096" y="1759548"/>
            <a:ext cx="1597300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'/reply'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reply)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97919" y="1380950"/>
            <a:ext cx="179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app.js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581" y="1750282"/>
            <a:ext cx="2692503" cy="473559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r>
              <a:rPr lang="ko-KR" altLang="en-US" sz="2800" b="1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쓰기와 읽기 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-13004" y="814811"/>
            <a:ext cx="9157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깔끔하게 잘 불러옵니다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195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03593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</a:t>
            </a:r>
            <a:r>
              <a:rPr lang="ko-KR" altLang="en-US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직원이 만들었어요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MVC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패턴 비슷하게 구조적으로 코드를 짤 수 있어요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공홈에서는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MVW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라고 하더라고요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SPA (single page application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만드는데 참 편리합니다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바인딩을 참 쉽게 해줍니다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.(</a:t>
            </a:r>
            <a:r>
              <a:rPr lang="ko-KR" altLang="en-US" sz="2000" u="sng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양방향</a:t>
            </a:r>
            <a:r>
              <a:rPr lang="en-US" altLang="ko-KR" sz="2000" u="sng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5. JQuery</a:t>
            </a:r>
            <a:r>
              <a:rPr lang="ko-KR" altLang="en-US" sz="2000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 사용하셨던 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분들은 머릿속에 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???</a:t>
            </a:r>
            <a:r>
              <a:rPr lang="ko-KR" altLang="en-US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그려질 수 있습니다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2000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</a:t>
            </a:r>
            <a:r>
              <a:rPr lang="ko-KR" altLang="en-US" sz="2000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ㅠ</a:t>
            </a:r>
            <a:r>
              <a:rPr lang="en-US" altLang="ko-KR" sz="20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2000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몇가지만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봅시다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3.AngularJS</a:t>
            </a:r>
            <a:r>
              <a:rPr lang="en-US" altLang="ko-KR" sz="28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875603" y="4825769"/>
            <a:ext cx="2896947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&lt;div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ng-app=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"myApp"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ng-controller=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"myCtrl"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name: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&lt;input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type=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"text"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ng-model=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"name"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&gt;&lt;br&gt;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name: {{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&lt;/div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65591" y="4687270"/>
            <a:ext cx="2501006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&lt;script&gt;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 =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angular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i="1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module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'myApp'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[])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'myCtrl'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($scope)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"윤용식"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&lt;/script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35912" y="4964269"/>
            <a:ext cx="938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222170" y="5094897"/>
            <a:ext cx="813742" cy="0"/>
          </a:xfrm>
          <a:prstGeom prst="straightConnector1">
            <a:avLst/>
          </a:prstGeom>
          <a:ln>
            <a:solidFill>
              <a:srgbClr val="80C8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134298" y="5247297"/>
            <a:ext cx="813742" cy="0"/>
          </a:xfrm>
          <a:prstGeom prst="straightConnector1">
            <a:avLst/>
          </a:prstGeom>
          <a:ln>
            <a:solidFill>
              <a:srgbClr val="80C8B5"/>
            </a:solidFill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973989" y="5094897"/>
            <a:ext cx="813742" cy="0"/>
          </a:xfrm>
          <a:prstGeom prst="straightConnector1">
            <a:avLst/>
          </a:prstGeom>
          <a:ln>
            <a:solidFill>
              <a:srgbClr val="80C8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886117" y="5247297"/>
            <a:ext cx="813742" cy="0"/>
          </a:xfrm>
          <a:prstGeom prst="straightConnector1">
            <a:avLst/>
          </a:prstGeom>
          <a:ln>
            <a:solidFill>
              <a:srgbClr val="80C8B5"/>
            </a:solidFill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65591" y="4379493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5875603" y="4517992"/>
            <a:ext cx="5645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365591" y="3856273"/>
            <a:ext cx="6146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사이에서 저장소 역할을 합니다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577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2087" y="2195185"/>
            <a:ext cx="3922869" cy="38318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'loginCtrl'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Auth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$ionicPopup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endParaRPr lang="en-US" altLang="ko-KR" sz="900" dirty="0" smtClean="0">
              <a:solidFill>
                <a:srgbClr val="CC783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$ionicHistory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$rootScope)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loginInfo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{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'yysstory@gmail.com'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'111111'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doLogin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Auth.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(email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password).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console.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$rootScope.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=data.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userInfo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$ionicHistory.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nextViewOptions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disableBack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b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$state.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'app.board'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(!data.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$ionicPopup.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alert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'로그인 실패'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template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'아이디와 비밀번호를 다시 확인해 주세요.'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buttons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:[{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'확인'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}]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13832" y="2195185"/>
            <a:ext cx="4830168" cy="46628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&lt;ion-side-menus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enable-menu-with-back-views=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"false"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&lt;ion-side-menu-content&gt;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&lt;ion-nav-bar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"bar-stable"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&lt;ion-nav-back-button&gt;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&lt;/ion-nav-back-button&gt;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&lt;ion-nav-buttons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"left"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&lt;button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"button button-icon button-clear ion-navicon"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menu-toggle=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"left"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&lt;/button&gt;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&lt;/ion-nav-buttons&gt;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&lt;/ion-nav-bar&gt;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&lt;ion-nav-view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"menuContent"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&gt;&lt;/ion-nav-view&gt;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&lt;/ion-side-menu-content&gt;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&lt;ion-side-menu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side=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"left"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&lt;ion-header-bar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"bar-stable"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&lt;h1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"title"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MENU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&lt;/h1&gt;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&lt;/ion-header-bar&gt;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&lt;ion-list&gt;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&lt;ion-item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menu-close href=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"#/app/login"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ng-show=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"userInfo.email"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&lt;/ion-item&gt;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&lt;ion-item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menu-close href=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"#/app/join"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ng-show=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"userInfo.email"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&lt;/ion-item&gt;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&lt;ion-item </a:t>
            </a:r>
            <a:r>
              <a:rPr lang="ko-KR" altLang="ko-KR" sz="900" dirty="0">
                <a:solidFill>
                  <a:srgbClr val="BABAB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menu-close href=</a:t>
            </a:r>
            <a:r>
              <a:rPr lang="ko-KR" altLang="ko-KR" sz="900" dirty="0">
                <a:solidFill>
                  <a:srgbClr val="A5C2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"#/app/board"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게시판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&lt;/ion-item&gt;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&lt;/ion-list&gt;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&lt;/ion-content&gt;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&lt;/ion-side-menu&gt;</a:t>
            </a:r>
            <a:b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</a:t>
            </a:r>
            <a:r>
              <a:rPr lang="ko-KR" altLang="ko-KR" sz="900" dirty="0" smtClean="0">
                <a:solidFill>
                  <a:srgbClr val="E8BF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ion-side-menus&gt;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로그인시 메뉴 숨기기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-13004" y="814811"/>
            <a:ext cx="91570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로그인을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하면 회원가입 메뉴와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메뉴를 숨기고 싶습니다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scope.userInfo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판단문을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세우려 했으나 컨트롤러가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달라서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 수 없습니다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찾아보니 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rootScope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있네요 ‘</a:t>
            </a:r>
            <a:r>
              <a:rPr lang="ko-KR" altLang="en-US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ㅁ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rootScope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저장하여 사용합니다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2087" y="1853715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controllers.js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13832" y="1825853"/>
            <a:ext cx="253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menu.html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082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41371" y="2426983"/>
            <a:ext cx="5835252" cy="43858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'loginCtrl'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($scope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Auth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$ionicPopup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$state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$ionicHistory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$rootScope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$window)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loginInfo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{}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doLogin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 =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 = 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Auth.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(email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password).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$window.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localStorage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savedUserInfo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stringify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$rootScope.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=data.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userInfo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$ionicHistory.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nextViewOptions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disableBack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b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$state.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'app.board'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(!data.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userInfo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$ionicPopup.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alert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title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'로그인 실패'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template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'아이디와 비밀번호를 다시 확인해 주세요.'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buttons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:[{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'확인'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}]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''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})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($window.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localStorage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savedUserInfo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savedUserInfo =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parse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($window.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localStorage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savedUserInfo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savedUserInfo.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loginInfo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savedUserInfo.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$scope.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doLogin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 smtClean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 smtClean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자동 로그인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-13004" y="814811"/>
            <a:ext cx="91570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앱을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매번 </a:t>
            </a:r>
            <a:r>
              <a:rPr lang="ko-KR" altLang="en-US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로그인하려면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여간 </a:t>
            </a:r>
            <a:r>
              <a:rPr lang="ko-KR" altLang="en-US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귀찮은게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아닙니다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자동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로그인을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구현하려면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앱이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꺼져도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데이터가 유지되는 저장공간이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있어야 하는데</a:t>
            </a:r>
            <a:endParaRPr lang="ko-KR" altLang="en-US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다행이도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html5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localStorage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 데이터 유지가 가능합니다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localStorage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키와 값은 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문자열로 저장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가능하므로 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객체를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이용하여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적절히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변환하여 저장하고 불러옵니다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166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47120" y="3169906"/>
            <a:ext cx="5049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코도바를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이용하여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스마트폰의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하드웨어 사용하기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126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784" y="1907441"/>
            <a:ext cx="6448425" cy="4219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코도바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geolocation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플러그인 설치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-13004" y="814811"/>
            <a:ext cx="91570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cordova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plugin add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cordova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-plugin-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geolocation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플러그인을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설치해줍니다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418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565" y="1853715"/>
            <a:ext cx="4284864" cy="45148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ngcordova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-13004" y="814811"/>
            <a:ext cx="91570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http://ngcordova.com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들어가서 다운로드 합니다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ngcordova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angularjs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cordova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좀 더 간편하게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쓸 수 있게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해줍니다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안써도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상관은 없어요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02568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85781" y="2724840"/>
            <a:ext cx="6359433" cy="27238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&lt;!DOCTYPE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html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&lt;html&gt;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&lt;head&gt;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&lt;meta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charset=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"utf-8"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&lt;meta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"viewport"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content=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"initial-scale=1, maximum-scale=1, user-scalable=no, width=device-width"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&lt;title&gt;&lt;/title&gt;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&lt;link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"lib/ionic/css/ionic.css"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"stylesheet"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&lt;link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href=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"css/style.css"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"stylesheet"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"lib/ionic/js/ionic.bundle.js"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"lib/js/ng-cordova.min.js"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"cordova.js"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"js/app.js"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"js/controllers.js"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&lt;script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src=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"js/services.js"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&gt;&lt;/script&gt;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&lt;/head&gt;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&lt;body </a:t>
            </a:r>
            <a:r>
              <a:rPr lang="ko-KR" altLang="ko-KR" sz="900" dirty="0">
                <a:solidFill>
                  <a:srgbClr val="BABAB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ng-app=</a:t>
            </a:r>
            <a:r>
              <a:rPr lang="ko-KR" altLang="ko-KR" sz="900" dirty="0">
                <a:solidFill>
                  <a:srgbClr val="A5C26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"starter"</a:t>
            </a: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&lt;ion-nav-view&gt;&lt;/ion-nav-view&gt;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&lt;/body&gt;</a:t>
            </a:r>
            <a:b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dirty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&lt;/html</a:t>
            </a:r>
            <a:r>
              <a:rPr lang="ko-KR" altLang="ko-KR" sz="900" dirty="0" smtClean="0">
                <a:solidFill>
                  <a:srgbClr val="E8BF6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7880" y="155547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ngcordova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 설정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-13004" y="814811"/>
            <a:ext cx="91570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다운받은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ng-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cordova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-master\ng-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cordova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-master\</a:t>
            </a:r>
            <a:r>
              <a:rPr lang="en-US" altLang="ko-KR" dirty="0" err="1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dist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폴더에 </a:t>
            </a:r>
          </a:p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ng-cordova.min.js 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파일을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우리 프로젝트 폴더에 적절히 배치 시킨 후 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index.html</a:t>
            </a: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추가해줍니다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그럼 사용준비가 완료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8101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41150" y="2665579"/>
            <a:ext cx="4528804" cy="24468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smtClean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getPosition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 </a:t>
            </a:r>
            <a:r>
              <a:rPr lang="ko-KR" altLang="ko-KR" sz="900" dirty="0" smtClean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getPosition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geoOptions =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enableHighAccuracy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timeout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5000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maximumAge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ko-KR" sz="900" dirty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br>
              <a:rPr lang="ko-KR" altLang="ko-KR" sz="900" dirty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6897B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$cordovaGeolocation.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getCurrentPosition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(geoOptions).</a:t>
            </a:r>
            <a:r>
              <a:rPr lang="ko-KR" altLang="ko-KR" sz="900" dirty="0">
                <a:solidFill>
                  <a:srgbClr val="FFC66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(position)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latitude  = position.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coords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latitude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longitude = position.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coords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longitude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console.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'위도'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+latitude)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console.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'경도'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+longitude)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ko-KR" sz="900" b="1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(err) {</a:t>
            </a:r>
            <a:b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console.</a:t>
            </a:r>
            <a:r>
              <a:rPr lang="ko-KR" altLang="ko-KR" sz="900" dirty="0">
                <a:solidFill>
                  <a:srgbClr val="9876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(err)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</a:t>
            </a:r>
            <a: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00" dirty="0">
                <a:solidFill>
                  <a:srgbClr val="A9B7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ko-KR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41150" y="2296247"/>
            <a:ext cx="3414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Controllers.js -&gt; </a:t>
            </a:r>
            <a:r>
              <a:rPr lang="en-US" altLang="ko-KR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boardCtrl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다시 재시도</a:t>
            </a:r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-13004" y="814811"/>
            <a:ext cx="9157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꺄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성공했습니다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잘 불러오네요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462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63" y="1865083"/>
            <a:ext cx="3917047" cy="41360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327" y="2373152"/>
            <a:ext cx="4538442" cy="3119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리턴 받은 위도 경도 확인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-13004" y="814811"/>
            <a:ext cx="9157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저희 회사 위치가 잘 잡히네요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ㄷㄷㄷ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320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-13004" y="814811"/>
            <a:ext cx="9157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703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-13004" y="814811"/>
            <a:ext cx="9157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916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30386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가상의 요구사항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간단한 가입으로 모든 이와 소통 할 수 있는 그런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어플을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제작 하고 싶다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응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어디서 본거 같은데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모씨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비슷하게 서비스 이름은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모찌로ㄷㄷ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잘 될지 </a:t>
            </a: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폭망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할 지 모르니 빠른 구현 필요</a:t>
            </a:r>
            <a:r>
              <a:rPr lang="en-US" altLang="ko-KR" dirty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핸드폰 위치기반으로 글을 쓴 위치를 공유하고 싶다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필요 기능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게시글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구글맵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표시</a:t>
            </a: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약간 디바이스 기능 활용 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위치</a:t>
            </a: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간단한 어플리케이션 기획</a:t>
            </a:r>
            <a:endParaRPr lang="ko-KR" altLang="en-US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290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-13004" y="814811"/>
            <a:ext cx="9157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872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601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2800" b="1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18849" y="814811"/>
            <a:ext cx="8880296" cy="0"/>
          </a:xfrm>
          <a:prstGeom prst="line">
            <a:avLst/>
          </a:prstGeom>
          <a:ln w="50800" cap="sq" cmpd="dbl">
            <a:solidFill>
              <a:srgbClr val="80C8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-13004" y="814811"/>
            <a:ext cx="9157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80C8B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dirty="0">
              <a:solidFill>
                <a:srgbClr val="80C8B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190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12894</TotalTime>
  <Words>3122</Words>
  <Application>Microsoft Office PowerPoint</Application>
  <PresentationFormat>화면 슬라이드 쇼(4:3)</PresentationFormat>
  <Paragraphs>626</Paragraphs>
  <Slides>91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91</vt:i4>
      </vt:variant>
    </vt:vector>
  </HeadingPairs>
  <TitlesOfParts>
    <vt:vector size="101" baseType="lpstr">
      <vt:lpstr>굴림체</vt:lpstr>
      <vt:lpstr>나눔고딕</vt:lpstr>
      <vt:lpstr>맑은 고딕</vt:lpstr>
      <vt:lpstr>Arial</vt:lpstr>
      <vt:lpstr>Calibri</vt:lpstr>
      <vt:lpstr>Calibri Light</vt:lpstr>
      <vt:lpstr>Courier New</vt:lpstr>
      <vt:lpstr>Segoe UI</vt:lpstr>
      <vt:lpstr>Segoe UI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290</cp:revision>
  <dcterms:created xsi:type="dcterms:W3CDTF">2016-05-16T01:22:14Z</dcterms:created>
  <dcterms:modified xsi:type="dcterms:W3CDTF">2016-07-07T11:39:51Z</dcterms:modified>
</cp:coreProperties>
</file>