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43" r:id="rId2"/>
    <p:sldId id="344" r:id="rId3"/>
    <p:sldId id="342" r:id="rId4"/>
    <p:sldId id="345" r:id="rId5"/>
    <p:sldId id="346" r:id="rId6"/>
    <p:sldId id="347" r:id="rId7"/>
    <p:sldId id="348" r:id="rId8"/>
    <p:sldId id="349" r:id="rId9"/>
    <p:sldId id="350" r:id="rId10"/>
    <p:sldId id="264" r:id="rId11"/>
    <p:sldId id="260" r:id="rId12"/>
    <p:sldId id="259" r:id="rId13"/>
    <p:sldId id="284" r:id="rId14"/>
    <p:sldId id="262" r:id="rId15"/>
    <p:sldId id="261" r:id="rId16"/>
    <p:sldId id="257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8" r:id="rId29"/>
    <p:sldId id="279" r:id="rId30"/>
    <p:sldId id="280" r:id="rId31"/>
    <p:sldId id="276" r:id="rId32"/>
    <p:sldId id="277" r:id="rId33"/>
    <p:sldId id="281" r:id="rId34"/>
    <p:sldId id="283" r:id="rId35"/>
    <p:sldId id="282" r:id="rId36"/>
    <p:sldId id="285" r:id="rId37"/>
    <p:sldId id="286" r:id="rId38"/>
    <p:sldId id="287" r:id="rId39"/>
    <p:sldId id="288" r:id="rId40"/>
    <p:sldId id="298" r:id="rId41"/>
    <p:sldId id="289" r:id="rId42"/>
    <p:sldId id="290" r:id="rId43"/>
    <p:sldId id="294" r:id="rId44"/>
    <p:sldId id="291" r:id="rId45"/>
    <p:sldId id="292" r:id="rId46"/>
    <p:sldId id="293" r:id="rId47"/>
    <p:sldId id="296" r:id="rId48"/>
    <p:sldId id="297" r:id="rId49"/>
    <p:sldId id="299" r:id="rId50"/>
    <p:sldId id="300" r:id="rId51"/>
    <p:sldId id="301" r:id="rId52"/>
    <p:sldId id="304" r:id="rId53"/>
    <p:sldId id="310" r:id="rId54"/>
    <p:sldId id="302" r:id="rId55"/>
    <p:sldId id="305" r:id="rId56"/>
    <p:sldId id="306" r:id="rId57"/>
    <p:sldId id="307" r:id="rId58"/>
    <p:sldId id="308" r:id="rId59"/>
    <p:sldId id="303" r:id="rId60"/>
    <p:sldId id="309" r:id="rId61"/>
    <p:sldId id="311" r:id="rId62"/>
    <p:sldId id="312" r:id="rId63"/>
    <p:sldId id="313" r:id="rId64"/>
    <p:sldId id="295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8" r:id="rId75"/>
    <p:sldId id="327" r:id="rId76"/>
    <p:sldId id="323" r:id="rId77"/>
    <p:sldId id="329" r:id="rId78"/>
    <p:sldId id="330" r:id="rId79"/>
    <p:sldId id="324" r:id="rId80"/>
    <p:sldId id="325" r:id="rId81"/>
    <p:sldId id="326" r:id="rId82"/>
    <p:sldId id="331" r:id="rId83"/>
    <p:sldId id="334" r:id="rId84"/>
    <p:sldId id="332" r:id="rId85"/>
    <p:sldId id="333" r:id="rId86"/>
    <p:sldId id="335" r:id="rId87"/>
    <p:sldId id="336" r:id="rId88"/>
    <p:sldId id="337" r:id="rId89"/>
    <p:sldId id="338" r:id="rId90"/>
    <p:sldId id="339" r:id="rId91"/>
    <p:sldId id="340" r:id="rId92"/>
    <p:sldId id="341" r:id="rId9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2F3E"/>
    <a:srgbClr val="80C8B5"/>
    <a:srgbClr val="4DB788"/>
    <a:srgbClr val="FEFEFE"/>
    <a:srgbClr val="3D33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32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047D-D846-49B7-9B9C-1F2269382611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6BC3-E20D-468A-9E91-5638D4C82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404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047D-D846-49B7-9B9C-1F2269382611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6BC3-E20D-468A-9E91-5638D4C82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166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047D-D846-49B7-9B9C-1F2269382611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6BC3-E20D-468A-9E91-5638D4C82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966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047D-D846-49B7-9B9C-1F2269382611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6BC3-E20D-468A-9E91-5638D4C82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730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047D-D846-49B7-9B9C-1F2269382611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6BC3-E20D-468A-9E91-5638D4C82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587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047D-D846-49B7-9B9C-1F2269382611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6BC3-E20D-468A-9E91-5638D4C82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99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047D-D846-49B7-9B9C-1F2269382611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6BC3-E20D-468A-9E91-5638D4C82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55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047D-D846-49B7-9B9C-1F2269382611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6BC3-E20D-468A-9E91-5638D4C82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0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047D-D846-49B7-9B9C-1F2269382611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6BC3-E20D-468A-9E91-5638D4C82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265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047D-D846-49B7-9B9C-1F2269382611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6BC3-E20D-468A-9E91-5638D4C82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935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047D-D846-49B7-9B9C-1F2269382611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6BC3-E20D-468A-9E91-5638D4C82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853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2047D-D846-49B7-9B9C-1F2269382611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B6BC3-E20D-468A-9E91-5638D4C82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121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ionicframework.com/docs/components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://ngcordova.com/" TargetMode="External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18977" y="2595922"/>
            <a:ext cx="835653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눈으로 보면 </a:t>
            </a:r>
            <a:r>
              <a:rPr lang="ko-KR" altLang="en-US" sz="2800" b="1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하이브리드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b="1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앱이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만들어 지는 신기한 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PPT</a:t>
            </a:r>
            <a:endParaRPr lang="en-US" altLang="ko-KR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800" b="1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Feat. </a:t>
            </a:r>
            <a:r>
              <a:rPr lang="en-US" altLang="ko-KR" sz="60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IONIC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http://www.sangs.co.kr/rb/layouts/sangs/_var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635" y="5690905"/>
            <a:ext cx="1666875" cy="36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7942072" y="6130082"/>
            <a:ext cx="91221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윤용식</a:t>
            </a:r>
            <a:endParaRPr lang="ko-KR" altLang="en-US" b="1" dirty="0">
              <a:solidFill>
                <a:srgbClr val="80C8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4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337" y="799478"/>
            <a:ext cx="59583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간단한 어플리케이션 요구사항</a:t>
            </a:r>
            <a:endParaRPr lang="en-US" altLang="ko-KR" dirty="0" smtClean="0"/>
          </a:p>
          <a:p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간단한 가입으로 모든 이와 소통할 수 있는 그런 </a:t>
            </a:r>
            <a:r>
              <a:rPr lang="ko-KR" altLang="en-US" dirty="0" err="1" smtClean="0"/>
              <a:t>어플을</a:t>
            </a:r>
            <a:r>
              <a:rPr lang="ko-KR" altLang="en-US" dirty="0" smtClean="0"/>
              <a:t> 제작 하고 싶다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응</a:t>
            </a:r>
            <a:r>
              <a:rPr lang="en-US" altLang="ko-KR" dirty="0" smtClean="0"/>
              <a:t>? </a:t>
            </a:r>
            <a:r>
              <a:rPr lang="ko-KR" altLang="en-US" dirty="0" smtClean="0"/>
              <a:t>어디서 본거 같은데</a:t>
            </a:r>
            <a:r>
              <a:rPr lang="en-US" altLang="ko-KR" dirty="0" smtClean="0"/>
              <a:t>..</a:t>
            </a:r>
            <a:r>
              <a:rPr lang="ko-KR" altLang="en-US" dirty="0" smtClean="0"/>
              <a:t>모씨</a:t>
            </a:r>
            <a:r>
              <a:rPr lang="en-US" altLang="ko-KR" dirty="0" smtClean="0"/>
              <a:t>……</a:t>
            </a:r>
            <a:r>
              <a:rPr lang="ko-KR" altLang="en-US" dirty="0" smtClean="0"/>
              <a:t>가 아닌 </a:t>
            </a:r>
            <a:r>
              <a:rPr lang="ko-KR" altLang="en-US" dirty="0" err="1" smtClean="0"/>
              <a:t>모찌</a:t>
            </a:r>
            <a:r>
              <a:rPr lang="en-US" altLang="ko-KR" dirty="0" smtClean="0"/>
              <a:t>! 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잘 될지 </a:t>
            </a:r>
            <a:r>
              <a:rPr lang="ko-KR" altLang="en-US" dirty="0" err="1" smtClean="0"/>
              <a:t>폭망할지</a:t>
            </a:r>
            <a:r>
              <a:rPr lang="ko-KR" altLang="en-US" dirty="0" smtClean="0"/>
              <a:t> 모르니 빠른 구현 필요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핸드폰 </a:t>
            </a:r>
            <a:r>
              <a:rPr lang="en-US" altLang="ko-KR" dirty="0" smtClean="0"/>
              <a:t>GPS</a:t>
            </a:r>
            <a:r>
              <a:rPr lang="ko-KR" altLang="en-US" dirty="0" smtClean="0"/>
              <a:t>기반으로 내 위치 까지</a:t>
            </a:r>
            <a:r>
              <a:rPr lang="en-US" altLang="ko-KR" dirty="0" smtClean="0"/>
              <a:t> </a:t>
            </a:r>
            <a:r>
              <a:rPr lang="ko-KR" altLang="en-US" dirty="0" smtClean="0"/>
              <a:t>표시하고 </a:t>
            </a:r>
            <a:r>
              <a:rPr lang="ko-KR" altLang="en-US" dirty="0" err="1" smtClean="0"/>
              <a:t>싶다네요</a:t>
            </a:r>
            <a:r>
              <a:rPr lang="en-US" altLang="ko-KR" dirty="0" smtClean="0"/>
              <a:t>.=</a:t>
            </a:r>
            <a:r>
              <a:rPr lang="ko-KR" altLang="en-US" dirty="0" err="1" smtClean="0"/>
              <a:t>ㅁ</a:t>
            </a:r>
            <a:r>
              <a:rPr lang="en-US" altLang="ko-KR" dirty="0" smtClean="0"/>
              <a:t>=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필요 기능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로그인 기반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게시글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댓글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약간 디바이스 기능 활용 </a:t>
            </a:r>
            <a:r>
              <a:rPr lang="en-US" altLang="ko-KR" dirty="0" smtClean="0"/>
              <a:t>(GPS</a:t>
            </a:r>
            <a:r>
              <a:rPr lang="ko-KR" altLang="en-US" dirty="0" smtClean="0"/>
              <a:t>라던지</a:t>
            </a:r>
            <a:r>
              <a:rPr lang="en-US" altLang="ko-KR" dirty="0" smtClean="0"/>
              <a:t>?)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1290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Smartphone"/>
          <p:cNvGrpSpPr>
            <a:grpSpLocks noChangeAspect="1"/>
          </p:cNvGrpSpPr>
          <p:nvPr/>
        </p:nvGrpSpPr>
        <p:grpSpPr>
          <a:xfrm>
            <a:off x="3309836" y="1058276"/>
            <a:ext cx="2479208" cy="4859248"/>
            <a:chOff x="9165945" y="1228296"/>
            <a:chExt cx="2479208" cy="4859248"/>
          </a:xfrm>
        </p:grpSpPr>
        <p:sp>
          <p:nvSpPr>
            <p:cNvPr id="13" name="Case"/>
            <p:cNvSpPr>
              <a:spLocks/>
            </p:cNvSpPr>
            <p:nvPr/>
          </p:nvSpPr>
          <p:spPr bwMode="auto">
            <a:xfrm>
              <a:off x="9165945" y="12282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Button"/>
            <p:cNvSpPr>
              <a:spLocks/>
            </p:cNvSpPr>
            <p:nvPr/>
          </p:nvSpPr>
          <p:spPr bwMode="auto">
            <a:xfrm>
              <a:off x="10161072" y="58117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Camera"/>
            <p:cNvSpPr>
              <a:spLocks noChangeArrowheads="1"/>
            </p:cNvSpPr>
            <p:nvPr/>
          </p:nvSpPr>
          <p:spPr bwMode="auto">
            <a:xfrm>
              <a:off x="11231952" y="1352256"/>
              <a:ext cx="123960" cy="123960"/>
            </a:xfrm>
            <a:prstGeom prst="ellipse">
              <a:avLst/>
            </a:pr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Speaker"/>
            <p:cNvSpPr>
              <a:spLocks/>
            </p:cNvSpPr>
            <p:nvPr/>
          </p:nvSpPr>
          <p:spPr bwMode="auto">
            <a:xfrm>
              <a:off x="10140411" y="14142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Display"/>
            <p:cNvSpPr/>
            <p:nvPr/>
          </p:nvSpPr>
          <p:spPr>
            <a:xfrm>
              <a:off x="9262549" y="1643046"/>
              <a:ext cx="2286000" cy="4064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" name="Input"/>
          <p:cNvSpPr/>
          <p:nvPr/>
        </p:nvSpPr>
        <p:spPr>
          <a:xfrm>
            <a:off x="3486644" y="2001200"/>
            <a:ext cx="2125983" cy="230862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48006" rIns="75438" bIns="48006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88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이메일</a:t>
            </a:r>
            <a:endParaRPr lang="en-US" sz="788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Input"/>
          <p:cNvSpPr/>
          <p:nvPr/>
        </p:nvSpPr>
        <p:spPr>
          <a:xfrm>
            <a:off x="3486644" y="2293888"/>
            <a:ext cx="2125983" cy="230862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48006" rIns="75438" bIns="48006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88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비밀번호</a:t>
            </a:r>
            <a:endParaRPr lang="en-US" sz="788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86645" y="1484192"/>
            <a:ext cx="212598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50" dirty="0" smtClean="0"/>
              <a:t>로그인</a:t>
            </a:r>
            <a:endParaRPr lang="ko-KR" altLang="en-US" sz="1350" dirty="0"/>
          </a:p>
        </p:txBody>
      </p:sp>
      <p:sp>
        <p:nvSpPr>
          <p:cNvPr id="11" name="Button"/>
          <p:cNvSpPr/>
          <p:nvPr/>
        </p:nvSpPr>
        <p:spPr>
          <a:xfrm>
            <a:off x="3486645" y="2628489"/>
            <a:ext cx="2125983" cy="295451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48006" rIns="68580" bIns="48006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88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로그인</a:t>
            </a:r>
            <a:endParaRPr lang="en-US" sz="788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0" name="Smartphone"/>
          <p:cNvGrpSpPr>
            <a:grpSpLocks noChangeAspect="1"/>
          </p:cNvGrpSpPr>
          <p:nvPr/>
        </p:nvGrpSpPr>
        <p:grpSpPr>
          <a:xfrm>
            <a:off x="6178378" y="1058276"/>
            <a:ext cx="2479208" cy="4859248"/>
            <a:chOff x="9165945" y="1228296"/>
            <a:chExt cx="2479208" cy="4859248"/>
          </a:xfrm>
        </p:grpSpPr>
        <p:sp>
          <p:nvSpPr>
            <p:cNvPr id="31" name="Case"/>
            <p:cNvSpPr>
              <a:spLocks/>
            </p:cNvSpPr>
            <p:nvPr/>
          </p:nvSpPr>
          <p:spPr bwMode="auto">
            <a:xfrm>
              <a:off x="9165945" y="12282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Button"/>
            <p:cNvSpPr>
              <a:spLocks/>
            </p:cNvSpPr>
            <p:nvPr/>
          </p:nvSpPr>
          <p:spPr bwMode="auto">
            <a:xfrm>
              <a:off x="10161072" y="58117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" name="Camera"/>
            <p:cNvSpPr>
              <a:spLocks noChangeArrowheads="1"/>
            </p:cNvSpPr>
            <p:nvPr/>
          </p:nvSpPr>
          <p:spPr bwMode="auto">
            <a:xfrm>
              <a:off x="11231952" y="1352256"/>
              <a:ext cx="123960" cy="123960"/>
            </a:xfrm>
            <a:prstGeom prst="ellipse">
              <a:avLst/>
            </a:pr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Speaker"/>
            <p:cNvSpPr>
              <a:spLocks/>
            </p:cNvSpPr>
            <p:nvPr/>
          </p:nvSpPr>
          <p:spPr bwMode="auto">
            <a:xfrm>
              <a:off x="10140411" y="14142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Display"/>
            <p:cNvSpPr/>
            <p:nvPr/>
          </p:nvSpPr>
          <p:spPr>
            <a:xfrm>
              <a:off x="9262549" y="1643046"/>
              <a:ext cx="2286000" cy="4064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42" name="직선 연결선 41"/>
          <p:cNvCxnSpPr/>
          <p:nvPr/>
        </p:nvCxnSpPr>
        <p:spPr>
          <a:xfrm>
            <a:off x="3406440" y="1806677"/>
            <a:ext cx="228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6274982" y="1784553"/>
            <a:ext cx="228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Input"/>
          <p:cNvSpPr/>
          <p:nvPr/>
        </p:nvSpPr>
        <p:spPr>
          <a:xfrm>
            <a:off x="6364478" y="2001200"/>
            <a:ext cx="2125983" cy="230862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48006" rIns="75438" bIns="48006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88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닉네임</a:t>
            </a:r>
            <a:endParaRPr lang="en-US" sz="788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Input"/>
          <p:cNvSpPr/>
          <p:nvPr/>
        </p:nvSpPr>
        <p:spPr>
          <a:xfrm>
            <a:off x="6364478" y="2529860"/>
            <a:ext cx="2125983" cy="230862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48006" rIns="75438" bIns="48006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88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비밀번호</a:t>
            </a:r>
            <a:endParaRPr lang="en-US" sz="788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Button"/>
          <p:cNvSpPr/>
          <p:nvPr/>
        </p:nvSpPr>
        <p:spPr>
          <a:xfrm>
            <a:off x="6370937" y="3880352"/>
            <a:ext cx="2125983" cy="232973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48006" rIns="68580" bIns="48006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88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회원가입하기</a:t>
            </a:r>
            <a:endParaRPr lang="en-US" sz="788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6" name="Checkbox"/>
          <p:cNvGrpSpPr/>
          <p:nvPr/>
        </p:nvGrpSpPr>
        <p:grpSpPr>
          <a:xfrm>
            <a:off x="6394646" y="3685380"/>
            <a:ext cx="373240" cy="134652"/>
            <a:chOff x="863600" y="1303482"/>
            <a:chExt cx="373240" cy="134652"/>
          </a:xfrm>
        </p:grpSpPr>
        <p:grpSp>
          <p:nvGrpSpPr>
            <p:cNvPr id="77" name="Checkbox"/>
            <p:cNvGrpSpPr/>
            <p:nvPr/>
          </p:nvGrpSpPr>
          <p:grpSpPr>
            <a:xfrm>
              <a:off x="863600" y="1306515"/>
              <a:ext cx="128588" cy="128588"/>
              <a:chOff x="863600" y="1311275"/>
              <a:chExt cx="128588" cy="128588"/>
            </a:xfrm>
          </p:grpSpPr>
          <p:sp>
            <p:nvSpPr>
              <p:cNvPr id="79" name="Box"/>
              <p:cNvSpPr>
                <a:spLocks noChangeAspect="1" noChangeArrowheads="1"/>
              </p:cNvSpPr>
              <p:nvPr/>
            </p:nvSpPr>
            <p:spPr bwMode="auto">
              <a:xfrm>
                <a:off x="863600" y="1311275"/>
                <a:ext cx="128588" cy="128588"/>
              </a:xfrm>
              <a:prstGeom prst="rect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0" name="Check"/>
              <p:cNvSpPr>
                <a:spLocks noChangeAspect="1"/>
              </p:cNvSpPr>
              <p:nvPr/>
            </p:nvSpPr>
            <p:spPr bwMode="auto">
              <a:xfrm>
                <a:off x="879475" y="1335088"/>
                <a:ext cx="96838" cy="80963"/>
              </a:xfrm>
              <a:custGeom>
                <a:avLst/>
                <a:gdLst>
                  <a:gd name="T0" fmla="*/ 49 w 61"/>
                  <a:gd name="T1" fmla="*/ 0 h 51"/>
                  <a:gd name="T2" fmla="*/ 27 w 61"/>
                  <a:gd name="T3" fmla="*/ 31 h 51"/>
                  <a:gd name="T4" fmla="*/ 9 w 61"/>
                  <a:gd name="T5" fmla="*/ 18 h 51"/>
                  <a:gd name="T6" fmla="*/ 0 w 61"/>
                  <a:gd name="T7" fmla="*/ 30 h 51"/>
                  <a:gd name="T8" fmla="*/ 18 w 61"/>
                  <a:gd name="T9" fmla="*/ 43 h 51"/>
                  <a:gd name="T10" fmla="*/ 30 w 61"/>
                  <a:gd name="T11" fmla="*/ 51 h 51"/>
                  <a:gd name="T12" fmla="*/ 39 w 61"/>
                  <a:gd name="T13" fmla="*/ 39 h 51"/>
                  <a:gd name="T14" fmla="*/ 61 w 61"/>
                  <a:gd name="T15" fmla="*/ 9 h 51"/>
                  <a:gd name="T16" fmla="*/ 49 w 61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51">
                    <a:moveTo>
                      <a:pt x="49" y="0"/>
                    </a:moveTo>
                    <a:lnTo>
                      <a:pt x="27" y="31"/>
                    </a:lnTo>
                    <a:lnTo>
                      <a:pt x="9" y="18"/>
                    </a:lnTo>
                    <a:lnTo>
                      <a:pt x="0" y="30"/>
                    </a:lnTo>
                    <a:lnTo>
                      <a:pt x="18" y="43"/>
                    </a:lnTo>
                    <a:lnTo>
                      <a:pt x="30" y="51"/>
                    </a:lnTo>
                    <a:lnTo>
                      <a:pt x="39" y="39"/>
                    </a:lnTo>
                    <a:lnTo>
                      <a:pt x="61" y="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8" name="Text"/>
            <p:cNvSpPr txBox="1"/>
            <p:nvPr/>
          </p:nvSpPr>
          <p:spPr>
            <a:xfrm>
              <a:off x="1057304" y="1303482"/>
              <a:ext cx="179536" cy="13465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7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동의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1" name="Textarea"/>
          <p:cNvGrpSpPr/>
          <p:nvPr/>
        </p:nvGrpSpPr>
        <p:grpSpPr>
          <a:xfrm>
            <a:off x="6365149" y="2839632"/>
            <a:ext cx="2125983" cy="782235"/>
            <a:chOff x="595686" y="1261242"/>
            <a:chExt cx="2504700" cy="866775"/>
          </a:xfrm>
        </p:grpSpPr>
        <p:sp>
          <p:nvSpPr>
            <p:cNvPr id="82" name="Textarea"/>
            <p:cNvSpPr/>
            <p:nvPr/>
          </p:nvSpPr>
          <p:spPr>
            <a:xfrm>
              <a:off x="595686" y="1261242"/>
              <a:ext cx="2504700" cy="866775"/>
            </a:xfrm>
            <a:prstGeom prst="roundRect">
              <a:avLst>
                <a:gd name="adj" fmla="val 3917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약관 </a:t>
              </a:r>
              <a:r>
                <a:rPr lang="ko-KR" altLang="en-US" sz="700" dirty="0" err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블라블라</a:t>
              </a:r>
              <a:endParaRPr lang="en-US" sz="7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3" name="Resize Handle"/>
            <p:cNvSpPr>
              <a:spLocks noChangeAspect="1" noEditPoints="1"/>
            </p:cNvSpPr>
            <p:nvPr/>
          </p:nvSpPr>
          <p:spPr bwMode="auto">
            <a:xfrm>
              <a:off x="2957511" y="1993080"/>
              <a:ext cx="119063" cy="111125"/>
            </a:xfrm>
            <a:custGeom>
              <a:avLst/>
              <a:gdLst>
                <a:gd name="T0" fmla="*/ 53 w 309"/>
                <a:gd name="T1" fmla="*/ 277 h 303"/>
                <a:gd name="T2" fmla="*/ 26 w 309"/>
                <a:gd name="T3" fmla="*/ 303 h 303"/>
                <a:gd name="T4" fmla="*/ 0 w 309"/>
                <a:gd name="T5" fmla="*/ 277 h 303"/>
                <a:gd name="T6" fmla="*/ 26 w 309"/>
                <a:gd name="T7" fmla="*/ 250 h 303"/>
                <a:gd name="T8" fmla="*/ 53 w 309"/>
                <a:gd name="T9" fmla="*/ 277 h 303"/>
                <a:gd name="T10" fmla="*/ 181 w 309"/>
                <a:gd name="T11" fmla="*/ 151 h 303"/>
                <a:gd name="T12" fmla="*/ 154 w 309"/>
                <a:gd name="T13" fmla="*/ 178 h 303"/>
                <a:gd name="T14" fmla="*/ 128 w 309"/>
                <a:gd name="T15" fmla="*/ 151 h 303"/>
                <a:gd name="T16" fmla="*/ 154 w 309"/>
                <a:gd name="T17" fmla="*/ 125 h 303"/>
                <a:gd name="T18" fmla="*/ 181 w 309"/>
                <a:gd name="T19" fmla="*/ 151 h 303"/>
                <a:gd name="T20" fmla="*/ 181 w 309"/>
                <a:gd name="T21" fmla="*/ 277 h 303"/>
                <a:gd name="T22" fmla="*/ 154 w 309"/>
                <a:gd name="T23" fmla="*/ 303 h 303"/>
                <a:gd name="T24" fmla="*/ 128 w 309"/>
                <a:gd name="T25" fmla="*/ 277 h 303"/>
                <a:gd name="T26" fmla="*/ 154 w 309"/>
                <a:gd name="T27" fmla="*/ 250 h 303"/>
                <a:gd name="T28" fmla="*/ 181 w 309"/>
                <a:gd name="T29" fmla="*/ 277 h 303"/>
                <a:gd name="T30" fmla="*/ 309 w 309"/>
                <a:gd name="T31" fmla="*/ 26 h 303"/>
                <a:gd name="T32" fmla="*/ 282 w 309"/>
                <a:gd name="T33" fmla="*/ 52 h 303"/>
                <a:gd name="T34" fmla="*/ 256 w 309"/>
                <a:gd name="T35" fmla="*/ 26 h 303"/>
                <a:gd name="T36" fmla="*/ 282 w 309"/>
                <a:gd name="T37" fmla="*/ 0 h 303"/>
                <a:gd name="T38" fmla="*/ 309 w 309"/>
                <a:gd name="T39" fmla="*/ 26 h 303"/>
                <a:gd name="T40" fmla="*/ 309 w 309"/>
                <a:gd name="T41" fmla="*/ 151 h 303"/>
                <a:gd name="T42" fmla="*/ 282 w 309"/>
                <a:gd name="T43" fmla="*/ 178 h 303"/>
                <a:gd name="T44" fmla="*/ 256 w 309"/>
                <a:gd name="T45" fmla="*/ 151 h 303"/>
                <a:gd name="T46" fmla="*/ 282 w 309"/>
                <a:gd name="T47" fmla="*/ 125 h 303"/>
                <a:gd name="T48" fmla="*/ 309 w 309"/>
                <a:gd name="T49" fmla="*/ 151 h 303"/>
                <a:gd name="T50" fmla="*/ 309 w 309"/>
                <a:gd name="T51" fmla="*/ 277 h 303"/>
                <a:gd name="T52" fmla="*/ 282 w 309"/>
                <a:gd name="T53" fmla="*/ 303 h 303"/>
                <a:gd name="T54" fmla="*/ 256 w 309"/>
                <a:gd name="T55" fmla="*/ 277 h 303"/>
                <a:gd name="T56" fmla="*/ 282 w 309"/>
                <a:gd name="T57" fmla="*/ 250 h 303"/>
                <a:gd name="T58" fmla="*/ 309 w 309"/>
                <a:gd name="T59" fmla="*/ 277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09" h="303">
                  <a:moveTo>
                    <a:pt x="53" y="277"/>
                  </a:moveTo>
                  <a:cubicBezTo>
                    <a:pt x="53" y="291"/>
                    <a:pt x="41" y="303"/>
                    <a:pt x="26" y="303"/>
                  </a:cubicBezTo>
                  <a:cubicBezTo>
                    <a:pt x="12" y="303"/>
                    <a:pt x="0" y="291"/>
                    <a:pt x="0" y="277"/>
                  </a:cubicBezTo>
                  <a:cubicBezTo>
                    <a:pt x="0" y="262"/>
                    <a:pt x="12" y="250"/>
                    <a:pt x="26" y="250"/>
                  </a:cubicBezTo>
                  <a:cubicBezTo>
                    <a:pt x="41" y="250"/>
                    <a:pt x="53" y="262"/>
                    <a:pt x="53" y="277"/>
                  </a:cubicBezTo>
                  <a:close/>
                  <a:moveTo>
                    <a:pt x="181" y="151"/>
                  </a:moveTo>
                  <a:cubicBezTo>
                    <a:pt x="181" y="166"/>
                    <a:pt x="169" y="178"/>
                    <a:pt x="154" y="178"/>
                  </a:cubicBezTo>
                  <a:cubicBezTo>
                    <a:pt x="140" y="178"/>
                    <a:pt x="128" y="166"/>
                    <a:pt x="128" y="151"/>
                  </a:cubicBezTo>
                  <a:cubicBezTo>
                    <a:pt x="128" y="137"/>
                    <a:pt x="140" y="125"/>
                    <a:pt x="154" y="125"/>
                  </a:cubicBezTo>
                  <a:cubicBezTo>
                    <a:pt x="169" y="125"/>
                    <a:pt x="181" y="137"/>
                    <a:pt x="181" y="151"/>
                  </a:cubicBezTo>
                  <a:close/>
                  <a:moveTo>
                    <a:pt x="181" y="277"/>
                  </a:moveTo>
                  <a:cubicBezTo>
                    <a:pt x="181" y="291"/>
                    <a:pt x="169" y="303"/>
                    <a:pt x="154" y="303"/>
                  </a:cubicBezTo>
                  <a:cubicBezTo>
                    <a:pt x="140" y="303"/>
                    <a:pt x="128" y="291"/>
                    <a:pt x="128" y="277"/>
                  </a:cubicBezTo>
                  <a:cubicBezTo>
                    <a:pt x="128" y="262"/>
                    <a:pt x="140" y="250"/>
                    <a:pt x="154" y="250"/>
                  </a:cubicBezTo>
                  <a:cubicBezTo>
                    <a:pt x="169" y="250"/>
                    <a:pt x="181" y="262"/>
                    <a:pt x="181" y="277"/>
                  </a:cubicBezTo>
                  <a:close/>
                  <a:moveTo>
                    <a:pt x="309" y="26"/>
                  </a:moveTo>
                  <a:cubicBezTo>
                    <a:pt x="309" y="41"/>
                    <a:pt x="297" y="52"/>
                    <a:pt x="282" y="52"/>
                  </a:cubicBezTo>
                  <a:cubicBezTo>
                    <a:pt x="267" y="52"/>
                    <a:pt x="256" y="41"/>
                    <a:pt x="256" y="26"/>
                  </a:cubicBezTo>
                  <a:cubicBezTo>
                    <a:pt x="256" y="11"/>
                    <a:pt x="267" y="0"/>
                    <a:pt x="282" y="0"/>
                  </a:cubicBezTo>
                  <a:cubicBezTo>
                    <a:pt x="297" y="0"/>
                    <a:pt x="309" y="11"/>
                    <a:pt x="309" y="26"/>
                  </a:cubicBezTo>
                  <a:close/>
                  <a:moveTo>
                    <a:pt x="309" y="151"/>
                  </a:moveTo>
                  <a:cubicBezTo>
                    <a:pt x="309" y="166"/>
                    <a:pt x="297" y="178"/>
                    <a:pt x="282" y="178"/>
                  </a:cubicBezTo>
                  <a:cubicBezTo>
                    <a:pt x="267" y="178"/>
                    <a:pt x="256" y="166"/>
                    <a:pt x="256" y="151"/>
                  </a:cubicBezTo>
                  <a:cubicBezTo>
                    <a:pt x="256" y="137"/>
                    <a:pt x="267" y="125"/>
                    <a:pt x="282" y="125"/>
                  </a:cubicBezTo>
                  <a:cubicBezTo>
                    <a:pt x="297" y="125"/>
                    <a:pt x="309" y="137"/>
                    <a:pt x="309" y="151"/>
                  </a:cubicBezTo>
                  <a:close/>
                  <a:moveTo>
                    <a:pt x="309" y="277"/>
                  </a:moveTo>
                  <a:cubicBezTo>
                    <a:pt x="309" y="291"/>
                    <a:pt x="297" y="303"/>
                    <a:pt x="282" y="303"/>
                  </a:cubicBezTo>
                  <a:cubicBezTo>
                    <a:pt x="267" y="303"/>
                    <a:pt x="256" y="291"/>
                    <a:pt x="256" y="277"/>
                  </a:cubicBezTo>
                  <a:cubicBezTo>
                    <a:pt x="256" y="262"/>
                    <a:pt x="267" y="250"/>
                    <a:pt x="282" y="250"/>
                  </a:cubicBezTo>
                  <a:cubicBezTo>
                    <a:pt x="297" y="250"/>
                    <a:pt x="309" y="262"/>
                    <a:pt x="309" y="277"/>
                  </a:cubicBez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6294407" y="1506595"/>
            <a:ext cx="212598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50" dirty="0" smtClean="0"/>
              <a:t>회원가입</a:t>
            </a:r>
            <a:endParaRPr lang="ko-KR" altLang="en-US" sz="1350" dirty="0"/>
          </a:p>
        </p:txBody>
      </p:sp>
      <p:sp>
        <p:nvSpPr>
          <p:cNvPr id="85" name="Input"/>
          <p:cNvSpPr/>
          <p:nvPr/>
        </p:nvSpPr>
        <p:spPr>
          <a:xfrm>
            <a:off x="6364476" y="2262258"/>
            <a:ext cx="2125983" cy="230862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48006" rIns="75438" bIns="48006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88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이메일</a:t>
            </a:r>
            <a:endParaRPr lang="en-US" sz="788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96" name="Smartphone"/>
          <p:cNvGrpSpPr>
            <a:grpSpLocks noChangeAspect="1"/>
          </p:cNvGrpSpPr>
          <p:nvPr/>
        </p:nvGrpSpPr>
        <p:grpSpPr>
          <a:xfrm>
            <a:off x="405707" y="1058276"/>
            <a:ext cx="2479208" cy="4859248"/>
            <a:chOff x="9165945" y="1228296"/>
            <a:chExt cx="2479208" cy="4859248"/>
          </a:xfrm>
        </p:grpSpPr>
        <p:sp>
          <p:nvSpPr>
            <p:cNvPr id="97" name="Case"/>
            <p:cNvSpPr>
              <a:spLocks/>
            </p:cNvSpPr>
            <p:nvPr/>
          </p:nvSpPr>
          <p:spPr bwMode="auto">
            <a:xfrm>
              <a:off x="9165945" y="12282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8" name="Button"/>
            <p:cNvSpPr>
              <a:spLocks/>
            </p:cNvSpPr>
            <p:nvPr/>
          </p:nvSpPr>
          <p:spPr bwMode="auto">
            <a:xfrm>
              <a:off x="10161072" y="58117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9" name="Camera"/>
            <p:cNvSpPr>
              <a:spLocks noChangeArrowheads="1"/>
            </p:cNvSpPr>
            <p:nvPr/>
          </p:nvSpPr>
          <p:spPr bwMode="auto">
            <a:xfrm>
              <a:off x="11231952" y="1352256"/>
              <a:ext cx="123960" cy="123960"/>
            </a:xfrm>
            <a:prstGeom prst="ellipse">
              <a:avLst/>
            </a:pr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0" name="Speaker"/>
            <p:cNvSpPr>
              <a:spLocks/>
            </p:cNvSpPr>
            <p:nvPr/>
          </p:nvSpPr>
          <p:spPr bwMode="auto">
            <a:xfrm>
              <a:off x="10140411" y="14142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1" name="Display"/>
            <p:cNvSpPr/>
            <p:nvPr/>
          </p:nvSpPr>
          <p:spPr>
            <a:xfrm>
              <a:off x="9262549" y="1643046"/>
              <a:ext cx="2286000" cy="4064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2" name="Input"/>
          <p:cNvSpPr/>
          <p:nvPr/>
        </p:nvSpPr>
        <p:spPr>
          <a:xfrm>
            <a:off x="582515" y="2001200"/>
            <a:ext cx="2125983" cy="230862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48006" rIns="75438" bIns="48006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88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이메일</a:t>
            </a:r>
            <a:endParaRPr lang="en-US" sz="788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3" name="Input"/>
          <p:cNvSpPr/>
          <p:nvPr/>
        </p:nvSpPr>
        <p:spPr>
          <a:xfrm>
            <a:off x="582515" y="2293888"/>
            <a:ext cx="2125983" cy="230862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48006" rIns="75438" bIns="48006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88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비밀번호</a:t>
            </a:r>
            <a:endParaRPr lang="en-US" sz="788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Button"/>
          <p:cNvSpPr/>
          <p:nvPr/>
        </p:nvSpPr>
        <p:spPr>
          <a:xfrm>
            <a:off x="582516" y="2628489"/>
            <a:ext cx="2125983" cy="295451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48006" rIns="68580" bIns="48006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88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로그인</a:t>
            </a:r>
            <a:endParaRPr lang="en-US" sz="788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6" name="직선 연결선 105"/>
          <p:cNvCxnSpPr/>
          <p:nvPr/>
        </p:nvCxnSpPr>
        <p:spPr>
          <a:xfrm>
            <a:off x="502311" y="1806677"/>
            <a:ext cx="228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Menu Bar"/>
          <p:cNvGrpSpPr/>
          <p:nvPr>
            <p:custDataLst>
              <p:tags r:id="rId1"/>
            </p:custDataLst>
          </p:nvPr>
        </p:nvGrpSpPr>
        <p:grpSpPr>
          <a:xfrm>
            <a:off x="500117" y="1801416"/>
            <a:ext cx="1159644" cy="1527030"/>
            <a:chOff x="438150" y="1261242"/>
            <a:chExt cx="1159644" cy="720897"/>
          </a:xfrm>
          <a:solidFill>
            <a:srgbClr val="FFFFFF"/>
          </a:solidFill>
        </p:grpSpPr>
        <p:sp>
          <p:nvSpPr>
            <p:cNvPr id="88" name="Item"/>
            <p:cNvSpPr/>
            <p:nvPr/>
          </p:nvSpPr>
          <p:spPr>
            <a:xfrm>
              <a:off x="438150" y="1261242"/>
              <a:ext cx="1159644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0" name="Item"/>
            <p:cNvSpPr/>
            <p:nvPr/>
          </p:nvSpPr>
          <p:spPr>
            <a:xfrm>
              <a:off x="438150" y="1501541"/>
              <a:ext cx="1159644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회원가입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2" name="Item"/>
            <p:cNvSpPr/>
            <p:nvPr/>
          </p:nvSpPr>
          <p:spPr>
            <a:xfrm>
              <a:off x="438150" y="1741840"/>
              <a:ext cx="1159644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게시판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7" name="Menu"/>
          <p:cNvSpPr>
            <a:spLocks noChangeAspect="1" noEditPoints="1"/>
          </p:cNvSpPr>
          <p:nvPr/>
        </p:nvSpPr>
        <p:spPr bwMode="auto">
          <a:xfrm>
            <a:off x="1344514" y="1591451"/>
            <a:ext cx="161926" cy="103188"/>
          </a:xfrm>
          <a:custGeom>
            <a:avLst/>
            <a:gdLst>
              <a:gd name="T0" fmla="*/ 0 w 667"/>
              <a:gd name="T1" fmla="*/ 0 h 426"/>
              <a:gd name="T2" fmla="*/ 0 w 667"/>
              <a:gd name="T3" fmla="*/ 26 h 426"/>
              <a:gd name="T4" fmla="*/ 667 w 667"/>
              <a:gd name="T5" fmla="*/ 26 h 426"/>
              <a:gd name="T6" fmla="*/ 667 w 667"/>
              <a:gd name="T7" fmla="*/ 0 h 426"/>
              <a:gd name="T8" fmla="*/ 0 w 667"/>
              <a:gd name="T9" fmla="*/ 0 h 426"/>
              <a:gd name="T10" fmla="*/ 0 w 667"/>
              <a:gd name="T11" fmla="*/ 200 h 426"/>
              <a:gd name="T12" fmla="*/ 0 w 667"/>
              <a:gd name="T13" fmla="*/ 226 h 426"/>
              <a:gd name="T14" fmla="*/ 667 w 667"/>
              <a:gd name="T15" fmla="*/ 226 h 426"/>
              <a:gd name="T16" fmla="*/ 667 w 667"/>
              <a:gd name="T17" fmla="*/ 200 h 426"/>
              <a:gd name="T18" fmla="*/ 0 w 667"/>
              <a:gd name="T19" fmla="*/ 200 h 426"/>
              <a:gd name="T20" fmla="*/ 0 w 667"/>
              <a:gd name="T21" fmla="*/ 400 h 426"/>
              <a:gd name="T22" fmla="*/ 0 w 667"/>
              <a:gd name="T23" fmla="*/ 426 h 426"/>
              <a:gd name="T24" fmla="*/ 667 w 667"/>
              <a:gd name="T25" fmla="*/ 426 h 426"/>
              <a:gd name="T26" fmla="*/ 667 w 667"/>
              <a:gd name="T27" fmla="*/ 400 h 426"/>
              <a:gd name="T28" fmla="*/ 0 w 667"/>
              <a:gd name="T29" fmla="*/ 40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67" h="426">
                <a:moveTo>
                  <a:pt x="0" y="0"/>
                </a:moveTo>
                <a:lnTo>
                  <a:pt x="0" y="26"/>
                </a:lnTo>
                <a:lnTo>
                  <a:pt x="667" y="26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0" y="200"/>
                </a:moveTo>
                <a:lnTo>
                  <a:pt x="0" y="226"/>
                </a:lnTo>
                <a:lnTo>
                  <a:pt x="667" y="226"/>
                </a:lnTo>
                <a:lnTo>
                  <a:pt x="667" y="200"/>
                </a:lnTo>
                <a:lnTo>
                  <a:pt x="0" y="200"/>
                </a:lnTo>
                <a:close/>
                <a:moveTo>
                  <a:pt x="0" y="400"/>
                </a:moveTo>
                <a:lnTo>
                  <a:pt x="0" y="426"/>
                </a:lnTo>
                <a:lnTo>
                  <a:pt x="667" y="426"/>
                </a:lnTo>
                <a:lnTo>
                  <a:pt x="667" y="400"/>
                </a:lnTo>
                <a:lnTo>
                  <a:pt x="0" y="400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8" name="Menu"/>
          <p:cNvSpPr>
            <a:spLocks noChangeAspect="1" noEditPoints="1"/>
          </p:cNvSpPr>
          <p:nvPr/>
        </p:nvSpPr>
        <p:spPr bwMode="auto">
          <a:xfrm>
            <a:off x="3508630" y="1592851"/>
            <a:ext cx="161925" cy="103188"/>
          </a:xfrm>
          <a:custGeom>
            <a:avLst/>
            <a:gdLst>
              <a:gd name="T0" fmla="*/ 0 w 667"/>
              <a:gd name="T1" fmla="*/ 0 h 426"/>
              <a:gd name="T2" fmla="*/ 0 w 667"/>
              <a:gd name="T3" fmla="*/ 26 h 426"/>
              <a:gd name="T4" fmla="*/ 667 w 667"/>
              <a:gd name="T5" fmla="*/ 26 h 426"/>
              <a:gd name="T6" fmla="*/ 667 w 667"/>
              <a:gd name="T7" fmla="*/ 0 h 426"/>
              <a:gd name="T8" fmla="*/ 0 w 667"/>
              <a:gd name="T9" fmla="*/ 0 h 426"/>
              <a:gd name="T10" fmla="*/ 0 w 667"/>
              <a:gd name="T11" fmla="*/ 200 h 426"/>
              <a:gd name="T12" fmla="*/ 0 w 667"/>
              <a:gd name="T13" fmla="*/ 226 h 426"/>
              <a:gd name="T14" fmla="*/ 667 w 667"/>
              <a:gd name="T15" fmla="*/ 226 h 426"/>
              <a:gd name="T16" fmla="*/ 667 w 667"/>
              <a:gd name="T17" fmla="*/ 200 h 426"/>
              <a:gd name="T18" fmla="*/ 0 w 667"/>
              <a:gd name="T19" fmla="*/ 200 h 426"/>
              <a:gd name="T20" fmla="*/ 0 w 667"/>
              <a:gd name="T21" fmla="*/ 400 h 426"/>
              <a:gd name="T22" fmla="*/ 0 w 667"/>
              <a:gd name="T23" fmla="*/ 426 h 426"/>
              <a:gd name="T24" fmla="*/ 667 w 667"/>
              <a:gd name="T25" fmla="*/ 426 h 426"/>
              <a:gd name="T26" fmla="*/ 667 w 667"/>
              <a:gd name="T27" fmla="*/ 400 h 426"/>
              <a:gd name="T28" fmla="*/ 0 w 667"/>
              <a:gd name="T29" fmla="*/ 40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67" h="426">
                <a:moveTo>
                  <a:pt x="0" y="0"/>
                </a:moveTo>
                <a:lnTo>
                  <a:pt x="0" y="26"/>
                </a:lnTo>
                <a:lnTo>
                  <a:pt x="667" y="26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0" y="200"/>
                </a:moveTo>
                <a:lnTo>
                  <a:pt x="0" y="226"/>
                </a:lnTo>
                <a:lnTo>
                  <a:pt x="667" y="226"/>
                </a:lnTo>
                <a:lnTo>
                  <a:pt x="667" y="200"/>
                </a:lnTo>
                <a:lnTo>
                  <a:pt x="0" y="200"/>
                </a:lnTo>
                <a:close/>
                <a:moveTo>
                  <a:pt x="0" y="400"/>
                </a:moveTo>
                <a:lnTo>
                  <a:pt x="0" y="426"/>
                </a:lnTo>
                <a:lnTo>
                  <a:pt x="667" y="426"/>
                </a:lnTo>
                <a:lnTo>
                  <a:pt x="667" y="400"/>
                </a:lnTo>
                <a:lnTo>
                  <a:pt x="0" y="400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9" name="Menu"/>
          <p:cNvSpPr>
            <a:spLocks noChangeAspect="1" noEditPoints="1"/>
          </p:cNvSpPr>
          <p:nvPr/>
        </p:nvSpPr>
        <p:spPr bwMode="auto">
          <a:xfrm>
            <a:off x="6259205" y="1570729"/>
            <a:ext cx="161925" cy="103188"/>
          </a:xfrm>
          <a:custGeom>
            <a:avLst/>
            <a:gdLst>
              <a:gd name="T0" fmla="*/ 0 w 667"/>
              <a:gd name="T1" fmla="*/ 0 h 426"/>
              <a:gd name="T2" fmla="*/ 0 w 667"/>
              <a:gd name="T3" fmla="*/ 26 h 426"/>
              <a:gd name="T4" fmla="*/ 667 w 667"/>
              <a:gd name="T5" fmla="*/ 26 h 426"/>
              <a:gd name="T6" fmla="*/ 667 w 667"/>
              <a:gd name="T7" fmla="*/ 0 h 426"/>
              <a:gd name="T8" fmla="*/ 0 w 667"/>
              <a:gd name="T9" fmla="*/ 0 h 426"/>
              <a:gd name="T10" fmla="*/ 0 w 667"/>
              <a:gd name="T11" fmla="*/ 200 h 426"/>
              <a:gd name="T12" fmla="*/ 0 w 667"/>
              <a:gd name="T13" fmla="*/ 226 h 426"/>
              <a:gd name="T14" fmla="*/ 667 w 667"/>
              <a:gd name="T15" fmla="*/ 226 h 426"/>
              <a:gd name="T16" fmla="*/ 667 w 667"/>
              <a:gd name="T17" fmla="*/ 200 h 426"/>
              <a:gd name="T18" fmla="*/ 0 w 667"/>
              <a:gd name="T19" fmla="*/ 200 h 426"/>
              <a:gd name="T20" fmla="*/ 0 w 667"/>
              <a:gd name="T21" fmla="*/ 400 h 426"/>
              <a:gd name="T22" fmla="*/ 0 w 667"/>
              <a:gd name="T23" fmla="*/ 426 h 426"/>
              <a:gd name="T24" fmla="*/ 667 w 667"/>
              <a:gd name="T25" fmla="*/ 426 h 426"/>
              <a:gd name="T26" fmla="*/ 667 w 667"/>
              <a:gd name="T27" fmla="*/ 400 h 426"/>
              <a:gd name="T28" fmla="*/ 0 w 667"/>
              <a:gd name="T29" fmla="*/ 40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67" h="426">
                <a:moveTo>
                  <a:pt x="0" y="0"/>
                </a:moveTo>
                <a:lnTo>
                  <a:pt x="0" y="26"/>
                </a:lnTo>
                <a:lnTo>
                  <a:pt x="667" y="26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0" y="200"/>
                </a:moveTo>
                <a:lnTo>
                  <a:pt x="0" y="226"/>
                </a:lnTo>
                <a:lnTo>
                  <a:pt x="667" y="226"/>
                </a:lnTo>
                <a:lnTo>
                  <a:pt x="667" y="200"/>
                </a:lnTo>
                <a:lnTo>
                  <a:pt x="0" y="200"/>
                </a:lnTo>
                <a:close/>
                <a:moveTo>
                  <a:pt x="0" y="400"/>
                </a:moveTo>
                <a:lnTo>
                  <a:pt x="0" y="426"/>
                </a:lnTo>
                <a:lnTo>
                  <a:pt x="667" y="426"/>
                </a:lnTo>
                <a:lnTo>
                  <a:pt x="667" y="400"/>
                </a:lnTo>
                <a:lnTo>
                  <a:pt x="0" y="400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659707" y="376084"/>
            <a:ext cx="404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대충 화면 상상해 봅니다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778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martphone"/>
          <p:cNvGrpSpPr>
            <a:grpSpLocks noChangeAspect="1"/>
          </p:cNvGrpSpPr>
          <p:nvPr/>
        </p:nvGrpSpPr>
        <p:grpSpPr>
          <a:xfrm>
            <a:off x="1708878" y="1434359"/>
            <a:ext cx="2479208" cy="4859248"/>
            <a:chOff x="9165945" y="1228296"/>
            <a:chExt cx="2479208" cy="4859248"/>
          </a:xfrm>
        </p:grpSpPr>
        <p:sp>
          <p:nvSpPr>
            <p:cNvPr id="3" name="Case"/>
            <p:cNvSpPr>
              <a:spLocks/>
            </p:cNvSpPr>
            <p:nvPr/>
          </p:nvSpPr>
          <p:spPr bwMode="auto">
            <a:xfrm>
              <a:off x="9165945" y="12282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" name="Button"/>
            <p:cNvSpPr>
              <a:spLocks/>
            </p:cNvSpPr>
            <p:nvPr/>
          </p:nvSpPr>
          <p:spPr bwMode="auto">
            <a:xfrm>
              <a:off x="10161072" y="58117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" name="Camera"/>
            <p:cNvSpPr>
              <a:spLocks noChangeArrowheads="1"/>
            </p:cNvSpPr>
            <p:nvPr/>
          </p:nvSpPr>
          <p:spPr bwMode="auto">
            <a:xfrm>
              <a:off x="11231952" y="1352256"/>
              <a:ext cx="123960" cy="123960"/>
            </a:xfrm>
            <a:prstGeom prst="ellipse">
              <a:avLst/>
            </a:pr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Speaker"/>
            <p:cNvSpPr>
              <a:spLocks/>
            </p:cNvSpPr>
            <p:nvPr/>
          </p:nvSpPr>
          <p:spPr bwMode="auto">
            <a:xfrm>
              <a:off x="10140411" y="14142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Display"/>
            <p:cNvSpPr/>
            <p:nvPr/>
          </p:nvSpPr>
          <p:spPr>
            <a:xfrm>
              <a:off x="9262549" y="1643046"/>
              <a:ext cx="2286000" cy="4064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8" name="직선 연결선 7"/>
          <p:cNvCxnSpPr/>
          <p:nvPr/>
        </p:nvCxnSpPr>
        <p:spPr>
          <a:xfrm>
            <a:off x="1805482" y="2172927"/>
            <a:ext cx="228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919411" y="2377283"/>
            <a:ext cx="2072148" cy="3005877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1919411" y="2893137"/>
            <a:ext cx="207214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Image"/>
          <p:cNvGrpSpPr/>
          <p:nvPr/>
        </p:nvGrpSpPr>
        <p:grpSpPr>
          <a:xfrm>
            <a:off x="2004829" y="2466090"/>
            <a:ext cx="343632" cy="343632"/>
            <a:chOff x="9600101" y="1622168"/>
            <a:chExt cx="1333500" cy="1333500"/>
          </a:xfrm>
        </p:grpSpPr>
        <p:sp>
          <p:nvSpPr>
            <p:cNvPr id="12" name="Border"/>
            <p:cNvSpPr>
              <a:spLocks noChangeAspect="1"/>
            </p:cNvSpPr>
            <p:nvPr/>
          </p:nvSpPr>
          <p:spPr>
            <a:xfrm>
              <a:off x="9600101" y="1622168"/>
              <a:ext cx="1333500" cy="133350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3" name="Line"/>
            <p:cNvCxnSpPr/>
            <p:nvPr/>
          </p:nvCxnSpPr>
          <p:spPr>
            <a:xfrm>
              <a:off x="9793519" y="1815586"/>
              <a:ext cx="946665" cy="946664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Line"/>
            <p:cNvCxnSpPr/>
            <p:nvPr/>
          </p:nvCxnSpPr>
          <p:spPr>
            <a:xfrm flipV="1">
              <a:off x="9793519" y="1815587"/>
              <a:ext cx="946666" cy="946663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2298619" y="2408321"/>
            <a:ext cx="9936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안녕하세요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Lead Body Copy"/>
          <p:cNvSpPr txBox="1"/>
          <p:nvPr/>
        </p:nvSpPr>
        <p:spPr>
          <a:xfrm>
            <a:off x="2025794" y="4589496"/>
            <a:ext cx="1873051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sz="800" noProof="1">
                <a:solidFill>
                  <a:srgbClr val="5F5F5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Vivamus sagittis lacus vel augue laoreet rutrum faucibus dolor auctor. Duis mollis, est non commodo luctus.</a:t>
            </a:r>
            <a:endParaRPr lang="en-US" sz="800" noProof="1" smtClean="0">
              <a:solidFill>
                <a:srgbClr val="5F5F5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47881" y="2634313"/>
            <a:ext cx="506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윤대리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Vote Up"/>
          <p:cNvSpPr>
            <a:spLocks noChangeAspect="1" noEditPoints="1"/>
          </p:cNvSpPr>
          <p:nvPr/>
        </p:nvSpPr>
        <p:spPr bwMode="auto">
          <a:xfrm>
            <a:off x="2340622" y="5172992"/>
            <a:ext cx="114300" cy="133350"/>
          </a:xfrm>
          <a:custGeom>
            <a:avLst/>
            <a:gdLst>
              <a:gd name="T0" fmla="*/ 213 w 466"/>
              <a:gd name="T1" fmla="*/ 0 h 547"/>
              <a:gd name="T2" fmla="*/ 171 w 466"/>
              <a:gd name="T3" fmla="*/ 27 h 547"/>
              <a:gd name="T4" fmla="*/ 22 w 466"/>
              <a:gd name="T5" fmla="*/ 231 h 547"/>
              <a:gd name="T6" fmla="*/ 0 w 466"/>
              <a:gd name="T7" fmla="*/ 302 h 547"/>
              <a:gd name="T8" fmla="*/ 0 w 466"/>
              <a:gd name="T9" fmla="*/ 427 h 547"/>
              <a:gd name="T10" fmla="*/ 120 w 466"/>
              <a:gd name="T11" fmla="*/ 547 h 547"/>
              <a:gd name="T12" fmla="*/ 373 w 466"/>
              <a:gd name="T13" fmla="*/ 547 h 547"/>
              <a:gd name="T14" fmla="*/ 421 w 466"/>
              <a:gd name="T15" fmla="*/ 528 h 547"/>
              <a:gd name="T16" fmla="*/ 440 w 466"/>
              <a:gd name="T17" fmla="*/ 489 h 547"/>
              <a:gd name="T18" fmla="*/ 434 w 466"/>
              <a:gd name="T19" fmla="*/ 462 h 547"/>
              <a:gd name="T20" fmla="*/ 466 w 466"/>
              <a:gd name="T21" fmla="*/ 411 h 547"/>
              <a:gd name="T22" fmla="*/ 448 w 466"/>
              <a:gd name="T23" fmla="*/ 372 h 547"/>
              <a:gd name="T24" fmla="*/ 466 w 466"/>
              <a:gd name="T25" fmla="*/ 329 h 547"/>
              <a:gd name="T26" fmla="*/ 436 w 466"/>
              <a:gd name="T27" fmla="*/ 282 h 547"/>
              <a:gd name="T28" fmla="*/ 440 w 466"/>
              <a:gd name="T29" fmla="*/ 252 h 547"/>
              <a:gd name="T30" fmla="*/ 379 w 466"/>
              <a:gd name="T31" fmla="*/ 202 h 547"/>
              <a:gd name="T32" fmla="*/ 378 w 466"/>
              <a:gd name="T33" fmla="*/ 202 h 547"/>
              <a:gd name="T34" fmla="*/ 212 w 466"/>
              <a:gd name="T35" fmla="*/ 200 h 547"/>
              <a:gd name="T36" fmla="*/ 228 w 466"/>
              <a:gd name="T37" fmla="*/ 165 h 547"/>
              <a:gd name="T38" fmla="*/ 266 w 466"/>
              <a:gd name="T39" fmla="*/ 62 h 547"/>
              <a:gd name="T40" fmla="*/ 248 w 466"/>
              <a:gd name="T41" fmla="*/ 15 h 547"/>
              <a:gd name="T42" fmla="*/ 213 w 466"/>
              <a:gd name="T43" fmla="*/ 0 h 547"/>
              <a:gd name="T44" fmla="*/ 213 w 466"/>
              <a:gd name="T45" fmla="*/ 27 h 547"/>
              <a:gd name="T46" fmla="*/ 229 w 466"/>
              <a:gd name="T47" fmla="*/ 34 h 547"/>
              <a:gd name="T48" fmla="*/ 240 w 466"/>
              <a:gd name="T49" fmla="*/ 62 h 547"/>
              <a:gd name="T50" fmla="*/ 180 w 466"/>
              <a:gd name="T51" fmla="*/ 208 h 547"/>
              <a:gd name="T52" fmla="*/ 192 w 466"/>
              <a:gd name="T53" fmla="*/ 227 h 547"/>
              <a:gd name="T54" fmla="*/ 378 w 466"/>
              <a:gd name="T55" fmla="*/ 228 h 547"/>
              <a:gd name="T56" fmla="*/ 378 w 466"/>
              <a:gd name="T57" fmla="*/ 228 h 547"/>
              <a:gd name="T58" fmla="*/ 413 w 466"/>
              <a:gd name="T59" fmla="*/ 252 h 547"/>
              <a:gd name="T60" fmla="*/ 409 w 466"/>
              <a:gd name="T61" fmla="*/ 286 h 547"/>
              <a:gd name="T62" fmla="*/ 418 w 466"/>
              <a:gd name="T63" fmla="*/ 301 h 547"/>
              <a:gd name="T64" fmla="*/ 440 w 466"/>
              <a:gd name="T65" fmla="*/ 329 h 547"/>
              <a:gd name="T66" fmla="*/ 420 w 466"/>
              <a:gd name="T67" fmla="*/ 361 h 547"/>
              <a:gd name="T68" fmla="*/ 421 w 466"/>
              <a:gd name="T69" fmla="*/ 385 h 547"/>
              <a:gd name="T70" fmla="*/ 440 w 466"/>
              <a:gd name="T71" fmla="*/ 411 h 547"/>
              <a:gd name="T72" fmla="*/ 412 w 466"/>
              <a:gd name="T73" fmla="*/ 444 h 547"/>
              <a:gd name="T74" fmla="*/ 406 w 466"/>
              <a:gd name="T75" fmla="*/ 464 h 547"/>
              <a:gd name="T76" fmla="*/ 413 w 466"/>
              <a:gd name="T77" fmla="*/ 489 h 547"/>
              <a:gd name="T78" fmla="*/ 403 w 466"/>
              <a:gd name="T79" fmla="*/ 509 h 547"/>
              <a:gd name="T80" fmla="*/ 373 w 466"/>
              <a:gd name="T81" fmla="*/ 520 h 547"/>
              <a:gd name="T82" fmla="*/ 120 w 466"/>
              <a:gd name="T83" fmla="*/ 520 h 547"/>
              <a:gd name="T84" fmla="*/ 26 w 466"/>
              <a:gd name="T85" fmla="*/ 427 h 547"/>
              <a:gd name="T86" fmla="*/ 26 w 466"/>
              <a:gd name="T87" fmla="*/ 302 h 547"/>
              <a:gd name="T88" fmla="*/ 44 w 466"/>
              <a:gd name="T89" fmla="*/ 247 h 547"/>
              <a:gd name="T90" fmla="*/ 44 w 466"/>
              <a:gd name="T91" fmla="*/ 247 h 547"/>
              <a:gd name="T92" fmla="*/ 193 w 466"/>
              <a:gd name="T93" fmla="*/ 42 h 547"/>
              <a:gd name="T94" fmla="*/ 213 w 466"/>
              <a:gd name="T95" fmla="*/ 27 h 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66" h="547">
                <a:moveTo>
                  <a:pt x="213" y="0"/>
                </a:moveTo>
                <a:cubicBezTo>
                  <a:pt x="190" y="2"/>
                  <a:pt x="180" y="14"/>
                  <a:pt x="171" y="27"/>
                </a:cubicBezTo>
                <a:lnTo>
                  <a:pt x="22" y="231"/>
                </a:lnTo>
                <a:cubicBezTo>
                  <a:pt x="7" y="252"/>
                  <a:pt x="0" y="276"/>
                  <a:pt x="0" y="302"/>
                </a:cubicBezTo>
                <a:lnTo>
                  <a:pt x="0" y="427"/>
                </a:lnTo>
                <a:cubicBezTo>
                  <a:pt x="0" y="493"/>
                  <a:pt x="54" y="547"/>
                  <a:pt x="120" y="547"/>
                </a:cubicBezTo>
                <a:lnTo>
                  <a:pt x="373" y="547"/>
                </a:lnTo>
                <a:cubicBezTo>
                  <a:pt x="393" y="547"/>
                  <a:pt x="410" y="539"/>
                  <a:pt x="421" y="528"/>
                </a:cubicBezTo>
                <a:cubicBezTo>
                  <a:pt x="433" y="517"/>
                  <a:pt x="440" y="503"/>
                  <a:pt x="440" y="489"/>
                </a:cubicBezTo>
                <a:cubicBezTo>
                  <a:pt x="440" y="478"/>
                  <a:pt x="437" y="469"/>
                  <a:pt x="434" y="462"/>
                </a:cubicBezTo>
                <a:cubicBezTo>
                  <a:pt x="447" y="455"/>
                  <a:pt x="466" y="441"/>
                  <a:pt x="466" y="411"/>
                </a:cubicBezTo>
                <a:cubicBezTo>
                  <a:pt x="466" y="392"/>
                  <a:pt x="457" y="380"/>
                  <a:pt x="448" y="372"/>
                </a:cubicBezTo>
                <a:cubicBezTo>
                  <a:pt x="457" y="363"/>
                  <a:pt x="466" y="349"/>
                  <a:pt x="466" y="329"/>
                </a:cubicBezTo>
                <a:cubicBezTo>
                  <a:pt x="466" y="300"/>
                  <a:pt x="447" y="287"/>
                  <a:pt x="436" y="282"/>
                </a:cubicBezTo>
                <a:cubicBezTo>
                  <a:pt x="437" y="275"/>
                  <a:pt x="440" y="265"/>
                  <a:pt x="440" y="252"/>
                </a:cubicBezTo>
                <a:cubicBezTo>
                  <a:pt x="440" y="226"/>
                  <a:pt x="415" y="202"/>
                  <a:pt x="379" y="202"/>
                </a:cubicBezTo>
                <a:cubicBezTo>
                  <a:pt x="379" y="202"/>
                  <a:pt x="378" y="202"/>
                  <a:pt x="378" y="202"/>
                </a:cubicBezTo>
                <a:cubicBezTo>
                  <a:pt x="337" y="200"/>
                  <a:pt x="237" y="200"/>
                  <a:pt x="212" y="200"/>
                </a:cubicBezTo>
                <a:cubicBezTo>
                  <a:pt x="217" y="190"/>
                  <a:pt x="220" y="183"/>
                  <a:pt x="228" y="165"/>
                </a:cubicBezTo>
                <a:cubicBezTo>
                  <a:pt x="242" y="134"/>
                  <a:pt x="261" y="95"/>
                  <a:pt x="266" y="62"/>
                </a:cubicBezTo>
                <a:cubicBezTo>
                  <a:pt x="266" y="41"/>
                  <a:pt x="258" y="25"/>
                  <a:pt x="248" y="15"/>
                </a:cubicBezTo>
                <a:cubicBezTo>
                  <a:pt x="237" y="5"/>
                  <a:pt x="224" y="0"/>
                  <a:pt x="213" y="0"/>
                </a:cubicBezTo>
                <a:close/>
                <a:moveTo>
                  <a:pt x="213" y="27"/>
                </a:moveTo>
                <a:cubicBezTo>
                  <a:pt x="216" y="27"/>
                  <a:pt x="224" y="29"/>
                  <a:pt x="229" y="34"/>
                </a:cubicBezTo>
                <a:cubicBezTo>
                  <a:pt x="235" y="40"/>
                  <a:pt x="240" y="47"/>
                  <a:pt x="240" y="62"/>
                </a:cubicBezTo>
                <a:cubicBezTo>
                  <a:pt x="227" y="112"/>
                  <a:pt x="202" y="158"/>
                  <a:pt x="180" y="208"/>
                </a:cubicBezTo>
                <a:cubicBezTo>
                  <a:pt x="176" y="216"/>
                  <a:pt x="183" y="227"/>
                  <a:pt x="192" y="227"/>
                </a:cubicBezTo>
                <a:cubicBezTo>
                  <a:pt x="192" y="227"/>
                  <a:pt x="333" y="227"/>
                  <a:pt x="378" y="228"/>
                </a:cubicBezTo>
                <a:cubicBezTo>
                  <a:pt x="378" y="228"/>
                  <a:pt x="378" y="228"/>
                  <a:pt x="378" y="228"/>
                </a:cubicBezTo>
                <a:cubicBezTo>
                  <a:pt x="403" y="228"/>
                  <a:pt x="413" y="244"/>
                  <a:pt x="413" y="252"/>
                </a:cubicBezTo>
                <a:cubicBezTo>
                  <a:pt x="413" y="263"/>
                  <a:pt x="409" y="286"/>
                  <a:pt x="409" y="286"/>
                </a:cubicBezTo>
                <a:cubicBezTo>
                  <a:pt x="408" y="292"/>
                  <a:pt x="412" y="299"/>
                  <a:pt x="418" y="301"/>
                </a:cubicBezTo>
                <a:cubicBezTo>
                  <a:pt x="418" y="301"/>
                  <a:pt x="440" y="308"/>
                  <a:pt x="440" y="329"/>
                </a:cubicBezTo>
                <a:cubicBezTo>
                  <a:pt x="440" y="349"/>
                  <a:pt x="420" y="361"/>
                  <a:pt x="420" y="361"/>
                </a:cubicBezTo>
                <a:cubicBezTo>
                  <a:pt x="411" y="365"/>
                  <a:pt x="412" y="381"/>
                  <a:pt x="421" y="385"/>
                </a:cubicBezTo>
                <a:cubicBezTo>
                  <a:pt x="421" y="385"/>
                  <a:pt x="440" y="392"/>
                  <a:pt x="440" y="411"/>
                </a:cubicBezTo>
                <a:cubicBezTo>
                  <a:pt x="440" y="433"/>
                  <a:pt x="412" y="444"/>
                  <a:pt x="412" y="444"/>
                </a:cubicBezTo>
                <a:cubicBezTo>
                  <a:pt x="404" y="446"/>
                  <a:pt x="401" y="457"/>
                  <a:pt x="406" y="464"/>
                </a:cubicBezTo>
                <a:cubicBezTo>
                  <a:pt x="406" y="464"/>
                  <a:pt x="413" y="474"/>
                  <a:pt x="413" y="489"/>
                </a:cubicBezTo>
                <a:cubicBezTo>
                  <a:pt x="413" y="493"/>
                  <a:pt x="410" y="502"/>
                  <a:pt x="403" y="509"/>
                </a:cubicBezTo>
                <a:cubicBezTo>
                  <a:pt x="396" y="515"/>
                  <a:pt x="386" y="520"/>
                  <a:pt x="373" y="520"/>
                </a:cubicBezTo>
                <a:lnTo>
                  <a:pt x="120" y="520"/>
                </a:lnTo>
                <a:cubicBezTo>
                  <a:pt x="68" y="520"/>
                  <a:pt x="26" y="478"/>
                  <a:pt x="26" y="427"/>
                </a:cubicBezTo>
                <a:lnTo>
                  <a:pt x="26" y="302"/>
                </a:lnTo>
                <a:cubicBezTo>
                  <a:pt x="26" y="282"/>
                  <a:pt x="32" y="263"/>
                  <a:pt x="44" y="247"/>
                </a:cubicBezTo>
                <a:cubicBezTo>
                  <a:pt x="44" y="247"/>
                  <a:pt x="44" y="247"/>
                  <a:pt x="44" y="247"/>
                </a:cubicBezTo>
                <a:lnTo>
                  <a:pt x="193" y="42"/>
                </a:lnTo>
                <a:cubicBezTo>
                  <a:pt x="198" y="33"/>
                  <a:pt x="206" y="28"/>
                  <a:pt x="213" y="27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73709" y="5131945"/>
            <a:ext cx="4058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454922" y="5138981"/>
            <a:ext cx="4058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</a:p>
        </p:txBody>
      </p:sp>
      <p:sp>
        <p:nvSpPr>
          <p:cNvPr id="25" name="Multipe Users"/>
          <p:cNvSpPr>
            <a:spLocks noChangeAspect="1" noEditPoints="1"/>
          </p:cNvSpPr>
          <p:nvPr/>
        </p:nvSpPr>
        <p:spPr bwMode="auto">
          <a:xfrm>
            <a:off x="2756560" y="5171126"/>
            <a:ext cx="163513" cy="138113"/>
          </a:xfrm>
          <a:custGeom>
            <a:avLst/>
            <a:gdLst>
              <a:gd name="T0" fmla="*/ 146 w 669"/>
              <a:gd name="T1" fmla="*/ 198 h 568"/>
              <a:gd name="T2" fmla="*/ 162 w 669"/>
              <a:gd name="T3" fmla="*/ 274 h 568"/>
              <a:gd name="T4" fmla="*/ 191 w 669"/>
              <a:gd name="T5" fmla="*/ 337 h 568"/>
              <a:gd name="T6" fmla="*/ 97 w 669"/>
              <a:gd name="T7" fmla="*/ 437 h 568"/>
              <a:gd name="T8" fmla="*/ 0 w 669"/>
              <a:gd name="T9" fmla="*/ 568 h 568"/>
              <a:gd name="T10" fmla="*/ 516 w 669"/>
              <a:gd name="T11" fmla="*/ 496 h 568"/>
              <a:gd name="T12" fmla="*/ 640 w 669"/>
              <a:gd name="T13" fmla="*/ 416 h 568"/>
              <a:gd name="T14" fmla="*/ 510 w 669"/>
              <a:gd name="T15" fmla="*/ 338 h 568"/>
              <a:gd name="T16" fmla="*/ 522 w 669"/>
              <a:gd name="T17" fmla="*/ 281 h 568"/>
              <a:gd name="T18" fmla="*/ 554 w 669"/>
              <a:gd name="T19" fmla="*/ 210 h 568"/>
              <a:gd name="T20" fmla="*/ 541 w 669"/>
              <a:gd name="T21" fmla="*/ 60 h 568"/>
              <a:gd name="T22" fmla="*/ 440 w 669"/>
              <a:gd name="T23" fmla="*/ 13 h 568"/>
              <a:gd name="T24" fmla="*/ 267 w 669"/>
              <a:gd name="T25" fmla="*/ 0 h 568"/>
              <a:gd name="T26" fmla="*/ 316 w 669"/>
              <a:gd name="T27" fmla="*/ 43 h 568"/>
              <a:gd name="T28" fmla="*/ 363 w 669"/>
              <a:gd name="T29" fmla="*/ 70 h 568"/>
              <a:gd name="T30" fmla="*/ 360 w 669"/>
              <a:gd name="T31" fmla="*/ 208 h 568"/>
              <a:gd name="T32" fmla="*/ 365 w 669"/>
              <a:gd name="T33" fmla="*/ 251 h 568"/>
              <a:gd name="T34" fmla="*/ 349 w 669"/>
              <a:gd name="T35" fmla="*/ 266 h 568"/>
              <a:gd name="T36" fmla="*/ 326 w 669"/>
              <a:gd name="T37" fmla="*/ 320 h 568"/>
              <a:gd name="T38" fmla="*/ 320 w 669"/>
              <a:gd name="T39" fmla="*/ 389 h 568"/>
              <a:gd name="T40" fmla="*/ 366 w 669"/>
              <a:gd name="T41" fmla="*/ 436 h 568"/>
              <a:gd name="T42" fmla="*/ 482 w 669"/>
              <a:gd name="T43" fmla="*/ 495 h 568"/>
              <a:gd name="T44" fmla="*/ 31 w 669"/>
              <a:gd name="T45" fmla="*/ 541 h 568"/>
              <a:gd name="T46" fmla="*/ 171 w 669"/>
              <a:gd name="T47" fmla="*/ 436 h 568"/>
              <a:gd name="T48" fmla="*/ 216 w 669"/>
              <a:gd name="T49" fmla="*/ 389 h 568"/>
              <a:gd name="T50" fmla="*/ 210 w 669"/>
              <a:gd name="T51" fmla="*/ 320 h 568"/>
              <a:gd name="T52" fmla="*/ 186 w 669"/>
              <a:gd name="T53" fmla="*/ 266 h 568"/>
              <a:gd name="T54" fmla="*/ 171 w 669"/>
              <a:gd name="T55" fmla="*/ 251 h 568"/>
              <a:gd name="T56" fmla="*/ 176 w 669"/>
              <a:gd name="T57" fmla="*/ 208 h 568"/>
              <a:gd name="T58" fmla="*/ 267 w 669"/>
              <a:gd name="T59" fmla="*/ 26 h 568"/>
              <a:gd name="T60" fmla="*/ 483 w 669"/>
              <a:gd name="T61" fmla="*/ 58 h 568"/>
              <a:gd name="T62" fmla="*/ 530 w 669"/>
              <a:gd name="T63" fmla="*/ 109 h 568"/>
              <a:gd name="T64" fmla="*/ 525 w 669"/>
              <a:gd name="T65" fmla="*/ 197 h 568"/>
              <a:gd name="T66" fmla="*/ 520 w 669"/>
              <a:gd name="T67" fmla="*/ 227 h 568"/>
              <a:gd name="T68" fmla="*/ 498 w 669"/>
              <a:gd name="T69" fmla="*/ 269 h 568"/>
              <a:gd name="T70" fmla="*/ 482 w 669"/>
              <a:gd name="T71" fmla="*/ 287 h 568"/>
              <a:gd name="T72" fmla="*/ 483 w 669"/>
              <a:gd name="T73" fmla="*/ 345 h 568"/>
              <a:gd name="T74" fmla="*/ 575 w 669"/>
              <a:gd name="T75" fmla="*/ 406 h 568"/>
              <a:gd name="T76" fmla="*/ 493 w 669"/>
              <a:gd name="T77" fmla="*/ 469 h 568"/>
              <a:gd name="T78" fmla="*/ 347 w 669"/>
              <a:gd name="T79" fmla="*/ 385 h 568"/>
              <a:gd name="T80" fmla="*/ 362 w 669"/>
              <a:gd name="T81" fmla="*/ 314 h 568"/>
              <a:gd name="T82" fmla="*/ 399 w 669"/>
              <a:gd name="T83" fmla="*/ 231 h 568"/>
              <a:gd name="T84" fmla="*/ 384 w 669"/>
              <a:gd name="T85" fmla="*/ 54 h 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69" h="568">
                <a:moveTo>
                  <a:pt x="266" y="0"/>
                </a:moveTo>
                <a:cubicBezTo>
                  <a:pt x="204" y="1"/>
                  <a:pt x="164" y="26"/>
                  <a:pt x="147" y="66"/>
                </a:cubicBezTo>
                <a:cubicBezTo>
                  <a:pt x="131" y="103"/>
                  <a:pt x="134" y="150"/>
                  <a:pt x="146" y="198"/>
                </a:cubicBezTo>
                <a:cubicBezTo>
                  <a:pt x="140" y="206"/>
                  <a:pt x="135" y="216"/>
                  <a:pt x="137" y="231"/>
                </a:cubicBezTo>
                <a:cubicBezTo>
                  <a:pt x="138" y="245"/>
                  <a:pt x="144" y="257"/>
                  <a:pt x="150" y="267"/>
                </a:cubicBezTo>
                <a:cubicBezTo>
                  <a:pt x="153" y="272"/>
                  <a:pt x="158" y="272"/>
                  <a:pt x="162" y="274"/>
                </a:cubicBezTo>
                <a:cubicBezTo>
                  <a:pt x="164" y="288"/>
                  <a:pt x="168" y="302"/>
                  <a:pt x="174" y="314"/>
                </a:cubicBezTo>
                <a:cubicBezTo>
                  <a:pt x="178" y="321"/>
                  <a:pt x="181" y="327"/>
                  <a:pt x="185" y="332"/>
                </a:cubicBezTo>
                <a:cubicBezTo>
                  <a:pt x="186" y="334"/>
                  <a:pt x="189" y="335"/>
                  <a:pt x="191" y="337"/>
                </a:cubicBezTo>
                <a:cubicBezTo>
                  <a:pt x="191" y="354"/>
                  <a:pt x="191" y="367"/>
                  <a:pt x="190" y="385"/>
                </a:cubicBezTo>
                <a:cubicBezTo>
                  <a:pt x="185" y="395"/>
                  <a:pt x="175" y="404"/>
                  <a:pt x="159" y="412"/>
                </a:cubicBezTo>
                <a:cubicBezTo>
                  <a:pt x="142" y="420"/>
                  <a:pt x="120" y="428"/>
                  <a:pt x="97" y="437"/>
                </a:cubicBezTo>
                <a:cubicBezTo>
                  <a:pt x="75" y="447"/>
                  <a:pt x="52" y="459"/>
                  <a:pt x="34" y="477"/>
                </a:cubicBezTo>
                <a:cubicBezTo>
                  <a:pt x="16" y="495"/>
                  <a:pt x="3" y="521"/>
                  <a:pt x="1" y="554"/>
                </a:cubicBezTo>
                <a:lnTo>
                  <a:pt x="0" y="568"/>
                </a:lnTo>
                <a:lnTo>
                  <a:pt x="535" y="568"/>
                </a:lnTo>
                <a:lnTo>
                  <a:pt x="535" y="554"/>
                </a:lnTo>
                <a:cubicBezTo>
                  <a:pt x="533" y="531"/>
                  <a:pt x="526" y="511"/>
                  <a:pt x="516" y="496"/>
                </a:cubicBezTo>
                <a:lnTo>
                  <a:pt x="669" y="496"/>
                </a:lnTo>
                <a:lnTo>
                  <a:pt x="668" y="482"/>
                </a:lnTo>
                <a:cubicBezTo>
                  <a:pt x="666" y="453"/>
                  <a:pt x="655" y="431"/>
                  <a:pt x="640" y="416"/>
                </a:cubicBezTo>
                <a:cubicBezTo>
                  <a:pt x="624" y="400"/>
                  <a:pt x="605" y="390"/>
                  <a:pt x="586" y="382"/>
                </a:cubicBezTo>
                <a:cubicBezTo>
                  <a:pt x="567" y="374"/>
                  <a:pt x="549" y="367"/>
                  <a:pt x="535" y="360"/>
                </a:cubicBezTo>
                <a:cubicBezTo>
                  <a:pt x="521" y="353"/>
                  <a:pt x="513" y="347"/>
                  <a:pt x="510" y="338"/>
                </a:cubicBezTo>
                <a:cubicBezTo>
                  <a:pt x="509" y="325"/>
                  <a:pt x="509" y="313"/>
                  <a:pt x="509" y="300"/>
                </a:cubicBezTo>
                <a:cubicBezTo>
                  <a:pt x="510" y="299"/>
                  <a:pt x="512" y="297"/>
                  <a:pt x="513" y="296"/>
                </a:cubicBezTo>
                <a:cubicBezTo>
                  <a:pt x="517" y="291"/>
                  <a:pt x="520" y="286"/>
                  <a:pt x="522" y="281"/>
                </a:cubicBezTo>
                <a:cubicBezTo>
                  <a:pt x="527" y="271"/>
                  <a:pt x="530" y="259"/>
                  <a:pt x="532" y="248"/>
                </a:cubicBezTo>
                <a:cubicBezTo>
                  <a:pt x="536" y="246"/>
                  <a:pt x="540" y="245"/>
                  <a:pt x="543" y="242"/>
                </a:cubicBezTo>
                <a:cubicBezTo>
                  <a:pt x="548" y="234"/>
                  <a:pt x="552" y="224"/>
                  <a:pt x="554" y="210"/>
                </a:cubicBezTo>
                <a:cubicBezTo>
                  <a:pt x="555" y="199"/>
                  <a:pt x="550" y="190"/>
                  <a:pt x="546" y="183"/>
                </a:cubicBezTo>
                <a:cubicBezTo>
                  <a:pt x="552" y="164"/>
                  <a:pt x="558" y="136"/>
                  <a:pt x="556" y="107"/>
                </a:cubicBezTo>
                <a:cubicBezTo>
                  <a:pt x="555" y="90"/>
                  <a:pt x="551" y="74"/>
                  <a:pt x="541" y="60"/>
                </a:cubicBezTo>
                <a:cubicBezTo>
                  <a:pt x="531" y="47"/>
                  <a:pt x="516" y="37"/>
                  <a:pt x="496" y="34"/>
                </a:cubicBezTo>
                <a:cubicBezTo>
                  <a:pt x="483" y="20"/>
                  <a:pt x="464" y="13"/>
                  <a:pt x="440" y="13"/>
                </a:cubicBezTo>
                <a:lnTo>
                  <a:pt x="440" y="13"/>
                </a:lnTo>
                <a:cubicBezTo>
                  <a:pt x="407" y="14"/>
                  <a:pt x="382" y="22"/>
                  <a:pt x="364" y="36"/>
                </a:cubicBezTo>
                <a:cubicBezTo>
                  <a:pt x="356" y="31"/>
                  <a:pt x="346" y="27"/>
                  <a:pt x="335" y="25"/>
                </a:cubicBezTo>
                <a:cubicBezTo>
                  <a:pt x="321" y="7"/>
                  <a:pt x="296" y="0"/>
                  <a:pt x="267" y="0"/>
                </a:cubicBezTo>
                <a:lnTo>
                  <a:pt x="266" y="0"/>
                </a:lnTo>
                <a:close/>
                <a:moveTo>
                  <a:pt x="267" y="26"/>
                </a:moveTo>
                <a:cubicBezTo>
                  <a:pt x="294" y="26"/>
                  <a:pt x="311" y="34"/>
                  <a:pt x="316" y="43"/>
                </a:cubicBezTo>
                <a:lnTo>
                  <a:pt x="319" y="49"/>
                </a:lnTo>
                <a:lnTo>
                  <a:pt x="326" y="50"/>
                </a:lnTo>
                <a:cubicBezTo>
                  <a:pt x="344" y="52"/>
                  <a:pt x="355" y="60"/>
                  <a:pt x="363" y="70"/>
                </a:cubicBezTo>
                <a:cubicBezTo>
                  <a:pt x="370" y="80"/>
                  <a:pt x="374" y="95"/>
                  <a:pt x="375" y="111"/>
                </a:cubicBezTo>
                <a:cubicBezTo>
                  <a:pt x="378" y="143"/>
                  <a:pt x="369" y="180"/>
                  <a:pt x="363" y="198"/>
                </a:cubicBezTo>
                <a:lnTo>
                  <a:pt x="360" y="208"/>
                </a:lnTo>
                <a:lnTo>
                  <a:pt x="369" y="213"/>
                </a:lnTo>
                <a:cubicBezTo>
                  <a:pt x="368" y="213"/>
                  <a:pt x="374" y="217"/>
                  <a:pt x="373" y="228"/>
                </a:cubicBezTo>
                <a:cubicBezTo>
                  <a:pt x="371" y="241"/>
                  <a:pt x="368" y="248"/>
                  <a:pt x="365" y="251"/>
                </a:cubicBezTo>
                <a:cubicBezTo>
                  <a:pt x="363" y="254"/>
                  <a:pt x="362" y="254"/>
                  <a:pt x="361" y="254"/>
                </a:cubicBezTo>
                <a:lnTo>
                  <a:pt x="351" y="255"/>
                </a:lnTo>
                <a:lnTo>
                  <a:pt x="349" y="266"/>
                </a:lnTo>
                <a:cubicBezTo>
                  <a:pt x="348" y="277"/>
                  <a:pt x="343" y="291"/>
                  <a:pt x="338" y="302"/>
                </a:cubicBezTo>
                <a:cubicBezTo>
                  <a:pt x="335" y="308"/>
                  <a:pt x="333" y="312"/>
                  <a:pt x="330" y="316"/>
                </a:cubicBezTo>
                <a:cubicBezTo>
                  <a:pt x="328" y="319"/>
                  <a:pt x="325" y="321"/>
                  <a:pt x="326" y="320"/>
                </a:cubicBezTo>
                <a:lnTo>
                  <a:pt x="319" y="324"/>
                </a:lnTo>
                <a:lnTo>
                  <a:pt x="319" y="332"/>
                </a:lnTo>
                <a:cubicBezTo>
                  <a:pt x="319" y="351"/>
                  <a:pt x="318" y="367"/>
                  <a:pt x="320" y="389"/>
                </a:cubicBezTo>
                <a:lnTo>
                  <a:pt x="321" y="391"/>
                </a:lnTo>
                <a:lnTo>
                  <a:pt x="321" y="393"/>
                </a:lnTo>
                <a:cubicBezTo>
                  <a:pt x="329" y="413"/>
                  <a:pt x="346" y="426"/>
                  <a:pt x="366" y="436"/>
                </a:cubicBezTo>
                <a:cubicBezTo>
                  <a:pt x="385" y="445"/>
                  <a:pt x="407" y="453"/>
                  <a:pt x="428" y="462"/>
                </a:cubicBezTo>
                <a:cubicBezTo>
                  <a:pt x="446" y="469"/>
                  <a:pt x="462" y="478"/>
                  <a:pt x="475" y="489"/>
                </a:cubicBezTo>
                <a:cubicBezTo>
                  <a:pt x="477" y="492"/>
                  <a:pt x="479" y="494"/>
                  <a:pt x="482" y="495"/>
                </a:cubicBezTo>
                <a:cubicBezTo>
                  <a:pt x="482" y="495"/>
                  <a:pt x="482" y="495"/>
                  <a:pt x="483" y="496"/>
                </a:cubicBezTo>
                <a:cubicBezTo>
                  <a:pt x="494" y="507"/>
                  <a:pt x="501" y="522"/>
                  <a:pt x="505" y="541"/>
                </a:cubicBezTo>
                <a:lnTo>
                  <a:pt x="31" y="541"/>
                </a:lnTo>
                <a:cubicBezTo>
                  <a:pt x="35" y="522"/>
                  <a:pt x="42" y="507"/>
                  <a:pt x="53" y="496"/>
                </a:cubicBezTo>
                <a:cubicBezTo>
                  <a:pt x="67" y="481"/>
                  <a:pt x="87" y="471"/>
                  <a:pt x="108" y="462"/>
                </a:cubicBezTo>
                <a:cubicBezTo>
                  <a:pt x="129" y="453"/>
                  <a:pt x="151" y="445"/>
                  <a:pt x="171" y="436"/>
                </a:cubicBezTo>
                <a:cubicBezTo>
                  <a:pt x="190" y="426"/>
                  <a:pt x="208" y="413"/>
                  <a:pt x="215" y="393"/>
                </a:cubicBezTo>
                <a:lnTo>
                  <a:pt x="216" y="391"/>
                </a:lnTo>
                <a:lnTo>
                  <a:pt x="216" y="389"/>
                </a:lnTo>
                <a:cubicBezTo>
                  <a:pt x="218" y="367"/>
                  <a:pt x="217" y="351"/>
                  <a:pt x="217" y="332"/>
                </a:cubicBezTo>
                <a:lnTo>
                  <a:pt x="217" y="324"/>
                </a:lnTo>
                <a:lnTo>
                  <a:pt x="210" y="320"/>
                </a:lnTo>
                <a:cubicBezTo>
                  <a:pt x="211" y="321"/>
                  <a:pt x="209" y="319"/>
                  <a:pt x="206" y="316"/>
                </a:cubicBezTo>
                <a:cubicBezTo>
                  <a:pt x="204" y="312"/>
                  <a:pt x="201" y="307"/>
                  <a:pt x="198" y="302"/>
                </a:cubicBezTo>
                <a:cubicBezTo>
                  <a:pt x="192" y="291"/>
                  <a:pt x="188" y="277"/>
                  <a:pt x="186" y="266"/>
                </a:cubicBezTo>
                <a:lnTo>
                  <a:pt x="185" y="255"/>
                </a:lnTo>
                <a:lnTo>
                  <a:pt x="174" y="254"/>
                </a:lnTo>
                <a:cubicBezTo>
                  <a:pt x="174" y="254"/>
                  <a:pt x="173" y="254"/>
                  <a:pt x="171" y="251"/>
                </a:cubicBezTo>
                <a:cubicBezTo>
                  <a:pt x="168" y="248"/>
                  <a:pt x="165" y="241"/>
                  <a:pt x="163" y="228"/>
                </a:cubicBezTo>
                <a:cubicBezTo>
                  <a:pt x="161" y="222"/>
                  <a:pt x="166" y="217"/>
                  <a:pt x="167" y="213"/>
                </a:cubicBezTo>
                <a:lnTo>
                  <a:pt x="176" y="208"/>
                </a:lnTo>
                <a:lnTo>
                  <a:pt x="173" y="198"/>
                </a:lnTo>
                <a:cubicBezTo>
                  <a:pt x="161" y="150"/>
                  <a:pt x="159" y="106"/>
                  <a:pt x="172" y="76"/>
                </a:cubicBezTo>
                <a:cubicBezTo>
                  <a:pt x="185" y="46"/>
                  <a:pt x="211" y="27"/>
                  <a:pt x="267" y="26"/>
                </a:cubicBezTo>
                <a:close/>
                <a:moveTo>
                  <a:pt x="440" y="40"/>
                </a:moveTo>
                <a:cubicBezTo>
                  <a:pt x="463" y="40"/>
                  <a:pt x="476" y="46"/>
                  <a:pt x="480" y="53"/>
                </a:cubicBezTo>
                <a:lnTo>
                  <a:pt x="483" y="58"/>
                </a:lnTo>
                <a:lnTo>
                  <a:pt x="490" y="59"/>
                </a:lnTo>
                <a:cubicBezTo>
                  <a:pt x="505" y="61"/>
                  <a:pt x="513" y="67"/>
                  <a:pt x="519" y="76"/>
                </a:cubicBezTo>
                <a:cubicBezTo>
                  <a:pt x="525" y="84"/>
                  <a:pt x="529" y="96"/>
                  <a:pt x="530" y="109"/>
                </a:cubicBezTo>
                <a:cubicBezTo>
                  <a:pt x="532" y="135"/>
                  <a:pt x="524" y="167"/>
                  <a:pt x="519" y="181"/>
                </a:cubicBezTo>
                <a:lnTo>
                  <a:pt x="516" y="191"/>
                </a:lnTo>
                <a:lnTo>
                  <a:pt x="525" y="197"/>
                </a:lnTo>
                <a:cubicBezTo>
                  <a:pt x="524" y="196"/>
                  <a:pt x="528" y="198"/>
                  <a:pt x="527" y="207"/>
                </a:cubicBezTo>
                <a:cubicBezTo>
                  <a:pt x="527" y="214"/>
                  <a:pt x="524" y="219"/>
                  <a:pt x="522" y="225"/>
                </a:cubicBezTo>
                <a:cubicBezTo>
                  <a:pt x="520" y="227"/>
                  <a:pt x="519" y="227"/>
                  <a:pt x="520" y="227"/>
                </a:cubicBezTo>
                <a:lnTo>
                  <a:pt x="509" y="228"/>
                </a:lnTo>
                <a:lnTo>
                  <a:pt x="508" y="239"/>
                </a:lnTo>
                <a:cubicBezTo>
                  <a:pt x="507" y="248"/>
                  <a:pt x="503" y="260"/>
                  <a:pt x="498" y="269"/>
                </a:cubicBezTo>
                <a:cubicBezTo>
                  <a:pt x="496" y="273"/>
                  <a:pt x="494" y="277"/>
                  <a:pt x="492" y="280"/>
                </a:cubicBezTo>
                <a:cubicBezTo>
                  <a:pt x="490" y="283"/>
                  <a:pt x="488" y="284"/>
                  <a:pt x="489" y="283"/>
                </a:cubicBezTo>
                <a:lnTo>
                  <a:pt x="482" y="287"/>
                </a:lnTo>
                <a:lnTo>
                  <a:pt x="482" y="295"/>
                </a:lnTo>
                <a:cubicBezTo>
                  <a:pt x="482" y="311"/>
                  <a:pt x="482" y="325"/>
                  <a:pt x="483" y="344"/>
                </a:cubicBezTo>
                <a:lnTo>
                  <a:pt x="483" y="345"/>
                </a:lnTo>
                <a:lnTo>
                  <a:pt x="484" y="347"/>
                </a:lnTo>
                <a:cubicBezTo>
                  <a:pt x="491" y="365"/>
                  <a:pt x="506" y="376"/>
                  <a:pt x="523" y="384"/>
                </a:cubicBezTo>
                <a:cubicBezTo>
                  <a:pt x="539" y="392"/>
                  <a:pt x="558" y="399"/>
                  <a:pt x="575" y="406"/>
                </a:cubicBezTo>
                <a:cubicBezTo>
                  <a:pt x="593" y="414"/>
                  <a:pt x="609" y="422"/>
                  <a:pt x="621" y="434"/>
                </a:cubicBezTo>
                <a:cubicBezTo>
                  <a:pt x="629" y="443"/>
                  <a:pt x="635" y="455"/>
                  <a:pt x="638" y="469"/>
                </a:cubicBezTo>
                <a:lnTo>
                  <a:pt x="493" y="469"/>
                </a:lnTo>
                <a:cubicBezTo>
                  <a:pt x="477" y="455"/>
                  <a:pt x="458" y="445"/>
                  <a:pt x="439" y="437"/>
                </a:cubicBezTo>
                <a:cubicBezTo>
                  <a:pt x="417" y="428"/>
                  <a:pt x="395" y="420"/>
                  <a:pt x="378" y="412"/>
                </a:cubicBezTo>
                <a:cubicBezTo>
                  <a:pt x="361" y="404"/>
                  <a:pt x="351" y="395"/>
                  <a:pt x="347" y="385"/>
                </a:cubicBezTo>
                <a:cubicBezTo>
                  <a:pt x="345" y="367"/>
                  <a:pt x="346" y="353"/>
                  <a:pt x="346" y="337"/>
                </a:cubicBezTo>
                <a:cubicBezTo>
                  <a:pt x="348" y="335"/>
                  <a:pt x="350" y="334"/>
                  <a:pt x="352" y="331"/>
                </a:cubicBezTo>
                <a:cubicBezTo>
                  <a:pt x="355" y="326"/>
                  <a:pt x="359" y="320"/>
                  <a:pt x="362" y="314"/>
                </a:cubicBezTo>
                <a:cubicBezTo>
                  <a:pt x="368" y="302"/>
                  <a:pt x="372" y="288"/>
                  <a:pt x="374" y="274"/>
                </a:cubicBezTo>
                <a:cubicBezTo>
                  <a:pt x="378" y="272"/>
                  <a:pt x="383" y="272"/>
                  <a:pt x="386" y="267"/>
                </a:cubicBezTo>
                <a:cubicBezTo>
                  <a:pt x="393" y="259"/>
                  <a:pt x="397" y="247"/>
                  <a:pt x="399" y="231"/>
                </a:cubicBezTo>
                <a:cubicBezTo>
                  <a:pt x="401" y="216"/>
                  <a:pt x="396" y="206"/>
                  <a:pt x="390" y="199"/>
                </a:cubicBezTo>
                <a:cubicBezTo>
                  <a:pt x="396" y="178"/>
                  <a:pt x="405" y="144"/>
                  <a:pt x="402" y="109"/>
                </a:cubicBezTo>
                <a:cubicBezTo>
                  <a:pt x="398" y="88"/>
                  <a:pt x="395" y="68"/>
                  <a:pt x="384" y="54"/>
                </a:cubicBezTo>
                <a:cubicBezTo>
                  <a:pt x="397" y="46"/>
                  <a:pt x="415" y="40"/>
                  <a:pt x="440" y="4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899327" y="1866245"/>
            <a:ext cx="212598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50" dirty="0" smtClean="0"/>
              <a:t>게시판</a:t>
            </a:r>
            <a:endParaRPr lang="ko-KR" altLang="en-US" sz="1350" dirty="0"/>
          </a:p>
        </p:txBody>
      </p:sp>
      <p:sp>
        <p:nvSpPr>
          <p:cNvPr id="81" name="TextBox 80"/>
          <p:cNvSpPr txBox="1"/>
          <p:nvPr/>
        </p:nvSpPr>
        <p:spPr>
          <a:xfrm>
            <a:off x="1375004" y="435932"/>
            <a:ext cx="6485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대충 화면을 상상해 봅니다</a:t>
            </a:r>
            <a:r>
              <a:rPr lang="en-US" altLang="ko-KR" dirty="0" smtClean="0"/>
              <a:t>..(2) </a:t>
            </a:r>
          </a:p>
          <a:p>
            <a:r>
              <a:rPr lang="ko-KR" altLang="en-US" dirty="0" smtClean="0"/>
              <a:t>요즘 카드디자인이 흥하니 우리도 카드디자인으로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sp>
        <p:nvSpPr>
          <p:cNvPr id="82" name="Menu"/>
          <p:cNvSpPr>
            <a:spLocks noChangeAspect="1" noEditPoints="1"/>
          </p:cNvSpPr>
          <p:nvPr/>
        </p:nvSpPr>
        <p:spPr bwMode="auto">
          <a:xfrm>
            <a:off x="1915418" y="1958026"/>
            <a:ext cx="161925" cy="103188"/>
          </a:xfrm>
          <a:custGeom>
            <a:avLst/>
            <a:gdLst>
              <a:gd name="T0" fmla="*/ 0 w 667"/>
              <a:gd name="T1" fmla="*/ 0 h 426"/>
              <a:gd name="T2" fmla="*/ 0 w 667"/>
              <a:gd name="T3" fmla="*/ 26 h 426"/>
              <a:gd name="T4" fmla="*/ 667 w 667"/>
              <a:gd name="T5" fmla="*/ 26 h 426"/>
              <a:gd name="T6" fmla="*/ 667 w 667"/>
              <a:gd name="T7" fmla="*/ 0 h 426"/>
              <a:gd name="T8" fmla="*/ 0 w 667"/>
              <a:gd name="T9" fmla="*/ 0 h 426"/>
              <a:gd name="T10" fmla="*/ 0 w 667"/>
              <a:gd name="T11" fmla="*/ 200 h 426"/>
              <a:gd name="T12" fmla="*/ 0 w 667"/>
              <a:gd name="T13" fmla="*/ 226 h 426"/>
              <a:gd name="T14" fmla="*/ 667 w 667"/>
              <a:gd name="T15" fmla="*/ 226 h 426"/>
              <a:gd name="T16" fmla="*/ 667 w 667"/>
              <a:gd name="T17" fmla="*/ 200 h 426"/>
              <a:gd name="T18" fmla="*/ 0 w 667"/>
              <a:gd name="T19" fmla="*/ 200 h 426"/>
              <a:gd name="T20" fmla="*/ 0 w 667"/>
              <a:gd name="T21" fmla="*/ 400 h 426"/>
              <a:gd name="T22" fmla="*/ 0 w 667"/>
              <a:gd name="T23" fmla="*/ 426 h 426"/>
              <a:gd name="T24" fmla="*/ 667 w 667"/>
              <a:gd name="T25" fmla="*/ 426 h 426"/>
              <a:gd name="T26" fmla="*/ 667 w 667"/>
              <a:gd name="T27" fmla="*/ 400 h 426"/>
              <a:gd name="T28" fmla="*/ 0 w 667"/>
              <a:gd name="T29" fmla="*/ 40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67" h="426">
                <a:moveTo>
                  <a:pt x="0" y="0"/>
                </a:moveTo>
                <a:lnTo>
                  <a:pt x="0" y="26"/>
                </a:lnTo>
                <a:lnTo>
                  <a:pt x="667" y="26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0" y="200"/>
                </a:moveTo>
                <a:lnTo>
                  <a:pt x="0" y="226"/>
                </a:lnTo>
                <a:lnTo>
                  <a:pt x="667" y="226"/>
                </a:lnTo>
                <a:lnTo>
                  <a:pt x="667" y="200"/>
                </a:lnTo>
                <a:lnTo>
                  <a:pt x="0" y="200"/>
                </a:lnTo>
                <a:close/>
                <a:moveTo>
                  <a:pt x="0" y="400"/>
                </a:moveTo>
                <a:lnTo>
                  <a:pt x="0" y="426"/>
                </a:lnTo>
                <a:lnTo>
                  <a:pt x="667" y="426"/>
                </a:lnTo>
                <a:lnTo>
                  <a:pt x="667" y="400"/>
                </a:lnTo>
                <a:lnTo>
                  <a:pt x="0" y="400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Button"/>
          <p:cNvSpPr/>
          <p:nvPr/>
        </p:nvSpPr>
        <p:spPr>
          <a:xfrm>
            <a:off x="3552902" y="1915068"/>
            <a:ext cx="451306" cy="207026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글쓰기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5" name="Smartphone"/>
          <p:cNvGrpSpPr>
            <a:grpSpLocks noChangeAspect="1"/>
          </p:cNvGrpSpPr>
          <p:nvPr/>
        </p:nvGrpSpPr>
        <p:grpSpPr>
          <a:xfrm>
            <a:off x="5043928" y="1425672"/>
            <a:ext cx="2479208" cy="4859248"/>
            <a:chOff x="9165945" y="1228296"/>
            <a:chExt cx="2479208" cy="4859248"/>
          </a:xfrm>
        </p:grpSpPr>
        <p:sp>
          <p:nvSpPr>
            <p:cNvPr id="86" name="Case"/>
            <p:cNvSpPr>
              <a:spLocks/>
            </p:cNvSpPr>
            <p:nvPr/>
          </p:nvSpPr>
          <p:spPr bwMode="auto">
            <a:xfrm>
              <a:off x="9165945" y="12282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7" name="Button"/>
            <p:cNvSpPr>
              <a:spLocks/>
            </p:cNvSpPr>
            <p:nvPr/>
          </p:nvSpPr>
          <p:spPr bwMode="auto">
            <a:xfrm>
              <a:off x="10161072" y="58117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8" name="Camera"/>
            <p:cNvSpPr>
              <a:spLocks noChangeArrowheads="1"/>
            </p:cNvSpPr>
            <p:nvPr/>
          </p:nvSpPr>
          <p:spPr bwMode="auto">
            <a:xfrm>
              <a:off x="11231952" y="1352256"/>
              <a:ext cx="123960" cy="123960"/>
            </a:xfrm>
            <a:prstGeom prst="ellipse">
              <a:avLst/>
            </a:pr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9" name="Speaker"/>
            <p:cNvSpPr>
              <a:spLocks/>
            </p:cNvSpPr>
            <p:nvPr/>
          </p:nvSpPr>
          <p:spPr bwMode="auto">
            <a:xfrm>
              <a:off x="10140411" y="14142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0" name="Display"/>
            <p:cNvSpPr/>
            <p:nvPr/>
          </p:nvSpPr>
          <p:spPr>
            <a:xfrm>
              <a:off x="9262549" y="1643046"/>
              <a:ext cx="2286000" cy="4064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91" name="직선 연결선 90"/>
          <p:cNvCxnSpPr/>
          <p:nvPr/>
        </p:nvCxnSpPr>
        <p:spPr>
          <a:xfrm>
            <a:off x="5140532" y="2164240"/>
            <a:ext cx="228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199877" y="1863112"/>
            <a:ext cx="212598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50" dirty="0" smtClean="0"/>
              <a:t>글쓰기</a:t>
            </a:r>
            <a:endParaRPr lang="ko-KR" altLang="en-US" sz="1350" dirty="0"/>
          </a:p>
        </p:txBody>
      </p:sp>
      <p:sp>
        <p:nvSpPr>
          <p:cNvPr id="122" name="Button"/>
          <p:cNvSpPr/>
          <p:nvPr/>
        </p:nvSpPr>
        <p:spPr>
          <a:xfrm>
            <a:off x="7014209" y="1906107"/>
            <a:ext cx="335667" cy="207026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닫기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5237694" y="2301694"/>
            <a:ext cx="2072148" cy="1392778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안녕하세요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4" name="Button"/>
          <p:cNvSpPr/>
          <p:nvPr/>
        </p:nvSpPr>
        <p:spPr>
          <a:xfrm>
            <a:off x="5223893" y="4029890"/>
            <a:ext cx="2125983" cy="232973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48006" rIns="68580" bIns="48006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88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확인</a:t>
            </a:r>
            <a:endParaRPr lang="en-US" sz="788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25" name="Checkbox"/>
          <p:cNvGrpSpPr/>
          <p:nvPr/>
        </p:nvGrpSpPr>
        <p:grpSpPr>
          <a:xfrm>
            <a:off x="5237694" y="3817395"/>
            <a:ext cx="846127" cy="134652"/>
            <a:chOff x="863600" y="1303482"/>
            <a:chExt cx="846127" cy="134652"/>
          </a:xfrm>
        </p:grpSpPr>
        <p:grpSp>
          <p:nvGrpSpPr>
            <p:cNvPr id="126" name="Checkbox"/>
            <p:cNvGrpSpPr/>
            <p:nvPr/>
          </p:nvGrpSpPr>
          <p:grpSpPr>
            <a:xfrm>
              <a:off x="863600" y="1306515"/>
              <a:ext cx="128588" cy="128588"/>
              <a:chOff x="863600" y="1311275"/>
              <a:chExt cx="128588" cy="128588"/>
            </a:xfrm>
          </p:grpSpPr>
          <p:sp>
            <p:nvSpPr>
              <p:cNvPr id="128" name="Box"/>
              <p:cNvSpPr>
                <a:spLocks noChangeAspect="1" noChangeArrowheads="1"/>
              </p:cNvSpPr>
              <p:nvPr/>
            </p:nvSpPr>
            <p:spPr bwMode="auto">
              <a:xfrm>
                <a:off x="863600" y="1311275"/>
                <a:ext cx="128588" cy="128588"/>
              </a:xfrm>
              <a:prstGeom prst="rect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9" name="Check"/>
              <p:cNvSpPr>
                <a:spLocks noChangeAspect="1"/>
              </p:cNvSpPr>
              <p:nvPr/>
            </p:nvSpPr>
            <p:spPr bwMode="auto">
              <a:xfrm>
                <a:off x="879475" y="1335088"/>
                <a:ext cx="96838" cy="80963"/>
              </a:xfrm>
              <a:custGeom>
                <a:avLst/>
                <a:gdLst>
                  <a:gd name="T0" fmla="*/ 49 w 61"/>
                  <a:gd name="T1" fmla="*/ 0 h 51"/>
                  <a:gd name="T2" fmla="*/ 27 w 61"/>
                  <a:gd name="T3" fmla="*/ 31 h 51"/>
                  <a:gd name="T4" fmla="*/ 9 w 61"/>
                  <a:gd name="T5" fmla="*/ 18 h 51"/>
                  <a:gd name="T6" fmla="*/ 0 w 61"/>
                  <a:gd name="T7" fmla="*/ 30 h 51"/>
                  <a:gd name="T8" fmla="*/ 18 w 61"/>
                  <a:gd name="T9" fmla="*/ 43 h 51"/>
                  <a:gd name="T10" fmla="*/ 30 w 61"/>
                  <a:gd name="T11" fmla="*/ 51 h 51"/>
                  <a:gd name="T12" fmla="*/ 39 w 61"/>
                  <a:gd name="T13" fmla="*/ 39 h 51"/>
                  <a:gd name="T14" fmla="*/ 61 w 61"/>
                  <a:gd name="T15" fmla="*/ 9 h 51"/>
                  <a:gd name="T16" fmla="*/ 49 w 61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51">
                    <a:moveTo>
                      <a:pt x="49" y="0"/>
                    </a:moveTo>
                    <a:lnTo>
                      <a:pt x="27" y="31"/>
                    </a:lnTo>
                    <a:lnTo>
                      <a:pt x="9" y="18"/>
                    </a:lnTo>
                    <a:lnTo>
                      <a:pt x="0" y="30"/>
                    </a:lnTo>
                    <a:lnTo>
                      <a:pt x="18" y="43"/>
                    </a:lnTo>
                    <a:lnTo>
                      <a:pt x="30" y="51"/>
                    </a:lnTo>
                    <a:lnTo>
                      <a:pt x="39" y="39"/>
                    </a:lnTo>
                    <a:lnTo>
                      <a:pt x="61" y="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27" name="Text"/>
            <p:cNvSpPr txBox="1"/>
            <p:nvPr/>
          </p:nvSpPr>
          <p:spPr>
            <a:xfrm>
              <a:off x="1057304" y="1303482"/>
              <a:ext cx="652423" cy="13465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7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내위치 공유하기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6" name="Map"/>
          <p:cNvGrpSpPr>
            <a:grpSpLocks noChangeAspect="1"/>
          </p:cNvGrpSpPr>
          <p:nvPr/>
        </p:nvGrpSpPr>
        <p:grpSpPr>
          <a:xfrm>
            <a:off x="2025794" y="3026949"/>
            <a:ext cx="1856335" cy="1354729"/>
            <a:chOff x="4585634" y="1597655"/>
            <a:chExt cx="2238375" cy="1633537"/>
          </a:xfrm>
        </p:grpSpPr>
        <p:sp>
          <p:nvSpPr>
            <p:cNvPr id="47" name="Background"/>
            <p:cNvSpPr/>
            <p:nvPr/>
          </p:nvSpPr>
          <p:spPr>
            <a:xfrm>
              <a:off x="4585634" y="1597655"/>
              <a:ext cx="2238375" cy="1633537"/>
            </a:xfrm>
            <a:prstGeom prst="rect">
              <a:avLst/>
            </a:prstGeom>
            <a:solidFill>
              <a:srgbClr val="F2F2F2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River"/>
            <p:cNvSpPr>
              <a:spLocks/>
            </p:cNvSpPr>
            <p:nvPr/>
          </p:nvSpPr>
          <p:spPr bwMode="auto">
            <a:xfrm>
              <a:off x="5468144" y="1597655"/>
              <a:ext cx="1290638" cy="16335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89" y="2525"/>
                </a:cxn>
                <a:cxn ang="0">
                  <a:pos x="4162" y="4620"/>
                </a:cxn>
                <a:cxn ang="0">
                  <a:pos x="4877" y="5439"/>
                </a:cxn>
                <a:cxn ang="0">
                  <a:pos x="5298" y="5951"/>
                </a:cxn>
                <a:cxn ang="0">
                  <a:pos x="5532" y="6277"/>
                </a:cxn>
                <a:cxn ang="0">
                  <a:pos x="5753" y="6609"/>
                </a:cxn>
                <a:cxn ang="0">
                  <a:pos x="5960" y="6945"/>
                </a:cxn>
                <a:cxn ang="0">
                  <a:pos x="6150" y="7278"/>
                </a:cxn>
                <a:cxn ang="0">
                  <a:pos x="6478" y="7922"/>
                </a:cxn>
                <a:cxn ang="0">
                  <a:pos x="6724" y="8506"/>
                </a:cxn>
                <a:cxn ang="0">
                  <a:pos x="6806" y="9445"/>
                </a:cxn>
                <a:cxn ang="0">
                  <a:pos x="6827" y="9849"/>
                </a:cxn>
                <a:cxn ang="0">
                  <a:pos x="7796" y="9849"/>
                </a:cxn>
                <a:cxn ang="0">
                  <a:pos x="7695" y="9275"/>
                </a:cxn>
                <a:cxn ang="0">
                  <a:pos x="7571" y="8686"/>
                </a:cxn>
                <a:cxn ang="0">
                  <a:pos x="7445" y="8202"/>
                </a:cxn>
                <a:cxn ang="0">
                  <a:pos x="7288" y="7711"/>
                </a:cxn>
                <a:cxn ang="0">
                  <a:pos x="7190" y="7460"/>
                </a:cxn>
                <a:cxn ang="0">
                  <a:pos x="7074" y="7206"/>
                </a:cxn>
                <a:cxn ang="0">
                  <a:pos x="6937" y="6947"/>
                </a:cxn>
                <a:cxn ang="0">
                  <a:pos x="6776" y="6683"/>
                </a:cxn>
                <a:cxn ang="0">
                  <a:pos x="6566" y="6386"/>
                </a:cxn>
                <a:cxn ang="0">
                  <a:pos x="6291" y="6033"/>
                </a:cxn>
                <a:cxn ang="0">
                  <a:pos x="5577" y="5184"/>
                </a:cxn>
                <a:cxn ang="0">
                  <a:pos x="3708" y="3069"/>
                </a:cxn>
                <a:cxn ang="0">
                  <a:pos x="2658" y="1894"/>
                </a:cxn>
                <a:cxn ang="0">
                  <a:pos x="1670" y="807"/>
                </a:cxn>
                <a:cxn ang="0">
                  <a:pos x="928" y="0"/>
                </a:cxn>
                <a:cxn ang="0">
                  <a:pos x="0" y="0"/>
                </a:cxn>
              </a:cxnLst>
              <a:rect l="0" t="0" r="r" b="b"/>
              <a:pathLst>
                <a:path w="7796" h="9849">
                  <a:moveTo>
                    <a:pt x="0" y="0"/>
                  </a:moveTo>
                  <a:cubicBezTo>
                    <a:pt x="199" y="219"/>
                    <a:pt x="1109" y="1214"/>
                    <a:pt x="2289" y="2525"/>
                  </a:cubicBezTo>
                  <a:cubicBezTo>
                    <a:pt x="2942" y="3248"/>
                    <a:pt x="3613" y="3998"/>
                    <a:pt x="4162" y="4620"/>
                  </a:cubicBezTo>
                  <a:cubicBezTo>
                    <a:pt x="4437" y="4932"/>
                    <a:pt x="4682" y="5211"/>
                    <a:pt x="4877" y="5439"/>
                  </a:cubicBezTo>
                  <a:cubicBezTo>
                    <a:pt x="5072" y="5667"/>
                    <a:pt x="5218" y="5844"/>
                    <a:pt x="5298" y="5951"/>
                  </a:cubicBezTo>
                  <a:cubicBezTo>
                    <a:pt x="5378" y="6058"/>
                    <a:pt x="5456" y="6167"/>
                    <a:pt x="5532" y="6277"/>
                  </a:cubicBezTo>
                  <a:cubicBezTo>
                    <a:pt x="5608" y="6387"/>
                    <a:pt x="5682" y="6498"/>
                    <a:pt x="5753" y="6609"/>
                  </a:cubicBezTo>
                  <a:cubicBezTo>
                    <a:pt x="5825" y="6721"/>
                    <a:pt x="5894" y="6833"/>
                    <a:pt x="5960" y="6945"/>
                  </a:cubicBezTo>
                  <a:cubicBezTo>
                    <a:pt x="6026" y="7057"/>
                    <a:pt x="6090" y="7167"/>
                    <a:pt x="6150" y="7278"/>
                  </a:cubicBezTo>
                  <a:cubicBezTo>
                    <a:pt x="6271" y="7499"/>
                    <a:pt x="6382" y="7715"/>
                    <a:pt x="6478" y="7922"/>
                  </a:cubicBezTo>
                  <a:cubicBezTo>
                    <a:pt x="6575" y="8129"/>
                    <a:pt x="6657" y="8325"/>
                    <a:pt x="6724" y="8506"/>
                  </a:cubicBezTo>
                  <a:cubicBezTo>
                    <a:pt x="6759" y="8846"/>
                    <a:pt x="6786" y="9162"/>
                    <a:pt x="6806" y="9445"/>
                  </a:cubicBezTo>
                  <a:cubicBezTo>
                    <a:pt x="6817" y="9599"/>
                    <a:pt x="6821" y="9716"/>
                    <a:pt x="6827" y="9849"/>
                  </a:cubicBezTo>
                  <a:lnTo>
                    <a:pt x="7796" y="9849"/>
                  </a:lnTo>
                  <a:cubicBezTo>
                    <a:pt x="7765" y="9661"/>
                    <a:pt x="7731" y="9465"/>
                    <a:pt x="7695" y="9275"/>
                  </a:cubicBezTo>
                  <a:cubicBezTo>
                    <a:pt x="7653" y="9054"/>
                    <a:pt x="7610" y="8847"/>
                    <a:pt x="7571" y="8686"/>
                  </a:cubicBezTo>
                  <a:cubicBezTo>
                    <a:pt x="7530" y="8525"/>
                    <a:pt x="7490" y="8365"/>
                    <a:pt x="7445" y="8202"/>
                  </a:cubicBezTo>
                  <a:cubicBezTo>
                    <a:pt x="7399" y="8040"/>
                    <a:pt x="7348" y="7877"/>
                    <a:pt x="7288" y="7711"/>
                  </a:cubicBezTo>
                  <a:cubicBezTo>
                    <a:pt x="7257" y="7628"/>
                    <a:pt x="7225" y="7544"/>
                    <a:pt x="7190" y="7460"/>
                  </a:cubicBezTo>
                  <a:cubicBezTo>
                    <a:pt x="7154" y="7376"/>
                    <a:pt x="7115" y="7292"/>
                    <a:pt x="7074" y="7206"/>
                  </a:cubicBezTo>
                  <a:cubicBezTo>
                    <a:pt x="7031" y="7120"/>
                    <a:pt x="6987" y="7034"/>
                    <a:pt x="6937" y="6947"/>
                  </a:cubicBezTo>
                  <a:cubicBezTo>
                    <a:pt x="6888" y="6860"/>
                    <a:pt x="6835" y="6772"/>
                    <a:pt x="6776" y="6683"/>
                  </a:cubicBezTo>
                  <a:cubicBezTo>
                    <a:pt x="6718" y="6594"/>
                    <a:pt x="6648" y="6494"/>
                    <a:pt x="6566" y="6386"/>
                  </a:cubicBezTo>
                  <a:cubicBezTo>
                    <a:pt x="6485" y="6277"/>
                    <a:pt x="6393" y="6160"/>
                    <a:pt x="6291" y="6033"/>
                  </a:cubicBezTo>
                  <a:cubicBezTo>
                    <a:pt x="6088" y="5781"/>
                    <a:pt x="5846" y="5495"/>
                    <a:pt x="5577" y="5184"/>
                  </a:cubicBezTo>
                  <a:cubicBezTo>
                    <a:pt x="5037" y="4561"/>
                    <a:pt x="4387" y="3836"/>
                    <a:pt x="3708" y="3069"/>
                  </a:cubicBezTo>
                  <a:cubicBezTo>
                    <a:pt x="3370" y="2685"/>
                    <a:pt x="3008" y="2282"/>
                    <a:pt x="2658" y="1894"/>
                  </a:cubicBezTo>
                  <a:cubicBezTo>
                    <a:pt x="2307" y="1506"/>
                    <a:pt x="1968" y="1132"/>
                    <a:pt x="1670" y="807"/>
                  </a:cubicBezTo>
                  <a:cubicBezTo>
                    <a:pt x="1238" y="334"/>
                    <a:pt x="1084" y="169"/>
                    <a:pt x="92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6350" cap="rnd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Streets"/>
            <p:cNvSpPr>
              <a:spLocks noEditPoints="1"/>
            </p:cNvSpPr>
            <p:nvPr/>
          </p:nvSpPr>
          <p:spPr bwMode="auto">
            <a:xfrm>
              <a:off x="4585634" y="1597655"/>
              <a:ext cx="2238375" cy="1633537"/>
            </a:xfrm>
            <a:custGeom>
              <a:avLst/>
              <a:gdLst>
                <a:gd name="T0" fmla="*/ 57 w 6215"/>
                <a:gd name="T1" fmla="*/ 885 h 4534"/>
                <a:gd name="T2" fmla="*/ 0 w 6215"/>
                <a:gd name="T3" fmla="*/ 1173 h 4534"/>
                <a:gd name="T4" fmla="*/ 0 w 6215"/>
                <a:gd name="T5" fmla="*/ 3540 h 4534"/>
                <a:gd name="T6" fmla="*/ 1342 w 6215"/>
                <a:gd name="T7" fmla="*/ 2690 h 4534"/>
                <a:gd name="T8" fmla="*/ 327 w 6215"/>
                <a:gd name="T9" fmla="*/ 4534 h 4534"/>
                <a:gd name="T10" fmla="*/ 1979 w 6215"/>
                <a:gd name="T11" fmla="*/ 3409 h 4534"/>
                <a:gd name="T12" fmla="*/ 1823 w 6215"/>
                <a:gd name="T13" fmla="*/ 4534 h 4534"/>
                <a:gd name="T14" fmla="*/ 2626 w 6215"/>
                <a:gd name="T15" fmla="*/ 4139 h 4534"/>
                <a:gd name="T16" fmla="*/ 3588 w 6215"/>
                <a:gd name="T17" fmla="*/ 4534 h 4534"/>
                <a:gd name="T18" fmla="*/ 4742 w 6215"/>
                <a:gd name="T19" fmla="*/ 3723 h 4534"/>
                <a:gd name="T20" fmla="*/ 5092 w 6215"/>
                <a:gd name="T21" fmla="*/ 4534 h 4534"/>
                <a:gd name="T22" fmla="*/ 5297 w 6215"/>
                <a:gd name="T23" fmla="*/ 4371 h 4534"/>
                <a:gd name="T24" fmla="*/ 4928 w 6215"/>
                <a:gd name="T25" fmla="*/ 3582 h 4534"/>
                <a:gd name="T26" fmla="*/ 4270 w 6215"/>
                <a:gd name="T27" fmla="*/ 2884 h 4534"/>
                <a:gd name="T28" fmla="*/ 4188 w 6215"/>
                <a:gd name="T29" fmla="*/ 3077 h 4534"/>
                <a:gd name="T30" fmla="*/ 3260 w 6215"/>
                <a:gd name="T31" fmla="*/ 4504 h 4534"/>
                <a:gd name="T32" fmla="*/ 5053 w 6215"/>
                <a:gd name="T33" fmla="*/ 2000 h 4534"/>
                <a:gd name="T34" fmla="*/ 6215 w 6215"/>
                <a:gd name="T35" fmla="*/ 2972 h 4534"/>
                <a:gd name="T36" fmla="*/ 6215 w 6215"/>
                <a:gd name="T37" fmla="*/ 976 h 4534"/>
                <a:gd name="T38" fmla="*/ 6175 w 6215"/>
                <a:gd name="T39" fmla="*/ 701 h 4534"/>
                <a:gd name="T40" fmla="*/ 5294 w 6215"/>
                <a:gd name="T41" fmla="*/ 0 h 4534"/>
                <a:gd name="T42" fmla="*/ 5073 w 6215"/>
                <a:gd name="T43" fmla="*/ 1671 h 4534"/>
                <a:gd name="T44" fmla="*/ 5223 w 6215"/>
                <a:gd name="T45" fmla="*/ 468 h 4534"/>
                <a:gd name="T46" fmla="*/ 5147 w 6215"/>
                <a:gd name="T47" fmla="*/ 264 h 4534"/>
                <a:gd name="T48" fmla="*/ 4401 w 6215"/>
                <a:gd name="T49" fmla="*/ 906 h 4534"/>
                <a:gd name="T50" fmla="*/ 3299 w 6215"/>
                <a:gd name="T51" fmla="*/ 0 h 4534"/>
                <a:gd name="T52" fmla="*/ 4039 w 6215"/>
                <a:gd name="T53" fmla="*/ 2582 h 4534"/>
                <a:gd name="T54" fmla="*/ 1444 w 6215"/>
                <a:gd name="T55" fmla="*/ 0 h 4534"/>
                <a:gd name="T56" fmla="*/ 3864 w 6215"/>
                <a:gd name="T57" fmla="*/ 2736 h 4534"/>
                <a:gd name="T58" fmla="*/ 1164 w 6215"/>
                <a:gd name="T59" fmla="*/ 888 h 4534"/>
                <a:gd name="T60" fmla="*/ 1335 w 6215"/>
                <a:gd name="T61" fmla="*/ 129 h 4534"/>
                <a:gd name="T62" fmla="*/ 1125 w 6215"/>
                <a:gd name="T63" fmla="*/ 0 h 4534"/>
                <a:gd name="T64" fmla="*/ 989 w 6215"/>
                <a:gd name="T65" fmla="*/ 1041 h 4534"/>
                <a:gd name="T66" fmla="*/ 2645 w 6215"/>
                <a:gd name="T67" fmla="*/ 3810 h 4534"/>
                <a:gd name="T68" fmla="*/ 671 w 6215"/>
                <a:gd name="T69" fmla="*/ 680 h 4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215" h="4534">
                  <a:moveTo>
                    <a:pt x="1125" y="0"/>
                  </a:moveTo>
                  <a:lnTo>
                    <a:pt x="57" y="885"/>
                  </a:lnTo>
                  <a:lnTo>
                    <a:pt x="0" y="820"/>
                  </a:lnTo>
                  <a:lnTo>
                    <a:pt x="0" y="1173"/>
                  </a:lnTo>
                  <a:lnTo>
                    <a:pt x="1188" y="2515"/>
                  </a:lnTo>
                  <a:lnTo>
                    <a:pt x="0" y="3540"/>
                  </a:lnTo>
                  <a:lnTo>
                    <a:pt x="0" y="3848"/>
                  </a:lnTo>
                  <a:lnTo>
                    <a:pt x="1342" y="2690"/>
                  </a:lnTo>
                  <a:lnTo>
                    <a:pt x="1825" y="3236"/>
                  </a:lnTo>
                  <a:lnTo>
                    <a:pt x="327" y="4534"/>
                  </a:lnTo>
                  <a:lnTo>
                    <a:pt x="683" y="4534"/>
                  </a:lnTo>
                  <a:lnTo>
                    <a:pt x="1979" y="3409"/>
                  </a:lnTo>
                  <a:lnTo>
                    <a:pt x="2470" y="3963"/>
                  </a:lnTo>
                  <a:lnTo>
                    <a:pt x="1823" y="4534"/>
                  </a:lnTo>
                  <a:lnTo>
                    <a:pt x="2175" y="4534"/>
                  </a:lnTo>
                  <a:lnTo>
                    <a:pt x="2626" y="4139"/>
                  </a:lnTo>
                  <a:lnTo>
                    <a:pt x="2975" y="4534"/>
                  </a:lnTo>
                  <a:lnTo>
                    <a:pt x="3588" y="4534"/>
                  </a:lnTo>
                  <a:lnTo>
                    <a:pt x="4670" y="3630"/>
                  </a:lnTo>
                  <a:cubicBezTo>
                    <a:pt x="4692" y="3657"/>
                    <a:pt x="4716" y="3688"/>
                    <a:pt x="4742" y="3723"/>
                  </a:cubicBezTo>
                  <a:cubicBezTo>
                    <a:pt x="4827" y="3833"/>
                    <a:pt x="4923" y="3971"/>
                    <a:pt x="4964" y="4056"/>
                  </a:cubicBezTo>
                  <a:cubicBezTo>
                    <a:pt x="4994" y="4122"/>
                    <a:pt x="5049" y="4333"/>
                    <a:pt x="5092" y="4534"/>
                  </a:cubicBezTo>
                  <a:lnTo>
                    <a:pt x="5332" y="4534"/>
                  </a:lnTo>
                  <a:cubicBezTo>
                    <a:pt x="5321" y="4480"/>
                    <a:pt x="5309" y="4425"/>
                    <a:pt x="5297" y="4371"/>
                  </a:cubicBezTo>
                  <a:cubicBezTo>
                    <a:pt x="5261" y="4209"/>
                    <a:pt x="5221" y="4057"/>
                    <a:pt x="5174" y="3957"/>
                  </a:cubicBezTo>
                  <a:cubicBezTo>
                    <a:pt x="5116" y="3836"/>
                    <a:pt x="5015" y="3698"/>
                    <a:pt x="4928" y="3582"/>
                  </a:cubicBezTo>
                  <a:cubicBezTo>
                    <a:pt x="4752" y="3351"/>
                    <a:pt x="4555" y="3143"/>
                    <a:pt x="4363" y="2923"/>
                  </a:cubicBezTo>
                  <a:cubicBezTo>
                    <a:pt x="4341" y="2897"/>
                    <a:pt x="4305" y="2883"/>
                    <a:pt x="4270" y="2884"/>
                  </a:cubicBezTo>
                  <a:cubicBezTo>
                    <a:pt x="4226" y="2885"/>
                    <a:pt x="4184" y="2914"/>
                    <a:pt x="4166" y="2954"/>
                  </a:cubicBezTo>
                  <a:cubicBezTo>
                    <a:pt x="4149" y="2995"/>
                    <a:pt x="4158" y="3045"/>
                    <a:pt x="4188" y="3077"/>
                  </a:cubicBezTo>
                  <a:lnTo>
                    <a:pt x="4517" y="3454"/>
                  </a:lnTo>
                  <a:lnTo>
                    <a:pt x="3260" y="4504"/>
                  </a:lnTo>
                  <a:lnTo>
                    <a:pt x="2800" y="3984"/>
                  </a:lnTo>
                  <a:lnTo>
                    <a:pt x="5053" y="2000"/>
                  </a:lnTo>
                  <a:lnTo>
                    <a:pt x="6215" y="3325"/>
                  </a:lnTo>
                  <a:lnTo>
                    <a:pt x="6215" y="2972"/>
                  </a:lnTo>
                  <a:lnTo>
                    <a:pt x="5227" y="1847"/>
                  </a:lnTo>
                  <a:lnTo>
                    <a:pt x="6215" y="976"/>
                  </a:lnTo>
                  <a:lnTo>
                    <a:pt x="6215" y="666"/>
                  </a:lnTo>
                  <a:lnTo>
                    <a:pt x="6175" y="701"/>
                  </a:lnTo>
                  <a:lnTo>
                    <a:pt x="5595" y="0"/>
                  </a:lnTo>
                  <a:lnTo>
                    <a:pt x="5294" y="0"/>
                  </a:lnTo>
                  <a:lnTo>
                    <a:pt x="5999" y="855"/>
                  </a:lnTo>
                  <a:lnTo>
                    <a:pt x="5073" y="1671"/>
                  </a:lnTo>
                  <a:lnTo>
                    <a:pt x="4555" y="1081"/>
                  </a:lnTo>
                  <a:lnTo>
                    <a:pt x="5223" y="468"/>
                  </a:lnTo>
                  <a:cubicBezTo>
                    <a:pt x="5257" y="437"/>
                    <a:pt x="5270" y="384"/>
                    <a:pt x="5254" y="341"/>
                  </a:cubicBezTo>
                  <a:cubicBezTo>
                    <a:pt x="5237" y="297"/>
                    <a:pt x="5194" y="265"/>
                    <a:pt x="5147" y="264"/>
                  </a:cubicBezTo>
                  <a:cubicBezTo>
                    <a:pt x="5117" y="264"/>
                    <a:pt x="5087" y="276"/>
                    <a:pt x="5065" y="296"/>
                  </a:cubicBezTo>
                  <a:lnTo>
                    <a:pt x="4401" y="906"/>
                  </a:lnTo>
                  <a:lnTo>
                    <a:pt x="3607" y="0"/>
                  </a:lnTo>
                  <a:lnTo>
                    <a:pt x="3299" y="0"/>
                  </a:lnTo>
                  <a:lnTo>
                    <a:pt x="4899" y="1825"/>
                  </a:lnTo>
                  <a:lnTo>
                    <a:pt x="4039" y="2582"/>
                  </a:lnTo>
                  <a:lnTo>
                    <a:pt x="1738" y="0"/>
                  </a:lnTo>
                  <a:lnTo>
                    <a:pt x="1444" y="0"/>
                  </a:lnTo>
                  <a:cubicBezTo>
                    <a:pt x="1448" y="18"/>
                    <a:pt x="1457" y="35"/>
                    <a:pt x="1469" y="48"/>
                  </a:cubicBezTo>
                  <a:lnTo>
                    <a:pt x="3864" y="2736"/>
                  </a:lnTo>
                  <a:lnTo>
                    <a:pt x="3256" y="3272"/>
                  </a:lnTo>
                  <a:lnTo>
                    <a:pt x="1164" y="888"/>
                  </a:lnTo>
                  <a:lnTo>
                    <a:pt x="851" y="531"/>
                  </a:lnTo>
                  <a:lnTo>
                    <a:pt x="1335" y="129"/>
                  </a:lnTo>
                  <a:cubicBezTo>
                    <a:pt x="1372" y="100"/>
                    <a:pt x="1387" y="44"/>
                    <a:pt x="1371" y="0"/>
                  </a:cubicBezTo>
                  <a:lnTo>
                    <a:pt x="1125" y="0"/>
                  </a:lnTo>
                  <a:close/>
                  <a:moveTo>
                    <a:pt x="671" y="680"/>
                  </a:moveTo>
                  <a:lnTo>
                    <a:pt x="989" y="1041"/>
                  </a:lnTo>
                  <a:lnTo>
                    <a:pt x="3082" y="3426"/>
                  </a:lnTo>
                  <a:lnTo>
                    <a:pt x="2645" y="3810"/>
                  </a:lnTo>
                  <a:lnTo>
                    <a:pt x="211" y="1060"/>
                  </a:lnTo>
                  <a:lnTo>
                    <a:pt x="671" y="68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50" name="Pointer"/>
            <p:cNvGrpSpPr/>
            <p:nvPr/>
          </p:nvGrpSpPr>
          <p:grpSpPr>
            <a:xfrm>
              <a:off x="5614473" y="2271995"/>
              <a:ext cx="180696" cy="284857"/>
              <a:chOff x="2838590" y="3023046"/>
              <a:chExt cx="180696" cy="284857"/>
            </a:xfrm>
          </p:grpSpPr>
          <p:sp>
            <p:nvSpPr>
              <p:cNvPr id="51" name="Pointer Outer"/>
              <p:cNvSpPr>
                <a:spLocks/>
              </p:cNvSpPr>
              <p:nvPr/>
            </p:nvSpPr>
            <p:spPr bwMode="auto">
              <a:xfrm>
                <a:off x="2838590" y="3023046"/>
                <a:ext cx="180696" cy="284857"/>
              </a:xfrm>
              <a:custGeom>
                <a:avLst/>
                <a:gdLst>
                  <a:gd name="T0" fmla="*/ 1933 w 3866"/>
                  <a:gd name="T1" fmla="*/ 0 h 6125"/>
                  <a:gd name="T2" fmla="*/ 0 w 3866"/>
                  <a:gd name="T3" fmla="*/ 1934 h 6125"/>
                  <a:gd name="T4" fmla="*/ 1171 w 3866"/>
                  <a:gd name="T5" fmla="*/ 3711 h 6125"/>
                  <a:gd name="T6" fmla="*/ 1933 w 3866"/>
                  <a:gd name="T7" fmla="*/ 6125 h 6125"/>
                  <a:gd name="T8" fmla="*/ 2696 w 3866"/>
                  <a:gd name="T9" fmla="*/ 3710 h 6125"/>
                  <a:gd name="T10" fmla="*/ 3866 w 3866"/>
                  <a:gd name="T11" fmla="*/ 1934 h 6125"/>
                  <a:gd name="T12" fmla="*/ 1933 w 3866"/>
                  <a:gd name="T13" fmla="*/ 0 h 6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66" h="6125">
                    <a:moveTo>
                      <a:pt x="1933" y="0"/>
                    </a:moveTo>
                    <a:cubicBezTo>
                      <a:pt x="865" y="0"/>
                      <a:pt x="0" y="866"/>
                      <a:pt x="0" y="1934"/>
                    </a:cubicBezTo>
                    <a:cubicBezTo>
                      <a:pt x="0" y="2730"/>
                      <a:pt x="482" y="3415"/>
                      <a:pt x="1171" y="3711"/>
                    </a:cubicBezTo>
                    <a:lnTo>
                      <a:pt x="1933" y="6125"/>
                    </a:lnTo>
                    <a:lnTo>
                      <a:pt x="2696" y="3710"/>
                    </a:lnTo>
                    <a:cubicBezTo>
                      <a:pt x="3384" y="3414"/>
                      <a:pt x="3866" y="2730"/>
                      <a:pt x="3866" y="1934"/>
                    </a:cubicBezTo>
                    <a:cubicBezTo>
                      <a:pt x="3866" y="866"/>
                      <a:pt x="3001" y="0"/>
                      <a:pt x="193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2" name="Pointer Inner"/>
              <p:cNvSpPr>
                <a:spLocks noChangeArrowheads="1"/>
              </p:cNvSpPr>
              <p:nvPr/>
            </p:nvSpPr>
            <p:spPr bwMode="auto">
              <a:xfrm>
                <a:off x="2894968" y="3077480"/>
                <a:ext cx="67940" cy="67531"/>
              </a:xfrm>
              <a:prstGeom prst="ellipse">
                <a:avLst/>
              </a:prstGeom>
              <a:solidFill>
                <a:srgbClr val="808080"/>
              </a:solidFill>
              <a:ln w="63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5912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Smartphone"/>
          <p:cNvGrpSpPr>
            <a:grpSpLocks noChangeAspect="1"/>
          </p:cNvGrpSpPr>
          <p:nvPr/>
        </p:nvGrpSpPr>
        <p:grpSpPr>
          <a:xfrm>
            <a:off x="1924909" y="1387771"/>
            <a:ext cx="2479208" cy="4859248"/>
            <a:chOff x="9165945" y="1228296"/>
            <a:chExt cx="2479208" cy="4859248"/>
          </a:xfrm>
        </p:grpSpPr>
        <p:sp>
          <p:nvSpPr>
            <p:cNvPr id="28" name="Case"/>
            <p:cNvSpPr>
              <a:spLocks/>
            </p:cNvSpPr>
            <p:nvPr/>
          </p:nvSpPr>
          <p:spPr bwMode="auto">
            <a:xfrm>
              <a:off x="9165945" y="12282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Button"/>
            <p:cNvSpPr>
              <a:spLocks/>
            </p:cNvSpPr>
            <p:nvPr/>
          </p:nvSpPr>
          <p:spPr bwMode="auto">
            <a:xfrm>
              <a:off x="10161072" y="58117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Camera"/>
            <p:cNvSpPr>
              <a:spLocks noChangeArrowheads="1"/>
            </p:cNvSpPr>
            <p:nvPr/>
          </p:nvSpPr>
          <p:spPr bwMode="auto">
            <a:xfrm>
              <a:off x="11231952" y="1352256"/>
              <a:ext cx="123960" cy="123960"/>
            </a:xfrm>
            <a:prstGeom prst="ellipse">
              <a:avLst/>
            </a:pr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Speaker"/>
            <p:cNvSpPr>
              <a:spLocks/>
            </p:cNvSpPr>
            <p:nvPr/>
          </p:nvSpPr>
          <p:spPr bwMode="auto">
            <a:xfrm>
              <a:off x="10140411" y="14142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Display"/>
            <p:cNvSpPr/>
            <p:nvPr/>
          </p:nvSpPr>
          <p:spPr>
            <a:xfrm>
              <a:off x="9262549" y="1643046"/>
              <a:ext cx="2286000" cy="4064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33" name="직선 연결선 32"/>
          <p:cNvCxnSpPr/>
          <p:nvPr/>
        </p:nvCxnSpPr>
        <p:spPr>
          <a:xfrm>
            <a:off x="2021513" y="2126339"/>
            <a:ext cx="228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115358" y="1819657"/>
            <a:ext cx="212598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50" dirty="0" err="1" smtClean="0"/>
              <a:t>댓글</a:t>
            </a:r>
            <a:endParaRPr lang="ko-KR" altLang="en-US" sz="1350" dirty="0"/>
          </a:p>
        </p:txBody>
      </p:sp>
      <p:cxnSp>
        <p:nvCxnSpPr>
          <p:cNvPr id="52" name="직선 연결선 51"/>
          <p:cNvCxnSpPr/>
          <p:nvPr/>
        </p:nvCxnSpPr>
        <p:spPr>
          <a:xfrm>
            <a:off x="2021513" y="2576347"/>
            <a:ext cx="228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2021513" y="3005713"/>
            <a:ext cx="228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2021513" y="3453080"/>
            <a:ext cx="228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2021513" y="3915196"/>
            <a:ext cx="228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Image"/>
          <p:cNvGrpSpPr/>
          <p:nvPr/>
        </p:nvGrpSpPr>
        <p:grpSpPr>
          <a:xfrm>
            <a:off x="2115358" y="2179789"/>
            <a:ext cx="339631" cy="339631"/>
            <a:chOff x="9600101" y="1622168"/>
            <a:chExt cx="1333500" cy="1333500"/>
          </a:xfrm>
        </p:grpSpPr>
        <p:sp>
          <p:nvSpPr>
            <p:cNvPr id="57" name="Border"/>
            <p:cNvSpPr>
              <a:spLocks noChangeAspect="1"/>
            </p:cNvSpPr>
            <p:nvPr/>
          </p:nvSpPr>
          <p:spPr>
            <a:xfrm>
              <a:off x="9600101" y="1622168"/>
              <a:ext cx="1333500" cy="133350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58" name="Line"/>
            <p:cNvCxnSpPr/>
            <p:nvPr/>
          </p:nvCxnSpPr>
          <p:spPr>
            <a:xfrm>
              <a:off x="9793519" y="1815586"/>
              <a:ext cx="946665" cy="946664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Line"/>
            <p:cNvCxnSpPr/>
            <p:nvPr/>
          </p:nvCxnSpPr>
          <p:spPr>
            <a:xfrm flipV="1">
              <a:off x="9793519" y="1815587"/>
              <a:ext cx="946666" cy="946663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Image"/>
          <p:cNvGrpSpPr/>
          <p:nvPr/>
        </p:nvGrpSpPr>
        <p:grpSpPr>
          <a:xfrm>
            <a:off x="2115357" y="2627155"/>
            <a:ext cx="339631" cy="339631"/>
            <a:chOff x="9600101" y="1622168"/>
            <a:chExt cx="1333500" cy="1333500"/>
          </a:xfrm>
        </p:grpSpPr>
        <p:sp>
          <p:nvSpPr>
            <p:cNvPr id="61" name="Border"/>
            <p:cNvSpPr>
              <a:spLocks noChangeAspect="1"/>
            </p:cNvSpPr>
            <p:nvPr/>
          </p:nvSpPr>
          <p:spPr>
            <a:xfrm>
              <a:off x="9600101" y="1622168"/>
              <a:ext cx="1333500" cy="133350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62" name="Line"/>
            <p:cNvCxnSpPr/>
            <p:nvPr/>
          </p:nvCxnSpPr>
          <p:spPr>
            <a:xfrm>
              <a:off x="9793519" y="1815586"/>
              <a:ext cx="946665" cy="946664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Line"/>
            <p:cNvCxnSpPr/>
            <p:nvPr/>
          </p:nvCxnSpPr>
          <p:spPr>
            <a:xfrm flipV="1">
              <a:off x="9793519" y="1815587"/>
              <a:ext cx="946666" cy="946663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Image"/>
          <p:cNvGrpSpPr/>
          <p:nvPr/>
        </p:nvGrpSpPr>
        <p:grpSpPr>
          <a:xfrm>
            <a:off x="2115356" y="3053850"/>
            <a:ext cx="339631" cy="339631"/>
            <a:chOff x="9600101" y="1622168"/>
            <a:chExt cx="1333500" cy="1333500"/>
          </a:xfrm>
        </p:grpSpPr>
        <p:sp>
          <p:nvSpPr>
            <p:cNvPr id="65" name="Border"/>
            <p:cNvSpPr>
              <a:spLocks noChangeAspect="1"/>
            </p:cNvSpPr>
            <p:nvPr/>
          </p:nvSpPr>
          <p:spPr>
            <a:xfrm>
              <a:off x="9600101" y="1622168"/>
              <a:ext cx="1333500" cy="133350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66" name="Line"/>
            <p:cNvCxnSpPr/>
            <p:nvPr/>
          </p:nvCxnSpPr>
          <p:spPr>
            <a:xfrm>
              <a:off x="9793519" y="1815586"/>
              <a:ext cx="946665" cy="946664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Line"/>
            <p:cNvCxnSpPr/>
            <p:nvPr/>
          </p:nvCxnSpPr>
          <p:spPr>
            <a:xfrm flipV="1">
              <a:off x="9793519" y="1815587"/>
              <a:ext cx="946666" cy="946663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Image"/>
          <p:cNvGrpSpPr/>
          <p:nvPr/>
        </p:nvGrpSpPr>
        <p:grpSpPr>
          <a:xfrm>
            <a:off x="2115356" y="3515965"/>
            <a:ext cx="339631" cy="339631"/>
            <a:chOff x="9600101" y="1622168"/>
            <a:chExt cx="1333500" cy="1333500"/>
          </a:xfrm>
        </p:grpSpPr>
        <p:sp>
          <p:nvSpPr>
            <p:cNvPr id="69" name="Border"/>
            <p:cNvSpPr>
              <a:spLocks noChangeAspect="1"/>
            </p:cNvSpPr>
            <p:nvPr/>
          </p:nvSpPr>
          <p:spPr>
            <a:xfrm>
              <a:off x="9600101" y="1622168"/>
              <a:ext cx="1333500" cy="133350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70" name="Line"/>
            <p:cNvCxnSpPr/>
            <p:nvPr/>
          </p:nvCxnSpPr>
          <p:spPr>
            <a:xfrm>
              <a:off x="9793519" y="1815586"/>
              <a:ext cx="946665" cy="946664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Line"/>
            <p:cNvCxnSpPr/>
            <p:nvPr/>
          </p:nvCxnSpPr>
          <p:spPr>
            <a:xfrm flipV="1">
              <a:off x="9793519" y="1815587"/>
              <a:ext cx="946666" cy="946663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/>
          <p:cNvSpPr txBox="1"/>
          <p:nvPr/>
        </p:nvSpPr>
        <p:spPr>
          <a:xfrm>
            <a:off x="2398463" y="2114232"/>
            <a:ext cx="9827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안녕하세요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436837" y="2352349"/>
            <a:ext cx="506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심과장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398463" y="2576347"/>
            <a:ext cx="1177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네 안녕하세요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436837" y="2814464"/>
            <a:ext cx="506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윤대리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405725" y="3006289"/>
            <a:ext cx="9827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다음에봐요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444099" y="3244406"/>
            <a:ext cx="506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심과장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500625" y="3461635"/>
            <a:ext cx="247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네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436836" y="3699752"/>
            <a:ext cx="506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윤용식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0" name="Menu"/>
          <p:cNvSpPr>
            <a:spLocks noChangeAspect="1" noEditPoints="1"/>
          </p:cNvSpPr>
          <p:nvPr/>
        </p:nvSpPr>
        <p:spPr bwMode="auto">
          <a:xfrm>
            <a:off x="2123303" y="1902683"/>
            <a:ext cx="161925" cy="103188"/>
          </a:xfrm>
          <a:custGeom>
            <a:avLst/>
            <a:gdLst>
              <a:gd name="T0" fmla="*/ 0 w 667"/>
              <a:gd name="T1" fmla="*/ 0 h 426"/>
              <a:gd name="T2" fmla="*/ 0 w 667"/>
              <a:gd name="T3" fmla="*/ 26 h 426"/>
              <a:gd name="T4" fmla="*/ 667 w 667"/>
              <a:gd name="T5" fmla="*/ 26 h 426"/>
              <a:gd name="T6" fmla="*/ 667 w 667"/>
              <a:gd name="T7" fmla="*/ 0 h 426"/>
              <a:gd name="T8" fmla="*/ 0 w 667"/>
              <a:gd name="T9" fmla="*/ 0 h 426"/>
              <a:gd name="T10" fmla="*/ 0 w 667"/>
              <a:gd name="T11" fmla="*/ 200 h 426"/>
              <a:gd name="T12" fmla="*/ 0 w 667"/>
              <a:gd name="T13" fmla="*/ 226 h 426"/>
              <a:gd name="T14" fmla="*/ 667 w 667"/>
              <a:gd name="T15" fmla="*/ 226 h 426"/>
              <a:gd name="T16" fmla="*/ 667 w 667"/>
              <a:gd name="T17" fmla="*/ 200 h 426"/>
              <a:gd name="T18" fmla="*/ 0 w 667"/>
              <a:gd name="T19" fmla="*/ 200 h 426"/>
              <a:gd name="T20" fmla="*/ 0 w 667"/>
              <a:gd name="T21" fmla="*/ 400 h 426"/>
              <a:gd name="T22" fmla="*/ 0 w 667"/>
              <a:gd name="T23" fmla="*/ 426 h 426"/>
              <a:gd name="T24" fmla="*/ 667 w 667"/>
              <a:gd name="T25" fmla="*/ 426 h 426"/>
              <a:gd name="T26" fmla="*/ 667 w 667"/>
              <a:gd name="T27" fmla="*/ 400 h 426"/>
              <a:gd name="T28" fmla="*/ 0 w 667"/>
              <a:gd name="T29" fmla="*/ 40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67" h="426">
                <a:moveTo>
                  <a:pt x="0" y="0"/>
                </a:moveTo>
                <a:lnTo>
                  <a:pt x="0" y="26"/>
                </a:lnTo>
                <a:lnTo>
                  <a:pt x="667" y="26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0" y="200"/>
                </a:moveTo>
                <a:lnTo>
                  <a:pt x="0" y="226"/>
                </a:lnTo>
                <a:lnTo>
                  <a:pt x="667" y="226"/>
                </a:lnTo>
                <a:lnTo>
                  <a:pt x="667" y="200"/>
                </a:lnTo>
                <a:lnTo>
                  <a:pt x="0" y="200"/>
                </a:lnTo>
                <a:close/>
                <a:moveTo>
                  <a:pt x="0" y="400"/>
                </a:moveTo>
                <a:lnTo>
                  <a:pt x="0" y="426"/>
                </a:lnTo>
                <a:lnTo>
                  <a:pt x="667" y="426"/>
                </a:lnTo>
                <a:lnTo>
                  <a:pt x="667" y="400"/>
                </a:lnTo>
                <a:lnTo>
                  <a:pt x="0" y="400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375004" y="435932"/>
            <a:ext cx="6485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대충 화면을 상상해 봅니다</a:t>
            </a:r>
            <a:r>
              <a:rPr lang="en-US" altLang="ko-KR" dirty="0" smtClean="0"/>
              <a:t>..(3) </a:t>
            </a:r>
          </a:p>
          <a:p>
            <a:r>
              <a:rPr lang="ko-KR" altLang="en-US" dirty="0" smtClean="0"/>
              <a:t>요즘 카드디자인이 흥하니 우리도 카드디자인으로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sp>
        <p:nvSpPr>
          <p:cNvPr id="84" name="Button"/>
          <p:cNvSpPr/>
          <p:nvPr/>
        </p:nvSpPr>
        <p:spPr>
          <a:xfrm>
            <a:off x="3676628" y="1850764"/>
            <a:ext cx="564713" cy="207026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댓글쓰기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5" name="Smartphone"/>
          <p:cNvGrpSpPr>
            <a:grpSpLocks noChangeAspect="1"/>
          </p:cNvGrpSpPr>
          <p:nvPr/>
        </p:nvGrpSpPr>
        <p:grpSpPr>
          <a:xfrm>
            <a:off x="4654519" y="1376710"/>
            <a:ext cx="2479208" cy="4859248"/>
            <a:chOff x="9165945" y="1228296"/>
            <a:chExt cx="2479208" cy="4859248"/>
          </a:xfrm>
        </p:grpSpPr>
        <p:sp>
          <p:nvSpPr>
            <p:cNvPr id="86" name="Case"/>
            <p:cNvSpPr>
              <a:spLocks/>
            </p:cNvSpPr>
            <p:nvPr/>
          </p:nvSpPr>
          <p:spPr bwMode="auto">
            <a:xfrm>
              <a:off x="9165945" y="12282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7" name="Button"/>
            <p:cNvSpPr>
              <a:spLocks/>
            </p:cNvSpPr>
            <p:nvPr/>
          </p:nvSpPr>
          <p:spPr bwMode="auto">
            <a:xfrm>
              <a:off x="10161072" y="58117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8" name="Camera"/>
            <p:cNvSpPr>
              <a:spLocks noChangeArrowheads="1"/>
            </p:cNvSpPr>
            <p:nvPr/>
          </p:nvSpPr>
          <p:spPr bwMode="auto">
            <a:xfrm>
              <a:off x="11231952" y="1352256"/>
              <a:ext cx="123960" cy="123960"/>
            </a:xfrm>
            <a:prstGeom prst="ellipse">
              <a:avLst/>
            </a:pr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9" name="Speaker"/>
            <p:cNvSpPr>
              <a:spLocks/>
            </p:cNvSpPr>
            <p:nvPr/>
          </p:nvSpPr>
          <p:spPr bwMode="auto">
            <a:xfrm>
              <a:off x="10140411" y="14142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0" name="Display"/>
            <p:cNvSpPr/>
            <p:nvPr/>
          </p:nvSpPr>
          <p:spPr>
            <a:xfrm>
              <a:off x="9262549" y="1643046"/>
              <a:ext cx="2286000" cy="4064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91" name="직선 연결선 90"/>
          <p:cNvCxnSpPr/>
          <p:nvPr/>
        </p:nvCxnSpPr>
        <p:spPr>
          <a:xfrm>
            <a:off x="4751123" y="2115278"/>
            <a:ext cx="228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810468" y="1814150"/>
            <a:ext cx="212598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50" dirty="0" err="1" smtClean="0"/>
              <a:t>댓글쓰기</a:t>
            </a:r>
            <a:endParaRPr lang="ko-KR" altLang="en-US" sz="1350" dirty="0"/>
          </a:p>
        </p:txBody>
      </p:sp>
      <p:sp>
        <p:nvSpPr>
          <p:cNvPr id="122" name="Button"/>
          <p:cNvSpPr/>
          <p:nvPr/>
        </p:nvSpPr>
        <p:spPr>
          <a:xfrm>
            <a:off x="6624800" y="1857145"/>
            <a:ext cx="335667" cy="207026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닫기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4848285" y="2252732"/>
            <a:ext cx="2072148" cy="1392778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안녕하세요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4" name="Button"/>
          <p:cNvSpPr/>
          <p:nvPr/>
        </p:nvSpPr>
        <p:spPr>
          <a:xfrm>
            <a:off x="4821367" y="3726992"/>
            <a:ext cx="2125983" cy="232973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48006" rIns="68580" bIns="48006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88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확인</a:t>
            </a:r>
            <a:endParaRPr lang="en-US" sz="788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18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3597" y="1741164"/>
            <a:ext cx="4229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목업이</a:t>
            </a:r>
            <a:r>
              <a:rPr lang="ko-KR" altLang="en-US" dirty="0" smtClean="0"/>
              <a:t> 나왔으니 기능을 예상하여 대충 </a:t>
            </a:r>
            <a:r>
              <a:rPr lang="en-US" altLang="ko-KR" dirty="0" smtClean="0"/>
              <a:t>DB</a:t>
            </a:r>
            <a:r>
              <a:rPr lang="ko-KR" altLang="en-US" dirty="0" smtClean="0"/>
              <a:t>를 설계합니다</a:t>
            </a:r>
            <a:r>
              <a:rPr lang="en-US" altLang="ko-KR" dirty="0" smtClean="0"/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416" y="2374490"/>
            <a:ext cx="4040357" cy="353223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88902" y="1741164"/>
            <a:ext cx="4229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고마운 </a:t>
            </a:r>
            <a:r>
              <a:rPr lang="en-US" altLang="ko-KR" dirty="0" err="1" smtClean="0"/>
              <a:t>exerd</a:t>
            </a:r>
            <a:r>
              <a:rPr lang="en-US" altLang="ko-KR" dirty="0" smtClean="0"/>
              <a:t>.. </a:t>
            </a:r>
            <a:r>
              <a:rPr lang="ko-KR" altLang="en-US" dirty="0" err="1" smtClean="0"/>
              <a:t>회사차리면</a:t>
            </a:r>
            <a:r>
              <a:rPr lang="ko-KR" altLang="en-US" dirty="0" smtClean="0"/>
              <a:t> 꼭 살게요</a:t>
            </a:r>
            <a:r>
              <a:rPr lang="en-US" altLang="ko-KR" dirty="0" smtClean="0"/>
              <a:t>..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82" y="2578508"/>
            <a:ext cx="4408079" cy="326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5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09" y="2020186"/>
            <a:ext cx="4833870" cy="452947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561" y="2020186"/>
            <a:ext cx="4845218" cy="4540103"/>
          </a:xfrm>
          <a:prstGeom prst="rect">
            <a:avLst/>
          </a:prstGeom>
        </p:spPr>
      </p:pic>
      <p:sp>
        <p:nvSpPr>
          <p:cNvPr id="4" name="Accept"/>
          <p:cNvSpPr>
            <a:spLocks noChangeAspect="1"/>
          </p:cNvSpPr>
          <p:nvPr/>
        </p:nvSpPr>
        <p:spPr bwMode="auto">
          <a:xfrm>
            <a:off x="1665803" y="5121701"/>
            <a:ext cx="339049" cy="300904"/>
          </a:xfrm>
          <a:custGeom>
            <a:avLst/>
            <a:gdLst>
              <a:gd name="T0" fmla="*/ 504 w 525"/>
              <a:gd name="T1" fmla="*/ 3 h 467"/>
              <a:gd name="T2" fmla="*/ 495 w 525"/>
              <a:gd name="T3" fmla="*/ 9 h 467"/>
              <a:gd name="T4" fmla="*/ 223 w 525"/>
              <a:gd name="T5" fmla="*/ 431 h 467"/>
              <a:gd name="T6" fmla="*/ 35 w 525"/>
              <a:gd name="T7" fmla="*/ 262 h 467"/>
              <a:gd name="T8" fmla="*/ 18 w 525"/>
              <a:gd name="T9" fmla="*/ 282 h 467"/>
              <a:gd name="T10" fmla="*/ 217 w 525"/>
              <a:gd name="T11" fmla="*/ 462 h 467"/>
              <a:gd name="T12" fmla="*/ 237 w 525"/>
              <a:gd name="T13" fmla="*/ 459 h 467"/>
              <a:gd name="T14" fmla="*/ 518 w 525"/>
              <a:gd name="T15" fmla="*/ 23 h 467"/>
              <a:gd name="T16" fmla="*/ 504 w 525"/>
              <a:gd name="T17" fmla="*/ 3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5" h="467">
                <a:moveTo>
                  <a:pt x="504" y="3"/>
                </a:moveTo>
                <a:cubicBezTo>
                  <a:pt x="500" y="3"/>
                  <a:pt x="497" y="6"/>
                  <a:pt x="495" y="9"/>
                </a:cubicBezTo>
                <a:lnTo>
                  <a:pt x="223" y="431"/>
                </a:lnTo>
                <a:lnTo>
                  <a:pt x="35" y="262"/>
                </a:lnTo>
                <a:cubicBezTo>
                  <a:pt x="22" y="245"/>
                  <a:pt x="0" y="271"/>
                  <a:pt x="18" y="282"/>
                </a:cubicBezTo>
                <a:lnTo>
                  <a:pt x="217" y="462"/>
                </a:lnTo>
                <a:cubicBezTo>
                  <a:pt x="223" y="467"/>
                  <a:pt x="232" y="466"/>
                  <a:pt x="237" y="459"/>
                </a:cubicBezTo>
                <a:lnTo>
                  <a:pt x="518" y="23"/>
                </a:lnTo>
                <a:cubicBezTo>
                  <a:pt x="525" y="13"/>
                  <a:pt x="515" y="0"/>
                  <a:pt x="504" y="3"/>
                </a:cubicBezTo>
                <a:close/>
              </a:path>
            </a:pathLst>
          </a:custGeom>
          <a:solidFill>
            <a:srgbClr val="5F5F5F"/>
          </a:solidFill>
          <a:ln>
            <a:solidFill>
              <a:srgbClr val="FF000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Accept"/>
          <p:cNvSpPr>
            <a:spLocks noChangeAspect="1"/>
          </p:cNvSpPr>
          <p:nvPr/>
        </p:nvSpPr>
        <p:spPr bwMode="auto">
          <a:xfrm>
            <a:off x="4658398" y="5646240"/>
            <a:ext cx="339049" cy="300904"/>
          </a:xfrm>
          <a:custGeom>
            <a:avLst/>
            <a:gdLst>
              <a:gd name="T0" fmla="*/ 504 w 525"/>
              <a:gd name="T1" fmla="*/ 3 h 467"/>
              <a:gd name="T2" fmla="*/ 495 w 525"/>
              <a:gd name="T3" fmla="*/ 9 h 467"/>
              <a:gd name="T4" fmla="*/ 223 w 525"/>
              <a:gd name="T5" fmla="*/ 431 h 467"/>
              <a:gd name="T6" fmla="*/ 35 w 525"/>
              <a:gd name="T7" fmla="*/ 262 h 467"/>
              <a:gd name="T8" fmla="*/ 18 w 525"/>
              <a:gd name="T9" fmla="*/ 282 h 467"/>
              <a:gd name="T10" fmla="*/ 217 w 525"/>
              <a:gd name="T11" fmla="*/ 462 h 467"/>
              <a:gd name="T12" fmla="*/ 237 w 525"/>
              <a:gd name="T13" fmla="*/ 459 h 467"/>
              <a:gd name="T14" fmla="*/ 518 w 525"/>
              <a:gd name="T15" fmla="*/ 23 h 467"/>
              <a:gd name="T16" fmla="*/ 504 w 525"/>
              <a:gd name="T17" fmla="*/ 3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5" h="467">
                <a:moveTo>
                  <a:pt x="504" y="3"/>
                </a:moveTo>
                <a:cubicBezTo>
                  <a:pt x="500" y="3"/>
                  <a:pt x="497" y="6"/>
                  <a:pt x="495" y="9"/>
                </a:cubicBezTo>
                <a:lnTo>
                  <a:pt x="223" y="431"/>
                </a:lnTo>
                <a:lnTo>
                  <a:pt x="35" y="262"/>
                </a:lnTo>
                <a:cubicBezTo>
                  <a:pt x="22" y="245"/>
                  <a:pt x="0" y="271"/>
                  <a:pt x="18" y="282"/>
                </a:cubicBezTo>
                <a:lnTo>
                  <a:pt x="217" y="462"/>
                </a:lnTo>
                <a:cubicBezTo>
                  <a:pt x="223" y="467"/>
                  <a:pt x="232" y="466"/>
                  <a:pt x="237" y="459"/>
                </a:cubicBezTo>
                <a:lnTo>
                  <a:pt x="518" y="23"/>
                </a:lnTo>
                <a:cubicBezTo>
                  <a:pt x="525" y="13"/>
                  <a:pt x="515" y="0"/>
                  <a:pt x="504" y="3"/>
                </a:cubicBezTo>
                <a:close/>
              </a:path>
            </a:pathLst>
          </a:custGeom>
          <a:solidFill>
            <a:srgbClr val="5F5F5F"/>
          </a:solidFill>
          <a:ln>
            <a:solidFill>
              <a:srgbClr val="FF000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0808" y="1144911"/>
            <a:ext cx="5655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 smtClean="0"/>
              <a:t>Nodejs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 </a:t>
            </a:r>
            <a:r>
              <a:rPr lang="en-US" altLang="ko-KR" dirty="0" smtClean="0"/>
              <a:t>(NPM </a:t>
            </a:r>
            <a:r>
              <a:rPr lang="ko-KR" altLang="en-US" dirty="0" smtClean="0"/>
              <a:t>이용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Android Studio </a:t>
            </a:r>
            <a:r>
              <a:rPr lang="ko-KR" altLang="en-US" dirty="0" smtClean="0"/>
              <a:t>설치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안드로이드</a:t>
            </a:r>
            <a:r>
              <a:rPr lang="ko-KR" altLang="en-US" dirty="0" smtClean="0"/>
              <a:t> 에뮬레이터</a:t>
            </a:r>
            <a:r>
              <a:rPr lang="en-US" altLang="ko-KR" dirty="0"/>
              <a:t> </a:t>
            </a:r>
            <a:r>
              <a:rPr lang="ko-KR" altLang="en-US" dirty="0" smtClean="0"/>
              <a:t>냠냠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668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07" y="1755155"/>
            <a:ext cx="6448425" cy="42195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83" y="2541965"/>
            <a:ext cx="6448425" cy="4219575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14407" y="1038585"/>
            <a:ext cx="3309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 smtClean="0"/>
              <a:t>npm</a:t>
            </a:r>
            <a:r>
              <a:rPr lang="en-US" altLang="ko-KR" dirty="0" smtClean="0"/>
              <a:t> install –g ionic</a:t>
            </a:r>
          </a:p>
          <a:p>
            <a:pPr marL="342900" indent="-342900">
              <a:buAutoNum type="arabicPeriod"/>
            </a:pPr>
            <a:r>
              <a:rPr lang="en-US" altLang="ko-KR" dirty="0" err="1"/>
              <a:t>n</a:t>
            </a:r>
            <a:r>
              <a:rPr lang="en-US" altLang="ko-KR" dirty="0" err="1" smtClean="0"/>
              <a:t>pm</a:t>
            </a:r>
            <a:r>
              <a:rPr lang="en-US" altLang="ko-KR" dirty="0" smtClean="0"/>
              <a:t> install –g </a:t>
            </a:r>
            <a:r>
              <a:rPr lang="en-US" altLang="ko-KR" dirty="0" err="1" smtClean="0"/>
              <a:t>cordova</a:t>
            </a:r>
            <a:endParaRPr lang="en-US" altLang="ko-KR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3508744" y="1038585"/>
            <a:ext cx="4242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n</a:t>
            </a:r>
            <a:r>
              <a:rPr lang="en-US" altLang="ko-KR" dirty="0" err="1" smtClean="0"/>
              <a:t>pm</a:t>
            </a:r>
            <a:r>
              <a:rPr lang="en-US" altLang="ko-KR" dirty="0" smtClean="0"/>
              <a:t>? </a:t>
            </a:r>
            <a:r>
              <a:rPr lang="en-US" altLang="ko-KR" dirty="0"/>
              <a:t>Node Packaged </a:t>
            </a:r>
            <a:r>
              <a:rPr lang="en-US" altLang="ko-KR" dirty="0" smtClean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244654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407" y="1038585"/>
            <a:ext cx="33092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cd /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Ionic start </a:t>
            </a:r>
            <a:r>
              <a:rPr lang="en-US" altLang="ko-KR" dirty="0" err="1" smtClean="0"/>
              <a:t>mozzi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cd /</a:t>
            </a:r>
            <a:r>
              <a:rPr lang="en-US" altLang="ko-KR" dirty="0" err="1" smtClean="0"/>
              <a:t>mozzi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11" y="1966193"/>
            <a:ext cx="6448425" cy="42195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90" y="2699438"/>
            <a:ext cx="644842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06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07" y="1961915"/>
            <a:ext cx="6448425" cy="42195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4407" y="1038585"/>
            <a:ext cx="33092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cd /</a:t>
            </a:r>
            <a:r>
              <a:rPr lang="en-US" altLang="ko-KR" dirty="0" err="1" smtClean="0"/>
              <a:t>mozzi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Ionic platform add android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Ionic run android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16" y="2806349"/>
            <a:ext cx="6448425" cy="42195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958" y="0"/>
            <a:ext cx="37971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42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3033" y="555506"/>
            <a:ext cx="33092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코드 수정해주고 에뮬레이터에 매번 </a:t>
            </a:r>
            <a:r>
              <a:rPr lang="ko-KR" altLang="en-US" dirty="0" err="1" smtClean="0"/>
              <a:t>실행시켜주는건</a:t>
            </a:r>
            <a:r>
              <a:rPr lang="ko-KR" altLang="en-US" dirty="0" smtClean="0"/>
              <a:t> 너무 귀찮아요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-&gt; </a:t>
            </a:r>
            <a:r>
              <a:rPr lang="ko-KR" altLang="en-US" dirty="0" err="1" smtClean="0"/>
              <a:t>브라우져에서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테스팅할수있게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아이오닉에서</a:t>
            </a:r>
            <a:r>
              <a:rPr lang="ko-KR" altLang="en-US" dirty="0" smtClean="0"/>
              <a:t> 제공</a:t>
            </a:r>
            <a:endParaRPr lang="en-US" altLang="ko-KR" dirty="0" smtClean="0"/>
          </a:p>
          <a:p>
            <a:r>
              <a:rPr lang="en-US" altLang="ko-KR" dirty="0" smtClean="0"/>
              <a:t>Ionic serve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85" y="2406141"/>
            <a:ext cx="6448425" cy="42195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762" y="-232284"/>
            <a:ext cx="54512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01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작성자는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..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-1987" y="974454"/>
            <a:ext cx="914400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호기심이 많아 개발 공부를 </a:t>
            </a:r>
            <a:r>
              <a:rPr lang="ko-KR" altLang="en-US" sz="20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즐겨하는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개발자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r>
              <a:rPr lang="en-US" altLang="ko-KR" sz="20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(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물론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즐겨하는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거랑 잘하는 거랑은 다른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..T.T)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 경력은 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20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년차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공공에서 프로젝트하고 있어요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2000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   </a:t>
            </a:r>
            <a:r>
              <a:rPr lang="en-US" altLang="ko-KR" sz="2000" strike="sngStrike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r>
              <a:rPr lang="ko-KR" altLang="en-US" sz="2000" strike="sngStrike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</a:t>
            </a:r>
            <a:r>
              <a:rPr lang="en-US" altLang="ko-KR" sz="2000" strike="sngStrike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15</a:t>
            </a:r>
            <a:r>
              <a:rPr lang="ko-KR" altLang="en-US" sz="2000" strike="sngStrike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일에 퇴사예정</a:t>
            </a:r>
            <a:r>
              <a:rPr lang="en-US" altLang="ko-KR" sz="2000" strike="sngStrike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!!!</a:t>
            </a:r>
          </a:p>
          <a:p>
            <a:endParaRPr lang="en-US" altLang="ko-KR" sz="2000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잡학도에요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(</a:t>
            </a:r>
            <a:r>
              <a:rPr lang="ko-KR" altLang="en-US" sz="20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뷰티전공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사회복지전공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20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컴공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=_=)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프로그래밍도 </a:t>
            </a:r>
            <a:r>
              <a:rPr lang="ko-KR" altLang="en-US" sz="20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백엔드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프론트엔드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가리지 않고 공부하고 있어요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깊은 지식도 좋지만 구현을 더 좋아합니다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최근엔 디자인에도 관심이 생겨 기웃기웃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물고기를 키워요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고양이를 좋아해요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고양이 사업을 하고 있어요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.$.$</a:t>
            </a:r>
          </a:p>
          <a:p>
            <a:endParaRPr lang="en-US" altLang="ko-KR" sz="2000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올해 목표는 </a:t>
            </a:r>
            <a:r>
              <a:rPr lang="ko-KR" altLang="en-US" sz="20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동접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100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명을 정도되는 서비스를 만드는 것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깃헙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활동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.. 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반성 중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주말에 조금씩 공부하면서 만든 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PPT 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입니다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2000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학습을 위해 짰던 소스 </a:t>
            </a:r>
            <a:r>
              <a:rPr lang="en-US" altLang="ko-KR" sz="20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⇨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https</a:t>
            </a:r>
            <a:r>
              <a:rPr lang="en-US" altLang="ko-KR" sz="20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://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github.com/yysstory/mozzi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잘못된 내용 있으면 꼭 메일 주세요 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⇨ yysstory@gmail.com</a:t>
            </a:r>
          </a:p>
        </p:txBody>
      </p:sp>
    </p:spTree>
    <p:extLst>
      <p:ext uri="{BB962C8B-B14F-4D97-AF65-F5344CB8AC3E}">
        <p14:creationId xmlns:p14="http://schemas.microsoft.com/office/powerpoint/2010/main" val="874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3032" y="555506"/>
            <a:ext cx="63036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편한 </a:t>
            </a:r>
            <a:r>
              <a:rPr lang="en-US" altLang="ko-KR" dirty="0" smtClean="0"/>
              <a:t>IDE</a:t>
            </a:r>
            <a:r>
              <a:rPr lang="ko-KR" altLang="en-US" dirty="0" smtClean="0"/>
              <a:t>를 </a:t>
            </a:r>
            <a:r>
              <a:rPr lang="ko-KR" altLang="en-US" dirty="0"/>
              <a:t>아무거나 </a:t>
            </a:r>
            <a:r>
              <a:rPr lang="ko-KR" altLang="en-US" dirty="0" smtClean="0"/>
              <a:t> 사용합니다</a:t>
            </a:r>
            <a:r>
              <a:rPr lang="en-US" altLang="ko-KR" dirty="0" smtClean="0"/>
              <a:t>… </a:t>
            </a:r>
          </a:p>
          <a:p>
            <a:r>
              <a:rPr lang="ko-KR" altLang="en-US" dirty="0" smtClean="0"/>
              <a:t>메모장 편하시면 메모장 사용하세요</a:t>
            </a:r>
            <a:r>
              <a:rPr lang="en-US" altLang="ko-KR" dirty="0" smtClean="0"/>
              <a:t>..</a:t>
            </a:r>
            <a:endParaRPr lang="en-US" altLang="ko-KR" dirty="0"/>
          </a:p>
          <a:p>
            <a:r>
              <a:rPr lang="ko-KR" altLang="en-US" dirty="0" smtClean="0"/>
              <a:t>저는 메모장보다 아주 조금 좋은 인텔리제이로 하겠습니다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Open -&gt; </a:t>
            </a:r>
            <a:r>
              <a:rPr lang="en-US" altLang="ko-KR" dirty="0" err="1" smtClean="0"/>
              <a:t>mozzi</a:t>
            </a:r>
            <a:r>
              <a:rPr lang="en-US" altLang="ko-KR" dirty="0" smtClean="0"/>
              <a:t> </a:t>
            </a:r>
            <a:r>
              <a:rPr lang="ko-KR" altLang="en-US" dirty="0" smtClean="0"/>
              <a:t>폴더 선택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92" y="2036013"/>
            <a:ext cx="6438900" cy="44767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679" y="264364"/>
            <a:ext cx="2209800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19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32" y="1561381"/>
            <a:ext cx="7193436" cy="529661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870" y="718177"/>
            <a:ext cx="5358900" cy="65021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3032" y="267393"/>
            <a:ext cx="63036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1.cd /</a:t>
            </a:r>
            <a:r>
              <a:rPr lang="en-US" altLang="ko-KR" dirty="0" err="1" smtClean="0"/>
              <a:t>mozzi</a:t>
            </a:r>
            <a:endParaRPr lang="en-US" altLang="ko-KR" dirty="0" smtClean="0"/>
          </a:p>
          <a:p>
            <a:r>
              <a:rPr lang="en-US" altLang="ko-KR" dirty="0" smtClean="0"/>
              <a:t>2.Ionic serve</a:t>
            </a:r>
          </a:p>
          <a:p>
            <a:r>
              <a:rPr lang="ko-KR" altLang="en-US" dirty="0" smtClean="0"/>
              <a:t>아래 블록을 지워서 저장해 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그러면 실시간으로 반영되는 것을 확인 할 수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개발 환경 </a:t>
            </a:r>
            <a:r>
              <a:rPr lang="ko-KR" altLang="en-US" dirty="0" err="1" smtClean="0"/>
              <a:t>세팅</a:t>
            </a:r>
            <a:r>
              <a:rPr lang="ko-KR" altLang="en-US" dirty="0" smtClean="0"/>
              <a:t> 끝</a:t>
            </a:r>
            <a:r>
              <a:rPr lang="en-US" altLang="ko-KR" dirty="0" smtClean="0"/>
              <a:t>!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5757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0550" y="103517"/>
            <a:ext cx="8548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정확히 몰라도 </a:t>
            </a:r>
            <a:r>
              <a:rPr lang="ko-KR" altLang="en-US" dirty="0" err="1" smtClean="0"/>
              <a:t>셈플코드</a:t>
            </a:r>
            <a:r>
              <a:rPr lang="ko-KR" altLang="en-US" dirty="0" smtClean="0"/>
              <a:t> 간단히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가지 파일만 봅니다</a:t>
            </a:r>
            <a:r>
              <a:rPr lang="en-US" altLang="ko-KR" dirty="0" smtClean="0"/>
              <a:t>. 1/4</a:t>
            </a:r>
            <a:endParaRPr lang="ko-KR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10550" y="704881"/>
            <a:ext cx="3745256" cy="59093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angular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i="1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module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'starter'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'ionic'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'starter.controllers'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'starter.services'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run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($ionicPlatform)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$ionicPlatform.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ready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cordova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&amp;&amp;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cordova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plugins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&amp;&amp;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cordova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plugins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Keyboard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cordova.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plugins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Keyboard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hideKeyboardAccessoryBar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cordova.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plugins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Keyboard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disableScroll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.StatusBar)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StatusBar.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styleDefault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config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($stateProvider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$urlRouterProvider)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$stateProvider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'tab'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url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'/tab'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abstract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templateUrl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'templates/tabs.html'</a:t>
            </a:r>
            <a:b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'tab.dash'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url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'/dash'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views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'tab-dash'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templateUrl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'templates/tab-dash.html'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'DashCtrl'</a:t>
            </a:r>
            <a:b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'tab.chats'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url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'/chats'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views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'tab-chats'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templateUrl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'templates/tab-chats.html'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'ChatsCtrl'</a:t>
            </a:r>
            <a:b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})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7" name="오른쪽 중괄호 6"/>
          <p:cNvSpPr/>
          <p:nvPr/>
        </p:nvSpPr>
        <p:spPr>
          <a:xfrm>
            <a:off x="4584938" y="808120"/>
            <a:ext cx="429514" cy="16991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161728" y="1473007"/>
            <a:ext cx="193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앵귤러</a:t>
            </a:r>
            <a:r>
              <a:rPr lang="ko-KR" altLang="en-US" dirty="0" smtClean="0"/>
              <a:t> 모듈 정의</a:t>
            </a:r>
            <a:endParaRPr lang="ko-KR" altLang="en-US" dirty="0"/>
          </a:p>
        </p:txBody>
      </p:sp>
      <p:sp>
        <p:nvSpPr>
          <p:cNvPr id="9" name="오른쪽 중괄호 8"/>
          <p:cNvSpPr/>
          <p:nvPr/>
        </p:nvSpPr>
        <p:spPr>
          <a:xfrm>
            <a:off x="4584938" y="2842497"/>
            <a:ext cx="429514" cy="369103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161727" y="4503350"/>
            <a:ext cx="193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UI ROUTER </a:t>
            </a:r>
            <a:r>
              <a:rPr lang="ko-KR" altLang="en-US" dirty="0" smtClean="0"/>
              <a:t>정의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10550" y="335549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App.js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089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13850" y="1461133"/>
            <a:ext cx="4153701" cy="31393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angular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i="1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module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'starter.controllers'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[])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'DashCtrl'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($scope) {})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'ChatsCtrl'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Chats) </a:t>
            </a: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chats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Chats.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all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remove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(chat)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Chats.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remove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(chat)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'ChatDetailCtrl'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$stateParams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Chats)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chat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Chats.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get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($stateParams.chatId)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'AccountCtrl'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settings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enableFriends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b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13850" y="222525"/>
            <a:ext cx="53389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정확히 몰라도 간단히 </a:t>
            </a:r>
            <a:r>
              <a:rPr lang="en-US" altLang="ko-KR" dirty="0"/>
              <a:t>4</a:t>
            </a:r>
            <a:r>
              <a:rPr lang="ko-KR" altLang="en-US" dirty="0"/>
              <a:t>가지 파일만 봅니다</a:t>
            </a:r>
            <a:r>
              <a:rPr lang="en-US" altLang="ko-KR" dirty="0"/>
              <a:t>. </a:t>
            </a:r>
            <a:r>
              <a:rPr lang="en-US" altLang="ko-KR" dirty="0" smtClean="0"/>
              <a:t>2/4</a:t>
            </a:r>
            <a:endParaRPr lang="ko-KR" altLang="en-US" dirty="0"/>
          </a:p>
        </p:txBody>
      </p:sp>
      <p:sp>
        <p:nvSpPr>
          <p:cNvPr id="6" name="오른쪽 중괄호 5"/>
          <p:cNvSpPr/>
          <p:nvPr/>
        </p:nvSpPr>
        <p:spPr>
          <a:xfrm>
            <a:off x="4916777" y="1353811"/>
            <a:ext cx="429514" cy="357952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536444" y="2958907"/>
            <a:ext cx="2559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컨트롤러 정의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13850" y="591857"/>
            <a:ext cx="1413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Controllers.js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209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13850" y="222525"/>
            <a:ext cx="53389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정확히 몰라도 간단히 </a:t>
            </a:r>
            <a:r>
              <a:rPr lang="en-US" altLang="ko-KR" dirty="0"/>
              <a:t>4</a:t>
            </a:r>
            <a:r>
              <a:rPr lang="ko-KR" altLang="en-US" dirty="0"/>
              <a:t>가지 파일만 봅니다</a:t>
            </a:r>
            <a:r>
              <a:rPr lang="en-US" altLang="ko-KR" dirty="0"/>
              <a:t>. 3</a:t>
            </a:r>
            <a:r>
              <a:rPr lang="en-US" altLang="ko-KR" dirty="0" smtClean="0"/>
              <a:t>/4</a:t>
            </a:r>
            <a:endParaRPr lang="ko-KR" altLang="en-US" dirty="0"/>
          </a:p>
        </p:txBody>
      </p:sp>
      <p:sp>
        <p:nvSpPr>
          <p:cNvPr id="6" name="오른쪽 중괄호 5"/>
          <p:cNvSpPr/>
          <p:nvPr/>
        </p:nvSpPr>
        <p:spPr>
          <a:xfrm>
            <a:off x="3990555" y="1678276"/>
            <a:ext cx="429514" cy="440543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607296" y="3696327"/>
            <a:ext cx="2559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서비스 정의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13850" y="591857"/>
            <a:ext cx="1413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Controllers.js</a:t>
            </a:r>
            <a:endParaRPr lang="ko-KR" alt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16888" y="1202130"/>
            <a:ext cx="3416320" cy="530914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angular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i="1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module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'starter.services'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[])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factory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'Chats'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// Might use a resource here that returns a JSON array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// Some fake testing data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chats = [{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'Ben Sparrow'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lastText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'You on your way?'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face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'img/ben.png'</a:t>
            </a:r>
            <a:b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'Max Lynx'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lastText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'Hey, it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\'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 me'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face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'img/max.png'</a:t>
            </a:r>
            <a:b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}]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all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chats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remove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(chat)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chats.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splice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(chats.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indexOf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(chat)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get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(chatId)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 = 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 &lt; chats.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length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i++)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(chats[i].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id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=== 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parseInt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(chatId))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chats[i]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 null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56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3239" y="949172"/>
            <a:ext cx="6359433" cy="577081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&lt;!DOCTYPE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html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&lt;html&gt;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&lt;head&gt;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&lt;meta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charset=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"utf-8"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&lt;meta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"viewport"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"initial-scale=1, maximum-scale=1, user-scalable=no, width=device-width"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&lt;title&gt;&lt;/title&gt;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&lt;link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href=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"lib/ionic/css/ionic.css"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rel=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"stylesheet"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&lt;link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href=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"css/style.css"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rel=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"stylesheet"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&lt;!-- IF using Sass (run gulp sass first), then uncomment below and remove the CSS includes above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&lt;link href="css/ionic.app.css" rel="stylesheet"&gt;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--&gt;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&lt;!-- ionic/angularjs js --&gt;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&lt;script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"lib/ionic/js/ionic.bundle.js"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&lt;!-- cordova script (this will be a 404 during development) --&gt;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&lt;script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"cordova.js"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&lt;!-- your app's js --&gt;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&lt;script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"js/app.js"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&lt;script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"js/controllers.js"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&lt;script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"js/services.js"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&lt;/head&gt;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&lt;body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ng-app=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"starter"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&lt;!--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The nav bar that will be updated as we navigate between views.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--&gt;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&lt;ion-nav-bar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"bar-stable"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&lt;ion-nav-back-button&gt;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&lt;/ion-nav-back-button&gt;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&lt;/ion-nav-bar&gt;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&lt;!--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The views will be rendered in the &lt;ion-nav-view&gt; directive below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Templates are in the /templates folder (but you could also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have templates inline in this html file if you'd like).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--&gt;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&lt;ion-nav-view&gt;&lt;/ion-nav-view&gt;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&lt;/body&gt;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&lt;/html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13850" y="222525"/>
            <a:ext cx="53389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정확히 몰라도 간단히 </a:t>
            </a:r>
            <a:r>
              <a:rPr lang="en-US" altLang="ko-KR" dirty="0"/>
              <a:t>4</a:t>
            </a:r>
            <a:r>
              <a:rPr lang="ko-KR" altLang="en-US" dirty="0"/>
              <a:t>가지 파일만 봅니다</a:t>
            </a:r>
            <a:r>
              <a:rPr lang="en-US" altLang="ko-KR" dirty="0"/>
              <a:t>. </a:t>
            </a:r>
            <a:r>
              <a:rPr lang="en-US" altLang="ko-KR" dirty="0" smtClean="0"/>
              <a:t>3/4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13850" y="591857"/>
            <a:ext cx="1188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Index.html</a:t>
            </a:r>
            <a:endParaRPr lang="ko-KR" altLang="en-US" dirty="0"/>
          </a:p>
        </p:txBody>
      </p:sp>
      <p:sp>
        <p:nvSpPr>
          <p:cNvPr id="9" name="오른쪽 중괄호 8"/>
          <p:cNvSpPr/>
          <p:nvPr/>
        </p:nvSpPr>
        <p:spPr>
          <a:xfrm>
            <a:off x="6556781" y="961189"/>
            <a:ext cx="429514" cy="575879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062911" y="3696327"/>
            <a:ext cx="2559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전체 어플리케이션의 틀 역할 </a:t>
            </a:r>
            <a:r>
              <a:rPr lang="en-US" altLang="ko-KR" dirty="0"/>
              <a:t>(</a:t>
            </a:r>
            <a:r>
              <a:rPr lang="en-US" altLang="ko-KR" dirty="0" smtClean="0"/>
              <a:t>SPA)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127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50" y="896425"/>
            <a:ext cx="2551533" cy="450148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13850" y="311015"/>
            <a:ext cx="53389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Chat </a:t>
            </a:r>
            <a:r>
              <a:rPr lang="ko-KR" altLang="en-US" dirty="0" smtClean="0"/>
              <a:t>화면이 나오기까지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30792" y="955419"/>
            <a:ext cx="504394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/chat </a:t>
            </a:r>
            <a:r>
              <a:rPr lang="ko-KR" altLang="en-US" dirty="0" smtClean="0"/>
              <a:t>호출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Ui</a:t>
            </a:r>
            <a:r>
              <a:rPr lang="en-US" altLang="ko-KR" dirty="0" smtClean="0"/>
              <a:t> router -&gt; /chat </a:t>
            </a:r>
          </a:p>
          <a:p>
            <a:r>
              <a:rPr lang="en-US" altLang="ko-KR" dirty="0" smtClean="0"/>
              <a:t>-Controller(</a:t>
            </a:r>
            <a:r>
              <a:rPr lang="ko-KR" altLang="ko-KR" dirty="0" smtClean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ChatsCtrl</a:t>
            </a:r>
            <a:r>
              <a:rPr lang="en-US" altLang="ko-KR" dirty="0" smtClean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en-US" altLang="ko-KR" dirty="0" err="1" smtClean="0"/>
              <a:t>Templete</a:t>
            </a:r>
            <a:r>
              <a:rPr lang="en-US" altLang="ko-KR" dirty="0" smtClean="0"/>
              <a:t> (</a:t>
            </a:r>
            <a:r>
              <a:rPr lang="ko-KR" altLang="ko-KR" dirty="0" smtClean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templates/tab-chats.html</a:t>
            </a:r>
            <a:r>
              <a:rPr lang="en-US" altLang="ko-KR" dirty="0" smtClean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3.</a:t>
            </a:r>
            <a:r>
              <a:rPr lang="ko-KR" altLang="ko-KR" dirty="0" smtClean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ChatsCtrl</a:t>
            </a:r>
            <a:endParaRPr lang="ko-KR" altLang="en-US" dirty="0" smtClean="0">
              <a:solidFill>
                <a:srgbClr val="6A8759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dirty="0" smtClean="0"/>
              <a:t>-SERVICE(Chats) </a:t>
            </a:r>
            <a:r>
              <a:rPr lang="ko-KR" altLang="en-US" dirty="0" smtClean="0"/>
              <a:t>호출</a:t>
            </a:r>
            <a:endParaRPr lang="en-US" altLang="ko-KR" dirty="0" smtClean="0"/>
          </a:p>
          <a:p>
            <a:r>
              <a:rPr lang="en-US" altLang="ko-KR" dirty="0" smtClean="0"/>
              <a:t>-$SCOPE(</a:t>
            </a:r>
            <a:r>
              <a:rPr lang="ko-KR" altLang="en-US" dirty="0" smtClean="0"/>
              <a:t>저장소</a:t>
            </a:r>
            <a:r>
              <a:rPr lang="en-US" altLang="ko-KR" dirty="0" smtClean="0"/>
              <a:t>) 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저장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5. </a:t>
            </a:r>
            <a:r>
              <a:rPr lang="ko-KR" altLang="ko-KR" dirty="0" smtClean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templates/tab-chats.html</a:t>
            </a:r>
            <a:endParaRPr lang="en-US" altLang="ko-KR" dirty="0" smtClean="0">
              <a:solidFill>
                <a:srgbClr val="6A8759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dirty="0" smtClean="0"/>
              <a:t>-$</a:t>
            </a:r>
            <a:r>
              <a:rPr lang="en-US" altLang="ko-KR" dirty="0"/>
              <a:t>SCOPE </a:t>
            </a:r>
            <a:r>
              <a:rPr lang="ko-KR" altLang="en-US" dirty="0"/>
              <a:t>의</a:t>
            </a:r>
            <a:r>
              <a:rPr lang="ko-KR" altLang="en-US" dirty="0" smtClean="0"/>
              <a:t> 데이터 바인딩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6</a:t>
            </a:r>
            <a:r>
              <a:rPr lang="en-US" altLang="ko-KR" dirty="0" smtClean="0"/>
              <a:t>. </a:t>
            </a:r>
            <a:r>
              <a:rPr lang="ko-KR" altLang="en-US" dirty="0" smtClean="0"/>
              <a:t>화면 노출</a:t>
            </a:r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8985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3850" y="222525"/>
            <a:ext cx="77797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 smtClean="0"/>
              <a:t>퍼블리싱을</a:t>
            </a:r>
            <a:r>
              <a:rPr lang="ko-KR" altLang="en-US" dirty="0" smtClean="0"/>
              <a:t> 가장한 </a:t>
            </a:r>
            <a:r>
              <a:rPr lang="en-US" altLang="ko-KR" dirty="0" smtClean="0"/>
              <a:t>UI </a:t>
            </a:r>
            <a:r>
              <a:rPr lang="ko-KR" altLang="en-US" dirty="0" smtClean="0"/>
              <a:t>쇼핑 시작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http://ionicframework.com/docs/components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r>
              <a:rPr lang="ko-KR" altLang="en-US" dirty="0" smtClean="0"/>
              <a:t>스크롤 쭉쭉 내리면서 원하는</a:t>
            </a:r>
            <a:r>
              <a:rPr lang="en-US" altLang="ko-KR" dirty="0"/>
              <a:t> </a:t>
            </a:r>
            <a:r>
              <a:rPr lang="en-US" altLang="ko-KR" dirty="0" smtClean="0"/>
              <a:t> UI</a:t>
            </a:r>
            <a:r>
              <a:rPr lang="ko-KR" altLang="en-US" dirty="0" smtClean="0"/>
              <a:t>를</a:t>
            </a:r>
            <a:r>
              <a:rPr lang="en-US" altLang="ko-KR" dirty="0"/>
              <a:t> </a:t>
            </a:r>
            <a:r>
              <a:rPr lang="ko-KR" altLang="en-US" dirty="0" smtClean="0"/>
              <a:t>볼 수 있어요</a:t>
            </a:r>
            <a:r>
              <a:rPr lang="en-US" altLang="ko-KR" dirty="0" smtClean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49" y="1224951"/>
            <a:ext cx="5051019" cy="5451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59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4671" y="319177"/>
            <a:ext cx="6797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UI </a:t>
            </a:r>
            <a:r>
              <a:rPr lang="ko-KR" altLang="en-US" dirty="0" smtClean="0"/>
              <a:t>작업을 위한 기본 </a:t>
            </a:r>
            <a:r>
              <a:rPr lang="ko-KR" altLang="en-US" dirty="0" err="1" smtClean="0"/>
              <a:t>세팅</a:t>
            </a:r>
            <a:endParaRPr lang="en-US" altLang="ko-KR" dirty="0" smtClean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84671" y="1405455"/>
            <a:ext cx="3871573" cy="503214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 =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angular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i="1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module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'starter'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'ionic'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run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($ionicPlatform)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$ionicPlatform.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ready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cordova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&amp;&amp;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cordova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plugins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Keyboard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cordova.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plugins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Keyboard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hideKeyboardAccessoryBar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cordova.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plugins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Keyboard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disableScroll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.StatusBar)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StatusBar.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styleDefault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config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($stateProvider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$urlRouterProvider)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$stateProvider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'app'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url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'/app'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abstract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templateUrl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'templates/menu.html'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'AppCtrl'</a:t>
            </a:r>
            <a:b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'app.login'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url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'/login'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views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'menuContent'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templateUrl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'templates/login.html'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'loginCtrl'</a:t>
            </a:r>
            <a:b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$urlRouterProvider.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otherwise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'/app/login'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4670" y="784681"/>
            <a:ext cx="280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App.js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81267" y="862316"/>
            <a:ext cx="280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Controllers.js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681267" y="1405455"/>
            <a:ext cx="2826415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'AppCtrl'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($scope) </a:t>
            </a: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'loginCtrl'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($scope) </a:t>
            </a: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59848" y="2328785"/>
            <a:ext cx="280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Services.js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4681267" y="2724297"/>
            <a:ext cx="2845651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                                                                   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4672641" y="3696527"/>
            <a:ext cx="3804250" cy="27238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&lt;!DOCTYPE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html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&lt;html&gt;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&lt;head&gt;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&lt;meta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charset=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"utf-8"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&lt;meta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"viewport"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"initial-scale=1, maximum-scale=1, user-scalable=no, width=device-width"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&lt;title&gt;&lt;/title&gt;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&lt;link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href=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"lib/ionic/css/ionic.css"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rel=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"stylesheet"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&lt;link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href=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"css/style.css"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rel=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"stylesheet"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&lt;script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"lib/ionic/js/ionic.bundle.js"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&lt;script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"cordova.js"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&lt;script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"js/app.js"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&lt;script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"js/controllers.js"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&lt;script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"js/services.js"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&lt;/head&gt;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&lt;body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ng-app=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"starter"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&lt;ion-nav-view&gt;&lt;/ion-nav-view&gt;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&lt;/body&gt;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&lt;/html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02298" y="3272101"/>
            <a:ext cx="280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Index.html</a:t>
            </a:r>
          </a:p>
        </p:txBody>
      </p:sp>
    </p:spTree>
    <p:extLst>
      <p:ext uri="{BB962C8B-B14F-4D97-AF65-F5344CB8AC3E}">
        <p14:creationId xmlns:p14="http://schemas.microsoft.com/office/powerpoint/2010/main" val="336991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399473" y="1611513"/>
            <a:ext cx="3683478" cy="493981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&lt;ion-side-menus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enable-menu-with-back-views=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"false"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&lt;ion-side-menu-content&gt;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&lt;ion-nav-bar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"bar-stable"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&lt;ion-nav-back-button&gt;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&lt;/ion-nav-back-button&gt;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&lt;ion-nav-buttons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side=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"left"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&lt;button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 button-icon button-clear ion-navicon"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menu-toggle=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"left"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&lt;/button&gt;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&lt;/ion-nav-buttons&gt;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&lt;/ion-nav-bar&gt;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&lt;ion-nav-view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"menuContent"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&gt;&lt;/ion-nav-view&gt;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&lt;/ion-side-menu-content&gt;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&lt;ion-side-menu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side=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"left"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&lt;ion-header-bar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"bar-stable"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&lt;h1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"title"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MENU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&lt;/h1&gt;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&lt;/ion-header-bar&gt;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&lt;ion-list&gt;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&lt;ion-item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menu-close href=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"#/app/login"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로그인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&lt;/ion-item&gt;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&lt;ion-item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menu-close href=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"#/app/join"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회원가입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&lt;/ion-item&gt;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&lt;ion-item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menu-close href=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"#/app/board"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게시판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&lt;/ion-item&gt;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&lt;/ion-list&gt;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&lt;/ion-side-menu&gt;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&lt;/ion-side-menus&gt;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32" y="1470402"/>
            <a:ext cx="2956476" cy="52220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99473" y="1101070"/>
            <a:ext cx="280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menu.html</a:t>
            </a:r>
          </a:p>
        </p:txBody>
      </p:sp>
    </p:spTree>
    <p:extLst>
      <p:ext uri="{BB962C8B-B14F-4D97-AF65-F5344CB8AC3E}">
        <p14:creationId xmlns:p14="http://schemas.microsoft.com/office/powerpoint/2010/main" val="78639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하이브리드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b="1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앱이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뭔가요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09533" y="1611885"/>
            <a:ext cx="7527958" cy="3533605"/>
            <a:chOff x="765466" y="1545172"/>
            <a:chExt cx="7527958" cy="3533605"/>
          </a:xfrm>
        </p:grpSpPr>
        <p:grpSp>
          <p:nvGrpSpPr>
            <p:cNvPr id="8" name="Smartphone"/>
            <p:cNvGrpSpPr>
              <a:grpSpLocks noChangeAspect="1"/>
            </p:cNvGrpSpPr>
            <p:nvPr/>
          </p:nvGrpSpPr>
          <p:grpSpPr>
            <a:xfrm>
              <a:off x="765466" y="1545174"/>
              <a:ext cx="1802858" cy="3533603"/>
              <a:chOff x="9165945" y="1228296"/>
              <a:chExt cx="2479208" cy="4859248"/>
            </a:xfrm>
            <a:solidFill>
              <a:srgbClr val="332F3E"/>
            </a:solidFill>
          </p:grpSpPr>
          <p:sp>
            <p:nvSpPr>
              <p:cNvPr id="9" name="Case"/>
              <p:cNvSpPr>
                <a:spLocks/>
              </p:cNvSpPr>
              <p:nvPr/>
            </p:nvSpPr>
            <p:spPr bwMode="auto">
              <a:xfrm>
                <a:off x="9165945" y="1228296"/>
                <a:ext cx="2479208" cy="4859248"/>
              </a:xfrm>
              <a:custGeom>
                <a:avLst/>
                <a:gdLst>
                  <a:gd name="T0" fmla="*/ 403 w 4052"/>
                  <a:gd name="T1" fmla="*/ 0 h 7922"/>
                  <a:gd name="T2" fmla="*/ 3649 w 4052"/>
                  <a:gd name="T3" fmla="*/ 0 h 7922"/>
                  <a:gd name="T4" fmla="*/ 4052 w 4052"/>
                  <a:gd name="T5" fmla="*/ 403 h 7922"/>
                  <a:gd name="T6" fmla="*/ 4052 w 4052"/>
                  <a:gd name="T7" fmla="*/ 7519 h 7922"/>
                  <a:gd name="T8" fmla="*/ 3649 w 4052"/>
                  <a:gd name="T9" fmla="*/ 7922 h 7922"/>
                  <a:gd name="T10" fmla="*/ 403 w 4052"/>
                  <a:gd name="T11" fmla="*/ 7922 h 7922"/>
                  <a:gd name="T12" fmla="*/ 0 w 4052"/>
                  <a:gd name="T13" fmla="*/ 7519 h 7922"/>
                  <a:gd name="T14" fmla="*/ 0 w 4052"/>
                  <a:gd name="T15" fmla="*/ 403 h 7922"/>
                  <a:gd name="T16" fmla="*/ 403 w 4052"/>
                  <a:gd name="T17" fmla="*/ 0 h 7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52" h="7922">
                    <a:moveTo>
                      <a:pt x="403" y="0"/>
                    </a:moveTo>
                    <a:lnTo>
                      <a:pt x="3649" y="0"/>
                    </a:lnTo>
                    <a:cubicBezTo>
                      <a:pt x="3872" y="0"/>
                      <a:pt x="4052" y="179"/>
                      <a:pt x="4052" y="403"/>
                    </a:cubicBezTo>
                    <a:lnTo>
                      <a:pt x="4052" y="7519"/>
                    </a:lnTo>
                    <a:cubicBezTo>
                      <a:pt x="4052" y="7742"/>
                      <a:pt x="3872" y="7922"/>
                      <a:pt x="3649" y="7922"/>
                    </a:cubicBezTo>
                    <a:lnTo>
                      <a:pt x="403" y="7922"/>
                    </a:lnTo>
                    <a:cubicBezTo>
                      <a:pt x="180" y="7922"/>
                      <a:pt x="0" y="7742"/>
                      <a:pt x="0" y="7519"/>
                    </a:cubicBezTo>
                    <a:lnTo>
                      <a:pt x="0" y="403"/>
                    </a:lnTo>
                    <a:cubicBezTo>
                      <a:pt x="0" y="179"/>
                      <a:pt x="180" y="0"/>
                      <a:pt x="403" y="0"/>
                    </a:cubicBezTo>
                    <a:close/>
                  </a:path>
                </a:pathLst>
              </a:custGeom>
              <a:grpFill/>
              <a:ln w="6350" cap="sq">
                <a:solidFill>
                  <a:srgbClr val="80C8B5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" name="Button"/>
              <p:cNvSpPr>
                <a:spLocks/>
              </p:cNvSpPr>
              <p:nvPr/>
            </p:nvSpPr>
            <p:spPr bwMode="auto">
              <a:xfrm>
                <a:off x="10161072" y="5811732"/>
                <a:ext cx="488955" cy="161837"/>
              </a:xfrm>
              <a:custGeom>
                <a:avLst/>
                <a:gdLst>
                  <a:gd name="T0" fmla="*/ 131 w 796"/>
                  <a:gd name="T1" fmla="*/ 0 h 262"/>
                  <a:gd name="T2" fmla="*/ 665 w 796"/>
                  <a:gd name="T3" fmla="*/ 0 h 262"/>
                  <a:gd name="T4" fmla="*/ 796 w 796"/>
                  <a:gd name="T5" fmla="*/ 131 h 262"/>
                  <a:gd name="T6" fmla="*/ 665 w 796"/>
                  <a:gd name="T7" fmla="*/ 262 h 262"/>
                  <a:gd name="T8" fmla="*/ 131 w 796"/>
                  <a:gd name="T9" fmla="*/ 262 h 262"/>
                  <a:gd name="T10" fmla="*/ 0 w 796"/>
                  <a:gd name="T11" fmla="*/ 131 h 262"/>
                  <a:gd name="T12" fmla="*/ 131 w 796"/>
                  <a:gd name="T13" fmla="*/ 0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6" h="262">
                    <a:moveTo>
                      <a:pt x="131" y="0"/>
                    </a:moveTo>
                    <a:lnTo>
                      <a:pt x="665" y="0"/>
                    </a:lnTo>
                    <a:cubicBezTo>
                      <a:pt x="738" y="0"/>
                      <a:pt x="796" y="59"/>
                      <a:pt x="796" y="131"/>
                    </a:cubicBezTo>
                    <a:cubicBezTo>
                      <a:pt x="796" y="204"/>
                      <a:pt x="738" y="262"/>
                      <a:pt x="665" y="262"/>
                    </a:cubicBezTo>
                    <a:lnTo>
                      <a:pt x="131" y="262"/>
                    </a:lnTo>
                    <a:cubicBezTo>
                      <a:pt x="58" y="262"/>
                      <a:pt x="0" y="204"/>
                      <a:pt x="0" y="131"/>
                    </a:cubicBezTo>
                    <a:cubicBezTo>
                      <a:pt x="0" y="59"/>
                      <a:pt x="58" y="0"/>
                      <a:pt x="131" y="0"/>
                    </a:cubicBezTo>
                    <a:close/>
                  </a:path>
                </a:pathLst>
              </a:custGeom>
              <a:grpFill/>
              <a:ln w="6350" cap="sq">
                <a:solidFill>
                  <a:srgbClr val="80C8B5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" name="Camera"/>
              <p:cNvSpPr>
                <a:spLocks noChangeArrowheads="1"/>
              </p:cNvSpPr>
              <p:nvPr/>
            </p:nvSpPr>
            <p:spPr bwMode="auto">
              <a:xfrm>
                <a:off x="11231952" y="1352256"/>
                <a:ext cx="123960" cy="123960"/>
              </a:xfrm>
              <a:prstGeom prst="ellipse">
                <a:avLst/>
              </a:prstGeom>
              <a:grpFill/>
              <a:ln w="6350" cap="sq">
                <a:solidFill>
                  <a:srgbClr val="80C8B5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" name="Speaker"/>
              <p:cNvSpPr>
                <a:spLocks/>
              </p:cNvSpPr>
              <p:nvPr/>
            </p:nvSpPr>
            <p:spPr bwMode="auto">
              <a:xfrm>
                <a:off x="10140411" y="1414237"/>
                <a:ext cx="530275" cy="61980"/>
              </a:xfrm>
              <a:custGeom>
                <a:avLst/>
                <a:gdLst>
                  <a:gd name="T0" fmla="*/ 50 w 866"/>
                  <a:gd name="T1" fmla="*/ 0 h 101"/>
                  <a:gd name="T2" fmla="*/ 816 w 866"/>
                  <a:gd name="T3" fmla="*/ 0 h 101"/>
                  <a:gd name="T4" fmla="*/ 866 w 866"/>
                  <a:gd name="T5" fmla="*/ 50 h 101"/>
                  <a:gd name="T6" fmla="*/ 816 w 866"/>
                  <a:gd name="T7" fmla="*/ 101 h 101"/>
                  <a:gd name="T8" fmla="*/ 50 w 866"/>
                  <a:gd name="T9" fmla="*/ 101 h 101"/>
                  <a:gd name="T10" fmla="*/ 0 w 866"/>
                  <a:gd name="T11" fmla="*/ 50 h 101"/>
                  <a:gd name="T12" fmla="*/ 50 w 866"/>
                  <a:gd name="T1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6" h="101">
                    <a:moveTo>
                      <a:pt x="50" y="0"/>
                    </a:moveTo>
                    <a:lnTo>
                      <a:pt x="816" y="0"/>
                    </a:lnTo>
                    <a:cubicBezTo>
                      <a:pt x="844" y="0"/>
                      <a:pt x="866" y="22"/>
                      <a:pt x="866" y="50"/>
                    </a:cubicBezTo>
                    <a:cubicBezTo>
                      <a:pt x="866" y="78"/>
                      <a:pt x="844" y="101"/>
                      <a:pt x="816" y="101"/>
                    </a:cubicBezTo>
                    <a:lnTo>
                      <a:pt x="50" y="101"/>
                    </a:lnTo>
                    <a:cubicBezTo>
                      <a:pt x="22" y="101"/>
                      <a:pt x="0" y="78"/>
                      <a:pt x="0" y="50"/>
                    </a:cubicBezTo>
                    <a:cubicBezTo>
                      <a:pt x="0" y="22"/>
                      <a:pt x="22" y="0"/>
                      <a:pt x="50" y="0"/>
                    </a:cubicBezTo>
                    <a:close/>
                  </a:path>
                </a:pathLst>
              </a:custGeom>
              <a:grpFill/>
              <a:ln w="6350" cap="sq">
                <a:solidFill>
                  <a:srgbClr val="80C8B5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Display"/>
              <p:cNvSpPr/>
              <p:nvPr/>
            </p:nvSpPr>
            <p:spPr>
              <a:xfrm>
                <a:off x="9262549" y="1643046"/>
                <a:ext cx="2286000" cy="4064000"/>
              </a:xfrm>
              <a:prstGeom prst="rect">
                <a:avLst/>
              </a:prstGeom>
              <a:grpFill/>
              <a:ln w="6350">
                <a:solidFill>
                  <a:srgbClr val="80C8B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4" name="Smartphone"/>
            <p:cNvGrpSpPr>
              <a:grpSpLocks noChangeAspect="1"/>
            </p:cNvGrpSpPr>
            <p:nvPr/>
          </p:nvGrpSpPr>
          <p:grpSpPr>
            <a:xfrm>
              <a:off x="3628016" y="1545173"/>
              <a:ext cx="1802858" cy="3533603"/>
              <a:chOff x="9165945" y="1228296"/>
              <a:chExt cx="2479208" cy="4859248"/>
            </a:xfrm>
            <a:solidFill>
              <a:srgbClr val="332F3E"/>
            </a:solidFill>
          </p:grpSpPr>
          <p:sp>
            <p:nvSpPr>
              <p:cNvPr id="15" name="Case"/>
              <p:cNvSpPr>
                <a:spLocks/>
              </p:cNvSpPr>
              <p:nvPr/>
            </p:nvSpPr>
            <p:spPr bwMode="auto">
              <a:xfrm>
                <a:off x="9165945" y="1228296"/>
                <a:ext cx="2479208" cy="4859248"/>
              </a:xfrm>
              <a:custGeom>
                <a:avLst/>
                <a:gdLst>
                  <a:gd name="T0" fmla="*/ 403 w 4052"/>
                  <a:gd name="T1" fmla="*/ 0 h 7922"/>
                  <a:gd name="T2" fmla="*/ 3649 w 4052"/>
                  <a:gd name="T3" fmla="*/ 0 h 7922"/>
                  <a:gd name="T4" fmla="*/ 4052 w 4052"/>
                  <a:gd name="T5" fmla="*/ 403 h 7922"/>
                  <a:gd name="T6" fmla="*/ 4052 w 4052"/>
                  <a:gd name="T7" fmla="*/ 7519 h 7922"/>
                  <a:gd name="T8" fmla="*/ 3649 w 4052"/>
                  <a:gd name="T9" fmla="*/ 7922 h 7922"/>
                  <a:gd name="T10" fmla="*/ 403 w 4052"/>
                  <a:gd name="T11" fmla="*/ 7922 h 7922"/>
                  <a:gd name="T12" fmla="*/ 0 w 4052"/>
                  <a:gd name="T13" fmla="*/ 7519 h 7922"/>
                  <a:gd name="T14" fmla="*/ 0 w 4052"/>
                  <a:gd name="T15" fmla="*/ 403 h 7922"/>
                  <a:gd name="T16" fmla="*/ 403 w 4052"/>
                  <a:gd name="T17" fmla="*/ 0 h 7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52" h="7922">
                    <a:moveTo>
                      <a:pt x="403" y="0"/>
                    </a:moveTo>
                    <a:lnTo>
                      <a:pt x="3649" y="0"/>
                    </a:lnTo>
                    <a:cubicBezTo>
                      <a:pt x="3872" y="0"/>
                      <a:pt x="4052" y="179"/>
                      <a:pt x="4052" y="403"/>
                    </a:cubicBezTo>
                    <a:lnTo>
                      <a:pt x="4052" y="7519"/>
                    </a:lnTo>
                    <a:cubicBezTo>
                      <a:pt x="4052" y="7742"/>
                      <a:pt x="3872" y="7922"/>
                      <a:pt x="3649" y="7922"/>
                    </a:cubicBezTo>
                    <a:lnTo>
                      <a:pt x="403" y="7922"/>
                    </a:lnTo>
                    <a:cubicBezTo>
                      <a:pt x="180" y="7922"/>
                      <a:pt x="0" y="7742"/>
                      <a:pt x="0" y="7519"/>
                    </a:cubicBezTo>
                    <a:lnTo>
                      <a:pt x="0" y="403"/>
                    </a:lnTo>
                    <a:cubicBezTo>
                      <a:pt x="0" y="179"/>
                      <a:pt x="180" y="0"/>
                      <a:pt x="403" y="0"/>
                    </a:cubicBezTo>
                    <a:close/>
                  </a:path>
                </a:pathLst>
              </a:custGeom>
              <a:grpFill/>
              <a:ln w="6350" cap="sq">
                <a:solidFill>
                  <a:srgbClr val="80C8B5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" name="Button"/>
              <p:cNvSpPr>
                <a:spLocks/>
              </p:cNvSpPr>
              <p:nvPr/>
            </p:nvSpPr>
            <p:spPr bwMode="auto">
              <a:xfrm>
                <a:off x="10161072" y="5811732"/>
                <a:ext cx="488955" cy="161837"/>
              </a:xfrm>
              <a:custGeom>
                <a:avLst/>
                <a:gdLst>
                  <a:gd name="T0" fmla="*/ 131 w 796"/>
                  <a:gd name="T1" fmla="*/ 0 h 262"/>
                  <a:gd name="T2" fmla="*/ 665 w 796"/>
                  <a:gd name="T3" fmla="*/ 0 h 262"/>
                  <a:gd name="T4" fmla="*/ 796 w 796"/>
                  <a:gd name="T5" fmla="*/ 131 h 262"/>
                  <a:gd name="T6" fmla="*/ 665 w 796"/>
                  <a:gd name="T7" fmla="*/ 262 h 262"/>
                  <a:gd name="T8" fmla="*/ 131 w 796"/>
                  <a:gd name="T9" fmla="*/ 262 h 262"/>
                  <a:gd name="T10" fmla="*/ 0 w 796"/>
                  <a:gd name="T11" fmla="*/ 131 h 262"/>
                  <a:gd name="T12" fmla="*/ 131 w 796"/>
                  <a:gd name="T13" fmla="*/ 0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6" h="262">
                    <a:moveTo>
                      <a:pt x="131" y="0"/>
                    </a:moveTo>
                    <a:lnTo>
                      <a:pt x="665" y="0"/>
                    </a:lnTo>
                    <a:cubicBezTo>
                      <a:pt x="738" y="0"/>
                      <a:pt x="796" y="59"/>
                      <a:pt x="796" y="131"/>
                    </a:cubicBezTo>
                    <a:cubicBezTo>
                      <a:pt x="796" y="204"/>
                      <a:pt x="738" y="262"/>
                      <a:pt x="665" y="262"/>
                    </a:cubicBezTo>
                    <a:lnTo>
                      <a:pt x="131" y="262"/>
                    </a:lnTo>
                    <a:cubicBezTo>
                      <a:pt x="58" y="262"/>
                      <a:pt x="0" y="204"/>
                      <a:pt x="0" y="131"/>
                    </a:cubicBezTo>
                    <a:cubicBezTo>
                      <a:pt x="0" y="59"/>
                      <a:pt x="58" y="0"/>
                      <a:pt x="131" y="0"/>
                    </a:cubicBezTo>
                    <a:close/>
                  </a:path>
                </a:pathLst>
              </a:custGeom>
              <a:grpFill/>
              <a:ln w="6350" cap="sq">
                <a:solidFill>
                  <a:srgbClr val="80C8B5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" name="Camera"/>
              <p:cNvSpPr>
                <a:spLocks noChangeArrowheads="1"/>
              </p:cNvSpPr>
              <p:nvPr/>
            </p:nvSpPr>
            <p:spPr bwMode="auto">
              <a:xfrm>
                <a:off x="11231952" y="1352256"/>
                <a:ext cx="123960" cy="123960"/>
              </a:xfrm>
              <a:prstGeom prst="ellipse">
                <a:avLst/>
              </a:prstGeom>
              <a:grpFill/>
              <a:ln w="6350" cap="sq">
                <a:solidFill>
                  <a:srgbClr val="80C8B5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" name="Speaker"/>
              <p:cNvSpPr>
                <a:spLocks/>
              </p:cNvSpPr>
              <p:nvPr/>
            </p:nvSpPr>
            <p:spPr bwMode="auto">
              <a:xfrm>
                <a:off x="10140411" y="1414237"/>
                <a:ext cx="530275" cy="61980"/>
              </a:xfrm>
              <a:custGeom>
                <a:avLst/>
                <a:gdLst>
                  <a:gd name="T0" fmla="*/ 50 w 866"/>
                  <a:gd name="T1" fmla="*/ 0 h 101"/>
                  <a:gd name="T2" fmla="*/ 816 w 866"/>
                  <a:gd name="T3" fmla="*/ 0 h 101"/>
                  <a:gd name="T4" fmla="*/ 866 w 866"/>
                  <a:gd name="T5" fmla="*/ 50 h 101"/>
                  <a:gd name="T6" fmla="*/ 816 w 866"/>
                  <a:gd name="T7" fmla="*/ 101 h 101"/>
                  <a:gd name="T8" fmla="*/ 50 w 866"/>
                  <a:gd name="T9" fmla="*/ 101 h 101"/>
                  <a:gd name="T10" fmla="*/ 0 w 866"/>
                  <a:gd name="T11" fmla="*/ 50 h 101"/>
                  <a:gd name="T12" fmla="*/ 50 w 866"/>
                  <a:gd name="T1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6" h="101">
                    <a:moveTo>
                      <a:pt x="50" y="0"/>
                    </a:moveTo>
                    <a:lnTo>
                      <a:pt x="816" y="0"/>
                    </a:lnTo>
                    <a:cubicBezTo>
                      <a:pt x="844" y="0"/>
                      <a:pt x="866" y="22"/>
                      <a:pt x="866" y="50"/>
                    </a:cubicBezTo>
                    <a:cubicBezTo>
                      <a:pt x="866" y="78"/>
                      <a:pt x="844" y="101"/>
                      <a:pt x="816" y="101"/>
                    </a:cubicBezTo>
                    <a:lnTo>
                      <a:pt x="50" y="101"/>
                    </a:lnTo>
                    <a:cubicBezTo>
                      <a:pt x="22" y="101"/>
                      <a:pt x="0" y="78"/>
                      <a:pt x="0" y="50"/>
                    </a:cubicBezTo>
                    <a:cubicBezTo>
                      <a:pt x="0" y="22"/>
                      <a:pt x="22" y="0"/>
                      <a:pt x="50" y="0"/>
                    </a:cubicBezTo>
                    <a:close/>
                  </a:path>
                </a:pathLst>
              </a:custGeom>
              <a:grpFill/>
              <a:ln w="6350" cap="sq">
                <a:solidFill>
                  <a:srgbClr val="80C8B5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" name="Display"/>
              <p:cNvSpPr/>
              <p:nvPr/>
            </p:nvSpPr>
            <p:spPr>
              <a:xfrm>
                <a:off x="9262549" y="1643046"/>
                <a:ext cx="2286000" cy="4064000"/>
              </a:xfrm>
              <a:prstGeom prst="rect">
                <a:avLst/>
              </a:prstGeom>
              <a:grpFill/>
              <a:ln w="6350">
                <a:solidFill>
                  <a:srgbClr val="80C8B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0" name="Smartphone"/>
            <p:cNvGrpSpPr>
              <a:grpSpLocks noChangeAspect="1"/>
            </p:cNvGrpSpPr>
            <p:nvPr/>
          </p:nvGrpSpPr>
          <p:grpSpPr>
            <a:xfrm>
              <a:off x="6490566" y="1545172"/>
              <a:ext cx="1802858" cy="3533603"/>
              <a:chOff x="9165945" y="1228296"/>
              <a:chExt cx="2479208" cy="4859248"/>
            </a:xfrm>
            <a:solidFill>
              <a:srgbClr val="332F3E"/>
            </a:solidFill>
          </p:grpSpPr>
          <p:sp>
            <p:nvSpPr>
              <p:cNvPr id="21" name="Case"/>
              <p:cNvSpPr>
                <a:spLocks/>
              </p:cNvSpPr>
              <p:nvPr/>
            </p:nvSpPr>
            <p:spPr bwMode="auto">
              <a:xfrm>
                <a:off x="9165945" y="1228296"/>
                <a:ext cx="2479208" cy="4859248"/>
              </a:xfrm>
              <a:custGeom>
                <a:avLst/>
                <a:gdLst>
                  <a:gd name="T0" fmla="*/ 403 w 4052"/>
                  <a:gd name="T1" fmla="*/ 0 h 7922"/>
                  <a:gd name="T2" fmla="*/ 3649 w 4052"/>
                  <a:gd name="T3" fmla="*/ 0 h 7922"/>
                  <a:gd name="T4" fmla="*/ 4052 w 4052"/>
                  <a:gd name="T5" fmla="*/ 403 h 7922"/>
                  <a:gd name="T6" fmla="*/ 4052 w 4052"/>
                  <a:gd name="T7" fmla="*/ 7519 h 7922"/>
                  <a:gd name="T8" fmla="*/ 3649 w 4052"/>
                  <a:gd name="T9" fmla="*/ 7922 h 7922"/>
                  <a:gd name="T10" fmla="*/ 403 w 4052"/>
                  <a:gd name="T11" fmla="*/ 7922 h 7922"/>
                  <a:gd name="T12" fmla="*/ 0 w 4052"/>
                  <a:gd name="T13" fmla="*/ 7519 h 7922"/>
                  <a:gd name="T14" fmla="*/ 0 w 4052"/>
                  <a:gd name="T15" fmla="*/ 403 h 7922"/>
                  <a:gd name="T16" fmla="*/ 403 w 4052"/>
                  <a:gd name="T17" fmla="*/ 0 h 7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52" h="7922">
                    <a:moveTo>
                      <a:pt x="403" y="0"/>
                    </a:moveTo>
                    <a:lnTo>
                      <a:pt x="3649" y="0"/>
                    </a:lnTo>
                    <a:cubicBezTo>
                      <a:pt x="3872" y="0"/>
                      <a:pt x="4052" y="179"/>
                      <a:pt x="4052" y="403"/>
                    </a:cubicBezTo>
                    <a:lnTo>
                      <a:pt x="4052" y="7519"/>
                    </a:lnTo>
                    <a:cubicBezTo>
                      <a:pt x="4052" y="7742"/>
                      <a:pt x="3872" y="7922"/>
                      <a:pt x="3649" y="7922"/>
                    </a:cubicBezTo>
                    <a:lnTo>
                      <a:pt x="403" y="7922"/>
                    </a:lnTo>
                    <a:cubicBezTo>
                      <a:pt x="180" y="7922"/>
                      <a:pt x="0" y="7742"/>
                      <a:pt x="0" y="7519"/>
                    </a:cubicBezTo>
                    <a:lnTo>
                      <a:pt x="0" y="403"/>
                    </a:lnTo>
                    <a:cubicBezTo>
                      <a:pt x="0" y="179"/>
                      <a:pt x="180" y="0"/>
                      <a:pt x="403" y="0"/>
                    </a:cubicBezTo>
                    <a:close/>
                  </a:path>
                </a:pathLst>
              </a:custGeom>
              <a:grpFill/>
              <a:ln w="6350" cap="sq">
                <a:solidFill>
                  <a:srgbClr val="80C8B5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Button"/>
              <p:cNvSpPr>
                <a:spLocks/>
              </p:cNvSpPr>
              <p:nvPr/>
            </p:nvSpPr>
            <p:spPr bwMode="auto">
              <a:xfrm>
                <a:off x="10161072" y="5811732"/>
                <a:ext cx="488955" cy="161837"/>
              </a:xfrm>
              <a:custGeom>
                <a:avLst/>
                <a:gdLst>
                  <a:gd name="T0" fmla="*/ 131 w 796"/>
                  <a:gd name="T1" fmla="*/ 0 h 262"/>
                  <a:gd name="T2" fmla="*/ 665 w 796"/>
                  <a:gd name="T3" fmla="*/ 0 h 262"/>
                  <a:gd name="T4" fmla="*/ 796 w 796"/>
                  <a:gd name="T5" fmla="*/ 131 h 262"/>
                  <a:gd name="T6" fmla="*/ 665 w 796"/>
                  <a:gd name="T7" fmla="*/ 262 h 262"/>
                  <a:gd name="T8" fmla="*/ 131 w 796"/>
                  <a:gd name="T9" fmla="*/ 262 h 262"/>
                  <a:gd name="T10" fmla="*/ 0 w 796"/>
                  <a:gd name="T11" fmla="*/ 131 h 262"/>
                  <a:gd name="T12" fmla="*/ 131 w 796"/>
                  <a:gd name="T13" fmla="*/ 0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6" h="262">
                    <a:moveTo>
                      <a:pt x="131" y="0"/>
                    </a:moveTo>
                    <a:lnTo>
                      <a:pt x="665" y="0"/>
                    </a:lnTo>
                    <a:cubicBezTo>
                      <a:pt x="738" y="0"/>
                      <a:pt x="796" y="59"/>
                      <a:pt x="796" y="131"/>
                    </a:cubicBezTo>
                    <a:cubicBezTo>
                      <a:pt x="796" y="204"/>
                      <a:pt x="738" y="262"/>
                      <a:pt x="665" y="262"/>
                    </a:cubicBezTo>
                    <a:lnTo>
                      <a:pt x="131" y="262"/>
                    </a:lnTo>
                    <a:cubicBezTo>
                      <a:pt x="58" y="262"/>
                      <a:pt x="0" y="204"/>
                      <a:pt x="0" y="131"/>
                    </a:cubicBezTo>
                    <a:cubicBezTo>
                      <a:pt x="0" y="59"/>
                      <a:pt x="58" y="0"/>
                      <a:pt x="131" y="0"/>
                    </a:cubicBezTo>
                    <a:close/>
                  </a:path>
                </a:pathLst>
              </a:custGeom>
              <a:grpFill/>
              <a:ln w="6350" cap="sq">
                <a:solidFill>
                  <a:srgbClr val="80C8B5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Camera"/>
              <p:cNvSpPr>
                <a:spLocks noChangeArrowheads="1"/>
              </p:cNvSpPr>
              <p:nvPr/>
            </p:nvSpPr>
            <p:spPr bwMode="auto">
              <a:xfrm>
                <a:off x="11231952" y="1352256"/>
                <a:ext cx="123960" cy="123960"/>
              </a:xfrm>
              <a:prstGeom prst="ellipse">
                <a:avLst/>
              </a:prstGeom>
              <a:grpFill/>
              <a:ln w="6350" cap="sq">
                <a:solidFill>
                  <a:srgbClr val="80C8B5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" name="Speaker"/>
              <p:cNvSpPr>
                <a:spLocks/>
              </p:cNvSpPr>
              <p:nvPr/>
            </p:nvSpPr>
            <p:spPr bwMode="auto">
              <a:xfrm>
                <a:off x="10140411" y="1414237"/>
                <a:ext cx="530275" cy="61980"/>
              </a:xfrm>
              <a:custGeom>
                <a:avLst/>
                <a:gdLst>
                  <a:gd name="T0" fmla="*/ 50 w 866"/>
                  <a:gd name="T1" fmla="*/ 0 h 101"/>
                  <a:gd name="T2" fmla="*/ 816 w 866"/>
                  <a:gd name="T3" fmla="*/ 0 h 101"/>
                  <a:gd name="T4" fmla="*/ 866 w 866"/>
                  <a:gd name="T5" fmla="*/ 50 h 101"/>
                  <a:gd name="T6" fmla="*/ 816 w 866"/>
                  <a:gd name="T7" fmla="*/ 101 h 101"/>
                  <a:gd name="T8" fmla="*/ 50 w 866"/>
                  <a:gd name="T9" fmla="*/ 101 h 101"/>
                  <a:gd name="T10" fmla="*/ 0 w 866"/>
                  <a:gd name="T11" fmla="*/ 50 h 101"/>
                  <a:gd name="T12" fmla="*/ 50 w 866"/>
                  <a:gd name="T1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6" h="101">
                    <a:moveTo>
                      <a:pt x="50" y="0"/>
                    </a:moveTo>
                    <a:lnTo>
                      <a:pt x="816" y="0"/>
                    </a:lnTo>
                    <a:cubicBezTo>
                      <a:pt x="844" y="0"/>
                      <a:pt x="866" y="22"/>
                      <a:pt x="866" y="50"/>
                    </a:cubicBezTo>
                    <a:cubicBezTo>
                      <a:pt x="866" y="78"/>
                      <a:pt x="844" y="101"/>
                      <a:pt x="816" y="101"/>
                    </a:cubicBezTo>
                    <a:lnTo>
                      <a:pt x="50" y="101"/>
                    </a:lnTo>
                    <a:cubicBezTo>
                      <a:pt x="22" y="101"/>
                      <a:pt x="0" y="78"/>
                      <a:pt x="0" y="50"/>
                    </a:cubicBezTo>
                    <a:cubicBezTo>
                      <a:pt x="0" y="22"/>
                      <a:pt x="22" y="0"/>
                      <a:pt x="50" y="0"/>
                    </a:cubicBezTo>
                    <a:close/>
                  </a:path>
                </a:pathLst>
              </a:custGeom>
              <a:grpFill/>
              <a:ln w="6350" cap="sq">
                <a:solidFill>
                  <a:srgbClr val="80C8B5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5" name="Display"/>
              <p:cNvSpPr/>
              <p:nvPr/>
            </p:nvSpPr>
            <p:spPr>
              <a:xfrm>
                <a:off x="9262549" y="1643046"/>
                <a:ext cx="2286000" cy="4064000"/>
              </a:xfrm>
              <a:prstGeom prst="rect">
                <a:avLst/>
              </a:prstGeom>
              <a:grpFill/>
              <a:ln w="6350">
                <a:solidFill>
                  <a:srgbClr val="80C8B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27" name="직사각형 26"/>
          <p:cNvSpPr/>
          <p:nvPr/>
        </p:nvSpPr>
        <p:spPr>
          <a:xfrm>
            <a:off x="3758315" y="1224835"/>
            <a:ext cx="16273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하이브리드앱</a:t>
            </a:r>
            <a:endParaRPr lang="ko-KR" altLang="en-US" sz="2000" b="1" dirty="0"/>
          </a:p>
        </p:txBody>
      </p:sp>
      <p:sp>
        <p:nvSpPr>
          <p:cNvPr id="28" name="직사각형 27"/>
          <p:cNvSpPr/>
          <p:nvPr/>
        </p:nvSpPr>
        <p:spPr>
          <a:xfrm>
            <a:off x="1387577" y="1224835"/>
            <a:ext cx="6655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웹앱</a:t>
            </a:r>
            <a:endParaRPr lang="ko-KR" altLang="en-US" sz="2000" b="1" dirty="0"/>
          </a:p>
        </p:txBody>
      </p:sp>
      <p:sp>
        <p:nvSpPr>
          <p:cNvPr id="29" name="직사각형 28"/>
          <p:cNvSpPr/>
          <p:nvPr/>
        </p:nvSpPr>
        <p:spPr>
          <a:xfrm>
            <a:off x="6742602" y="1224835"/>
            <a:ext cx="13869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네이티브앱</a:t>
            </a:r>
            <a:endParaRPr lang="ko-KR" altLang="en-US" sz="2000" b="1" dirty="0"/>
          </a:p>
        </p:txBody>
      </p:sp>
      <p:sp>
        <p:nvSpPr>
          <p:cNvPr id="30" name="직사각형 29"/>
          <p:cNvSpPr/>
          <p:nvPr/>
        </p:nvSpPr>
        <p:spPr>
          <a:xfrm>
            <a:off x="1038665" y="2093776"/>
            <a:ext cx="1363393" cy="2621443"/>
          </a:xfrm>
          <a:prstGeom prst="rect">
            <a:avLst/>
          </a:prstGeom>
          <a:noFill/>
          <a:ln>
            <a:solidFill>
              <a:srgbClr val="80C8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모바일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브라우저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HTML</a:t>
            </a:r>
          </a:p>
          <a:p>
            <a:pPr algn="ctr"/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CSS</a:t>
            </a:r>
          </a:p>
          <a:p>
            <a:pPr algn="ctr"/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JS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877300" y="2093775"/>
            <a:ext cx="1363393" cy="1098151"/>
          </a:xfrm>
          <a:prstGeom prst="rect">
            <a:avLst/>
          </a:prstGeom>
          <a:noFill/>
          <a:ln>
            <a:solidFill>
              <a:srgbClr val="80C8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웹뷰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HTML</a:t>
            </a:r>
          </a:p>
          <a:p>
            <a:pPr algn="ctr"/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CSS</a:t>
            </a:r>
          </a:p>
          <a:p>
            <a:pPr algn="ctr"/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JS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877300" y="3196134"/>
            <a:ext cx="1363393" cy="343070"/>
          </a:xfrm>
          <a:prstGeom prst="rect">
            <a:avLst/>
          </a:prstGeom>
          <a:noFill/>
          <a:ln>
            <a:solidFill>
              <a:srgbClr val="80C8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cordova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877300" y="4383166"/>
            <a:ext cx="1363393" cy="343070"/>
          </a:xfrm>
          <a:prstGeom prst="rect">
            <a:avLst/>
          </a:prstGeom>
          <a:noFill/>
          <a:ln>
            <a:solidFill>
              <a:srgbClr val="80C8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Device </a:t>
            </a:r>
            <a:r>
              <a:rPr lang="en-US" altLang="ko-KR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api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763765" y="2093775"/>
            <a:ext cx="1363393" cy="1445429"/>
          </a:xfrm>
          <a:prstGeom prst="rect">
            <a:avLst/>
          </a:prstGeom>
          <a:noFill/>
          <a:ln>
            <a:solidFill>
              <a:srgbClr val="80C8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네이티브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763764" y="4394183"/>
            <a:ext cx="1363393" cy="343070"/>
          </a:xfrm>
          <a:prstGeom prst="rect">
            <a:avLst/>
          </a:prstGeom>
          <a:noFill/>
          <a:ln>
            <a:solidFill>
              <a:srgbClr val="80C8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Device </a:t>
            </a:r>
            <a:r>
              <a:rPr lang="en-US" altLang="ko-KR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api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4265542" y="3539204"/>
            <a:ext cx="588409" cy="843961"/>
            <a:chOff x="4265542" y="3539204"/>
            <a:chExt cx="588409" cy="843961"/>
          </a:xfrm>
        </p:grpSpPr>
        <p:sp>
          <p:nvSpPr>
            <p:cNvPr id="39" name="위쪽 화살표 38"/>
            <p:cNvSpPr/>
            <p:nvPr/>
          </p:nvSpPr>
          <p:spPr>
            <a:xfrm>
              <a:off x="4265542" y="3539204"/>
              <a:ext cx="205313" cy="832945"/>
            </a:xfrm>
            <a:prstGeom prst="upArrow">
              <a:avLst/>
            </a:prstGeom>
            <a:noFill/>
            <a:ln>
              <a:solidFill>
                <a:srgbClr val="80C8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위쪽 화살표 39"/>
            <p:cNvSpPr/>
            <p:nvPr/>
          </p:nvSpPr>
          <p:spPr>
            <a:xfrm>
              <a:off x="4648638" y="3550220"/>
              <a:ext cx="205313" cy="832945"/>
            </a:xfrm>
            <a:prstGeom prst="upArrow">
              <a:avLst/>
            </a:prstGeom>
            <a:noFill/>
            <a:ln>
              <a:solidFill>
                <a:srgbClr val="80C8B5"/>
              </a:solidFill>
            </a:ln>
            <a:scene3d>
              <a:camera prst="orthographicFront">
                <a:rot lat="0" lon="0" rev="10799999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7151255" y="3547653"/>
            <a:ext cx="588409" cy="843961"/>
            <a:chOff x="4265542" y="3539204"/>
            <a:chExt cx="588409" cy="843961"/>
          </a:xfrm>
        </p:grpSpPr>
        <p:sp>
          <p:nvSpPr>
            <p:cNvPr id="43" name="위쪽 화살표 42"/>
            <p:cNvSpPr/>
            <p:nvPr/>
          </p:nvSpPr>
          <p:spPr>
            <a:xfrm>
              <a:off x="4265542" y="3539204"/>
              <a:ext cx="205313" cy="832945"/>
            </a:xfrm>
            <a:prstGeom prst="upArrow">
              <a:avLst/>
            </a:prstGeom>
            <a:noFill/>
            <a:ln>
              <a:solidFill>
                <a:srgbClr val="80C8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위쪽 화살표 43"/>
            <p:cNvSpPr/>
            <p:nvPr/>
          </p:nvSpPr>
          <p:spPr>
            <a:xfrm>
              <a:off x="4648638" y="3550220"/>
              <a:ext cx="205313" cy="832945"/>
            </a:xfrm>
            <a:prstGeom prst="upArrow">
              <a:avLst/>
            </a:prstGeom>
            <a:noFill/>
            <a:ln>
              <a:solidFill>
                <a:srgbClr val="80C8B5"/>
              </a:solidFill>
            </a:ln>
            <a:scene3d>
              <a:camera prst="orthographicFront">
                <a:rot lat="0" lon="0" rev="10799999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0" y="5434031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웹앱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⇨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그냥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웹개발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대신 디바이스 하드웨어 기능을 사용하지 못한다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하이브리드앱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⇨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웹개발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처럼 개발하고 디바이스 기능까지 사용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다만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네이티브앱보다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느림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네이티브앱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⇨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 좋음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대신 언어 및 각 플랫폼에 적응 해야 하는 시간 소요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3799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356341" y="2516615"/>
            <a:ext cx="4037162" cy="21698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&lt;ion-view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view-title=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"로그인"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"list list-inset"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&lt;label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&lt;input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"text"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"First Name"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&lt;/label&gt;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&lt;label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&lt;input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"text"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"Last Name"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&lt;/label&gt;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&lt;button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 button-block button-gray"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"submit"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로그인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&lt;/ion-content&gt;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&lt;/ion-view&gt;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96" y="1282280"/>
            <a:ext cx="2974305" cy="52392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56341" y="2084482"/>
            <a:ext cx="280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login.html</a:t>
            </a:r>
          </a:p>
        </p:txBody>
      </p:sp>
    </p:spTree>
    <p:extLst>
      <p:ext uri="{BB962C8B-B14F-4D97-AF65-F5344CB8AC3E}">
        <p14:creationId xmlns:p14="http://schemas.microsoft.com/office/powerpoint/2010/main" val="355559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0224"/>
            <a:ext cx="9144000" cy="421553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34620" y="265657"/>
            <a:ext cx="77797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친절한 </a:t>
            </a:r>
            <a:r>
              <a:rPr lang="ko-KR" altLang="en-US" dirty="0" err="1" smtClean="0"/>
              <a:t>아이오닉씨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기획단계 화면 구성과 가장 근접한 </a:t>
            </a:r>
            <a:r>
              <a:rPr lang="en-US" altLang="ko-KR" dirty="0" smtClean="0"/>
              <a:t>3</a:t>
            </a:r>
            <a:r>
              <a:rPr lang="ko-KR" altLang="en-US" dirty="0" smtClean="0"/>
              <a:t>번째 탭을 선택하여 </a:t>
            </a:r>
            <a:r>
              <a:rPr lang="ko-KR" altLang="en-US" dirty="0" err="1" smtClean="0"/>
              <a:t>앱을</a:t>
            </a:r>
            <a:r>
              <a:rPr lang="ko-KR" altLang="en-US" dirty="0" smtClean="0"/>
              <a:t> 최초 생성해도 됩니다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423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5661" y="160792"/>
            <a:ext cx="7729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UI</a:t>
            </a:r>
            <a:r>
              <a:rPr lang="ko-KR" altLang="en-US" dirty="0" smtClean="0"/>
              <a:t>쇼핑을 통해 </a:t>
            </a:r>
            <a:r>
              <a:rPr lang="en-US" altLang="ko-KR" dirty="0" smtClean="0"/>
              <a:t>UI</a:t>
            </a:r>
            <a:r>
              <a:rPr lang="ko-KR" altLang="en-US" dirty="0" smtClean="0"/>
              <a:t>를 쭉쭉 만들어 줍니다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회원가입페이지 추가</a:t>
            </a:r>
            <a:r>
              <a:rPr lang="en-US" altLang="ko-KR" dirty="0" smtClean="0"/>
              <a:t> 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331914" y="3004820"/>
            <a:ext cx="6731561" cy="466281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&lt;ion-view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view-title=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"회원가입"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&lt;form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ng-submit=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"list list-inset"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&lt;label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&lt;span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"input-label"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&lt;/span&gt;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&lt;input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"text"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"name"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"이름"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ng-required=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"true"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&lt;/label&gt;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&lt;label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&lt;span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"input-label"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&lt;/span&gt;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&lt;input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"email"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"email"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lang="ko-KR" altLang="ko-KR" sz="900" dirty="0" err="1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이메일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ng-required=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"true"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&lt;/label&gt;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&lt;label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&lt;span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"input-label"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&lt;/span&gt;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&lt;input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"password"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"password"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"비밀번호"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ng-required=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"true"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&lt;/label&gt;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"card list"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item-divider"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회원가입동의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item-text-wrap"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</a:t>
            </a:r>
            <a:r>
              <a:rPr lang="ko-KR" altLang="ko-KR" sz="900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블라블라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&lt;ion-checkbox&gt;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동의합니다.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&lt;/ion-checkbox&gt;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"list list-inset"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&lt;button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 button-block button-dark"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"submit"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회원가입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&lt;/form&gt;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&lt;/ion-view&gt;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61" y="1060181"/>
            <a:ext cx="2837718" cy="499685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331914" y="1371318"/>
            <a:ext cx="2319866" cy="13388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'app.join'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url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'/join'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views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'menuContent'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templateUrl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'templates/join.html'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'joinCtrl'</a:t>
            </a:r>
            <a:b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788324" y="1404956"/>
            <a:ext cx="2967487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'joinCtrl'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($scope) {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50566" y="966158"/>
            <a:ext cx="133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App.js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88323" y="1035624"/>
            <a:ext cx="2329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Controllers.js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56284" y="2635488"/>
            <a:ext cx="2329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Join.html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227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752726" y="5476862"/>
            <a:ext cx="2608406" cy="14927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'app.board'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url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'/board'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views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'menuContent'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templateUrl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'templates/board.html'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'boardCtrl'</a:t>
            </a:r>
            <a:b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437568" y="5969305"/>
            <a:ext cx="2999729" cy="5078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'boardCtrl'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($scope) {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90" y="166590"/>
            <a:ext cx="3505200" cy="6191250"/>
          </a:xfrm>
          <a:prstGeom prst="rect">
            <a:avLst/>
          </a:prstGeom>
        </p:spPr>
      </p:pic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778370" y="619627"/>
            <a:ext cx="6244017" cy="43858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&lt;ion-view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view-title=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"게시판"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&lt;ion-nav-buttons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side=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"right"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&lt;button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</a:t>
            </a:r>
            <a:r>
              <a:rPr lang="ko-KR" altLang="ko-KR" sz="900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글쓰기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&lt;/ion-nav-buttons&gt;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"list card"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item-avatar"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&lt;img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"../img/ben.png"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&lt;h2&gt;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안녕하세요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&lt;/h2&gt;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&lt;p&gt;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윤대리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&lt;/p&gt;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item-body"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&lt;img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"full-image"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"../img/adam.jpg"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&lt;p&gt;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This is a "Facebook" styled Card. The header is created from a Thumbnail List item,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the content is from a card-body consisting of an image and paragraph text. The footer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consists of tabs, icons aligned left, within the card-footer.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&lt;/p&gt;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&lt;p&gt;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&lt;a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href=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"#"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"subdued"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 좋아요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&lt;/a&gt;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&lt;a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href=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"#/app/reply"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"subdued"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5 </a:t>
            </a:r>
            <a:r>
              <a:rPr lang="ko-KR" altLang="ko-KR" sz="900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댓글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&lt;/a&gt; 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&lt;/p&gt;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&lt;/ion-view&gt;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78370" y="5107530"/>
            <a:ext cx="133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App.js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564700" y="5476862"/>
            <a:ext cx="2329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Controllers.js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92362" y="193940"/>
            <a:ext cx="2329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board.html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224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887" y="338137"/>
            <a:ext cx="3495675" cy="6181725"/>
          </a:xfrm>
          <a:prstGeom prst="rect">
            <a:avLst/>
          </a:prstGeo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002657" y="1290710"/>
            <a:ext cx="5320687" cy="27238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&lt;ion-modal-view&gt;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&lt;ion-header-bar&gt;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&lt;h1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"title"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글쓰기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&lt;/h1&gt;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&lt;button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ng-click=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"closeModal()"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닫기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&lt;/ion-header-bar&gt;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&lt;form&gt;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"list list-inset"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&lt;label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&lt;textarea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rows=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"10"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"글을 써주세요"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&gt;&lt;/textarea&gt;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&lt;/label&gt;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&lt;ion-checkbox&gt;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내 위치 공유하기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&lt;/ion-checkbox&gt;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&lt;button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 button-block button-dark"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"submit"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완료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&lt;/form&gt;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&lt;/ion-modal-view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002657" y="431408"/>
            <a:ext cx="3070071" cy="7848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&lt;ion-nav-buttons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side=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"right"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&lt;button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ng-click=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"openModal()"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글쓰기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&lt;/ion-nav-buttons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106174" y="4242831"/>
            <a:ext cx="3993401" cy="218521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'boardCtrl'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$ionicModal)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$ionicModal.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fromTemplateUrl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'/templates/boardWriteModal.html'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scope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animation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'slide-in-up'</a:t>
            </a:r>
            <a:b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(modal)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modal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modal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openModal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modal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show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closeModal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modal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hide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02657" y="24840"/>
            <a:ext cx="2329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Board.html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96823" y="884142"/>
            <a:ext cx="2329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boardWriteModal.html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64700" y="5476862"/>
            <a:ext cx="2329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Controllers.js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330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034778" y="479113"/>
            <a:ext cx="3300904" cy="31393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&lt;ion-view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view-title=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lang="ko-KR" altLang="ko-KR" sz="900" dirty="0" err="1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댓글</a:t>
            </a:r>
            <a:r>
              <a:rPr lang="ko-KR" altLang="ko-KR" sz="900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en-US" altLang="ko-KR" sz="900" dirty="0" smtClean="0">
              <a:solidFill>
                <a:srgbClr val="E8BF6A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&lt;ion-nav-buttons </a:t>
            </a:r>
            <a:r>
              <a:rPr lang="ko-KR" altLang="ko-KR" sz="900" dirty="0" smtClean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side=</a:t>
            </a:r>
            <a:r>
              <a:rPr lang="ko-KR" altLang="ko-KR" sz="900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"right"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en-US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&lt;button </a:t>
            </a:r>
            <a:r>
              <a:rPr lang="ko-KR" altLang="ko-KR" sz="900" dirty="0" smtClean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"button"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lang="en-US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900" dirty="0" err="1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댓글쓰기</a:t>
            </a: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&lt;/button&gt;</a:t>
            </a:r>
            <a:b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en-US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&lt;/ion-nav-buttons&gt;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&lt;div </a:t>
            </a:r>
            <a:r>
              <a:rPr lang="ko-KR" altLang="ko-KR" sz="900" dirty="0" smtClean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"list"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&lt;a </a:t>
            </a:r>
            <a:r>
              <a:rPr lang="ko-KR" altLang="ko-KR" sz="900" dirty="0" smtClean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item-avatar" </a:t>
            </a:r>
            <a:r>
              <a:rPr lang="ko-KR" altLang="ko-KR" sz="900" dirty="0" smtClean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href=</a:t>
            </a:r>
            <a:r>
              <a:rPr lang="ko-KR" altLang="ko-KR" sz="900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"#"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&lt;img </a:t>
            </a:r>
            <a:r>
              <a:rPr lang="ko-KR" altLang="ko-KR" sz="900" dirty="0" smtClean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"../img/perry.png"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&lt;h2&gt;</a:t>
            </a: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심과장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&lt;/h2&gt;</a:t>
            </a:r>
            <a:b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&lt;p&gt;</a:t>
            </a: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Back off, man. I'm a scientist.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&lt;/p&gt;</a:t>
            </a:r>
            <a:b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&lt;/a&gt;</a:t>
            </a:r>
            <a:b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&lt;a </a:t>
            </a:r>
            <a:r>
              <a:rPr lang="ko-KR" altLang="ko-KR" sz="900" dirty="0" smtClean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item-avatar" </a:t>
            </a:r>
            <a:r>
              <a:rPr lang="ko-KR" altLang="ko-KR" sz="900" dirty="0" smtClean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href=</a:t>
            </a:r>
            <a:r>
              <a:rPr lang="ko-KR" altLang="ko-KR" sz="900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"#"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&lt;img </a:t>
            </a:r>
            <a:r>
              <a:rPr lang="ko-KR" altLang="ko-KR" sz="900" dirty="0" smtClean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"../img/ionic.png"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&lt;h2&gt;</a:t>
            </a:r>
            <a:r>
              <a:rPr lang="ko-KR" altLang="en-US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송차장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&lt;/h2&gt;</a:t>
            </a:r>
            <a:b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&lt;p&gt;</a:t>
            </a: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Back off, man. I'm a scientist.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&lt;/p&gt;</a:t>
            </a:r>
            <a:b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&lt;/a&gt;</a:t>
            </a:r>
            <a:b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&lt;/div&gt;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&lt;/ion-view&gt;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034778" y="5733818"/>
            <a:ext cx="3300904" cy="5078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'replyCtrl'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($scope) {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034778" y="3760208"/>
            <a:ext cx="2608406" cy="14927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'app.reply'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url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'/reply'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views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'menuContent'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templateUrl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'templates/reply.html'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'replyCtrl'</a:t>
            </a:r>
            <a:b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856" y="352919"/>
            <a:ext cx="3514725" cy="61817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34778" y="54000"/>
            <a:ext cx="2081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Reply.html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67135" y="4043547"/>
            <a:ext cx="133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App.js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001887" y="5361733"/>
            <a:ext cx="1838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Controller.js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212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16" y="342900"/>
            <a:ext cx="3514725" cy="61722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16" y="342900"/>
            <a:ext cx="3514725" cy="6172200"/>
          </a:xfrm>
          <a:prstGeom prst="rect">
            <a:avLst/>
          </a:prstGeom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207264" y="1823886"/>
            <a:ext cx="5320687" cy="25853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&lt;ion-modal-view&gt;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&lt;ion-header-bar&gt;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&lt;h1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"title"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댓글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쓰기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&lt;/h1&gt;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&lt;button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ng-click=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"closeModal()"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닫기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&lt;/ion-header-bar&gt;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&lt;form&gt;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"list list-inset"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&lt;label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&lt;textarea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rows=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"10"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"글을 써주세요"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&gt;&lt;/textarea&gt;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&lt;/label&gt;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&lt;button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 button-block button-dark"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"submit"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완료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&lt;/form&gt;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ion-modal-view&gt;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207264" y="526991"/>
            <a:ext cx="2954655" cy="93871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&lt;ion-nav-buttons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side=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"right"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&lt;button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ng-click=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"openModal()"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댓글쓰기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&lt;/ion-nav-buttons&gt;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4267432" y="4767385"/>
            <a:ext cx="3993401" cy="218521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'replyCtrl'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$ionicModal)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$ionicModal.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fromTemplateUrl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'/templates/replyWriteModal.html'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scope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animation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'slide-in-up'</a:t>
            </a:r>
            <a:b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(modal)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modal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modal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openModal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modal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show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closeModal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modal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hide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02657" y="24840"/>
            <a:ext cx="2329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reply.html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196823" y="884142"/>
            <a:ext cx="2329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replyWriteModal.html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207264" y="4403631"/>
            <a:ext cx="2329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Controllers.js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698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0717" y="1242204"/>
            <a:ext cx="64094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헥헥</a:t>
            </a:r>
            <a:r>
              <a:rPr lang="ko-KR" altLang="en-US" dirty="0" smtClean="0"/>
              <a:t> </a:t>
            </a:r>
            <a:r>
              <a:rPr lang="en-US" altLang="ko-KR" dirty="0" smtClean="0"/>
              <a:t>… </a:t>
            </a:r>
            <a:r>
              <a:rPr lang="ko-KR" altLang="en-US" dirty="0" smtClean="0"/>
              <a:t>간단</a:t>
            </a:r>
            <a:r>
              <a:rPr lang="en-US" altLang="ko-KR" dirty="0" smtClean="0"/>
              <a:t>(?)</a:t>
            </a:r>
            <a:r>
              <a:rPr lang="ko-KR" altLang="en-US" dirty="0" smtClean="0"/>
              <a:t>하게 대충 돌아가는 껍데기가 완성되었습니다</a:t>
            </a:r>
            <a:r>
              <a:rPr lang="en-US" altLang="ko-KR" dirty="0" smtClean="0"/>
              <a:t>!</a:t>
            </a:r>
          </a:p>
          <a:p>
            <a:endParaRPr lang="en-US" altLang="ko-KR" dirty="0"/>
          </a:p>
          <a:p>
            <a:r>
              <a:rPr lang="ko-KR" altLang="en-US" dirty="0" smtClean="0"/>
              <a:t>이제 더 간단하게 </a:t>
            </a:r>
            <a:r>
              <a:rPr lang="en-US" altLang="ko-KR" dirty="0" smtClean="0"/>
              <a:t>NODE JS SERVER</a:t>
            </a:r>
            <a:r>
              <a:rPr lang="ko-KR" altLang="en-US" dirty="0" smtClean="0"/>
              <a:t>를 만들어 봅시다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088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21" y="956902"/>
            <a:ext cx="6448425" cy="42195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72" y="1716027"/>
            <a:ext cx="6448425" cy="42195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006" y="2475152"/>
            <a:ext cx="6448425" cy="42195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3683" y="207034"/>
            <a:ext cx="5710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Express-generator </a:t>
            </a:r>
            <a:r>
              <a:rPr lang="ko-KR" altLang="en-US" dirty="0" smtClean="0"/>
              <a:t>설치 및 </a:t>
            </a:r>
            <a:r>
              <a:rPr lang="en-US" altLang="ko-KR" dirty="0" err="1" smtClean="0"/>
              <a:t>mozzi_server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490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83" y="1414101"/>
            <a:ext cx="6448425" cy="42195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98" y="2544164"/>
            <a:ext cx="6448425" cy="42195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261" y="1248764"/>
            <a:ext cx="3629025" cy="551497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83079" y="443236"/>
            <a:ext cx="60212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설치후</a:t>
            </a:r>
            <a:r>
              <a:rPr lang="ko-KR" altLang="en-US" dirty="0"/>
              <a:t> </a:t>
            </a:r>
            <a:r>
              <a:rPr lang="en-US" altLang="ko-KR" dirty="0" err="1"/>
              <a:t>npm</a:t>
            </a:r>
            <a:r>
              <a:rPr lang="en-US" altLang="ko-KR" dirty="0"/>
              <a:t> install </a:t>
            </a:r>
            <a:r>
              <a:rPr lang="ko-KR" altLang="en-US" dirty="0"/>
              <a:t>로 의존관계에 있는 모듈들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r>
              <a:rPr lang="ko-KR" altLang="en-US" dirty="0" smtClean="0"/>
              <a:t>그리고 설치한 폴더에서 </a:t>
            </a:r>
            <a:r>
              <a:rPr lang="en-US" altLang="ko-KR" dirty="0" err="1" smtClean="0"/>
              <a:t>npm</a:t>
            </a:r>
            <a:r>
              <a:rPr lang="en-US" altLang="ko-KR" dirty="0" smtClean="0"/>
              <a:t> start</a:t>
            </a:r>
            <a:r>
              <a:rPr lang="ko-KR" altLang="en-US" dirty="0" smtClean="0"/>
              <a:t>하면 </a:t>
            </a:r>
            <a:r>
              <a:rPr lang="en-US" altLang="ko-KR" dirty="0" smtClean="0"/>
              <a:t>node server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3698" y="2682276"/>
            <a:ext cx="218122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33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왜 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IONIC(</a:t>
            </a:r>
            <a:r>
              <a:rPr lang="ko-KR" altLang="en-US" sz="2800" b="1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하이브리드앱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</a:t>
            </a:r>
            <a:r>
              <a:rPr lang="ko-KR" altLang="en-US" sz="2800" b="1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선택했냐면요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..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44" y="2545158"/>
            <a:ext cx="914400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 </a:t>
            </a:r>
            <a:r>
              <a:rPr lang="ko-KR" altLang="en-US" sz="20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백엔드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개발자라 상대적으로 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HTML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이랑 친해요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..</a:t>
            </a:r>
          </a:p>
          <a:p>
            <a:endParaRPr lang="en-US" altLang="ko-KR" sz="2000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네이티브앱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r>
              <a:rPr lang="ko-KR" altLang="en-US" sz="20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넘나 어려운 것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한번의 코딩으로 여러 플랫폼에 배포하고 싶어요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디바이스 기능도 사용하고 싶어요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3175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4068" y="586596"/>
            <a:ext cx="6944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서버 소스를 </a:t>
            </a:r>
            <a:r>
              <a:rPr lang="ko-KR" altLang="en-US" dirty="0" err="1" smtClean="0"/>
              <a:t>변경할때마다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서버를 </a:t>
            </a:r>
            <a:r>
              <a:rPr lang="ko-KR" altLang="en-US" dirty="0" err="1" smtClean="0"/>
              <a:t>재시작하기</a:t>
            </a:r>
            <a:r>
              <a:rPr lang="ko-KR" altLang="en-US" dirty="0" smtClean="0"/>
              <a:t> 귀찮아요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err="1" smtClean="0"/>
              <a:t>Js</a:t>
            </a:r>
            <a:r>
              <a:rPr lang="ko-KR" altLang="en-US" dirty="0" smtClean="0"/>
              <a:t>파일 변경을 자동으로 감지해서 </a:t>
            </a:r>
            <a:r>
              <a:rPr lang="ko-KR" altLang="en-US" dirty="0" err="1" smtClean="0"/>
              <a:t>재시작해주는</a:t>
            </a:r>
            <a:r>
              <a:rPr lang="ko-KR" altLang="en-US" dirty="0" smtClean="0"/>
              <a:t> 친구가 있어요</a:t>
            </a:r>
            <a:r>
              <a:rPr lang="en-US" altLang="ko-KR" dirty="0" smtClean="0"/>
              <a:t>!</a:t>
            </a:r>
          </a:p>
          <a:p>
            <a:r>
              <a:rPr lang="en-US" altLang="ko-KR" dirty="0" err="1" smtClean="0"/>
              <a:t>Npm</a:t>
            </a:r>
            <a:r>
              <a:rPr lang="en-US" altLang="ko-KR" dirty="0" smtClean="0"/>
              <a:t> install –g </a:t>
            </a:r>
            <a:r>
              <a:rPr lang="en-US" altLang="ko-KR" dirty="0" err="1" smtClean="0"/>
              <a:t>nodemon</a:t>
            </a:r>
            <a:r>
              <a:rPr lang="en-US" altLang="ko-KR" dirty="0" smtClean="0"/>
              <a:t> , </a:t>
            </a:r>
            <a:r>
              <a:rPr lang="ko-KR" altLang="en-US" dirty="0" smtClean="0"/>
              <a:t>시작은 </a:t>
            </a:r>
            <a:r>
              <a:rPr lang="en-US" altLang="ko-KR" dirty="0" err="1" smtClean="0"/>
              <a:t>nodemon</a:t>
            </a:r>
            <a:r>
              <a:rPr lang="en-US" altLang="ko-KR" dirty="0" smtClean="0"/>
              <a:t> start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6925"/>
            <a:ext cx="6448425" cy="42195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87" y="2420023"/>
            <a:ext cx="6448425" cy="42195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5153" y="3053121"/>
            <a:ext cx="644842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29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8189" y="293298"/>
            <a:ext cx="7781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다시 돌아가서 뭔지 몰라도 이것 만큼은 대충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5301" y="1066216"/>
            <a:ext cx="134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App.js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85301" y="1510085"/>
            <a:ext cx="3993401" cy="493981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express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'express'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path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'path'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favicon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'serve-favicon'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logger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'morgan'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cookieParser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'cookie-parser'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bodyParser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'body-parser'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routes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'./routes/index'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users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'./routes/users'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 = express</a:t>
            </a: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// view engine setup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'views'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path.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(__dirname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'views'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'view engine'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'jade'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// uncomment after placing your favicon in /public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//app.use(favicon(path.join(__dirname, 'public', 'favicon.ico')));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(logger(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'dev'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(bodyParser.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json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(bodyParser.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urlencoded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({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extended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false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(cookieParser</a:t>
            </a: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())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en-US" altLang="ko-KR" sz="900" dirty="0" smtClean="0">
              <a:solidFill>
                <a:srgbClr val="CC7832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(express.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static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(path.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(__dirname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'public'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)))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routes)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'/users'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users)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// catch 404 and forward to error handler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(req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err 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new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Error(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'Not Found'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err.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status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404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next(err)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10" name="오른쪽 중괄호 9"/>
          <p:cNvSpPr/>
          <p:nvPr/>
        </p:nvSpPr>
        <p:spPr>
          <a:xfrm>
            <a:off x="4607107" y="1603282"/>
            <a:ext cx="429514" cy="157970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036621" y="2208467"/>
            <a:ext cx="2559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모듈 </a:t>
            </a:r>
            <a:r>
              <a:rPr lang="en-US" altLang="ko-KR" dirty="0" smtClean="0"/>
              <a:t>import</a:t>
            </a:r>
            <a:endParaRPr lang="ko-KR" altLang="en-US" dirty="0"/>
          </a:p>
        </p:txBody>
      </p:sp>
      <p:sp>
        <p:nvSpPr>
          <p:cNvPr id="12" name="오른쪽 중괄호 11"/>
          <p:cNvSpPr/>
          <p:nvPr/>
        </p:nvSpPr>
        <p:spPr>
          <a:xfrm>
            <a:off x="4607107" y="3495990"/>
            <a:ext cx="429514" cy="28974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107905" y="4760041"/>
            <a:ext cx="2559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미들웨어</a:t>
            </a:r>
            <a:r>
              <a:rPr lang="ko-KR" altLang="en-US" dirty="0" smtClean="0"/>
              <a:t> 사용설정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2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8189" y="1558442"/>
            <a:ext cx="2723823" cy="180049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express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'express'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 = express.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/* GET home page. */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get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(req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res.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render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'index'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title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'Express'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module.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exports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router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8189" y="293298"/>
            <a:ext cx="7781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다시 돌아가서 뭔지 몰라도 이것 만큼은 대충 봅시다</a:t>
            </a:r>
            <a:r>
              <a:rPr lang="en-US" altLang="ko-KR" dirty="0" smtClean="0"/>
              <a:t>.(2)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5301" y="1066216"/>
            <a:ext cx="134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index.js</a:t>
            </a:r>
          </a:p>
        </p:txBody>
      </p:sp>
      <p:sp>
        <p:nvSpPr>
          <p:cNvPr id="7" name="오른쪽 중괄호 6"/>
          <p:cNvSpPr/>
          <p:nvPr/>
        </p:nvSpPr>
        <p:spPr>
          <a:xfrm>
            <a:off x="3604217" y="1721269"/>
            <a:ext cx="429514" cy="157970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159092" y="1910955"/>
            <a:ext cx="33035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Route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r>
              <a:rPr lang="en-US" altLang="ko-KR" dirty="0" smtClean="0"/>
              <a:t>/ 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들어올때</a:t>
            </a:r>
            <a:r>
              <a:rPr lang="ko-KR" altLang="en-US" dirty="0" smtClean="0"/>
              <a:t> </a:t>
            </a:r>
            <a:r>
              <a:rPr lang="en-US" altLang="ko-KR" dirty="0" smtClean="0"/>
              <a:t>jade</a:t>
            </a:r>
            <a:r>
              <a:rPr lang="ko-KR" altLang="en-US" dirty="0" smtClean="0"/>
              <a:t>라는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템플릿엔진으로 </a:t>
            </a:r>
            <a:r>
              <a:rPr lang="en-US" altLang="ko-KR" dirty="0" err="1" smtClean="0"/>
              <a:t>index.jade</a:t>
            </a:r>
            <a:r>
              <a:rPr lang="ko-KR" altLang="en-US" dirty="0" smtClean="0"/>
              <a:t>파일을 </a:t>
            </a:r>
            <a:r>
              <a:rPr lang="en-US" altLang="ko-KR" dirty="0" smtClean="0"/>
              <a:t>title : express </a:t>
            </a:r>
            <a:r>
              <a:rPr lang="ko-KR" altLang="en-US" dirty="0" smtClean="0"/>
              <a:t>란 데이터로 </a:t>
            </a:r>
            <a:r>
              <a:rPr lang="ko-KR" altLang="en-US" dirty="0" err="1" smtClean="0"/>
              <a:t>렌더링해서</a:t>
            </a:r>
            <a:r>
              <a:rPr lang="ko-KR" altLang="en-US" dirty="0" smtClean="0"/>
              <a:t> 보여줄게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88189" y="4264306"/>
            <a:ext cx="2595582" cy="180049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express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'express'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 = express.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/* GET users listing. */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get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(req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res.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send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'respond with a resource'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module.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exports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router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오른쪽 중괄호 10"/>
          <p:cNvSpPr/>
          <p:nvPr/>
        </p:nvSpPr>
        <p:spPr>
          <a:xfrm>
            <a:off x="3604217" y="4264306"/>
            <a:ext cx="429514" cy="157970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159092" y="4176994"/>
            <a:ext cx="38124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Route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r>
              <a:rPr lang="en-US" altLang="ko-KR" dirty="0" smtClean="0"/>
              <a:t>/users/ 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들어오면 </a:t>
            </a:r>
            <a:r>
              <a:rPr lang="en-US" altLang="ko-KR" dirty="0" smtClean="0"/>
              <a:t>respond with a resource</a:t>
            </a:r>
            <a:r>
              <a:rPr lang="ko-KR" altLang="en-US" dirty="0" smtClean="0"/>
              <a:t>를 되돌려줄게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ㅁ</a:t>
            </a:r>
            <a:r>
              <a:rPr lang="en-US" altLang="ko-KR" dirty="0" smtClean="0"/>
              <a:t>’</a:t>
            </a:r>
          </a:p>
          <a:p>
            <a:endParaRPr lang="en-US" altLang="ko-KR" dirty="0"/>
          </a:p>
          <a:p>
            <a:r>
              <a:rPr lang="ko-KR" altLang="en-US" dirty="0" smtClean="0"/>
              <a:t>우리는 </a:t>
            </a:r>
            <a:r>
              <a:rPr lang="en-US" altLang="ko-KR" dirty="0" smtClean="0"/>
              <a:t>JSON</a:t>
            </a:r>
            <a:r>
              <a:rPr lang="ko-KR" altLang="en-US" dirty="0" smtClean="0"/>
              <a:t>으로 떨궈주기만 할거니까 </a:t>
            </a:r>
            <a:r>
              <a:rPr lang="ko-KR" altLang="en-US" dirty="0" err="1" smtClean="0"/>
              <a:t>이형태를</a:t>
            </a:r>
            <a:r>
              <a:rPr lang="ko-KR" altLang="en-US" dirty="0" smtClean="0"/>
              <a:t> 사용합니다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템플릿엔진 </a:t>
            </a:r>
            <a:r>
              <a:rPr lang="ko-KR" altLang="en-US" dirty="0" err="1" smtClean="0"/>
              <a:t>필요없어요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40259" y="3807662"/>
            <a:ext cx="134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Users.js</a:t>
            </a:r>
          </a:p>
        </p:txBody>
      </p:sp>
    </p:spTree>
    <p:extLst>
      <p:ext uri="{BB962C8B-B14F-4D97-AF65-F5344CB8AC3E}">
        <p14:creationId xmlns:p14="http://schemas.microsoft.com/office/powerpoint/2010/main" val="340322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08819" y="1104005"/>
            <a:ext cx="3300904" cy="470898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#!/usr/bin/env node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/**</a:t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* Module dependencies.</a:t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*/</a:t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'../app'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debug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'debug'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'mozzi_server:server'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http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'http'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/**</a:t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* Get port from environment and store in Express.</a:t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*/</a:t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port = 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normalizePort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(process.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env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.PORT ||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'3000'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'port'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port)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/**</a:t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* Create HTTP server.</a:t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*/</a:t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server = http.createServer(app)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/**</a:t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* Listen on provided port, on all network interfaces.</a:t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*/</a:t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server.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listen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(port)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server.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'error'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onError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server.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'listening'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onListening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819" y="734673"/>
            <a:ext cx="243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Bin/www.js</a:t>
            </a:r>
          </a:p>
        </p:txBody>
      </p:sp>
      <p:sp>
        <p:nvSpPr>
          <p:cNvPr id="5" name="오른쪽 중괄호 4"/>
          <p:cNvSpPr/>
          <p:nvPr/>
        </p:nvSpPr>
        <p:spPr>
          <a:xfrm>
            <a:off x="4245772" y="1104004"/>
            <a:ext cx="429514" cy="46036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901380" y="3221148"/>
            <a:ext cx="2433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웹서버</a:t>
            </a:r>
            <a:r>
              <a:rPr lang="ko-KR" altLang="en-US" dirty="0" smtClean="0"/>
              <a:t> 생성 및 기본 설정 기본 </a:t>
            </a:r>
            <a:r>
              <a:rPr lang="en-US" altLang="ko-KR" dirty="0" smtClean="0"/>
              <a:t>3000</a:t>
            </a:r>
            <a:r>
              <a:rPr lang="ko-KR" altLang="en-US" dirty="0" smtClean="0"/>
              <a:t>포트 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88189" y="293298"/>
            <a:ext cx="7781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다시 돌아가서 뭔지 몰라도 이것 만큼은 대충 봅시다</a:t>
            </a:r>
            <a:r>
              <a:rPr lang="en-US" altLang="ko-KR" dirty="0" smtClean="0"/>
              <a:t>.(3)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725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9086" y="337543"/>
            <a:ext cx="77810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로그인을</a:t>
            </a:r>
            <a:r>
              <a:rPr lang="ko-KR" altLang="en-US" dirty="0" smtClean="0"/>
              <a:t> 하려면 세션 컨트롤을 할 수 있어야 해요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Express 4.x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session </a:t>
            </a:r>
            <a:r>
              <a:rPr lang="ko-KR" altLang="en-US" dirty="0" smtClean="0"/>
              <a:t>컨트롤하는 모듈이 가출해서 수동으로 설치해줍니다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서버가 설치된 </a:t>
            </a:r>
            <a:r>
              <a:rPr lang="ko-KR" altLang="en-US" dirty="0" err="1" smtClean="0"/>
              <a:t>경로로가서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npm</a:t>
            </a:r>
            <a:r>
              <a:rPr lang="en-US" altLang="ko-KR" dirty="0" smtClean="0"/>
              <a:t> install</a:t>
            </a:r>
            <a:r>
              <a:rPr lang="ko-KR" altLang="en-US" dirty="0" smtClean="0"/>
              <a:t> </a:t>
            </a:r>
            <a:r>
              <a:rPr lang="en-US" altLang="ko-KR" dirty="0" smtClean="0"/>
              <a:t>express-session </a:t>
            </a:r>
            <a:r>
              <a:rPr lang="ko-KR" altLang="en-US" dirty="0" smtClean="0"/>
              <a:t>로 설치해줍니다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27" y="1984280"/>
            <a:ext cx="6448425" cy="4219575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467168" y="2557600"/>
            <a:ext cx="2544286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session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'express-session'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//세션 설정</a:t>
            </a: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 session</a:t>
            </a: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({</a:t>
            </a:r>
            <a:b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 smtClean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secret </a:t>
            </a: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 smtClean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lang="en-US" altLang="ko-KR" sz="900" u="sng" dirty="0" smtClean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ramdom1234</a:t>
            </a:r>
            <a:r>
              <a:rPr lang="ko-KR" altLang="ko-KR" sz="900" dirty="0" smtClean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 smtClean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 </a:t>
            </a: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 smtClean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'sessionId'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endParaRPr lang="en-US" altLang="ko-KR" sz="900" dirty="0" smtClean="0">
              <a:solidFill>
                <a:srgbClr val="CC7832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900" dirty="0" smtClean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</a:t>
            </a:r>
            <a:r>
              <a:rPr lang="ko-KR" altLang="ko-KR" sz="900" dirty="0" smtClean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resave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en-US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 smtClean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saveUninitialized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b="1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11252" y="2079523"/>
            <a:ext cx="1680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App.js </a:t>
            </a:r>
            <a:r>
              <a:rPr lang="ko-KR" altLang="en-US" dirty="0" smtClean="0"/>
              <a:t>에 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8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066070" y="1030290"/>
            <a:ext cx="3416320" cy="577081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express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'express'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path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'path'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favicon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'serve-favicon'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logger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'morgan'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cookieParser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'cookie-parser'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bodyParser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'body-parser'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 = express()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//로그인 관련해서 컨트롤할 폴더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'./routes/login'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session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'express-session'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 session({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secret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'random'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'sessionId</a:t>
            </a:r>
            <a:r>
              <a:rPr lang="ko-KR" altLang="ko-KR" sz="900" dirty="0" smtClean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endParaRPr lang="en-US" altLang="ko-KR" sz="900" dirty="0" smtClean="0">
              <a:solidFill>
                <a:srgbClr val="CC7832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 smtClean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 smtClean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resave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en-US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 smtClean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saveUninitialized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b="1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(logger(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'dev'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(bodyParser.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json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(bodyParser.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urlencoded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({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extended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false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(cookieParser())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(express.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static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(path.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(__dirname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'public'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)))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'/login'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// catch 404 and forward to error handler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(req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err 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new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Error(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'Not Found'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err.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status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404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next(err)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// error handlers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req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res.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status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status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|| 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500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send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message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module.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exports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47" y="1747382"/>
            <a:ext cx="2171700" cy="2324100"/>
          </a:xfrm>
          <a:prstGeom prst="rect">
            <a:avLst/>
          </a:prstGeom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60523" y="4454440"/>
            <a:ext cx="4333238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express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'express'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 = express.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loginData = {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'name'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'윤용식'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'age'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30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'email'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'yysstory@gmail.com'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/* GET users listing. */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get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(req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res.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send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(loginData)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module.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exports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router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1839" y="346587"/>
            <a:ext cx="42619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아래프로젝트 구조와 같이 </a:t>
            </a:r>
            <a:r>
              <a:rPr lang="ko-KR" altLang="en-US" dirty="0" err="1" smtClean="0"/>
              <a:t>필요없는</a:t>
            </a:r>
            <a:r>
              <a:rPr lang="ko-KR" altLang="en-US" dirty="0" smtClean="0"/>
              <a:t> 파일들을 다 지워 줍니다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구체적으로 우리는 템플릿엔진을 </a:t>
            </a:r>
            <a:r>
              <a:rPr lang="ko-KR" altLang="en-US" dirty="0" err="1" smtClean="0"/>
              <a:t>안쓸것이므로</a:t>
            </a:r>
            <a:r>
              <a:rPr lang="ko-KR" altLang="en-US" dirty="0" smtClean="0"/>
              <a:t> 관련 설정과 파일을 지워줍니다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이상한거</a:t>
            </a:r>
            <a:r>
              <a:rPr lang="ko-KR" altLang="en-US" dirty="0" smtClean="0"/>
              <a:t> 지우면 안돼요</a:t>
            </a:r>
            <a:r>
              <a:rPr lang="en-US" altLang="ko-KR" dirty="0" smtClean="0"/>
              <a:t>. ;</a:t>
            </a:r>
            <a:r>
              <a:rPr lang="ko-KR" altLang="en-US" dirty="0" err="1" smtClean="0"/>
              <a:t>ㅁ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07077" y="685487"/>
            <a:ext cx="243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App.js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9663" y="3994948"/>
            <a:ext cx="243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Login.js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273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28" y="953730"/>
            <a:ext cx="5095327" cy="580103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1839" y="346587"/>
            <a:ext cx="7691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서버 </a:t>
            </a:r>
            <a:r>
              <a:rPr lang="ko-KR" altLang="en-US" dirty="0" err="1" smtClean="0"/>
              <a:t>세팅이</a:t>
            </a:r>
            <a:r>
              <a:rPr lang="ko-KR" altLang="en-US" dirty="0" smtClean="0"/>
              <a:t> 정상적으로 되었는지 테스트 해봅니다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자바스크립트 객체를 떨궜더니 </a:t>
            </a:r>
            <a:r>
              <a:rPr lang="en-US" altLang="ko-KR" dirty="0" smtClean="0"/>
              <a:t>JSON</a:t>
            </a:r>
            <a:r>
              <a:rPr lang="ko-KR" altLang="en-US" dirty="0" smtClean="0"/>
              <a:t>으로 잘 받네요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ㅁ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개발을 위한 </a:t>
            </a:r>
            <a:r>
              <a:rPr lang="ko-KR" altLang="en-US" dirty="0" err="1" smtClean="0"/>
              <a:t>세팅</a:t>
            </a:r>
            <a:r>
              <a:rPr lang="ko-KR" altLang="en-US" dirty="0" smtClean="0"/>
              <a:t> 끝</a:t>
            </a:r>
            <a:r>
              <a:rPr lang="en-US" altLang="ko-KR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45413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12" y="1078482"/>
            <a:ext cx="7496175" cy="53911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1838" y="346587"/>
            <a:ext cx="6589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 해줍니다</a:t>
            </a:r>
            <a:r>
              <a:rPr lang="en-US" altLang="ko-KR" dirty="0" smtClean="0"/>
              <a:t>…</a:t>
            </a:r>
            <a:r>
              <a:rPr lang="ko-KR" altLang="en-US" dirty="0" smtClean="0"/>
              <a:t>귀찮네요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회사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개발환경이 윈도우 이므로</a:t>
            </a:r>
            <a:r>
              <a:rPr lang="en-US" altLang="ko-KR" dirty="0"/>
              <a:t> </a:t>
            </a:r>
            <a:r>
              <a:rPr lang="ko-KR" altLang="en-US" dirty="0" smtClean="0"/>
              <a:t>다운받아서 설치해줍니다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우분투로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쓰고싶다</a:t>
            </a:r>
            <a:r>
              <a:rPr lang="en-US" altLang="ko-KR" dirty="0" smtClean="0"/>
              <a:t>. ;</a:t>
            </a:r>
            <a:r>
              <a:rPr lang="ko-KR" altLang="en-US" dirty="0" err="1" smtClean="0"/>
              <a:t>ㅁ</a:t>
            </a:r>
            <a:r>
              <a:rPr lang="en-US" altLang="ko-KR" dirty="0" smtClean="0"/>
              <a:t>; </a:t>
            </a:r>
            <a:r>
              <a:rPr lang="ko-KR" altLang="en-US" dirty="0" err="1" smtClean="0"/>
              <a:t>우분투는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apt-get install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하면 끝납니다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843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99" y="1827494"/>
            <a:ext cx="6448425" cy="42195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4557" y="2561635"/>
            <a:ext cx="6667500" cy="4000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6593" y="989262"/>
            <a:ext cx="7691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Mysql</a:t>
            </a:r>
            <a:r>
              <a:rPr lang="ko-KR" altLang="en-US" dirty="0" smtClean="0"/>
              <a:t>이 설치된 곳에서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- u – p </a:t>
            </a:r>
            <a:r>
              <a:rPr lang="ko-KR" altLang="en-US" dirty="0" smtClean="0"/>
              <a:t>로 접속하여 쿼리를 날려도 되지만</a:t>
            </a:r>
            <a:r>
              <a:rPr lang="en-US" altLang="ko-KR" dirty="0" smtClean="0"/>
              <a:t>…</a:t>
            </a:r>
          </a:p>
          <a:p>
            <a:r>
              <a:rPr lang="ko-KR" altLang="en-US" dirty="0" smtClean="0"/>
              <a:t>귀찮으므로 툴을 사용합니다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Heidsql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무료고 간편하게 쓰기 좋아요</a:t>
            </a:r>
            <a:r>
              <a:rPr lang="en-US" altLang="ko-KR" dirty="0" smtClean="0"/>
              <a:t>…’</a:t>
            </a:r>
            <a:r>
              <a:rPr lang="ko-KR" altLang="en-US" dirty="0" err="1" smtClean="0"/>
              <a:t>ㅁ</a:t>
            </a:r>
            <a:r>
              <a:rPr lang="en-US" altLang="ko-KR" dirty="0" smtClean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98204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387" y="1406666"/>
            <a:ext cx="7762875" cy="44577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7387" y="616932"/>
            <a:ext cx="7913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루트계정으로 로그인해서 데이터베이스를 생성하고 아이디를 만들어 줍니다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그리고 로그아웃하고 </a:t>
            </a:r>
            <a:r>
              <a:rPr lang="en-US" altLang="ko-KR" dirty="0" err="1" smtClean="0"/>
              <a:t>mozzi</a:t>
            </a:r>
            <a:r>
              <a:rPr lang="en-US" altLang="ko-KR" dirty="0" smtClean="0"/>
              <a:t> </a:t>
            </a:r>
            <a:r>
              <a:rPr lang="ko-KR" altLang="en-US" dirty="0" smtClean="0"/>
              <a:t>아이디로 재 로그인 해줍니다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712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3003" y="1365732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</a:t>
            </a:r>
            <a:r>
              <a:rPr lang="en-US" altLang="ko-KR" sz="20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PPT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나오는 언어</a:t>
            </a:r>
            <a:r>
              <a:rPr lang="en-US" altLang="ko-KR" sz="20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⇨ JAVASCRIPT , CSS , HTML , SQL</a:t>
            </a:r>
          </a:p>
          <a:p>
            <a:r>
              <a:rPr lang="ko-KR" altLang="en-US" sz="20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</a:t>
            </a:r>
            <a:r>
              <a:rPr lang="en-US" altLang="ko-KR" sz="20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PPT</a:t>
            </a:r>
            <a:r>
              <a:rPr lang="ko-KR" altLang="en-US" sz="20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나오는 기술 </a:t>
            </a:r>
            <a:r>
              <a:rPr lang="en-US" altLang="ko-KR" sz="20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⇨ </a:t>
            </a:r>
            <a:r>
              <a:rPr lang="en-US" altLang="ko-KR" sz="2000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NodeJS</a:t>
            </a:r>
            <a:r>
              <a:rPr lang="en-US" altLang="ko-KR" sz="20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, Express , IONIC , </a:t>
            </a:r>
            <a:r>
              <a:rPr lang="en-US" altLang="ko-KR" sz="2000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AngularJS</a:t>
            </a:r>
            <a:r>
              <a:rPr lang="en-US" altLang="ko-KR" sz="20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, </a:t>
            </a:r>
            <a:r>
              <a:rPr lang="en-US" altLang="ko-KR" sz="20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MySql</a:t>
            </a:r>
            <a:endParaRPr lang="en-US" altLang="ko-KR" sz="2000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무엇을 알아야 할까요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204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50574" y="860400"/>
            <a:ext cx="4572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600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dirty="0">
                <a:solidFill>
                  <a:srgbClr val="007F00"/>
                </a:solidFill>
                <a:latin typeface="Courier New" panose="02070309020205020404" pitchFamily="49" charset="0"/>
              </a:rPr>
              <a:t>회원</a:t>
            </a: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CREATE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404040"/>
                </a:solidFill>
                <a:latin typeface="Courier New" panose="02070309020205020404" pitchFamily="49" charset="0"/>
              </a:rPr>
              <a:t>MEMBER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MEM_NO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NOT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회원번호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회원번호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NAME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(50)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닉네임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닉네임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EMAIL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(100)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이메일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 err="1">
                <a:solidFill>
                  <a:srgbClr val="007F00"/>
                </a:solidFill>
                <a:latin typeface="Courier New" panose="02070309020205020404" pitchFamily="49" charset="0"/>
              </a:rPr>
              <a:t>이메일</a:t>
            </a:r>
            <a:endParaRPr lang="ko-KR" altLang="en-US" sz="600" b="1" dirty="0">
              <a:solidFill>
                <a:srgbClr val="007F00"/>
              </a:solidFill>
              <a:latin typeface="Courier New" panose="02070309020205020404" pitchFamily="49" charset="0"/>
            </a:endParaRP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PASS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(100)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비밀번호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비밀번호</a:t>
            </a:r>
          </a:p>
          <a:p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회원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;</a:t>
            </a:r>
          </a:p>
          <a:p>
            <a:endParaRPr lang="ko-KR" altLang="en-US" sz="600" dirty="0">
              <a:latin typeface="Courier New" panose="02070309020205020404" pitchFamily="49" charset="0"/>
            </a:endParaRPr>
          </a:p>
          <a:p>
            <a:r>
              <a:rPr lang="en-US" altLang="ko-KR" sz="600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dirty="0">
                <a:solidFill>
                  <a:srgbClr val="007F00"/>
                </a:solidFill>
                <a:latin typeface="Courier New" panose="02070309020205020404" pitchFamily="49" charset="0"/>
              </a:rPr>
              <a:t>회원</a:t>
            </a: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404040"/>
                </a:solidFill>
                <a:latin typeface="Courier New" panose="02070309020205020404" pitchFamily="49" charset="0"/>
              </a:rPr>
              <a:t>MEMBER</a:t>
            </a: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ADD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CONSTRAINT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404040"/>
                </a:solidFill>
                <a:latin typeface="Courier New" panose="02070309020205020404" pitchFamily="49" charset="0"/>
              </a:rPr>
              <a:t>PK_MEMBER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회원 </a:t>
            </a:r>
            <a:r>
              <a:rPr lang="ko-KR" altLang="en-US" sz="600" b="1" dirty="0" err="1">
                <a:solidFill>
                  <a:srgbClr val="007F00"/>
                </a:solidFill>
                <a:latin typeface="Courier New" panose="02070309020205020404" pitchFamily="49" charset="0"/>
              </a:rPr>
              <a:t>기본키</a:t>
            </a:r>
            <a:endParaRPr lang="ko-KR" altLang="en-US" sz="600" b="1" dirty="0">
              <a:solidFill>
                <a:srgbClr val="007F00"/>
              </a:solidFill>
              <a:latin typeface="Courier New" panose="02070309020205020404" pitchFamily="49" charset="0"/>
            </a:endParaRP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PRIMARY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KEY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MEM_NO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dirty="0">
                <a:solidFill>
                  <a:srgbClr val="007F00"/>
                </a:solidFill>
                <a:latin typeface="Courier New" panose="02070309020205020404" pitchFamily="49" charset="0"/>
              </a:rPr>
              <a:t>회원번호</a:t>
            </a:r>
          </a:p>
          <a:p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);</a:t>
            </a:r>
          </a:p>
          <a:p>
            <a:endParaRPr lang="ko-KR" altLang="en-US" sz="600" dirty="0">
              <a:latin typeface="Courier New" panose="02070309020205020404" pitchFamily="49" charset="0"/>
            </a:endParaRP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404040"/>
                </a:solidFill>
                <a:latin typeface="Courier New" panose="02070309020205020404" pitchFamily="49" charset="0"/>
              </a:rPr>
              <a:t>MEMBER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MODIFY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404040"/>
                </a:solidFill>
                <a:latin typeface="Courier New" panose="02070309020205020404" pitchFamily="49" charset="0"/>
              </a:rPr>
              <a:t>MEM_NO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NOT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AUTO_INCREMENT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회원번호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;</a:t>
            </a:r>
          </a:p>
          <a:p>
            <a:endParaRPr lang="ko-KR" altLang="en-US" sz="600" dirty="0">
              <a:latin typeface="Courier New" panose="02070309020205020404" pitchFamily="49" charset="0"/>
            </a:endParaRPr>
          </a:p>
          <a:p>
            <a:r>
              <a:rPr lang="en-US" altLang="ko-KR" sz="600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dirty="0" err="1">
                <a:solidFill>
                  <a:srgbClr val="007F00"/>
                </a:solidFill>
                <a:latin typeface="Courier New" panose="02070309020205020404" pitchFamily="49" charset="0"/>
              </a:rPr>
              <a:t>게시글</a:t>
            </a:r>
            <a:endParaRPr lang="ko-KR" altLang="en-US" sz="600" dirty="0">
              <a:solidFill>
                <a:srgbClr val="007F00"/>
              </a:solidFill>
              <a:latin typeface="Courier New" panose="02070309020205020404" pitchFamily="49" charset="0"/>
            </a:endParaRP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CREATE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404040"/>
                </a:solidFill>
                <a:latin typeface="Courier New" panose="02070309020205020404" pitchFamily="49" charset="0"/>
              </a:rPr>
              <a:t>BOARD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BOARD_NO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NOT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글번호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 err="1">
                <a:solidFill>
                  <a:srgbClr val="007F00"/>
                </a:solidFill>
                <a:latin typeface="Courier New" panose="02070309020205020404" pitchFamily="49" charset="0"/>
              </a:rPr>
              <a:t>글번호</a:t>
            </a:r>
            <a:endParaRPr lang="ko-KR" altLang="en-US" sz="600" b="1" dirty="0">
              <a:solidFill>
                <a:srgbClr val="007F00"/>
              </a:solidFill>
              <a:latin typeface="Courier New" panose="02070309020205020404" pitchFamily="49" charset="0"/>
            </a:endParaRP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MEM_NO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NOT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회원번호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회원번호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TITLE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(200)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제목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제목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CONTENT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(500)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내용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내용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REG_DATE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DATE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등록일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등록일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LIKE_CNT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좋아요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좋아요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LOCATION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(50)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위치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위치</a:t>
            </a:r>
          </a:p>
          <a:p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게시글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;</a:t>
            </a:r>
          </a:p>
          <a:p>
            <a:endParaRPr lang="ko-KR" altLang="en-US" sz="600" dirty="0">
              <a:latin typeface="Courier New" panose="02070309020205020404" pitchFamily="49" charset="0"/>
            </a:endParaRPr>
          </a:p>
          <a:p>
            <a:r>
              <a:rPr lang="en-US" altLang="ko-KR" sz="600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dirty="0" err="1">
                <a:solidFill>
                  <a:srgbClr val="007F00"/>
                </a:solidFill>
                <a:latin typeface="Courier New" panose="02070309020205020404" pitchFamily="49" charset="0"/>
              </a:rPr>
              <a:t>게시글</a:t>
            </a:r>
            <a:endParaRPr lang="ko-KR" altLang="en-US" sz="600" dirty="0">
              <a:solidFill>
                <a:srgbClr val="007F00"/>
              </a:solidFill>
              <a:latin typeface="Courier New" panose="02070309020205020404" pitchFamily="49" charset="0"/>
            </a:endParaRP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404040"/>
                </a:solidFill>
                <a:latin typeface="Courier New" panose="02070309020205020404" pitchFamily="49" charset="0"/>
              </a:rPr>
              <a:t>BOARD</a:t>
            </a: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ADD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CONSTRAINT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404040"/>
                </a:solidFill>
                <a:latin typeface="Courier New" panose="02070309020205020404" pitchFamily="49" charset="0"/>
              </a:rPr>
              <a:t>PK_BOARD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 err="1">
                <a:solidFill>
                  <a:srgbClr val="007F00"/>
                </a:solidFill>
                <a:latin typeface="Courier New" panose="02070309020205020404" pitchFamily="49" charset="0"/>
              </a:rPr>
              <a:t>게시글</a:t>
            </a:r>
            <a:r>
              <a:rPr lang="ko-KR" altLang="en-US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 </a:t>
            </a:r>
            <a:r>
              <a:rPr lang="ko-KR" altLang="en-US" sz="600" b="1" dirty="0" err="1">
                <a:solidFill>
                  <a:srgbClr val="007F00"/>
                </a:solidFill>
                <a:latin typeface="Courier New" panose="02070309020205020404" pitchFamily="49" charset="0"/>
              </a:rPr>
              <a:t>기본키</a:t>
            </a:r>
            <a:endParaRPr lang="ko-KR" altLang="en-US" sz="600" b="1" dirty="0">
              <a:solidFill>
                <a:srgbClr val="007F00"/>
              </a:solidFill>
              <a:latin typeface="Courier New" panose="02070309020205020404" pitchFamily="49" charset="0"/>
            </a:endParaRP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PRIMARY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KEY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BOARD_NO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 err="1">
                <a:solidFill>
                  <a:srgbClr val="007F00"/>
                </a:solidFill>
                <a:latin typeface="Courier New" panose="02070309020205020404" pitchFamily="49" charset="0"/>
              </a:rPr>
              <a:t>글번호</a:t>
            </a:r>
            <a:endParaRPr lang="ko-KR" altLang="en-US" sz="600" b="1" dirty="0">
              <a:solidFill>
                <a:srgbClr val="007F00"/>
              </a:solidFill>
              <a:latin typeface="Courier New" panose="02070309020205020404" pitchFamily="49" charset="0"/>
            </a:endParaRP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MEM_NO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600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dirty="0">
                <a:solidFill>
                  <a:srgbClr val="007F00"/>
                </a:solidFill>
                <a:latin typeface="Courier New" panose="02070309020205020404" pitchFamily="49" charset="0"/>
              </a:rPr>
              <a:t>회원번호</a:t>
            </a:r>
          </a:p>
          <a:p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);</a:t>
            </a:r>
          </a:p>
          <a:p>
            <a:endParaRPr lang="ko-KR" altLang="en-US" sz="600" dirty="0">
              <a:latin typeface="Courier New" panose="02070309020205020404" pitchFamily="49" charset="0"/>
            </a:endParaRP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404040"/>
                </a:solidFill>
                <a:latin typeface="Courier New" panose="02070309020205020404" pitchFamily="49" charset="0"/>
              </a:rPr>
              <a:t>BOARD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MODIFY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404040"/>
                </a:solidFill>
                <a:latin typeface="Courier New" panose="02070309020205020404" pitchFamily="49" charset="0"/>
              </a:rPr>
              <a:t>BOARD_NO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NOT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AUTO_INCREMENT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글번호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;</a:t>
            </a:r>
          </a:p>
          <a:p>
            <a:endParaRPr lang="ko-KR" altLang="en-US" sz="600" dirty="0">
              <a:latin typeface="Courier New" panose="02070309020205020404" pitchFamily="49" charset="0"/>
            </a:endParaRPr>
          </a:p>
          <a:p>
            <a:r>
              <a:rPr lang="en-US" altLang="ko-KR" sz="600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dirty="0" err="1">
                <a:solidFill>
                  <a:srgbClr val="007F00"/>
                </a:solidFill>
                <a:latin typeface="Courier New" panose="02070309020205020404" pitchFamily="49" charset="0"/>
              </a:rPr>
              <a:t>댓글</a:t>
            </a:r>
            <a:endParaRPr lang="ko-KR" altLang="en-US" sz="600" dirty="0">
              <a:solidFill>
                <a:srgbClr val="007F00"/>
              </a:solidFill>
              <a:latin typeface="Courier New" panose="02070309020205020404" pitchFamily="49" charset="0"/>
            </a:endParaRP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CREATE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404040"/>
                </a:solidFill>
                <a:latin typeface="Courier New" panose="02070309020205020404" pitchFamily="49" charset="0"/>
              </a:rPr>
              <a:t>REPLY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REPLY_NO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NOT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댓글번호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 err="1">
                <a:solidFill>
                  <a:srgbClr val="007F00"/>
                </a:solidFill>
                <a:latin typeface="Courier New" panose="02070309020205020404" pitchFamily="49" charset="0"/>
              </a:rPr>
              <a:t>댓글번호</a:t>
            </a:r>
            <a:endParaRPr lang="ko-KR" altLang="en-US" sz="600" b="1" dirty="0">
              <a:solidFill>
                <a:srgbClr val="007F00"/>
              </a:solidFill>
              <a:latin typeface="Courier New" panose="02070309020205020404" pitchFamily="49" charset="0"/>
            </a:endParaRP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BOARD_NO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NOT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글번호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 err="1">
                <a:solidFill>
                  <a:srgbClr val="007F00"/>
                </a:solidFill>
                <a:latin typeface="Courier New" panose="02070309020205020404" pitchFamily="49" charset="0"/>
              </a:rPr>
              <a:t>글번호</a:t>
            </a:r>
            <a:endParaRPr lang="ko-KR" altLang="en-US" sz="600" b="1" dirty="0">
              <a:solidFill>
                <a:srgbClr val="007F00"/>
              </a:solidFill>
              <a:latin typeface="Courier New" panose="02070309020205020404" pitchFamily="49" charset="0"/>
            </a:endParaRP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MEM_NO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NOT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회원번호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회원번호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CONTENT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(500)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내용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내용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REG_DATE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DATE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등록일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등록일</a:t>
            </a:r>
          </a:p>
          <a:p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댓글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;</a:t>
            </a:r>
          </a:p>
          <a:p>
            <a:endParaRPr lang="ko-KR" altLang="en-US" sz="600" dirty="0">
              <a:latin typeface="Courier New" panose="02070309020205020404" pitchFamily="49" charset="0"/>
            </a:endParaRPr>
          </a:p>
          <a:p>
            <a:r>
              <a:rPr lang="en-US" altLang="ko-KR" sz="600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dirty="0" err="1">
                <a:solidFill>
                  <a:srgbClr val="007F00"/>
                </a:solidFill>
                <a:latin typeface="Courier New" panose="02070309020205020404" pitchFamily="49" charset="0"/>
              </a:rPr>
              <a:t>댓글</a:t>
            </a:r>
            <a:endParaRPr lang="ko-KR" altLang="en-US" sz="600" dirty="0">
              <a:solidFill>
                <a:srgbClr val="007F00"/>
              </a:solidFill>
              <a:latin typeface="Courier New" panose="02070309020205020404" pitchFamily="49" charset="0"/>
            </a:endParaRP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404040"/>
                </a:solidFill>
                <a:latin typeface="Courier New" panose="02070309020205020404" pitchFamily="49" charset="0"/>
              </a:rPr>
              <a:t>REPLY</a:t>
            </a: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ADD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CONSTRAINT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404040"/>
                </a:solidFill>
                <a:latin typeface="Courier New" panose="02070309020205020404" pitchFamily="49" charset="0"/>
              </a:rPr>
              <a:t>PK_REPLY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 err="1">
                <a:solidFill>
                  <a:srgbClr val="007F00"/>
                </a:solidFill>
                <a:latin typeface="Courier New" panose="02070309020205020404" pitchFamily="49" charset="0"/>
              </a:rPr>
              <a:t>댓글</a:t>
            </a:r>
            <a:r>
              <a:rPr lang="ko-KR" altLang="en-US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 </a:t>
            </a:r>
            <a:r>
              <a:rPr lang="ko-KR" altLang="en-US" sz="600" b="1" dirty="0" err="1">
                <a:solidFill>
                  <a:srgbClr val="007F00"/>
                </a:solidFill>
                <a:latin typeface="Courier New" panose="02070309020205020404" pitchFamily="49" charset="0"/>
              </a:rPr>
              <a:t>기본키</a:t>
            </a:r>
            <a:endParaRPr lang="ko-KR" altLang="en-US" sz="600" b="1" dirty="0">
              <a:solidFill>
                <a:srgbClr val="007F00"/>
              </a:solidFill>
              <a:latin typeface="Courier New" panose="02070309020205020404" pitchFamily="49" charset="0"/>
            </a:endParaRP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PRIMARY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KEY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REPLY_NO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 err="1">
                <a:solidFill>
                  <a:srgbClr val="007F00"/>
                </a:solidFill>
                <a:latin typeface="Courier New" panose="02070309020205020404" pitchFamily="49" charset="0"/>
              </a:rPr>
              <a:t>댓글번호</a:t>
            </a:r>
            <a:endParaRPr lang="ko-KR" altLang="en-US" sz="600" b="1" dirty="0">
              <a:solidFill>
                <a:srgbClr val="007F00"/>
              </a:solidFill>
              <a:latin typeface="Courier New" panose="02070309020205020404" pitchFamily="49" charset="0"/>
            </a:endParaRP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BOARD_NO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 err="1">
                <a:solidFill>
                  <a:srgbClr val="007F00"/>
                </a:solidFill>
                <a:latin typeface="Courier New" panose="02070309020205020404" pitchFamily="49" charset="0"/>
              </a:rPr>
              <a:t>글번호</a:t>
            </a:r>
            <a:endParaRPr lang="ko-KR" altLang="en-US" sz="600" b="1" dirty="0">
              <a:solidFill>
                <a:srgbClr val="007F00"/>
              </a:solidFill>
              <a:latin typeface="Courier New" panose="02070309020205020404" pitchFamily="49" charset="0"/>
            </a:endParaRP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MEM_NO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600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dirty="0">
                <a:solidFill>
                  <a:srgbClr val="007F00"/>
                </a:solidFill>
                <a:latin typeface="Courier New" panose="02070309020205020404" pitchFamily="49" charset="0"/>
              </a:rPr>
              <a:t>회원번호</a:t>
            </a:r>
          </a:p>
          <a:p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);</a:t>
            </a:r>
          </a:p>
          <a:p>
            <a:endParaRPr lang="ko-KR" altLang="en-US" sz="600" dirty="0">
              <a:latin typeface="Courier New" panose="02070309020205020404" pitchFamily="49" charset="0"/>
            </a:endParaRP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404040"/>
                </a:solidFill>
                <a:latin typeface="Courier New" panose="02070309020205020404" pitchFamily="49" charset="0"/>
              </a:rPr>
              <a:t>REPLY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MODIFY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404040"/>
                </a:solidFill>
                <a:latin typeface="Courier New" panose="02070309020205020404" pitchFamily="49" charset="0"/>
              </a:rPr>
              <a:t>REPLY_NO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NOT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AUTO_INCREMENT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댓글번호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;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324062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4518" y="1007655"/>
            <a:ext cx="635152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기능 정의</a:t>
            </a:r>
            <a:r>
              <a:rPr lang="en-US" altLang="ko-KR" dirty="0" smtClean="0"/>
              <a:t>? </a:t>
            </a:r>
            <a:r>
              <a:rPr lang="ko-KR" altLang="en-US" dirty="0" err="1" smtClean="0"/>
              <a:t>만들어야할</a:t>
            </a:r>
            <a:r>
              <a:rPr lang="ko-KR" altLang="en-US" dirty="0" smtClean="0"/>
              <a:t> 기능</a:t>
            </a:r>
            <a:r>
              <a:rPr lang="en-US" altLang="ko-KR" dirty="0" smtClean="0"/>
              <a:t>!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회원가입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로그인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글작성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작성된 글 리스트로 가져오기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댓글작성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작성된 </a:t>
            </a:r>
            <a:r>
              <a:rPr lang="ko-KR" altLang="en-US" dirty="0" err="1" smtClean="0"/>
              <a:t>댓글</a:t>
            </a:r>
            <a:r>
              <a:rPr lang="ko-KR" altLang="en-US" dirty="0" smtClean="0"/>
              <a:t> 리스트로 가져오기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로그인</a:t>
            </a:r>
            <a:r>
              <a:rPr lang="en-US" altLang="ko-KR" dirty="0" smtClean="0"/>
              <a:t>2(</a:t>
            </a:r>
            <a:r>
              <a:rPr lang="ko-KR" altLang="en-US" dirty="0" smtClean="0"/>
              <a:t>자동 로그인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글작성</a:t>
            </a:r>
            <a:r>
              <a:rPr lang="en-US" altLang="ko-KR" dirty="0" smtClean="0"/>
              <a:t>2(</a:t>
            </a:r>
            <a:r>
              <a:rPr lang="ko-KR" altLang="en-US" dirty="0" err="1" smtClean="0"/>
              <a:t>코도바로</a:t>
            </a:r>
            <a:r>
              <a:rPr lang="ko-KR" altLang="en-US" dirty="0" smtClean="0"/>
              <a:t> 위치까지 공유하기</a:t>
            </a:r>
            <a:r>
              <a:rPr lang="en-US" altLang="ko-KR" dirty="0" smtClean="0"/>
              <a:t>)</a:t>
            </a:r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작성된 글 리스트로 </a:t>
            </a:r>
            <a:r>
              <a:rPr lang="ko-KR" altLang="en-US" dirty="0" smtClean="0"/>
              <a:t>가져오기</a:t>
            </a:r>
            <a:r>
              <a:rPr lang="en-US" altLang="ko-KR" dirty="0" smtClean="0"/>
              <a:t>2(</a:t>
            </a:r>
            <a:r>
              <a:rPr lang="ko-KR" altLang="en-US" dirty="0" err="1" smtClean="0"/>
              <a:t>맵표현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220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7" y="2171700"/>
            <a:ext cx="6753225" cy="25146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020726" y="124837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어떻게 표현할지 몰라서 대충 이런 느낌으로 그려봤어요</a:t>
            </a:r>
            <a:r>
              <a:rPr lang="en-US" altLang="ko-KR" dirty="0"/>
              <a:t>. </a:t>
            </a:r>
            <a:r>
              <a:rPr lang="ko-KR" altLang="en-US" dirty="0"/>
              <a:t>처음 그려봐요</a:t>
            </a:r>
            <a:r>
              <a:rPr lang="en-US" altLang="ko-KR" dirty="0"/>
              <a:t>.. STARUML </a:t>
            </a:r>
            <a:r>
              <a:rPr lang="ko-KR" altLang="en-US" dirty="0"/>
              <a:t>고마워요</a:t>
            </a:r>
            <a:r>
              <a:rPr lang="en-US" altLang="ko-KR" dirty="0"/>
              <a:t>.. </a:t>
            </a:r>
            <a:r>
              <a:rPr lang="ko-KR" altLang="en-US" dirty="0" err="1"/>
              <a:t>돈많이</a:t>
            </a:r>
            <a:r>
              <a:rPr lang="ko-KR" altLang="en-US" dirty="0"/>
              <a:t> 벌면 살게요</a:t>
            </a:r>
            <a:r>
              <a:rPr lang="en-US" altLang="ko-KR" dirty="0"/>
              <a:t>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914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97712" y="2655791"/>
            <a:ext cx="3986989" cy="235449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express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'express'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 = express.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/* GET users listing. */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router.post(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(req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 = req.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 = req.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 = req.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loginData = {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'name'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'password'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:password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'email'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:email}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send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(loginData)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module.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exports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router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7712" y="2062716"/>
            <a:ext cx="5454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Login.js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4298" y="545804"/>
            <a:ext cx="5454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 </a:t>
            </a:r>
            <a:r>
              <a:rPr lang="en-US" altLang="ko-KR" dirty="0" smtClean="0"/>
              <a:t>(</a:t>
            </a:r>
            <a:r>
              <a:rPr lang="ko-KR" altLang="en-US" dirty="0" smtClean="0"/>
              <a:t>서버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780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264" y="164263"/>
            <a:ext cx="288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r>
              <a:rPr lang="en-US" altLang="ko-KR" dirty="0" smtClean="0"/>
              <a:t>(</a:t>
            </a:r>
            <a:r>
              <a:rPr lang="ko-KR" altLang="en-US" dirty="0" smtClean="0"/>
              <a:t>클라이언트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64264" y="1228512"/>
            <a:ext cx="4555573" cy="521681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&lt;ion-view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view-title=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"회원가입"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&lt;form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ng-submit=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doJoin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"list list-inset"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&lt;label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&lt;span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"input-label"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&lt;/span&gt;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&lt;input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"text"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"이름"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ng-required=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"true"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ng-model=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"joinInfo.name"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&lt;/label&gt;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&lt;label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&lt;span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"input-label"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&lt;/span&gt;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&lt;input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"email"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lang="ko-KR" altLang="ko-KR" sz="900" dirty="0" err="1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이메일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ng-required=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"true"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ng-model=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"joinInfo.email"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&lt;/label&gt;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&lt;label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&lt;span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"input-label"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&lt;/span&gt;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&lt;input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"password"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"비밀번호"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ng-required=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"true"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ng-model=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"joinInfo.password"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&lt;/label&gt;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"card list"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item-divider"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회원가입동의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item-text-wrap"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</a:t>
            </a:r>
            <a:r>
              <a:rPr lang="ko-KR" altLang="ko-KR" sz="900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블라블라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&lt;ion-checkbox&gt;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동의합니다.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&lt;/ion-checkbox&gt;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"list list-inset"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&lt;button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 button-block button-dark"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"submit"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회원가입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&lt;/form&gt;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&lt;/ion-view&gt;</a:t>
            </a:r>
            <a:endParaRPr lang="ko-KR" altLang="ko-KR" sz="11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037413" y="1228512"/>
            <a:ext cx="3057247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'joinCtrl'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Auth)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{}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doJoin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Auth.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sz="11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4264" y="798502"/>
            <a:ext cx="154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Join.html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48894" y="707596"/>
            <a:ext cx="1544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Controllers.js</a:t>
            </a:r>
          </a:p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48894" y="2864011"/>
            <a:ext cx="1544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Services.js</a:t>
            </a:r>
          </a:p>
          <a:p>
            <a:endParaRPr lang="ko-KR" altLang="en-US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5041290" y="3537708"/>
            <a:ext cx="3243196" cy="243143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service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'Auth'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'$http'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($http){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//ajax로 요청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$http.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rootUrl+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'/login'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"name"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"email"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"password"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:password}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success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console.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console.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'성공'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error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(msg){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console.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'실패'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}])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89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43" y="2020624"/>
            <a:ext cx="4457701" cy="456124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794394" y="2056686"/>
            <a:ext cx="4222015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No </a:t>
            </a:r>
            <a:r>
              <a:rPr lang="ko-KR" altLang="en-US" dirty="0" smtClean="0"/>
              <a:t>'Access-Control-Allow-Origin‘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Localhost:8100 </a:t>
            </a:r>
            <a:r>
              <a:rPr lang="ko-KR" altLang="en-US" dirty="0" smtClean="0"/>
              <a:t>에서 </a:t>
            </a:r>
            <a:endParaRPr lang="en-US" altLang="ko-KR" dirty="0" smtClean="0"/>
          </a:p>
          <a:p>
            <a:r>
              <a:rPr lang="en-US" altLang="ko-KR" dirty="0" smtClean="0"/>
              <a:t>Localhost:3000 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AJAX</a:t>
            </a:r>
            <a:r>
              <a:rPr lang="ko-KR" altLang="en-US" dirty="0"/>
              <a:t> </a:t>
            </a:r>
            <a:r>
              <a:rPr lang="ko-KR" altLang="en-US" dirty="0" smtClean="0"/>
              <a:t>호출을 해서 생기는 현상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보안에 위배됩니다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여기서는 쉽게 </a:t>
            </a:r>
            <a:r>
              <a:rPr lang="ko-KR" altLang="en-US" dirty="0" err="1" smtClean="0"/>
              <a:t>해결할수있는</a:t>
            </a:r>
            <a:r>
              <a:rPr lang="ko-KR" altLang="en-US" dirty="0" smtClean="0"/>
              <a:t> 방법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가지를 설명합니다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한가지는 다른 서버에서 우리 서버로 호출하는 것을 다 허용해주는 방법이고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cors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또 한가지는 </a:t>
            </a:r>
            <a:r>
              <a:rPr lang="en-US" altLang="ko-KR" dirty="0" err="1" smtClean="0"/>
              <a:t>cordova</a:t>
            </a:r>
            <a:r>
              <a:rPr lang="ko-KR" altLang="en-US" dirty="0"/>
              <a:t> </a:t>
            </a:r>
            <a:r>
              <a:rPr lang="ko-KR" altLang="en-US" dirty="0" err="1" smtClean="0"/>
              <a:t>프록시를</a:t>
            </a:r>
            <a:r>
              <a:rPr lang="ko-KR" altLang="en-US" dirty="0" smtClean="0"/>
              <a:t> 이용합니다</a:t>
            </a:r>
            <a:r>
              <a:rPr lang="en-US" altLang="ko-KR" dirty="0" smtClean="0"/>
              <a:t>’</a:t>
            </a:r>
            <a:r>
              <a:rPr lang="ko-KR" altLang="en-US" dirty="0" err="1" smtClean="0"/>
              <a:t>ㅁ</a:t>
            </a:r>
            <a:r>
              <a:rPr lang="en-US" altLang="ko-KR" dirty="0" smtClean="0"/>
              <a:t>’  (</a:t>
            </a:r>
            <a:r>
              <a:rPr lang="ko-KR" altLang="en-US" dirty="0" smtClean="0"/>
              <a:t>추천</a:t>
            </a:r>
            <a:r>
              <a:rPr lang="en-US" altLang="ko-KR" dirty="0" smtClean="0"/>
              <a:t>) </a:t>
            </a:r>
          </a:p>
          <a:p>
            <a:endParaRPr lang="en-US" altLang="ko-KR" dirty="0"/>
          </a:p>
          <a:p>
            <a:r>
              <a:rPr lang="ko-KR" altLang="en-US" dirty="0" smtClean="0"/>
              <a:t>귀찮으니까 </a:t>
            </a:r>
            <a:r>
              <a:rPr lang="en-US" altLang="ko-KR" dirty="0" err="1" smtClean="0"/>
              <a:t>cors</a:t>
            </a:r>
            <a:r>
              <a:rPr lang="ko-KR" altLang="en-US" dirty="0" smtClean="0"/>
              <a:t>로 다 열어버립니다</a:t>
            </a:r>
            <a:r>
              <a:rPr lang="en-US" altLang="ko-KR" dirty="0" smtClean="0"/>
              <a:t>.’</a:t>
            </a:r>
            <a:r>
              <a:rPr lang="ko-KR" altLang="en-US" dirty="0" err="1" smtClean="0"/>
              <a:t>ㅁ</a:t>
            </a:r>
            <a:r>
              <a:rPr lang="en-US" altLang="ko-KR" dirty="0" smtClean="0"/>
              <a:t>’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754912" y="616688"/>
            <a:ext cx="6464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 버튼을 눌러 실행해 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198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145079" y="2670175"/>
            <a:ext cx="1913860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cors = require(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'cors'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app.use(cors())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19" y="1893370"/>
            <a:ext cx="6448425" cy="42195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45079" y="2041451"/>
            <a:ext cx="2604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App.js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74596" y="671255"/>
            <a:ext cx="699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서버 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4596" y="1127051"/>
            <a:ext cx="5730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귀찮으니까 </a:t>
            </a:r>
            <a:r>
              <a:rPr lang="en-US" altLang="ko-KR" dirty="0" err="1" smtClean="0"/>
              <a:t>cors</a:t>
            </a:r>
            <a:r>
              <a:rPr lang="ko-KR" altLang="en-US" dirty="0" smtClean="0"/>
              <a:t>로 다 열어버립니다</a:t>
            </a:r>
            <a:r>
              <a:rPr lang="en-US" altLang="ko-KR" dirty="0" smtClean="0"/>
              <a:t>.</a:t>
            </a:r>
            <a:r>
              <a:rPr lang="ko-KR" altLang="en-US" dirty="0" err="1" smtClean="0"/>
              <a:t>ㄷㄷㄷ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428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410" y="339295"/>
            <a:ext cx="5565259" cy="62316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6885" y="441708"/>
            <a:ext cx="5730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꺄</a:t>
            </a:r>
            <a:r>
              <a:rPr lang="en-US" altLang="ko-KR" dirty="0" smtClean="0"/>
              <a:t>…</a:t>
            </a:r>
            <a:r>
              <a:rPr lang="ko-KR" altLang="en-US" dirty="0" smtClean="0"/>
              <a:t>성공했습니다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601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6885" y="441708"/>
            <a:ext cx="5730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이제 </a:t>
            </a:r>
            <a:r>
              <a:rPr lang="en-US" altLang="ko-KR" dirty="0"/>
              <a:t> </a:t>
            </a:r>
            <a:r>
              <a:rPr lang="ko-KR" altLang="en-US" dirty="0" smtClean="0"/>
              <a:t>서버에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을 연결해줍니다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50" y="1967798"/>
            <a:ext cx="644842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7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44548" y="985783"/>
            <a:ext cx="2999539" cy="246221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mysql     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'mysql'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pool = mysql.createPool({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connectionLimit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 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1000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host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'localhost'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port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 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3306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'mozzi'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'mozzi'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database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'mozzidb'</a:t>
            </a:r>
            <a:b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getConnection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(callback){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pool.getConnection(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connection)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callback(err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connection)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module.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exports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getConnection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4548" y="563526"/>
            <a:ext cx="226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db</a:t>
            </a:r>
            <a:r>
              <a:rPr lang="en-US" altLang="ko-KR" dirty="0" smtClean="0"/>
              <a:t>/basic.js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934047" y="1118420"/>
            <a:ext cx="4455066" cy="332398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express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'express'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db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'../db/basic'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 = express.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router.post(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(req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 = req.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 = req.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 = req.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db(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connenction){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connenction.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query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"INSERT INTO MEMBER (NAME,EMAIL,PASS) VALUES "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"('"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+name+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"','"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+email+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"','"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+password+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"')"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rows)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(err)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throw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send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(rows)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connenction.release()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module.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exports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router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96844" y="563526"/>
            <a:ext cx="226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Login.js </a:t>
            </a:r>
            <a:r>
              <a:rPr lang="ko-KR" altLang="en-US" dirty="0" smtClean="0"/>
              <a:t>수정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6262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003593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20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구글의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V8 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엔진을 사용하는 </a:t>
            </a:r>
            <a:r>
              <a:rPr lang="en-US" altLang="ko-KR" sz="20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javascript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기반 플랫폼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보통 서버사이드 개발에 사용한다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자바스크립트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비동기식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 자바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동기식</a:t>
            </a:r>
            <a:r>
              <a:rPr lang="en-US" altLang="ko-KR" sz="20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0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처럼 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쓰면 종종 </a:t>
            </a:r>
            <a:r>
              <a:rPr lang="ko-KR" altLang="en-US" sz="20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삽질을 한다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몇가지만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봅시다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– 1.nodeJS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05597" y="3726707"/>
            <a:ext cx="6807505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 = </a:t>
            </a:r>
            <a:r>
              <a:rPr lang="ko-KR" altLang="ko-KR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require</a:t>
            </a:r>
            <a:r>
              <a:rPr lang="ko-KR" altLang="ko-KR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dirty="0" smtClean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＇http＇</a:t>
            </a:r>
            <a:r>
              <a:rPr lang="ko-KR" altLang="ko-KR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dirty="0" smtClean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http.createServer(</a:t>
            </a:r>
            <a:r>
              <a:rPr lang="ko-KR" altLang="ko-KR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 </a:t>
            </a: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(request</a:t>
            </a:r>
            <a: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response) {</a:t>
            </a:r>
            <a:b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response.writeHead(</a:t>
            </a:r>
            <a:r>
              <a:rPr lang="ko-KR" altLang="ko-KR" dirty="0">
                <a:solidFill>
                  <a:srgbClr val="6897B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200</a:t>
            </a:r>
            <a: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  <a:r>
              <a:rPr lang="ko-KR" altLang="ko-KR" dirty="0" smtClean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＇Content-Type＇</a:t>
            </a:r>
            <a:r>
              <a:rPr lang="ko-KR" altLang="ko-KR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dirty="0" smtClean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＇text/plain＇</a:t>
            </a:r>
            <a:r>
              <a:rPr lang="ko-KR" altLang="ko-KR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r>
              <a:rPr lang="ko-KR" altLang="ko-KR" dirty="0" smtClean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response.</a:t>
            </a:r>
            <a:r>
              <a:rPr lang="ko-KR" altLang="ko-KR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end</a:t>
            </a:r>
            <a:r>
              <a:rPr lang="ko-KR" altLang="ko-KR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dirty="0" smtClean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＇Hello World</a:t>
            </a:r>
            <a:r>
              <a:rPr lang="ko-KR" altLang="ko-KR" dirty="0" smtClean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\n</a:t>
            </a:r>
            <a:r>
              <a:rPr lang="ko-KR" altLang="ko-KR" dirty="0" smtClean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＇</a:t>
            </a:r>
            <a:r>
              <a:rPr lang="ko-KR" altLang="ko-KR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dirty="0" smtClean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}).</a:t>
            </a:r>
            <a:r>
              <a:rPr lang="ko-KR" altLang="ko-KR" dirty="0" smtClean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listen</a:t>
            </a:r>
            <a:r>
              <a:rPr lang="ko-KR" altLang="ko-KR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dirty="0" smtClean="0">
                <a:solidFill>
                  <a:srgbClr val="6897B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3000</a:t>
            </a:r>
            <a:r>
              <a:rPr lang="ko-KR" altLang="ko-KR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dirty="0" smtClean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endParaRPr lang="ko-KR" altLang="ko-KR" sz="4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05597" y="3357375"/>
            <a:ext cx="3413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 SERVER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생성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간결하다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45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20" y="1004125"/>
            <a:ext cx="4924043" cy="551363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5550" y="1004125"/>
            <a:ext cx="7762875" cy="36480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6885" y="441708"/>
            <a:ext cx="5730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대충 보니 </a:t>
            </a:r>
            <a:r>
              <a:rPr lang="en-US" altLang="ko-KR" dirty="0" err="1" smtClean="0"/>
              <a:t>affectedRows</a:t>
            </a:r>
            <a:r>
              <a:rPr lang="ko-KR" altLang="en-US" dirty="0" smtClean="0"/>
              <a:t>가 쓸만하겠네요</a:t>
            </a:r>
            <a:r>
              <a:rPr lang="en-US" altLang="ko-KR" dirty="0" smtClean="0"/>
              <a:t>… 1</a:t>
            </a:r>
            <a:r>
              <a:rPr lang="ko-KR" altLang="en-US" dirty="0" smtClean="0"/>
              <a:t>이면 </a:t>
            </a:r>
            <a:r>
              <a:rPr lang="ko-KR" altLang="en-US" dirty="0" err="1" smtClean="0"/>
              <a:t>성공한거고</a:t>
            </a:r>
            <a:r>
              <a:rPr lang="ko-KR" altLang="en-US" dirty="0" smtClean="0"/>
              <a:t> 아니면 다음에 다시 </a:t>
            </a:r>
            <a:r>
              <a:rPr lang="ko-KR" altLang="en-US" dirty="0" err="1" smtClean="0"/>
              <a:t>시도해주세요를</a:t>
            </a:r>
            <a:r>
              <a:rPr lang="ko-KR" altLang="en-US" dirty="0" smtClean="0"/>
              <a:t> 띄웁시다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268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8220" y="1910134"/>
            <a:ext cx="3632172" cy="4603433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22910" y="904294"/>
            <a:ext cx="3243196" cy="287771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service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'Auth'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'$http'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($http){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//ajax로 요청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$http.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rootUrl+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'/login'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"name"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"email"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"password"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:password}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success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(data.affectedRows === 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resultMsg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"success"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}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else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resultMsg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"fail"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error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(msg){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resultMsg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"fail"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}])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2910" y="508040"/>
            <a:ext cx="5730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Sevices.js</a:t>
            </a:r>
            <a:r>
              <a:rPr lang="ko-KR" altLang="en-US" dirty="0" smtClean="0"/>
              <a:t> 수정</a:t>
            </a:r>
            <a:endParaRPr lang="en-US" altLang="ko-KR" dirty="0" smtClean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22910" y="4769063"/>
            <a:ext cx="3749744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'joinCtrl'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Auth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$ionicPopup)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{}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doJoin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console.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(Auth.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</a:t>
            </a: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2909" y="4399731"/>
            <a:ext cx="3509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controllers.js</a:t>
            </a:r>
            <a:r>
              <a:rPr lang="ko-KR" altLang="en-US" dirty="0" smtClean="0"/>
              <a:t> 수정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797494" y="770223"/>
            <a:ext cx="4449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테스트</a:t>
            </a:r>
            <a:r>
              <a:rPr lang="en-US" altLang="ko-KR" dirty="0" smtClean="0"/>
              <a:t>… </a:t>
            </a:r>
            <a:r>
              <a:rPr lang="ko-KR" altLang="en-US" dirty="0" smtClean="0"/>
              <a:t>응</a:t>
            </a:r>
            <a:r>
              <a:rPr lang="en-US" altLang="ko-KR" dirty="0" smtClean="0"/>
              <a:t>? </a:t>
            </a:r>
            <a:r>
              <a:rPr lang="ko-KR" altLang="en-US" dirty="0" smtClean="0"/>
              <a:t>내가 반환 </a:t>
            </a:r>
            <a:r>
              <a:rPr lang="ko-KR" altLang="en-US" dirty="0" err="1" smtClean="0"/>
              <a:t>받기로한</a:t>
            </a:r>
            <a:r>
              <a:rPr lang="ko-KR" altLang="en-US" dirty="0" smtClean="0"/>
              <a:t> 객체가 </a:t>
            </a:r>
            <a:endParaRPr lang="en-US" altLang="ko-KR" dirty="0" smtClean="0"/>
          </a:p>
          <a:p>
            <a:r>
              <a:rPr lang="ko-KR" altLang="en-US" dirty="0" smtClean="0"/>
              <a:t>제대로 나오질 않는다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자바스크립트는 </a:t>
            </a:r>
            <a:r>
              <a:rPr lang="ko-KR" altLang="en-US" dirty="0" err="1" smtClean="0"/>
              <a:t>비동기식</a:t>
            </a:r>
            <a:r>
              <a:rPr lang="ko-KR" altLang="en-US" dirty="0" smtClean="0"/>
              <a:t> 언어라 </a:t>
            </a:r>
            <a:r>
              <a:rPr lang="ko-KR" altLang="en-US" dirty="0" err="1" smtClean="0"/>
              <a:t>프라미스</a:t>
            </a:r>
            <a:r>
              <a:rPr lang="ko-KR" altLang="en-US" dirty="0" smtClean="0"/>
              <a:t> 패턴으로 코딩</a:t>
            </a:r>
            <a:r>
              <a:rPr lang="en-US" altLang="ko-KR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6831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22909" y="944619"/>
            <a:ext cx="3243196" cy="329320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rootUrl=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'http://192.168.0.86:3000'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service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'Auth'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'$http'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'$q'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($http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$q){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 = $q.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$http.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rootUrl+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'/login'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"name"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"email"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"password"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:password}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success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(data.affectedRows === 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deferred.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resolve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resultMsg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"success"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else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deferred.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resolve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resultMsg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"fail"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error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(msg){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deferred.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reject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resultMsg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"fail"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promise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}])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65760" y="4723537"/>
            <a:ext cx="3749744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'joinCtrl'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Auth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$ionicPopup)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{}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doJoin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Auth.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console.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resultMsg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r>
              <a:rPr lang="ko-KR" altLang="ko-KR" sz="900" dirty="0" smtClean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 smtClean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2910" y="508040"/>
            <a:ext cx="5730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Sevices.js</a:t>
            </a:r>
            <a:r>
              <a:rPr lang="ko-KR" altLang="en-US" dirty="0" smtClean="0"/>
              <a:t> 수정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22909" y="4399731"/>
            <a:ext cx="3509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controllers.js</a:t>
            </a:r>
            <a:r>
              <a:rPr lang="ko-KR" altLang="en-US" dirty="0" smtClean="0"/>
              <a:t> 수정</a:t>
            </a:r>
            <a:endParaRPr lang="en-US" altLang="ko-KR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534" y="1177201"/>
            <a:ext cx="4344118" cy="51550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467446" y="298288"/>
            <a:ext cx="4232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야호 성공</a:t>
            </a:r>
            <a:r>
              <a:rPr lang="en-US" altLang="ko-KR" dirty="0" smtClean="0"/>
              <a:t>! </a:t>
            </a:r>
            <a:r>
              <a:rPr lang="ko-KR" altLang="en-US" dirty="0" smtClean="0"/>
              <a:t>이후 </a:t>
            </a:r>
            <a:r>
              <a:rPr lang="ko-KR" altLang="en-US" dirty="0" err="1" smtClean="0"/>
              <a:t>로직을</a:t>
            </a:r>
            <a:r>
              <a:rPr lang="ko-KR" altLang="en-US" dirty="0" smtClean="0"/>
              <a:t> 계속해서 만들어줍니다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597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97711" y="1303376"/>
            <a:ext cx="4153701" cy="384720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'joinCtrl'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Auth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$ionicPopup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$state)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{}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doJoin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Auth.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resultMsg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==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'success'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alertPopup = $ionicPopup.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alert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title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'회원가입'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template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'로그인하여 바로 </a:t>
            </a:r>
            <a:r>
              <a:rPr lang="ko-KR" altLang="ko-KR" sz="900" dirty="0" err="1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이용가능합니다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buttons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:[{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'확인'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}]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alertPopup.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$state.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'app.login'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else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$ionicPopup.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alert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title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'회원가입 실패'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template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'잠시 후 다시 시도해 주세요.'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buttons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:[{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'확인'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}]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975" y="839972"/>
            <a:ext cx="4969985" cy="523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87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096" y="1898717"/>
            <a:ext cx="5200650" cy="413385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084521" y="649437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로그인 </a:t>
            </a:r>
            <a:r>
              <a:rPr lang="ko-KR" altLang="en-US" dirty="0" err="1" smtClean="0"/>
              <a:t>플로우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900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10093" y="1845384"/>
            <a:ext cx="4051109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router.post(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'/login'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(req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 = req.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trim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 = req.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trim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session = req.session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session.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={}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db(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connenction){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connenction.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query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"SELECT MEM_NO,NAME,EMAIL FROM MEMBER "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"WHERE EMAIL='"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+email+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"' AND PASS = '"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+password+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"'"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rows)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(err)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throw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(rows.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length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===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session.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=rows[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].NAME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session.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=rows[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].EMAIL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session.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memNo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=rows[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].MEM_NO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res.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send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(session)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connenction.release()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0093" y="1148316"/>
            <a:ext cx="3317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서버 로그인 </a:t>
            </a:r>
            <a:r>
              <a:rPr lang="ko-KR" altLang="en-US" dirty="0" err="1" smtClean="0"/>
              <a:t>로직</a:t>
            </a:r>
            <a:r>
              <a:rPr lang="ko-KR" altLang="en-US" dirty="0" smtClean="0"/>
              <a:t> </a:t>
            </a:r>
            <a:r>
              <a:rPr lang="en-US" altLang="ko-KR" dirty="0" smtClean="0"/>
              <a:t>user.js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78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3388" y="953598"/>
            <a:ext cx="4166525" cy="30008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&lt;ion-view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view-title=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"로그인"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&lt;form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ng-submit=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"doLogin()"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"list list-inset"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&lt;label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&lt;input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"text"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lang="ko-KR" altLang="ko-KR" sz="900" dirty="0" err="1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이메일을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입력하세요" </a:t>
            </a:r>
            <a:endParaRPr lang="en-US" altLang="ko-KR" sz="900" dirty="0" smtClean="0">
              <a:solidFill>
                <a:srgbClr val="A5C26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 smtClean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ng-required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"true"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ng-model=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"loginInfo.email"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&lt;/label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&lt;label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&lt;input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"password"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"비밀번호를 </a:t>
            </a:r>
            <a:r>
              <a:rPr lang="ko-KR" altLang="ko-KR" sz="900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입력하세요“</a:t>
            </a:r>
            <a:endParaRPr lang="en-US" altLang="ko-KR" sz="900" dirty="0" smtClean="0">
              <a:solidFill>
                <a:srgbClr val="A5C26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 smtClean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ng-required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"true"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ng-model=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"loginInfo.password"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&lt;/label&gt;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&lt;button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 button-block </a:t>
            </a:r>
            <a:r>
              <a:rPr lang="ko-KR" altLang="ko-KR" sz="900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button-gray“</a:t>
            </a:r>
            <a:endParaRPr lang="en-US" altLang="ko-KR" sz="900" dirty="0" smtClean="0">
              <a:solidFill>
                <a:srgbClr val="A5C26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 smtClean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"submit"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로그인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&lt;/form&gt;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&lt;/ion-content&gt;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&lt;/ion-view&gt;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772025" y="953598"/>
            <a:ext cx="4211409" cy="30162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'loginCtrl'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Auth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$ionicPopup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$state)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doLogin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Auth.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=data.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$state.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'app.board'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(!data.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$ionicPopup.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alert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title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'로그인 실패'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template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'아이디와 비밀번호를 다시 확인해 주세요.'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buttons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:[{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'확인'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}]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53388" y="4426491"/>
            <a:ext cx="2710999" cy="93871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'AppCtrl'</a:t>
            </a:r>
            <a:r>
              <a:rPr lang="ko-KR" altLang="ko-KR" sz="90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($scope) {</a:t>
            </a:r>
            <a:b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$scope.</a:t>
            </a:r>
            <a:r>
              <a:rPr lang="ko-KR" altLang="ko-KR" sz="90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 </a:t>
            </a:r>
            <a: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{}</a:t>
            </a:r>
            <a:r>
              <a:rPr lang="ko-KR" altLang="ko-KR" sz="90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loginInfo </a:t>
            </a:r>
            <a: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{}</a:t>
            </a:r>
            <a:r>
              <a:rPr lang="ko-KR" altLang="ko-KR" sz="90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 </a:t>
            </a:r>
            <a: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{}</a:t>
            </a:r>
            <a:r>
              <a:rPr lang="ko-KR" altLang="ko-KR" sz="90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314950" y="4426491"/>
            <a:ext cx="2435282" cy="16312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 = $q.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$http.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rootUrl+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'/user/login'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"email"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"password"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:password}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success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deferred.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resolve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deferred.promise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6250" y="619125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Login.html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72025" y="619125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Controllers.js</a:t>
            </a:r>
          </a:p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3825" y="4030649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Controllers.js</a:t>
            </a:r>
          </a:p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01329" y="401526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Services.js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250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923925"/>
            <a:ext cx="3371850" cy="59340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687" y="923925"/>
            <a:ext cx="3381375" cy="59531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2500" y="142875"/>
            <a:ext cx="378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신난다 잘되네요</a:t>
            </a:r>
            <a:r>
              <a:rPr lang="en-US" altLang="ko-KR" dirty="0" smtClean="0"/>
              <a:t>!!!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470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0025" y="409575"/>
            <a:ext cx="724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게시판 글쓰기 구현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어려운건</a:t>
            </a:r>
            <a:r>
              <a:rPr lang="ko-KR" altLang="en-US" dirty="0" smtClean="0"/>
              <a:t> 다 끝났어요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그냥 쭉쭉 구현합니다</a:t>
            </a:r>
            <a:r>
              <a:rPr lang="en-US" altLang="ko-KR" dirty="0" smtClean="0"/>
              <a:t>)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00025" y="1513031"/>
            <a:ext cx="5205271" cy="30008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express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'express'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db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'../db/basic'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 = express.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router.post(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'/write'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(req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session = req.session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memNo = session.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memNo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title = req.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title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 = req.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db(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connenction){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connenction.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query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"INSERT INTO BOARD (MEM_NO,TITLE,CONTENT,REG_DATE) VALUES "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"('"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+memNo+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"','"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+title+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"','"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+content+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"',CURDATE())"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rows)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(err)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throw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send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(rows)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connenction.release()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module.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exports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router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0025" y="1143699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서버  </a:t>
            </a:r>
            <a:r>
              <a:rPr lang="en-US" altLang="ko-KR" dirty="0" smtClean="0"/>
              <a:t>/routes/board.js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940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337663" y="1360172"/>
            <a:ext cx="5320687" cy="34163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&lt;ion-modal-view&gt;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&lt;ion-header-bar&gt;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&lt;h1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"title"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글쓰기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&lt;/h1&gt;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&lt;button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ng-click=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"closeModal()"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닫기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&lt;/ion-header-bar&gt;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&lt;form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ng-submit=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"doBoardWrite()"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"list list-inset"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&lt;label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&lt;input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"text"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"제목"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required=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"true"</a:t>
            </a:r>
            <a:b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ng-required=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"true"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ng-model=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"boardInfo.title"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&lt;/label&gt;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&lt;label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&lt;textarea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rows=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"10"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"내용"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required=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"true"</a:t>
            </a:r>
            <a:b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 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ng-model=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"boardInfo.content"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&gt;&lt;/textarea&gt;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&lt;/label&gt;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&lt;ion-checkbox&gt;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내 위치 공유하기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&lt;/ion-checkbox&gt;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&lt;button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 button-block button-dark"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"submit"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완료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&lt;/form&gt;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ion-modal-view&gt;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9507" y="4702164"/>
            <a:ext cx="3288080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service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'Board'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'$http'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'$q'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($http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$q){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write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(title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 = $q.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$http.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en-US" altLang="ko-KR" sz="900" dirty="0" err="1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rootUrl</a:t>
            </a:r>
            <a:r>
              <a:rPr lang="en-US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r>
              <a:rPr lang="ko-KR" altLang="ko-KR" sz="900" dirty="0" smtClean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'/board/write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"title"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:title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"content"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:content}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success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deferred.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resolve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promise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}])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42438" y="954851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boardWriteModal.html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9507" y="4309971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Services.js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9507" y="1103501"/>
            <a:ext cx="3993401" cy="30008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'boardCtrl'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$ionicModal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$ionicModal.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fromTemplateUrl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'/templates/boardWriteModal.html'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scope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animation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'slide-in-up'</a:t>
            </a:r>
            <a:b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(modal)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modal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modal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openModal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modal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show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closeModal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modal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hide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doBoardWrite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title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title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write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(title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console.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1576" y="657225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Controllers.js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322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003593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en-US" altLang="ko-KR" sz="20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nodeJS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서버를 </a:t>
            </a:r>
            <a:r>
              <a:rPr lang="ko-KR" altLang="en-US" sz="20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만들때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좀 더 편하게 사용하게 해주는 웹 프레임워크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자바의 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JSP 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같이 </a:t>
            </a:r>
            <a:r>
              <a:rPr lang="ko-KR" altLang="en-US" sz="20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탬플릿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엔진을 사용 할 수 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있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습니다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Jade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 </a:t>
            </a:r>
            <a:r>
              <a:rPr lang="en-US" altLang="ko-KR" sz="20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ejs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폴더 구조를 자동적으로 만들어 줍니다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2000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몇가지만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봅시다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– 2.EXPRESS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421137" y="2934286"/>
            <a:ext cx="41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좀 더 직관적으로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보이는건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기분 탓인가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..</a:t>
            </a:r>
            <a:endParaRPr lang="ko-KR" alt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421137" y="3315117"/>
            <a:ext cx="5809604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express = </a:t>
            </a:r>
            <a:r>
              <a:rPr lang="ko-KR" altLang="ko-KR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require</a:t>
            </a: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'express'</a:t>
            </a: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 = express()</a:t>
            </a:r>
            <a: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app.</a:t>
            </a:r>
            <a:r>
              <a:rPr lang="ko-KR" altLang="ko-KR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get</a:t>
            </a: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'/'</a:t>
            </a:r>
            <a: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 </a:t>
            </a: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(req</a:t>
            </a:r>
            <a: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res) {</a:t>
            </a:r>
            <a:b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res.</a:t>
            </a:r>
            <a:r>
              <a:rPr lang="ko-KR" altLang="ko-KR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send</a:t>
            </a: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'Hello World!'</a:t>
            </a: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app.</a:t>
            </a:r>
            <a:r>
              <a:rPr lang="ko-KR" altLang="ko-KR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listen</a:t>
            </a: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dirty="0">
                <a:solidFill>
                  <a:srgbClr val="6897B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3000</a:t>
            </a:r>
            <a: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 </a:t>
            </a: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 {</a:t>
            </a:r>
            <a:b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console</a:t>
            </a: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log</a:t>
            </a: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'Example app listening on port 3000!'</a:t>
            </a: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r>
              <a:rPr lang="ko-KR" altLang="ko-KR" dirty="0" smtClean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endParaRPr lang="ko-KR" altLang="ko-KR" sz="4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378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504825"/>
            <a:ext cx="3524250" cy="6191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52900" y="638175"/>
            <a:ext cx="48577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결과적으로 제대로 안됩니다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Session</a:t>
            </a:r>
            <a:r>
              <a:rPr lang="ko-KR" altLang="en-US" dirty="0" smtClean="0"/>
              <a:t>에 저장한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값이 유지가 안돼서 사용자 정보를 </a:t>
            </a:r>
            <a:r>
              <a:rPr lang="en-US" altLang="ko-KR" dirty="0" smtClean="0"/>
              <a:t>Insert</a:t>
            </a:r>
            <a:r>
              <a:rPr lang="ko-KR" altLang="en-US" dirty="0" smtClean="0"/>
              <a:t> 못합니다</a:t>
            </a:r>
            <a:r>
              <a:rPr lang="en-US" altLang="ko-KR" dirty="0" smtClean="0"/>
              <a:t>. ;</a:t>
            </a:r>
            <a:r>
              <a:rPr lang="ko-KR" altLang="en-US" dirty="0" err="1" smtClean="0"/>
              <a:t>ㅁ</a:t>
            </a:r>
            <a:r>
              <a:rPr lang="en-US" altLang="ko-KR" dirty="0" smtClean="0"/>
              <a:t>;</a:t>
            </a:r>
          </a:p>
          <a:p>
            <a:r>
              <a:rPr lang="ko-KR" altLang="en-US" dirty="0" smtClean="0"/>
              <a:t>왜 이런 일이 벌어졌나 </a:t>
            </a:r>
            <a:r>
              <a:rPr lang="ko-KR" altLang="en-US" dirty="0" err="1" smtClean="0"/>
              <a:t>구글링을</a:t>
            </a:r>
            <a:r>
              <a:rPr lang="ko-KR" altLang="en-US" dirty="0" smtClean="0"/>
              <a:t> 해보니</a:t>
            </a:r>
            <a:endParaRPr lang="en-US" altLang="ko-KR" dirty="0" smtClean="0"/>
          </a:p>
          <a:p>
            <a:r>
              <a:rPr lang="ko-KR" altLang="en-US" dirty="0" smtClean="0"/>
              <a:t>찾아보니 서버에 </a:t>
            </a:r>
            <a:r>
              <a:rPr lang="en-US" altLang="ko-KR" dirty="0" err="1" smtClean="0"/>
              <a:t>cors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 때문이었어요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망할 </a:t>
            </a:r>
            <a:r>
              <a:rPr lang="ko-KR" altLang="en-US" dirty="0" err="1" smtClean="0"/>
              <a:t>젠장젠장</a:t>
            </a:r>
            <a:r>
              <a:rPr lang="ko-KR" altLang="en-US" dirty="0" smtClean="0"/>
              <a:t> 하다가 빠르게 포기하고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Ionic proxy</a:t>
            </a:r>
            <a:r>
              <a:rPr lang="ko-KR" altLang="en-US" dirty="0" smtClean="0"/>
              <a:t>로 변경합니다</a:t>
            </a:r>
            <a:r>
              <a:rPr lang="en-US" altLang="ko-KR" dirty="0" smtClean="0"/>
              <a:t>.’</a:t>
            </a:r>
            <a:r>
              <a:rPr lang="ko-KR" altLang="en-US" dirty="0" err="1" smtClean="0"/>
              <a:t>ㅁ</a:t>
            </a:r>
            <a:r>
              <a:rPr lang="en-US" altLang="ko-KR" dirty="0" smtClean="0"/>
              <a:t>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575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85750" y="1490187"/>
            <a:ext cx="2608406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"name": "mozzi",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"app_id": "",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"proxies": [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"path": "/ajax",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"proxyUrl": "http://localhost:3000"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]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1925" y="161925"/>
            <a:ext cx="3324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프록시를</a:t>
            </a:r>
            <a:r>
              <a:rPr lang="ko-KR" altLang="en-US" dirty="0" smtClean="0"/>
              <a:t> 설정해 줍니다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96627" y="1033463"/>
            <a:ext cx="4780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프록시</a:t>
            </a:r>
            <a:r>
              <a:rPr lang="ko-KR" altLang="en-US" dirty="0" smtClean="0"/>
              <a:t> 규칙에 맞게 </a:t>
            </a:r>
            <a:r>
              <a:rPr lang="en-US" altLang="ko-KR" dirty="0" err="1" smtClean="0"/>
              <a:t>ajax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url</a:t>
            </a:r>
            <a:r>
              <a:rPr lang="ko-KR" altLang="en-US" dirty="0" smtClean="0"/>
              <a:t>을 변경해줍니다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314700" y="1490187"/>
            <a:ext cx="3288080" cy="563231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service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'Auth'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'$http'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'$q'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($http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$q){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 = $q.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$http.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'/ajax/user/join'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"name"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"email"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"password"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:password}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success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(data.affectedRows === 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deferred.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resolve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resultMsg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"success"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else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deferred.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resolve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resultMsg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"fail"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promise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 = $q.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$http.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'/ajax/user/login'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"email"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"password"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:password}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success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deferred.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resolve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promise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}])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service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'Board'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'$http'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'$q'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($http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$q){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write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(title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 = $q.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$http.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'/ajax/board/write'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"title"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:title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"content"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:content}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success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deferred.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resolve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promise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}])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1" y="946071"/>
            <a:ext cx="150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Ionic.project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-800334" y="3658552"/>
            <a:ext cx="47805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예를 들어 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ajax</a:t>
            </a:r>
            <a:r>
              <a:rPr lang="en-US" altLang="ko-KR" dirty="0" smtClean="0"/>
              <a:t>/user/join </a:t>
            </a:r>
            <a:r>
              <a:rPr lang="ko-KR" altLang="en-US" dirty="0" smtClean="0"/>
              <a:t>으로 나가는 </a:t>
            </a:r>
            <a:r>
              <a:rPr lang="en-US" altLang="ko-KR" dirty="0" err="1" smtClean="0"/>
              <a:t>url</a:t>
            </a:r>
            <a:r>
              <a:rPr lang="ko-KR" altLang="en-US" dirty="0" smtClean="0"/>
              <a:t>은 </a:t>
            </a:r>
            <a:endParaRPr lang="en-US" altLang="ko-KR" dirty="0" smtClean="0"/>
          </a:p>
          <a:p>
            <a:r>
              <a:rPr lang="ko-KR" altLang="en-US" dirty="0" err="1" smtClean="0"/>
              <a:t>프록시를</a:t>
            </a:r>
            <a:r>
              <a:rPr lang="ko-KR" altLang="en-US" dirty="0" smtClean="0"/>
              <a:t> 거쳐</a:t>
            </a:r>
            <a:r>
              <a:rPr lang="en-US" altLang="ko-KR" dirty="0" smtClean="0"/>
              <a:t>http://localhost:3000/user/join</a:t>
            </a:r>
            <a:r>
              <a:rPr lang="en-US" altLang="ko-KR" dirty="0"/>
              <a:t> </a:t>
            </a:r>
            <a:r>
              <a:rPr lang="ko-KR" altLang="en-US" dirty="0" smtClean="0"/>
              <a:t>이 되어 같은 도메인처럼 보입니다</a:t>
            </a:r>
            <a:r>
              <a:rPr lang="en-US" altLang="ko-KR" dirty="0" smtClean="0"/>
              <a:t>. ‘</a:t>
            </a:r>
            <a:r>
              <a:rPr lang="ko-KR" altLang="en-US" dirty="0" err="1" smtClean="0"/>
              <a:t>ㅁ</a:t>
            </a:r>
            <a:r>
              <a:rPr lang="en-US" altLang="ko-KR" dirty="0" smtClean="0"/>
              <a:t>’</a:t>
            </a:r>
            <a:endParaRPr lang="ko-KR" altLang="en-US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403689" y="5667524"/>
            <a:ext cx="1800493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/*var cors = require('cors')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app.use(cors());*/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6226" y="5135880"/>
            <a:ext cx="150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App.js </a:t>
            </a:r>
            <a:r>
              <a:rPr lang="ko-KR" altLang="en-US" dirty="0" smtClean="0"/>
              <a:t>주석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544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795337"/>
            <a:ext cx="4821805" cy="54149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0525" y="219075"/>
            <a:ext cx="3800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야호 성공</a:t>
            </a:r>
            <a:r>
              <a:rPr lang="en-US" altLang="ko-KR" dirty="0" smtClean="0"/>
              <a:t>! </a:t>
            </a:r>
            <a:r>
              <a:rPr lang="ko-KR" altLang="en-US" dirty="0" smtClean="0"/>
              <a:t>마저 구현해줍니다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306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0500" y="1186695"/>
            <a:ext cx="5077031" cy="357020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'boardCtrl'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$ionicModal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$ionicHistory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$state)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$ionicModal.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fromTemplateUrl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'/templates/boardWriteModal.html'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scope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animation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'slide-in-up'</a:t>
            </a:r>
            <a:b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(modal)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modal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modal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openModal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modal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show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closeModal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modal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hide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doBoardWrite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title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title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write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(title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resultMsg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===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'success'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closeModal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$state.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($state.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current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reload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726996"/>
            <a:ext cx="2009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Controllers.js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90500" y="5294617"/>
            <a:ext cx="3288080" cy="218521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service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'Board'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'$http'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'$q'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($http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$q){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write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(title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 = $q.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$http.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'/ajax/board/write'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"title"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:title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"content"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:content}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success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(data.affectedRows === 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deferred.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resolve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resultMsg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"success"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promise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}])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7547" y="4847270"/>
            <a:ext cx="2009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Services.js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0525" y="219075"/>
            <a:ext cx="3800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잘됩니다</a:t>
            </a:r>
            <a:r>
              <a:rPr lang="en-US" altLang="ko-KR" dirty="0" smtClean="0"/>
              <a:t>.’</a:t>
            </a:r>
            <a:r>
              <a:rPr lang="ko-KR" altLang="en-US" dirty="0" err="1" smtClean="0"/>
              <a:t>ㅁ</a:t>
            </a:r>
            <a:r>
              <a:rPr lang="en-US" altLang="ko-KR" dirty="0" smtClean="0"/>
              <a:t>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011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47650" y="2337479"/>
            <a:ext cx="5262979" cy="235449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router.post(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'/read'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(req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db(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connenction){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connenction.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query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"SELECT B.BOARD_NO,B.MEM_NO,B.TITLE,B.CONTENT,B.REG_DATE, "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 IFNULL(B.LIKE_CNT,0) LIKE_CNT,B.LOCATION,M.NAME, "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 (SELECT COUNT(*) FROM REPLY WHERE B.BOARD_NO) REPLY_CNT "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 FROM BOARD B,MEMBER M WHERE B.MEM_NO = M.MEM_NO ORDER BY B.BOARD_NO DESC"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rows)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(err)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throw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send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(rows)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connenction.release()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9550" y="342900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서버 코드 추가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9550" y="1968147"/>
            <a:ext cx="123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Board.js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706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9550" y="342900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리스트 불러오기</a:t>
            </a:r>
            <a:endParaRPr lang="ko-KR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09550" y="1414491"/>
            <a:ext cx="5077031" cy="452431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'boardCtrl'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$ionicModal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$ionicHistory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$state)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$ionicModal.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fromTemplateUrl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'/templates/boardWriteModal.html'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scope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animation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'slide-in-up'</a:t>
            </a:r>
            <a:b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(modal)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modal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modal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openModal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modal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show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closeModal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modal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hide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doBoardWrite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title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title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write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(title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resultMsg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===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'success'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closeModal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roadBoardList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title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roadBoardList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 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roadBoardList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Board.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read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boardList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data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476875" y="1414491"/>
            <a:ext cx="3288080" cy="39703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service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'Board'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'$http'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'$q'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($http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$q){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write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(title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 = $q.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$http.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'/ajax/board/write'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"title"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:title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"content"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:content}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success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(data.affectedRows === 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deferred.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resolve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resultMsg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"success"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promise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read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 = $q.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$http.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'/ajax/board/read'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success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deferred.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resolve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promise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}])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9549" y="1045159"/>
            <a:ext cx="227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Controllers.js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76875" y="1045159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Services.js </a:t>
            </a:r>
            <a:r>
              <a:rPr lang="ko-KR" altLang="en-US" dirty="0" smtClean="0"/>
              <a:t>수정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8498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563" y="1133475"/>
            <a:ext cx="4517886" cy="4800600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1450" y="828675"/>
            <a:ext cx="5147563" cy="415498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&lt;ion-view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view-title=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"게시판"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&lt;ion-nav-buttons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side=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"right"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&lt;button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ng-click=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"openModal()"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글쓰기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&lt;/ion-nav-buttons&gt;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"list card"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ng-repeat=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"board in boardList"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item-avatar"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&lt;img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"../img/ben.png"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&lt;h2&gt;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{{board.TITLE}}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&lt;/h2&gt;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&lt;p&gt;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{{board.NAME}}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&lt;/p&gt;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item-body"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&lt;img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"full-image"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"../img/adam.jpg"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&lt;p&gt;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{{board.CONTENT}}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&lt;/p&gt;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&lt;p&gt;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&lt;a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href=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"#"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"subdued"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{{board.LIKE_CNT}} 좋아요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&lt;/a&gt;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&lt;a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href</a:t>
            </a:r>
            <a:r>
              <a:rPr lang="ko-KR" altLang="ko-KR" sz="90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sz="90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"#/</a:t>
            </a:r>
            <a:r>
              <a:rPr lang="ko-KR" altLang="ko-KR" sz="90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app/reply"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"subdued"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{{board.REPLY_CNT}} </a:t>
            </a:r>
            <a:r>
              <a:rPr lang="ko-KR" altLang="ko-KR" sz="900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댓글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&lt;/a&gt;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&lt;/p&gt;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&lt;/ion-view&gt;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1450" y="368884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Board.html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15000" y="5737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야호 잘 나옵니다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10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2068" y="161577"/>
            <a:ext cx="8156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게시판하고 비슷하니 </a:t>
            </a:r>
            <a:r>
              <a:rPr lang="ko-KR" altLang="en-US" dirty="0" err="1" smtClean="0"/>
              <a:t>댓글</a:t>
            </a:r>
            <a:r>
              <a:rPr lang="ko-KR" altLang="en-US" dirty="0" smtClean="0"/>
              <a:t> 쓰기와 읽기 그냥 한번에 구현합니다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2068" y="1094936"/>
            <a:ext cx="4108817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&lt;ion-modal-view&gt;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&lt;ion-header-bar&gt;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&lt;h1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"title"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댓글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쓰기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&lt;/h1&gt;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&lt;button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ng-click=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"closeModal()"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닫기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&lt;/ion-header-bar&gt;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&lt;form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ng-submit=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"doReplyWrite()"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"list list-inset"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&lt;label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&lt;textarea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rows=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"10"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"글을 써주세요" </a:t>
            </a:r>
            <a:endParaRPr lang="en-US" altLang="ko-KR" sz="900" dirty="0" smtClean="0">
              <a:solidFill>
                <a:srgbClr val="A5C26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 smtClean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required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"true"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ng-model=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"replyInfo.content"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&gt;&lt;/textarea&gt;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&lt;/label&gt;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&lt;button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 button-block button-dark" </a:t>
            </a:r>
            <a:endParaRPr lang="en-US" altLang="ko-KR" sz="900" dirty="0" smtClean="0">
              <a:solidFill>
                <a:srgbClr val="A5C26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 smtClean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"submit"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완료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&lt;/form&gt;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ion-modal-view&gt;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92" y="4108188"/>
            <a:ext cx="2535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reply.html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554028" y="903584"/>
            <a:ext cx="3288080" cy="355481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service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'REPLY'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'$http'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'$q'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($http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$q){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write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(boardNo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 = $q.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$http.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'/ajax/reply/write'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"boardNo"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:boardNo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"content"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:content}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success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(data.affectedRows === 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deferred.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resolve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resultMsg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"success"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promise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read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(boardNo){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 = $q.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$http.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'/ajax/reply/read'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'boardNo'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:boardNo}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success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deferred.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resolve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promise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}])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79959" y="477558"/>
            <a:ext cx="2535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Services.js</a:t>
            </a:r>
            <a:endParaRPr lang="ko-KR" altLang="en-US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4458403"/>
            <a:ext cx="4801314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&lt;ion-view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view-title=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lang="ko-KR" altLang="ko-KR" sz="900" dirty="0" err="1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댓글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&lt;ion-nav-buttons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side=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"right"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&lt;button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ng-click=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"openModal()"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댓글쓰기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&lt;/ion-nav-buttons&gt;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"list"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&lt;a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item-avatar"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href=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"#"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ng-repeat=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"reply in replyList"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&lt;img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"../img/perry.png"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&lt;h2&gt;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{{reply.CONTENT}}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&lt;/h2&gt;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&lt;p&gt;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{{reply.NAME}}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&lt;/p&gt;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&lt;/a&gt;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ion-view&gt;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4843" y="650139"/>
            <a:ext cx="2535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replyWriteModal.html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209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44843" y="1125400"/>
            <a:ext cx="4615366" cy="43858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'replyCtrl'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$ionicModal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$stateParams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REPLY)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boardNo = $stateParams.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boardNo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doReplyWrite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replyInfo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REPLY.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write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(boardNo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resultMsg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===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'success'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closeModal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roadReplyList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replyInfo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roadReplyList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 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roadReplyList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REPLY.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read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(boardNo).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replyList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data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$ionicModal.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fromTemplateUrl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'/templates/replyWriteModal.html'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scope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animation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'slide-in-up'</a:t>
            </a:r>
            <a:b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(modal)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modal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modal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openModal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modal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show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closeModal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modal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hide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4843" y="650139"/>
            <a:ext cx="2535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Controllers.js </a:t>
            </a:r>
            <a:r>
              <a:rPr lang="ko-KR" altLang="en-US" dirty="0" smtClean="0"/>
              <a:t>추가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4750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08008" y="1025663"/>
            <a:ext cx="4224233" cy="535531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express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'express'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db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'../db/basic'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 = express.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router.post(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'/write'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(req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session = req.session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memNo = session.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memNo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boardNo = req.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.boardNo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 = req.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db(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connenction){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connenction.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query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"INSERT INTO REPLY "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 (MEM_NO,BOARD_NO,CONTENT,REG_DATE) VALUES "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"('"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+memNo+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"','"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+boardNo+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"','"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+content+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"',CURDATE())"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rows)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(err)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throw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send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(rows)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connenction.release()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router.post(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'/read'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(req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boardNo = req.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.boardNo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db(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connenction){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connenction.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query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"SELECT R.REPLY_NO ,R.BOARD_NO ,R.MEM_NO "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 ,R.CONTENT ,R.REG_DATE, M.NAME  "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 FROM REPLY R, MEMBER M  "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 WHERE R.MEM_NO = M.MEM_NO AND R.BOARD_NO ="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+boardNo+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 ORDER BY R.REG_DATE DESC"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rows)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(err)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throw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send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(rows)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connenction.release()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module.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exports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router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4843" y="650139"/>
            <a:ext cx="2535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/routes/reply.js </a:t>
            </a:r>
            <a:r>
              <a:rPr lang="ko-KR" altLang="en-US" dirty="0" smtClean="0"/>
              <a:t>추가</a:t>
            </a:r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16029" y="274615"/>
            <a:ext cx="2535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서버</a:t>
            </a:r>
            <a:endParaRPr lang="en-US" altLang="ko-KR" dirty="0" smtClean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839951" y="533930"/>
            <a:ext cx="1627369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use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'/reply'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reply)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39951" y="89949"/>
            <a:ext cx="2535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/app.js </a:t>
            </a:r>
            <a:r>
              <a:rPr lang="ko-KR" altLang="en-US" dirty="0" smtClean="0"/>
              <a:t>추가</a:t>
            </a:r>
            <a:endParaRPr lang="en-US" altLang="ko-KR" dirty="0" smtClean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5406" y="834805"/>
            <a:ext cx="3514725" cy="61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95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003593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20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구글직원이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만들었어요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0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구글에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다니다니 </a:t>
            </a:r>
            <a:r>
              <a:rPr lang="ko-KR" altLang="en-US" sz="20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부럽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..</a:t>
            </a:r>
          </a:p>
          <a:p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바인딩을 참 쉽게 해줍니다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구조적으로 코드를 짤 수 있어요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r>
              <a:rPr lang="en-US" altLang="ko-KR" sz="20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마치 서버사이드 개발하는 것 처럼 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MVC 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패턴 비슷하게 개발해요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r>
              <a:rPr lang="en-US" altLang="ko-KR" sz="20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en-US" sz="20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공홈에서는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MVW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라고 하더라고요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en-US" altLang="ko-KR" sz="20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SPA (single page application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만드는데 참 편리합니다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2000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몇가지만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봅시다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– 3.AngularJS</a:t>
            </a:r>
            <a:r>
              <a:rPr lang="en-US" altLang="ko-KR" sz="28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577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3343" y="313255"/>
            <a:ext cx="67430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로그인이</a:t>
            </a:r>
            <a:r>
              <a:rPr lang="ko-KR" altLang="en-US" dirty="0" smtClean="0"/>
              <a:t> 되면 회원가입 과 로그인 메뉴가 </a:t>
            </a:r>
            <a:r>
              <a:rPr lang="ko-KR" altLang="en-US" dirty="0" err="1" smtClean="0"/>
              <a:t>안보이게하고</a:t>
            </a:r>
            <a:r>
              <a:rPr lang="ko-KR" altLang="en-US" dirty="0" smtClean="0"/>
              <a:t> 싶습니다</a:t>
            </a:r>
            <a:endParaRPr lang="en-US" altLang="ko-KR" dirty="0" smtClean="0"/>
          </a:p>
          <a:p>
            <a:r>
              <a:rPr lang="ko-KR" altLang="en-US" dirty="0" smtClean="0"/>
              <a:t>컨트롤러가 달라서 </a:t>
            </a:r>
            <a:r>
              <a:rPr lang="en-US" altLang="ko-KR" dirty="0" smtClean="0"/>
              <a:t>$</a:t>
            </a:r>
            <a:r>
              <a:rPr lang="en-US" altLang="ko-KR" dirty="0" err="1" smtClean="0"/>
              <a:t>scope.userInfo</a:t>
            </a:r>
            <a:r>
              <a:rPr lang="ko-KR" altLang="en-US" dirty="0" smtClean="0"/>
              <a:t>를 사용 할 수 없습니다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찾아보니 </a:t>
            </a:r>
            <a:r>
              <a:rPr lang="en-US" altLang="ko-KR" dirty="0" smtClean="0"/>
              <a:t>$</a:t>
            </a:r>
            <a:r>
              <a:rPr lang="en-US" altLang="ko-KR" dirty="0" err="1" smtClean="0"/>
              <a:t>rootScope</a:t>
            </a:r>
            <a:r>
              <a:rPr lang="ko-KR" altLang="en-US" dirty="0" smtClean="0"/>
              <a:t>가 있네요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ㅁ</a:t>
            </a:r>
            <a:r>
              <a:rPr lang="en-US" altLang="ko-KR" dirty="0" smtClean="0"/>
              <a:t>’ </a:t>
            </a:r>
            <a:r>
              <a:rPr lang="en-US" altLang="ko-KR" dirty="0"/>
              <a:t>$</a:t>
            </a:r>
            <a:r>
              <a:rPr lang="en-US" altLang="ko-KR" dirty="0" err="1" smtClean="0"/>
              <a:t>rootScope</a:t>
            </a:r>
            <a:r>
              <a:rPr lang="ko-KR" altLang="en-US" dirty="0" smtClean="0"/>
              <a:t>에 저장하여 사용합니다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02130" y="1877841"/>
            <a:ext cx="5654112" cy="370870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'loginCtrl'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Auth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$ionicPopup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$state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$ionicHistory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$rootScope)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loginInfo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'yysstory@gmail.com'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'111111'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doLogin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Auth.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console.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$rootScope.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=data.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$ionicHistory.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nextViewOptions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disableBack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b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$state.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'app.board'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(!data.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$ionicPopup.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alert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title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'로그인 실패'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template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'아이디와 비밀번호를 다시 확인해 주세요.'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buttons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:[{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'확인'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}]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938729" y="1513584"/>
            <a:ext cx="5205271" cy="480131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&lt;ion-side-menus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enable-menu-with-back-views=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"false"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&lt;ion-side-menu-content&gt;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&lt;ion-nav-bar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"bar-stable"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&lt;ion-nav-back-button&gt;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&lt;/ion-nav-back-button&gt;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&lt;ion-nav-buttons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side=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"left"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&lt;button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 button-icon button-clear ion-navicon"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menu-toggle=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"left"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&lt;/button&gt;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&lt;/ion-nav-buttons&gt;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&lt;/ion-nav-bar&gt;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&lt;ion-nav-view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"menuContent"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&gt;&lt;/ion-nav-view&gt;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&lt;/ion-side-menu-content&gt;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&lt;ion-side-menu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side=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"left"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&lt;ion-header-bar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"bar-stable"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&lt;h1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"title"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MENU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&lt;/h1&gt;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&lt;/ion-header-bar&gt;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&lt;ion-list&gt;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&lt;ion-item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menu-close href=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"#/app/login"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ng-show=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"userInfo.email"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로그인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&lt;/ion-item&gt;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&lt;ion-item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menu-close href=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"#/app/join"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ng-show=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"userInfo.email"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회원가입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&lt;/ion-item&gt;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&lt;ion-item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menu-close href=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"#/app/board"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게시판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&lt;/ion-item&gt;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&lt;/ion-list&gt;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&lt;/ion-side-menu&gt;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ion-side-menus&gt;</a:t>
            </a:r>
          </a:p>
        </p:txBody>
      </p:sp>
    </p:spTree>
    <p:extLst>
      <p:ext uri="{BB962C8B-B14F-4D97-AF65-F5344CB8AC3E}">
        <p14:creationId xmlns:p14="http://schemas.microsoft.com/office/powerpoint/2010/main" val="60082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07519" y="347129"/>
            <a:ext cx="8581195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앱은</a:t>
            </a:r>
            <a:r>
              <a:rPr lang="ko-KR" altLang="en-US" dirty="0" smtClean="0"/>
              <a:t> 혼자 </a:t>
            </a:r>
            <a:r>
              <a:rPr lang="ko-KR" altLang="en-US" dirty="0" err="1" smtClean="0"/>
              <a:t>사용하기때문에</a:t>
            </a:r>
            <a:r>
              <a:rPr lang="ko-KR" altLang="en-US" dirty="0" smtClean="0"/>
              <a:t> 매번 </a:t>
            </a:r>
            <a:r>
              <a:rPr lang="ko-KR" altLang="en-US" dirty="0" err="1" smtClean="0"/>
              <a:t>로그인하려면</a:t>
            </a:r>
            <a:r>
              <a:rPr lang="ko-KR" altLang="en-US" dirty="0" smtClean="0"/>
              <a:t> 여간 </a:t>
            </a:r>
            <a:r>
              <a:rPr lang="ko-KR" altLang="en-US" dirty="0" err="1" smtClean="0"/>
              <a:t>귀찮은게</a:t>
            </a:r>
            <a:r>
              <a:rPr lang="ko-KR" altLang="en-US" dirty="0" smtClean="0"/>
              <a:t> 아닙니다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자동로그인을</a:t>
            </a:r>
            <a:r>
              <a:rPr lang="ko-KR" altLang="en-US" dirty="0" smtClean="0"/>
              <a:t> 구현하려면 </a:t>
            </a:r>
            <a:r>
              <a:rPr lang="ko-KR" altLang="en-US" dirty="0" err="1" smtClean="0"/>
              <a:t>앱이꺼져도</a:t>
            </a:r>
            <a:r>
              <a:rPr lang="ko-KR" altLang="en-US" dirty="0" smtClean="0"/>
              <a:t> 데이터가 유지되는 저장공간이 </a:t>
            </a:r>
            <a:r>
              <a:rPr lang="ko-KR" altLang="en-US" dirty="0" err="1" smtClean="0"/>
              <a:t>있어야하는데</a:t>
            </a:r>
            <a:endParaRPr lang="en-US" altLang="ko-KR" dirty="0" smtClean="0"/>
          </a:p>
          <a:p>
            <a:r>
              <a:rPr lang="ko-KR" altLang="en-US" dirty="0" err="1" smtClean="0"/>
              <a:t>다행이도</a:t>
            </a:r>
            <a:r>
              <a:rPr lang="ko-KR" altLang="en-US" dirty="0"/>
              <a:t> </a:t>
            </a:r>
            <a:r>
              <a:rPr lang="en-US" altLang="ko-KR" dirty="0" smtClean="0"/>
              <a:t>html5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localStorage</a:t>
            </a:r>
            <a:r>
              <a:rPr lang="ko-KR" altLang="en-US" dirty="0" smtClean="0"/>
              <a:t>를 사용하여 데이터 유지가 가능합니다</a:t>
            </a:r>
            <a:r>
              <a:rPr lang="en-US" altLang="ko-KR" dirty="0" smtClean="0"/>
              <a:t>.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r>
              <a:rPr lang="en-US" altLang="ko-KR" dirty="0" err="1" smtClean="0"/>
              <a:t>localStorage</a:t>
            </a:r>
            <a:r>
              <a:rPr lang="ko-KR" altLang="en-US" dirty="0" smtClean="0"/>
              <a:t>의 키와 값은 </a:t>
            </a:r>
            <a:r>
              <a:rPr lang="ko-KR" altLang="en-US" dirty="0" err="1" smtClean="0"/>
              <a:t>스트링형으로</a:t>
            </a:r>
            <a:r>
              <a:rPr lang="ko-KR" altLang="en-US" dirty="0" smtClean="0"/>
              <a:t> 저장 가능하므로 </a:t>
            </a:r>
            <a:r>
              <a:rPr lang="en-US" altLang="ko-KR" dirty="0" smtClean="0"/>
              <a:t>JSON</a:t>
            </a:r>
            <a:r>
              <a:rPr lang="ko-KR" altLang="en-US" dirty="0" smtClean="0"/>
              <a:t>객체를 이용하여 </a:t>
            </a:r>
            <a:endParaRPr lang="en-US" altLang="ko-KR" dirty="0" smtClean="0"/>
          </a:p>
          <a:p>
            <a:r>
              <a:rPr lang="ko-KR" altLang="en-US" dirty="0" smtClean="0"/>
              <a:t>적절히 변환하여 저장하고 불러옵니다</a:t>
            </a:r>
            <a:r>
              <a:rPr lang="en-US" altLang="ko-KR" dirty="0" smtClean="0"/>
              <a:t>.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07519" y="2041617"/>
            <a:ext cx="6115777" cy="453970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'loginCtrl'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Auth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$ionicPopup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$state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$ionicHistory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$rootScope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$window)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loginInfo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{}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doLogin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Auth.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$window.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localStorage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savedUserInfo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JSON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stringify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$rootScope.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=data.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$ionicHistory.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nextViewOptions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disableBack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b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$state.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'app.board'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(!data.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$ionicPopup.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alert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title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'로그인 실패'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template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'아이디와 비밀번호를 다시 확인해 주세요.'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buttons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:[{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'확인'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}]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($window.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localStorage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savedUserInfo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savedUserInfo =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JSON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parse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($window.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localStorage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savedUserInfo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savedUserInfo.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savedUserInfo.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doLogin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66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7300" y="289378"/>
            <a:ext cx="750718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하이브리드앱의</a:t>
            </a:r>
            <a:r>
              <a:rPr lang="ko-KR" altLang="en-US" dirty="0" smtClean="0"/>
              <a:t> 가장 큰 특성은 웹에 익숙한 개발자가 큰 </a:t>
            </a:r>
            <a:r>
              <a:rPr lang="ko-KR" altLang="en-US" dirty="0" err="1" smtClean="0"/>
              <a:t>러닝커브없이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UI</a:t>
            </a:r>
            <a:r>
              <a:rPr lang="ko-KR" altLang="en-US" dirty="0" smtClean="0"/>
              <a:t>수정 및 기능을 </a:t>
            </a:r>
            <a:r>
              <a:rPr lang="ko-KR" altLang="en-US" dirty="0" err="1" smtClean="0"/>
              <a:t>만들수있다는</a:t>
            </a:r>
            <a:r>
              <a:rPr lang="ko-KR" altLang="en-US" dirty="0" smtClean="0"/>
              <a:t> 부분과 스마트기기의 하드웨어의 기능을 </a:t>
            </a:r>
            <a:endParaRPr lang="en-US" altLang="ko-KR" dirty="0" smtClean="0"/>
          </a:p>
          <a:p>
            <a:r>
              <a:rPr lang="ko-KR" altLang="en-US" dirty="0" smtClean="0"/>
              <a:t>사용할 수 있다는 부분입니다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우선 </a:t>
            </a:r>
            <a:r>
              <a:rPr lang="en-US" altLang="ko-KR" dirty="0" smtClean="0"/>
              <a:t>GPS </a:t>
            </a:r>
            <a:r>
              <a:rPr lang="ko-KR" altLang="en-US" dirty="0" smtClean="0"/>
              <a:t>기능부터 사용해봅니다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126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00" y="1357713"/>
            <a:ext cx="6448425" cy="42195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37300" y="270127"/>
            <a:ext cx="45936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cordova</a:t>
            </a:r>
            <a:r>
              <a:rPr lang="en-US" altLang="ko-KR" dirty="0"/>
              <a:t> plugin add </a:t>
            </a:r>
            <a:r>
              <a:rPr lang="en-US" altLang="ko-KR" dirty="0" err="1" smtClean="0"/>
              <a:t>cordova</a:t>
            </a:r>
            <a:r>
              <a:rPr lang="en-US" altLang="ko-KR" dirty="0" smtClean="0"/>
              <a:t>-plugin-</a:t>
            </a:r>
            <a:r>
              <a:rPr lang="en-US" altLang="ko-KR" dirty="0" err="1" smtClean="0"/>
              <a:t>geolocation</a:t>
            </a:r>
            <a:endParaRPr lang="en-US" altLang="ko-KR" dirty="0" smtClean="0"/>
          </a:p>
          <a:p>
            <a:r>
              <a:rPr lang="ko-KR" altLang="en-US" dirty="0" err="1" smtClean="0"/>
              <a:t>으로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플러그인을</a:t>
            </a:r>
            <a:r>
              <a:rPr lang="ko-KR" altLang="en-US" dirty="0" smtClean="0"/>
              <a:t> 설치해줍니다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6418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00" y="1387341"/>
            <a:ext cx="5032131" cy="530221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37300" y="289378"/>
            <a:ext cx="746441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http://</a:t>
            </a:r>
            <a:r>
              <a:rPr lang="en-US" altLang="ko-KR" dirty="0" smtClean="0">
                <a:hlinkClick r:id="rId3"/>
              </a:rPr>
              <a:t>ngcordova.com</a:t>
            </a:r>
            <a:r>
              <a:rPr lang="en-US" altLang="ko-KR" dirty="0"/>
              <a:t> </a:t>
            </a:r>
            <a:r>
              <a:rPr lang="ko-KR" altLang="en-US" dirty="0" smtClean="0"/>
              <a:t>에 들어가서 다운로드 합니다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err="1" smtClean="0"/>
              <a:t>Ngcordova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엥귤러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js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cordova</a:t>
            </a:r>
            <a:r>
              <a:rPr lang="ko-KR" altLang="en-US" dirty="0" smtClean="0"/>
              <a:t>를 좀 더 간편하게 </a:t>
            </a:r>
            <a:r>
              <a:rPr lang="ko-KR" altLang="en-US" dirty="0" err="1" smtClean="0"/>
              <a:t>쓸수있게</a:t>
            </a:r>
            <a:r>
              <a:rPr lang="ko-KR" altLang="en-US" dirty="0" smtClean="0"/>
              <a:t> 해줍니다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err="1" smtClean="0"/>
              <a:t>안써도</a:t>
            </a:r>
            <a:r>
              <a:rPr lang="ko-KR" altLang="en-US" dirty="0" smtClean="0"/>
              <a:t> 상관은 없어요</a:t>
            </a:r>
            <a:r>
              <a:rPr lang="en-US" altLang="ko-KR" dirty="0" smtClean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102568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37300" y="1480519"/>
            <a:ext cx="6359433" cy="27238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&lt;!DOCTYPE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html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&lt;html&gt;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&lt;head&gt;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&lt;meta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charset=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"utf-8"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&lt;meta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"viewport"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"initial-scale=1, maximum-scale=1, user-scalable=no, width=device-width"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&lt;title&gt;&lt;/title&gt;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&lt;link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href=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"lib/ionic/css/ionic.css"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rel=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"stylesheet"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&lt;link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href=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"css/style.css"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rel=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"stylesheet"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&lt;script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"lib/ionic/js/ionic.bundle.js"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&lt;script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"lib/js/ng-cordova.min.js"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&lt;script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"cordova.js"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&lt;script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"js/app.js"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&lt;script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"js/controllers.js"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&lt;script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"js/services.js"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&lt;/head&gt;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&lt;body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ng-app=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"starter"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&lt;ion-nav-view&gt;&lt;/ion-nav-view&gt;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&lt;/body&gt;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&lt;/html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7300" y="289378"/>
            <a:ext cx="814838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다운받은 파일 폴더에서 </a:t>
            </a:r>
            <a:r>
              <a:rPr lang="en-US" altLang="ko-KR" dirty="0" smtClean="0"/>
              <a:t>ng-</a:t>
            </a:r>
            <a:r>
              <a:rPr lang="en-US" altLang="ko-KR" dirty="0" err="1" smtClean="0"/>
              <a:t>cordova</a:t>
            </a:r>
            <a:r>
              <a:rPr lang="en-US" altLang="ko-KR" dirty="0" smtClean="0"/>
              <a:t>-master\ng-</a:t>
            </a:r>
            <a:r>
              <a:rPr lang="en-US" altLang="ko-KR" dirty="0" err="1" smtClean="0"/>
              <a:t>cordova</a:t>
            </a:r>
            <a:r>
              <a:rPr lang="en-US" altLang="ko-KR" dirty="0" smtClean="0"/>
              <a:t>-master\</a:t>
            </a:r>
            <a:r>
              <a:rPr lang="en-US" altLang="ko-KR" dirty="0" err="1" smtClean="0"/>
              <a:t>dist</a:t>
            </a:r>
            <a:r>
              <a:rPr lang="en-US" altLang="ko-KR" dirty="0" smtClean="0"/>
              <a:t> </a:t>
            </a:r>
            <a:r>
              <a:rPr lang="ko-KR" altLang="en-US" dirty="0" smtClean="0"/>
              <a:t>폴더에 </a:t>
            </a:r>
            <a:endParaRPr lang="en-US" altLang="ko-KR" dirty="0" smtClean="0"/>
          </a:p>
          <a:p>
            <a:r>
              <a:rPr lang="ko-KR" altLang="ko-KR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ng-cordova.min.js</a:t>
            </a:r>
            <a:r>
              <a:rPr lang="en-US" altLang="ko-KR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파일을 적절히 </a:t>
            </a:r>
            <a:r>
              <a:rPr lang="ko-KR" altLang="en-US" dirty="0" err="1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배치시킨후</a:t>
            </a:r>
            <a:r>
              <a:rPr lang="ko-KR" altLang="en-US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index.html</a:t>
            </a:r>
            <a:r>
              <a:rPr lang="ko-KR" altLang="en-US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에 추가해줍니다</a:t>
            </a:r>
            <a:r>
              <a:rPr lang="en-US" altLang="ko-KR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  <a:p>
            <a:r>
              <a:rPr lang="ko-KR" altLang="en-US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그럼 사용준비가 완료</a:t>
            </a:r>
            <a:r>
              <a:rPr lang="en-US" altLang="ko-KR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!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8101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70822" y="886584"/>
            <a:ext cx="4729180" cy="246221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 smtClean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getPosition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 </a:t>
            </a:r>
            <a:r>
              <a:rPr lang="ko-KR" altLang="ko-KR" sz="900" dirty="0" smtClean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getPosition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geoOptions =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enableHighAccuracy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timeout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5000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maximumAge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b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$cordovaGeolocation.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getCurrentPosition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(geoOptions).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(position)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latitude  = position.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coords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latitude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longitude = position.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coords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longitude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console.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'위도'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+latitude)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console.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'경도'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+longitude)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console.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37300" y="289378"/>
            <a:ext cx="2592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Controllers.js -&gt; </a:t>
            </a:r>
            <a:r>
              <a:rPr lang="en-US" altLang="ko-KR" dirty="0" err="1" smtClean="0"/>
              <a:t>boardCtrl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0462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86" y="1115367"/>
            <a:ext cx="4919968" cy="519499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0578" y="1858526"/>
            <a:ext cx="5394969" cy="370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20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82" y="1274046"/>
            <a:ext cx="6217111" cy="547844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21482" y="611666"/>
            <a:ext cx="3622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http://developers.daum.net/console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618" y="1274046"/>
            <a:ext cx="5977645" cy="526743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0038" y="369695"/>
            <a:ext cx="5247842" cy="46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7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03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94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16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72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90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</p:tagLst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7758</TotalTime>
  <Words>2646</Words>
  <Application>Microsoft Office PowerPoint</Application>
  <PresentationFormat>화면 슬라이드 쇼(4:3)</PresentationFormat>
  <Paragraphs>521</Paragraphs>
  <Slides>92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92</vt:i4>
      </vt:variant>
    </vt:vector>
  </HeadingPairs>
  <TitlesOfParts>
    <vt:vector size="102" baseType="lpstr">
      <vt:lpstr>굴림체</vt:lpstr>
      <vt:lpstr>나눔고딕</vt:lpstr>
      <vt:lpstr>맑은 고딕</vt:lpstr>
      <vt:lpstr>Arial</vt:lpstr>
      <vt:lpstr>Calibri</vt:lpstr>
      <vt:lpstr>Calibri Light</vt:lpstr>
      <vt:lpstr>Courier New</vt:lpstr>
      <vt:lpstr>Segoe UI</vt:lpstr>
      <vt:lpstr>Segoe UI Semibold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184</cp:revision>
  <dcterms:created xsi:type="dcterms:W3CDTF">2016-05-16T01:22:14Z</dcterms:created>
  <dcterms:modified xsi:type="dcterms:W3CDTF">2016-06-15T10:38:52Z</dcterms:modified>
</cp:coreProperties>
</file>