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77677"/>
  </p:normalViewPr>
  <p:slideViewPr>
    <p:cSldViewPr snapToGrid="0" snapToObjects="1">
      <p:cViewPr varScale="1">
        <p:scale>
          <a:sx n="76" d="100"/>
          <a:sy n="76"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473F6-8A46-1A4F-B91B-16155CBDA5C9}" type="datetimeFigureOut">
              <a:rPr lang="en-US" smtClean="0"/>
              <a:t>4/26/18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ACDCC-6F56-B545-BEFB-F61E64917FB6}" type="slidenum">
              <a:rPr lang="en-US" smtClean="0"/>
              <a:t>‹#›</a:t>
            </a:fld>
            <a:endParaRPr lang="en-US"/>
          </a:p>
        </p:txBody>
      </p:sp>
    </p:spTree>
    <p:extLst>
      <p:ext uri="{BB962C8B-B14F-4D97-AF65-F5344CB8AC3E}">
        <p14:creationId xmlns:p14="http://schemas.microsoft.com/office/powerpoint/2010/main" val="163938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kern="1200" dirty="0" smtClean="0">
                <a:solidFill>
                  <a:schemeClr val="tx1"/>
                </a:solidFill>
                <a:effectLst/>
                <a:latin typeface="+mn-lt"/>
                <a:ea typeface="+mn-ea"/>
                <a:cs typeface="+mn-cs"/>
              </a:rPr>
              <a:t> [,</a:t>
            </a:r>
            <a:r>
              <a:rPr lang="da-DK" sz="1200" b="0" i="0" kern="1200" dirty="0" err="1" smtClean="0">
                <a:solidFill>
                  <a:schemeClr val="tx1"/>
                </a:solidFill>
                <a:effectLst/>
                <a:latin typeface="+mn-lt"/>
                <a:ea typeface="+mn-ea"/>
                <a:cs typeface="+mn-cs"/>
              </a:rPr>
              <a:t>otə,lærɪŋ‘gɑlədʒi</a:t>
            </a:r>
            <a:r>
              <a:rPr lang="da-DK"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耳鼻喉</a:t>
            </a:r>
            <a:endParaRPr lang="en-US" altLang="zh-CN" sz="1200" b="0" i="0" kern="1200" dirty="0" smtClean="0">
              <a:solidFill>
                <a:schemeClr val="tx1"/>
              </a:solidFill>
              <a:effectLst/>
              <a:latin typeface="+mn-lt"/>
              <a:ea typeface="+mn-ea"/>
              <a:cs typeface="+mn-cs"/>
            </a:endParaRPr>
          </a:p>
          <a:p>
            <a:r>
              <a:rPr lang="en-US" dirty="0" smtClean="0"/>
              <a:t>Debilitating</a:t>
            </a:r>
            <a:r>
              <a:rPr lang="zh-CN" altLang="en-US" dirty="0" smtClean="0"/>
              <a:t> 衰弱</a:t>
            </a:r>
            <a:endParaRPr lang="en-US" altLang="zh-CN" dirty="0" smtClean="0"/>
          </a:p>
          <a:p>
            <a:r>
              <a:rPr lang="en-US" dirty="0" smtClean="0"/>
              <a:t>Neuroanatomy</a:t>
            </a:r>
            <a:r>
              <a:rPr lang="zh-CN" altLang="en-US" dirty="0" smtClean="0"/>
              <a:t> 神经解剖学</a:t>
            </a:r>
            <a:endParaRPr lang="en-US" altLang="zh-CN" dirty="0" smtClean="0"/>
          </a:p>
          <a:p>
            <a:r>
              <a:rPr lang="en-US" dirty="0" smtClean="0"/>
              <a:t>Dysphagia</a:t>
            </a:r>
            <a:r>
              <a:rPr lang="zh-CN" altLang="en-US" dirty="0" smtClean="0"/>
              <a:t> 吞咽困难</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dɪs'fedʒɪə</a:t>
            </a:r>
            <a:r>
              <a:rPr lang="pt-B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3BACDCC-6F56-B545-BEFB-F61E64917FB6}" type="slidenum">
              <a:rPr lang="en-US" smtClean="0"/>
              <a:t>2</a:t>
            </a:fld>
            <a:endParaRPr lang="en-US"/>
          </a:p>
        </p:txBody>
      </p:sp>
    </p:spTree>
    <p:extLst>
      <p:ext uri="{BB962C8B-B14F-4D97-AF65-F5344CB8AC3E}">
        <p14:creationId xmlns:p14="http://schemas.microsoft.com/office/powerpoint/2010/main" val="98452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uses nonnarcotic medications to improve pain and decrease narcotic requirements.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Optimizing pain control to improve recovery and avoid overuse of </a:t>
            </a:r>
            <a:r>
              <a:rPr lang="en-US" sz="1200" kern="1200" dirty="0" err="1" smtClean="0">
                <a:solidFill>
                  <a:schemeClr val="tx1"/>
                </a:solidFill>
                <a:effectLst/>
                <a:latin typeface="+mn-lt"/>
                <a:ea typeface="+mn-ea"/>
                <a:cs typeface="+mn-cs"/>
              </a:rPr>
              <a:t>narcot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ics</a:t>
            </a:r>
            <a:r>
              <a:rPr lang="en-US" sz="1200" kern="1200" dirty="0" smtClean="0">
                <a:solidFill>
                  <a:schemeClr val="tx1"/>
                </a:solidFill>
                <a:effectLst/>
                <a:latin typeface="+mn-lt"/>
                <a:ea typeface="+mn-ea"/>
                <a:cs typeface="+mn-cs"/>
              </a:rPr>
              <a:t> is an important postoperative goal. </a:t>
            </a:r>
            <a:endParaRPr lang="en-US" dirty="0" smtClean="0"/>
          </a:p>
          <a:p>
            <a:endParaRPr lang="en-US" dirty="0"/>
          </a:p>
        </p:txBody>
      </p:sp>
      <p:sp>
        <p:nvSpPr>
          <p:cNvPr id="4" name="Slide Number Placeholder 3"/>
          <p:cNvSpPr>
            <a:spLocks noGrp="1"/>
          </p:cNvSpPr>
          <p:nvPr>
            <p:ph type="sldNum" sz="quarter" idx="10"/>
          </p:nvPr>
        </p:nvSpPr>
        <p:spPr/>
        <p:txBody>
          <a:bodyPr/>
          <a:lstStyle/>
          <a:p>
            <a:fld id="{83BACDCC-6F56-B545-BEFB-F61E64917FB6}" type="slidenum">
              <a:rPr lang="en-US" smtClean="0"/>
              <a:t>4</a:t>
            </a:fld>
            <a:endParaRPr lang="en-US"/>
          </a:p>
        </p:txBody>
      </p:sp>
    </p:spTree>
    <p:extLst>
      <p:ext uri="{BB962C8B-B14F-4D97-AF65-F5344CB8AC3E}">
        <p14:creationId xmlns:p14="http://schemas.microsoft.com/office/powerpoint/2010/main" val="202100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Subjective pain scores were captured using the VAS with resting, coughing, and swallowing motions.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83BACDCC-6F56-B545-BEFB-F61E64917FB6}" type="slidenum">
              <a:rPr lang="en-US" smtClean="0"/>
              <a:t>7</a:t>
            </a:fld>
            <a:endParaRPr lang="en-US"/>
          </a:p>
        </p:txBody>
      </p:sp>
    </p:spTree>
    <p:extLst>
      <p:ext uri="{BB962C8B-B14F-4D97-AF65-F5344CB8AC3E}">
        <p14:creationId xmlns:p14="http://schemas.microsoft.com/office/powerpoint/2010/main" val="140209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2EF1A-2336-5D4E-BECE-E2F0CB0D5E4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12EF1A-2336-5D4E-BECE-E2F0CB0D5E47}"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2EF1A-2336-5D4E-BECE-E2F0CB0D5E47}"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2EF1A-2336-5D4E-BECE-E2F0CB0D5E47}"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EF1A-2336-5D4E-BECE-E2F0CB0D5E47}"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2EF1A-2336-5D4E-BECE-E2F0CB0D5E47}"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2EF1A-2336-5D4E-BECE-E2F0CB0D5E47}"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0E70A-2B80-AD4D-A43B-A9500FEF9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12EF1A-2336-5D4E-BECE-E2F0CB0D5E47}" type="datetimeFigureOut">
              <a:rPr lang="en-US" smtClean="0"/>
              <a:t>4/26/18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90E70A-2B80-AD4D-A43B-A9500FEF9543}" type="slidenum">
              <a:rPr lang="en-US" smtClean="0"/>
              <a:t>‹#›</a:t>
            </a:fld>
            <a:endParaRPr lang="en-US"/>
          </a:p>
        </p:txBody>
      </p:sp>
    </p:spTree>
    <p:extLst>
      <p:ext uri="{BB962C8B-B14F-4D97-AF65-F5344CB8AC3E}">
        <p14:creationId xmlns:p14="http://schemas.microsoft.com/office/powerpoint/2010/main" val="1841401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586" y="2087297"/>
            <a:ext cx="9144000" cy="3235817"/>
          </a:xfrm>
        </p:spPr>
        <p:txBody>
          <a:bodyPr>
            <a:normAutofit/>
          </a:bodyPr>
          <a:lstStyle/>
          <a:p>
            <a:r>
              <a:rPr lang="en-US" sz="2800" b="1" dirty="0"/>
              <a:t>Effect of Perioperative Gabapentin Use on Postsurgical Pain in Patients Undergoing Head and Neck Mucosal Surgery</a:t>
            </a:r>
            <a:endParaRPr lang="en-US" sz="2800" dirty="0"/>
          </a:p>
          <a:p>
            <a:r>
              <a:rPr lang="en-US" dirty="0"/>
              <a:t> </a:t>
            </a:r>
          </a:p>
          <a:p>
            <a:r>
              <a:rPr lang="en-US" sz="2400" dirty="0"/>
              <a:t>Yan </a:t>
            </a:r>
            <a:r>
              <a:rPr lang="en-US" sz="2400" dirty="0" smtClean="0"/>
              <a:t>Yan</a:t>
            </a:r>
            <a:r>
              <a:rPr lang="en-US" altLang="zh-CN" sz="2400" dirty="0" smtClean="0"/>
              <a:t>g</a:t>
            </a:r>
            <a:endParaRPr lang="en-US" sz="2400" dirty="0"/>
          </a:p>
          <a:p>
            <a:r>
              <a:rPr lang="en-US" sz="2400" dirty="0"/>
              <a:t>Apr 26, 2018</a:t>
            </a:r>
          </a:p>
          <a:p>
            <a:r>
              <a:rPr lang="en-US" dirty="0"/>
              <a:t> </a:t>
            </a:r>
          </a:p>
          <a:p>
            <a:endParaRPr lang="en-US" dirty="0"/>
          </a:p>
        </p:txBody>
      </p:sp>
    </p:spTree>
    <p:extLst>
      <p:ext uri="{BB962C8B-B14F-4D97-AF65-F5344CB8AC3E}">
        <p14:creationId xmlns:p14="http://schemas.microsoft.com/office/powerpoint/2010/main" val="1136165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thank</a:t>
            </a:r>
            <a:r>
              <a:rPr lang="zh-CN" altLang="en-US" dirty="0" smtClean="0"/>
              <a:t> </a:t>
            </a:r>
            <a:r>
              <a:rPr lang="en-US" altLang="zh-CN" dirty="0" smtClean="0"/>
              <a:t>you!</a:t>
            </a:r>
            <a:endParaRPr lang="en-US" dirty="0"/>
          </a:p>
        </p:txBody>
      </p:sp>
      <p:sp>
        <p:nvSpPr>
          <p:cNvPr id="3" name="Content Placeholder 2"/>
          <p:cNvSpPr>
            <a:spLocks noGrp="1"/>
          </p:cNvSpPr>
          <p:nvPr>
            <p:ph idx="1"/>
          </p:nvPr>
        </p:nvSpPr>
        <p:spPr/>
        <p:txBody>
          <a:bodyPr/>
          <a:lstStyle/>
          <a:p>
            <a:r>
              <a:rPr lang="en-US" dirty="0" smtClean="0"/>
              <a:t>Reference</a:t>
            </a:r>
            <a:r>
              <a:rPr lang="zh-CN" altLang="en-US" dirty="0" smtClean="0"/>
              <a:t>：</a:t>
            </a:r>
            <a:endParaRPr lang="en-US" b="1" dirty="0"/>
          </a:p>
          <a:p>
            <a:r>
              <a:rPr lang="en-US" dirty="0"/>
              <a:t>https://</a:t>
            </a:r>
            <a:r>
              <a:rPr lang="en-US" dirty="0" err="1"/>
              <a:t>jamanetwork.com</a:t>
            </a:r>
            <a:r>
              <a:rPr lang="en-US" dirty="0"/>
              <a:t>/journals/</a:t>
            </a:r>
            <a:r>
              <a:rPr lang="en-US" dirty="0" err="1"/>
              <a:t>jamaotolaryngology</a:t>
            </a:r>
            <a:r>
              <a:rPr lang="en-US" dirty="0"/>
              <a:t>/</a:t>
            </a:r>
            <a:r>
              <a:rPr lang="en-US" dirty="0" err="1"/>
              <a:t>fullarticle</a:t>
            </a:r>
            <a:r>
              <a:rPr lang="en-US" dirty="0"/>
              <a:t>/2678656</a:t>
            </a:r>
          </a:p>
          <a:p>
            <a:endParaRPr lang="en-US" dirty="0"/>
          </a:p>
        </p:txBody>
      </p:sp>
    </p:spTree>
    <p:extLst>
      <p:ext uri="{BB962C8B-B14F-4D97-AF65-F5344CB8AC3E}">
        <p14:creationId xmlns:p14="http://schemas.microsoft.com/office/powerpoint/2010/main" val="18807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Background</a:t>
            </a:r>
            <a:r>
              <a:rPr lang="en-US" b="1" dirty="0"/>
              <a:t/>
            </a:r>
            <a:br>
              <a:rPr lang="en-US" b="1" dirty="0"/>
            </a:b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r>
              <a:rPr lang="en-US" sz="2400" dirty="0"/>
              <a:t>Otolaryngology patients often undergo painful and functionally debilitating operations of the head and neck because of the neuroanatomy of this region. As a result, they are at increased risk for developing persistent postsurgical pain, dysphagia, and other complications.</a:t>
            </a:r>
            <a:r>
              <a:rPr lang="en-US" sz="2400" dirty="0" smtClean="0">
                <a:effectLst/>
              </a:rPr>
              <a:t> </a:t>
            </a:r>
          </a:p>
          <a:p>
            <a:endParaRPr lang="en-US" sz="2400" dirty="0"/>
          </a:p>
        </p:txBody>
      </p:sp>
      <p:pic>
        <p:nvPicPr>
          <p:cNvPr id="4" name="Picture 3"/>
          <p:cNvPicPr>
            <a:picLocks noChangeAspect="1"/>
          </p:cNvPicPr>
          <p:nvPr/>
        </p:nvPicPr>
        <p:blipFill>
          <a:blip r:embed="rId3"/>
          <a:stretch>
            <a:fillRect/>
          </a:stretch>
        </p:blipFill>
        <p:spPr>
          <a:xfrm>
            <a:off x="3835400" y="2988129"/>
            <a:ext cx="2858956" cy="3751036"/>
          </a:xfrm>
          <a:prstGeom prst="rect">
            <a:avLst/>
          </a:prstGeom>
        </p:spPr>
      </p:pic>
      <p:pic>
        <p:nvPicPr>
          <p:cNvPr id="5" name="Picture 4"/>
          <p:cNvPicPr>
            <a:picLocks noChangeAspect="1"/>
          </p:cNvPicPr>
          <p:nvPr/>
        </p:nvPicPr>
        <p:blipFill>
          <a:blip r:embed="rId4"/>
          <a:stretch>
            <a:fillRect/>
          </a:stretch>
        </p:blipFill>
        <p:spPr>
          <a:xfrm>
            <a:off x="7165802" y="2988129"/>
            <a:ext cx="2108200" cy="2120900"/>
          </a:xfrm>
          <a:prstGeom prst="rect">
            <a:avLst/>
          </a:prstGeom>
        </p:spPr>
      </p:pic>
      <p:pic>
        <p:nvPicPr>
          <p:cNvPr id="6" name="Picture 5"/>
          <p:cNvPicPr>
            <a:picLocks noChangeAspect="1"/>
          </p:cNvPicPr>
          <p:nvPr/>
        </p:nvPicPr>
        <p:blipFill>
          <a:blip r:embed="rId5"/>
          <a:stretch>
            <a:fillRect/>
          </a:stretch>
        </p:blipFill>
        <p:spPr>
          <a:xfrm>
            <a:off x="1156875" y="3322578"/>
            <a:ext cx="2207079" cy="2854385"/>
          </a:xfrm>
          <a:prstGeom prst="rect">
            <a:avLst/>
          </a:prstGeom>
        </p:spPr>
      </p:pic>
    </p:spTree>
    <p:extLst>
      <p:ext uri="{BB962C8B-B14F-4D97-AF65-F5344CB8AC3E}">
        <p14:creationId xmlns:p14="http://schemas.microsoft.com/office/powerpoint/2010/main" val="16355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Background</a:t>
            </a:r>
            <a:r>
              <a:rPr lang="en-US" b="1" dirty="0"/>
              <a:t/>
            </a:r>
            <a:br>
              <a:rPr lang="en-US" b="1" dirty="0"/>
            </a:br>
            <a:endParaRPr lang="en-US" dirty="0"/>
          </a:p>
        </p:txBody>
      </p:sp>
      <p:sp>
        <p:nvSpPr>
          <p:cNvPr id="3" name="Content Placeholder 2"/>
          <p:cNvSpPr>
            <a:spLocks noGrp="1"/>
          </p:cNvSpPr>
          <p:nvPr>
            <p:ph idx="1"/>
          </p:nvPr>
        </p:nvSpPr>
        <p:spPr>
          <a:xfrm>
            <a:off x="677334" y="1779815"/>
            <a:ext cx="8596668" cy="4261548"/>
          </a:xfrm>
        </p:spPr>
        <p:txBody>
          <a:bodyPr/>
          <a:lstStyle/>
          <a:p>
            <a:r>
              <a:rPr lang="en-US" dirty="0"/>
              <a:t>Narcotic medications used to treat postsurgical pain are associated with constipation, nausea, and long-term addiction. </a:t>
            </a:r>
            <a:endParaRPr lang="en-US" dirty="0" smtClean="0"/>
          </a:p>
          <a:p>
            <a:endParaRPr lang="en-US" dirty="0"/>
          </a:p>
          <a:p>
            <a:endParaRPr lang="en-US" dirty="0" smtClean="0"/>
          </a:p>
          <a:p>
            <a:endParaRPr lang="en-US" dirty="0"/>
          </a:p>
          <a:p>
            <a:endParaRPr lang="en-US" dirty="0" smtClean="0"/>
          </a:p>
          <a:p>
            <a:r>
              <a:rPr lang="en-US" dirty="0"/>
              <a:t>Multimodal therapy, a widely accepted practice within pain management, uses nonnarcotic medications to improve pain and decrease narcotic requirements. </a:t>
            </a:r>
            <a:endParaRPr lang="en-US" dirty="0" smtClean="0"/>
          </a:p>
          <a:p>
            <a:r>
              <a:rPr lang="en-US" dirty="0"/>
              <a:t>Gabapentin, a medication that targets neuropathic pain, has been investigated as a postoperative pain adjunct.</a:t>
            </a:r>
          </a:p>
          <a:p>
            <a:endParaRPr lang="en-US" dirty="0"/>
          </a:p>
        </p:txBody>
      </p:sp>
      <p:pic>
        <p:nvPicPr>
          <p:cNvPr id="5" name="Picture 4"/>
          <p:cNvPicPr>
            <a:picLocks noChangeAspect="1"/>
          </p:cNvPicPr>
          <p:nvPr/>
        </p:nvPicPr>
        <p:blipFill>
          <a:blip r:embed="rId2"/>
          <a:stretch>
            <a:fillRect/>
          </a:stretch>
        </p:blipFill>
        <p:spPr>
          <a:xfrm>
            <a:off x="996043" y="2394144"/>
            <a:ext cx="1644649" cy="1766026"/>
          </a:xfrm>
          <a:prstGeom prst="rect">
            <a:avLst/>
          </a:prstGeom>
        </p:spPr>
      </p:pic>
      <p:pic>
        <p:nvPicPr>
          <p:cNvPr id="6" name="Picture 5"/>
          <p:cNvPicPr>
            <a:picLocks noChangeAspect="1"/>
          </p:cNvPicPr>
          <p:nvPr/>
        </p:nvPicPr>
        <p:blipFill>
          <a:blip r:embed="rId3"/>
          <a:stretch>
            <a:fillRect/>
          </a:stretch>
        </p:blipFill>
        <p:spPr>
          <a:xfrm>
            <a:off x="2959401" y="2456556"/>
            <a:ext cx="1373882" cy="1703614"/>
          </a:xfrm>
          <a:prstGeom prst="rect">
            <a:avLst/>
          </a:prstGeom>
        </p:spPr>
      </p:pic>
      <p:pic>
        <p:nvPicPr>
          <p:cNvPr id="7" name="Picture 6"/>
          <p:cNvPicPr>
            <a:picLocks noChangeAspect="1"/>
          </p:cNvPicPr>
          <p:nvPr/>
        </p:nvPicPr>
        <p:blipFill>
          <a:blip r:embed="rId4"/>
          <a:stretch>
            <a:fillRect/>
          </a:stretch>
        </p:blipFill>
        <p:spPr>
          <a:xfrm>
            <a:off x="4651991" y="2456556"/>
            <a:ext cx="2281811" cy="1703614"/>
          </a:xfrm>
          <a:prstGeom prst="rect">
            <a:avLst/>
          </a:prstGeom>
        </p:spPr>
      </p:pic>
      <p:pic>
        <p:nvPicPr>
          <p:cNvPr id="8" name="Picture 7"/>
          <p:cNvPicPr>
            <a:picLocks noChangeAspect="1"/>
          </p:cNvPicPr>
          <p:nvPr/>
        </p:nvPicPr>
        <p:blipFill>
          <a:blip r:embed="rId5"/>
          <a:stretch>
            <a:fillRect/>
          </a:stretch>
        </p:blipFill>
        <p:spPr>
          <a:xfrm>
            <a:off x="8026400" y="4802574"/>
            <a:ext cx="2848635" cy="1919959"/>
          </a:xfrm>
          <a:prstGeom prst="rect">
            <a:avLst/>
          </a:prstGeom>
        </p:spPr>
      </p:pic>
    </p:spTree>
    <p:extLst>
      <p:ext uri="{BB962C8B-B14F-4D97-AF65-F5344CB8AC3E}">
        <p14:creationId xmlns:p14="http://schemas.microsoft.com/office/powerpoint/2010/main" val="282628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Study Objectives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goal of this study is to investigate gabapentin use in patients undergoing larger head and neck mucosal operations associated with significant risk of postoperative pain and dysphagia</a:t>
            </a:r>
            <a:r>
              <a:rPr lang="en-US" dirty="0" smtClean="0"/>
              <a:t>.</a:t>
            </a:r>
            <a:r>
              <a:rPr lang="en-US" b="1" dirty="0"/>
              <a:t> </a:t>
            </a:r>
          </a:p>
          <a:p>
            <a:endParaRPr lang="en-US" dirty="0"/>
          </a:p>
        </p:txBody>
      </p:sp>
      <p:pic>
        <p:nvPicPr>
          <p:cNvPr id="4" name="Picture 3"/>
          <p:cNvPicPr>
            <a:picLocks noChangeAspect="1"/>
          </p:cNvPicPr>
          <p:nvPr/>
        </p:nvPicPr>
        <p:blipFill>
          <a:blip r:embed="rId3"/>
          <a:stretch>
            <a:fillRect/>
          </a:stretch>
        </p:blipFill>
        <p:spPr>
          <a:xfrm>
            <a:off x="1060450" y="3496734"/>
            <a:ext cx="3775454" cy="2544628"/>
          </a:xfrm>
          <a:prstGeom prst="rect">
            <a:avLst/>
          </a:prstGeom>
        </p:spPr>
      </p:pic>
    </p:spTree>
    <p:extLst>
      <p:ext uri="{BB962C8B-B14F-4D97-AF65-F5344CB8AC3E}">
        <p14:creationId xmlns:p14="http://schemas.microsoft.com/office/powerpoint/2010/main" val="205643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a:t>
            </a:r>
            <a:r>
              <a:rPr lang="en-US" b="1" dirty="0"/>
              <a:t/>
            </a:r>
            <a:br>
              <a:rPr lang="en-US" b="1" dirty="0"/>
            </a:br>
            <a:endParaRPr lang="en-US" dirty="0"/>
          </a:p>
        </p:txBody>
      </p:sp>
      <p:sp>
        <p:nvSpPr>
          <p:cNvPr id="3" name="Content Placeholder 2"/>
          <p:cNvSpPr>
            <a:spLocks noGrp="1"/>
          </p:cNvSpPr>
          <p:nvPr>
            <p:ph idx="1"/>
          </p:nvPr>
        </p:nvSpPr>
        <p:spPr>
          <a:xfrm>
            <a:off x="677334" y="1811867"/>
            <a:ext cx="8596668" cy="4229495"/>
          </a:xfrm>
        </p:spPr>
        <p:txBody>
          <a:bodyPr/>
          <a:lstStyle/>
          <a:p>
            <a:r>
              <a:rPr lang="en-US" sz="2400" dirty="0"/>
              <a:t>Adults undergoing head and neck mucosal surgery from July 25, 2016, through June 19, 2017, were included in this double-blinded, placebo-controlled randomized clinical trial and randomized to receive gabapentin, 300 mg twice daily, or placebo before surgery and up to 72 hours after </a:t>
            </a:r>
            <a:r>
              <a:rPr lang="en-US" sz="2400" dirty="0" smtClean="0"/>
              <a:t>surgery.</a:t>
            </a:r>
            <a:r>
              <a:rPr lang="en-US" altLang="zh-CN" sz="2400" dirty="0" smtClean="0"/>
              <a:t>(</a:t>
            </a:r>
            <a:r>
              <a:rPr lang="en-US" dirty="0" smtClean="0"/>
              <a:t>3 </a:t>
            </a:r>
            <a:r>
              <a:rPr lang="en-US" dirty="0"/>
              <a:t>days including the day of </a:t>
            </a:r>
            <a:r>
              <a:rPr lang="en-US" dirty="0" smtClean="0"/>
              <a:t>surgery</a:t>
            </a:r>
            <a:r>
              <a:rPr lang="en-US" dirty="0"/>
              <a:t>. </a:t>
            </a:r>
            <a:r>
              <a:rPr lang="en-US" altLang="zh-CN"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677333" y="4512733"/>
            <a:ext cx="3096683" cy="482600"/>
          </a:xfrm>
          <a:prstGeom prst="rect">
            <a:avLst/>
          </a:prstGeom>
        </p:spPr>
      </p:pic>
      <p:pic>
        <p:nvPicPr>
          <p:cNvPr id="5" name="Picture 4"/>
          <p:cNvPicPr>
            <a:picLocks noChangeAspect="1"/>
          </p:cNvPicPr>
          <p:nvPr/>
        </p:nvPicPr>
        <p:blipFill>
          <a:blip r:embed="rId3"/>
          <a:stretch>
            <a:fillRect/>
          </a:stretch>
        </p:blipFill>
        <p:spPr>
          <a:xfrm>
            <a:off x="677333" y="5054798"/>
            <a:ext cx="1202267" cy="427926"/>
          </a:xfrm>
          <a:prstGeom prst="rect">
            <a:avLst/>
          </a:prstGeom>
        </p:spPr>
      </p:pic>
      <p:pic>
        <p:nvPicPr>
          <p:cNvPr id="6" name="Picture 5"/>
          <p:cNvPicPr>
            <a:picLocks noChangeAspect="1"/>
          </p:cNvPicPr>
          <p:nvPr/>
        </p:nvPicPr>
        <p:blipFill>
          <a:blip r:embed="rId4"/>
          <a:stretch>
            <a:fillRect/>
          </a:stretch>
        </p:blipFill>
        <p:spPr>
          <a:xfrm>
            <a:off x="1879600" y="5054797"/>
            <a:ext cx="2743200" cy="1802219"/>
          </a:xfrm>
          <a:prstGeom prst="rect">
            <a:avLst/>
          </a:prstGeom>
        </p:spPr>
      </p:pic>
      <p:pic>
        <p:nvPicPr>
          <p:cNvPr id="7" name="Picture 6"/>
          <p:cNvPicPr>
            <a:picLocks noChangeAspect="1"/>
          </p:cNvPicPr>
          <p:nvPr/>
        </p:nvPicPr>
        <p:blipFill>
          <a:blip r:embed="rId5"/>
          <a:stretch>
            <a:fillRect/>
          </a:stretch>
        </p:blipFill>
        <p:spPr>
          <a:xfrm>
            <a:off x="4900031" y="4640291"/>
            <a:ext cx="1466902" cy="579040"/>
          </a:xfrm>
          <a:prstGeom prst="rect">
            <a:avLst/>
          </a:prstGeom>
        </p:spPr>
      </p:pic>
      <p:pic>
        <p:nvPicPr>
          <p:cNvPr id="8" name="Picture 7"/>
          <p:cNvPicPr>
            <a:picLocks noChangeAspect="1"/>
          </p:cNvPicPr>
          <p:nvPr/>
        </p:nvPicPr>
        <p:blipFill>
          <a:blip r:embed="rId6"/>
          <a:stretch>
            <a:fillRect/>
          </a:stretch>
        </p:blipFill>
        <p:spPr>
          <a:xfrm>
            <a:off x="6794447" y="4429814"/>
            <a:ext cx="2097859" cy="789517"/>
          </a:xfrm>
          <a:prstGeom prst="rect">
            <a:avLst/>
          </a:prstGeom>
        </p:spPr>
      </p:pic>
      <p:pic>
        <p:nvPicPr>
          <p:cNvPr id="9" name="Picture 8"/>
          <p:cNvPicPr>
            <a:picLocks noChangeAspect="1"/>
          </p:cNvPicPr>
          <p:nvPr/>
        </p:nvPicPr>
        <p:blipFill>
          <a:blip r:embed="rId7"/>
          <a:stretch>
            <a:fillRect/>
          </a:stretch>
        </p:blipFill>
        <p:spPr>
          <a:xfrm>
            <a:off x="6794447" y="5607659"/>
            <a:ext cx="2097859" cy="778587"/>
          </a:xfrm>
          <a:prstGeom prst="rect">
            <a:avLst/>
          </a:prstGeom>
        </p:spPr>
      </p:pic>
    </p:spTree>
    <p:extLst>
      <p:ext uri="{BB962C8B-B14F-4D97-AF65-F5344CB8AC3E}">
        <p14:creationId xmlns:p14="http://schemas.microsoft.com/office/powerpoint/2010/main" val="9164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 Estimation</a:t>
            </a:r>
            <a:br>
              <a:rPr lang="en-US" dirty="0"/>
            </a:br>
            <a:endParaRPr lang="en-US" dirty="0"/>
          </a:p>
        </p:txBody>
      </p:sp>
      <p:sp>
        <p:nvSpPr>
          <p:cNvPr id="3" name="Content Placeholder 2"/>
          <p:cNvSpPr>
            <a:spLocks noGrp="1"/>
          </p:cNvSpPr>
          <p:nvPr>
            <p:ph idx="1"/>
          </p:nvPr>
        </p:nvSpPr>
        <p:spPr/>
        <p:txBody>
          <a:bodyPr>
            <a:normAutofit/>
          </a:bodyPr>
          <a:lstStyle/>
          <a:p>
            <a:r>
              <a:rPr lang="en-US" sz="2400" dirty="0"/>
              <a:t>Sample size calculations were based on a study of the use of gabapentin in patients undergoing </a:t>
            </a:r>
            <a:r>
              <a:rPr lang="en-US" sz="2400" dirty="0" smtClean="0"/>
              <a:t>tonsillectomy. </a:t>
            </a:r>
            <a:r>
              <a:rPr lang="en-US" sz="2400" dirty="0"/>
              <a:t>With use of relevant estimates from that study, it was determined that approximately 46 individuals per group (92 total) were sufficient to detect a difference of 20% or greater in mean morphine </a:t>
            </a:r>
            <a:r>
              <a:rPr lang="en-US" sz="2400" dirty="0" smtClean="0"/>
              <a:t>dose between </a:t>
            </a:r>
            <a:r>
              <a:rPr lang="en-US" sz="2400" dirty="0"/>
              <a:t>the placebo and gabapentin </a:t>
            </a:r>
            <a:r>
              <a:rPr lang="en-US" sz="2400" dirty="0" smtClean="0"/>
              <a:t>groups</a:t>
            </a:r>
            <a:r>
              <a:rPr lang="en-US" sz="2400" dirty="0"/>
              <a:t> </a:t>
            </a:r>
            <a:r>
              <a:rPr lang="en-US" altLang="zh-CN" sz="2400" dirty="0" smtClean="0"/>
              <a:t>(</a:t>
            </a:r>
            <a:r>
              <a:rPr lang="en-US" sz="2400" dirty="0" smtClean="0"/>
              <a:t>effect </a:t>
            </a:r>
            <a:r>
              <a:rPr lang="en-US" sz="2400" dirty="0"/>
              <a:t>size </a:t>
            </a:r>
            <a:r>
              <a:rPr lang="en-US" sz="2400" i="1" dirty="0"/>
              <a:t>d </a:t>
            </a:r>
            <a:r>
              <a:rPr lang="en-US" sz="2400" dirty="0"/>
              <a:t>= </a:t>
            </a:r>
            <a:r>
              <a:rPr lang="en-US" sz="2400" dirty="0" smtClean="0"/>
              <a:t>0.6</a:t>
            </a:r>
            <a:r>
              <a:rPr lang="en-US" altLang="zh-CN" sz="2400" dirty="0" smtClean="0"/>
              <a:t>)</a:t>
            </a:r>
            <a:r>
              <a:rPr lang="en-US" sz="2400" dirty="0" smtClean="0"/>
              <a:t> with </a:t>
            </a:r>
            <a:r>
              <a:rPr lang="en-US" sz="2400" dirty="0"/>
              <a:t>an 80% power and a 2-sided α threshold value of .05.</a:t>
            </a:r>
          </a:p>
          <a:p>
            <a:r>
              <a:rPr lang="en-US" sz="2400" dirty="0"/>
              <a:t>Assuming a 20% drop out rate, 116 subjects will be enrolled in this study.</a:t>
            </a:r>
          </a:p>
        </p:txBody>
      </p:sp>
    </p:spTree>
    <p:extLst>
      <p:ext uri="{BB962C8B-B14F-4D97-AF65-F5344CB8AC3E}">
        <p14:creationId xmlns:p14="http://schemas.microsoft.com/office/powerpoint/2010/main" val="1428003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r>
              <a:rPr lang="zh-CN" altLang="en-US" dirty="0" smtClean="0"/>
              <a:t> </a:t>
            </a:r>
            <a:r>
              <a:rPr lang="en-US" dirty="0" smtClean="0"/>
              <a:t>OUTCOMES</a:t>
            </a:r>
            <a:endParaRPr lang="en-US" dirty="0"/>
          </a:p>
        </p:txBody>
      </p:sp>
      <p:sp>
        <p:nvSpPr>
          <p:cNvPr id="3" name="Content Placeholder 2"/>
          <p:cNvSpPr>
            <a:spLocks noGrp="1"/>
          </p:cNvSpPr>
          <p:nvPr>
            <p:ph idx="1"/>
          </p:nvPr>
        </p:nvSpPr>
        <p:spPr/>
        <p:txBody>
          <a:bodyPr/>
          <a:lstStyle/>
          <a:p>
            <a:r>
              <a:rPr lang="en-US" sz="2400" dirty="0"/>
              <a:t>The primary study endpoint is postoperative narcotic consumption. Average daily narcotic use from postoperative admission to the last dose of pain medication on POD 2, or the day of discharge, whichever comes sooner, will be calculated.</a:t>
            </a:r>
            <a:r>
              <a:rPr lang="en-US" sz="2400" dirty="0"/>
              <a:t> </a:t>
            </a:r>
            <a:endParaRPr lang="en-US" sz="2400" dirty="0" smtClean="0"/>
          </a:p>
          <a:p>
            <a:r>
              <a:rPr lang="en-US" sz="2400" dirty="0"/>
              <a:t>The secondary endpoints include (a) subject satisfaction with pain control, (b) VAS pain scores, (c) patient baseline pain perceptions (d) hospital length of stay, and (e) potential side effects of the medication. </a:t>
            </a:r>
          </a:p>
          <a:p>
            <a:endParaRPr lang="en-US" dirty="0"/>
          </a:p>
        </p:txBody>
      </p:sp>
    </p:spTree>
    <p:extLst>
      <p:ext uri="{BB962C8B-B14F-4D97-AF65-F5344CB8AC3E}">
        <p14:creationId xmlns:p14="http://schemas.microsoft.com/office/powerpoint/2010/main" val="176459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of Missing Values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2400" dirty="0"/>
              <a:t>For the subjects who do not complete the trial, we would use the last observation carried forward (LOCF) method.</a:t>
            </a:r>
            <a:endParaRPr lang="en-US" sz="2400" b="1" dirty="0"/>
          </a:p>
          <a:p>
            <a:endParaRPr lang="en-US" dirty="0"/>
          </a:p>
        </p:txBody>
      </p:sp>
    </p:spTree>
    <p:extLst>
      <p:ext uri="{BB962C8B-B14F-4D97-AF65-F5344CB8AC3E}">
        <p14:creationId xmlns:p14="http://schemas.microsoft.com/office/powerpoint/2010/main" val="63125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a:t>
            </a:r>
            <a:r>
              <a:rPr lang="en-US" dirty="0"/>
              <a:t/>
            </a:r>
            <a:br>
              <a:rPr lang="en-US" dirty="0"/>
            </a:br>
            <a:endParaRPr lang="en-US" dirty="0"/>
          </a:p>
        </p:txBody>
      </p:sp>
      <p:sp>
        <p:nvSpPr>
          <p:cNvPr id="3" name="Content Placeholder 2"/>
          <p:cNvSpPr>
            <a:spLocks noGrp="1"/>
          </p:cNvSpPr>
          <p:nvPr>
            <p:ph idx="1"/>
          </p:nvPr>
        </p:nvSpPr>
        <p:spPr>
          <a:xfrm>
            <a:off x="677334" y="1473200"/>
            <a:ext cx="8596668" cy="5130799"/>
          </a:xfrm>
        </p:spPr>
        <p:txBody>
          <a:bodyPr>
            <a:normAutofit fontScale="92500"/>
          </a:bodyPr>
          <a:lstStyle/>
          <a:p>
            <a:r>
              <a:rPr lang="en-US" sz="2400" dirty="0"/>
              <a:t>Descriptive statistics were used to describe demographic, </a:t>
            </a:r>
            <a:r>
              <a:rPr lang="en-US" sz="2400" dirty="0" smtClean="0"/>
              <a:t>clinical</a:t>
            </a:r>
            <a:r>
              <a:rPr lang="en-US" sz="2400" dirty="0"/>
              <a:t>, and treatment data between groups. Absolute and </a:t>
            </a:r>
            <a:r>
              <a:rPr lang="en-US" sz="2400" dirty="0" smtClean="0"/>
              <a:t>percentage </a:t>
            </a:r>
            <a:r>
              <a:rPr lang="en-US" sz="2400" dirty="0"/>
              <a:t>differences, along with 95% CIs around the </a:t>
            </a:r>
            <a:r>
              <a:rPr lang="en-US" sz="2400" dirty="0" smtClean="0"/>
              <a:t>differences</a:t>
            </a:r>
            <a:r>
              <a:rPr lang="en-US" sz="2400" dirty="0"/>
              <a:t>, were calculated to compare the gabapentin and placebo groups. Intention-to-treat analysis was performed, and safety analysis for adverse effects was undertaken after 50% </a:t>
            </a:r>
            <a:r>
              <a:rPr lang="en-US" sz="2400" dirty="0" smtClean="0"/>
              <a:t>enrollment </a:t>
            </a:r>
            <a:r>
              <a:rPr lang="en-US" sz="2400" dirty="0"/>
              <a:t>was achieved and again at study completion. </a:t>
            </a:r>
            <a:endParaRPr lang="en-US" sz="2400" dirty="0"/>
          </a:p>
          <a:p>
            <a:r>
              <a:rPr lang="en-US" altLang="zh-CN" sz="2400" dirty="0" smtClean="0"/>
              <a:t>The</a:t>
            </a:r>
            <a:r>
              <a:rPr lang="zh-CN" altLang="en-US" sz="2400" dirty="0" smtClean="0"/>
              <a:t> </a:t>
            </a:r>
            <a:r>
              <a:rPr lang="en-US" altLang="zh-CN" sz="2400" dirty="0" smtClean="0"/>
              <a:t>primary</a:t>
            </a:r>
            <a:r>
              <a:rPr lang="zh-CN" altLang="en-US" sz="2400" dirty="0" smtClean="0"/>
              <a:t> </a:t>
            </a:r>
            <a:r>
              <a:rPr lang="en-US" altLang="zh-CN" sz="2400" dirty="0" smtClean="0"/>
              <a:t>endpoints</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analyzed</a:t>
            </a:r>
            <a:r>
              <a:rPr lang="zh-CN" altLang="en-US" sz="2400" dirty="0" smtClean="0"/>
              <a:t> </a:t>
            </a:r>
            <a:r>
              <a:rPr lang="en-US" sz="2400" dirty="0" smtClean="0"/>
              <a:t>using </a:t>
            </a:r>
            <a:r>
              <a:rPr lang="en-US" sz="2400" dirty="0"/>
              <a:t>independent samples </a:t>
            </a:r>
            <a:r>
              <a:rPr lang="en-US" sz="2400" dirty="0" smtClean="0"/>
              <a:t>t-test</a:t>
            </a:r>
            <a:r>
              <a:rPr lang="en-US" altLang="zh-CN" sz="2400" dirty="0" smtClean="0"/>
              <a:t>,</a:t>
            </a:r>
            <a:r>
              <a:rPr lang="zh-CN" altLang="en-US" sz="2400" dirty="0" smtClean="0"/>
              <a:t> </a:t>
            </a:r>
            <a:r>
              <a:rPr lang="en-US" sz="2400" dirty="0" smtClean="0"/>
              <a:t>and </a:t>
            </a:r>
            <a:r>
              <a:rPr lang="en-US" sz="2400" dirty="0"/>
              <a:t>chi square test for categorical variables will be used to compare distribution of characteristics between treatment groups to ensure successful </a:t>
            </a:r>
            <a:r>
              <a:rPr lang="en-US" sz="2400" dirty="0" smtClean="0"/>
              <a:t>randomization.</a:t>
            </a:r>
            <a:r>
              <a:rPr lang="zh-CN" altLang="en-US" sz="2400" dirty="0" smtClean="0"/>
              <a:t> </a:t>
            </a:r>
            <a:endParaRPr lang="en-US" altLang="zh-CN" sz="2400" dirty="0" smtClean="0"/>
          </a:p>
          <a:p>
            <a:r>
              <a:rPr lang="en-US" altLang="zh-CN" sz="2400" dirty="0" smtClean="0"/>
              <a:t>The</a:t>
            </a:r>
            <a:r>
              <a:rPr lang="zh-CN" altLang="en-US" sz="2400" dirty="0" smtClean="0"/>
              <a:t> </a:t>
            </a:r>
            <a:r>
              <a:rPr lang="en-US" altLang="zh-CN" sz="2400" dirty="0" smtClean="0"/>
              <a:t>secondary</a:t>
            </a:r>
            <a:r>
              <a:rPr lang="zh-CN" altLang="en-US" sz="2400" dirty="0" smtClean="0"/>
              <a:t> </a:t>
            </a:r>
            <a:r>
              <a:rPr lang="en-US" altLang="zh-CN" sz="2400" dirty="0" smtClean="0"/>
              <a:t>endpoint</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analyzed</a:t>
            </a:r>
            <a:r>
              <a:rPr lang="zh-CN" altLang="en-US" sz="2400" dirty="0" smtClean="0"/>
              <a:t> </a:t>
            </a:r>
            <a:r>
              <a:rPr lang="en-US" altLang="zh-CN" sz="2400" dirty="0" smtClean="0"/>
              <a:t>by</a:t>
            </a:r>
            <a:r>
              <a:rPr lang="en-US" sz="2400" dirty="0" smtClean="0"/>
              <a:t> </a:t>
            </a:r>
            <a:r>
              <a:rPr lang="en-US" sz="2400" dirty="0"/>
              <a:t>categorical data analysis </a:t>
            </a:r>
            <a:r>
              <a:rPr lang="en-US" altLang="zh-CN" sz="2400" dirty="0" smtClean="0"/>
              <a:t>and</a:t>
            </a:r>
            <a:r>
              <a:rPr lang="zh-CN" altLang="en-US" sz="2400" dirty="0" smtClean="0"/>
              <a:t> </a:t>
            </a:r>
            <a:r>
              <a:rPr lang="en-US" altLang="zh-CN" sz="2400" dirty="0" smtClean="0"/>
              <a:t>ANCOVA.</a:t>
            </a:r>
            <a:endParaRPr lang="en-US" sz="2400" dirty="0"/>
          </a:p>
        </p:txBody>
      </p:sp>
    </p:spTree>
    <p:extLst>
      <p:ext uri="{BB962C8B-B14F-4D97-AF65-F5344CB8AC3E}">
        <p14:creationId xmlns:p14="http://schemas.microsoft.com/office/powerpoint/2010/main" val="80891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868</TotalTime>
  <Words>603</Words>
  <Application>Microsoft Macintosh PowerPoint</Application>
  <PresentationFormat>Widescreen</PresentationFormat>
  <Paragraphs>44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DengXian</vt:lpstr>
      <vt:lpstr>Trebuchet MS</vt:lpstr>
      <vt:lpstr>Wingdings 3</vt:lpstr>
      <vt:lpstr>华文新魏</vt:lpstr>
      <vt:lpstr>方正姚体</vt:lpstr>
      <vt:lpstr>Arial</vt:lpstr>
      <vt:lpstr>Facet</vt:lpstr>
      <vt:lpstr>PowerPoint Presentation</vt:lpstr>
      <vt:lpstr>Background </vt:lpstr>
      <vt:lpstr>Background </vt:lpstr>
      <vt:lpstr>Study Objectives </vt:lpstr>
      <vt:lpstr>Study Design </vt:lpstr>
      <vt:lpstr>Sample Size Estimation </vt:lpstr>
      <vt:lpstr>MAIN OUTCOMES</vt:lpstr>
      <vt:lpstr>Handling of Missing Values </vt:lpstr>
      <vt:lpstr>Statistical Analysis  </vt:lpstr>
      <vt:lpstr>thank you!</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Yang</dc:creator>
  <cp:lastModifiedBy>Yan Yang</cp:lastModifiedBy>
  <cp:revision>22</cp:revision>
  <dcterms:created xsi:type="dcterms:W3CDTF">2018-04-27T03:10:54Z</dcterms:created>
  <dcterms:modified xsi:type="dcterms:W3CDTF">2018-04-27T17:39:49Z</dcterms:modified>
</cp:coreProperties>
</file>