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7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2" r:id="rId4"/>
    <p:sldId id="257" r:id="rId5"/>
    <p:sldId id="258" r:id="rId6"/>
    <p:sldId id="260" r:id="rId7"/>
    <p:sldId id="264" r:id="rId8"/>
    <p:sldId id="265" r:id="rId9"/>
    <p:sldId id="266" r:id="rId10"/>
    <p:sldId id="267" r:id="rId11"/>
    <p:sldId id="261" r:id="rId12"/>
    <p:sldId id="259" r:id="rId13"/>
    <p:sldId id="263" r:id="rId14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7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customXmlProps" Target="../customXml/itemProps76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0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AI for STEM Image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Model Frame</a:t>
            </a:r>
            <a:r>
              <a:rPr lang="en-US" altLang="zh-CN"/>
              <a:t>work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4635" y="266065"/>
            <a:ext cx="2708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Preprocess Module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672715" y="5988685"/>
            <a:ext cx="3808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EDSR Model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8155940" y="4464050"/>
            <a:ext cx="2237740" cy="16821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en-US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EDSR: </a:t>
            </a:r>
            <a:r>
              <a:rPr lang="zh-CN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将</a:t>
            </a:r>
            <a:r>
              <a:rPr lang="en-US" altLang="zh-CN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VAE</a:t>
            </a:r>
            <a:r>
              <a:rPr lang="zh-CN" altLang="en-US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去噪后的图片输入到</a:t>
            </a:r>
            <a:r>
              <a:rPr lang="en-US" altLang="zh-CN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SR model</a:t>
            </a:r>
            <a:r>
              <a:rPr lang="zh-CN" altLang="en-US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中，对第一步的图片的结构损失进行修正</a:t>
            </a:r>
            <a:r>
              <a:rPr lang="zh-CN" altLang="en-US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处理</a:t>
            </a:r>
            <a:endParaRPr lang="zh-CN" altLang="en-US" b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4" name="图片 3" descr="92951c4493d74f9ca1d9aae23771b623"/>
          <p:cNvPicPr>
            <a:picLocks noChangeAspect="1"/>
          </p:cNvPicPr>
          <p:nvPr/>
        </p:nvPicPr>
        <p:blipFill>
          <a:blip r:embed="rId1"/>
          <a:srcRect r="1574" b="15902"/>
          <a:stretch>
            <a:fillRect/>
          </a:stretch>
        </p:blipFill>
        <p:spPr>
          <a:xfrm>
            <a:off x="918845" y="991235"/>
            <a:ext cx="6510655" cy="4701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4635" y="266065"/>
            <a:ext cx="2708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Segmenter Module</a:t>
            </a:r>
            <a:endParaRPr lang="en-US" altLang="zh-CN"/>
          </a:p>
        </p:txBody>
      </p:sp>
      <p:pic>
        <p:nvPicPr>
          <p:cNvPr id="3" name="图片 2" descr="STEM Segmenter Modu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020" y="789305"/>
            <a:ext cx="7907655" cy="56946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4635" y="266065"/>
            <a:ext cx="3731260" cy="602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2. Multislice sample reconstruction</a:t>
            </a:r>
            <a:endParaRPr lang="en-US" altLang="zh-CN"/>
          </a:p>
        </p:txBody>
      </p:sp>
      <p:pic>
        <p:nvPicPr>
          <p:cNvPr id="2" name="图片 1" descr="Deep learning Image Task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845" y="1112520"/>
            <a:ext cx="11369675" cy="5252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9F754DE-2CAD-44b6-B708-469DEB6407EB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45" y="1918970"/>
            <a:ext cx="10869930" cy="2739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4635" y="266065"/>
            <a:ext cx="3964940" cy="530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Task1 Module Framework</a:t>
            </a:r>
            <a:endParaRPr lang="en-US" altLang="zh-CN"/>
          </a:p>
        </p:txBody>
      </p:sp>
      <p:pic>
        <p:nvPicPr>
          <p:cNvPr id="3" name="图片 2" descr="STEM Segment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320" y="878205"/>
            <a:ext cx="11169015" cy="5405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4635" y="266065"/>
            <a:ext cx="2708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Preprocess Module</a:t>
            </a:r>
            <a:endParaRPr lang="en-US" altLang="zh-CN"/>
          </a:p>
        </p:txBody>
      </p:sp>
      <p:pic>
        <p:nvPicPr>
          <p:cNvPr id="5" name="图片 4" descr="STEM preprocess module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3545" y="915670"/>
            <a:ext cx="6113780" cy="56280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4635" y="266065"/>
            <a:ext cx="2708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Preprocess Module</a:t>
            </a:r>
            <a:endParaRPr lang="en-US" altLang="zh-CN"/>
          </a:p>
        </p:txBody>
      </p:sp>
      <p:pic>
        <p:nvPicPr>
          <p:cNvPr id="2" name="图片 1" descr="vae-diagram-1-sca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315" y="930275"/>
            <a:ext cx="8891905" cy="48907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72715" y="5988685"/>
            <a:ext cx="3808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VAE Model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9582150" y="5092700"/>
            <a:ext cx="2237740" cy="16821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indent="0"/>
            <a:r>
              <a:rPr lang="zh-CN" altLang="en-US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改进</a:t>
            </a:r>
            <a:r>
              <a:rPr lang="en-US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DCVAE: </a:t>
            </a:r>
            <a:r>
              <a:rPr lang="zh-CN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将</a:t>
            </a:r>
            <a:r>
              <a:rPr lang="en-US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label</a:t>
            </a:r>
            <a:r>
              <a:rPr lang="zh-CN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和图像信息输入到网络中，使</a:t>
            </a:r>
            <a:r>
              <a:rPr lang="en-US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VAE</a:t>
            </a:r>
            <a:r>
              <a:rPr lang="zh-CN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架构能学习</a:t>
            </a:r>
            <a:r>
              <a:rPr lang="en-US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input image</a:t>
            </a:r>
            <a:r>
              <a:rPr lang="zh-CN" b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的噪声。</a:t>
            </a:r>
            <a:endParaRPr lang="zh-CN" altLang="en-US" b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4635" y="266065"/>
            <a:ext cx="4104005" cy="664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DCVAE Experimental result</a:t>
            </a:r>
            <a:endParaRPr lang="en-US" altLang="zh-CN"/>
          </a:p>
        </p:txBody>
      </p:sp>
      <p:pic>
        <p:nvPicPr>
          <p:cNvPr id="4" name="图片 6" descr="recons_VanillaVAE_Epoch_82-checkpoi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410" y="1102995"/>
            <a:ext cx="4652010" cy="46520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9720" y="6000750"/>
            <a:ext cx="2485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Model learned noise</a:t>
            </a:r>
            <a:endParaRPr lang="en-US" altLang="zh-CN"/>
          </a:p>
        </p:txBody>
      </p:sp>
      <p:pic>
        <p:nvPicPr>
          <p:cNvPr id="9" name="图片 5"/>
          <p:cNvPicPr>
            <a:picLocks noChangeAspect="1"/>
          </p:cNvPicPr>
          <p:nvPr/>
        </p:nvPicPr>
        <p:blipFill>
          <a:blip r:embed="rId2"/>
          <a:srcRect l="1263" t="2403" r="4858" b="5980"/>
          <a:stretch>
            <a:fillRect/>
          </a:stretch>
        </p:blipFill>
        <p:spPr>
          <a:xfrm>
            <a:off x="6296660" y="139065"/>
            <a:ext cx="4859655" cy="331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6"/>
          <p:cNvPicPr>
            <a:picLocks noChangeAspect="1"/>
          </p:cNvPicPr>
          <p:nvPr/>
        </p:nvPicPr>
        <p:blipFill>
          <a:blip r:embed="rId3"/>
          <a:srcRect l="2991" t="15783" r="24596" b="832"/>
          <a:stretch>
            <a:fillRect/>
          </a:stretch>
        </p:blipFill>
        <p:spPr>
          <a:xfrm>
            <a:off x="6480175" y="3456305"/>
            <a:ext cx="4773930" cy="321437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4635" y="266065"/>
            <a:ext cx="4104005" cy="664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DCVAE Experimental result</a:t>
            </a:r>
            <a:endParaRPr lang="en-US" altLang="zh-CN"/>
          </a:p>
        </p:txBody>
      </p:sp>
      <p:pic>
        <p:nvPicPr>
          <p:cNvPr id="3" name="图片 2" descr="molecule_13_r90_fl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3028950"/>
            <a:ext cx="1579245" cy="15792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7700" y="2383155"/>
            <a:ext cx="2588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input image</a:t>
            </a:r>
            <a:endParaRPr lang="en-US" altLang="zh-CN"/>
          </a:p>
        </p:txBody>
      </p:sp>
      <p:pic>
        <p:nvPicPr>
          <p:cNvPr id="8" name="图片 7" descr="reconstructed_molecule_13_r90_fl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355" y="2987675"/>
            <a:ext cx="1661160" cy="16611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23435" y="2383155"/>
            <a:ext cx="2588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output image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556625" y="2444115"/>
            <a:ext cx="2588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label image</a:t>
            </a:r>
            <a:endParaRPr lang="en-US" altLang="zh-CN"/>
          </a:p>
        </p:txBody>
      </p:sp>
      <p:pic>
        <p:nvPicPr>
          <p:cNvPr id="13" name="图片 12" descr="molecule_13_r90_fl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255" y="2999740"/>
            <a:ext cx="1567180" cy="15671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4635" y="266065"/>
            <a:ext cx="4104005" cy="664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DCVAE Experimental result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08990" y="1983105"/>
            <a:ext cx="2588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input image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773295" y="1983105"/>
            <a:ext cx="2588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output image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737600" y="1983105"/>
            <a:ext cx="2588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label image</a:t>
            </a:r>
            <a:endParaRPr lang="en-US" altLang="zh-CN"/>
          </a:p>
        </p:txBody>
      </p:sp>
      <p:pic>
        <p:nvPicPr>
          <p:cNvPr id="14" name="图片 13" descr="molecule_4_r90_brigh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7600" y="2603500"/>
            <a:ext cx="2628900" cy="2628900"/>
          </a:xfrm>
          <a:prstGeom prst="rect">
            <a:avLst/>
          </a:prstGeom>
        </p:spPr>
      </p:pic>
      <p:pic>
        <p:nvPicPr>
          <p:cNvPr id="15" name="图片 14" descr="molecule_4_r90_brigh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35" y="2578735"/>
            <a:ext cx="2524125" cy="2524125"/>
          </a:xfrm>
          <a:prstGeom prst="rect">
            <a:avLst/>
          </a:prstGeom>
        </p:spPr>
      </p:pic>
      <p:pic>
        <p:nvPicPr>
          <p:cNvPr id="16" name="图片 15" descr="reconstructed_molecule_4_r90_brigh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695" y="2620645"/>
            <a:ext cx="2594610" cy="25946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4635" y="266065"/>
            <a:ext cx="4104005" cy="664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DCVAE Experimental result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08990" y="1983105"/>
            <a:ext cx="2588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input image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773295" y="1983105"/>
            <a:ext cx="2588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output image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737600" y="1983105"/>
            <a:ext cx="2588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label image</a:t>
            </a:r>
            <a:endParaRPr lang="en-US" altLang="zh-CN"/>
          </a:p>
        </p:txBody>
      </p:sp>
      <p:pic>
        <p:nvPicPr>
          <p:cNvPr id="2" name="图片 1" descr="reconstructed_molecule_90_r90_fl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5375" y="2963545"/>
            <a:ext cx="2673350" cy="2673350"/>
          </a:xfrm>
          <a:prstGeom prst="rect">
            <a:avLst/>
          </a:prstGeom>
        </p:spPr>
      </p:pic>
      <p:pic>
        <p:nvPicPr>
          <p:cNvPr id="3" name="图片 2" descr="molecule_90_r90_fl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455" y="2963545"/>
            <a:ext cx="2733040" cy="2733040"/>
          </a:xfrm>
          <a:prstGeom prst="rect">
            <a:avLst/>
          </a:prstGeom>
        </p:spPr>
      </p:pic>
      <p:pic>
        <p:nvPicPr>
          <p:cNvPr id="4" name="图片 3" descr="molecule_90_r90_fl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" y="2918460"/>
            <a:ext cx="2778125" cy="27781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COMMONDATA" val="eyJoZGlkIjoiMjk1M2YxNjViYWZmNDU3M2QwNWQ3NDdhOWI0NmQ4MDUifQ=="/>
  <p:tag name="KSO_WPP_MARK_KEY" val="7d130e79-ef6c-4a96-b8d3-8f56795f7a65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jUwMzY3MTk2MTQ2IiwKCSJHcm91cElkIiA6ICIyMDE3MDI3NDg4IiwKCSJJbWFnZSIgOiAiaVZCT1J3MEtHZ29BQUFBTlNVaEVVZ0FBQkVjQUFBRVVDQVlBQUFESkJGaHdBQUFBQ1hCSVdYTUFBQXNUQUFBTEV3RUFtcHdZQUFBZ0FFbEVRVlI0bk96ZGVYaVRaYm8vOEcrV050MzNoUlpvQzdTMUc5Q0NhQVZrc1N3S0hwQVJCUjBSUkQwNG9xTTRjOXdHTjNROExnZjlvWGdRUnhqSHRSNVpSNVN0QlNrb0NCUktGOHBTU2x1NjBUVzBhWnFtU2ZQN28vWTFhWk0yVFpPbUpkL1BkZlV5NzVvN3o1dEUzanZQY3o4aW5VNm5BeEVSRVJFUkVSR1JneExiT3dBaUlpSWlJaUlpSW50aWNvU0lpSWlJaUlpSUhCcVRJMFJFUkVSRVJFVGswSmdjSVNJaUlpSWlJaUtIeHVRSUVSRVJFUkVSRVRrMEprZUlpSWlJaUlpSXlLRXhPVUpFUkVSRVJFUkVEbzNKRVNJaUlpSWlJaUp5YUV5T0VCRVJFUkVSRVpGRFkzS0VpSWlJaUlpSWlCd2FreU5FUkVSRVJFUkU1TkNZSENFaUlpSWlJaUlpaDhia0NCRVJFUkVSRVJFNU5DWkhpSWlJaUlpSWlNaWhNVGxDUkVSRVJFUkVSQTZOeVJFaUlpSWlJaUlpY21oTWpoQVJFUkVSRVJHUlEyTnloSWlJaUlpSWlJZ2NHcE1qUkVSRVJFUkVST1RRbUJ3aElpSWlJaUlpSW9mRzVBZ1JFUkVSRVJFUk9UUW1SNGlJaUlpSWlJaklvVEU1UWtSRVJFUkVSRVFPamNrUklpSWlJaUlpSW5Kb1RJNFFFUkVSRVJFUmtVTmpjb1NJaUlpSWlJaUlIQnFUSTBSRVJFUkVSRVRrMEpnY0lTSWlJaUlpSWlLSHh1UUlFUkVSRVJFUkVUazBKa2VJaUlpSWlJaUl5S0V4T1VKRVJFUkVSRVJFRG8zSkVTSWlJaUlpSWlKeWFFeU9FQkVSRVJFUkVaRkRZM0tFaUlpSWlJaUlpQndha3lORVJFUkVSRVJFNU5DWUhDRWlJaUlpSWlJaWg4YmtDQkVSRVJFUkVSRTVOQ1pIaUlpSWlJaUlpTWloTVRsQ1JFUkVSRVJFUkE2TnlSRWlJaUlpSWlJaWNtaE1qaEFSRVJFUkVSR1JRMk55aElpSWlJaUlpSWdjR3BNalJFUkVSRVJFUk9UUW1Cd2hJaUlpSWlJaUlvZkc1QWdSRVJFUkVSRVJPVFNwdlFNZ0lpSWl4NlRSYUZCY1hJenE2bW8wTnpkRHE5WGFPeVFpSXJ1UlNDUndkWFZGWUdBZ3dzUERJWlh5Vm8yb1A0bDBPcDNPM2tFUUVSR1JZNm1ycThQWnMyZmg3KytQME5CUWVIaDRRQ0tSMkRzc0lpSzcwV3ExVUNnVUtDOHZSMjF0TGVMaTR1RG41MmZ2c0lnY0JwTWpSRVJFMUsvcTZ1cVFsNWVIaElRRStQcjYyanNjSXFJQnA3NitIcm01dVlpUGoyZUNoS2lmc09ZSUVSRVI5UnVOUm9Pelo4OHlNVUpFMUExZlgxOGtKQ1RnN05tejBHZzA5ZzZIeUNFd09VSkVSRVQ5cHJpNEdQNysva3lNRUJIMXdOZlhGLzcrL2lndUxyWjNLRVFPZ2NrUklpSWk2amZWMWRVSURRMjFkeGhFUklOQ2FHZ29hbXBxN0IwR2tVTmdjb1NJaUlqNlRYTnpNenc4UE93ZEJoSFJvT0RoNFFHbFVtbnZNSWdjQXBNalJFUkUxRyswV2kxbnBTRWlNcE5FSXVFMDUwVDloTWtSSWlJaUlpSWlJbkpvVEk0UUVSRVJFUkVSa1VOamNvU0lpSWlJaUlpSUhCcVRJMFJFUkVSRVJFVGswSmdjSVNJaUlpSWlJaUtIeHVRSUVSRVJFUkVSRVRrMEprZUlpSWlJaUlpSXlLRXhPVUpFUkVSRVJFUkVEbzNKRVNJaUlpSWlJaUp5YUV5T0VCRVJFUkVSRVpGRFkzS0VpSWlJaUlpSWlCd2FreU5FUkVSRVJFUkU1TkNZSENFaUlpSWlJaUlpaDhia0NCRVJFUkVSRVJFNU5DWkhpSWlJaUlpSWlNaWhNVGxDUkVSRVJFUkVSQTZOeVJFaUlpSWlJaUlpY21oTWpoQVJFUkVSRVJHUlEyTnloSWlJaU1pS1pzNmNpWmt6WjJManhvMzJEb1dJaUlqTUpMVjNBRVJFUkVTOU1YUG1USXVPMjc5L3Y1VWpzYTJhbWhvY08zWU1SNDhleGQvLy9uZXJuOTlVT3c2MmRocW9OQm9ORGgwNmhJeU1ERnk4ZUJGeXVSeHRiVzF3YzNORGNIQXc0dVBqc1hUcFVuaDZldG83VkNJaUFwTWpSRVJFUkFPQ1RxZERRVUVCamg0OWltUEhqdUhpeFl2MkRva3NkT1hLRmJ6Kyt1dTRmUGx5bDIyTmpZMW9iR3hFUVVFQlpzMmF4ZVJJUHlzc0xNVElrU1B0SFFZUkRVQk1qaEFSRWRHZzhxOS8vYXZMdXRUVVZPemV2ZHZrOXNIZ3Z2dnVRMjF0YmI4OVgwYzdMVjI2RkFCd3h4MTNZUEhpeGYzMi9OZXJ1cm82UFBQTU01REw1WEIxZGNYOCtmTXhZY0lFK1ByNm9xV2xCZVhsNVRoOStqUU9IRGhnNzFBZFNrWkdCalp2M295eXNqTDJqaUlpbzVnY0lTSWlva0VsTkRTMHl6cDNkL2R1dHc4R0hZbVI0T0JnSkNjbm83S3lFci8rK3F2Tm5xOXpPN203dXcvYXRodEl2dnp5UzhqbGNyaTR1T0NERHo1QVJFU0V3ZmJJeUVoTW1USUZTNWN1aFZqTThuLzlKVDgvSDJWbFpmWU9nNGdHTUNaSGlJaUlpQWFBcFV1WFl1TEVpVUtYLzQwYk45bzBPVUsyY2V6WU1RREFwRW1UdWlSRzlQbjQrUFJUUkVSRVpBNG1SNGlJaUlnR2dBY2VlTURlSVpBVjFOZlhBd0RjM056c0hBa1JFZlVHa3lORVJFVGtNQW9LQ3JCMzcxNWtaMmVqc3JJU2FyVWEzdDdlU0VoSXdLSkZpeEFWRmRYbEdKMU9od01IRG1ELy92MG9LQ2lBUXFHQXE2c3J3c1BETVhYcVZDeFlzTURzNXk4cEtjR2YvL3huTkRVMXdkdmJHeDk4OElGVmhySnMyclFKTzNmdXhJSUZDL0RRUXcvMStYd2RPbWEwV2Jod0lWYXNXSUhEaHc5ajY5YXRLQ2dvQUFERXhjVmgyYkpsaUl1TEE5QStROHZXclZ1UmxwYUcwdEpTT0RzN0l6bzZHb3NYTDhiNDhlT05Qb2NsMTZSRFJrWUdkdTNhaFFzWExrQ2xVaUU0T0JqVHAwL0hmZmZkaDg4Kyt3eGJ0bXdCWUhvR25rdVhMdUc3Nzc1RFZsWVc1SEk1M04zZEVSVVZoVGx6NW1ES2xDa1d0Wm1YbHhmcTZ1cVFtWmtKalVZRHFiVDMvOXp1UzF5V3RrbC9YR3RMWDF2bjJMS3lzcENhbW9wejU4NUJyVllqSkNRRU0yYk13RDMzM05PbHZZM055cVMvenRoN282OHhQdnp3dzlpOGVUUDI3OThQdVZ5T0pVdVc0TUVISHpUWkprUTBNREE1UWtSRVJBNGhOVFVWbXpadDZySyt0cllXaHc0ZHdzOC8vNHlYWDM0WnQ5eHlpN0JOcVZUaWxWZGVRVlpXbHNFeENvVUNlWGw1cUttcE1UczUwdGpZaUpkZWVnbE5UVTJReVdSNC9mWFhyVmJqWThlT0hWQ3BWTmkrZmJ0Vmt5UDZObTNhaE5UVVZJTjFwMCtmUms1T0RsNTc3VFdNR1RNR3p6Ly9QUEx5OG9UdEdvMEdXVmxaT0hQbURGYXZYdDNseHRLU2F3SzBKNnplZWVjZHBLV2xHYXd2THkvSFYxOTloYXlzTEVSR1JuYjdlclpzMllKLy9PTWZhR3RyRTlZMU5EUWdNek1UbVptWlNFbEp3WFBQUFFlUlNOUjl3M1J5MDAwM1ljK2VQU2d2TDhjcnI3eUM1NTU3RGw1ZVhtWWZiMmxjMW1pVERyYTQxbjE1YlozUHNYSGpSb04xSlNVbDJMeDVNL0x6ODdGbXpScXpYbU4zNSs5cmpPKy8vejcyN2R2WHB6aUlxUDh4T1VKRVJFUU9vYnk4SEZLcEZGT25Ua1Z5Y2pLR0RoMEtxVlNLa3lkUDRyUFBQb05hcmNaNzc3MkhyNy8rR2s1T1RnRGFieEk3RWlQejVzM0RqQmt6NE83dWp0cmFXbVJsWmVIVXFWTm1QYmRXcThXYU5XdFFYbDRPa1VpRUYxNTRBYkd4c1ZaN2JmUG56OGZPblRzeGYvNThxNTFUMzhtVEoxRmNYSXhGaXhaaDJyUnAwR2cwU0V0THc4NmRPNkhSYUxCdTNUb2tKU1VoTHk4UGQ5NTVKK2JNbVFPZFRvY2pSNDRnTlRVVk9wME82OWV2eDhTSkV3MSsyYmZrbWdEQUYxOThJU1FCSWlNanNXalJJa1JFUktDaG9RRS8vdmdqMHRQVFVWaFlhUEwxN04rL1g3akJUa3hNeE1LRkN4RVNFb0s2dWpwOC8vMzN5TWpJUUhwNk9rYU1HSUZGaXhiMXFxMGVlT0FCWkdSa1FLbFU0dmp4NDFpK2ZEbVdMMStPMjIrL3ZjY0NySDJKcTY5dDBzRlcxOW9hYlo2Ym00dno1ODlqK3ZUcG1ETm5Ebng4ZkhEdTNEbHMyclFKY3JrY1I0OGV4WkVqUnpCNThtVGhtSTVabWN5WjBjb2FNVjY2ZEFsWldWbFlzR0FCWnMyYUJaVktCWjFPMTJPN0U1SDlNVGxDUkVRMHlMVzF0YUd0clEwNm5hN2J4ejF0QnlEOEk5NVcvN1duMk5oWUxGNjh1RXR2alJFalJrQWlrV0REaGcyUXkrVTRkZW9VYnI3NVpnREFvVU9IQUxRWDEzenl5U2VGWThMQ3dwQ1VsSVFsUzVhWTlkenIxNjhYa2l3clY2N0VwRW1UclBHU0JJODg4Z2dlZWVRUnE1NVRYMUZSRVZhc1dJR0ZDeGNLNjJKaVlxQldxN0Y3OTI1VVZWVmg3OTY5d3JDSER0SFIwV2hwYWNHMmJkdFFYMStQbkp3Y0pDVWxDZHN0dVNiVjFkWDQ1cHR2QUFEeDhmRjQ5OTEzRFJJblk4YU13WkFoUS9EVlYxOFpmUzBORFExWXYzNDlBR0QyN05uNHkxLytJdlFDQ0FzTFEySmlJdDU2Nnkya3A2Y2pOVFVWZDkxMUYyUXltZGx0RlJ3Y2pMZmZmaHV2dlBJSzZ1cnFjTzNhTmJ6Ly92dllzbVVMbGk5ZmJuRGpicTI0K3RvbStteHhyYTNWNXVmT25jUGRkOStOeHg1N1RGZ1hFUkdCNGNPSDQrbW5ud1lBcEtXbEdiUnh4M3VycHhtdHJCWGo2ZE9uc1dEQkFqeisrT1BkdGpNUkRUeE1qaEFSRVZsSXA5TkJxOVZDbzlGQXE5V2lyYTBOV3EzVzRLL3p1cDZXVGUzVFhjSmpNUEgxOWJYYmM5OXh4eDBtdDAyWk1nVWJObXdBQUJRV0ZnbzM0a3FsRWdEZzZlbHA5RGh6NmtuczNMa1R1M2J0QWdEY2M4ODlOdXZkWVV0K2ZuNUdody9ObVROSCtEWGV3OE1EeTVZdDY3SlBTa29LdG0zYkJxRDlWM1g5NUlnbDEyVHYzcjNRYURRQWdLZWVlc29nQ2RCaHlaSWxTRXRMdzlXclY3dHMrK0dISDZCVUt1SHQ3WTBubjN6UzZQQ0llKys5RitucDZWQW9GTWpPenNhRUNSTk14bWxNVEV3TVB2bmtFMnpZc0FIcDZla0FnQ3RYcnVDMTExNURZbUlpbm5ubUdZU0VoRmd0cnI2MmlUNWJYR3RydGJtWGx4ZVdMMS9lWlgxOGZEeEdqaHlKd3NKQ1hMaHdvZHZYWjRxMVluUnljbUo5RWFKQmlza1JJaUp5Q0RxZERocU54dXAvZlNHUlNMcjhpY1ZpU0NRU1NLVlN5R1F5WVZra0VrRXNGa01zRnZmcWNXLzJCU0RjRU5qcXZ4MDNpZ09GVXFsRVdWa1pTa3RMaFhWTlRVM0M0K2pvYU9UbDVlSGd3WU1ZTjI0Y3BrK2YzcXZ6bnpwMVNyakJuelp0R2g1OTlGSHJCTjdQeG80ZEM0bEUwbVY5ZUhpNDhIamN1SEZHZjBrZk5teVk4TGlob2FISDUrcnBtblQwd0ltSWlNQ0lFU09NbmtNaWtTQXBLUWw3OXV6cHN1M0VpUk1BMm50VDFOYldtankrdytYTGwzdWRIQUVBYjI5dlBQLzg4N2pycnJzTWhtZGxaV1hoOGNjZngrdXZ2NDZFaEFTcnhOWFhOdEZuaTJ0dHJUWlBTa3FDczdPejBlTWpJeU5SV0ZpSWE5ZXVHZDNlRTJ2RkdCOGZEdzhQRDR0aUlDTDdZbktFaUlnR2hZN2tSbXRySzlScXRjRi96WDFzTHJGWURLbFUydVhQemMzTjZQcU9aRVpISXNOWXNxUHpjaysxQjhnMkxsKytqUFQwZEp3OWV4WWxKU1ZHYjZTMFdxM3crTkZISDhWenp6MkhscFlXdlBubW0vajY2Njh4Zi81OHBLU2t3TlhWdGR2bktpMHR4WjQ5ZTZEVmFqRjY5R2c4Kyt5enZTN3VPVkNZNnZHajN3WUJBUUU5N21Qc2M5amJhMUpTVWdJQVBSWVhOWFdEV2x4Y0RBQTRmUGd3RGg4KzNPMDVnUFpDdW4wUkV4T0RkOTk5RjVtWm1kaXdZUU9LaTR1aFVDaXdldlZxZlBMSkp3Z0tDdXB6WEgxdEUzMjJ1TmJXYW5OL2YzK1R4M1QwN2xLcjFUMmUzeGhyeGFpZklDS2l3WVhKRVNJaTZuZGFyUll0TFMxUXE5Vm9hV25wOHJoanVYTVNwQ2RPVGs3Q243T3pNOXpjM09EdDdRMW5aMmRodmJIa1J1Yy9KaTZ1VHg5Ly9ERzJiZHNtREVXU3lXU0lpSWhBYUdnb1FrTkRoU2xPOWNYSHgyUDkrdlhZc0dFRFRwMDZoYUtpSXF4YnR3NmJObTNDNHNXTHNYRGhRcU8vc2dQdHRRZGFXbG9BdE5jc01UYlVZYkF3NXpOaGFwL3VFa0tXWEpPT20xSlRRNTE2b3Q4THhSeDk3U0hXWWZ6NDhmajQ0NC94emp2djRPREJnMmhxYXNLWFgzNkpaNTU1cHM5eDliVk45Tm5pV2x1cnpidUxyYStKUjJ2RjZPTGkwcWM0aU1oK21Cd2hJcUkrYTIxdGhVcWxna3FsTXByczZQelkxRDhxUlNJUm5KMmRJWlBKNE96c0RIZDM5eTRKRDFPUHBWTHBvUDFWbm14djE2NWQyTHAxSzREMk9oZDMzMzAzd3NMQ0RONHp4bTdFZ2ZhaENtKy8vVFl1WHJ5SVhidDJDVFVIUHYzMFUrVGw1ZUcxMTE0eit0Njc0NDQ3Y09uU0plVGs1T0NUVHo3QnNHSERoTG9aWlBrMTZkamVVOExVMUhhWlRBYWxVb2w1OCtZWkZObnREMUtwRk04Kyt5enk4L05SV1ZtSjQ4ZVBXeVd1dnJhSnJkbXp6YzAxR0dJa0l0dTZMcElqU3EwYU8wdFA0SGh0QVNwVmNxaTA5dm5pSnlLaWJzaCsrK3RZRkVzUklQWEFPTzhJM0JreURqNnVIbkJ5Y21LQ2cyemkrKysvQjlEZUU2VGpsM3A5Q29XaXgzTkVSVVZoMWFwVldMcDBLZDU5OTEyY1BIa1NSNDhleGErLy9vcms1T1F1KzB1bFVyenl5aXRZdVhJbHJsNjlpamZlZUFOcjE2NUZkSFIwMzEvUWRjRFNhK0xqNDRQcTZtcURtaVRHVkZSVUdGMGZGQlNFb3FJaWs5dHRUU3FWNHNZYmI4U3VYYnNNaGhEMUphNit0b210MmJ2TnpURVlZaVFpMnhyMC9ZYlB5SXZ4ZE9abitMK1NveWhxcW1aaWhJaG9rR2hwMDZCTUxjZjMxVmxZZlg0TDhwVVZUSXlRelhUVVpEQ1ZtRGg5K3JUWjUvTHo4OFB6eno4dkxPZm41NXZjMTl2Ykc2Ky8vanBjWFYyaFVxbXdldlZxVkZaV212MWMxek5McjBuSC9ybTV1YWlycXpPNmoxd3VGNHFVZGhZZkh3OEF5TTdPdHJoNFoxODFOemNETUt6djBaZTQrdG9tdGpZUTJsei8veThkVTVmckd3Z3hFcEY5RGVya3lCbDVNVjdOK1E3VkxUMVhQaWNpb29HcnVxVUJyK1o4aDJ4NWliMURvZXRVeHd3WEZ5OWU3TEt0c2JFUm16WnRNbnFjc2YwQnc2S1A3dTd1M1Q3M2lCRWo4T0tMTDBJa0VxRyt2aDR2dnZoaW40dDhYZzhzdlNaVHAwNEYwRjd6NGNNUFArd3luWFZiV3h2ZWYvOTlrNFU1WjgrZURRQm9hV25CZSsrOVozS1lYMTFkSFU2ZVBHbmVpOUh6eGh0dm1FeFFBRUJWVlJXT0hqMEtvSDNXRjJ2RTFkYzJzVFZidDdrNTNOemNoTWZHcGpNZUNERVNrWDBOMnVTSVVxdkdSeGYyMmpzTUlpS3lvdlVYOWtDcHRjOC8zdW42Tm5ic1dBRHR2NnkvOWRaYnlNL1BSMUZSRWZidDI0ZVZLMWVhTEtyNnhCTlBZTTJhTlRoNDhDQUtDd3RSVWxLQ1gzNzVCYSsrK2lxQTlpRVNFeWRPN1BINWs1T1Q4ZkRERHdNQXJseTVncGRlZXFuTGpXcDVlYm5CbjM2QnlNN2JPdnYwMDA4eGI5NDgvUE9mL3pTclBmVFAyYUdwcWNub3VXM0YwbXN5WmNvVWpCbzFDZ0J3NU1nUnZQRENDemg1OGlTS2k0dHg5T2hSL1BXdmY4WFJvMGNSRXhOajlQalkyRmlrcEtRQUFINzU1UmM4OGNRVDJMZHZId29MQzFGVVZJUmp4NDdod3c4L3hOS2xTeTNxYVhIbzBDRXNXYklFYjc3NUp0TFMwbEJRVUlBclY2NGdMeThQMzM3N0xaNTQ0Z2tvbFVxNHVMamdqMy84bzFYaTZtdWIySnF0Mjl3YytsTWNmL3JwcHlnc0xNU0JBd2NHVkl4RVpGK0R0dWJJenRJVDdERkNSSFNkcVc1cHdNN1NFN2d2ZkpLOVE2SHJ6TU1QUDR6czdHdzBOVFVoUFQwZDZlbnB3all2THkrc1hic1dqejc2YUpmajJ0cmFURTd0S1pWSzhmVFRUNXM5ZGVlaVJZdFFWRlNFdExRMDVPWGw0ZTIzMzhicTFhdUY3djVMbHk0MWVXem5iZnYzN3pkWTNybHpKMVFxRmJadjM0NkhIbnJJckhnNm4zUDM3dDNZdlh0M2wzUGJpcVhYUkNLUjRPV1hYOFpmLy9wWFZGZFhJek16RTVtWm1RYjdQUGJZWTZpcHFjRzVjK2VNUHZlcVZhdWdVQ2p3NjYrLzR0S2xTM2ozM1hlNzdDTVNpVEJreUpCZXZ5NlJTQVMxV28yREJ3L2k0TUdEUnZjSkNBakEzLzcyTjRTRWhGZ2xMbXUwaWEzWnNzM05NV0hDQkFRRkJhR3FxZ29aR1JuSXlNZ0FBTngyMjIwREprWWlzcTlCbXh3NVhsdGc3eENJaU1nR2p0Y1dNRGxDVmhjZUhvNy8vZC8veGVlZmY0N1RwMDlETHBmRDI5c2JFeVpNd05LbFN4RVVGR1QwdUJkZmZCRUhEaHpBeFlzWElaZkxJWlZLRVJRVWhLU2tKTngxMTEwWVBueDRyK0o0NXBsblVGWldodno4ZkdSa1pPRGpqei9Hbi83MHB6Ni92bm56NXVIZi8vNDM1cytmMytkejlSZExyd2tBaElhR1l1UEdqZmptbTIvdzg4OC9vNnFxQ2k0dUxvaU5qY1c5OTk2THhNUkVmUGpoaHdCZ2RBcGxtVXlHMTE5L0hSa1pHZGkzYng4dVhMaUF4c1pHeUdReUJBY0hZL1RvMGJqOTl0c1JGUlhWNjlmMTZhZWY0dURCZzhqUHowZEpTUW5rY2ptQTlvVFB5SkVqa1p5Y2pCa3paaGdNODdCR1hIMXRFMXV6Wlp1Ync5blpHVys5OVJZKyt1Z2o1T2JtUXFmVElUWTJka0RGU0VUMkpkSjFIcFE0U056M3l6b1dYeVVpdWc2NVNKend6Y1NuN0IwRzJVaGFXaHBtekpoaDd6RElBYnoyMm1zNGN1UUlBZ01EOGZYWFg5czduQUdCYlRJNDhYdVRxSDhNMnBvalRJd1FFVjJmK1AxT1JIMmwwK2x3L3Z4NUFFQllXSmlkb3hrWTJDWkVSTjBidE1rUklpSWlJaUpqTWpNelVWMWREUUJJU2txeWN6UURBOXVFaUtoN1RJNFFFUkVSMGFDU2xwYldaYnJhRHRYVjFWaTNiaDJBOWhvU00yZk83TS9RN0ladFFrVFVONE8ySUNzUkVSRVJPYVozMzMwWFgzMzFGV2JObW9YNCtIaDRlbnFpb2FFQldWbFoyTEZqQnhRS0JRQmcyYkpsOFBQenMzTzAvWU50UWtUVU4weU9FQkVSRWRHZ0loS0pVRnBhaXMyYk54dmRMaGFMc1dUSkVpeGN1TENmSTdNZnRna1JVZDh3T1VKRVJFUkVnOHFISDM2SWZmdjJJU2NuQnhVVkZXaHVib2FMaXd1R0RCbUN4TVJFekowN0YrSGg0ZllPczEreFRZaUkrb2JKRVNJaUlpSWFWS0tpb2hBVkZXWHZNQVlVdGdrUlVkK3dJQ3NSRVJFUkVSRVJPVFFtUjRpSWlJaUlpSWpJb1RFNVFrUkVSRVJFUkVRT2pja1JJaUlpSWlJaUluSm9USTRRRVJFUkVSRVJrVU5qY29TSWlJaUlpSWlJSEJxVEkwUkVSRVJFUkVUazBKZ2NJU0lpSWlJaUlpS0h4dVFJRVJFUkVSRVJFVGswSmtlSWlJaUlpSWlJeUtFeE9VSkVSRVJFUkVSRURvM0pFU0lpSXVvM0Vva0VXcTNXM21FUUVRMEtXcTBXRW9uRTNtRVFPUVFtUjRpSWlLamZ1THE2UXFGUTJEc01JcUpCUWFGUXdNM056ZDVoRURrRUprZUlpSWlvM3dRR0JxSzh2TnplWVJBUkRRcmw1ZVVJQ0Fpd2R4aEVEb0hKRVNJaUl1bzM0ZUhocUsydFJYMTl2YjFESVNJYTBPcnI2MUZiVzR1SWlBaDdoMExrRUpnY0lTSWlvbjRqbFVvUkZ4ZUgzTnhjSmtpSWlFeW9yNjlIYm00dTR1TGlXSE9FcUo5STdSMEFFUkVST1JZL1B6L0V4OGNqTHk4UC92NytDQTBOaFllSEIyOEFpTWloYWJWYUtCUUtsSmVYbzdhMkZ2SHg4ZkR6ODdOM1dFUU9nOGtSSWlJaTZuZCtmbjVJVGs1R2NYRXh6cDA3QjZWU3lWbHNpTWloU1NRU3VMbTVJU0FnQU1uSnlaQktlYXRHMUovNGlTTWlJaUs3a0VxbEdEVnFGRWFOR21YdlVJaUlpTWpCc2VZSUVSRVJFUkVSRVRrMEprZUlpSWlJaUlpSXlLRXhPVUpFUkVSRVJFUkVEbzAxUjY1eklhNCttQnM2RG1OOXdoRWc4NEpFSkVLOXVnbGZGaDNHNGVwejlnNlBpSWlJaUlpSXlPNllITG1PelFsTnd2S1IweUVSR1hZUUNuTHh4bEEzVGd0R0ExT1FpemVlaUpxTktNOFFuRzhzeDBjWDlxSzZwY0hlWVJFUkVSRVIwWFdNeVpGZWVIL2NVa1M0QndyTDIwcVA0NHZMR2IwNngvWmIvOXJqUGdzTy8wK3ZZK3NzSlRnQmo0NUs2Zk41QnJzWXI2RzQyVDhTa1o1REVPTHFDM2VKRE01aUtWcDFHalJyV2xHblZxQlVXWXY4aGpMOFVuTWVEYTNOQnNlYmM3MTZ3OWkxN2N0em1IcXZHRHZuaG92N3NLOHkyK0xuMG5lVGZ5UmVpTHZMWU4zcCtpS3N5ZDNTNTNNL0VUVWJvMzNDQUFCamZjTHhSUFR0ZUNYbi8vcDhYaUlpSWlJaUlsT1lIREhUU0k4Z2c4UUlBRXdMaXNOWFJZZlJwdFBaS1NyajNLUXlQRFJ5dXJDc2d3N2ZGUCtNOU1wY05HcWFFZUxxQzVuWXlZNFIydDU0djVGWU5tSXFocm41RzkwdUV6bEI1dXdFSDJjM2pQUUl3cFNnV0F4eDhjRm5sMy9xMzBENzBSMmhTVlpManR3Wk9zNHE1ekVteWpQRVlEbTYweklSRVJFUkVaRzFNVGxpcHR1Q0U3cXM4M1AyUUtKUEJFN1ZYN1pEUktiZDRoOEZkNmxNV1A1M2FTYStLemttTEpjMDFkZ2pySDRoRm9udzZLZ1UzQjZTYU85UUJwd0k5MERFZXc5RDNyWFNQcDBuM0QxQTZObGhDNWVicWhEck5WUll2cVNvdE5sekVSRVJFUkVSQVV5T21FVXFrbUJLWUt5dzNOcW1nWk80dmVsU2hpVDBLam1pUHd4Q2YraUR0WVlrQU1BTlhxRUd5d2VxY3ExeTNzSGdQMGZOd095UXNjS3lTdHVLOUtzNStMVzJBQ1ZOTlZCb1ZKQ0tKSENYeWpEVXpRK2pQSUl4TVNDNlMyK0ZEajBOY1hvNVlTR1NmQ1BNM3I4bjFud2ZHRE1uZEZ5Zmt5TnpROGRiS1JyalByeXdCMytPdmgwUjdrRzQyRmlCank3dXRlbnpFUkVSRVJFUk1UbGloZ24rbytEcDVDb3NINms1aitsQjhlM2IvQ0xoSVhXQlFxT3lWM2hkZUR1NUdTeFhOTmZiS1pMK2xlQTkzQ0F4VXRSVWpUZnl0cUcycGRGZ1A2MnVEUzNxOW5vak9mSVM3Q2c5Z1NqUEVBUzdlUGQzeVAyaVJGbURNTGNBQU1ETi9wSHdkL1pBclZwaDBiazhuVnd4TmFnOVVhZ0RVS2FzTlRsMHlWSVZ6ZlY0NGN3M1ZqMG5FUkVSRVJGUmQ4UTk3MElwZWtOcXlwdnJjYXptb3JEc0pKYmcxcUJZWTRmWlRVZXZsZzZ0YlZvN1JkSy85Qk1qYlRvZDNqcTdvMHRpeEpTTGpSVTRjcDFPYlZ5cXJJVlcxd1lBa0lqRW1OMkhJVWV6aG95QjgyL3ZyNUttR21oK095OFJFUkVSRWRGZ3h1UklEM3ljM1pIa08wSlkvcVhtUExMcWk5Q3NWUXZyVW96VUk2SCtweitjcUxEcEtxNnFydGt4bW9IbHJONVFtbGtoWXlBVlNYcDlEb2xJakR2MEVpdkhhd3ZnS1hXeFNueEVSRVJFUkVUMnhPUklENllGeFVFc0VnbkxHVlg1VUxkcGNLejI5OTRqb3p5Q0VlWWVZSS93U0krdnM3dnd1RVhiYXNkSUJoYXBTSW9EVjMrdk8rUHQ1SVpKZ1RmMCtqekpBVkh3bDNrQ2FPK1prM1kxQjY0U1o2dkZTVVJFUkVSRVpDK3NPZElEL1Y0aFJVM1Z1S0tzQmRDZUpPbW9POUt4M3o4TGYrcnY4QVQ2eFYzTjJkWmQ0VkFuc1JRMyswZGl2TjlJalBRSVFvRE1DeTVpSjJoMFdzalZUU2hXMXVCTWZURU9WWjAxdTlhS3FlS3pOL3RINHM2aDR6SEtJMWk0MGJhMHFLbEsyd29QYVh1UGlCSHVRWEFTUzlIYXBySG9YTmNUaVVpRUk5WG5zV3prTktFZXpkelFKQnlxT3R1cjg5eXBWNGoxUk4wbFZLbXV3VW5jK3g0b1BlbE5rVnRUN3l0dkp6ZWtEQm1OVy95akVPVGlCVGVwRE5XcVJweXFMOFRPMHBPb2Jtbm9jcTU0NytHWU9XUTBZcnlHd2wvbUFVMWJHMnBiR3BGOXJRUS9sSjFDV1hOZHIxN0hTSThnM0JJUWpTaVBFQXh6ODRPNzFBVlNzUmlLMWhaY1VkWWdXMTZNdlpYWmFHeHQ3dFY1QVNEV2F5aHVEWXhCdk05dytEbDd3RmtzUloxYWdZdU5sZGhmbVkwY2VRa0F5d3NHQjd0NFk4YVEwVWowaVVDb3F5OWNwYzVRYVZ0UnFaTGo3TFZTcEZmbTRuSlRWYS9qSmlJaUlpSWFxSmdjNlVhMFo0aEJzY21NcW56aGNiYThHSEoxRTN4KzY2MHdOU2dPbjEvT0VHbzdERll6aDR6Qkh5TW1keW5xQ2dET0lpbUNYTHdSNU9LTkNYNmpzR1RFcmRoU2NnemJTbytqVGFmcjlYTTlPR0lLRmd5N3lScGhBd0F1S2E1aXJFODRBTUJOS3NNZnd5ZmpzOHMvV2UzOGc1VllKSUpHcDhYZWlqTzROK3dXQUVDVVp3Z2lQWWFnd014cGNrZDVCQ05HYjlqU0QrV25BQUJTOGNEN0NobnZOeEtyYnBock1KMDFBSVM0K21DdTZ6aWtCSS9HbTJlM0N3a0VtZGdKVDBUUHh1VEFHSVA5cFJJSmhycjVZYWliSDJZTkdZTi9YRXJIM29velBUNS9rdThJUEJBeEdTTTlnbzF1OTNGMmc0OXpHRWI3aE9FUHcyL0crZ3Q3OEV2TkJiTmVtNCtURzFaRXpVU3lmMVNYYlVOY2ZEREV4UWUzQnJJbjhXUUFBQ0FBU1VSQlZNWWcvV29PTmhha20zVk9mUktSR1BkSFRNYjhvVGRDSWpMc1dPZ3FjY1lJOXlDTWNBL0MzTkJ4U0wrYWcwOEswcUZtQXBLSWlJaUlyZ01jVnRPTjIvUjZqZWdBSEs3K1BUblNwdFBoc0Y0QlQyOG5ONHozRzRIQnlra3N3WC9GL2djZWo1cGxOREZpakV6c2hEOUczSXJWOFg4UWluU2FhMkxBRFZaTmpBREFvYXVHUFNIbUQ3c1JmNDYrbzh0TnN1TnBIeGEycHlMTElIazNaMmlTMldlNGMranZ2VVpLbW1xRXhJTEkxQUYyTXQ1dkpQNFcvNGR1cjdtTHhBbXI0LytBa1I1QmtJakUrRnY4Z2k2SmtjNGtJakVlaTV4cDBBdkRsR2RqNTVsTWpIVG1LbkhHWDJQL0E2Tjl3bnJjMTEvbWlUZkgzbWMwTWRKWlN2Qm9ySWljWVZZTUhXUmlKN3ljc0JCL0dIWlRsOFNJcWVkNE9lRnVpK3JYRUJFUkVSRU5OQVB2Wjk4Qndra3NOYmhoT251dEZEV2RaajdKcU1ySGYramROTjRXUEJySGF5LzFXNHo2OUx2TFc5S1YvdWtiNW1KaVFMU3dyTlcxSWYxcUxqS3E4bEhjVkkxbXJSb2VVaGVNOEFqQ3JZRXhtQllVTDlSaVNmSWRnU2VqYjhmYWM3dk1pbFVNRVI0Y01RVUFzSzh5Ry84dVBZbEtsUnllVWhmY0hORHpqWjhwaDZyUDR2YlFSRVI3aGdqcnBnZkhZNXpmQ0h4VC9EUFNLbk1HZmMrZXZxaFhOK0dYbWd1NDliZjM5ZVNBR0h4V2VBZ05yY3B1ai9OeGNzTmt2Um9sUDFhY3RtbWNsdkozOXNCVDBYZEFwOU5oWjlsSjdLdk1ScldxQWQ3T2JyakpQeEwzaFUwVXB1UjJGa3R4Zi9oa0ZEVlZDNG1KZzFWNTJGbDZBdVhOOVhDVHlERFdOeHgvREorTUlMMHBucGVQbkk0bk0vOXBWankxYWdVT1hjMURscndZSlUwMVVHaFVrRW1jY0lObktPNlBtSVJJanlFQUFCRkUrRlBrVEt3OHVRbW0rbDlKUkdLOEdIY1hRbHg5aFhVS2pRcmJyeHpIcjNVRnFGWTF3RWtzUVpSbkNPWVB2UkdKdmhGSUNVNkF5c3phT3lJQXEyTG1Zb3hla3FhZ3NSTGJTNDhqNzFvcEZCb1ZmSnpjTU5ZM0F2ZUVKV09JaXcrQTlxRklEMFRjeWg1YVJFUkVSRFRvTVRsaVFySi9wTUd2ei9xOVJqb1VLQ3BSM2x5UDBOOXVXRzcwR3drdko3Y2ViellIbWxsRHhoZ2tSdVRxSnJ5UnR3MlhGRmNOOXJ2V3FrUldmUkd5Nm91UWZqVVhMOFl0RU5wb2NtQU1mcTQ1YnpETnNTbXgza1BoTEpiaTYrSWorSzdrMk8vUDI2bzBhOWlDS1cwNkhkN00yNDQxWSs1Rm1OdnZCWEs5bmR6d1dPUk0zRFZzQXJaZStSVUhyK1k1YkpKa1YxbW1rQnh4RWtzd2E4aG9iTG55YTdmSHpBNUpGSG9IS0RRcS9IUzFkN1ZLK2t1WWV3QjBBUDRuLzN2OFVuTmVXRi9iMG9qZDVhZHg5dG9Wdkp2NGdERFY5WGkva1VqOExZbjRWZEVSYkxueSszdnhXcHNTR1ZYNXlKTmZ3Zjhidnd3ZXY4M0tNOHpOSDFHZUliallXR0V5amladEM3NG95c0RlaWpOZDNtZEtUUXRPMTE5RzNtK3hkQlJ5RG5IMVJZSlBtTkFqcDdNRnd5WVk5RVlwVTliaHBaeHZVYTl1RXRhcDJ6VEM1M05SMkVRc0RwOElGNG1UR1MzWFBwenVadjlJWWZtSDhsUFlYSGpRWUxoY3JWcUJBMWR6Y2F6Mkl2NCtaakVpM0FNQkFIT0hKdUg3OGt5enA4MG1JaUlpSWhxSU9LekdCUDBoTlZwZEczNnVQbTkwUC8yaWxoS1JHRk9EWW0wZW16VTVpYVc0UDJLeXNLelZ0ZUcveis3b2toanA3T3kxVXF3Ny82UEJ1a1ZoRTgxNlRtZXhGSVdLcTlpaWx4aXhsbXV0U2p5WDlSVU9WdVYxMlRiRXhRY3JvMmJqb3hzZlJrcndhSU5aaUFhS0pOOEliTC8xcjJiOVdlSkNZNFhCamYzc2tNUnUyMEVxa3VEMmtMSENjbnBsTGxyYUJ1NU1RRDlkelROSWpPZ3JicXJCdnNwc2czVVNrUmc1OGhLRHhJaStXcldpUzhJdVZxLzJpakhQbnY0U1A1YWY3allCcDI3VFlHdXBZVklxMW11bzBYMmR4QktESG1xdGJScThrYmZOSURIUzJiY2x2NWo4enVwNmZpbnVDLy85T3lDenJoQ2ZYanBnc282UVV0T0NEUmYzQ2N0U2tRUlRBd2ZYOXg0UkVSRVJVV2RNamhqaEwvUEVXTjl3WWZsMC9XV1RzN0owN2xHaW4xUVpESkw5SXcxcWpPeXJ6TWFGYm40VjEzZWk3aEp5cjEwUmxpUGNBeEZ1NXBURzIwdFBtQnhDMEZjcWJTcytPTDhiTCtmOEgwcWFhcnBzRDNieHhoUFJzN0UyNlVHVE42VFhzMTIvRlZNRmdBQ1pKMjd1cG9iRnBNQWJoS0xET3Vpd2U0QU9xZW13cyt4RXQ5dU45V3o2dHVSb3Q4ZWNyaTh5V05ZdjBteE1uVnJSN2ZZT2VkZEtEWmFIdVBvWTNlOG0vMGg0NlgxR2Z5elBRcVZLM3VQNXZ5dzZiRlljeWY2UjhIRnVQNzhPd0dlWEQvVjR6SVhHQ3RUcXZVNXphcVlRRVJFUkVRMWtUSTRZTVQwb0hpSzlVcFA2czlSMFZ0RXNOMGdtUkxnSG1sMk1jU0FZN3pmU1lIbHZSVmF2anU4OEhXeUNkODgzU1Ryb2tGbFgyS3Zuc1VTT3ZBUlBuL29YM2p1M0MyWEtydE93UnJnSDR1OWpGK08rOEVrRzEvdDY5M1AxZWNqMWVoM01DVFZkbVBYT29lT0V4eWRxQzNGVmRjMm1zZldGWE4yRVlpUEpNSDBsdjAzRjNVR2hVZUdzWG9MUG1NNVQrTHIvTnNTbUwwUm9yNzJqejhQRWVlTzloeHNzLzJTa1Y1UXhsU281eXB2cmU5enZScjlSd3VQaXBtcVVkbW9qaytkdi9qMUJNN3lIaEJFUkVSRVIwVURIbWlORzZQZitVR2xiZXl5eW1sR1ZiMUFFTkNVNEFZVTlERXNaS0VaNEJBbVBGUnFWMFo0VzNlbmN5OFNjbTZUS1pqbWF0ZXBlUFkrbGRHaWZWZWhJOVhsTUNyd0JpOEp1TWZqbFh3UVI3ZzI3QlVFdTN2amcvRzdvYk5hZnhUeW42NHV3Sm5lTFRaOURxMnZEN29vczNCYytDUUNRNEQwY1llNEJYYTU5akZlb1VEUVVBSDRvejdScFhIMVZhVWJpcHFsVEQ3QXlaVjJQVjd4SjAyS3c3R3BtSFE4QVFoSGpZYTUrR09McUkweTNHK3pxRFpuWThEeW1abjJKMHJzR1NxMGF4VTNWWmo5L1RVdWpVQlBKbEZGNnlkd0k5MENMaG14NW1UbkRGUkVSRVJIUlFNWGtTQ2V4WGtNUm90ZTkvWGh0UVk4MUZvNVVuOE5ESTZjSjAxL2VHaGlEZnhiK0JJMU9hOE5JclNOUTVpVThybXlXOXpvMTBMa0lvN2R6enpkSmNqc1VyTlZCaHlQVjUvQno5WG5jRnB5QUJ5SW1DOE5GQUdCYVVCektsTFU5RmllOVh1eXJPSU43d3BLRkcvSTVJVW40dUdDL3dUNXpRMy92TlhKRldZdHNFOFZDQndwekVtNWRDcVNhY1V4cm02YlRtdTU3R1VsRVlxUUVKMkRHa05HSTlBenBjNThrUDVtSDhMaWl1YjVYbjFGekNnLzd5end0aU1xUWs1alQrUklSRVJIUjRNYmtTQ2NwUXd4cmhrd0ppc1dVWGhaWjlYUnl4VTMrby9CTHpRVnJobVlUK3JOWm1IT2oyRm5ucVVLZFRQejYzZDB4L1VrSEhkS3Y1dUI0WFFGVzNURFhZTXJqZThOdVFmclYzRzRMWFY0djVLMUtIS2srajJsQmNRQ0FxVUZ4K0tJb1ErZ2w0Uy96eEMxNk14ajlXRDZ3YTQwTUZNRXUzbmcrN2k1aEpwZk9yclVxVWFXNmhpcFZBNjYyWE1NZmh0M1U0em4xaDlzb08vVmlzUWFaaFA4YklDSWlJaUxpdjRyMXlNUk9tQmh3ZzFYT2RWdHd3cUJJam1qYTJvUmZmYzJkOWxOZjUyTUc4a3dtK2hwYm0vSGZaM2ZnNzJNV0llcTNJVkZPWWlsdURZekJ2OHNHOXZBUmEvbWg3SlNRSEhHUk9DRWxPRUY0N2JlSGpCVjZRaWsxTFdiWHVYQmtMaEludkpLd0VDRjZ3MWd1S2E3aTROVTg1RGVVb1V4WjErWHpZVTV5Ukg4MkliR29kMldpSkdic3IvOGRrSGZ0Q2xabmY5dXI1eUFpSWlJaXVoNndJS3VlaVFIUmNKVTRXK1ZjU2I0ajRLczNiR09na3JmKzNrc2l3SUx1OVg3T0hnYkxOWjJHMlF4a3JXMmFMak42ak5LcjczQzlLMUJVNGx4RHViQThPeVFSUVBzTjlZemcwY0w2dEt1NWR1M3RNMWpNRFIxbmtCalpVWG9DLzNYNkMveFFmZ3FGaXF0ZEVpUG1KQzRBdzVvblBtWU1XOVBuNmRSejhkZ0d2V0Z1ckIxQ1JFUkVSSTZLUFVmMDNOWnBTTTJLRS85QVZTOW01M2hvNURUTUczb2pnUFpmZTZjRnhXTjc2WEVyUm1oOXhVM1ZRdDBSUDJjUGhMajZvS0s1NTJsQ08rZ1hvZ1hhZnlrZlREb1hsTFdrOTh4ZzlrUDVLY1I0aFFJQVFsMTlFZTg5REM0U1o0UHBlMy9VbS9xWFROTWZodFRRMm93dml3NTNXeCtrYzJMUmxKcVdSbUc2N1ZCWFg3aEpaV1lOcjNFV1M4MHFrRnplWEMvVUhSbnE2Z2NYaVJPVFlVUkVSRVRrY05oejVEZkJMdDRHVTJaZWFLem9WV0lFQUg2NmFqaXQ3VzNCOFZhSnpaYXk2b3NObG1jTkdkdXI0NmYrTml3RGFDLyttRlZmWkkydytvMlQyREEvNkFqMVJ2UWRyYm1BV3JWQ1dMNDFNQmJUZzM1LzMyYldEZXpwZXdlU29hNSt3dVBpcHVvZWk2R085UTAzNjd3WDlIcjNpQ0RDSkRPSC9rME1pRFk1QTQ2Ky9JWXk0YkZZWlA3NWlZaUlpSWl1SjB5Ty9HWjZjTHpCckJJWlZmbTlQc2ZscGlvVTYwMkhPc3pOdjB2UGlvRW1vem9mYXIzWk9PYUdKcGtzSnRsWmt1OElqUFlKRTVhUDFseEFRMnV6MVdNMGwzNXhWWE9OOXgxaHNIeEpVV21sYUFZSHJhNE5lOHF6aE9WYkFxSndrLzhvWVhrWGU0MllUWCtZaktlVGE3ZjdPb3VsV0dCR3ZSRUFPRkZYYUxCOFQxaHlqejJjM0NUT1dQemJWTTA5T2RxcE50STlZYmZBclJmREN4MnR0eFVSRVJFUlhaK1lIRUg3eEp6NnY1YnJvTVBQTmVjdE9sZm53cFczQlNlWTJITmdhR3h0eG83U0U4S3lrMWlLbHhMdXhraVBvRzZQaS9ZTXdhb2I1Z2pMNmpZTnZpbzZZck00emZGeXdrSThkY01jczVNN1E5MzhzSFRFVkdGWnBXM0YwWnFMdGdwdndOcFhlVWFZcnRiTHlVM29UVk9xckVWMnA1NUZaRnBOUzRQd09NSTkwS0FubWo0bnNRU3JicGlMVUwzNkpOM0pxcitNaXVaNllUbFE1b1cveE54cGN2cGNGNGtUbm8yYmoyQVhiN1BPWDlSVWJkRGpLOWpGR3kvRUw0QzdWTmJ0Y2U1U0daYVBuQzRNSlNRaUlpSWlHc3lZSEFHUTRCT0dJTDBiaVZ6NUZjZ3RIRjZSVVpVUG5WNmxnVnNEWTdvTTNSaG92aXM1aHZONlhmZjluRDN3VHVJRGVEeHFOc2I0aE1ITHlSVVNrUmhlVHE0WTR4T0d4Nk5tNDgyeDl4bjhPdjV4d1g1VXFzeXZWV0lyMDRMaThQNjRwWGc3OFk5WUhENFJvMzNDRUNqemdwTllDcWxJQWw5bmQ0ejFEY2QvamtyQiswa1BDclUxQU9ETG9zTlFhRlIyak40K0dscWJrVkY5cnN2Nkg4dFBkMXN6Z3d5ZHFMdGtzUHhpL0FMY09YUWMvSjA5SUJHSjRlUHNqaWxCc2ZpZnhDVklEb2pDeFU3MWJrelJBZGg0S2MzZ1d0em9Od3J2SlQySUtVR3g4SEZ5ZzFRa1FhRE1Dek9Iak1HNmNjc3cxaWNjMVMwTktEQ3pKOVNuaFFjTTZvd2tlQS9IK3ZFUDR3L0RiMGFFZXlCY0pjNFFpMFR3Y1haSGt1OEkvT2VvRkh3eTRUL3hIMFBIRzh5bVEwUkVSRVEwV0Ezc3UvWiswcmwzeDJFak40cm1xbE1ya0YxZkl0UVRjSlBLa093ZktaeHorNjEvTlhwY2ttK0VzRzNCNGYreCtQa3RvZEZwOFViZU5yeVVjTGN3REVnaUVtUG1rTkdZT1dSMHQ4ZTI2WFRZVkhnQUI2OE9yS2xlb3oxRGVqV2s2YnVTWS9oaEFBd2gwWDhmbU9QYmtsK1FXdnhMbjUvM2g3SlRTTkg3SENnMUxUakk2WHQ3WmR1VjQ1Z1dGQ2ZNK09JbWNjYkRJMi9Ed3lOdjY3S3ZRcVBDKytkL3dQL2UrSWhaNXo1VFg0elU0cDl4bjk1UW1XRnUvbGgxdzF5ais3ZTJhZkJPL3I5eGYvaGtzODVmcHF6RDJuTzc4RnpjUEtGT2lZK3pHNVpFM0lvbEViZWFkUTRpSWlJaW9zSE00WHVPdUVxY2NVdEFsTENzMWJWMUdZUGZXNTF2S2xPQ3UwOHdEQVFLalFxcnMxT3g3Y3F2YUczVG1uVk1TVk1OWHNyNUZqK1duN1p4ZE9ZNVhWL1U2NTRPSmNvYXJNbmRncStMN1Rza3lONHVOMVhoN0xWU1lUbWQwL2YyMnJWV0pWN04yWUpxdmVFMXhsU3E1RmlkbmRxcldhRUE0UDlLanVJZmw5Sjd2QzVYVmRmdy9KbHZVTkJZYVZBSHBWbXI3dmE0azNXWDhMY3pxU2hUMXBrVmp3N3RQZVgyVldTYnRUOFJFUkVSMFVEbThEMUhKZ2ZlQUpuNDk0S0NXZlZGZlI1YThXdnRSYWkwclVLaHdqRytZUWlRZWFLbXBiRlA1N1cxMWpZdHZpZzZqSCtYWldKcVVDekcra1lnekMwQTNrNXVrSXJGYU5hb1VkWFNnQXVORlRoYWN3Rm5MRWhHMk5LYTNDMElrSGxpckU4RUlqMkRNY3pOSDBOY2ZPQWhkWUd6V0FxVlZvMG1iUXRLbFhVb1ZGekY4ZHFDTGxQNU9ySmQ1YWNRNXowTU9nQzdLd1pHd211d3VkeFVoYWN5UDhQTUlhTnhrMzhVd3QwRDRDYVJRYVZWbzFoWmc1K3J6eU90TWdjdGJaWWxubjRzUDQxZmF5NWlac2dZalBjYmlXQ1pOMXdrenBDM05xRmNXWStNNm56OFhIMWVPTDkrM1JCenZ0Y3VORmJnejZmK2ladjlvM0JMUURRaVBZTGhML09FVkNSQnMxYU5SazB6aXB0cWNLNmhERWVxenczNDd6UWlJaUlpSW5PSmREcmRRTHEvTlZ0L0R6MGhJaHBzUGs5ZUtkUUd1dEJZZ2VleXZySnpST2JyemZBeUlpSWlJcUsrY3ZoaE5VUkUxNk9ocm40R1JaUE5MUUJMUkVSRVJPU0ltQndoSXJvT3plaFVURm0vcGd3UkVSRVJFUmx5K0pvalJFVFhtekMzQU13SlRSS1c1ZW9tSEsrOTFNMFJSUGFoMFdoUVhGeU02dXBxTkRjM1E2czFyeUE0RVJFUkRRd1NpUVN1cnE0SURBeEVlSGc0cE5MQm0ySVl2SkVURVRtSTI0SVRvTlcxNFhCMVB0cDZLQk0xMGlNSXo4ZmRCV2Z4NzEvdi95N0xoRWJIbTA0YVdPcnE2bkQyN0ZuNCsvc2pOallXSGg0ZWtFZ2s5ZzZMaUlpSWVrR3IxVUtoVUtDOHZCekhqaDFEWEZ3Yy9Qejg3QjJXUlpnY0lTSWE0RUpjZmJCd2VES1dqWmlHbjJ2T0lWdGVqRUpGRmE2MU5rTUV3TXZKRlpFZVEzQkxRRFFtQjhaQUxCSUp4K1pkdTRLZFpTZnNGenlSRVhWMWRjakx5ME5DUWdKOGZYM3RIUTRSRVJGWlNDS1J3TnZiRzk3ZTNxaXZyMGR1Ymk3aTQrTUhaWUtFeVJFaW9rSEN4OWtOYzBQSFlXN29PTFAyUDN1dEZPL2tmOTlqYnhPaS9xVFJhSEQyN0ZrbVJvaUlpSzR6dnI2K1NFaElRRjVlSHBLVGt3ZmRFSnZCRlMwUmtRTzZvcXlGU3RzS0Y0bVRXZnNyTkNyOFVINEszNVVjZzFiWFp1UG9pSHFudUxnWS92NytUSXdRRVJGZGgzeDlmZUh2NzQvaTRtS01HalhLM3VIMENwTWpSRVFEWEVaVlBrN1dGZUltdjFFWTR4T09jUGNBQkxsNHcxWGlqRGFkRGswYUZlU3RTbHhTVkNMdldpbU8xbHlBU3R0cTc3Q0pqS3F1cmtac2JLeTl3eUFpSWlJYkNRME54Ymx6NTVnY0lTSWk2MU5xV3ZCVDFWbjhWSFhXM3FFUTlVbHpjek04UER6c0hRWVJFUkhaaUllSEI1UktwYjNENkRXeHZRTWdJaUlpeDZIVmFqa3JEUkVSMFhWTUlwRkFxeDE4TXlVeU9VSkVSRVJFUkVSRURvM0pFU0lpSWlJaUlpSnlhRXlPRUJFUkVSRVJFWkZEWTNLRWlJaUlpSWlJaUJ3YWt5TkVSRVJFUkVSRTVOQ1lIQ0VpSWlJaUlpSWloOGJrQ0JFUkVSRVJFUkU1TkNaSGlJaUlpSWlJaU1paE1UbENSRVJFUkVSRVJBNk55UkVpSWlJaUlpSWljbWhNamhBUkVSRVJFUkdSUTJOeWhJaUlpSWlJaUlnY0dwTWpSRVJFUkVSRVJPVFFtQndoSWlJaUlpSWlJb2ZHNUFnUkVSRVJFUkVST1RRbVI0aUlpSWlJaUlqSW9URTVRa1JFUkVSRVJFUU9qY2tSSWlJaUlpSWlJbkpvZ3pZNTRpSnhzbmNJUkVSa0EveCtKeUlpSXFMK05taVRJME5jZk93ZEFoRVIyUUMvMzJtd216bHpKbWJPbkltTkd6ZmFPeFNIc1duVEpzeWJOdytiTjIvdTg3bTZ1MzdXZkI3cUgvdzgwbURCN3hmN2s5bzdBRXZkNUIrSm9xWnFlNGRCUkVSV2RwTi9wTDFEb0FGdTVzeVpGaDIzZi85K0swZGlmVlZWVmRpMWF4ZE9uVHFGc3JJeXFGUXErUGo0WVBUbzBWaTRjQ0dpbzZQdEhlS0F0R1BIRHFoVUt1ellzUVBMbHk4ZjlNOURSSTZIM3kvMk4yaDdqc3dmTmdHQk1pOTdoMEZFUkZZVUtQUENYY01tMkRzTUlydjQvUFBQc1hUcFVuenp6VGM0Zi80OEZBb0ZOQm9OYW1wcWNQRGdRVHo1NUpQWXRXdVh2Y08wbThMQ1FwUGI3cnp6VHJpNHVHRGV2SGsyamFHL25vZUl1dXJ1TzJDd0dBamZZMlRhb08wNTRpWnh4c3JvMlhnMTV6dDdoMEpFUkZieVJQVHRjSlU0MnpzTUd1RCs5YTkvZFZtWG1wcUszYnQzbTl3KzBHbTFXbnp4eFJjQWdJa1RKeUlsSlFWaFlXRm9iVzFGZG5ZMnZ2enlTeWdVQ256NDRZZUlpb3JDRFRmY1lPZUkrMDlHUmdZMmI5Nk1zckl5azcxL1ZxeFlnUlVyVnRnOGx2NTZIaUw2blRuZkFRUGRRUG9lSTlNR2JYSUVBTWI2aE9QVjBmZmdvd3Q3VWQzU1lPOXdpSWpJUW9FeUx6d1JmVHZHK0lUWk94UWFCRUpEUTd1c2MzZDM3M2I3WU9EbjU0Y1hYbmdCaVltSkJ1dWpvcUl3ZHV4WXJGeTVFbTF0YmRpeVpRdis5cmUvMlNuSy9wZWZuNCt5c2pKN2gwRkVkbkk5ZkFkY0Q2L0JFUXpxNUFqUW5pRDVmK09YWVdmcENSeXZMVUNsU2c2VnR0WGVZUkVSVVE5a1lpa0NuVHd4M21jRTVnK2JBQjlYRDN1SFJHUTNZckVZNjlhdHc1QWhRNHh1ajR5TVJGSlNFakl6TTVHVGs5UFAwUkVSRVYzL0JuMXlCR2dmWW5OZitDVGNGejdKM3FFUUVUbWMxdFpXcUZRcTRVK3RWcU9scFFVdExTMUdIMnUxV3NNVEZOY2k3Y3dlQUlDenN6T2NuWjBoazhrZ2s4bmc1T1FFWjJkbk9EazVDWCttbGtVaWtSMWVQWkYxaUVRaWs0bVJEc09IRDBkbVppYXVYYnZXVDFFUkVSRTVqdXNpT1VKRVJQYlRrYVR3OVBRMGEzK3RWbXN5Y2FML3VLbXBDYTJ0cmNKZlQ2UlNxVmxKRktsVWF2UlBJcEVJLzZYclYwRkJBZmJ1M1l2czdHeFVWbFpDclZiRDI5c2JDUWtKV0xSb0VhS2lvcm9jbzlQcGNPREFBZXpmdng4RkJRVlFLQlJ3ZFhWRmVIZzRwazZkaWdVTEZwajkvQ1VsSmZqem4vK01wcVltZUh0NzQ0TVBQakI3R0ZESDU4REZ4YVhMdGsyYk5tSG56cDFZc0dBQkhucm9JYlBqNlpqNVorSENoVml4WWdVT0h6Nk1yVnUzb3FDZ0FBQVFGeGVIWmN1V0lTNHVEZ0NnMFdpd2RldFdwS1dsb2JTMEZNN096b2lPanNiaXhZc3hmdno0SHM5dnpNYU5HN0ZseXhZQWhqTUtHWnVWU0grZC9yNm16Z0ZZOS9wMTl6d2RhbXRyc1dQSERody9maHhsWldYUWFEVHc4ZkZCWEZ3YzdyLy9ma1JHZHAyUjY5S2xTL2p1dSsrUWxaVUZ1VndPZDNkM1JFVkZZYzZjT1pneVpZclo4ZlgxZFZ2eStlanY5OURaczJlUm1wcUszTnhjTkRjM0l6QXdFTW5KeWJqLy92dmg0MlBaVlBDMmFILzl1QjkrK0dGczNyd1orL2Z2aDF3dXg1SWxTL0RnZ3c5YUxRWkwzblBsNWVYWXVYTW5UcDA2aFlxS0NtaTFXdmo2K2lJK1BoNXo1ODd0TXJ6UDJPdGFzV0lGc3JLeWtKcWFpblBuemtHdFZpTWtKQVF6WnN6QVBmZmNBNm0wNjYxbWI5Nlh2ZmtPTUxlOSsvS2RwTS9jTnJmVzkxZ0hlMTAzUitHNHI1eUlpT3hDSXBIQXpjME5ibTV1WmgrajArbWcwV2lnVnFzTkVpWWRmOGJXdDdTMG9MR3hVVmh1YTJzejY3bEVJbEdQQ1JSVDJ5UVNDY1Jpc2ZDNDg3TCtZK3AvcWFtcDJMUnBVNWYxdGJXMU9IVG9FSDcrK1dlOC9QTEx1T1dXVzRSdFNxVVNyN3p5Q3JLeXNneU9VU2dVeU12TFEwMU5qZGszMTQyTmpYanBwWmZRMU5RRW1VeUcxMTkvdlZmMVVUcHVObzNkNkhSTUFibDkrL1plSlVmMGJkcTBDYW1wcVFiclRwOCtqWnljSEx6MjJtc1lNMllNbm4vK2VlVGw1UW5iTlJvTnNyS3ljT2JNR2F4ZXZkcmlHMGxic2ViMU04ZWhRNGV3ZHUxYU5EYzNHNnl2cmEzRjRjT0hFUkVSMGVYNmJkbXlCZi80eHo4TXZxTWFHaHFRbVptSnpNeE1wS1NrNExubm51dFY3emhMWHJjbG40L09iUDBlMnIxN045NS8vMzNvZERwaFhVVkZCYlp2MzQ2ZmZ2b0phOWV1eGZEaHcwMGViNHd0MnIrejk5OS9IL3YyN2JOSkRKYTg1M2JzMklHTkd6ZENvOUVZcksrdXJzWlBQLzJFbjM3NkNiZmZmanVlZnZycGJ2OS90V1hMRm16Y3VORmdYVWxKQ1RadjNvejgvSHlzV2JQR1lGdC9mUjU3YXUrK3NxVE5yY0ZlMTgyUk1EbENSRVFEbmtna0VucUFXRXFyMWFLMXRSVWFqY2FpUDVWSzFXV2Qvai9RZTh0VTBzUlVRa1VrRWtFc0ZrTXNGZ3VQZTd1dXAvMDcydHFXLzdXbjh2SnlTS1ZTVEowNkZjbkp5Umc2ZENpa1VpbE9uanlKeno3N0RHcTFHdSs5OXg2Ky92cHI0YjIyYWRNbTRSL3k4K2JOdzR3Wk0rRHU3bzdhMmxwa1pXWGgxS2xUWmoyM1ZxdkZtalZyVUY1ZURwRkloQmRlZUFHeHNiRm14MTVTVW9JTEZ5NEFBRzY5OWRZdTIrZlBuNCtkTzNkaS92ejVacDlUMzhtVEoxRmNYSXhGaXhaaDJyUnAwR2cwU0V0THc4NmRPNkhSYUxCdTNUb2tKU1VoTHk4UGQ5NTVKK2JNbVFPZFRvY2pSNDRnTlRVVk9wME82OWV2eDhTSkU2MzJxMlBIckVOOW1ZbklXdGZQSENkT25NRGYvLzUzNkhRNmVIaDQ0TzY3NzhiNDhlUGg1dWFHaW9vS3BLV2xkZmtjN04rL1g3aEpTVXhNeE1LRkN4RVNFb0s2dWpwOC8vMzN5TWpJUUhwNk9rYU1HSUZGaXhiWjlIVmI4dm5RWit2MzBNV0xGN0Y5KzNiRXhNVGdubnZ1d2ZEaHd5R1h5N0Y3OTI0Y09IQUE5ZlgxV0xObURUWnMyR0QyZTlCVzdhL3YwcVZMeU1yS3dvSUZDekJyMWl5b1ZDcUQvM2YwSlFaTDNuTjc5KzdGUng5OUJBQUlDZ3JDb2tXTEVCc2JDNGxFZ3N1WEwyUHIxcTI0ZVBFaTl1elpBMWRYVnp6KytPTkdYMWR1Ymk3T256K1A2ZE9uWTg2Y09mRHg4Y0c1Yytld2FkTW15T1Z5SEQxNkZFZU9ITUhreVpPRlkzcjd2clRrTzZDbjl1NnIzcmE1TmI3SEFQdGVOMGZDNUFnUkVUa0VXL1RZYUd0ckV4SWxXcTBXV3EwV2JXMXR3dVBPeTczWnBsYXJEYmExdGJWQnA5TjFlVHpZK1ByNjJ1MjVZMk5qc1hqeDRpNjlOVWFNR0FHSlJJSU5HelpBTHBmajFLbFR1UG5tbXdHMC8wSUlBSk1tVGNLVFR6NHBIQk1XRm9ha3BDUXNXYkxFck9kZXYzNjljRk93Y3VWS1RKclV1enBwSDMvOE1YUTZIWHg5ZlkxMjAzN2trVWZ3eUNPUDlPcWMrb3FLaXJCaXhRb3NYTGhRV0JjVEV3TzFXbzNkdTNlanFxb0tlL2Z1N2RJVlBUbzZHaTB0TGRpMmJSdnE2K3VSazVPRHBLUWtpK1BRMTNHZCtqSVRrYld1WDA5VUtoWGVlZWNkNkhRNkJBUUVZTzNhdFFheGhvZUhJems1MmVDWDVvYUdCcXhmdng0QU1IdjJiUHpsTDM4UmJxckN3c0tRbUppSXQ5NTZDK25wNlVoTlRjVmRkOTBGbVV4bVZqeVd2RzVMUGgvNmJQMGVPblBtREpLVGsvSHFxNjhhZkpjbkppYkN5OHNMTzNic1FGRlJFVEl5TW5EYmJiZjEyRWEyYkg5OXAwK2Z4b0lGQzR6ZXJQWWxCa3ZlYzNLNUhCOSsrQ0dBOXV1NmR1MWFneUd4STBlT3hOU3BVN0Y2OVdwa1ptWmkrL2J0bURObkRpSWlJcnJFZnU3Y09keDk5OTE0N0xISGhIVVJFUkVZUG53NG5uNzZhUUJBV2xxYXdVMTJiOStYbG53SGROZmVmV1ZKbTF2amU4emUxODJSTURsQ1JFUmtJYkZZTEJTUnRaZU9KRW5uL3hwYjE5MDIvVVJMeDY5c3R2aHZlWG01N1JxakIzZmNjWWZKYlZPbVRNR0dEUnNBQUlXRmhjTE5uMUtwQkFDVE5YWE0rWVY2NTg2ZDJMVnJGd0Rnbm52dTZYWHZqdTNidCtQRWlSTUFnRC85NlU5d2RYWHQxZkhtOFBQek05cWRmYzZjT2NLdm5SNGVIbGkyYkZtWGZWSlNVckJ0MnpZQTdiL2FXaXM1WWczV3VIN20yTGR2SCtSeU9RQmcxYXBWSm05KzlLL2REei84QUtWU0NXOXZieno1NUpOR2UxZmRlKys5U0U5UGgwS2hRSFoyTmlaTW1HQldQSmE4YmtzK0gvcHMvUjV5ZG5iR1gvN3lGNk5KN3VYTGwyUGZ2bjFRS3BWbUowZHMyZjc2bkp5Y3V0UVhzVVlNbHJ6bmR1M2FoWmFXRmdEQWYvM1hmeGw5ZjBpbFVxeGF0UXBMbGl5QlRxZkREei84Z0pVclYzYlp6OHZMQzh1WEwrK3lQajQrSGlOSGprUmhRR3Z3a3dBQURpaEpSRUZVWWFIUTI2MURmM3dldTJ2dnZyS2t6YTNCM3RmTmtUQTVRa1JFTklpSlJLSkJWY1BFbnNrUlk1UktKY3JLeWxCYVdpcXNhMnBxRWg1SFIwY2pMeThQQnc4ZXhMaHg0ekI5K3ZSZW5mL1VxVlBDVGVXMGFkUHc2S09QOXVyNHJLd3NvY3Y5ckZtemV2Mzg1aG83ZHF6UjkxRjRlTGp3ZU55NGNVWi9PUjgyYkpqd3VLR2h3U2J4V2FxdjE4OWN4NDRkQTlEK2kvQk5OOTFrMWpFZENhOHhZOGFndHJiVzZENzYxK1R5NWN0bTM1eGI2M1gzOVBuUVordjNVR0ppb3NtQ3E2NnVyaGd6Wmd5T0hUc20xT2JwaVMzYlgxOThmRHc4UEl4UFZkK1hHQ3g1ejJWbVpnSm83MmxnckxodWgrRGdZTVRFeENBL1B4L1oyZGxHOTBsS1NqTDV3MEJrWkNRS0N3dTd6S3pWSDUvSDd0cTdyeXhwYzJ1dzkzVnpKRXlPRUJFUmtjTzRmUGt5MHRQVGNmYnNXWlNVbEJqOVI2RCtkTk9QUHZvb25udnVPYlMwdE9ETk45L0UxMTkvamZuejV5TWxKYVhIWHdkTFMwdXhaODhlYUxWYWpCNDlHczgrKzJ5dmFxOWN2bndacjc3NktyUmFMV0ppWXZEVVUwK1ovMEo3eWRSd0ovM1hHQkFRME9NKzVzd3MxWi82Y3YxNjQ5S2xTd0RRcXpveXhjWEZBSUREaHcvajhPSERQZTdmMk5obzlya3RmZDI5L1h6b3MvVjdxS2VoQ0VGQlFRQWcvTExmRTF1MnZ6Nzl4STgxWTdEa1BYZmx5aFVBeG9zNmR4WVJFWUg4L0h4VVZWVVozZTd2NzIveTJJNmVEV3ExMm1COWYzd2V1MnZ2dnJLa3phM0IzdGZOa1lqdEhRQVJFUkZSZi9qNDQ0K3hZc1VLZlB2dHQ4akp5WUZLcFVKRVJBUW1UcHhvVUNkQlgzeDhQTmF2WDQ5eDQ4WUJhSytyc0c3ZE90eC8vLzM0OXR0dlRkNG9BdTFqM3hVS0JZRDJNZmE5S1NoODllcFZ2UERDQzJocWFzTFFvVVB4eGh0djJIVDRWa2RCWGt2MkdRakZkazNweS9YcmpZN2VEbDVlWG1ZZlk2b0hoaW1kWjZqb2ppV3YyNUxQaHo1YnY0ZDZHbkxSY1c1enI2a3QyMStmc2FtM3JSR0RKZSs1anU4amMzcFdkTVRkZVVhV0R0MWRiMVBYc3o4K2o5MjFkMTlaMHViV1lPL3I1a2pZYzRTSWlJaXVlN3QyN2NMV3JWc0J0TmRXdVB2dXV4RVdGbWJ3ajhFdFc3WVlQVFlpSWdKdnYvMDJMbDY4aUYyN2Rnbmovei85OUZQazVlWGh0ZGRlTS9xUHlqdnV1QU9YTGwxQ1RrNE9Qdm5rRXd3Yk5zeG9yWWJPNUhJNW5uMzJXZFRXMWlJd01CQnZ2LzAydkwyOUxYemxBME4zczBWWWN5WUpZeXk5ZnIwaGxVcUZXYTNNSlpQSm9GUXFNVy9lUElQaWxOYlNtOWZkbDgvSFFOSFJ5OFhjRzFkYnQ3K3RZN0RrUGVmaTRvS21waWFUTjg3Nk9zNXI3U0VxL2ZGNU5JY2wzMG1XdExrMURJVHI1aWpZYzRTSWlJaXVlOTkvL3oyQTlsOHVuM25tR1lTSGh4djhBN3pqbDdudVJFVkZZZFdxVmZqODg4OXg0NDAzQWdDT0hqMktYMy85MWVqK1Vxa1VyN3p5Q29LRGc5SFcxb1kzM25pangwSjNTcVVTenovL1BNckx5K0hyNjR0MzNua0h3Y0hCNXI3TUFhZWp0MHQzN1Z0WFY5Y3ZzZlQyK3ZWR1lHQWdnUFpoS2VicUdBWlNVVkhSNStmdmpqbXYyeHFmRDF2cnFaN054WXNYQWJUUGZHS08vbXAvVzhYdy85dTd2OUNxNi84UDRLKzVrMnRUTkpaWkNMWVplYkcxTUM4RU1TU3lablV4TjZXL0ZKVllWaVNSWFVRTWhVaUNwVmhFZnloWVhWUjZFVkpvVVRoZEY3c3dvbUF3WnVaQ25HWnJsanJMS1V2MjUzdmhiK2ZubnptM3N6OG4vVHdlVnp2dW5NL245WDYvei92alBzOXpQdTlQSnUrNUcyNjRJU0wrLy9LUXdiUzJ0a2JFMkYybU1wYnpjVEFqT1NabDB1ZWo0YjgwYmxjNjRRZ0FjTVU3ZVBCZ1JKeFpFSEFnalkyTlE5NVdZV0ZodlBMS0srbkhlL2JzdWVoenAwNmRHdXZXcll2OC9Qem82dXFLTld2V1JIdDcrNERQUFgzNmRLeGR1emIyN2RzWFU2Wk1pZlhyMTEvMmYrQVdGaFpHUkZ4MGtjenU3dTcwTFk0djV1eVQ5Tkc0ZmZWd3htK281c3laRXhFUmUvZnVUYThqY1NtMzNISkxSRVEwTlRXTnl3S0lnN1Y3Tk9mSFdHbHNiTHpvWlJkNzkrNU5MeHA3MjIyM0RXbDc0OTMvbzExREp1KzUvcnNBdGJTMHBFK2lCM0w0OE9INDVaZGZJaUxTd2NWWUdjcDhITTFqd0VpT1NabjBlYitSdE9HL09HNVhLdUVJQUhERjYvKzBzUC9UNWJPZE9IRWlQdnJvb3dGZk45RHpJODVkc0c3U3BFbUQ3bnZXckZsUlhWMGRPVGs1MGRIUkVkWFYxUmNzN3RqYjJ4dXZ2LzU2TkRVMVJVRkJRZFRVMUVSeGNmR2cyNzBjOUo5czkxOWVkTDdObXpkSFIwZkhvTnNvS0NoSS8zejQ4T0ZoN1g4MHhtOG9LaW9xSXVMTTEvSFhyMTkvMGJVa3ptN3JQZmZjRXhFUi8vNzdiN3o1NXBzWFhkUGkyTEZqOGROUFB3MnJudUcyTzlQNU1aNysrdXV2K1BUVFR5LzQ5OU9uVDhlNzc3NGJFV2UrcmJWNDhlSWhiVzhzKzMrb1JsSkRKdSs1aW9xSzlKb1RHelpzU045YTkyemQzZDN4MWx0dlJWOWZYK1RsNWFYM014b3luWThqT1FhY2J5VEhwRXo2dk45STJwRHRjVXNTYTQ0QUFGZThPWFBteFBmZmZ4L056YzFSVTFNVGxaV1ZrWitmSHkwdExmSFpaNTlkZExIVVZhdFd4ZTIzM3g0TEZ5Nk1vcUtpU0tWU2NlalFvZGkwYVZORW5Ea1pXN0Jnd1NYM1AzLysvRml4WWtYVTF0YkdiNy85Rm12WHJvMzE2OWVuVDBvM2J0d1l1M2J0aXB5Y25IaisrZWRqMHFSSmc5NzIrUHc3ZDlUVzFzYTJiZHRpNmRLbHNYejU4cUYyeTVnckx5K1Bob2FHaUloNDlkVlhZL255NVZGV1ZoYW5UcDJLSFR0MnhOZGZmeDAzM25oaitwc0xBNWsxYTFiNjU5cmEybmowMFVlanRiVTFGaTFhZE1uOWo5YjRYY3BOTjkwVXk1WXRpeSsrK0NKYVdscmkyV2VmalFjZWVDQktTa3JpcXF1dWl2Mzc5OGUzMzM0YlpXVmw4ZmpqajBmRW1UdGUzSFhYWFZGZlh4KzdkdTJLVmF0V3hiSmx5K0xtbTIrT0NSTW1SSHQ3ZS96NDQ0OVJWMWNYbFpXVncvb2tlTGp0em5SK2pLZkpreWZIcGsyYm9yMjlQZTY3Nzc2NDVwcHI0c0NCQTdGNTgrYjA1UWFQUFBKSSt0S0hTeG5ML2grcWtkU1F5WHR1eG93WjhlU1RUOGJISDMrY2ZzMkREejRZSlNVbE1XSENoTmkvZjM5czJiSWxIV0s4OE1JTG83cmVVYWJ6Y1NUSGdQT041SmlVU1orUFJodXlQVzVKSWh3QkFLNTRLMWFzaUthbXBqaDU4bVRVMTlkSGZYMTkrbmRUcGt5SmpSczN4dE5QUDMzQjYzcDdleTk2bTgxVUtoVXZ2dmppa0M5OWVlaWhoNksxdFRWMjd0d1p1M2Z2ampmZWVDUFdyRmtUT1RrNVVWZFhGeEZuUHBIY3NHSERKYmUxWThlT2N4NXYzYm8xdXJxNjRzc3Z2L3hQaFNQejU4OVBuL3o5ODg4LzhmYmJiNS96KzZxcXFraWxVb09HSS9QbXpZdnAwNmZIbjMvK0dRME5EZWtUbTZHY1ZJem0rRjNLeXBVcm82dXJLNzc1NXB0b2IyK1BkOTU1NTRMbmxKV1ZuZk40OWVyVjBkblpHVC84OEVQczI3ZHZ3TEhQeWNsSnJ6a3dWTU50ZDZiell6eVZsNWZIb1VPSExxaXYzNkpGaStLeHh4NGIxamJIcXYvSHE0Wk0zbk1QUC94d25EeDVNajcvL1BQNDQ0OC9McGlURVJHNXVibXhjdVhLSVg4TFo2Z3luWThqT1FhY2I2VEhwRXo2ZkRUYWtNMXhTeExoQ0FCd3hTc3FLb3IzMzM4L1B2bmtrMmhzYkl6ang0L0gxS2xUWTk2OGVmSEVFMCtrRjBZOFgzVjFkWHozM1hmeDY2Ky94dkhqeHlPVlNzWDA2ZE5qN3R5NVVWVlZGVE5uemh4V0hTKzk5Rkw4L3Z2dnNXZlBubWhvYUlnUFB2Z2dubnZ1dVJHM2I4bVNKYkZ0Mjdhb3JLd2M4YlpHMjhzdnZ4d2xKU1d4ZmZ2Mk9IandZUFQyOWtaeGNYRlVWVlhGNHNXTDQ4TVBQeHowOVJNblRveWFtcHA0NzczM29ybTVPZnI2K3FLa3BHUkkreDd0OFJ0TWJtNXVyRjY5T3U2ODg4NzQ2cXV2WXZmdTNmSDMzMy9IeElrVFkrYk1tYkZnd1lKWXNtVEpPYS9KeTh1TGRldldSVU5EUTlUVjFVVkxTMHVjT0hFaTh2THk0dnJycjQ5YmI3MDE3cjMzM3BnOWUvYXdhaGx1dXpPZEgrTXBOemMzWG52dHRkaXlaVXRzMzc0OTJ0cmE0dXFycjQ3WnMyZEhSVVZGM0hISEhjUGU1bGoxLzNqVmtNbDdMaWNuSjU1NjZxbFl1SEJoYk4yNk5acWFtdUxJa1NQcEFHYnUzTG14ZE9uU1VaMGIvVEtkanlNNUJneGtKTWVrVFBwOE5OcVF6WEZMa3B5K3NiNS9HZ0RBLzltNWMyZmNmZmZkMlM0RHVFeVVsNWRIUk1UOTk5OGZ6enp6VEphckFZYnFjdnovM29Lc0FBQUFRS0lKUndBQUFJQkVFNDRBQUFBQWlTWWNBUUFBQUJKTk9BSUFBQUFrbW5BRUFBQUFTTFJVdGdzQUFBQVl5STRkTzdKZEFwQVF2amtDQUFBQUpKcHdCQUFBQUVnMDRRZ0FBQUNRYU1JUkFBQUFJTkdFSXdBQUFFQ2lDVWNBQUFDQVJCT09BQUFBQUlrbUhBRUFBQUFTVFRnQ0FBQUFKSnB3QkFBQUFFZzA0UWdBTUc1eWMzT2pwNmNuMjJVQUFHT2twNmNuY25OenMxM0dzQWxIQUlCeGs1K2ZINTJkbmRrdUF3QVlJNTJkblZGUVVKRHRNb1pOT0FJQWpKdnJycnN1MnRyYXNsMEdBREJHMnRyYVl0cTBhZGt1WTlpRUl3REF1Q2txS29xalI0OUdSMGRIdGtzQkFFWlpSMGRISEQxNk5JcUxpN05keXJBSlJ3Q0FjWk5LcGFLMHREU2FtNXNGSkFCd0Jlbm82SWptNXVZb0xTMjlMTmNjeWVucjYrdkxkaEVBUUxJY08zWXNmdjc1NTdqMjJtdGp4b3daTVhueTVNdnlEeWtBU0xLZW5wN283T3lNdHJhMk9IcjBhSlNXbGtaaFlXRzJ5OHFJY0FRQXlJcnU3dTQ0Y09CQUhEbHlKRTZkT3VVdU5nQndtY25OelkyQ2dvS1lObTFhRkJVVlJTcVZ5blpKR1JPT0FBQUFBSWxtelJFQUFBQWcwWVFqQUFBQVFLSUpSd0FBQUlCRUU0NEFBQUFBaVNZY0FRQUFBQkpOT0FJQUFBQWttbkFFQUFBQVNEVGhDQUFBQUpCb3doRUFBQUFnMFlRakFBQUFRS0lKUndBQUFJQkVFNDRBQUFBQWlTWWNBUUFBQUJKTk9BSUFBQUFrbW5BRUFBQUFTRFRoQ0FBQUFKQm93aEVBQUFBZzBZUWpBQUFBUUtJSlJ3QUFBSUJFRTQ0QUFBQUFpU1ljQVFBQUFCSk5PQUlBQUFBa21uQUVBQUFBU0RUaENBQUFBSkJvd2hFQUFBQWcwWVFqQUFBQVFLSUpSd0FBQUlCRUU0NEFBQUFBaVNZY0FRQUFBQkpOT0FJQUFBQWttbkFFQUFBQVNEVGhDQUFBQUpCb3doRUFBQUFnMFlRakFBQUFRS0lKUndBQUFJQkVFNDRBQUFBQWlTWWNBUUFBQUJKTk9BSUFBQUFrbW5BRUFBQUFTRFRoQ0FBQUFKQm93aEVBQUFBZzBZUWpBQUFBUUtJSlJ3QUFBSUJFK3gvYU52WmZKVTh6QWdBQUFBQkpSVTVFcmtKZ2dnPT0iLAoJIlRoZW1lIiA6ICIiLAoJIlR5cGUiIDogIm1pbmQiLAoJIlZlcnNpb24iIDogIjYiCn0K"/>
    </extobj>
  </extobjs>
</s:customData>
</file>

<file path=customXml/itemProps76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WPS 演示</Application>
  <PresentationFormat>宽屏</PresentationFormat>
  <Paragraphs>52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AI for STEM Image</vt:lpstr>
      <vt:lpstr>AI for STEM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yyt70</cp:lastModifiedBy>
  <cp:revision>182</cp:revision>
  <dcterms:created xsi:type="dcterms:W3CDTF">2019-06-19T02:08:00Z</dcterms:created>
  <dcterms:modified xsi:type="dcterms:W3CDTF">2023-09-04T03:33:14Z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62B481FA1E6F42BEA33E6A1E376AD2BC</vt:lpwstr>
  </property>
</Properties>
</file>