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7"/>
    <p:restoredTop sz="94694"/>
  </p:normalViewPr>
  <p:slideViewPr>
    <p:cSldViewPr snapToGrid="0">
      <p:cViewPr varScale="1">
        <p:scale>
          <a:sx n="121" d="100"/>
          <a:sy n="121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7B12-C62E-0B86-366C-0D5D99B8F7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4238A-D1DD-30B3-61D6-E21F4E7B2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F0AA7-09AC-64A1-C57D-CF088B15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077CE-8640-4296-4E95-B3602F0F4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8E1E8-4BA1-1D39-9D32-C4059472C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90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044B-9947-EF43-9223-EA28A69C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5B6BAB-662E-ECB3-A53D-27A47E0AC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97DFE-AABE-5E4F-1025-7D76839D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E921A-9652-68F1-6837-13D3CEB4E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874EA-268E-4DE7-6798-C28D0117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16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5A62E-70C7-3284-D8D2-3C1143B8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021A8C-8502-232F-C0CF-99CAB0D4C8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F75E6-14AD-C576-47B8-9318A900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53A8A-1110-606C-CBDE-542E8342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6C55-6917-337E-584A-C9418E41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58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FEA7-BDCF-F394-D2FE-E7B2E25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AB5E-3A63-DC90-8CA0-6634FA1EC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837CD-1E55-02BD-930F-09D5895DF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40DC3-B354-BB58-A4E5-467F9ECE7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7DE8A-D834-34CC-E12F-09E0895C0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4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F6D4-01A4-09AD-5072-439948FA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4B177-716B-E078-132E-CDF6619F2A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38AE6-5E66-1D00-429E-24E9E655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34561-41CD-8896-C771-569BB43D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85D47-D7BE-2F66-3FF1-1157A0CB3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61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48410-8E90-7027-0CA7-EB7022156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A03F4-8E86-854D-2CC8-1AF59FB5E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06151-F9C5-24DE-58FE-F9915F5B6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C49865-9FED-B439-7AB7-0E578D3CA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A7477-027C-2EF6-C860-BF28EFC2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AE984-48C7-9AB8-7A31-27B1D0221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50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4D416-B493-6682-3606-631A7F952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C90E6-5659-06D0-A7E6-B07720054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752D0-F207-6E36-4876-08C227324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AD1EE-92B1-3CBA-A64F-70F3D6DDE0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FF331F-D1A7-B311-A973-2757F940D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4C2A9-2E99-45E4-9037-3E450E732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1D02B7-3DE3-2E43-1E6E-D0F119F4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DD13A6-C306-348B-D219-0A3F44D0B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0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3FFB-6323-63F0-6BF6-536792506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285F52-3521-DBFC-CEA3-4FA0D2EF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60EB8B-A27C-32C2-1EA6-FFD68CCAD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51BD7-BCEE-8A43-A8CA-76DB1053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93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89D2B9-680E-2970-8026-E3C358C6B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9E9F5-5E15-AC34-8D55-A364FA2D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FAF1B-679A-1AB9-B080-18B70E43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4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A447-A9E7-3C7F-9F70-65D49C6B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0DFD2-08F8-CDD6-0CC8-FDAC2DFB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E5E26E-DA65-F801-E665-B314E98F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565C2-CA7E-0586-AB7D-7DB07F3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FF76B-2CB4-2B4E-E4F1-060758D8F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5E27-6448-94A1-4EFA-E14063F80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15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583E-E271-F68F-1791-F458398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0F283F-5F64-A8D6-EFAD-327FCB1B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A6133-054F-2806-D13F-A89C3D801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D18E2-593B-07CF-4067-751EFEAF5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0ED7-6904-13DC-9C5C-4E46A8704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A9D2B-44F6-8312-5E56-AFBACC0C0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07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44F3A-6EED-A117-3167-E7770AB1F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EB5B7-B836-1660-816F-CCA79F4B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9E1C-788D-6D35-BA4E-8DB9577CB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95DB6-E2AE-514C-B0D1-9D5B5988149F}" type="datetimeFigureOut">
              <a:rPr lang="en-US" smtClean="0"/>
              <a:t>3/30/25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EF67-A5F3-C595-AF2B-A04E0A7E7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9AA06-B07A-AEC1-A09C-05F256C54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A4D2C3-083D-1840-884E-79CC6097CE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49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4854D-0F44-9273-AF82-D30F93121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13455"/>
            <a:ext cx="9144000" cy="2387600"/>
          </a:xfrm>
        </p:spPr>
        <p:txBody>
          <a:bodyPr>
            <a:noAutofit/>
          </a:bodyPr>
          <a:lstStyle/>
          <a:p>
            <a:pPr rtl="0">
              <a:spcAft>
                <a:spcPts val="300"/>
              </a:spcAft>
            </a:pPr>
            <a:r>
              <a:rPr lang="en-CA" sz="3600" b="0" i="0" u="none" strike="noStrike" dirty="0">
                <a:solidFill>
                  <a:srgbClr val="000000"/>
                </a:solidFill>
                <a:effectLst/>
              </a:rPr>
              <a:t>Extend the intuitionistic logic -</a:t>
            </a:r>
            <a:br>
              <a:rPr lang="en-CA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CA" sz="3600" b="0" i="0" u="none" strike="noStrike" dirty="0">
                <a:solidFill>
                  <a:srgbClr val="000000"/>
                </a:solidFill>
                <a:effectLst/>
              </a:rPr>
              <a:t>Nature Deduction, with </a:t>
            </a:r>
            <a:br>
              <a:rPr lang="en-CA" sz="3600" b="0" dirty="0">
                <a:effectLst/>
              </a:rPr>
            </a:br>
            <a:r>
              <a:rPr lang="en-CA" sz="3600" b="0" i="0" u="none" strike="noStrike" dirty="0">
                <a:solidFill>
                  <a:srgbClr val="000000"/>
                </a:solidFill>
                <a:effectLst/>
              </a:rPr>
              <a:t>Kolmogorov double negation</a:t>
            </a:r>
            <a:br>
              <a:rPr lang="en-CA" sz="3600" b="0" dirty="0">
                <a:effectLst/>
              </a:rPr>
            </a:br>
            <a:br>
              <a:rPr lang="en-CA" sz="3600" dirty="0"/>
            </a:b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604ED-78A5-B47A-1CBE-385CFC016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64000"/>
            <a:ext cx="9144000" cy="1655762"/>
          </a:xfrm>
        </p:spPr>
        <p:txBody>
          <a:bodyPr/>
          <a:lstStyle/>
          <a:p>
            <a:r>
              <a:rPr lang="en-CA" sz="2400" b="0" dirty="0">
                <a:effectLst/>
                <a:latin typeface="+mn-lt"/>
              </a:rPr>
              <a:t>Yantian Yin, </a:t>
            </a:r>
            <a:r>
              <a:rPr lang="en-CA" dirty="0" err="1"/>
              <a:t>G</a:t>
            </a:r>
            <a:r>
              <a:rPr lang="en-CA" sz="2400" b="0" dirty="0" err="1">
                <a:effectLst/>
                <a:latin typeface="+mn-lt"/>
              </a:rPr>
              <a:t>ufei</a:t>
            </a:r>
            <a:r>
              <a:rPr lang="en-CA" sz="2400" b="0" dirty="0">
                <a:effectLst/>
                <a:latin typeface="+mn-lt"/>
              </a:rPr>
              <a:t> </a:t>
            </a:r>
            <a:r>
              <a:rPr lang="en-CA" dirty="0"/>
              <a:t>C</a:t>
            </a:r>
            <a:r>
              <a:rPr lang="en-CA" sz="2400" b="0" dirty="0">
                <a:effectLst/>
                <a:latin typeface="+mn-lt"/>
              </a:rPr>
              <a:t>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4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A5405-B022-8D48-A97C-C37755166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77" y="252288"/>
            <a:ext cx="7919454" cy="1325563"/>
          </a:xfrm>
        </p:spPr>
        <p:txBody>
          <a:bodyPr>
            <a:normAutofit/>
          </a:bodyPr>
          <a:lstStyle/>
          <a:p>
            <a:r>
              <a:rPr lang="en-US" dirty="0"/>
              <a:t>Motivation:</a:t>
            </a:r>
            <a:r>
              <a:rPr lang="en-CA" dirty="0"/>
              <a:t> Extending Intuitionistic ND to Classical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66593-245E-9455-F2FC-2FC76B3EB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646" y="1711912"/>
            <a:ext cx="7723185" cy="5647197"/>
          </a:xfrm>
        </p:spPr>
        <p:txBody>
          <a:bodyPr>
            <a:normAutofit/>
          </a:bodyPr>
          <a:lstStyle/>
          <a:p>
            <a:r>
              <a:rPr lang="en-CA" sz="2400" b="1" dirty="0"/>
              <a:t>Missing Excluded Middle:</a:t>
            </a:r>
            <a:br>
              <a:rPr lang="en-CA" sz="2400" dirty="0"/>
            </a:br>
            <a:r>
              <a:rPr lang="en-CA" sz="2400" dirty="0"/>
              <a:t>Intuitionistic logic does not assume that every proposition satisfies A ∨ ¬A.</a:t>
            </a:r>
          </a:p>
          <a:p>
            <a:r>
              <a:rPr lang="en-CA" sz="2400" b="1" dirty="0"/>
              <a:t>Our Aim:</a:t>
            </a:r>
            <a:endParaRPr lang="en-CA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Introduce a rule (via double negation) to bridge this gap.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Extend Natural Deduction (ND) to a classical system (KND).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400" dirty="0"/>
              <a:t>Demonstrate that classical logic and intuitionistic logic are “the same” by Proving that the excluded middle is admissible through soundness and completeness of KND relative to ND.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3B5430-4FE0-5396-BEAD-FE94BF9354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00831" y="1238703"/>
            <a:ext cx="3730178" cy="4170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832803-73C3-8AC7-C9F9-8640D60B3401}"/>
              </a:ext>
            </a:extLst>
          </p:cNvPr>
          <p:cNvSpPr txBox="1"/>
          <p:nvPr/>
        </p:nvSpPr>
        <p:spPr>
          <a:xfrm>
            <a:off x="9070427" y="5409089"/>
            <a:ext cx="2775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 exclude middle.</a:t>
            </a:r>
          </a:p>
          <a:p>
            <a:pPr algn="ctr"/>
            <a:r>
              <a:rPr lang="en-US" dirty="0"/>
              <a:t>Can't prove </a:t>
            </a:r>
            <a:r>
              <a:rPr lang="en-CA" sz="1800" dirty="0"/>
              <a:t>A ∨ ¬A directly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04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0DA0-D8ED-A3D7-BA31-77BC25557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E84A3-1E88-79F1-8610-9E15B34DB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341"/>
          </a:xfrm>
        </p:spPr>
        <p:txBody>
          <a:bodyPr/>
          <a:lstStyle/>
          <a:p>
            <a:r>
              <a:rPr lang="en-US" dirty="0"/>
              <a:t>Extend ND to KND and make KND classical.</a:t>
            </a:r>
          </a:p>
          <a:p>
            <a:r>
              <a:rPr lang="en-US" dirty="0"/>
              <a:t>Define the </a:t>
            </a:r>
            <a:r>
              <a:rPr lang="en-US" dirty="0" err="1"/>
              <a:t>ktrans</a:t>
            </a:r>
            <a:r>
              <a:rPr lang="en-US" dirty="0"/>
              <a:t> that translates context between ND and KND</a:t>
            </a:r>
          </a:p>
          <a:p>
            <a:r>
              <a:rPr lang="en-US" dirty="0"/>
              <a:t>Add inference rule to help with our prove </a:t>
            </a:r>
          </a:p>
          <a:p>
            <a:pPr lvl="1"/>
            <a:r>
              <a:rPr lang="en-US" dirty="0"/>
              <a:t>ND: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X</a:t>
            </a:r>
            <a:r>
              <a:rPr lang="en-US" sz="1800" dirty="0">
                <a:solidFill>
                  <a:srgbClr val="000000"/>
                </a:solidFill>
              </a:rPr>
              <a:t>, 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¬¬¬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R. (could be 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¬¬I and ¬¬¬E but we stick with the notation of the paper by Chad E. Brown 1998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</a:rPr>
              <a:t>)</a:t>
            </a:r>
          </a:p>
          <a:p>
            <a:pPr lvl="1"/>
            <a:r>
              <a:rPr lang="en-US" sz="1800" dirty="0">
                <a:solidFill>
                  <a:srgbClr val="000000"/>
                </a:solidFill>
              </a:rPr>
              <a:t>KND: </a:t>
            </a:r>
            <a:r>
              <a:rPr lang="en-CA" sz="1800" i="0" u="none" strike="noStrike" dirty="0">
                <a:solidFill>
                  <a:srgbClr val="000000"/>
                </a:solidFill>
                <a:effectLst/>
              </a:rPr>
              <a:t>¬¬k</a:t>
            </a:r>
          </a:p>
          <a:p>
            <a:r>
              <a:rPr lang="en-US" dirty="0"/>
              <a:t>Prove soundness</a:t>
            </a:r>
          </a:p>
          <a:p>
            <a:r>
              <a:rPr lang="en-CA" dirty="0">
                <a:solidFill>
                  <a:srgbClr val="000000"/>
                </a:solidFill>
              </a:rPr>
              <a:t>Prove decomposability</a:t>
            </a:r>
            <a:endParaRPr lang="en-US" dirty="0"/>
          </a:p>
          <a:p>
            <a:r>
              <a:rPr lang="en-US" dirty="0"/>
              <a:t>Prove completeness</a:t>
            </a:r>
          </a:p>
        </p:txBody>
      </p:sp>
    </p:spTree>
    <p:extLst>
      <p:ext uri="{BB962C8B-B14F-4D97-AF65-F5344CB8AC3E}">
        <p14:creationId xmlns:p14="http://schemas.microsoft.com/office/powerpoint/2010/main" val="285231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AFEB-2EA2-3E86-0FD9-EFA9F905E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achieve our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8B198-E1D2-1ACA-C7E6-77DC8ACA4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931" y="1825625"/>
            <a:ext cx="8166100" cy="4351338"/>
          </a:xfrm>
        </p:spPr>
        <p:txBody>
          <a:bodyPr/>
          <a:lstStyle/>
          <a:p>
            <a:r>
              <a:rPr lang="en-US" dirty="0"/>
              <a:t>ND-&gt;KND</a:t>
            </a:r>
          </a:p>
          <a:p>
            <a:pPr lvl="1"/>
            <a:r>
              <a:rPr lang="en-US" dirty="0"/>
              <a:t>by adding the Kolmogorov double negation elimination rule to embed the exclude middle property.	</a:t>
            </a:r>
          </a:p>
          <a:p>
            <a:r>
              <a:rPr lang="en-US" dirty="0" err="1"/>
              <a:t>Ktrans</a:t>
            </a:r>
            <a:endParaRPr lang="en-US" dirty="0"/>
          </a:p>
          <a:p>
            <a:pPr lvl="1"/>
            <a:r>
              <a:rPr lang="en-US" dirty="0"/>
              <a:t>We define the translation as the right side and apply recursively</a:t>
            </a:r>
          </a:p>
          <a:p>
            <a:r>
              <a:rPr lang="en-US" dirty="0"/>
              <a:t>Inference rule</a:t>
            </a:r>
          </a:p>
          <a:p>
            <a:pPr lvl="1"/>
            <a:r>
              <a:rPr lang="en-US" dirty="0"/>
              <a:t>We prove each of them on paper.</a:t>
            </a:r>
          </a:p>
          <a:p>
            <a:pPr lvl="1"/>
            <a:endParaRPr lang="en-US" dirty="0"/>
          </a:p>
        </p:txBody>
      </p:sp>
      <p:pic>
        <p:nvPicPr>
          <p:cNvPr id="4" name="Picture 3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3437685D-1D24-AA81-B5B4-D49851B8C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303" y="3429000"/>
            <a:ext cx="2349500" cy="1676400"/>
          </a:xfrm>
          <a:prstGeom prst="rect">
            <a:avLst/>
          </a:prstGeom>
        </p:spPr>
      </p:pic>
      <p:pic>
        <p:nvPicPr>
          <p:cNvPr id="6" name="Picture 5" descr="A screenshot of a math book&#10;&#10;AI-generated content may be incorrect.">
            <a:extLst>
              <a:ext uri="{FF2B5EF4-FFF2-40B4-BE49-F238E27FC236}">
                <a16:creationId xmlns:a16="http://schemas.microsoft.com/office/drawing/2014/main" id="{578D65A9-5DAA-FE73-1FE7-E2B4AC721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553399"/>
            <a:ext cx="2081586" cy="2131988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8DED624-D704-B3F8-6A64-3224AA65C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031" y="927838"/>
            <a:ext cx="3230599" cy="236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3744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A664-93BD-6F10-D456-2C085DEAD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928" y="278484"/>
            <a:ext cx="4525788" cy="4351338"/>
          </a:xfrm>
        </p:spPr>
        <p:txBody>
          <a:bodyPr/>
          <a:lstStyle/>
          <a:p>
            <a:r>
              <a:rPr lang="en-US" dirty="0"/>
              <a:t>Soundness		</a:t>
            </a:r>
          </a:p>
          <a:p>
            <a:pPr marL="0" indent="0">
              <a:buNone/>
            </a:pPr>
            <a:r>
              <a:rPr lang="en-US" sz="2200" dirty="0"/>
              <a:t>We are able to prove soundness with out any lemma directly	</a:t>
            </a:r>
          </a:p>
          <a:p>
            <a:pPr lvl="1"/>
            <a:endParaRPr lang="en-US" dirty="0"/>
          </a:p>
        </p:txBody>
      </p:sp>
      <p:pic>
        <p:nvPicPr>
          <p:cNvPr id="5" name="Picture 4" descr="A close-up of a paper&#10;&#10;AI-generated content may be incorrect.">
            <a:extLst>
              <a:ext uri="{FF2B5EF4-FFF2-40B4-BE49-F238E27FC236}">
                <a16:creationId xmlns:a16="http://schemas.microsoft.com/office/drawing/2014/main" id="{0051B4E0-604D-B15D-200C-6094F9A30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17" y="1555531"/>
            <a:ext cx="3888962" cy="50359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0AECE0F-B6D6-04B1-2A5C-346C01722AF6}"/>
              </a:ext>
            </a:extLst>
          </p:cNvPr>
          <p:cNvSpPr txBox="1">
            <a:spLocks/>
          </p:cNvSpPr>
          <p:nvPr/>
        </p:nvSpPr>
        <p:spPr>
          <a:xfrm>
            <a:off x="4792716" y="288954"/>
            <a:ext cx="71323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Completeness</a:t>
            </a:r>
          </a:p>
          <a:p>
            <a:pPr marL="0" indent="0">
              <a:buNone/>
            </a:pPr>
            <a:r>
              <a:rPr lang="en-US" sz="2000" dirty="0"/>
              <a:t>For completeness, we assume the decomposability </a:t>
            </a:r>
          </a:p>
          <a:p>
            <a:pPr lvl="1"/>
            <a:endParaRPr lang="en-US" dirty="0"/>
          </a:p>
        </p:txBody>
      </p:sp>
      <p:pic>
        <p:nvPicPr>
          <p:cNvPr id="8" name="Picture 7" descr="A close-up of a math problem&#10;&#10;AI-generated content may be incorrect.">
            <a:extLst>
              <a:ext uri="{FF2B5EF4-FFF2-40B4-BE49-F238E27FC236}">
                <a16:creationId xmlns:a16="http://schemas.microsoft.com/office/drawing/2014/main" id="{183AFB0B-FB0A-56D1-3D2D-F878E9DE1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829" y="2028577"/>
            <a:ext cx="3532023" cy="4540469"/>
          </a:xfrm>
          <a:prstGeom prst="rect">
            <a:avLst/>
          </a:prstGeom>
        </p:spPr>
      </p:pic>
      <p:pic>
        <p:nvPicPr>
          <p:cNvPr id="10" name="Picture 9" descr="A screenshot of a math test&#10;&#10;AI-generated content may be incorrect.">
            <a:extLst>
              <a:ext uri="{FF2B5EF4-FFF2-40B4-BE49-F238E27FC236}">
                <a16:creationId xmlns:a16="http://schemas.microsoft.com/office/drawing/2014/main" id="{D8D04F1F-47FD-3443-B091-42B515CED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852" y="2028576"/>
            <a:ext cx="3850827" cy="454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66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DEE2-7CA1-41F2-E524-6866D5D2F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Currently working 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6D13-C5AB-B38E-873F-BF60C6BF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Decomposability: for each A there exists a C such that A = </a:t>
            </a:r>
            <a:r>
              <a:rPr lang="en-CA" sz="2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¬</a:t>
            </a:r>
            <a:r>
              <a:rPr lang="en-US" sz="2800" dirty="0"/>
              <a:t>C</a:t>
            </a:r>
          </a:p>
          <a:p>
            <a:pPr lvl="1"/>
            <a:r>
              <a:rPr lang="en-US" dirty="0"/>
              <a:t>If proven, complete our completeness prove</a:t>
            </a:r>
          </a:p>
          <a:p>
            <a:r>
              <a:rPr lang="en-US" dirty="0"/>
              <a:t>Excluded middle:</a:t>
            </a:r>
          </a:p>
          <a:p>
            <a:pPr lvl="1"/>
            <a:r>
              <a:rPr lang="en-US" dirty="0"/>
              <a:t>Show that for any formula A in KND we can prove (A or </a:t>
            </a:r>
            <a:r>
              <a:rPr lang="en-CA" sz="2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¬A)* in ND  </a:t>
            </a:r>
            <a:endParaRPr lang="en-US" dirty="0"/>
          </a:p>
          <a:p>
            <a:r>
              <a:rPr lang="en-US" dirty="0"/>
              <a:t>Beluga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719933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7340-2FDC-41A0-0122-8C311DF5C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and overall spilt up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C739F-3193-6335-2192-B49EA173C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8513"/>
          </a:xfrm>
        </p:spPr>
        <p:txBody>
          <a:bodyPr/>
          <a:lstStyle/>
          <a:p>
            <a:r>
              <a:rPr lang="en-US" dirty="0"/>
              <a:t>We are only a group of 2 so we do everything together.</a:t>
            </a:r>
          </a:p>
          <a:p>
            <a:r>
              <a:rPr lang="en-US" dirty="0"/>
              <a:t>Yantian Yin:</a:t>
            </a:r>
          </a:p>
          <a:p>
            <a:pPr lvl="1"/>
            <a:r>
              <a:rPr lang="en-US" dirty="0"/>
              <a:t>On paper proof, documentation making and PPT making.</a:t>
            </a:r>
          </a:p>
          <a:p>
            <a:r>
              <a:rPr lang="en-US" dirty="0" err="1"/>
              <a:t>Gufei</a:t>
            </a:r>
            <a:r>
              <a:rPr lang="en-US" dirty="0"/>
              <a:t> Che:</a:t>
            </a:r>
          </a:p>
          <a:p>
            <a:pPr lvl="1"/>
            <a:r>
              <a:rPr lang="en-US" dirty="0"/>
              <a:t>Beluga code implementation.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93DF1B-ED28-A348-782D-40527A1F2D89}"/>
              </a:ext>
            </a:extLst>
          </p:cNvPr>
          <p:cNvSpPr txBox="1"/>
          <p:nvPr/>
        </p:nvSpPr>
        <p:spPr>
          <a:xfrm>
            <a:off x="838200" y="4272677"/>
            <a:ext cx="106180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Future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of March 31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the decomposability and beluga code for ND, KND, </a:t>
            </a:r>
            <a:r>
              <a:rPr lang="en-US" dirty="0" err="1"/>
              <a:t>Ktrans</a:t>
            </a:r>
            <a:r>
              <a:rPr lang="en-US" dirty="0"/>
              <a:t>, and Decomp.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of April  7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soundness and completeness in Beluga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Week of April 14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Prepare  the </a:t>
            </a:r>
            <a:r>
              <a:rPr lang="en-CA" b="0" i="0" dirty="0">
                <a:solidFill>
                  <a:srgbClr val="202122"/>
                </a:solidFill>
                <a:effectLst/>
              </a:rPr>
              <a:t>anonymous YouTube video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and the </a:t>
            </a:r>
            <a:r>
              <a:rPr lang="en-CA" b="0" i="0" dirty="0">
                <a:solidFill>
                  <a:srgbClr val="202122"/>
                </a:solidFill>
                <a:effectLst/>
              </a:rPr>
              <a:t>extended abstract pages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928856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393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Extend the intuitionistic logic - Nature Deduction, with  Kolmogorov double negation  </vt:lpstr>
      <vt:lpstr>Motivation: Extending Intuitionistic ND to Classical Logic</vt:lpstr>
      <vt:lpstr>Objective</vt:lpstr>
      <vt:lpstr>How we achieve our objectives</vt:lpstr>
      <vt:lpstr>PowerPoint Presentation</vt:lpstr>
      <vt:lpstr>Currently working on </vt:lpstr>
      <vt:lpstr>Timeline and overall spilt up of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Yantian Yin</dc:creator>
  <cp:lastModifiedBy>Yantian Yin</cp:lastModifiedBy>
  <cp:revision>109</cp:revision>
  <dcterms:created xsi:type="dcterms:W3CDTF">2025-03-30T18:35:53Z</dcterms:created>
  <dcterms:modified xsi:type="dcterms:W3CDTF">2025-03-30T19:59:43Z</dcterms:modified>
</cp:coreProperties>
</file>