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75" r:id="rId4"/>
    <p:sldId id="268" r:id="rId5"/>
    <p:sldId id="267" r:id="rId6"/>
    <p:sldId id="270" r:id="rId7"/>
    <p:sldId id="271" r:id="rId8"/>
    <p:sldId id="272" r:id="rId9"/>
    <p:sldId id="273" r:id="rId10"/>
    <p:sldId id="274" r:id="rId11"/>
    <p:sldId id="269" r:id="rId12"/>
    <p:sldId id="276" r:id="rId13"/>
    <p:sldId id="26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_ming" initials="a" lastIdx="1" clrIdx="0">
    <p:extLst>
      <p:ext uri="{19B8F6BF-5375-455C-9EA6-DF929625EA0E}">
        <p15:presenceInfo xmlns:p15="http://schemas.microsoft.com/office/powerpoint/2012/main" userId="a_m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98B43-D796-40D3-9DCA-72EE8A416604}" type="datetimeFigureOut">
              <a:rPr lang="zh-CN" altLang="en-US" smtClean="0"/>
              <a:t>2020/2/8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26374-E455-438D-B28E-FCDF223E1688}" type="slidenum">
              <a:rPr lang="zh-CN" altLang="en-US" smtClean="0"/>
              <a:t>‹#›</a:t>
            </a:fld>
            <a:endParaRPr lang="zh-CN" altLang="en-US"/>
          </a:p>
        </p:txBody>
      </p:sp>
    </p:spTree>
    <p:extLst>
      <p:ext uri="{BB962C8B-B14F-4D97-AF65-F5344CB8AC3E}">
        <p14:creationId xmlns:p14="http://schemas.microsoft.com/office/powerpoint/2010/main" val="6072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3567291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400041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209837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1400212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42570416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221778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44116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179414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297770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325259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7B8DEA7-2D14-4798-8D3E-180E9191AD6A}" type="datetimeFigureOut">
              <a:rPr lang="zh-CN" altLang="en-US" smtClean="0"/>
              <a:t>2020/2/8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1C20EAC-E590-4C7F-BED3-251DB15FAD96}" type="slidenum">
              <a:rPr lang="zh-CN" altLang="en-US" smtClean="0"/>
              <a:t>‹#›</a:t>
            </a:fld>
            <a:endParaRPr lang="zh-CN" altLang="en-US"/>
          </a:p>
        </p:txBody>
      </p:sp>
    </p:spTree>
    <p:extLst>
      <p:ext uri="{BB962C8B-B14F-4D97-AF65-F5344CB8AC3E}">
        <p14:creationId xmlns:p14="http://schemas.microsoft.com/office/powerpoint/2010/main" val="9693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53800" y="6104238"/>
            <a:ext cx="574074" cy="574074"/>
          </a:xfrm>
          <a:prstGeom prst="rect">
            <a:avLst/>
          </a:prstGeom>
        </p:spPr>
      </p:pic>
    </p:spTree>
    <p:extLst>
      <p:ext uri="{BB962C8B-B14F-4D97-AF65-F5344CB8AC3E}">
        <p14:creationId xmlns:p14="http://schemas.microsoft.com/office/powerpoint/2010/main" val="37091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qiniu.com/kodo/manual/1671/region-endpoint"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pmjs.com/package/vue-quill-edi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qiniu.com/"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qiniu.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www.web-jshtml.cn/"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www.baidu.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18375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1415772" cy="461665"/>
          </a:xfrm>
          <a:prstGeom prst="rect">
            <a:avLst/>
          </a:prstGeom>
          <a:noFill/>
        </p:spPr>
        <p:txBody>
          <a:bodyPr wrap="none" rtlCol="0">
            <a:spAutoFit/>
          </a:bodyPr>
          <a:lstStyle/>
          <a:p>
            <a:r>
              <a:rPr lang="zh-CN" altLang="en-US" sz="2400" smtClean="0"/>
              <a:t>获取密钥</a:t>
            </a:r>
            <a:endParaRPr lang="zh-CN" altLang="en-US" sz="2400"/>
          </a:p>
        </p:txBody>
      </p:sp>
      <p:pic>
        <p:nvPicPr>
          <p:cNvPr id="2" name="图片 1"/>
          <p:cNvPicPr>
            <a:picLocks noChangeAspect="1"/>
          </p:cNvPicPr>
          <p:nvPr/>
        </p:nvPicPr>
        <p:blipFill>
          <a:blip r:embed="rId2"/>
          <a:stretch>
            <a:fillRect/>
          </a:stretch>
        </p:blipFill>
        <p:spPr>
          <a:xfrm>
            <a:off x="474785" y="1256567"/>
            <a:ext cx="1688123" cy="2220177"/>
          </a:xfrm>
          <a:prstGeom prst="rect">
            <a:avLst/>
          </a:prstGeom>
        </p:spPr>
      </p:pic>
      <p:pic>
        <p:nvPicPr>
          <p:cNvPr id="3" name="图片 2"/>
          <p:cNvPicPr>
            <a:picLocks noChangeAspect="1"/>
          </p:cNvPicPr>
          <p:nvPr/>
        </p:nvPicPr>
        <p:blipFill>
          <a:blip r:embed="rId3"/>
          <a:stretch>
            <a:fillRect/>
          </a:stretch>
        </p:blipFill>
        <p:spPr>
          <a:xfrm>
            <a:off x="2802915" y="1256568"/>
            <a:ext cx="3650640" cy="2288612"/>
          </a:xfrm>
          <a:prstGeom prst="rect">
            <a:avLst/>
          </a:prstGeom>
        </p:spPr>
      </p:pic>
      <p:sp>
        <p:nvSpPr>
          <p:cNvPr id="8" name="文本框 7"/>
          <p:cNvSpPr txBox="1"/>
          <p:nvPr/>
        </p:nvSpPr>
        <p:spPr>
          <a:xfrm>
            <a:off x="474785" y="3691354"/>
            <a:ext cx="7253652" cy="2585323"/>
          </a:xfrm>
          <a:prstGeom prst="rect">
            <a:avLst/>
          </a:prstGeom>
          <a:noFill/>
        </p:spPr>
        <p:txBody>
          <a:bodyPr wrap="square" rtlCol="0">
            <a:spAutoFit/>
          </a:bodyPr>
          <a:lstStyle/>
          <a:p>
            <a:pPr>
              <a:lnSpc>
                <a:spcPct val="150000"/>
              </a:lnSpc>
            </a:pPr>
            <a:r>
              <a:rPr lang="zh-CN" altLang="en-US" sz="1200" smtClean="0"/>
              <a:t>七牛云如何获取图片：</a:t>
            </a:r>
            <a:endParaRPr lang="en-US" altLang="zh-CN" sz="1200" smtClean="0"/>
          </a:p>
          <a:p>
            <a:pPr>
              <a:lnSpc>
                <a:spcPct val="150000"/>
              </a:lnSpc>
            </a:pPr>
            <a:r>
              <a:rPr lang="en-US" altLang="zh-CN" sz="1200" smtClean="0"/>
              <a:t>1</a:t>
            </a:r>
            <a:r>
              <a:rPr lang="zh-CN" altLang="en-US" sz="1200" smtClean="0"/>
              <a:t>、后台提供接口给前端获取七牛云的</a:t>
            </a:r>
            <a:r>
              <a:rPr lang="en-US" altLang="zh-CN" sz="1200" smtClean="0"/>
              <a:t>token</a:t>
            </a:r>
            <a:r>
              <a:rPr lang="zh-CN" altLang="en-US" sz="1200" smtClean="0"/>
              <a:t>，接口中已经写入了</a:t>
            </a:r>
            <a:r>
              <a:rPr lang="zh-CN" altLang="en-US" sz="1200" smtClean="0"/>
              <a:t>密钥；</a:t>
            </a:r>
            <a:endParaRPr lang="en-US" altLang="zh-CN" sz="1200" smtClean="0"/>
          </a:p>
          <a:p>
            <a:pPr>
              <a:lnSpc>
                <a:spcPct val="150000"/>
              </a:lnSpc>
            </a:pPr>
            <a:endParaRPr lang="en-US" altLang="zh-CN" sz="1200"/>
          </a:p>
          <a:p>
            <a:pPr>
              <a:lnSpc>
                <a:spcPct val="150000"/>
              </a:lnSpc>
            </a:pPr>
            <a:r>
              <a:rPr lang="zh-CN" altLang="en-US" sz="1200" smtClean="0"/>
              <a:t>这里</a:t>
            </a:r>
            <a:r>
              <a:rPr lang="zh-CN" altLang="en-US" sz="1200" smtClean="0"/>
              <a:t>需要注意一些问题：</a:t>
            </a:r>
            <a:endParaRPr lang="en-US" altLang="zh-CN" sz="1200" smtClean="0"/>
          </a:p>
          <a:p>
            <a:pPr>
              <a:lnSpc>
                <a:spcPct val="150000"/>
              </a:lnSpc>
            </a:pPr>
            <a:r>
              <a:rPr lang="en-US" altLang="zh-CN" sz="1200" smtClean="0"/>
              <a:t>1</a:t>
            </a:r>
            <a:r>
              <a:rPr lang="zh-CN" altLang="en-US" sz="1200" smtClean="0"/>
              <a:t>、正常在公司做项目的时候，一般都是 后台 人员把东西都配置好，直接给前台调接口，会把密钥和空间储存名称都写在数据库，然后调接口时，通过接口返回一个七牛云的</a:t>
            </a:r>
            <a:r>
              <a:rPr lang="en-US" altLang="zh-CN" sz="1200" smtClean="0"/>
              <a:t>token</a:t>
            </a:r>
            <a:r>
              <a:rPr lang="zh-CN" altLang="en-US" sz="1200" smtClean="0"/>
              <a:t>。（需要</a:t>
            </a:r>
            <a:r>
              <a:rPr lang="en-US" altLang="zh-CN" sz="1200" smtClean="0"/>
              <a:t>token</a:t>
            </a:r>
            <a:r>
              <a:rPr lang="zh-CN" altLang="en-US" sz="1200" smtClean="0"/>
              <a:t>才能读取文件）</a:t>
            </a:r>
            <a:endParaRPr lang="en-US" altLang="zh-CN" sz="1200" smtClean="0"/>
          </a:p>
          <a:p>
            <a:pPr>
              <a:lnSpc>
                <a:spcPct val="150000"/>
              </a:lnSpc>
            </a:pPr>
            <a:endParaRPr lang="en-US" altLang="zh-CN" sz="1200"/>
          </a:p>
          <a:p>
            <a:pPr>
              <a:lnSpc>
                <a:spcPct val="150000"/>
              </a:lnSpc>
            </a:pPr>
            <a:r>
              <a:rPr lang="en-US" altLang="zh-CN" sz="1200" smtClean="0"/>
              <a:t>2</a:t>
            </a:r>
            <a:r>
              <a:rPr lang="zh-CN" altLang="en-US" sz="1200" smtClean="0"/>
              <a:t>、视频是为了让大家学习七牛云上传图片过程需要一些什么样的资料才能正常上传图片、读取图片，所以需要大家手动传密钥和空间储存名称，后续看接口。</a:t>
            </a:r>
            <a:endParaRPr lang="en-US" altLang="zh-CN" sz="1200" smtClean="0"/>
          </a:p>
        </p:txBody>
      </p:sp>
    </p:spTree>
    <p:extLst>
      <p:ext uri="{BB962C8B-B14F-4D97-AF65-F5344CB8AC3E}">
        <p14:creationId xmlns:p14="http://schemas.microsoft.com/office/powerpoint/2010/main" val="3330804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2339102" cy="461665"/>
          </a:xfrm>
          <a:prstGeom prst="rect">
            <a:avLst/>
          </a:prstGeom>
          <a:noFill/>
        </p:spPr>
        <p:txBody>
          <a:bodyPr wrap="none" rtlCol="0">
            <a:spAutoFit/>
          </a:bodyPr>
          <a:lstStyle/>
          <a:p>
            <a:r>
              <a:rPr lang="zh-CN" altLang="en-US" sz="2400" smtClean="0"/>
              <a:t>七牛云创建空间</a:t>
            </a:r>
            <a:endParaRPr lang="zh-CN" altLang="en-US" sz="2400"/>
          </a:p>
        </p:txBody>
      </p:sp>
      <p:sp>
        <p:nvSpPr>
          <p:cNvPr id="7" name="文本框 6"/>
          <p:cNvSpPr txBox="1"/>
          <p:nvPr/>
        </p:nvSpPr>
        <p:spPr>
          <a:xfrm>
            <a:off x="624253" y="1479110"/>
            <a:ext cx="4624755" cy="382669"/>
          </a:xfrm>
          <a:prstGeom prst="rect">
            <a:avLst/>
          </a:prstGeom>
          <a:noFill/>
        </p:spPr>
        <p:txBody>
          <a:bodyPr wrap="square" rtlCol="0">
            <a:spAutoFit/>
          </a:bodyPr>
          <a:lstStyle/>
          <a:p>
            <a:pPr>
              <a:lnSpc>
                <a:spcPct val="150000"/>
              </a:lnSpc>
            </a:pPr>
            <a:r>
              <a:rPr lang="zh-CN" altLang="en-US" sz="1400"/>
              <a:t>存储区域</a:t>
            </a:r>
            <a:endParaRPr lang="en-US" altLang="zh-CN" sz="1200" smtClean="0">
              <a:solidFill>
                <a:srgbClr val="FF0000"/>
              </a:solidFill>
            </a:endParaRPr>
          </a:p>
        </p:txBody>
      </p:sp>
      <p:pic>
        <p:nvPicPr>
          <p:cNvPr id="2" name="图片 1"/>
          <p:cNvPicPr>
            <a:picLocks noChangeAspect="1"/>
          </p:cNvPicPr>
          <p:nvPr/>
        </p:nvPicPr>
        <p:blipFill>
          <a:blip r:embed="rId2"/>
          <a:stretch>
            <a:fillRect/>
          </a:stretch>
        </p:blipFill>
        <p:spPr>
          <a:xfrm>
            <a:off x="553183" y="1936895"/>
            <a:ext cx="8854587" cy="3017570"/>
          </a:xfrm>
          <a:prstGeom prst="rect">
            <a:avLst/>
          </a:prstGeom>
        </p:spPr>
      </p:pic>
      <p:sp>
        <p:nvSpPr>
          <p:cNvPr id="11" name="文本框 10"/>
          <p:cNvSpPr txBox="1"/>
          <p:nvPr/>
        </p:nvSpPr>
        <p:spPr>
          <a:xfrm>
            <a:off x="624253" y="5029581"/>
            <a:ext cx="6049109" cy="341184"/>
          </a:xfrm>
          <a:prstGeom prst="rect">
            <a:avLst/>
          </a:prstGeom>
          <a:noFill/>
        </p:spPr>
        <p:txBody>
          <a:bodyPr wrap="square" rtlCol="0">
            <a:spAutoFit/>
          </a:bodyPr>
          <a:lstStyle/>
          <a:p>
            <a:pPr>
              <a:lnSpc>
                <a:spcPct val="150000"/>
              </a:lnSpc>
            </a:pPr>
            <a:r>
              <a:rPr lang="zh-CN" altLang="en-US" sz="1200" smtClean="0"/>
              <a:t>网址：</a:t>
            </a:r>
            <a:r>
              <a:rPr lang="en-US" altLang="zh-CN" sz="1200">
                <a:hlinkClick r:id="rId3"/>
              </a:rPr>
              <a:t>https://developer.qiniu.com/kodo/manual/1671/region-endpoint</a:t>
            </a:r>
            <a:endParaRPr lang="en-US" altLang="zh-CN" sz="1200" smtClean="0">
              <a:solidFill>
                <a:srgbClr val="FF0000"/>
              </a:solidFill>
            </a:endParaRPr>
          </a:p>
        </p:txBody>
      </p:sp>
    </p:spTree>
    <p:extLst>
      <p:ext uri="{BB962C8B-B14F-4D97-AF65-F5344CB8AC3E}">
        <p14:creationId xmlns:p14="http://schemas.microsoft.com/office/powerpoint/2010/main" val="649739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1723549" cy="461665"/>
          </a:xfrm>
          <a:prstGeom prst="rect">
            <a:avLst/>
          </a:prstGeom>
          <a:noFill/>
        </p:spPr>
        <p:txBody>
          <a:bodyPr wrap="none" rtlCol="0">
            <a:spAutoFit/>
          </a:bodyPr>
          <a:lstStyle/>
          <a:p>
            <a:r>
              <a:rPr lang="zh-CN" altLang="en-US" sz="2400" smtClean="0"/>
              <a:t>文件名转码</a:t>
            </a:r>
            <a:endParaRPr lang="zh-CN" altLang="en-US" sz="2400"/>
          </a:p>
        </p:txBody>
      </p:sp>
      <p:sp>
        <p:nvSpPr>
          <p:cNvPr id="3" name="文本框 2"/>
          <p:cNvSpPr txBox="1"/>
          <p:nvPr/>
        </p:nvSpPr>
        <p:spPr>
          <a:xfrm>
            <a:off x="474785" y="1371599"/>
            <a:ext cx="3201517" cy="646331"/>
          </a:xfrm>
          <a:prstGeom prst="rect">
            <a:avLst/>
          </a:prstGeom>
          <a:noFill/>
        </p:spPr>
        <p:txBody>
          <a:bodyPr wrap="none" rtlCol="0">
            <a:spAutoFit/>
          </a:bodyPr>
          <a:lstStyle/>
          <a:p>
            <a:r>
              <a:rPr lang="en-US" altLang="zh-CN"/>
              <a:t>let suffix = file.name</a:t>
            </a:r>
          </a:p>
          <a:p>
            <a:r>
              <a:rPr lang="en-US" altLang="zh-CN" smtClean="0"/>
              <a:t>let</a:t>
            </a:r>
            <a:r>
              <a:rPr lang="en-US" altLang="zh-CN"/>
              <a:t> key = encodeURI(`${</a:t>
            </a:r>
            <a:r>
              <a:rPr lang="en-US" altLang="zh-CN"/>
              <a:t>suffix</a:t>
            </a:r>
            <a:r>
              <a:rPr lang="en-US" altLang="zh-CN" smtClean="0"/>
              <a:t>}`)</a:t>
            </a:r>
            <a:endParaRPr lang="en-US" altLang="zh-CN"/>
          </a:p>
        </p:txBody>
      </p:sp>
    </p:spTree>
    <p:extLst>
      <p:ext uri="{BB962C8B-B14F-4D97-AF65-F5344CB8AC3E}">
        <p14:creationId xmlns:p14="http://schemas.microsoft.com/office/powerpoint/2010/main" val="1762592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21344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2031325" cy="461665"/>
          </a:xfrm>
          <a:prstGeom prst="rect">
            <a:avLst/>
          </a:prstGeom>
          <a:noFill/>
        </p:spPr>
        <p:txBody>
          <a:bodyPr wrap="none" rtlCol="0">
            <a:spAutoFit/>
          </a:bodyPr>
          <a:lstStyle/>
          <a:p>
            <a:r>
              <a:rPr lang="zh-CN" altLang="en-US" sz="2400" smtClean="0"/>
              <a:t>富文本编辑器</a:t>
            </a:r>
            <a:endParaRPr lang="zh-CN" altLang="en-US" sz="2400"/>
          </a:p>
        </p:txBody>
      </p:sp>
      <p:sp>
        <p:nvSpPr>
          <p:cNvPr id="11" name="文本框 10"/>
          <p:cNvSpPr txBox="1"/>
          <p:nvPr/>
        </p:nvSpPr>
        <p:spPr>
          <a:xfrm>
            <a:off x="509955" y="1224704"/>
            <a:ext cx="2989384" cy="646331"/>
          </a:xfrm>
          <a:prstGeom prst="rect">
            <a:avLst/>
          </a:prstGeom>
          <a:noFill/>
        </p:spPr>
        <p:txBody>
          <a:bodyPr wrap="square" rtlCol="0">
            <a:spAutoFit/>
          </a:bodyPr>
          <a:lstStyle/>
          <a:p>
            <a:pPr>
              <a:lnSpc>
                <a:spcPct val="150000"/>
              </a:lnSpc>
            </a:pPr>
            <a:r>
              <a:rPr lang="zh-CN" altLang="en-US" sz="1200" b="1" smtClean="0"/>
              <a:t>依赖</a:t>
            </a:r>
            <a:endParaRPr lang="en-US" altLang="zh-CN" sz="1200" b="1" smtClean="0"/>
          </a:p>
          <a:p>
            <a:pPr>
              <a:lnSpc>
                <a:spcPct val="150000"/>
              </a:lnSpc>
            </a:pPr>
            <a:r>
              <a:rPr lang="en-US" altLang="zh-CN" sz="1200" smtClean="0"/>
              <a:t>npm </a:t>
            </a:r>
            <a:r>
              <a:rPr lang="en-US" altLang="zh-CN" sz="1200"/>
              <a:t>install vue-quill-editor --save</a:t>
            </a:r>
            <a:endParaRPr lang="en-US" altLang="zh-CN" sz="1200" smtClean="0">
              <a:solidFill>
                <a:srgbClr val="FF0000"/>
              </a:solidFill>
            </a:endParaRPr>
          </a:p>
        </p:txBody>
      </p:sp>
      <p:sp>
        <p:nvSpPr>
          <p:cNvPr id="14" name="文本框 13"/>
          <p:cNvSpPr txBox="1"/>
          <p:nvPr/>
        </p:nvSpPr>
        <p:spPr>
          <a:xfrm>
            <a:off x="496916" y="2178598"/>
            <a:ext cx="6413838" cy="1477328"/>
          </a:xfrm>
          <a:prstGeom prst="rect">
            <a:avLst/>
          </a:prstGeom>
          <a:noFill/>
        </p:spPr>
        <p:txBody>
          <a:bodyPr wrap="square" rtlCol="0">
            <a:spAutoFit/>
          </a:bodyPr>
          <a:lstStyle/>
          <a:p>
            <a:pPr>
              <a:lnSpc>
                <a:spcPct val="150000"/>
              </a:lnSpc>
            </a:pPr>
            <a:r>
              <a:rPr lang="zh-CN" altLang="en-US" sz="1200" b="1" smtClean="0"/>
              <a:t>引入</a:t>
            </a:r>
            <a:endParaRPr lang="en-US" altLang="zh-CN" sz="1200" b="1" smtClean="0"/>
          </a:p>
          <a:p>
            <a:pPr>
              <a:lnSpc>
                <a:spcPct val="150000"/>
              </a:lnSpc>
            </a:pPr>
            <a:r>
              <a:rPr lang="en-US" altLang="zh-CN" sz="1200"/>
              <a:t>import { quillEditor } from "vue-quill-editor"; </a:t>
            </a:r>
            <a:endParaRPr lang="en-US" altLang="zh-CN" sz="1200" smtClean="0"/>
          </a:p>
          <a:p>
            <a:pPr>
              <a:lnSpc>
                <a:spcPct val="150000"/>
              </a:lnSpc>
            </a:pPr>
            <a:r>
              <a:rPr lang="en-US" altLang="zh-CN" sz="1200" smtClean="0"/>
              <a:t>import </a:t>
            </a:r>
            <a:r>
              <a:rPr lang="en-US" altLang="zh-CN" sz="1200"/>
              <a:t>'quill/dist/quill.core.css</a:t>
            </a:r>
            <a:r>
              <a:rPr lang="en-US" altLang="zh-CN" sz="1200" smtClean="0"/>
              <a:t>';</a:t>
            </a:r>
          </a:p>
          <a:p>
            <a:pPr>
              <a:lnSpc>
                <a:spcPct val="150000"/>
              </a:lnSpc>
            </a:pPr>
            <a:r>
              <a:rPr lang="en-US" altLang="zh-CN" sz="1200" smtClean="0"/>
              <a:t>import </a:t>
            </a:r>
            <a:r>
              <a:rPr lang="en-US" altLang="zh-CN" sz="1200"/>
              <a:t>'quill/dist/quill.snow.css</a:t>
            </a:r>
            <a:r>
              <a:rPr lang="en-US" altLang="zh-CN" sz="1200" smtClean="0"/>
              <a:t>';</a:t>
            </a:r>
          </a:p>
          <a:p>
            <a:pPr>
              <a:lnSpc>
                <a:spcPct val="150000"/>
              </a:lnSpc>
            </a:pPr>
            <a:r>
              <a:rPr lang="en-US" altLang="zh-CN" sz="1200" smtClean="0"/>
              <a:t>import </a:t>
            </a:r>
            <a:r>
              <a:rPr lang="en-US" altLang="zh-CN" sz="1200"/>
              <a:t>'quill/dist/quill.bubble.css</a:t>
            </a:r>
            <a:r>
              <a:rPr lang="en-US" altLang="zh-CN" sz="1200" smtClean="0"/>
              <a:t>';</a:t>
            </a:r>
          </a:p>
        </p:txBody>
      </p:sp>
      <p:sp>
        <p:nvSpPr>
          <p:cNvPr id="16" name="文本框 15"/>
          <p:cNvSpPr txBox="1"/>
          <p:nvPr/>
        </p:nvSpPr>
        <p:spPr>
          <a:xfrm>
            <a:off x="496916" y="4794020"/>
            <a:ext cx="6413838" cy="646331"/>
          </a:xfrm>
          <a:prstGeom prst="rect">
            <a:avLst/>
          </a:prstGeom>
          <a:noFill/>
        </p:spPr>
        <p:txBody>
          <a:bodyPr wrap="square" rtlCol="0">
            <a:spAutoFit/>
          </a:bodyPr>
          <a:lstStyle/>
          <a:p>
            <a:pPr>
              <a:lnSpc>
                <a:spcPct val="150000"/>
              </a:lnSpc>
            </a:pPr>
            <a:r>
              <a:rPr lang="en-US" altLang="zh-CN" sz="1200" b="1" smtClean="0"/>
              <a:t>API</a:t>
            </a:r>
            <a:r>
              <a:rPr lang="zh-CN" altLang="en-US" sz="1200" b="1" smtClean="0"/>
              <a:t>：</a:t>
            </a:r>
            <a:endParaRPr lang="en-US" altLang="zh-CN" sz="1200" b="1" smtClean="0"/>
          </a:p>
          <a:p>
            <a:pPr>
              <a:lnSpc>
                <a:spcPct val="150000"/>
              </a:lnSpc>
            </a:pPr>
            <a:r>
              <a:rPr lang="en-US" altLang="zh-CN" sz="1200">
                <a:hlinkClick r:id="rId2"/>
              </a:rPr>
              <a:t>https://www.npmjs.com/package/vue-quill-editor</a:t>
            </a:r>
            <a:endParaRPr lang="en-US" altLang="zh-CN" sz="1200" smtClean="0"/>
          </a:p>
        </p:txBody>
      </p:sp>
      <p:sp>
        <p:nvSpPr>
          <p:cNvPr id="18" name="文本框 17"/>
          <p:cNvSpPr txBox="1"/>
          <p:nvPr/>
        </p:nvSpPr>
        <p:spPr>
          <a:xfrm>
            <a:off x="496916" y="3902564"/>
            <a:ext cx="6413838" cy="923330"/>
          </a:xfrm>
          <a:prstGeom prst="rect">
            <a:avLst/>
          </a:prstGeom>
          <a:noFill/>
        </p:spPr>
        <p:txBody>
          <a:bodyPr wrap="square" rtlCol="0">
            <a:spAutoFit/>
          </a:bodyPr>
          <a:lstStyle/>
          <a:p>
            <a:pPr>
              <a:lnSpc>
                <a:spcPct val="150000"/>
              </a:lnSpc>
            </a:pPr>
            <a:r>
              <a:rPr lang="en-US" altLang="zh-CN" sz="1200" b="1" smtClean="0"/>
              <a:t>Template</a:t>
            </a:r>
          </a:p>
          <a:p>
            <a:pPr>
              <a:lnSpc>
                <a:spcPct val="150000"/>
              </a:lnSpc>
            </a:pPr>
            <a:r>
              <a:rPr lang="en-US" altLang="zh-CN" sz="1200"/>
              <a:t>&lt;quillEditor v-model="form.content" ref="myQuillEditor" :options="data.editorOption"/&gt;</a:t>
            </a:r>
          </a:p>
          <a:p>
            <a:pPr>
              <a:lnSpc>
                <a:spcPct val="150000"/>
              </a:lnSpc>
            </a:pPr>
            <a:endParaRPr lang="en-US" altLang="zh-CN" sz="1200" smtClean="0"/>
          </a:p>
        </p:txBody>
      </p:sp>
    </p:spTree>
    <p:extLst>
      <p:ext uri="{BB962C8B-B14F-4D97-AF65-F5344CB8AC3E}">
        <p14:creationId xmlns:p14="http://schemas.microsoft.com/office/powerpoint/2010/main" val="75312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2428870" cy="461665"/>
          </a:xfrm>
          <a:prstGeom prst="rect">
            <a:avLst/>
          </a:prstGeom>
          <a:noFill/>
        </p:spPr>
        <p:txBody>
          <a:bodyPr wrap="none" rtlCol="0">
            <a:spAutoFit/>
          </a:bodyPr>
          <a:lstStyle/>
          <a:p>
            <a:r>
              <a:rPr lang="zh-CN" altLang="en-US" sz="2400" smtClean="0"/>
              <a:t>七牛云图片储存</a:t>
            </a:r>
            <a:endParaRPr lang="zh-CN" altLang="en-US" sz="2400"/>
          </a:p>
        </p:txBody>
      </p:sp>
      <p:sp>
        <p:nvSpPr>
          <p:cNvPr id="11" name="文本框 10"/>
          <p:cNvSpPr txBox="1"/>
          <p:nvPr/>
        </p:nvSpPr>
        <p:spPr>
          <a:xfrm>
            <a:off x="509955" y="1067953"/>
            <a:ext cx="2989384" cy="369332"/>
          </a:xfrm>
          <a:prstGeom prst="rect">
            <a:avLst/>
          </a:prstGeom>
          <a:noFill/>
        </p:spPr>
        <p:txBody>
          <a:bodyPr wrap="square" rtlCol="0">
            <a:spAutoFit/>
          </a:bodyPr>
          <a:lstStyle/>
          <a:p>
            <a:pPr>
              <a:lnSpc>
                <a:spcPct val="150000"/>
              </a:lnSpc>
            </a:pPr>
            <a:r>
              <a:rPr lang="zh-CN" altLang="en-US" sz="1200" smtClean="0"/>
              <a:t>官网：</a:t>
            </a:r>
            <a:r>
              <a:rPr lang="en-US" altLang="zh-CN" sz="1200">
                <a:hlinkClick r:id="rId2"/>
              </a:rPr>
              <a:t>https://www.qiniu.com</a:t>
            </a:r>
            <a:endParaRPr lang="en-US" altLang="zh-CN" sz="1200" smtClean="0">
              <a:solidFill>
                <a:srgbClr val="FF0000"/>
              </a:solidFill>
            </a:endParaRPr>
          </a:p>
        </p:txBody>
      </p:sp>
      <p:sp>
        <p:nvSpPr>
          <p:cNvPr id="13" name="文本框 12"/>
          <p:cNvSpPr txBox="1"/>
          <p:nvPr/>
        </p:nvSpPr>
        <p:spPr>
          <a:xfrm>
            <a:off x="474785" y="1911743"/>
            <a:ext cx="1582615" cy="369332"/>
          </a:xfrm>
          <a:prstGeom prst="rect">
            <a:avLst/>
          </a:prstGeom>
          <a:noFill/>
        </p:spPr>
        <p:txBody>
          <a:bodyPr wrap="square" rtlCol="0">
            <a:spAutoFit/>
          </a:bodyPr>
          <a:lstStyle/>
          <a:p>
            <a:pPr>
              <a:lnSpc>
                <a:spcPct val="150000"/>
              </a:lnSpc>
            </a:pPr>
            <a:r>
              <a:rPr lang="zh-CN" altLang="en-US" sz="1200" smtClean="0"/>
              <a:t>第一步：注册帐号</a:t>
            </a:r>
            <a:endParaRPr lang="en-US" altLang="zh-CN" sz="1200" smtClean="0"/>
          </a:p>
        </p:txBody>
      </p:sp>
      <p:pic>
        <p:nvPicPr>
          <p:cNvPr id="3" name="图片 2"/>
          <p:cNvPicPr>
            <a:picLocks noChangeAspect="1"/>
          </p:cNvPicPr>
          <p:nvPr/>
        </p:nvPicPr>
        <p:blipFill>
          <a:blip r:embed="rId3"/>
          <a:stretch>
            <a:fillRect/>
          </a:stretch>
        </p:blipFill>
        <p:spPr>
          <a:xfrm>
            <a:off x="413239" y="2542719"/>
            <a:ext cx="3165230" cy="2174672"/>
          </a:xfrm>
          <a:prstGeom prst="rect">
            <a:avLst/>
          </a:prstGeom>
        </p:spPr>
      </p:pic>
      <p:sp>
        <p:nvSpPr>
          <p:cNvPr id="14" name="文本框 13"/>
          <p:cNvSpPr txBox="1"/>
          <p:nvPr/>
        </p:nvSpPr>
        <p:spPr>
          <a:xfrm>
            <a:off x="4185139" y="1911742"/>
            <a:ext cx="1987061" cy="369332"/>
          </a:xfrm>
          <a:prstGeom prst="rect">
            <a:avLst/>
          </a:prstGeom>
          <a:noFill/>
        </p:spPr>
        <p:txBody>
          <a:bodyPr wrap="square" rtlCol="0">
            <a:spAutoFit/>
          </a:bodyPr>
          <a:lstStyle/>
          <a:p>
            <a:pPr>
              <a:lnSpc>
                <a:spcPct val="150000"/>
              </a:lnSpc>
            </a:pPr>
            <a:r>
              <a:rPr lang="zh-CN" altLang="en-US" sz="1200" smtClean="0"/>
              <a:t>第</a:t>
            </a:r>
            <a:r>
              <a:rPr lang="zh-CN" altLang="en-US" sz="1200"/>
              <a:t>二</a:t>
            </a:r>
            <a:r>
              <a:rPr lang="zh-CN" altLang="en-US" sz="1200" smtClean="0"/>
              <a:t>步：进入邮箱验证</a:t>
            </a:r>
            <a:endParaRPr lang="en-US" altLang="zh-CN" sz="1200" smtClean="0"/>
          </a:p>
        </p:txBody>
      </p:sp>
      <p:pic>
        <p:nvPicPr>
          <p:cNvPr id="5" name="图片 4"/>
          <p:cNvPicPr>
            <a:picLocks noChangeAspect="1"/>
          </p:cNvPicPr>
          <p:nvPr/>
        </p:nvPicPr>
        <p:blipFill>
          <a:blip r:embed="rId4"/>
          <a:stretch>
            <a:fillRect/>
          </a:stretch>
        </p:blipFill>
        <p:spPr>
          <a:xfrm>
            <a:off x="3971925" y="2542719"/>
            <a:ext cx="3466368" cy="1622018"/>
          </a:xfrm>
          <a:prstGeom prst="rect">
            <a:avLst/>
          </a:prstGeom>
        </p:spPr>
      </p:pic>
      <p:sp>
        <p:nvSpPr>
          <p:cNvPr id="15" name="文本框 14"/>
          <p:cNvSpPr txBox="1"/>
          <p:nvPr/>
        </p:nvSpPr>
        <p:spPr>
          <a:xfrm>
            <a:off x="8044963" y="1911742"/>
            <a:ext cx="1987061" cy="369332"/>
          </a:xfrm>
          <a:prstGeom prst="rect">
            <a:avLst/>
          </a:prstGeom>
          <a:noFill/>
        </p:spPr>
        <p:txBody>
          <a:bodyPr wrap="square" rtlCol="0">
            <a:spAutoFit/>
          </a:bodyPr>
          <a:lstStyle/>
          <a:p>
            <a:pPr>
              <a:lnSpc>
                <a:spcPct val="150000"/>
              </a:lnSpc>
            </a:pPr>
            <a:r>
              <a:rPr lang="zh-CN" altLang="en-US" sz="1200" smtClean="0"/>
              <a:t>第三步：实名认证</a:t>
            </a:r>
            <a:endParaRPr lang="en-US" altLang="zh-CN" sz="1200" smtClean="0"/>
          </a:p>
        </p:txBody>
      </p:sp>
      <p:pic>
        <p:nvPicPr>
          <p:cNvPr id="6" name="图片 5"/>
          <p:cNvPicPr>
            <a:picLocks noChangeAspect="1"/>
          </p:cNvPicPr>
          <p:nvPr/>
        </p:nvPicPr>
        <p:blipFill>
          <a:blip r:embed="rId5"/>
          <a:stretch>
            <a:fillRect/>
          </a:stretch>
        </p:blipFill>
        <p:spPr>
          <a:xfrm>
            <a:off x="7957404" y="2454796"/>
            <a:ext cx="3138853" cy="2046283"/>
          </a:xfrm>
          <a:prstGeom prst="rect">
            <a:avLst/>
          </a:prstGeom>
        </p:spPr>
      </p:pic>
      <p:pic>
        <p:nvPicPr>
          <p:cNvPr id="17" name="图片 16"/>
          <p:cNvPicPr>
            <a:picLocks noChangeAspect="1"/>
          </p:cNvPicPr>
          <p:nvPr/>
        </p:nvPicPr>
        <p:blipFill>
          <a:blip r:embed="rId6"/>
          <a:stretch>
            <a:fillRect/>
          </a:stretch>
        </p:blipFill>
        <p:spPr>
          <a:xfrm>
            <a:off x="8610600" y="4674801"/>
            <a:ext cx="2424111" cy="1893837"/>
          </a:xfrm>
          <a:prstGeom prst="rect">
            <a:avLst/>
          </a:prstGeom>
        </p:spPr>
      </p:pic>
    </p:spTree>
    <p:extLst>
      <p:ext uri="{BB962C8B-B14F-4D97-AF65-F5344CB8AC3E}">
        <p14:creationId xmlns:p14="http://schemas.microsoft.com/office/powerpoint/2010/main" val="964185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2428870" cy="461665"/>
          </a:xfrm>
          <a:prstGeom prst="rect">
            <a:avLst/>
          </a:prstGeom>
          <a:noFill/>
        </p:spPr>
        <p:txBody>
          <a:bodyPr wrap="none" rtlCol="0">
            <a:spAutoFit/>
          </a:bodyPr>
          <a:lstStyle/>
          <a:p>
            <a:r>
              <a:rPr lang="zh-CN" altLang="en-US" sz="2400" smtClean="0"/>
              <a:t>七牛云图片储存</a:t>
            </a:r>
            <a:endParaRPr lang="zh-CN" altLang="en-US" sz="2400"/>
          </a:p>
        </p:txBody>
      </p:sp>
      <p:sp>
        <p:nvSpPr>
          <p:cNvPr id="11" name="文本框 10"/>
          <p:cNvSpPr txBox="1"/>
          <p:nvPr/>
        </p:nvSpPr>
        <p:spPr>
          <a:xfrm>
            <a:off x="509955" y="1067953"/>
            <a:ext cx="2989384" cy="369332"/>
          </a:xfrm>
          <a:prstGeom prst="rect">
            <a:avLst/>
          </a:prstGeom>
          <a:noFill/>
        </p:spPr>
        <p:txBody>
          <a:bodyPr wrap="square" rtlCol="0">
            <a:spAutoFit/>
          </a:bodyPr>
          <a:lstStyle/>
          <a:p>
            <a:pPr>
              <a:lnSpc>
                <a:spcPct val="150000"/>
              </a:lnSpc>
            </a:pPr>
            <a:r>
              <a:rPr lang="zh-CN" altLang="en-US" sz="1200" smtClean="0"/>
              <a:t>官网：</a:t>
            </a:r>
            <a:r>
              <a:rPr lang="en-US" altLang="zh-CN" sz="1200">
                <a:hlinkClick r:id="rId2"/>
              </a:rPr>
              <a:t>https://www.qiniu.com</a:t>
            </a:r>
            <a:endParaRPr lang="en-US" altLang="zh-CN" sz="1200" smtClean="0">
              <a:solidFill>
                <a:srgbClr val="FF0000"/>
              </a:solidFill>
            </a:endParaRPr>
          </a:p>
        </p:txBody>
      </p:sp>
      <p:sp>
        <p:nvSpPr>
          <p:cNvPr id="13" name="文本框 12"/>
          <p:cNvSpPr txBox="1"/>
          <p:nvPr/>
        </p:nvSpPr>
        <p:spPr>
          <a:xfrm>
            <a:off x="474786" y="1911743"/>
            <a:ext cx="3200400" cy="369332"/>
          </a:xfrm>
          <a:prstGeom prst="rect">
            <a:avLst/>
          </a:prstGeom>
          <a:noFill/>
        </p:spPr>
        <p:txBody>
          <a:bodyPr wrap="square" rtlCol="0">
            <a:spAutoFit/>
          </a:bodyPr>
          <a:lstStyle/>
          <a:p>
            <a:pPr>
              <a:lnSpc>
                <a:spcPct val="150000"/>
              </a:lnSpc>
            </a:pPr>
            <a:r>
              <a:rPr lang="zh-CN" altLang="en-US" sz="1200" smtClean="0"/>
              <a:t>第四步：个人用户信息</a:t>
            </a:r>
            <a:endParaRPr lang="en-US" altLang="zh-CN" sz="1200" smtClean="0"/>
          </a:p>
        </p:txBody>
      </p:sp>
      <p:pic>
        <p:nvPicPr>
          <p:cNvPr id="2" name="图片 1"/>
          <p:cNvPicPr>
            <a:picLocks noChangeAspect="1"/>
          </p:cNvPicPr>
          <p:nvPr/>
        </p:nvPicPr>
        <p:blipFill>
          <a:blip r:embed="rId3"/>
          <a:stretch>
            <a:fillRect/>
          </a:stretch>
        </p:blipFill>
        <p:spPr>
          <a:xfrm>
            <a:off x="474785" y="2448130"/>
            <a:ext cx="3745523" cy="3285900"/>
          </a:xfrm>
          <a:prstGeom prst="rect">
            <a:avLst/>
          </a:prstGeom>
        </p:spPr>
      </p:pic>
      <p:pic>
        <p:nvPicPr>
          <p:cNvPr id="4" name="图片 3"/>
          <p:cNvPicPr>
            <a:picLocks noChangeAspect="1"/>
          </p:cNvPicPr>
          <p:nvPr/>
        </p:nvPicPr>
        <p:blipFill>
          <a:blip r:embed="rId4"/>
          <a:stretch>
            <a:fillRect/>
          </a:stretch>
        </p:blipFill>
        <p:spPr>
          <a:xfrm>
            <a:off x="4871764" y="2448130"/>
            <a:ext cx="7224498" cy="2148804"/>
          </a:xfrm>
          <a:prstGeom prst="rect">
            <a:avLst/>
          </a:prstGeom>
        </p:spPr>
      </p:pic>
      <p:sp>
        <p:nvSpPr>
          <p:cNvPr id="16" name="文本框 15"/>
          <p:cNvSpPr txBox="1"/>
          <p:nvPr/>
        </p:nvSpPr>
        <p:spPr>
          <a:xfrm>
            <a:off x="4871764" y="1911743"/>
            <a:ext cx="3436968" cy="341184"/>
          </a:xfrm>
          <a:prstGeom prst="rect">
            <a:avLst/>
          </a:prstGeom>
          <a:noFill/>
        </p:spPr>
        <p:txBody>
          <a:bodyPr wrap="square" rtlCol="0">
            <a:spAutoFit/>
          </a:bodyPr>
          <a:lstStyle/>
          <a:p>
            <a:pPr>
              <a:lnSpc>
                <a:spcPct val="150000"/>
              </a:lnSpc>
            </a:pPr>
            <a:r>
              <a:rPr lang="zh-CN" altLang="en-US" sz="1200" smtClean="0"/>
              <a:t>个人中心</a:t>
            </a:r>
            <a:endParaRPr lang="en-US" altLang="zh-CN" sz="1200" smtClean="0"/>
          </a:p>
        </p:txBody>
      </p:sp>
    </p:spTree>
    <p:extLst>
      <p:ext uri="{BB962C8B-B14F-4D97-AF65-F5344CB8AC3E}">
        <p14:creationId xmlns:p14="http://schemas.microsoft.com/office/powerpoint/2010/main" val="2097034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2339102" cy="461665"/>
          </a:xfrm>
          <a:prstGeom prst="rect">
            <a:avLst/>
          </a:prstGeom>
          <a:noFill/>
        </p:spPr>
        <p:txBody>
          <a:bodyPr wrap="none" rtlCol="0">
            <a:spAutoFit/>
          </a:bodyPr>
          <a:lstStyle/>
          <a:p>
            <a:r>
              <a:rPr lang="zh-CN" altLang="en-US" sz="2400" smtClean="0"/>
              <a:t>七牛云创建空间</a:t>
            </a:r>
            <a:endParaRPr lang="zh-CN" altLang="en-US" sz="2400"/>
          </a:p>
        </p:txBody>
      </p:sp>
      <p:pic>
        <p:nvPicPr>
          <p:cNvPr id="3" name="图片 2"/>
          <p:cNvPicPr>
            <a:picLocks noChangeAspect="1"/>
          </p:cNvPicPr>
          <p:nvPr/>
        </p:nvPicPr>
        <p:blipFill>
          <a:blip r:embed="rId2"/>
          <a:stretch>
            <a:fillRect/>
          </a:stretch>
        </p:blipFill>
        <p:spPr>
          <a:xfrm>
            <a:off x="589714" y="1658508"/>
            <a:ext cx="1441486" cy="3712918"/>
          </a:xfrm>
          <a:prstGeom prst="rect">
            <a:avLst/>
          </a:prstGeom>
        </p:spPr>
      </p:pic>
      <p:sp>
        <p:nvSpPr>
          <p:cNvPr id="8" name="文本框 7"/>
          <p:cNvSpPr txBox="1"/>
          <p:nvPr/>
        </p:nvSpPr>
        <p:spPr>
          <a:xfrm>
            <a:off x="474786" y="1238196"/>
            <a:ext cx="3200400" cy="341184"/>
          </a:xfrm>
          <a:prstGeom prst="rect">
            <a:avLst/>
          </a:prstGeom>
          <a:noFill/>
        </p:spPr>
        <p:txBody>
          <a:bodyPr wrap="square" rtlCol="0">
            <a:spAutoFit/>
          </a:bodyPr>
          <a:lstStyle/>
          <a:p>
            <a:pPr>
              <a:lnSpc>
                <a:spcPct val="150000"/>
              </a:lnSpc>
            </a:pPr>
            <a:r>
              <a:rPr lang="zh-CN" altLang="en-US" sz="1200" smtClean="0"/>
              <a:t>第一步：选择“对象存储”</a:t>
            </a:r>
            <a:endParaRPr lang="en-US" altLang="zh-CN" sz="1200" smtClean="0"/>
          </a:p>
        </p:txBody>
      </p:sp>
      <p:sp>
        <p:nvSpPr>
          <p:cNvPr id="9" name="文本框 8"/>
          <p:cNvSpPr txBox="1"/>
          <p:nvPr/>
        </p:nvSpPr>
        <p:spPr>
          <a:xfrm>
            <a:off x="3033348" y="1238196"/>
            <a:ext cx="3200400" cy="369332"/>
          </a:xfrm>
          <a:prstGeom prst="rect">
            <a:avLst/>
          </a:prstGeom>
          <a:noFill/>
        </p:spPr>
        <p:txBody>
          <a:bodyPr wrap="square" rtlCol="0">
            <a:spAutoFit/>
          </a:bodyPr>
          <a:lstStyle/>
          <a:p>
            <a:pPr>
              <a:lnSpc>
                <a:spcPct val="150000"/>
              </a:lnSpc>
            </a:pPr>
            <a:r>
              <a:rPr lang="zh-CN" altLang="en-US" sz="1200" smtClean="0"/>
              <a:t>第二步：创建空间</a:t>
            </a:r>
            <a:endParaRPr lang="en-US" altLang="zh-CN" sz="1200" smtClean="0"/>
          </a:p>
        </p:txBody>
      </p:sp>
      <p:pic>
        <p:nvPicPr>
          <p:cNvPr id="4" name="图片 3"/>
          <p:cNvPicPr>
            <a:picLocks noChangeAspect="1"/>
          </p:cNvPicPr>
          <p:nvPr/>
        </p:nvPicPr>
        <p:blipFill>
          <a:blip r:embed="rId3"/>
          <a:stretch>
            <a:fillRect/>
          </a:stretch>
        </p:blipFill>
        <p:spPr>
          <a:xfrm>
            <a:off x="3136289" y="1658508"/>
            <a:ext cx="4118105" cy="1937546"/>
          </a:xfrm>
          <a:prstGeom prst="rect">
            <a:avLst/>
          </a:prstGeom>
        </p:spPr>
      </p:pic>
      <p:pic>
        <p:nvPicPr>
          <p:cNvPr id="5" name="图片 4"/>
          <p:cNvPicPr>
            <a:picLocks noChangeAspect="1"/>
          </p:cNvPicPr>
          <p:nvPr/>
        </p:nvPicPr>
        <p:blipFill>
          <a:blip r:embed="rId4"/>
          <a:stretch>
            <a:fillRect/>
          </a:stretch>
        </p:blipFill>
        <p:spPr>
          <a:xfrm>
            <a:off x="7576406" y="1658508"/>
            <a:ext cx="4079757" cy="3335523"/>
          </a:xfrm>
          <a:prstGeom prst="rect">
            <a:avLst/>
          </a:prstGeom>
        </p:spPr>
      </p:pic>
      <p:sp>
        <p:nvSpPr>
          <p:cNvPr id="13" name="文本框 12"/>
          <p:cNvSpPr txBox="1"/>
          <p:nvPr/>
        </p:nvSpPr>
        <p:spPr>
          <a:xfrm>
            <a:off x="8379071" y="5048261"/>
            <a:ext cx="1995852" cy="299697"/>
          </a:xfrm>
          <a:prstGeom prst="rect">
            <a:avLst/>
          </a:prstGeom>
          <a:noFill/>
        </p:spPr>
        <p:txBody>
          <a:bodyPr wrap="square" rtlCol="0">
            <a:spAutoFit/>
          </a:bodyPr>
          <a:lstStyle/>
          <a:p>
            <a:pPr>
              <a:lnSpc>
                <a:spcPct val="150000"/>
              </a:lnSpc>
            </a:pPr>
            <a:r>
              <a:rPr lang="zh-CN" altLang="en-US" sz="1000" smtClean="0">
                <a:solidFill>
                  <a:srgbClr val="FF0000"/>
                </a:solidFill>
              </a:rPr>
              <a:t>注意：存储区域；选哪个都可以</a:t>
            </a:r>
            <a:endParaRPr lang="en-US" altLang="zh-CN" sz="1000" smtClean="0">
              <a:solidFill>
                <a:srgbClr val="FF0000"/>
              </a:solidFill>
            </a:endParaRPr>
          </a:p>
        </p:txBody>
      </p:sp>
      <p:sp>
        <p:nvSpPr>
          <p:cNvPr id="14" name="文本框 13"/>
          <p:cNvSpPr txBox="1"/>
          <p:nvPr/>
        </p:nvSpPr>
        <p:spPr>
          <a:xfrm>
            <a:off x="7576406" y="1238196"/>
            <a:ext cx="3200400" cy="369332"/>
          </a:xfrm>
          <a:prstGeom prst="rect">
            <a:avLst/>
          </a:prstGeom>
          <a:noFill/>
        </p:spPr>
        <p:txBody>
          <a:bodyPr wrap="square" rtlCol="0">
            <a:spAutoFit/>
          </a:bodyPr>
          <a:lstStyle/>
          <a:p>
            <a:pPr>
              <a:lnSpc>
                <a:spcPct val="150000"/>
              </a:lnSpc>
            </a:pPr>
            <a:r>
              <a:rPr lang="zh-CN" altLang="en-US" sz="1200" smtClean="0"/>
              <a:t>第三步：新建存储空间</a:t>
            </a:r>
            <a:endParaRPr lang="en-US" altLang="zh-CN" sz="1200" smtClean="0"/>
          </a:p>
        </p:txBody>
      </p:sp>
    </p:spTree>
    <p:extLst>
      <p:ext uri="{BB962C8B-B14F-4D97-AF65-F5344CB8AC3E}">
        <p14:creationId xmlns:p14="http://schemas.microsoft.com/office/powerpoint/2010/main" val="859307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5367175" cy="461665"/>
          </a:xfrm>
          <a:prstGeom prst="rect">
            <a:avLst/>
          </a:prstGeom>
          <a:noFill/>
        </p:spPr>
        <p:txBody>
          <a:bodyPr wrap="none" rtlCol="0">
            <a:spAutoFit/>
          </a:bodyPr>
          <a:lstStyle/>
          <a:p>
            <a:r>
              <a:rPr lang="zh-CN" altLang="en-US" sz="2400" smtClean="0"/>
              <a:t>七牛云绑定域名（建议使用二级域名）</a:t>
            </a:r>
            <a:endParaRPr lang="zh-CN" altLang="en-US" sz="2400"/>
          </a:p>
        </p:txBody>
      </p:sp>
      <p:sp>
        <p:nvSpPr>
          <p:cNvPr id="8" name="文本框 7"/>
          <p:cNvSpPr txBox="1"/>
          <p:nvPr/>
        </p:nvSpPr>
        <p:spPr>
          <a:xfrm>
            <a:off x="474786" y="1238196"/>
            <a:ext cx="3200400" cy="369332"/>
          </a:xfrm>
          <a:prstGeom prst="rect">
            <a:avLst/>
          </a:prstGeom>
          <a:noFill/>
        </p:spPr>
        <p:txBody>
          <a:bodyPr wrap="square" rtlCol="0">
            <a:spAutoFit/>
          </a:bodyPr>
          <a:lstStyle/>
          <a:p>
            <a:pPr>
              <a:lnSpc>
                <a:spcPct val="150000"/>
              </a:lnSpc>
            </a:pPr>
            <a:r>
              <a:rPr lang="zh-CN" altLang="en-US" sz="1200" smtClean="0"/>
              <a:t>第一步：进入存储空间</a:t>
            </a:r>
            <a:endParaRPr lang="en-US" altLang="zh-CN" sz="1200" smtClean="0"/>
          </a:p>
        </p:txBody>
      </p:sp>
      <p:pic>
        <p:nvPicPr>
          <p:cNvPr id="2" name="图片 1"/>
          <p:cNvPicPr>
            <a:picLocks noChangeAspect="1"/>
          </p:cNvPicPr>
          <p:nvPr/>
        </p:nvPicPr>
        <p:blipFill>
          <a:blip r:embed="rId2"/>
          <a:stretch>
            <a:fillRect/>
          </a:stretch>
        </p:blipFill>
        <p:spPr>
          <a:xfrm>
            <a:off x="474785" y="1749670"/>
            <a:ext cx="3454977" cy="1468681"/>
          </a:xfrm>
          <a:prstGeom prst="rect">
            <a:avLst/>
          </a:prstGeom>
        </p:spPr>
      </p:pic>
      <p:sp>
        <p:nvSpPr>
          <p:cNvPr id="11" name="文本框 10"/>
          <p:cNvSpPr txBox="1"/>
          <p:nvPr/>
        </p:nvSpPr>
        <p:spPr>
          <a:xfrm>
            <a:off x="474786" y="3360493"/>
            <a:ext cx="3454976" cy="299697"/>
          </a:xfrm>
          <a:prstGeom prst="rect">
            <a:avLst/>
          </a:prstGeom>
          <a:noFill/>
        </p:spPr>
        <p:txBody>
          <a:bodyPr wrap="square" rtlCol="0">
            <a:spAutoFit/>
          </a:bodyPr>
          <a:lstStyle/>
          <a:p>
            <a:pPr>
              <a:lnSpc>
                <a:spcPct val="150000"/>
              </a:lnSpc>
            </a:pPr>
            <a:r>
              <a:rPr lang="zh-CN" altLang="en-US" sz="1000" smtClean="0">
                <a:solidFill>
                  <a:srgbClr val="FF0000"/>
                </a:solidFill>
              </a:rPr>
              <a:t>箭头指向的“空间名称”就是，刚新建的空间名称</a:t>
            </a:r>
            <a:endParaRPr lang="en-US" altLang="zh-CN" sz="1000" smtClean="0">
              <a:solidFill>
                <a:srgbClr val="FF0000"/>
              </a:solidFill>
            </a:endParaRPr>
          </a:p>
        </p:txBody>
      </p:sp>
      <p:sp>
        <p:nvSpPr>
          <p:cNvPr id="15" name="文本框 14"/>
          <p:cNvSpPr txBox="1"/>
          <p:nvPr/>
        </p:nvSpPr>
        <p:spPr>
          <a:xfrm>
            <a:off x="474786" y="4031570"/>
            <a:ext cx="3200400" cy="382669"/>
          </a:xfrm>
          <a:prstGeom prst="rect">
            <a:avLst/>
          </a:prstGeom>
          <a:noFill/>
        </p:spPr>
        <p:txBody>
          <a:bodyPr wrap="square" rtlCol="0">
            <a:spAutoFit/>
          </a:bodyPr>
          <a:lstStyle/>
          <a:p>
            <a:pPr>
              <a:lnSpc>
                <a:spcPct val="150000"/>
              </a:lnSpc>
            </a:pPr>
            <a:r>
              <a:rPr lang="zh-CN" altLang="en-US" sz="1400" b="1" smtClean="0"/>
              <a:t>了解什么是二级域名</a:t>
            </a:r>
            <a:endParaRPr lang="en-US" altLang="zh-CN" sz="1400" b="1" smtClean="0"/>
          </a:p>
        </p:txBody>
      </p:sp>
      <p:sp>
        <p:nvSpPr>
          <p:cNvPr id="16" name="文本框 15"/>
          <p:cNvSpPr txBox="1"/>
          <p:nvPr/>
        </p:nvSpPr>
        <p:spPr>
          <a:xfrm>
            <a:off x="474786" y="4413153"/>
            <a:ext cx="3200400" cy="2031325"/>
          </a:xfrm>
          <a:prstGeom prst="rect">
            <a:avLst/>
          </a:prstGeom>
          <a:noFill/>
        </p:spPr>
        <p:txBody>
          <a:bodyPr wrap="square" rtlCol="0">
            <a:spAutoFit/>
          </a:bodyPr>
          <a:lstStyle/>
          <a:p>
            <a:pPr>
              <a:lnSpc>
                <a:spcPct val="150000"/>
              </a:lnSpc>
            </a:pPr>
            <a:r>
              <a:rPr lang="zh-CN" altLang="en-US" sz="1200" smtClean="0"/>
              <a:t>一级域名（带 </a:t>
            </a:r>
            <a:r>
              <a:rPr lang="en-US" altLang="zh-CN" sz="1200" smtClean="0"/>
              <a:t>www </a:t>
            </a:r>
            <a:r>
              <a:rPr lang="zh-CN" altLang="en-US" sz="1200" smtClean="0"/>
              <a:t>的都是一级域名）</a:t>
            </a:r>
            <a:endParaRPr lang="en-US" altLang="zh-CN" sz="1200" smtClean="0"/>
          </a:p>
          <a:p>
            <a:pPr>
              <a:lnSpc>
                <a:spcPct val="150000"/>
              </a:lnSpc>
            </a:pPr>
            <a:r>
              <a:rPr lang="en-US" altLang="zh-CN" sz="1200" smtClean="0">
                <a:hlinkClick r:id="rId3"/>
              </a:rPr>
              <a:t>www.web-jshtml.cn</a:t>
            </a:r>
            <a:r>
              <a:rPr lang="zh-CN" altLang="en-US" sz="1200" smtClean="0"/>
              <a:t>（手把手撸码官网）</a:t>
            </a:r>
            <a:endParaRPr lang="en-US" altLang="zh-CN" sz="1200" smtClean="0"/>
          </a:p>
          <a:p>
            <a:pPr>
              <a:lnSpc>
                <a:spcPct val="150000"/>
              </a:lnSpc>
            </a:pPr>
            <a:r>
              <a:rPr lang="en-US" altLang="zh-CN" sz="1200" smtClean="0">
                <a:hlinkClick r:id="rId4"/>
              </a:rPr>
              <a:t>www.baidu.com</a:t>
            </a:r>
            <a:r>
              <a:rPr lang="zh-CN" altLang="en-US" sz="1200" smtClean="0"/>
              <a:t>（百度）</a:t>
            </a:r>
            <a:endParaRPr lang="en-US" altLang="zh-CN" sz="1200" smtClean="0"/>
          </a:p>
          <a:p>
            <a:pPr>
              <a:lnSpc>
                <a:spcPct val="150000"/>
              </a:lnSpc>
            </a:pPr>
            <a:endParaRPr lang="en-US" altLang="zh-CN" sz="1200"/>
          </a:p>
          <a:p>
            <a:pPr>
              <a:lnSpc>
                <a:spcPct val="150000"/>
              </a:lnSpc>
            </a:pPr>
            <a:r>
              <a:rPr lang="zh-CN" altLang="en-US" sz="1200" smtClean="0"/>
              <a:t>二级域名（简单理解就是把 </a:t>
            </a:r>
            <a:r>
              <a:rPr lang="en-US" altLang="zh-CN" sz="1200" smtClean="0"/>
              <a:t>www </a:t>
            </a:r>
            <a:r>
              <a:rPr lang="zh-CN" altLang="en-US" sz="1200" smtClean="0"/>
              <a:t>改成 其他）</a:t>
            </a:r>
            <a:endParaRPr lang="en-US" altLang="zh-CN" sz="1200" smtClean="0"/>
          </a:p>
          <a:p>
            <a:pPr>
              <a:lnSpc>
                <a:spcPct val="150000"/>
              </a:lnSpc>
            </a:pPr>
            <a:r>
              <a:rPr lang="en-US" altLang="zh-CN" sz="1200" smtClean="0"/>
              <a:t>yun.baidu.com</a:t>
            </a:r>
            <a:r>
              <a:rPr lang="zh-CN" altLang="en-US" sz="1200" smtClean="0"/>
              <a:t>（百度云盘）</a:t>
            </a:r>
            <a:endParaRPr lang="en-US" altLang="zh-CN" sz="1200" smtClean="0"/>
          </a:p>
          <a:p>
            <a:pPr>
              <a:lnSpc>
                <a:spcPct val="150000"/>
              </a:lnSpc>
            </a:pPr>
            <a:r>
              <a:rPr lang="en-US" altLang="zh-CN" sz="1200" smtClean="0"/>
              <a:t>map.baidu.com</a:t>
            </a:r>
            <a:r>
              <a:rPr lang="zh-CN" altLang="en-US" sz="1200" smtClean="0"/>
              <a:t>（百度地图）</a:t>
            </a:r>
            <a:endParaRPr lang="en-US" altLang="zh-CN" sz="1200" smtClean="0"/>
          </a:p>
        </p:txBody>
      </p:sp>
      <p:sp>
        <p:nvSpPr>
          <p:cNvPr id="17" name="文本框 16"/>
          <p:cNvSpPr txBox="1"/>
          <p:nvPr/>
        </p:nvSpPr>
        <p:spPr>
          <a:xfrm>
            <a:off x="4241760" y="1238196"/>
            <a:ext cx="3200400" cy="369332"/>
          </a:xfrm>
          <a:prstGeom prst="rect">
            <a:avLst/>
          </a:prstGeom>
          <a:noFill/>
        </p:spPr>
        <p:txBody>
          <a:bodyPr wrap="square" rtlCol="0">
            <a:spAutoFit/>
          </a:bodyPr>
          <a:lstStyle/>
          <a:p>
            <a:pPr>
              <a:lnSpc>
                <a:spcPct val="150000"/>
              </a:lnSpc>
            </a:pPr>
            <a:r>
              <a:rPr lang="zh-CN" altLang="en-US" sz="1200" smtClean="0"/>
              <a:t>第二步：绑定域名（</a:t>
            </a:r>
            <a:r>
              <a:rPr lang="en-US" altLang="zh-CN" sz="1200" smtClean="0"/>
              <a:t>CD</a:t>
            </a:r>
            <a:r>
              <a:rPr lang="en-US" altLang="zh-CN" sz="1200"/>
              <a:t>N</a:t>
            </a:r>
            <a:r>
              <a:rPr lang="zh-CN" altLang="en-US" sz="1200" smtClean="0"/>
              <a:t>）建议用二级域名</a:t>
            </a:r>
            <a:endParaRPr lang="en-US" altLang="zh-CN" sz="1200" smtClean="0"/>
          </a:p>
        </p:txBody>
      </p:sp>
      <p:pic>
        <p:nvPicPr>
          <p:cNvPr id="6" name="图片 5"/>
          <p:cNvPicPr>
            <a:picLocks noChangeAspect="1"/>
          </p:cNvPicPr>
          <p:nvPr/>
        </p:nvPicPr>
        <p:blipFill>
          <a:blip r:embed="rId5"/>
          <a:stretch>
            <a:fillRect/>
          </a:stretch>
        </p:blipFill>
        <p:spPr>
          <a:xfrm>
            <a:off x="4317026" y="1749670"/>
            <a:ext cx="3050929" cy="1512584"/>
          </a:xfrm>
          <a:prstGeom prst="rect">
            <a:avLst/>
          </a:prstGeom>
        </p:spPr>
      </p:pic>
      <p:sp>
        <p:nvSpPr>
          <p:cNvPr id="18" name="文本框 17"/>
          <p:cNvSpPr txBox="1"/>
          <p:nvPr/>
        </p:nvSpPr>
        <p:spPr>
          <a:xfrm>
            <a:off x="4317026" y="3404396"/>
            <a:ext cx="1837589" cy="369332"/>
          </a:xfrm>
          <a:prstGeom prst="rect">
            <a:avLst/>
          </a:prstGeom>
          <a:noFill/>
        </p:spPr>
        <p:txBody>
          <a:bodyPr wrap="square" rtlCol="0">
            <a:spAutoFit/>
          </a:bodyPr>
          <a:lstStyle/>
          <a:p>
            <a:pPr>
              <a:lnSpc>
                <a:spcPct val="150000"/>
              </a:lnSpc>
            </a:pPr>
            <a:r>
              <a:rPr lang="zh-CN" altLang="en-US" sz="1200" smtClean="0"/>
              <a:t>两个箭头的位置都可以</a:t>
            </a:r>
            <a:endParaRPr lang="en-US" altLang="zh-CN" sz="1200" smtClean="0"/>
          </a:p>
        </p:txBody>
      </p:sp>
      <p:pic>
        <p:nvPicPr>
          <p:cNvPr id="7" name="图片 6"/>
          <p:cNvPicPr>
            <a:picLocks noChangeAspect="1"/>
          </p:cNvPicPr>
          <p:nvPr/>
        </p:nvPicPr>
        <p:blipFill>
          <a:blip r:embed="rId6"/>
          <a:stretch>
            <a:fillRect/>
          </a:stretch>
        </p:blipFill>
        <p:spPr>
          <a:xfrm>
            <a:off x="4337281" y="4222904"/>
            <a:ext cx="6209758" cy="1975024"/>
          </a:xfrm>
          <a:prstGeom prst="rect">
            <a:avLst/>
          </a:prstGeom>
        </p:spPr>
      </p:pic>
      <p:sp>
        <p:nvSpPr>
          <p:cNvPr id="20" name="文本框 19"/>
          <p:cNvSpPr txBox="1"/>
          <p:nvPr/>
        </p:nvSpPr>
        <p:spPr>
          <a:xfrm>
            <a:off x="8242259" y="1855177"/>
            <a:ext cx="3200400" cy="784830"/>
          </a:xfrm>
          <a:prstGeom prst="rect">
            <a:avLst/>
          </a:prstGeom>
          <a:noFill/>
        </p:spPr>
        <p:txBody>
          <a:bodyPr wrap="square" rtlCol="0">
            <a:spAutoFit/>
          </a:bodyPr>
          <a:lstStyle/>
          <a:p>
            <a:pPr>
              <a:lnSpc>
                <a:spcPct val="150000"/>
              </a:lnSpc>
            </a:pPr>
            <a:r>
              <a:rPr lang="en-US" altLang="zh-CN" sz="1000" smtClean="0"/>
              <a:t>1</a:t>
            </a:r>
            <a:r>
              <a:rPr lang="zh-CN" altLang="en-US" sz="1000" smtClean="0"/>
              <a:t>、默认“普通域名”</a:t>
            </a:r>
            <a:endParaRPr lang="en-US" altLang="zh-CN" sz="1000" smtClean="0"/>
          </a:p>
          <a:p>
            <a:pPr>
              <a:lnSpc>
                <a:spcPct val="150000"/>
              </a:lnSpc>
            </a:pPr>
            <a:r>
              <a:rPr lang="en-US" altLang="zh-CN" sz="1000" smtClean="0"/>
              <a:t>2</a:t>
            </a:r>
            <a:r>
              <a:rPr lang="zh-CN" altLang="en-US" sz="1000" smtClean="0"/>
              <a:t>、注意红框，提示必须是已备案成功的域名</a:t>
            </a:r>
            <a:endParaRPr lang="en-US" altLang="zh-CN" sz="1000" smtClean="0"/>
          </a:p>
          <a:p>
            <a:pPr>
              <a:lnSpc>
                <a:spcPct val="150000"/>
              </a:lnSpc>
            </a:pPr>
            <a:r>
              <a:rPr lang="en-US" altLang="zh-CN" sz="1000" smtClean="0"/>
              <a:t>3</a:t>
            </a:r>
            <a:r>
              <a:rPr lang="zh-CN" altLang="en-US" sz="1000" smtClean="0"/>
              <a:t>、建议用二级域名</a:t>
            </a:r>
            <a:endParaRPr lang="en-US" altLang="zh-CN" sz="1000" smtClean="0"/>
          </a:p>
        </p:txBody>
      </p:sp>
      <p:sp>
        <p:nvSpPr>
          <p:cNvPr id="21" name="文本框 20"/>
          <p:cNvSpPr txBox="1"/>
          <p:nvPr/>
        </p:nvSpPr>
        <p:spPr>
          <a:xfrm>
            <a:off x="8242259" y="2821446"/>
            <a:ext cx="3200400" cy="1246495"/>
          </a:xfrm>
          <a:prstGeom prst="rect">
            <a:avLst/>
          </a:prstGeom>
          <a:noFill/>
        </p:spPr>
        <p:txBody>
          <a:bodyPr wrap="square" rtlCol="0">
            <a:spAutoFit/>
          </a:bodyPr>
          <a:lstStyle/>
          <a:p>
            <a:pPr>
              <a:lnSpc>
                <a:spcPct val="150000"/>
              </a:lnSpc>
            </a:pPr>
            <a:r>
              <a:rPr lang="zh-CN" altLang="en-US" sz="1000" smtClean="0"/>
              <a:t>项目中用的二级域名：</a:t>
            </a:r>
            <a:endParaRPr lang="en-US" altLang="zh-CN" sz="1000" smtClean="0"/>
          </a:p>
          <a:p>
            <a:pPr>
              <a:lnSpc>
                <a:spcPct val="150000"/>
              </a:lnSpc>
            </a:pPr>
            <a:r>
              <a:rPr lang="en-US" altLang="zh-CN" sz="1000" smtClean="0"/>
              <a:t>www-web-jshtml-cn-idva7mx.web-jshtml.cn</a:t>
            </a:r>
          </a:p>
          <a:p>
            <a:pPr>
              <a:lnSpc>
                <a:spcPct val="150000"/>
              </a:lnSpc>
            </a:pPr>
            <a:endParaRPr lang="en-US" altLang="zh-CN" sz="1000"/>
          </a:p>
          <a:p>
            <a:pPr>
              <a:lnSpc>
                <a:spcPct val="150000"/>
              </a:lnSpc>
            </a:pPr>
            <a:r>
              <a:rPr lang="zh-CN" altLang="en-US" sz="1000" smtClean="0">
                <a:solidFill>
                  <a:srgbClr val="FF0000"/>
                </a:solidFill>
              </a:rPr>
              <a:t>大家如果有域名就用自己的域名也可以；</a:t>
            </a:r>
            <a:endParaRPr lang="en-US" altLang="zh-CN" sz="1000" smtClean="0">
              <a:solidFill>
                <a:srgbClr val="FF0000"/>
              </a:solidFill>
            </a:endParaRPr>
          </a:p>
          <a:p>
            <a:pPr>
              <a:lnSpc>
                <a:spcPct val="150000"/>
              </a:lnSpc>
            </a:pPr>
            <a:r>
              <a:rPr lang="zh-CN" altLang="en-US" sz="1000" smtClean="0">
                <a:solidFill>
                  <a:srgbClr val="FF0000"/>
                </a:solidFill>
              </a:rPr>
              <a:t>如果没有就用视频上面的。</a:t>
            </a:r>
            <a:endParaRPr lang="en-US" altLang="zh-CN" sz="1000" smtClean="0">
              <a:solidFill>
                <a:srgbClr val="FF0000"/>
              </a:solidFill>
            </a:endParaRPr>
          </a:p>
        </p:txBody>
      </p:sp>
    </p:spTree>
    <p:extLst>
      <p:ext uri="{BB962C8B-B14F-4D97-AF65-F5344CB8AC3E}">
        <p14:creationId xmlns:p14="http://schemas.microsoft.com/office/powerpoint/2010/main" val="4162308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4185761" cy="461665"/>
          </a:xfrm>
          <a:prstGeom prst="rect">
            <a:avLst/>
          </a:prstGeom>
          <a:noFill/>
        </p:spPr>
        <p:txBody>
          <a:bodyPr wrap="none" rtlCol="0">
            <a:spAutoFit/>
          </a:bodyPr>
          <a:lstStyle/>
          <a:p>
            <a:r>
              <a:rPr lang="zh-CN" altLang="en-US" sz="2400" smtClean="0"/>
              <a:t>七牛云绑定域名（域名解析）</a:t>
            </a:r>
            <a:endParaRPr lang="zh-CN" altLang="en-US" sz="2400"/>
          </a:p>
        </p:txBody>
      </p:sp>
      <p:sp>
        <p:nvSpPr>
          <p:cNvPr id="17" name="文本框 16"/>
          <p:cNvSpPr txBox="1"/>
          <p:nvPr/>
        </p:nvSpPr>
        <p:spPr>
          <a:xfrm>
            <a:off x="439617" y="1309267"/>
            <a:ext cx="3200400" cy="369332"/>
          </a:xfrm>
          <a:prstGeom prst="rect">
            <a:avLst/>
          </a:prstGeom>
          <a:noFill/>
        </p:spPr>
        <p:txBody>
          <a:bodyPr wrap="square" rtlCol="0">
            <a:spAutoFit/>
          </a:bodyPr>
          <a:lstStyle/>
          <a:p>
            <a:pPr>
              <a:lnSpc>
                <a:spcPct val="150000"/>
              </a:lnSpc>
            </a:pPr>
            <a:r>
              <a:rPr lang="zh-CN" altLang="en-US" sz="1200" smtClean="0"/>
              <a:t>第二步：绑定域名（</a:t>
            </a:r>
            <a:r>
              <a:rPr lang="en-US" altLang="zh-CN" sz="1200" smtClean="0"/>
              <a:t>CD</a:t>
            </a:r>
            <a:r>
              <a:rPr lang="en-US" altLang="zh-CN" sz="1200"/>
              <a:t>N</a:t>
            </a:r>
            <a:r>
              <a:rPr lang="zh-CN" altLang="en-US" sz="1200" smtClean="0"/>
              <a:t>）建议用二级域名</a:t>
            </a:r>
            <a:endParaRPr lang="en-US" altLang="zh-CN" sz="1200" smtClean="0"/>
          </a:p>
        </p:txBody>
      </p:sp>
      <p:pic>
        <p:nvPicPr>
          <p:cNvPr id="4" name="图片 3"/>
          <p:cNvPicPr>
            <a:picLocks noChangeAspect="1"/>
          </p:cNvPicPr>
          <p:nvPr/>
        </p:nvPicPr>
        <p:blipFill>
          <a:blip r:embed="rId2"/>
          <a:stretch>
            <a:fillRect/>
          </a:stretch>
        </p:blipFill>
        <p:spPr>
          <a:xfrm>
            <a:off x="439617" y="1854446"/>
            <a:ext cx="4419225" cy="2932600"/>
          </a:xfrm>
          <a:prstGeom prst="rect">
            <a:avLst/>
          </a:prstGeom>
        </p:spPr>
      </p:pic>
      <p:sp>
        <p:nvSpPr>
          <p:cNvPr id="19" name="文本框 18"/>
          <p:cNvSpPr txBox="1"/>
          <p:nvPr/>
        </p:nvSpPr>
        <p:spPr>
          <a:xfrm>
            <a:off x="439617" y="5072375"/>
            <a:ext cx="3200400" cy="341184"/>
          </a:xfrm>
          <a:prstGeom prst="rect">
            <a:avLst/>
          </a:prstGeom>
          <a:noFill/>
        </p:spPr>
        <p:txBody>
          <a:bodyPr wrap="square" rtlCol="0">
            <a:spAutoFit/>
          </a:bodyPr>
          <a:lstStyle/>
          <a:p>
            <a:pPr>
              <a:lnSpc>
                <a:spcPct val="150000"/>
              </a:lnSpc>
            </a:pPr>
            <a:r>
              <a:rPr lang="zh-CN" altLang="en-US" sz="1200" smtClean="0"/>
              <a:t>缓存时间设置为：</a:t>
            </a:r>
            <a:r>
              <a:rPr lang="en-US" altLang="zh-CN" sz="1200" smtClean="0"/>
              <a:t>0</a:t>
            </a:r>
          </a:p>
        </p:txBody>
      </p:sp>
      <p:sp>
        <p:nvSpPr>
          <p:cNvPr id="22" name="文本框 21"/>
          <p:cNvSpPr txBox="1"/>
          <p:nvPr/>
        </p:nvSpPr>
        <p:spPr>
          <a:xfrm>
            <a:off x="439617" y="5413559"/>
            <a:ext cx="3200400" cy="341184"/>
          </a:xfrm>
          <a:prstGeom prst="rect">
            <a:avLst/>
          </a:prstGeom>
          <a:noFill/>
        </p:spPr>
        <p:txBody>
          <a:bodyPr wrap="square" rtlCol="0">
            <a:spAutoFit/>
          </a:bodyPr>
          <a:lstStyle/>
          <a:p>
            <a:pPr>
              <a:lnSpc>
                <a:spcPct val="150000"/>
              </a:lnSpc>
            </a:pPr>
            <a:r>
              <a:rPr lang="zh-CN" altLang="en-US" sz="1200" smtClean="0"/>
              <a:t>滚动至最底部，确认创建即可； </a:t>
            </a:r>
            <a:endParaRPr lang="en-US" altLang="zh-CN" sz="1200" smtClean="0"/>
          </a:p>
        </p:txBody>
      </p:sp>
      <p:sp>
        <p:nvSpPr>
          <p:cNvPr id="23" name="文本框 22"/>
          <p:cNvSpPr txBox="1"/>
          <p:nvPr/>
        </p:nvSpPr>
        <p:spPr>
          <a:xfrm>
            <a:off x="5486402" y="1309267"/>
            <a:ext cx="3200400" cy="341184"/>
          </a:xfrm>
          <a:prstGeom prst="rect">
            <a:avLst/>
          </a:prstGeom>
          <a:noFill/>
        </p:spPr>
        <p:txBody>
          <a:bodyPr wrap="square" rtlCol="0">
            <a:spAutoFit/>
          </a:bodyPr>
          <a:lstStyle/>
          <a:p>
            <a:pPr>
              <a:lnSpc>
                <a:spcPct val="150000"/>
              </a:lnSpc>
            </a:pPr>
            <a:r>
              <a:rPr lang="en-US" altLang="zh-CN" sz="1200" smtClean="0"/>
              <a:t>CDN</a:t>
            </a:r>
            <a:r>
              <a:rPr lang="zh-CN" altLang="en-US" sz="1200" smtClean="0"/>
              <a:t>加速域名列表</a:t>
            </a:r>
            <a:endParaRPr lang="en-US" altLang="zh-CN" sz="1200" smtClean="0"/>
          </a:p>
        </p:txBody>
      </p:sp>
      <p:sp>
        <p:nvSpPr>
          <p:cNvPr id="24" name="文本框 23"/>
          <p:cNvSpPr txBox="1"/>
          <p:nvPr/>
        </p:nvSpPr>
        <p:spPr>
          <a:xfrm>
            <a:off x="5549044" y="3929375"/>
            <a:ext cx="5661147" cy="923330"/>
          </a:xfrm>
          <a:prstGeom prst="rect">
            <a:avLst/>
          </a:prstGeom>
          <a:noFill/>
        </p:spPr>
        <p:txBody>
          <a:bodyPr wrap="square" rtlCol="0">
            <a:spAutoFit/>
          </a:bodyPr>
          <a:lstStyle/>
          <a:p>
            <a:pPr>
              <a:lnSpc>
                <a:spcPct val="150000"/>
              </a:lnSpc>
            </a:pPr>
            <a:r>
              <a:rPr lang="zh-CN" altLang="en-US" sz="1200" smtClean="0"/>
              <a:t>创建完成后，状态是 “处理中” 的状态；</a:t>
            </a:r>
            <a:endParaRPr lang="en-US" altLang="zh-CN" sz="1200" smtClean="0"/>
          </a:p>
          <a:p>
            <a:pPr>
              <a:lnSpc>
                <a:spcPct val="150000"/>
              </a:lnSpc>
            </a:pPr>
            <a:endParaRPr lang="en-US" altLang="zh-CN" sz="1200" smtClean="0"/>
          </a:p>
          <a:p>
            <a:pPr>
              <a:lnSpc>
                <a:spcPct val="150000"/>
              </a:lnSpc>
            </a:pPr>
            <a:r>
              <a:rPr lang="zh-CN" altLang="en-US" sz="1200" smtClean="0"/>
              <a:t>图中有一个是“成功”，这里是因为已经进行了解析，所以是“成功”状态</a:t>
            </a:r>
            <a:endParaRPr lang="en-US" altLang="zh-CN" sz="1200" smtClean="0"/>
          </a:p>
        </p:txBody>
      </p:sp>
      <p:pic>
        <p:nvPicPr>
          <p:cNvPr id="9" name="图片 8"/>
          <p:cNvPicPr>
            <a:picLocks noChangeAspect="1"/>
          </p:cNvPicPr>
          <p:nvPr/>
        </p:nvPicPr>
        <p:blipFill>
          <a:blip r:embed="rId3"/>
          <a:stretch>
            <a:fillRect/>
          </a:stretch>
        </p:blipFill>
        <p:spPr>
          <a:xfrm>
            <a:off x="5549044" y="1732617"/>
            <a:ext cx="5537323" cy="2003591"/>
          </a:xfrm>
          <a:prstGeom prst="rect">
            <a:avLst/>
          </a:prstGeom>
        </p:spPr>
      </p:pic>
    </p:spTree>
    <p:extLst>
      <p:ext uri="{BB962C8B-B14F-4D97-AF65-F5344CB8AC3E}">
        <p14:creationId xmlns:p14="http://schemas.microsoft.com/office/powerpoint/2010/main" val="2596876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4185761" cy="461665"/>
          </a:xfrm>
          <a:prstGeom prst="rect">
            <a:avLst/>
          </a:prstGeom>
          <a:noFill/>
        </p:spPr>
        <p:txBody>
          <a:bodyPr wrap="none" rtlCol="0">
            <a:spAutoFit/>
          </a:bodyPr>
          <a:lstStyle/>
          <a:p>
            <a:r>
              <a:rPr lang="zh-CN" altLang="en-US" sz="2400" smtClean="0"/>
              <a:t>七牛云绑定域名（域名解析）</a:t>
            </a:r>
            <a:endParaRPr lang="zh-CN" altLang="en-US" sz="2400"/>
          </a:p>
        </p:txBody>
      </p:sp>
      <p:sp>
        <p:nvSpPr>
          <p:cNvPr id="17" name="文本框 16"/>
          <p:cNvSpPr txBox="1"/>
          <p:nvPr/>
        </p:nvSpPr>
        <p:spPr>
          <a:xfrm>
            <a:off x="439617" y="1309267"/>
            <a:ext cx="3200400" cy="341184"/>
          </a:xfrm>
          <a:prstGeom prst="rect">
            <a:avLst/>
          </a:prstGeom>
          <a:noFill/>
        </p:spPr>
        <p:txBody>
          <a:bodyPr wrap="square" rtlCol="0">
            <a:spAutoFit/>
          </a:bodyPr>
          <a:lstStyle/>
          <a:p>
            <a:pPr>
              <a:lnSpc>
                <a:spcPct val="150000"/>
              </a:lnSpc>
            </a:pPr>
            <a:r>
              <a:rPr lang="zh-CN" altLang="en-US" sz="1200" smtClean="0"/>
              <a:t>解析域名</a:t>
            </a:r>
            <a:endParaRPr lang="en-US" altLang="zh-CN" sz="1200" smtClean="0"/>
          </a:p>
        </p:txBody>
      </p:sp>
      <p:pic>
        <p:nvPicPr>
          <p:cNvPr id="2" name="图片 1"/>
          <p:cNvPicPr>
            <a:picLocks noChangeAspect="1"/>
          </p:cNvPicPr>
          <p:nvPr/>
        </p:nvPicPr>
        <p:blipFill>
          <a:blip r:embed="rId2"/>
          <a:stretch>
            <a:fillRect/>
          </a:stretch>
        </p:blipFill>
        <p:spPr>
          <a:xfrm>
            <a:off x="474785" y="1738679"/>
            <a:ext cx="3247292" cy="1181564"/>
          </a:xfrm>
          <a:prstGeom prst="rect">
            <a:avLst/>
          </a:prstGeom>
        </p:spPr>
      </p:pic>
      <p:sp>
        <p:nvSpPr>
          <p:cNvPr id="11" name="文本框 10"/>
          <p:cNvSpPr txBox="1"/>
          <p:nvPr/>
        </p:nvSpPr>
        <p:spPr>
          <a:xfrm>
            <a:off x="439617" y="3190821"/>
            <a:ext cx="3200400" cy="341184"/>
          </a:xfrm>
          <a:prstGeom prst="rect">
            <a:avLst/>
          </a:prstGeom>
          <a:noFill/>
        </p:spPr>
        <p:txBody>
          <a:bodyPr wrap="square" rtlCol="0">
            <a:spAutoFit/>
          </a:bodyPr>
          <a:lstStyle/>
          <a:p>
            <a:pPr>
              <a:lnSpc>
                <a:spcPct val="150000"/>
              </a:lnSpc>
            </a:pPr>
            <a:r>
              <a:rPr lang="zh-CN" altLang="en-US" sz="1200" smtClean="0"/>
              <a:t>点击域名进行后，注要看下图红框的</a:t>
            </a:r>
            <a:r>
              <a:rPr lang="en-US" altLang="zh-CN" sz="1200" smtClean="0"/>
              <a:t>CNAME</a:t>
            </a:r>
          </a:p>
        </p:txBody>
      </p:sp>
      <p:pic>
        <p:nvPicPr>
          <p:cNvPr id="3" name="图片 2"/>
          <p:cNvPicPr>
            <a:picLocks noChangeAspect="1"/>
          </p:cNvPicPr>
          <p:nvPr/>
        </p:nvPicPr>
        <p:blipFill>
          <a:blip r:embed="rId3"/>
          <a:stretch>
            <a:fillRect/>
          </a:stretch>
        </p:blipFill>
        <p:spPr>
          <a:xfrm>
            <a:off x="325317" y="3802583"/>
            <a:ext cx="3981882" cy="1701845"/>
          </a:xfrm>
          <a:prstGeom prst="rect">
            <a:avLst/>
          </a:prstGeom>
        </p:spPr>
      </p:pic>
      <p:sp>
        <p:nvSpPr>
          <p:cNvPr id="13" name="文本框 12"/>
          <p:cNvSpPr txBox="1"/>
          <p:nvPr/>
        </p:nvSpPr>
        <p:spPr>
          <a:xfrm>
            <a:off x="439617" y="5580789"/>
            <a:ext cx="3200400" cy="646331"/>
          </a:xfrm>
          <a:prstGeom prst="rect">
            <a:avLst/>
          </a:prstGeom>
          <a:noFill/>
        </p:spPr>
        <p:txBody>
          <a:bodyPr wrap="square" rtlCol="0">
            <a:spAutoFit/>
          </a:bodyPr>
          <a:lstStyle/>
          <a:p>
            <a:pPr>
              <a:lnSpc>
                <a:spcPct val="150000"/>
              </a:lnSpc>
            </a:pPr>
            <a:r>
              <a:rPr lang="zh-CN" altLang="en-US" sz="1200" smtClean="0"/>
              <a:t>复制到域名管理平台解析，</a:t>
            </a:r>
            <a:endParaRPr lang="en-US" altLang="zh-CN" sz="1200" smtClean="0"/>
          </a:p>
          <a:p>
            <a:pPr>
              <a:lnSpc>
                <a:spcPct val="150000"/>
              </a:lnSpc>
            </a:pPr>
            <a:r>
              <a:rPr lang="zh-CN" altLang="en-US" sz="1200" smtClean="0"/>
              <a:t>例如，阿里云、腾讯云等；</a:t>
            </a:r>
            <a:endParaRPr lang="en-US" altLang="zh-CN" sz="1200" smtClean="0"/>
          </a:p>
        </p:txBody>
      </p:sp>
      <p:pic>
        <p:nvPicPr>
          <p:cNvPr id="5" name="图片 4"/>
          <p:cNvPicPr>
            <a:picLocks noChangeAspect="1"/>
          </p:cNvPicPr>
          <p:nvPr/>
        </p:nvPicPr>
        <p:blipFill>
          <a:blip r:embed="rId4"/>
          <a:stretch>
            <a:fillRect/>
          </a:stretch>
        </p:blipFill>
        <p:spPr>
          <a:xfrm>
            <a:off x="5747238" y="1932896"/>
            <a:ext cx="5172808" cy="3546703"/>
          </a:xfrm>
          <a:prstGeom prst="rect">
            <a:avLst/>
          </a:prstGeom>
        </p:spPr>
      </p:pic>
      <p:sp>
        <p:nvSpPr>
          <p:cNvPr id="15" name="文本框 14"/>
          <p:cNvSpPr txBox="1"/>
          <p:nvPr/>
        </p:nvSpPr>
        <p:spPr>
          <a:xfrm>
            <a:off x="5644663" y="1309267"/>
            <a:ext cx="3200400" cy="341184"/>
          </a:xfrm>
          <a:prstGeom prst="rect">
            <a:avLst/>
          </a:prstGeom>
          <a:noFill/>
        </p:spPr>
        <p:txBody>
          <a:bodyPr wrap="square" rtlCol="0">
            <a:spAutoFit/>
          </a:bodyPr>
          <a:lstStyle/>
          <a:p>
            <a:pPr>
              <a:lnSpc>
                <a:spcPct val="150000"/>
              </a:lnSpc>
            </a:pPr>
            <a:r>
              <a:rPr lang="zh-CN" altLang="en-US" sz="1200" smtClean="0"/>
              <a:t>域名管理平台解析（添加记录）</a:t>
            </a:r>
            <a:endParaRPr lang="en-US" altLang="zh-CN" sz="1200" smtClean="0"/>
          </a:p>
        </p:txBody>
      </p:sp>
    </p:spTree>
    <p:extLst>
      <p:ext uri="{BB962C8B-B14F-4D97-AF65-F5344CB8AC3E}">
        <p14:creationId xmlns:p14="http://schemas.microsoft.com/office/powerpoint/2010/main" val="1463254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4785" y="501162"/>
            <a:ext cx="2339102" cy="461665"/>
          </a:xfrm>
          <a:prstGeom prst="rect">
            <a:avLst/>
          </a:prstGeom>
          <a:noFill/>
        </p:spPr>
        <p:txBody>
          <a:bodyPr wrap="none" rtlCol="0">
            <a:spAutoFit/>
          </a:bodyPr>
          <a:lstStyle/>
          <a:p>
            <a:r>
              <a:rPr lang="zh-CN" altLang="en-US" sz="2400" smtClean="0"/>
              <a:t>七牛云外链域名</a:t>
            </a:r>
            <a:endParaRPr lang="zh-CN" altLang="en-US" sz="2400"/>
          </a:p>
        </p:txBody>
      </p:sp>
      <p:sp>
        <p:nvSpPr>
          <p:cNvPr id="17" name="文本框 16"/>
          <p:cNvSpPr txBox="1"/>
          <p:nvPr/>
        </p:nvSpPr>
        <p:spPr>
          <a:xfrm>
            <a:off x="439617" y="1309267"/>
            <a:ext cx="3200400" cy="341184"/>
          </a:xfrm>
          <a:prstGeom prst="rect">
            <a:avLst/>
          </a:prstGeom>
          <a:noFill/>
        </p:spPr>
        <p:txBody>
          <a:bodyPr wrap="square" rtlCol="0">
            <a:spAutoFit/>
          </a:bodyPr>
          <a:lstStyle/>
          <a:p>
            <a:pPr>
              <a:lnSpc>
                <a:spcPct val="150000"/>
              </a:lnSpc>
            </a:pPr>
            <a:r>
              <a:rPr lang="zh-CN" altLang="en-US" sz="1200" smtClean="0"/>
              <a:t>进入文件管理</a:t>
            </a:r>
            <a:endParaRPr lang="en-US" altLang="zh-CN" sz="1200" smtClean="0"/>
          </a:p>
        </p:txBody>
      </p:sp>
      <p:pic>
        <p:nvPicPr>
          <p:cNvPr id="4" name="图片 3"/>
          <p:cNvPicPr>
            <a:picLocks noChangeAspect="1"/>
          </p:cNvPicPr>
          <p:nvPr/>
        </p:nvPicPr>
        <p:blipFill>
          <a:blip r:embed="rId2"/>
          <a:stretch>
            <a:fillRect/>
          </a:stretch>
        </p:blipFill>
        <p:spPr>
          <a:xfrm>
            <a:off x="439618" y="1996891"/>
            <a:ext cx="6356836" cy="3064424"/>
          </a:xfrm>
          <a:prstGeom prst="rect">
            <a:avLst/>
          </a:prstGeom>
        </p:spPr>
      </p:pic>
      <p:sp>
        <p:nvSpPr>
          <p:cNvPr id="14" name="文本框 13"/>
          <p:cNvSpPr txBox="1"/>
          <p:nvPr/>
        </p:nvSpPr>
        <p:spPr>
          <a:xfrm>
            <a:off x="439617" y="5336144"/>
            <a:ext cx="3200400" cy="646331"/>
          </a:xfrm>
          <a:prstGeom prst="rect">
            <a:avLst/>
          </a:prstGeom>
          <a:noFill/>
        </p:spPr>
        <p:txBody>
          <a:bodyPr wrap="square" rtlCol="0">
            <a:spAutoFit/>
          </a:bodyPr>
          <a:lstStyle/>
          <a:p>
            <a:pPr>
              <a:lnSpc>
                <a:spcPct val="150000"/>
              </a:lnSpc>
            </a:pPr>
            <a:r>
              <a:rPr lang="zh-CN" altLang="en-US" sz="1200" smtClean="0"/>
              <a:t>选择已解析的外链域名，通过外链域名即可访问上传至七牛云储存空间的图片或视频</a:t>
            </a:r>
            <a:endParaRPr lang="en-US" altLang="zh-CN" sz="1200" smtClean="0"/>
          </a:p>
        </p:txBody>
      </p:sp>
    </p:spTree>
    <p:extLst>
      <p:ext uri="{BB962C8B-B14F-4D97-AF65-F5344CB8AC3E}">
        <p14:creationId xmlns:p14="http://schemas.microsoft.com/office/powerpoint/2010/main" val="1831672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2307</TotalTime>
  <Words>581</Words>
  <Application>Microsoft Office PowerPoint</Application>
  <PresentationFormat>宽屏</PresentationFormat>
  <Paragraphs>78</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a_ming</dc:creator>
  <cp:lastModifiedBy>a_ming</cp:lastModifiedBy>
  <cp:revision>154</cp:revision>
  <dcterms:created xsi:type="dcterms:W3CDTF">2019-09-19T15:01:55Z</dcterms:created>
  <dcterms:modified xsi:type="dcterms:W3CDTF">2020-02-08T16:02:37Z</dcterms:modified>
</cp:coreProperties>
</file>