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DEE8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9EF9-5D36-4614-8C40-165C129EA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D75B1-788B-403F-8665-7DD5B6DD6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D1D9-230A-43A7-8405-312CB586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879D-BE7A-45C6-965C-6F32B5E8C79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FCFD5-51AF-41BA-8AF1-BF427132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E33F8-7BCE-443C-A232-8DACC978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12EA-2E78-4D37-8BE7-ABC4910F7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7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85B2-C545-40C5-A370-3FE2255C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8C8AF-319C-4FF9-AAD4-F916DAF88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D17AC-E3E2-4DBF-9706-5CD2EFC5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879D-BE7A-45C6-965C-6F32B5E8C79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97D65-60C2-47EB-A250-9403D447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DAFFA-A56F-448D-9D8D-38DE63AC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12EA-2E78-4D37-8BE7-ABC4910F7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93AFE-CA17-4454-B6D0-84D9FE6DE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AB6B1-44EE-4A2A-AAE3-4F0EB9927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4C3DC-906D-4F8D-A8F6-434A5AD6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879D-BE7A-45C6-965C-6F32B5E8C79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37706-40A3-4CD5-AE04-5AC7019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D978-9EBA-4D8D-9532-03DE8CB7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12EA-2E78-4D37-8BE7-ABC4910F7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7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908F-03A4-48F4-9CAD-0015A628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49B9-70A4-43AE-B35C-D9C892707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E36C5-B412-457A-B455-F01CE647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879D-BE7A-45C6-965C-6F32B5E8C79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B9C88-91CA-4782-BCB6-1588EEDA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060C-2D3C-46C8-872B-B7CD6527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12EA-2E78-4D37-8BE7-ABC4910F7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4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F009-2091-4B98-8A40-C9C40307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6E093-966F-4B40-96AA-0AD7D841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630E0-5D6F-4D65-83BC-3A5EF4B0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879D-BE7A-45C6-965C-6F32B5E8C79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8FE48-5D5A-4608-84EC-955D6A1F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C2E4-65A7-416A-A9E5-1E8641CA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12EA-2E78-4D37-8BE7-ABC4910F7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3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52C8-2CE2-4FF1-92B1-76CCB6EE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D138B-69D6-44CF-BFA2-ADAFC4AF2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4B0CD-B71B-4971-8E76-FE366F8A9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FFA08-A4CF-4458-8950-DA4F14C3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879D-BE7A-45C6-965C-6F32B5E8C79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1A4AF-E672-40CB-8F35-79B02855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70C22-0CE8-43D6-B42C-2D1999BF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12EA-2E78-4D37-8BE7-ABC4910F7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5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1EB6-160A-4E27-BD23-146154E6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744F6-0A42-47A6-976A-A6F4DC50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27732-309A-4574-ADB5-61D2C6458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FD037-80A2-4677-B974-D407162B3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BB875-B435-4F81-8D6E-89952F320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4FEB8-624E-4F98-A9B5-1AE9671E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879D-BE7A-45C6-965C-6F32B5E8C79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EEF94-04B2-46B3-AC9F-DF92D688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CDD7C-8685-4855-8672-F4C92EE6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12EA-2E78-4D37-8BE7-ABC4910F7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9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09B2-DD11-4F21-97CD-B1E8DB34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29A93-9195-42ED-A7C5-65DA7645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879D-BE7A-45C6-965C-6F32B5E8C79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1EB80-18CC-4530-97B3-4F108AF0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60957-EA10-483C-A09B-D15B01BE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12EA-2E78-4D37-8BE7-ABC4910F7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5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AD2C5-F690-41F5-9992-7A10133D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879D-BE7A-45C6-965C-6F32B5E8C79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D174A-DB62-47A1-A005-C6A18C76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41AE2-B076-475F-992E-093CC538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12EA-2E78-4D37-8BE7-ABC4910F7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3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C172-2665-4064-B93A-43920123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EBFA-D3D9-451A-9B87-08E04015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775BD-90D2-4743-82C7-751470A8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A8DEA-CF11-4A45-A772-08CAFF31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879D-BE7A-45C6-965C-6F32B5E8C79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8921A-6686-4471-8589-91060AB1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00F38-0F9B-48CA-AAFA-67B263A2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12EA-2E78-4D37-8BE7-ABC4910F7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3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F8BB-8C82-418C-971B-1D3ADF8E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907E3-D440-4E96-BF70-40028BFC0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1B2BD-5774-4F15-8DAC-88555A2C4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7085-CD9B-4D09-B821-ABF60435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879D-BE7A-45C6-965C-6F32B5E8C79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43B0D-E61F-4E13-817D-DA2F4AA5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A570A-8E2C-4690-AEBD-CBAC98CC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12EA-2E78-4D37-8BE7-ABC4910F7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9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13ABB-258D-4387-83CD-650470FD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9D5D0-0F8C-4AD6-8C55-907B4C07F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B9294-60BC-44DD-B211-9DC911119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879D-BE7A-45C6-965C-6F32B5E8C79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01D63-DDBE-4FB9-8676-1E4738D62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D7097-C3A7-4141-A963-A503CFFF7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A12EA-2E78-4D37-8BE7-ABC4910F7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9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D6696-98A2-47E5-BC92-6AACD3352EA1}"/>
              </a:ext>
            </a:extLst>
          </p:cNvPr>
          <p:cNvSpPr txBox="1"/>
          <p:nvPr/>
        </p:nvSpPr>
        <p:spPr>
          <a:xfrm>
            <a:off x="358116" y="215114"/>
            <a:ext cx="3163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Badger Bank</a:t>
            </a:r>
            <a:endParaRPr 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D5126-25BB-4EF1-B52E-43EE10775908}"/>
              </a:ext>
            </a:extLst>
          </p:cNvPr>
          <p:cNvSpPr txBox="1"/>
          <p:nvPr/>
        </p:nvSpPr>
        <p:spPr>
          <a:xfrm>
            <a:off x="6788887" y="107177"/>
            <a:ext cx="29040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Contact us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Phone: 555-555-4321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Email:badgerbank@example.com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73ACB-E7E1-4436-9804-C0E9390AC600}"/>
              </a:ext>
            </a:extLst>
          </p:cNvPr>
          <p:cNvSpPr txBox="1"/>
          <p:nvPr/>
        </p:nvSpPr>
        <p:spPr>
          <a:xfrm>
            <a:off x="-5028" y="829516"/>
            <a:ext cx="12192000" cy="246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AD0F8A-33EB-411C-A44D-BF6CE6647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216" y="942542"/>
            <a:ext cx="3344601" cy="223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C58F8-2AD7-4615-B137-ECA5DE61C7AE}"/>
              </a:ext>
            </a:extLst>
          </p:cNvPr>
          <p:cNvSpPr txBox="1"/>
          <p:nvPr/>
        </p:nvSpPr>
        <p:spPr>
          <a:xfrm>
            <a:off x="8218097" y="993582"/>
            <a:ext cx="173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</a:t>
            </a:r>
            <a:r>
              <a:rPr lang="en-US" altLang="zh-CN" sz="2400" b="1" dirty="0"/>
              <a:t>elcome!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5F969-4362-4101-AFAF-3E3B4BFFB304}"/>
              </a:ext>
            </a:extLst>
          </p:cNvPr>
          <p:cNvSpPr txBox="1"/>
          <p:nvPr/>
        </p:nvSpPr>
        <p:spPr>
          <a:xfrm>
            <a:off x="8123574" y="1612977"/>
            <a:ext cx="406339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Name: Bucky Badger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Email: bucky.badger@example.com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Phone Number: 555.555.1234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A5F836-CD9D-4A17-A276-AE19F89E689C}"/>
              </a:ext>
            </a:extLst>
          </p:cNvPr>
          <p:cNvSpPr txBox="1"/>
          <p:nvPr/>
        </p:nvSpPr>
        <p:spPr>
          <a:xfrm>
            <a:off x="706580" y="958106"/>
            <a:ext cx="2275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Tip of the Day</a:t>
            </a:r>
            <a:endParaRPr lang="en-US" sz="24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48703E-6641-4D39-A07C-B0F8B95CADA2}"/>
              </a:ext>
            </a:extLst>
          </p:cNvPr>
          <p:cNvSpPr/>
          <p:nvPr/>
        </p:nvSpPr>
        <p:spPr>
          <a:xfrm>
            <a:off x="358116" y="2638082"/>
            <a:ext cx="2624182" cy="5544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Enroll/Unenroll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B8B305-6825-495E-B2B3-CD471B898CDA}"/>
              </a:ext>
            </a:extLst>
          </p:cNvPr>
          <p:cNvSpPr txBox="1"/>
          <p:nvPr/>
        </p:nvSpPr>
        <p:spPr>
          <a:xfrm>
            <a:off x="260725" y="1443636"/>
            <a:ext cx="357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Don't badger the environment, enroll in paperless statements today!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E7A82D-A25C-4A55-BF0B-4F1497BC2A0A}"/>
              </a:ext>
            </a:extLst>
          </p:cNvPr>
          <p:cNvSpPr txBox="1"/>
          <p:nvPr/>
        </p:nvSpPr>
        <p:spPr>
          <a:xfrm>
            <a:off x="266225" y="2174548"/>
            <a:ext cx="3042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Your Enrolling State: False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4B1FE7-F25B-4123-82EE-5EDED581DB20}"/>
              </a:ext>
            </a:extLst>
          </p:cNvPr>
          <p:cNvSpPr txBox="1"/>
          <p:nvPr/>
        </p:nvSpPr>
        <p:spPr>
          <a:xfrm>
            <a:off x="-1" y="3373992"/>
            <a:ext cx="4558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Your </a:t>
            </a:r>
            <a:r>
              <a:rPr lang="en-US" sz="2000" b="1" dirty="0" err="1"/>
              <a:t>Checkings</a:t>
            </a:r>
            <a:r>
              <a:rPr lang="en-US" sz="2000" b="1" dirty="0"/>
              <a:t> and Savings </a:t>
            </a:r>
            <a:r>
              <a:rPr lang="en-US" sz="2000" b="1" dirty="0" err="1"/>
              <a:t>Acounts</a:t>
            </a:r>
            <a:endParaRPr lang="en-US" sz="2000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FBF333-4AC0-43F6-9273-0C37065D78E1}"/>
              </a:ext>
            </a:extLst>
          </p:cNvPr>
          <p:cNvSpPr/>
          <p:nvPr/>
        </p:nvSpPr>
        <p:spPr>
          <a:xfrm>
            <a:off x="118714" y="3787612"/>
            <a:ext cx="3716483" cy="3296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Checking Account xxx126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63ECE5D-2F1F-4DF3-9096-8E0A22C7DCC8}"/>
              </a:ext>
            </a:extLst>
          </p:cNvPr>
          <p:cNvSpPr/>
          <p:nvPr/>
        </p:nvSpPr>
        <p:spPr>
          <a:xfrm>
            <a:off x="118714" y="4107562"/>
            <a:ext cx="3747656" cy="329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Balance: 472.61 Interest Rate: 0.00%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7C6774D-6CD7-431E-B45D-859666167683}"/>
              </a:ext>
            </a:extLst>
          </p:cNvPr>
          <p:cNvSpPr/>
          <p:nvPr/>
        </p:nvSpPr>
        <p:spPr>
          <a:xfrm>
            <a:off x="4140047" y="3787613"/>
            <a:ext cx="3747655" cy="3296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Savings Account xxx271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BDD8AB5-62F7-4D5E-9DC1-1F38B5794626}"/>
              </a:ext>
            </a:extLst>
          </p:cNvPr>
          <p:cNvSpPr/>
          <p:nvPr/>
        </p:nvSpPr>
        <p:spPr>
          <a:xfrm>
            <a:off x="4149814" y="4134178"/>
            <a:ext cx="3747656" cy="329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Balance: 248.34 Interest Rate: 0.06%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569BA2B-0C19-4A8C-9321-514E8C028376}"/>
              </a:ext>
            </a:extLst>
          </p:cNvPr>
          <p:cNvSpPr/>
          <p:nvPr/>
        </p:nvSpPr>
        <p:spPr>
          <a:xfrm>
            <a:off x="8098914" y="3787612"/>
            <a:ext cx="3747655" cy="3199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Savings Account xxx918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B691D44-5FBC-41DB-9255-D18CDCDC473F}"/>
              </a:ext>
            </a:extLst>
          </p:cNvPr>
          <p:cNvSpPr/>
          <p:nvPr/>
        </p:nvSpPr>
        <p:spPr>
          <a:xfrm>
            <a:off x="8076087" y="4109311"/>
            <a:ext cx="3747656" cy="329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Balance: 5027.03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Interest Rate: 0.06%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5EC5DA61-9EB0-4955-B6D5-E20EB7C12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74332"/>
              </p:ext>
            </p:extLst>
          </p:nvPr>
        </p:nvGraphicFramePr>
        <p:xfrm>
          <a:off x="133593" y="4441650"/>
          <a:ext cx="3697265" cy="142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785">
                  <a:extLst>
                    <a:ext uri="{9D8B030D-6E8A-4147-A177-3AD203B41FA5}">
                      <a16:colId xmlns:a16="http://schemas.microsoft.com/office/drawing/2014/main" val="540263651"/>
                    </a:ext>
                  </a:extLst>
                </a:gridCol>
                <a:gridCol w="1659183">
                  <a:extLst>
                    <a:ext uri="{9D8B030D-6E8A-4147-A177-3AD203B41FA5}">
                      <a16:colId xmlns:a16="http://schemas.microsoft.com/office/drawing/2014/main" val="3199060851"/>
                    </a:ext>
                  </a:extLst>
                </a:gridCol>
                <a:gridCol w="595745">
                  <a:extLst>
                    <a:ext uri="{9D8B030D-6E8A-4147-A177-3AD203B41FA5}">
                      <a16:colId xmlns:a16="http://schemas.microsoft.com/office/drawing/2014/main" val="4265767269"/>
                    </a:ext>
                  </a:extLst>
                </a:gridCol>
                <a:gridCol w="610552">
                  <a:extLst>
                    <a:ext uri="{9D8B030D-6E8A-4147-A177-3AD203B41FA5}">
                      <a16:colId xmlns:a16="http://schemas.microsoft.com/office/drawing/2014/main" val="927481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Amount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Balance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600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09/13/2020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CHECK 192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-30.82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472.61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70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09/02/2020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MNTHLY DPST UW PAYROLL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321.87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08/27/2020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CHECK 191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-750.00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790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08/14/2020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CHECK 188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-10.00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076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08/02/2020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MNTHLY DPST UW PAYROLL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637.91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35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07/18/2020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VENMO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-25.00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2578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986A2FC-C0E1-4EAB-8E2E-B8992C705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655494"/>
              </p:ext>
            </p:extLst>
          </p:nvPr>
        </p:nvGraphicFramePr>
        <p:xfrm>
          <a:off x="4140047" y="4483215"/>
          <a:ext cx="3697265" cy="142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785">
                  <a:extLst>
                    <a:ext uri="{9D8B030D-6E8A-4147-A177-3AD203B41FA5}">
                      <a16:colId xmlns:a16="http://schemas.microsoft.com/office/drawing/2014/main" val="540263651"/>
                    </a:ext>
                  </a:extLst>
                </a:gridCol>
                <a:gridCol w="1659183">
                  <a:extLst>
                    <a:ext uri="{9D8B030D-6E8A-4147-A177-3AD203B41FA5}">
                      <a16:colId xmlns:a16="http://schemas.microsoft.com/office/drawing/2014/main" val="3199060851"/>
                    </a:ext>
                  </a:extLst>
                </a:gridCol>
                <a:gridCol w="595745">
                  <a:extLst>
                    <a:ext uri="{9D8B030D-6E8A-4147-A177-3AD203B41FA5}">
                      <a16:colId xmlns:a16="http://schemas.microsoft.com/office/drawing/2014/main" val="4265767269"/>
                    </a:ext>
                  </a:extLst>
                </a:gridCol>
                <a:gridCol w="610552">
                  <a:extLst>
                    <a:ext uri="{9D8B030D-6E8A-4147-A177-3AD203B41FA5}">
                      <a16:colId xmlns:a16="http://schemas.microsoft.com/office/drawing/2014/main" val="927481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Amount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Balance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600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07/21/2020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TRANSFER FROM EXT. ACCT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67.23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248.34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70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07/01/2020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TRANSFER FROM EXT. ACCT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52.68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04/06/2020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TRANSFER TO EXT. ACCT.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-127.63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790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03/11/2020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TRANSFER FROM EXT. ACCT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100.00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076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02/14/2020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TRANSFER TO EXT. ACCT.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50.00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35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01/01/2020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INTEREST PAID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0.06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25781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88286F3-BFA7-4959-B813-48C02BB0C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13236"/>
              </p:ext>
            </p:extLst>
          </p:nvPr>
        </p:nvGraphicFramePr>
        <p:xfrm>
          <a:off x="8149304" y="4437204"/>
          <a:ext cx="3697265" cy="142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785">
                  <a:extLst>
                    <a:ext uri="{9D8B030D-6E8A-4147-A177-3AD203B41FA5}">
                      <a16:colId xmlns:a16="http://schemas.microsoft.com/office/drawing/2014/main" val="540263651"/>
                    </a:ext>
                  </a:extLst>
                </a:gridCol>
                <a:gridCol w="1659183">
                  <a:extLst>
                    <a:ext uri="{9D8B030D-6E8A-4147-A177-3AD203B41FA5}">
                      <a16:colId xmlns:a16="http://schemas.microsoft.com/office/drawing/2014/main" val="3199060851"/>
                    </a:ext>
                  </a:extLst>
                </a:gridCol>
                <a:gridCol w="595745">
                  <a:extLst>
                    <a:ext uri="{9D8B030D-6E8A-4147-A177-3AD203B41FA5}">
                      <a16:colId xmlns:a16="http://schemas.microsoft.com/office/drawing/2014/main" val="4265767269"/>
                    </a:ext>
                  </a:extLst>
                </a:gridCol>
                <a:gridCol w="610552">
                  <a:extLst>
                    <a:ext uri="{9D8B030D-6E8A-4147-A177-3AD203B41FA5}">
                      <a16:colId xmlns:a16="http://schemas.microsoft.com/office/drawing/2014/main" val="927481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Amount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Balance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600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01/01/2020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INTEREST PAID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3.01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5027.03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70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09/01/2020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TRANSFER TO EXT. ACCT.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-5000.00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01/01/2019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INTEREST PAID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6.01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790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01/01/2018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INTEREST PAID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6.01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076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01/01/2016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INTEREST PAID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35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01/01/2015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INTEREST PAID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</a:p>
                  </a:txBody>
                  <a:tcPr marL="38100" marR="381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25781"/>
                  </a:ext>
                </a:extLst>
              </a:tr>
            </a:tbl>
          </a:graphicData>
        </a:graphic>
      </p:graphicFrame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B8A51FF-D310-492D-B501-7712E091E4F6}"/>
              </a:ext>
            </a:extLst>
          </p:cNvPr>
          <p:cNvSpPr/>
          <p:nvPr/>
        </p:nvSpPr>
        <p:spPr>
          <a:xfrm>
            <a:off x="4616893" y="3482187"/>
            <a:ext cx="2849732" cy="2175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Download Account Statements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4C0A1AF-C2A5-4842-B972-CE60ED0BF385}"/>
              </a:ext>
            </a:extLst>
          </p:cNvPr>
          <p:cNvSpPr/>
          <p:nvPr/>
        </p:nvSpPr>
        <p:spPr>
          <a:xfrm>
            <a:off x="8149304" y="3479753"/>
            <a:ext cx="2666721" cy="2200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Download Tax Statements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470F19-ABD0-413D-9547-351DE6FD7839}"/>
              </a:ext>
            </a:extLst>
          </p:cNvPr>
          <p:cNvSpPr txBox="1"/>
          <p:nvPr/>
        </p:nvSpPr>
        <p:spPr>
          <a:xfrm>
            <a:off x="0" y="5894693"/>
            <a:ext cx="4558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Your </a:t>
            </a:r>
            <a:r>
              <a:rPr lang="en-US" sz="2000" b="1" dirty="0" err="1"/>
              <a:t>Checkings</a:t>
            </a:r>
            <a:r>
              <a:rPr lang="en-US" sz="2000" b="1" dirty="0"/>
              <a:t> and Savings </a:t>
            </a:r>
            <a:r>
              <a:rPr lang="en-US" sz="2000" b="1" dirty="0" err="1"/>
              <a:t>Acounts</a:t>
            </a:r>
            <a:endParaRPr lang="en-US" sz="2000" b="1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1C2D6F7-B99F-4D59-9D8F-F08AA3234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59274"/>
              </p:ext>
            </p:extLst>
          </p:nvPr>
        </p:nvGraphicFramePr>
        <p:xfrm>
          <a:off x="118714" y="6228563"/>
          <a:ext cx="4996211" cy="603504"/>
        </p:xfrm>
        <a:graphic>
          <a:graphicData uri="http://schemas.openxmlformats.org/drawingml/2006/table">
            <a:tbl>
              <a:tblPr/>
              <a:tblGrid>
                <a:gridCol w="2912689">
                  <a:extLst>
                    <a:ext uri="{9D8B030D-6E8A-4147-A177-3AD203B41FA5}">
                      <a16:colId xmlns:a16="http://schemas.microsoft.com/office/drawing/2014/main" val="842592806"/>
                    </a:ext>
                  </a:extLst>
                </a:gridCol>
                <a:gridCol w="2083522">
                  <a:extLst>
                    <a:ext uri="{9D8B030D-6E8A-4147-A177-3AD203B41FA5}">
                      <a16:colId xmlns:a16="http://schemas.microsoft.com/office/drawing/2014/main" val="69768028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effectLst/>
                        </a:rPr>
                        <a:t>Email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9332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effectLst/>
                        </a:rPr>
                        <a:t>Goldy Golpher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effectLst/>
                        </a:rPr>
                        <a:t>goldy.gopher@example.com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5437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effectLst/>
                        </a:rPr>
                        <a:t>Pioneer Pete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effectLst/>
                        </a:rPr>
                        <a:t>pioneer.pete@example.com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902056"/>
                  </a:ext>
                </a:extLst>
              </a:tr>
            </a:tbl>
          </a:graphicData>
        </a:graphic>
      </p:graphicFrame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EE9EC9E-3A39-4D7F-BA5E-E788135725FC}"/>
              </a:ext>
            </a:extLst>
          </p:cNvPr>
          <p:cNvSpPr/>
          <p:nvPr/>
        </p:nvSpPr>
        <p:spPr>
          <a:xfrm>
            <a:off x="5233639" y="6480699"/>
            <a:ext cx="2285747" cy="2455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 Beneficiary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339FBD0-6A6A-4A43-9B85-7C9776F3CD7D}"/>
              </a:ext>
            </a:extLst>
          </p:cNvPr>
          <p:cNvSpPr/>
          <p:nvPr/>
        </p:nvSpPr>
        <p:spPr>
          <a:xfrm>
            <a:off x="10632150" y="346362"/>
            <a:ext cx="1430981" cy="396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46927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D6696-98A2-47E5-BC92-6AACD3352EA1}"/>
              </a:ext>
            </a:extLst>
          </p:cNvPr>
          <p:cNvSpPr txBox="1"/>
          <p:nvPr/>
        </p:nvSpPr>
        <p:spPr>
          <a:xfrm>
            <a:off x="358116" y="215114"/>
            <a:ext cx="3163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Badger Bank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D5126-25BB-4EF1-B52E-43EE10775908}"/>
              </a:ext>
            </a:extLst>
          </p:cNvPr>
          <p:cNvSpPr txBox="1"/>
          <p:nvPr/>
        </p:nvSpPr>
        <p:spPr>
          <a:xfrm>
            <a:off x="6788887" y="107177"/>
            <a:ext cx="29040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Contact us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Phone: 555-555-4321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Email:badgerbank@example.com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73ACB-E7E1-4436-9804-C0E9390AC600}"/>
              </a:ext>
            </a:extLst>
          </p:cNvPr>
          <p:cNvSpPr txBox="1"/>
          <p:nvPr/>
        </p:nvSpPr>
        <p:spPr>
          <a:xfrm>
            <a:off x="-5028" y="829516"/>
            <a:ext cx="12192000" cy="2468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AD0F8A-33EB-411C-A44D-BF6CE6647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216" y="942542"/>
            <a:ext cx="3344601" cy="223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C58F8-2AD7-4615-B137-ECA5DE61C7AE}"/>
              </a:ext>
            </a:extLst>
          </p:cNvPr>
          <p:cNvSpPr txBox="1"/>
          <p:nvPr/>
        </p:nvSpPr>
        <p:spPr>
          <a:xfrm>
            <a:off x="8218097" y="993582"/>
            <a:ext cx="173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elcome!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5F969-4362-4101-AFAF-3E3B4BFFB304}"/>
              </a:ext>
            </a:extLst>
          </p:cNvPr>
          <p:cNvSpPr txBox="1"/>
          <p:nvPr/>
        </p:nvSpPr>
        <p:spPr>
          <a:xfrm>
            <a:off x="8218096" y="1982707"/>
            <a:ext cx="3344601" cy="94384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Name: Bucky Badger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Email: bucky.badger@example.com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Phone Number: 555.555.1234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A5F836-CD9D-4A17-A276-AE19F89E689C}"/>
              </a:ext>
            </a:extLst>
          </p:cNvPr>
          <p:cNvSpPr txBox="1"/>
          <p:nvPr/>
        </p:nvSpPr>
        <p:spPr>
          <a:xfrm>
            <a:off x="706580" y="958106"/>
            <a:ext cx="2275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Tip of the 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48703E-6641-4D39-A07C-B0F8B95CADA2}"/>
              </a:ext>
            </a:extLst>
          </p:cNvPr>
          <p:cNvSpPr/>
          <p:nvPr/>
        </p:nvSpPr>
        <p:spPr>
          <a:xfrm>
            <a:off x="358116" y="2638082"/>
            <a:ext cx="2624182" cy="5544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Enroll/Unenroll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B8B305-6825-495E-B2B3-CD471B898CDA}"/>
              </a:ext>
            </a:extLst>
          </p:cNvPr>
          <p:cNvSpPr txBox="1"/>
          <p:nvPr/>
        </p:nvSpPr>
        <p:spPr>
          <a:xfrm>
            <a:off x="260725" y="1443636"/>
            <a:ext cx="357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Don't badger the environment, enroll in paperless statements today!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E7A82D-A25C-4A55-BF0B-4F1497BC2A0A}"/>
              </a:ext>
            </a:extLst>
          </p:cNvPr>
          <p:cNvSpPr txBox="1"/>
          <p:nvPr/>
        </p:nvSpPr>
        <p:spPr>
          <a:xfrm>
            <a:off x="266225" y="2174548"/>
            <a:ext cx="3042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Your Enrolling State: False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4B1FE7-F25B-4123-82EE-5EDED581DB20}"/>
              </a:ext>
            </a:extLst>
          </p:cNvPr>
          <p:cNvSpPr txBox="1"/>
          <p:nvPr/>
        </p:nvSpPr>
        <p:spPr>
          <a:xfrm>
            <a:off x="-1" y="3373992"/>
            <a:ext cx="4558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Checkings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Savings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Acounts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FBF333-4AC0-43F6-9273-0C37065D78E1}"/>
              </a:ext>
            </a:extLst>
          </p:cNvPr>
          <p:cNvSpPr/>
          <p:nvPr/>
        </p:nvSpPr>
        <p:spPr>
          <a:xfrm>
            <a:off x="118714" y="3787612"/>
            <a:ext cx="3716483" cy="32964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Checking Account xxx126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63ECE5D-2F1F-4DF3-9096-8E0A22C7DCC8}"/>
              </a:ext>
            </a:extLst>
          </p:cNvPr>
          <p:cNvSpPr/>
          <p:nvPr/>
        </p:nvSpPr>
        <p:spPr>
          <a:xfrm>
            <a:off x="118714" y="4107562"/>
            <a:ext cx="3747656" cy="329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Balance: 472.61 Interest Rate: 0.00%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7C6774D-6CD7-431E-B45D-859666167683}"/>
              </a:ext>
            </a:extLst>
          </p:cNvPr>
          <p:cNvSpPr/>
          <p:nvPr/>
        </p:nvSpPr>
        <p:spPr>
          <a:xfrm>
            <a:off x="4140047" y="3787613"/>
            <a:ext cx="3747655" cy="32964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Savings Account xxx271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BDD8AB5-62F7-4D5E-9DC1-1F38B5794626}"/>
              </a:ext>
            </a:extLst>
          </p:cNvPr>
          <p:cNvSpPr/>
          <p:nvPr/>
        </p:nvSpPr>
        <p:spPr>
          <a:xfrm>
            <a:off x="4149814" y="4134178"/>
            <a:ext cx="3747656" cy="329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Balance: 248.34 Interest Rate: 0.06%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569BA2B-0C19-4A8C-9321-514E8C028376}"/>
              </a:ext>
            </a:extLst>
          </p:cNvPr>
          <p:cNvSpPr/>
          <p:nvPr/>
        </p:nvSpPr>
        <p:spPr>
          <a:xfrm>
            <a:off x="8098914" y="3787612"/>
            <a:ext cx="3747655" cy="31995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Savings Account xxx918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B691D44-5FBC-41DB-9255-D18CDCDC473F}"/>
              </a:ext>
            </a:extLst>
          </p:cNvPr>
          <p:cNvSpPr/>
          <p:nvPr/>
        </p:nvSpPr>
        <p:spPr>
          <a:xfrm>
            <a:off x="8076087" y="4109311"/>
            <a:ext cx="3747656" cy="329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Balance: 5027.03  Interest Rate: 0.06%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5EC5DA61-9EB0-4955-B6D5-E20EB7C12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66059"/>
              </p:ext>
            </p:extLst>
          </p:nvPr>
        </p:nvGraphicFramePr>
        <p:xfrm>
          <a:off x="133593" y="4441650"/>
          <a:ext cx="3697265" cy="140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785">
                  <a:extLst>
                    <a:ext uri="{9D8B030D-6E8A-4147-A177-3AD203B41FA5}">
                      <a16:colId xmlns:a16="http://schemas.microsoft.com/office/drawing/2014/main" val="540263651"/>
                    </a:ext>
                  </a:extLst>
                </a:gridCol>
                <a:gridCol w="1659183">
                  <a:extLst>
                    <a:ext uri="{9D8B030D-6E8A-4147-A177-3AD203B41FA5}">
                      <a16:colId xmlns:a16="http://schemas.microsoft.com/office/drawing/2014/main" val="3199060851"/>
                    </a:ext>
                  </a:extLst>
                </a:gridCol>
                <a:gridCol w="595745">
                  <a:extLst>
                    <a:ext uri="{9D8B030D-6E8A-4147-A177-3AD203B41FA5}">
                      <a16:colId xmlns:a16="http://schemas.microsoft.com/office/drawing/2014/main" val="4265767269"/>
                    </a:ext>
                  </a:extLst>
                </a:gridCol>
                <a:gridCol w="610552">
                  <a:extLst>
                    <a:ext uri="{9D8B030D-6E8A-4147-A177-3AD203B41FA5}">
                      <a16:colId xmlns:a16="http://schemas.microsoft.com/office/drawing/2014/main" val="927481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Amount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Balance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600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09/13/2020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CHECK 192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-30.82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472.61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70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09/02/2020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MNTHLY DPST UW PAYROLL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321.87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08/27/2020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CHECK 191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-750.00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790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08/14/2020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CHECK 188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-10.00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076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08/02/2020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MNTHLY DPST UW PAYROLL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637.91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35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07/18/2020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VENMO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-25.00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2578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986A2FC-C0E1-4EAB-8E2E-B8992C705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007837"/>
              </p:ext>
            </p:extLst>
          </p:nvPr>
        </p:nvGraphicFramePr>
        <p:xfrm>
          <a:off x="4140047" y="4483215"/>
          <a:ext cx="3697265" cy="140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785">
                  <a:extLst>
                    <a:ext uri="{9D8B030D-6E8A-4147-A177-3AD203B41FA5}">
                      <a16:colId xmlns:a16="http://schemas.microsoft.com/office/drawing/2014/main" val="540263651"/>
                    </a:ext>
                  </a:extLst>
                </a:gridCol>
                <a:gridCol w="1659183">
                  <a:extLst>
                    <a:ext uri="{9D8B030D-6E8A-4147-A177-3AD203B41FA5}">
                      <a16:colId xmlns:a16="http://schemas.microsoft.com/office/drawing/2014/main" val="3199060851"/>
                    </a:ext>
                  </a:extLst>
                </a:gridCol>
                <a:gridCol w="595745">
                  <a:extLst>
                    <a:ext uri="{9D8B030D-6E8A-4147-A177-3AD203B41FA5}">
                      <a16:colId xmlns:a16="http://schemas.microsoft.com/office/drawing/2014/main" val="4265767269"/>
                    </a:ext>
                  </a:extLst>
                </a:gridCol>
                <a:gridCol w="610552">
                  <a:extLst>
                    <a:ext uri="{9D8B030D-6E8A-4147-A177-3AD203B41FA5}">
                      <a16:colId xmlns:a16="http://schemas.microsoft.com/office/drawing/2014/main" val="927481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Amount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Balance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600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07/21/2020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TRANSFER FROM EXT. ACCT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67.23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248.34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70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07/01/2020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TRANSFER FROM EXT. ACCT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52.68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04/06/2020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TRANSFER TO EXT. ACCT.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-127.63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790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03/11/2020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TRANSFER FROM EXT. ACCT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100.00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076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02/14/2020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TRANSFER TO EXT. ACCT.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50.00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35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01/01/2020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INTEREST PAID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0.06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25781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88286F3-BFA7-4959-B813-48C02BB0C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51284"/>
              </p:ext>
            </p:extLst>
          </p:nvPr>
        </p:nvGraphicFramePr>
        <p:xfrm>
          <a:off x="8149304" y="4437204"/>
          <a:ext cx="3697265" cy="140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785">
                  <a:extLst>
                    <a:ext uri="{9D8B030D-6E8A-4147-A177-3AD203B41FA5}">
                      <a16:colId xmlns:a16="http://schemas.microsoft.com/office/drawing/2014/main" val="540263651"/>
                    </a:ext>
                  </a:extLst>
                </a:gridCol>
                <a:gridCol w="1659183">
                  <a:extLst>
                    <a:ext uri="{9D8B030D-6E8A-4147-A177-3AD203B41FA5}">
                      <a16:colId xmlns:a16="http://schemas.microsoft.com/office/drawing/2014/main" val="3199060851"/>
                    </a:ext>
                  </a:extLst>
                </a:gridCol>
                <a:gridCol w="595745">
                  <a:extLst>
                    <a:ext uri="{9D8B030D-6E8A-4147-A177-3AD203B41FA5}">
                      <a16:colId xmlns:a16="http://schemas.microsoft.com/office/drawing/2014/main" val="4265767269"/>
                    </a:ext>
                  </a:extLst>
                </a:gridCol>
                <a:gridCol w="610552">
                  <a:extLst>
                    <a:ext uri="{9D8B030D-6E8A-4147-A177-3AD203B41FA5}">
                      <a16:colId xmlns:a16="http://schemas.microsoft.com/office/drawing/2014/main" val="927481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Amount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Balance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600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01/01/2020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INTEREST PAID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3.01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5027.03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70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09/01/2020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TRANSFER TO EXT. ACCT.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-5000.00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01/01/2019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INTEREST PAID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6.01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790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01/01/2018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INTEREST PAID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6.01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076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01/01/2016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INTEREST PAID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35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01/01/2015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INTEREST PAID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</a:p>
                  </a:txBody>
                  <a:tcPr marL="38100" marR="381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25781"/>
                  </a:ext>
                </a:extLst>
              </a:tr>
            </a:tbl>
          </a:graphicData>
        </a:graphic>
      </p:graphicFrame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B8A51FF-D310-492D-B501-7712E091E4F6}"/>
              </a:ext>
            </a:extLst>
          </p:cNvPr>
          <p:cNvSpPr/>
          <p:nvPr/>
        </p:nvSpPr>
        <p:spPr>
          <a:xfrm>
            <a:off x="4616893" y="3482187"/>
            <a:ext cx="2849732" cy="2175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 Account Statements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4C0A1AF-C2A5-4842-B972-CE60ED0BF385}"/>
              </a:ext>
            </a:extLst>
          </p:cNvPr>
          <p:cNvSpPr/>
          <p:nvPr/>
        </p:nvSpPr>
        <p:spPr>
          <a:xfrm>
            <a:off x="8149304" y="3479753"/>
            <a:ext cx="2666721" cy="2200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 Tax Statements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470F19-ABD0-413D-9547-351DE6FD7839}"/>
              </a:ext>
            </a:extLst>
          </p:cNvPr>
          <p:cNvSpPr txBox="1"/>
          <p:nvPr/>
        </p:nvSpPr>
        <p:spPr>
          <a:xfrm>
            <a:off x="0" y="5894693"/>
            <a:ext cx="4558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Checkings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Savings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Acounts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1C2D6F7-B99F-4D59-9D8F-F08AA3234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953699"/>
              </p:ext>
            </p:extLst>
          </p:nvPr>
        </p:nvGraphicFramePr>
        <p:xfrm>
          <a:off x="118714" y="6228563"/>
          <a:ext cx="4996211" cy="603504"/>
        </p:xfrm>
        <a:graphic>
          <a:graphicData uri="http://schemas.openxmlformats.org/drawingml/2006/table">
            <a:tbl>
              <a:tblPr/>
              <a:tblGrid>
                <a:gridCol w="2912689">
                  <a:extLst>
                    <a:ext uri="{9D8B030D-6E8A-4147-A177-3AD203B41FA5}">
                      <a16:colId xmlns:a16="http://schemas.microsoft.com/office/drawing/2014/main" val="842592806"/>
                    </a:ext>
                  </a:extLst>
                </a:gridCol>
                <a:gridCol w="2083522">
                  <a:extLst>
                    <a:ext uri="{9D8B030D-6E8A-4147-A177-3AD203B41FA5}">
                      <a16:colId xmlns:a16="http://schemas.microsoft.com/office/drawing/2014/main" val="69768028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effectLst/>
                        </a:rPr>
                        <a:t>Email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9332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effectLst/>
                        </a:rPr>
                        <a:t>Goldy Golpher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effectLst/>
                        </a:rPr>
                        <a:t>goldy.gopher@example.com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5437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>
                          <a:effectLst/>
                        </a:rPr>
                        <a:t>Pioneer Pete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effectLst/>
                        </a:rPr>
                        <a:t>pioneer.pete@example.com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902056"/>
                  </a:ext>
                </a:extLst>
              </a:tr>
            </a:tbl>
          </a:graphicData>
        </a:graphic>
      </p:graphicFrame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EE9EC9E-3A39-4D7F-BA5E-E788135725FC}"/>
              </a:ext>
            </a:extLst>
          </p:cNvPr>
          <p:cNvSpPr/>
          <p:nvPr/>
        </p:nvSpPr>
        <p:spPr>
          <a:xfrm>
            <a:off x="5233639" y="6480699"/>
            <a:ext cx="2285747" cy="2455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Beneficiary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339FBD0-6A6A-4A43-9B85-7C9776F3CD7D}"/>
              </a:ext>
            </a:extLst>
          </p:cNvPr>
          <p:cNvSpPr/>
          <p:nvPr/>
        </p:nvSpPr>
        <p:spPr>
          <a:xfrm>
            <a:off x="10632150" y="346362"/>
            <a:ext cx="1430981" cy="396956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Logout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CAF251-0185-4CDE-A810-7418DAD8EECB}"/>
              </a:ext>
            </a:extLst>
          </p:cNvPr>
          <p:cNvSpPr/>
          <p:nvPr/>
        </p:nvSpPr>
        <p:spPr>
          <a:xfrm>
            <a:off x="8218097" y="1619312"/>
            <a:ext cx="3344601" cy="363395"/>
          </a:xfrm>
          <a:prstGeom prst="rect">
            <a:avLst/>
          </a:prstGeom>
          <a:solidFill>
            <a:srgbClr val="B4DE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your account information</a:t>
            </a:r>
          </a:p>
        </p:txBody>
      </p:sp>
    </p:spTree>
    <p:extLst>
      <p:ext uri="{BB962C8B-B14F-4D97-AF65-F5344CB8AC3E}">
        <p14:creationId xmlns:p14="http://schemas.microsoft.com/office/powerpoint/2010/main" val="39407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496</Words>
  <Application>Microsoft Office PowerPoint</Application>
  <PresentationFormat>Widescreen</PresentationFormat>
  <Paragraphs>201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Yuting</dc:creator>
  <cp:lastModifiedBy>Yan Yuting</cp:lastModifiedBy>
  <cp:revision>10</cp:revision>
  <dcterms:created xsi:type="dcterms:W3CDTF">2020-09-23T02:30:06Z</dcterms:created>
  <dcterms:modified xsi:type="dcterms:W3CDTF">2020-09-24T16:35:30Z</dcterms:modified>
</cp:coreProperties>
</file>