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5"/>
  </p:notesMasterIdLst>
  <p:sldIdLst>
    <p:sldId id="316" r:id="rId2"/>
    <p:sldId id="260" r:id="rId3"/>
    <p:sldId id="270" r:id="rId4"/>
    <p:sldId id="299" r:id="rId5"/>
    <p:sldId id="281" r:id="rId6"/>
    <p:sldId id="317" r:id="rId7"/>
    <p:sldId id="300" r:id="rId8"/>
    <p:sldId id="318" r:id="rId9"/>
    <p:sldId id="319" r:id="rId10"/>
    <p:sldId id="296" r:id="rId11"/>
    <p:sldId id="320" r:id="rId12"/>
    <p:sldId id="321" r:id="rId13"/>
    <p:sldId id="322" r:id="rId14"/>
  </p:sldIdLst>
  <p:sldSz cx="9144000" cy="5143500" type="screen16x9"/>
  <p:notesSz cx="6858000" cy="9144000"/>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C7BE"/>
    <a:srgbClr val="5FC2D3"/>
    <a:srgbClr val="000000"/>
    <a:srgbClr val="FFFFFF"/>
    <a:srgbClr val="2A7B7E"/>
    <a:srgbClr val="A6A6A6"/>
    <a:srgbClr val="3366FF"/>
    <a:srgbClr val="3333FF"/>
    <a:srgbClr val="5F5F5F"/>
    <a:srgbClr val="3DCE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83" autoAdjust="0"/>
    <p:restoredTop sz="94660"/>
  </p:normalViewPr>
  <p:slideViewPr>
    <p:cSldViewPr>
      <p:cViewPr varScale="1">
        <p:scale>
          <a:sx n="143" d="100"/>
          <a:sy n="143" d="100"/>
        </p:scale>
        <p:origin x="492" y="144"/>
      </p:cViewPr>
      <p:guideLst>
        <p:guide orient="horz" pos="1620"/>
        <p:guide pos="2880"/>
      </p:guideLst>
    </p:cSldViewPr>
  </p:slideViewPr>
  <p:notesTextViewPr>
    <p:cViewPr>
      <p:scale>
        <a:sx n="100" d="100"/>
        <a:sy n="100" d="100"/>
      </p:scale>
      <p:origin x="0" y="0"/>
    </p:cViewPr>
  </p:notesTextViewPr>
  <p:sorterViewPr>
    <p:cViewPr>
      <p:scale>
        <a:sx n="178" d="100"/>
        <a:sy n="178"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E24A29-24A8-4A46-B455-98C5AFC569DE}" type="datetimeFigureOut">
              <a:rPr lang="zh-CN" altLang="en-US" smtClean="0"/>
              <a:pPr/>
              <a:t>2017/12/21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3CE92-5289-46A3-80C0-7FCBA8AD4865}" type="slidenum">
              <a:rPr lang="zh-CN" altLang="en-US" smtClean="0"/>
              <a:pPr/>
              <a:t>‹#›</a:t>
            </a:fld>
            <a:endParaRPr lang="zh-CN" altLang="en-US"/>
          </a:p>
        </p:txBody>
      </p:sp>
    </p:spTree>
    <p:extLst>
      <p:ext uri="{BB962C8B-B14F-4D97-AF65-F5344CB8AC3E}">
        <p14:creationId xmlns:p14="http://schemas.microsoft.com/office/powerpoint/2010/main" val="1988584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33CE92-5289-46A3-80C0-7FCBA8AD4865}"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0006919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733CE92-5289-46A3-80C0-7FCBA8AD4865}" type="slidenum">
              <a:rPr lang="zh-CN" altLang="en-US" smtClean="0"/>
              <a:pPr/>
              <a:t>10</a:t>
            </a:fld>
            <a:endParaRPr lang="zh-CN" altLang="en-US"/>
          </a:p>
        </p:txBody>
      </p:sp>
    </p:spTree>
    <p:extLst>
      <p:ext uri="{BB962C8B-B14F-4D97-AF65-F5344CB8AC3E}">
        <p14:creationId xmlns:p14="http://schemas.microsoft.com/office/powerpoint/2010/main" val="33600724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733CE92-5289-46A3-80C0-7FCBA8AD4865}" type="slidenum">
              <a:rPr lang="zh-CN" altLang="en-US" smtClean="0"/>
              <a:pPr/>
              <a:t>11</a:t>
            </a:fld>
            <a:endParaRPr lang="zh-CN" altLang="en-US"/>
          </a:p>
        </p:txBody>
      </p:sp>
    </p:spTree>
    <p:extLst>
      <p:ext uri="{BB962C8B-B14F-4D97-AF65-F5344CB8AC3E}">
        <p14:creationId xmlns:p14="http://schemas.microsoft.com/office/powerpoint/2010/main" val="22665755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733CE92-5289-46A3-80C0-7FCBA8AD4865}" type="slidenum">
              <a:rPr lang="zh-CN" altLang="en-US" smtClean="0"/>
              <a:pPr/>
              <a:t>12</a:t>
            </a:fld>
            <a:endParaRPr lang="zh-CN" altLang="en-US"/>
          </a:p>
        </p:txBody>
      </p:sp>
    </p:spTree>
    <p:extLst>
      <p:ext uri="{BB962C8B-B14F-4D97-AF65-F5344CB8AC3E}">
        <p14:creationId xmlns:p14="http://schemas.microsoft.com/office/powerpoint/2010/main" val="17659185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733CE92-5289-46A3-80C0-7FCBA8AD4865}" type="slidenum">
              <a:rPr lang="zh-CN" altLang="en-US" smtClean="0"/>
              <a:pPr/>
              <a:t>13</a:t>
            </a:fld>
            <a:endParaRPr lang="zh-CN" altLang="en-US"/>
          </a:p>
        </p:txBody>
      </p:sp>
    </p:spTree>
    <p:extLst>
      <p:ext uri="{BB962C8B-B14F-4D97-AF65-F5344CB8AC3E}">
        <p14:creationId xmlns:p14="http://schemas.microsoft.com/office/powerpoint/2010/main" val="2145609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733CE92-5289-46A3-80C0-7FCBA8AD4865}" type="slidenum">
              <a:rPr lang="zh-CN" altLang="en-US" smtClean="0"/>
              <a:pPr/>
              <a:t>2</a:t>
            </a:fld>
            <a:endParaRPr lang="zh-CN" altLang="en-US"/>
          </a:p>
        </p:txBody>
      </p:sp>
    </p:spTree>
    <p:extLst>
      <p:ext uri="{BB962C8B-B14F-4D97-AF65-F5344CB8AC3E}">
        <p14:creationId xmlns:p14="http://schemas.microsoft.com/office/powerpoint/2010/main" val="2441088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733CE92-5289-46A3-80C0-7FCBA8AD4865}" type="slidenum">
              <a:rPr lang="zh-CN" altLang="en-US" smtClean="0"/>
              <a:pPr/>
              <a:t>3</a:t>
            </a:fld>
            <a:endParaRPr lang="zh-CN" altLang="en-US"/>
          </a:p>
        </p:txBody>
      </p:sp>
    </p:spTree>
    <p:extLst>
      <p:ext uri="{BB962C8B-B14F-4D97-AF65-F5344CB8AC3E}">
        <p14:creationId xmlns:p14="http://schemas.microsoft.com/office/powerpoint/2010/main" val="364302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733CE92-5289-46A3-80C0-7FCBA8AD4865}" type="slidenum">
              <a:rPr lang="zh-CN" altLang="en-US" smtClean="0"/>
              <a:pPr/>
              <a:t>4</a:t>
            </a:fld>
            <a:endParaRPr lang="zh-CN" altLang="en-US"/>
          </a:p>
        </p:txBody>
      </p:sp>
    </p:spTree>
    <p:extLst>
      <p:ext uri="{BB962C8B-B14F-4D97-AF65-F5344CB8AC3E}">
        <p14:creationId xmlns:p14="http://schemas.microsoft.com/office/powerpoint/2010/main" val="2922479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733CE92-5289-46A3-80C0-7FCBA8AD4865}" type="slidenum">
              <a:rPr lang="zh-CN" altLang="en-US" smtClean="0"/>
              <a:pPr/>
              <a:t>5</a:t>
            </a:fld>
            <a:endParaRPr lang="zh-CN" altLang="en-US"/>
          </a:p>
        </p:txBody>
      </p:sp>
    </p:spTree>
    <p:extLst>
      <p:ext uri="{BB962C8B-B14F-4D97-AF65-F5344CB8AC3E}">
        <p14:creationId xmlns:p14="http://schemas.microsoft.com/office/powerpoint/2010/main" val="2835068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33CE92-5289-46A3-80C0-7FCBA8AD4865}"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376071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733CE92-5289-46A3-80C0-7FCBA8AD4865}" type="slidenum">
              <a:rPr lang="zh-CN" altLang="en-US" smtClean="0"/>
              <a:pPr/>
              <a:t>7</a:t>
            </a:fld>
            <a:endParaRPr lang="zh-CN" altLang="en-US"/>
          </a:p>
        </p:txBody>
      </p:sp>
    </p:spTree>
    <p:extLst>
      <p:ext uri="{BB962C8B-B14F-4D97-AF65-F5344CB8AC3E}">
        <p14:creationId xmlns:p14="http://schemas.microsoft.com/office/powerpoint/2010/main" val="1234351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733CE92-5289-46A3-80C0-7FCBA8AD4865}" type="slidenum">
              <a:rPr lang="zh-CN" altLang="en-US" smtClean="0"/>
              <a:pPr/>
              <a:t>8</a:t>
            </a:fld>
            <a:endParaRPr lang="zh-CN" altLang="en-US"/>
          </a:p>
        </p:txBody>
      </p:sp>
    </p:spTree>
    <p:extLst>
      <p:ext uri="{BB962C8B-B14F-4D97-AF65-F5344CB8AC3E}">
        <p14:creationId xmlns:p14="http://schemas.microsoft.com/office/powerpoint/2010/main" val="28755395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733CE92-5289-46A3-80C0-7FCBA8AD4865}" type="slidenum">
              <a:rPr lang="zh-CN" altLang="en-US" smtClean="0"/>
              <a:pPr/>
              <a:t>9</a:t>
            </a:fld>
            <a:endParaRPr lang="zh-CN" altLang="en-US"/>
          </a:p>
        </p:txBody>
      </p:sp>
    </p:spTree>
    <p:extLst>
      <p:ext uri="{BB962C8B-B14F-4D97-AF65-F5344CB8AC3E}">
        <p14:creationId xmlns:p14="http://schemas.microsoft.com/office/powerpoint/2010/main" val="9120610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8_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435198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9_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2532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0_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349806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931646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1_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770532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87737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15087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_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94723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_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729331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6_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515556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7_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599674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2017/12/21</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6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p:cNvSpPr txBox="1"/>
          <p:nvPr/>
        </p:nvSpPr>
        <p:spPr>
          <a:xfrm>
            <a:off x="2915816" y="1563638"/>
            <a:ext cx="5544616" cy="769441"/>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en-US" sz="4400" b="0" i="0" u="none" strike="noStrike" kern="1200" cap="none" spc="0" normalizeH="0" baseline="0" noProof="0" dirty="0" smtClean="0">
                <a:ln>
                  <a:noFill/>
                </a:ln>
                <a:solidFill>
                  <a:schemeClr val="accent1">
                    <a:lumMod val="20000"/>
                    <a:lumOff val="80000"/>
                  </a:schemeClr>
                </a:solidFill>
                <a:effectLst/>
                <a:uLnTx/>
                <a:uFillTx/>
                <a:latin typeface="微软雅黑" panose="020B0503020204020204" pitchFamily="34" charset="-122"/>
                <a:ea typeface="微软雅黑" panose="020B0503020204020204" pitchFamily="34" charset="-122"/>
                <a:cs typeface="+mn-cs"/>
              </a:rPr>
              <a:t>开花部分享</a:t>
            </a:r>
            <a:endParaRPr kumimoji="0" lang="en-US" altLang="zh-CN" sz="4400" b="0" i="0" u="none" strike="noStrike" kern="1200" cap="none" spc="0" normalizeH="0" baseline="0" noProof="0" dirty="0">
              <a:ln>
                <a:noFill/>
              </a:ln>
              <a:solidFill>
                <a:schemeClr val="accent1">
                  <a:lumMod val="20000"/>
                  <a:lumOff val="80000"/>
                </a:schemeClr>
              </a:solidFill>
              <a:effectLst/>
              <a:uLnTx/>
              <a:uFillTx/>
              <a:latin typeface="微软雅黑" panose="020B0503020204020204" pitchFamily="34" charset="-122"/>
              <a:ea typeface="微软雅黑" panose="020B0503020204020204" pitchFamily="34" charset="-122"/>
              <a:cs typeface="+mn-cs"/>
            </a:endParaRPr>
          </a:p>
        </p:txBody>
      </p:sp>
      <p:sp>
        <p:nvSpPr>
          <p:cNvPr id="3" name="文本框 2"/>
          <p:cNvSpPr txBox="1"/>
          <p:nvPr/>
        </p:nvSpPr>
        <p:spPr>
          <a:xfrm>
            <a:off x="5148064" y="3003798"/>
            <a:ext cx="2268252" cy="461665"/>
          </a:xfrm>
          <a:prstGeom prst="rect">
            <a:avLst/>
          </a:prstGeom>
          <a:noFill/>
        </p:spPr>
        <p:txBody>
          <a:bodyPr wrap="square" rtlCol="0">
            <a:spAutoFit/>
          </a:bodyPr>
          <a:lstStyle/>
          <a:p>
            <a:r>
              <a:rPr lang="en-US" altLang="zh-CN" sz="2400" dirty="0" smtClean="0">
                <a:solidFill>
                  <a:schemeClr val="accent1">
                    <a:lumMod val="60000"/>
                    <a:lumOff val="40000"/>
                  </a:schemeClr>
                </a:solidFill>
              </a:rPr>
              <a:t>——by</a:t>
            </a:r>
            <a:r>
              <a:rPr lang="zh-CN" altLang="en-US" sz="2400" dirty="0" smtClean="0">
                <a:solidFill>
                  <a:schemeClr val="accent1">
                    <a:lumMod val="60000"/>
                    <a:lumOff val="40000"/>
                  </a:schemeClr>
                </a:solidFill>
              </a:rPr>
              <a:t>姜国栋</a:t>
            </a:r>
            <a:endParaRPr lang="zh-CN" altLang="en-US" sz="2400" dirty="0">
              <a:solidFill>
                <a:schemeClr val="accent1">
                  <a:lumMod val="60000"/>
                  <a:lumOff val="40000"/>
                </a:schemeClr>
              </a:solidFill>
            </a:endParaRPr>
          </a:p>
        </p:txBody>
      </p:sp>
    </p:spTree>
    <p:extLst>
      <p:ext uri="{BB962C8B-B14F-4D97-AF65-F5344CB8AC3E}">
        <p14:creationId xmlns:p14="http://schemas.microsoft.com/office/powerpoint/2010/main" val="2199495878"/>
      </p:ext>
    </p:extLst>
  </p:cSld>
  <p:clrMapOvr>
    <a:masterClrMapping/>
  </p:clrMapOvr>
  <mc:AlternateContent xmlns:mc="http://schemas.openxmlformats.org/markup-compatibility/2006" xmlns:p14="http://schemas.microsoft.com/office/powerpoint/2010/main">
    <mc:Choice Requires="p14">
      <p:transition spd="slow" p14:dur="1600" advTm="1308">
        <p14:prism isInverted="1"/>
      </p:transition>
    </mc:Choice>
    <mc:Fallback xmlns="">
      <p:transition spd="slow" advTm="1308">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1"/>
          <p:cNvGrpSpPr/>
          <p:nvPr/>
        </p:nvGrpSpPr>
        <p:grpSpPr>
          <a:xfrm>
            <a:off x="1547664" y="840923"/>
            <a:ext cx="803240" cy="795616"/>
            <a:chOff x="1963548" y="949373"/>
            <a:chExt cx="3057863" cy="3057863"/>
          </a:xfrm>
        </p:grpSpPr>
        <p:sp>
          <p:nvSpPr>
            <p:cNvPr id="43" name="椭圆 42"/>
            <p:cNvSpPr/>
            <p:nvPr/>
          </p:nvSpPr>
          <p:spPr>
            <a:xfrm>
              <a:off x="1963548" y="949373"/>
              <a:ext cx="3057863" cy="3057863"/>
            </a:xfrm>
            <a:prstGeom prst="ellipse">
              <a:avLst/>
            </a:prstGeom>
            <a:solidFill>
              <a:srgbClr val="FFFFFF">
                <a:alpha val="20000"/>
              </a:srgbClr>
            </a:solidFill>
            <a:ln w="177800">
              <a:solidFill>
                <a:srgbClr val="FFFFFF">
                  <a:alpha val="69804"/>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p>
          </p:txBody>
        </p:sp>
        <p:sp>
          <p:nvSpPr>
            <p:cNvPr id="44" name="椭圆 43"/>
            <p:cNvSpPr/>
            <p:nvPr/>
          </p:nvSpPr>
          <p:spPr>
            <a:xfrm>
              <a:off x="2186887" y="1158031"/>
              <a:ext cx="2625874" cy="2625874"/>
            </a:xfrm>
            <a:prstGeom prst="ellipse">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p>
          </p:txBody>
        </p:sp>
        <p:sp>
          <p:nvSpPr>
            <p:cNvPr id="46" name="椭圆 45"/>
            <p:cNvSpPr/>
            <p:nvPr/>
          </p:nvSpPr>
          <p:spPr>
            <a:xfrm>
              <a:off x="2339752" y="1307525"/>
              <a:ext cx="2341561" cy="2341561"/>
            </a:xfrm>
            <a:prstGeom prst="ellipse">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solidFill>
                    <a:srgbClr val="2A7B7E"/>
                  </a:solidFill>
                  <a:latin typeface="微软雅黑" panose="020B0503020204020204" pitchFamily="34" charset="-122"/>
                  <a:ea typeface="微软雅黑" panose="020B0503020204020204" pitchFamily="34" charset="-122"/>
                </a:rPr>
                <a:t>3</a:t>
              </a:r>
              <a:endParaRPr lang="zh-CN" altLang="en-US" sz="4000" b="1" dirty="0">
                <a:solidFill>
                  <a:srgbClr val="2A7B7E"/>
                </a:solidFill>
                <a:latin typeface="微软雅黑" panose="020B0503020204020204" pitchFamily="34" charset="-122"/>
                <a:ea typeface="微软雅黑" panose="020B0503020204020204" pitchFamily="34" charset="-122"/>
              </a:endParaRPr>
            </a:p>
          </p:txBody>
        </p:sp>
      </p:grpSp>
      <p:sp>
        <p:nvSpPr>
          <p:cNvPr id="47" name="TextBox 5"/>
          <p:cNvSpPr txBox="1"/>
          <p:nvPr/>
        </p:nvSpPr>
        <p:spPr>
          <a:xfrm>
            <a:off x="2771800" y="1005989"/>
            <a:ext cx="2688557" cy="461665"/>
          </a:xfrm>
          <a:prstGeom prst="rect">
            <a:avLst/>
          </a:prstGeom>
          <a:noFill/>
        </p:spPr>
        <p:txBody>
          <a:bodyPr wrap="none" rtlCol="0">
            <a:spAutoFit/>
          </a:bodyPr>
          <a:lstStyle>
            <a:defPPr>
              <a:defRPr lang="zh-CN"/>
            </a:defPPr>
            <a:lvl1pPr algn="ctr">
              <a:defRPr sz="115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algn="l"/>
            <a:r>
              <a:rPr lang="zh-CN" altLang="en-US" sz="2400" b="1" dirty="0">
                <a:latin typeface="微软雅黑" panose="020B0503020204020204" pitchFamily="34" charset="-122"/>
                <a:ea typeface="微软雅黑" panose="020B0503020204020204" pitchFamily="34" charset="-122"/>
              </a:rPr>
              <a:t>上</a:t>
            </a:r>
            <a:r>
              <a:rPr lang="zh-CN" altLang="en-US" sz="2400" b="1" dirty="0" smtClean="0">
                <a:latin typeface="微软雅黑" panose="020B0503020204020204" pitchFamily="34" charset="-122"/>
                <a:ea typeface="微软雅黑" panose="020B0503020204020204" pitchFamily="34" charset="-122"/>
              </a:rPr>
              <a:t>传本地</a:t>
            </a:r>
            <a:r>
              <a:rPr lang="en-US" altLang="zh-CN" sz="2400" b="1" dirty="0" smtClean="0">
                <a:latin typeface="微软雅黑" panose="020B0503020204020204" pitchFamily="34" charset="-122"/>
                <a:ea typeface="微软雅黑" panose="020B0503020204020204" pitchFamily="34" charset="-122"/>
              </a:rPr>
              <a:t>PHP</a:t>
            </a:r>
            <a:r>
              <a:rPr lang="zh-CN" altLang="en-US" sz="2400" b="1" dirty="0" smtClean="0">
                <a:latin typeface="微软雅黑" panose="020B0503020204020204" pitchFamily="34" charset="-122"/>
                <a:ea typeface="微软雅黑" panose="020B0503020204020204" pitchFamily="34" charset="-122"/>
              </a:rPr>
              <a:t>脚本</a:t>
            </a:r>
            <a:endParaRPr lang="zh-CN" altLang="en-US" sz="2400" b="1" dirty="0">
              <a:latin typeface="微软雅黑" panose="020B0503020204020204" pitchFamily="34" charset="-122"/>
              <a:ea typeface="微软雅黑" panose="020B0503020204020204" pitchFamily="34" charset="-122"/>
            </a:endParaRPr>
          </a:p>
        </p:txBody>
      </p:sp>
      <p:grpSp>
        <p:nvGrpSpPr>
          <p:cNvPr id="5" name="组合 4"/>
          <p:cNvGrpSpPr/>
          <p:nvPr/>
        </p:nvGrpSpPr>
        <p:grpSpPr>
          <a:xfrm>
            <a:off x="1763688" y="2208290"/>
            <a:ext cx="4176464" cy="461665"/>
            <a:chOff x="899592" y="2139702"/>
            <a:chExt cx="4176464" cy="461665"/>
          </a:xfrm>
        </p:grpSpPr>
        <p:sp>
          <p:nvSpPr>
            <p:cNvPr id="3" name="文本框 2"/>
            <p:cNvSpPr txBox="1"/>
            <p:nvPr/>
          </p:nvSpPr>
          <p:spPr>
            <a:xfrm>
              <a:off x="1331640" y="2139702"/>
              <a:ext cx="3744416" cy="461665"/>
            </a:xfrm>
            <a:prstGeom prst="rect">
              <a:avLst/>
            </a:prstGeom>
            <a:noFill/>
          </p:spPr>
          <p:txBody>
            <a:bodyPr wrap="square" rtlCol="0">
              <a:spAutoFit/>
            </a:bodyPr>
            <a:lstStyle/>
            <a:p>
              <a:r>
                <a:rPr lang="zh-CN" altLang="en-US" sz="2400" dirty="0" smtClean="0">
                  <a:solidFill>
                    <a:schemeClr val="bg2">
                      <a:lumMod val="90000"/>
                    </a:schemeClr>
                  </a:solidFill>
                </a:rPr>
                <a:t>注意上传文件所在的目录</a:t>
              </a:r>
              <a:endParaRPr lang="zh-CN" altLang="en-US" sz="2400" dirty="0">
                <a:solidFill>
                  <a:schemeClr val="bg2">
                    <a:lumMod val="90000"/>
                  </a:schemeClr>
                </a:solidFill>
              </a:endParaRPr>
            </a:p>
          </p:txBody>
        </p:sp>
        <p:sp>
          <p:nvSpPr>
            <p:cNvPr id="4" name="十字形 3"/>
            <p:cNvSpPr/>
            <p:nvPr/>
          </p:nvSpPr>
          <p:spPr>
            <a:xfrm>
              <a:off x="899592" y="2190514"/>
              <a:ext cx="360040" cy="36004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 name="图片 5"/>
          <p:cNvPicPr>
            <a:picLocks noChangeAspect="1"/>
          </p:cNvPicPr>
          <p:nvPr/>
        </p:nvPicPr>
        <p:blipFill>
          <a:blip r:embed="rId3"/>
          <a:stretch>
            <a:fillRect/>
          </a:stretch>
        </p:blipFill>
        <p:spPr>
          <a:xfrm>
            <a:off x="2296096" y="2787774"/>
            <a:ext cx="3380952" cy="371429"/>
          </a:xfrm>
          <a:prstGeom prst="rect">
            <a:avLst/>
          </a:prstGeom>
        </p:spPr>
      </p:pic>
      <p:sp>
        <p:nvSpPr>
          <p:cNvPr id="8" name="文本框 7"/>
          <p:cNvSpPr txBox="1"/>
          <p:nvPr/>
        </p:nvSpPr>
        <p:spPr>
          <a:xfrm>
            <a:off x="2296096" y="3524403"/>
            <a:ext cx="3750219" cy="830997"/>
          </a:xfrm>
          <a:prstGeom prst="rect">
            <a:avLst/>
          </a:prstGeom>
          <a:noFill/>
        </p:spPr>
        <p:txBody>
          <a:bodyPr wrap="square" rtlCol="0">
            <a:spAutoFit/>
          </a:bodyPr>
          <a:lstStyle/>
          <a:p>
            <a:r>
              <a:rPr lang="zh-CN" altLang="en-US" sz="2400" dirty="0" smtClean="0">
                <a:solidFill>
                  <a:schemeClr val="bg2">
                    <a:lumMod val="90000"/>
                  </a:schemeClr>
                </a:solidFill>
              </a:rPr>
              <a:t>之后将上传的</a:t>
            </a:r>
            <a:r>
              <a:rPr lang="zh-CN" altLang="en-US" sz="2400" dirty="0" smtClean="0">
                <a:solidFill>
                  <a:srgbClr val="FFFF00"/>
                </a:solidFill>
              </a:rPr>
              <a:t>主界面</a:t>
            </a:r>
            <a:r>
              <a:rPr lang="zh-CN" altLang="en-US" sz="2400" dirty="0" smtClean="0">
                <a:solidFill>
                  <a:schemeClr val="bg2">
                    <a:lumMod val="90000"/>
                  </a:schemeClr>
                </a:solidFill>
              </a:rPr>
              <a:t>脚本重命名为</a:t>
            </a:r>
            <a:r>
              <a:rPr lang="en-US" altLang="zh-CN" sz="2400" dirty="0" smtClean="0">
                <a:solidFill>
                  <a:schemeClr val="bg2">
                    <a:lumMod val="90000"/>
                  </a:schemeClr>
                </a:solidFill>
              </a:rPr>
              <a:t>index. Php</a:t>
            </a:r>
            <a:endParaRPr lang="zh-CN" altLang="en-US" dirty="0"/>
          </a:p>
        </p:txBody>
      </p:sp>
      <p:sp>
        <p:nvSpPr>
          <p:cNvPr id="13" name="十字形 12"/>
          <p:cNvSpPr/>
          <p:nvPr/>
        </p:nvSpPr>
        <p:spPr>
          <a:xfrm>
            <a:off x="1779700" y="3579862"/>
            <a:ext cx="360040" cy="36004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95887065"/>
      </p:ext>
    </p:extLst>
  </p:cSld>
  <p:clrMapOvr>
    <a:masterClrMapping/>
  </p:clrMapOvr>
  <p:transition spd="slow" advTm="943">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3528" y="339502"/>
            <a:ext cx="1008112" cy="400110"/>
          </a:xfrm>
          <a:prstGeom prst="rect">
            <a:avLst/>
          </a:prstGeom>
          <a:noFill/>
        </p:spPr>
        <p:txBody>
          <a:bodyPr wrap="square" rtlCol="0">
            <a:spAutoFit/>
          </a:bodyPr>
          <a:lstStyle/>
          <a:p>
            <a:pPr lvl="0" algn="just"/>
            <a:r>
              <a:rPr lang="zh-CN" altLang="en-US" sz="2000" dirty="0" smtClean="0">
                <a:solidFill>
                  <a:srgbClr val="5FC2D3"/>
                </a:solidFill>
                <a:latin typeface="微软雅黑" panose="020B0503020204020204" pitchFamily="34" charset="-122"/>
                <a:ea typeface="微软雅黑" panose="020B0503020204020204" pitchFamily="34" charset="-122"/>
              </a:rPr>
              <a:t>接上页</a:t>
            </a:r>
            <a:endParaRPr lang="en-US" altLang="zh-CN" sz="2000" dirty="0">
              <a:solidFill>
                <a:srgbClr val="5FC2D3"/>
              </a:solidFill>
              <a:latin typeface="微软雅黑" panose="020B0503020204020204" pitchFamily="34" charset="-122"/>
              <a:ea typeface="微软雅黑" panose="020B0503020204020204" pitchFamily="34" charset="-122"/>
            </a:endParaRPr>
          </a:p>
        </p:txBody>
      </p:sp>
      <p:sp>
        <p:nvSpPr>
          <p:cNvPr id="3" name="十字形 2"/>
          <p:cNvSpPr/>
          <p:nvPr/>
        </p:nvSpPr>
        <p:spPr>
          <a:xfrm>
            <a:off x="1619672" y="1856407"/>
            <a:ext cx="504056" cy="498762"/>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483768" y="1505623"/>
            <a:ext cx="4320480" cy="1200329"/>
          </a:xfrm>
          <a:prstGeom prst="rect">
            <a:avLst/>
          </a:prstGeom>
          <a:noFill/>
        </p:spPr>
        <p:txBody>
          <a:bodyPr wrap="square" rtlCol="0">
            <a:spAutoFit/>
          </a:bodyPr>
          <a:lstStyle/>
          <a:p>
            <a:r>
              <a:rPr lang="zh-CN" altLang="en-US" dirty="0" smtClean="0">
                <a:solidFill>
                  <a:srgbClr val="FFFF00"/>
                </a:solidFill>
              </a:rPr>
              <a:t>由于服务器上安装的数据库一片空白，当从本地上传的代码试图引用数据库时就会报错，最简单的解决方法就是在云端的数据库中创建和本地一样的数据库和数据表</a:t>
            </a:r>
            <a:endParaRPr lang="zh-CN" altLang="en-US" dirty="0">
              <a:solidFill>
                <a:srgbClr val="FFFF00"/>
              </a:solidFill>
            </a:endParaRPr>
          </a:p>
        </p:txBody>
      </p:sp>
    </p:spTree>
    <p:extLst>
      <p:ext uri="{BB962C8B-B14F-4D97-AF65-F5344CB8AC3E}">
        <p14:creationId xmlns:p14="http://schemas.microsoft.com/office/powerpoint/2010/main" val="2852945148"/>
      </p:ext>
    </p:extLst>
  </p:cSld>
  <p:clrMapOvr>
    <a:masterClrMapping/>
  </p:clrMapOvr>
  <mc:AlternateContent xmlns:mc="http://schemas.openxmlformats.org/markup-compatibility/2006" xmlns:p14="http://schemas.microsoft.com/office/powerpoint/2010/main">
    <mc:Choice Requires="p14">
      <p:transition spd="slow" p14:dur="1600" advTm="1308">
        <p14:prism isInverted="1"/>
      </p:transition>
    </mc:Choice>
    <mc:Fallback xmlns="">
      <p:transition spd="slow" advTm="1308">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267744" y="1419622"/>
            <a:ext cx="4536504" cy="1569660"/>
          </a:xfrm>
          <a:prstGeom prst="rect">
            <a:avLst/>
          </a:prstGeom>
          <a:noFill/>
        </p:spPr>
        <p:txBody>
          <a:bodyPr wrap="square" rtlCol="0">
            <a:spAutoFit/>
          </a:bodyPr>
          <a:lstStyle/>
          <a:p>
            <a:r>
              <a:rPr lang="zh-CN" altLang="en-US" sz="2400" dirty="0" smtClean="0">
                <a:solidFill>
                  <a:schemeClr val="accent5">
                    <a:lumMod val="20000"/>
                    <a:lumOff val="80000"/>
                  </a:schemeClr>
                </a:solidFill>
              </a:rPr>
              <a:t>到此为止，云服务器上搭建网站已经完成了。初次分享，不足之处还望大佬们斧正。</a:t>
            </a:r>
            <a:endParaRPr lang="en-US" altLang="zh-CN" sz="2400" dirty="0" smtClean="0">
              <a:solidFill>
                <a:schemeClr val="accent5">
                  <a:lumMod val="20000"/>
                  <a:lumOff val="80000"/>
                </a:schemeClr>
              </a:solidFill>
            </a:endParaRPr>
          </a:p>
          <a:p>
            <a:r>
              <a:rPr lang="zh-CN" altLang="en-US" sz="2400" dirty="0" smtClean="0">
                <a:solidFill>
                  <a:schemeClr val="accent5">
                    <a:lumMod val="20000"/>
                    <a:lumOff val="80000"/>
                  </a:schemeClr>
                </a:solidFill>
              </a:rPr>
              <a:t>拜谢！</a:t>
            </a:r>
            <a:endParaRPr lang="zh-CN" altLang="en-US" sz="2400" dirty="0">
              <a:solidFill>
                <a:schemeClr val="accent5">
                  <a:lumMod val="20000"/>
                  <a:lumOff val="80000"/>
                </a:schemeClr>
              </a:solidFill>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5696" y="195486"/>
            <a:ext cx="4760937" cy="4760937"/>
          </a:xfrm>
          <a:prstGeom prst="rect">
            <a:avLst/>
          </a:prstGeom>
        </p:spPr>
      </p:pic>
    </p:spTree>
    <p:extLst>
      <p:ext uri="{BB962C8B-B14F-4D97-AF65-F5344CB8AC3E}">
        <p14:creationId xmlns:p14="http://schemas.microsoft.com/office/powerpoint/2010/main" val="2678724690"/>
      </p:ext>
    </p:extLst>
  </p:cSld>
  <p:clrMapOvr>
    <a:masterClrMapping/>
  </p:clrMapOvr>
  <mc:AlternateContent xmlns:mc="http://schemas.openxmlformats.org/markup-compatibility/2006" xmlns:p14="http://schemas.microsoft.com/office/powerpoint/2010/main">
    <mc:Choice Requires="p14">
      <p:transition spd="slow" p14:dur="1600" advTm="1308">
        <p14:prism isInverted="1"/>
      </p:transition>
    </mc:Choice>
    <mc:Fallback xmlns="">
      <p:transition spd="slow" advTm="1308">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771800" y="1707654"/>
            <a:ext cx="3456384" cy="1323439"/>
          </a:xfrm>
          <a:prstGeom prst="rect">
            <a:avLst/>
          </a:prstGeom>
          <a:noFill/>
        </p:spPr>
        <p:txBody>
          <a:bodyPr wrap="square" rtlCol="0">
            <a:spAutoFit/>
          </a:bodyPr>
          <a:lstStyle/>
          <a:p>
            <a:r>
              <a:rPr lang="zh-CN" altLang="en-US" sz="2000" dirty="0" smtClean="0">
                <a:solidFill>
                  <a:schemeClr val="accent5">
                    <a:lumMod val="20000"/>
                    <a:lumOff val="80000"/>
                  </a:schemeClr>
                </a:solidFill>
              </a:rPr>
              <a:t>多年后的我们或许会觉得</a:t>
            </a:r>
            <a:r>
              <a:rPr lang="zh-CN" altLang="en-US" sz="2000" dirty="0">
                <a:solidFill>
                  <a:schemeClr val="accent5">
                    <a:lumMod val="20000"/>
                    <a:lumOff val="80000"/>
                  </a:schemeClr>
                </a:solidFill>
              </a:rPr>
              <a:t>我们</a:t>
            </a:r>
            <a:r>
              <a:rPr lang="zh-CN" altLang="en-US" sz="2000" dirty="0" smtClean="0">
                <a:solidFill>
                  <a:schemeClr val="accent5">
                    <a:lumMod val="20000"/>
                    <a:lumOff val="80000"/>
                  </a:schemeClr>
                </a:solidFill>
              </a:rPr>
              <a:t>现在犯的错很搞笑，但这就是成长啊，用心犯错，用心体验。</a:t>
            </a:r>
            <a:r>
              <a:rPr lang="en-US" altLang="zh-CN" sz="2000" dirty="0" smtClean="0">
                <a:solidFill>
                  <a:schemeClr val="accent5">
                    <a:lumMod val="20000"/>
                    <a:lumOff val="80000"/>
                  </a:schemeClr>
                </a:solidFill>
              </a:rPr>
              <a:t>To be fearless.</a:t>
            </a:r>
            <a:endParaRPr lang="zh-CN" altLang="en-US" sz="2000" dirty="0">
              <a:solidFill>
                <a:schemeClr val="accent5">
                  <a:lumMod val="20000"/>
                  <a:lumOff val="80000"/>
                </a:schemeClr>
              </a:solidFill>
            </a:endParaRPr>
          </a:p>
        </p:txBody>
      </p:sp>
      <p:sp>
        <p:nvSpPr>
          <p:cNvPr id="7" name="矩形 6"/>
          <p:cNvSpPr/>
          <p:nvPr/>
        </p:nvSpPr>
        <p:spPr>
          <a:xfrm>
            <a:off x="2492994" y="352276"/>
            <a:ext cx="3663182" cy="923330"/>
          </a:xfrm>
          <a:prstGeom prst="rect">
            <a:avLst/>
          </a:prstGeom>
          <a:noFill/>
        </p:spPr>
        <p:txBody>
          <a:bodyPr wrap="none" lIns="91440" tIns="45720" rIns="91440" bIns="45720">
            <a:spAutoFit/>
          </a:bodyPr>
          <a:lstStyle/>
          <a:p>
            <a:pPr algn="ctr"/>
            <a:r>
              <a:rPr lang="zh-CN" altLang="en-US"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最后的最后</a:t>
            </a:r>
            <a:endPar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1578715107"/>
      </p:ext>
    </p:extLst>
  </p:cSld>
  <p:clrMapOvr>
    <a:masterClrMapping/>
  </p:clrMapOvr>
  <mc:AlternateContent xmlns:mc="http://schemas.openxmlformats.org/markup-compatibility/2006" xmlns:p14="http://schemas.microsoft.com/office/powerpoint/2010/main">
    <mc:Choice Requires="p14">
      <p:transition spd="slow" p14:dur="1600" advTm="1308">
        <p14:prism isInverted="1"/>
      </p:transition>
    </mc:Choice>
    <mc:Fallback xmlns="">
      <p:transition spd="slow" advTm="1308">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p:cNvSpPr txBox="1"/>
          <p:nvPr/>
        </p:nvSpPr>
        <p:spPr>
          <a:xfrm>
            <a:off x="1907704" y="1995686"/>
            <a:ext cx="5544616" cy="769441"/>
          </a:xfrm>
          <a:prstGeom prst="rect">
            <a:avLst/>
          </a:prstGeom>
          <a:noFill/>
        </p:spPr>
        <p:txBody>
          <a:bodyPr wrap="square" rtlCol="0">
            <a:spAutoFit/>
          </a:bodyPr>
          <a:lstStyle/>
          <a:p>
            <a:pPr lvl="0" algn="just"/>
            <a:r>
              <a:rPr lang="zh-CN" altLang="en-US" sz="4400" dirty="0">
                <a:solidFill>
                  <a:srgbClr val="5FC2D3"/>
                </a:solidFill>
                <a:latin typeface="微软雅黑" panose="020B0503020204020204" pitchFamily="34" charset="-122"/>
                <a:ea typeface="微软雅黑" panose="020B0503020204020204" pitchFamily="34" charset="-122"/>
              </a:rPr>
              <a:t>云服务器</a:t>
            </a:r>
            <a:r>
              <a:rPr lang="zh-CN" altLang="en-US" sz="4400" dirty="0" smtClean="0">
                <a:solidFill>
                  <a:srgbClr val="5FC2D3"/>
                </a:solidFill>
                <a:latin typeface="微软雅黑" panose="020B0503020204020204" pitchFamily="34" charset="-122"/>
                <a:ea typeface="微软雅黑" panose="020B0503020204020204" pitchFamily="34" charset="-122"/>
              </a:rPr>
              <a:t>上搭建</a:t>
            </a:r>
            <a:r>
              <a:rPr lang="zh-CN" altLang="en-US" sz="4400" dirty="0">
                <a:solidFill>
                  <a:srgbClr val="5FC2D3"/>
                </a:solidFill>
                <a:latin typeface="微软雅黑" panose="020B0503020204020204" pitchFamily="34" charset="-122"/>
                <a:ea typeface="微软雅黑" panose="020B0503020204020204" pitchFamily="34" charset="-122"/>
              </a:rPr>
              <a:t>网站</a:t>
            </a:r>
            <a:endParaRPr lang="en-US" altLang="zh-CN" sz="4400" dirty="0">
              <a:solidFill>
                <a:srgbClr val="5FC2D3"/>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9493098"/>
      </p:ext>
    </p:extLst>
  </p:cSld>
  <p:clrMapOvr>
    <a:masterClrMapping/>
  </p:clrMapOvr>
  <mc:AlternateContent xmlns:mc="http://schemas.openxmlformats.org/markup-compatibility/2006" xmlns:p14="http://schemas.microsoft.com/office/powerpoint/2010/main">
    <mc:Choice Requires="p14">
      <p:transition spd="slow" p14:dur="1600" advTm="1308">
        <p14:prism isInverted="1"/>
      </p:transition>
    </mc:Choice>
    <mc:Fallback xmlns="">
      <p:transition spd="slow" advTm="1308">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1" name="组合 20"/>
          <p:cNvGrpSpPr/>
          <p:nvPr/>
        </p:nvGrpSpPr>
        <p:grpSpPr>
          <a:xfrm>
            <a:off x="1907704" y="1059582"/>
            <a:ext cx="4248472" cy="2691770"/>
            <a:chOff x="971600" y="784146"/>
            <a:chExt cx="4248472" cy="2691770"/>
          </a:xfrm>
        </p:grpSpPr>
        <p:sp>
          <p:nvSpPr>
            <p:cNvPr id="2" name="文本框 1"/>
            <p:cNvSpPr txBox="1"/>
            <p:nvPr/>
          </p:nvSpPr>
          <p:spPr>
            <a:xfrm>
              <a:off x="971600" y="1779662"/>
              <a:ext cx="1800200" cy="830997"/>
            </a:xfrm>
            <a:prstGeom prst="rect">
              <a:avLst/>
            </a:prstGeom>
            <a:noFill/>
          </p:spPr>
          <p:txBody>
            <a:bodyPr wrap="square" rtlCol="0">
              <a:spAutoFit/>
            </a:bodyPr>
            <a:lstStyle/>
            <a:p>
              <a:r>
                <a:rPr lang="en-US" altLang="zh-CN" sz="4800" dirty="0" smtClean="0">
                  <a:solidFill>
                    <a:srgbClr val="FFC000"/>
                  </a:solidFill>
                </a:rPr>
                <a:t>LAMP</a:t>
              </a:r>
              <a:endParaRPr lang="zh-CN" altLang="en-US" sz="4800" dirty="0">
                <a:solidFill>
                  <a:srgbClr val="FFC000"/>
                </a:solidFill>
              </a:endParaRPr>
            </a:p>
          </p:txBody>
        </p:sp>
        <p:cxnSp>
          <p:nvCxnSpPr>
            <p:cNvPr id="7" name="直接箭头连接符 6"/>
            <p:cNvCxnSpPr/>
            <p:nvPr/>
          </p:nvCxnSpPr>
          <p:spPr>
            <a:xfrm flipV="1">
              <a:off x="2555776" y="1069961"/>
              <a:ext cx="864096" cy="929185"/>
            </a:xfrm>
            <a:prstGeom prst="straightConnector1">
              <a:avLst/>
            </a:prstGeom>
            <a:ln>
              <a:solidFill>
                <a:schemeClr val="bg2"/>
              </a:solidFill>
              <a:tailEnd type="triangle"/>
            </a:ln>
          </p:spPr>
          <p:style>
            <a:lnRef idx="3">
              <a:schemeClr val="accent1"/>
            </a:lnRef>
            <a:fillRef idx="0">
              <a:schemeClr val="accent1"/>
            </a:fillRef>
            <a:effectRef idx="2">
              <a:schemeClr val="accent1"/>
            </a:effectRef>
            <a:fontRef idx="minor">
              <a:schemeClr val="tx1"/>
            </a:fontRef>
          </p:style>
        </p:cxnSp>
        <p:cxnSp>
          <p:nvCxnSpPr>
            <p:cNvPr id="9" name="直接箭头连接符 8"/>
            <p:cNvCxnSpPr/>
            <p:nvPr/>
          </p:nvCxnSpPr>
          <p:spPr>
            <a:xfrm flipV="1">
              <a:off x="2575530" y="1779662"/>
              <a:ext cx="1152128" cy="36004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2" name="直接箭头连接符 11"/>
            <p:cNvCxnSpPr/>
            <p:nvPr/>
          </p:nvCxnSpPr>
          <p:spPr>
            <a:xfrm>
              <a:off x="2555776" y="2283718"/>
              <a:ext cx="1152128" cy="21602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6" name="直接箭头连接符 15"/>
            <p:cNvCxnSpPr/>
            <p:nvPr/>
          </p:nvCxnSpPr>
          <p:spPr>
            <a:xfrm>
              <a:off x="2539066" y="2427734"/>
              <a:ext cx="936104" cy="72008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7" name="文本框 16"/>
            <p:cNvSpPr txBox="1"/>
            <p:nvPr/>
          </p:nvSpPr>
          <p:spPr>
            <a:xfrm>
              <a:off x="3475170" y="784146"/>
              <a:ext cx="1224136" cy="523220"/>
            </a:xfrm>
            <a:prstGeom prst="rect">
              <a:avLst/>
            </a:prstGeom>
            <a:noFill/>
          </p:spPr>
          <p:txBody>
            <a:bodyPr wrap="square" rtlCol="0">
              <a:spAutoFit/>
            </a:bodyPr>
            <a:lstStyle/>
            <a:p>
              <a:r>
                <a:rPr lang="en-US" altLang="zh-CN" sz="2800" dirty="0" smtClean="0">
                  <a:solidFill>
                    <a:srgbClr val="FFFF00"/>
                  </a:solidFill>
                </a:rPr>
                <a:t>Linux</a:t>
              </a:r>
              <a:endParaRPr lang="zh-CN" altLang="en-US" sz="2800" dirty="0">
                <a:solidFill>
                  <a:srgbClr val="FFFF00"/>
                </a:solidFill>
              </a:endParaRPr>
            </a:p>
          </p:txBody>
        </p:sp>
        <p:sp>
          <p:nvSpPr>
            <p:cNvPr id="18" name="文本框 17"/>
            <p:cNvSpPr txBox="1"/>
            <p:nvPr/>
          </p:nvSpPr>
          <p:spPr>
            <a:xfrm>
              <a:off x="3851920" y="1563638"/>
              <a:ext cx="1368152" cy="461665"/>
            </a:xfrm>
            <a:prstGeom prst="rect">
              <a:avLst/>
            </a:prstGeom>
            <a:noFill/>
          </p:spPr>
          <p:txBody>
            <a:bodyPr wrap="square" rtlCol="0">
              <a:spAutoFit/>
            </a:bodyPr>
            <a:lstStyle/>
            <a:p>
              <a:r>
                <a:rPr lang="en-US" altLang="zh-CN" sz="2400" dirty="0" smtClean="0">
                  <a:solidFill>
                    <a:srgbClr val="FFFF00"/>
                  </a:solidFill>
                </a:rPr>
                <a:t>Apache</a:t>
              </a:r>
              <a:endParaRPr lang="zh-CN" altLang="en-US" sz="2400" dirty="0">
                <a:solidFill>
                  <a:srgbClr val="FFFF00"/>
                </a:solidFill>
              </a:endParaRPr>
            </a:p>
          </p:txBody>
        </p:sp>
        <p:sp>
          <p:nvSpPr>
            <p:cNvPr id="19" name="文本框 18"/>
            <p:cNvSpPr txBox="1"/>
            <p:nvPr/>
          </p:nvSpPr>
          <p:spPr>
            <a:xfrm>
              <a:off x="3707904" y="2355726"/>
              <a:ext cx="1224136" cy="400110"/>
            </a:xfrm>
            <a:prstGeom prst="rect">
              <a:avLst/>
            </a:prstGeom>
            <a:noFill/>
          </p:spPr>
          <p:txBody>
            <a:bodyPr wrap="square" rtlCol="0">
              <a:spAutoFit/>
            </a:bodyPr>
            <a:lstStyle/>
            <a:p>
              <a:r>
                <a:rPr lang="en-US" altLang="zh-CN" sz="2000" dirty="0" smtClean="0">
                  <a:solidFill>
                    <a:srgbClr val="FFFF00"/>
                  </a:solidFill>
                </a:rPr>
                <a:t>MySQL</a:t>
              </a:r>
              <a:endParaRPr lang="zh-CN" altLang="en-US" sz="2000" dirty="0">
                <a:solidFill>
                  <a:srgbClr val="FFFF00"/>
                </a:solidFill>
              </a:endParaRPr>
            </a:p>
          </p:txBody>
        </p:sp>
        <p:sp>
          <p:nvSpPr>
            <p:cNvPr id="20" name="文本框 19"/>
            <p:cNvSpPr txBox="1"/>
            <p:nvPr/>
          </p:nvSpPr>
          <p:spPr>
            <a:xfrm>
              <a:off x="3563888" y="3075806"/>
              <a:ext cx="1135418" cy="400110"/>
            </a:xfrm>
            <a:prstGeom prst="rect">
              <a:avLst/>
            </a:prstGeom>
            <a:noFill/>
          </p:spPr>
          <p:txBody>
            <a:bodyPr wrap="square" rtlCol="0">
              <a:spAutoFit/>
            </a:bodyPr>
            <a:lstStyle/>
            <a:p>
              <a:r>
                <a:rPr lang="en-US" altLang="zh-CN" sz="2000" dirty="0" smtClean="0">
                  <a:solidFill>
                    <a:srgbClr val="FFFF00"/>
                  </a:solidFill>
                </a:rPr>
                <a:t>PHP</a:t>
              </a:r>
              <a:endParaRPr lang="zh-CN" altLang="en-US" sz="2000" dirty="0">
                <a:solidFill>
                  <a:srgbClr val="FFFF00"/>
                </a:solidFill>
              </a:endParaRPr>
            </a:p>
          </p:txBody>
        </p:sp>
      </p:grpSp>
      <p:sp>
        <p:nvSpPr>
          <p:cNvPr id="22" name="文本框 21"/>
          <p:cNvSpPr txBox="1"/>
          <p:nvPr/>
        </p:nvSpPr>
        <p:spPr>
          <a:xfrm>
            <a:off x="7020272" y="123478"/>
            <a:ext cx="2032934" cy="1846659"/>
          </a:xfrm>
          <a:prstGeom prst="rect">
            <a:avLst/>
          </a:prstGeom>
          <a:noFill/>
        </p:spPr>
        <p:txBody>
          <a:bodyPr wrap="square" rtlCol="0">
            <a:spAutoFit/>
          </a:bodyPr>
          <a:lstStyle/>
          <a:p>
            <a:r>
              <a:rPr lang="en-US" altLang="zh-CN" sz="2400" dirty="0" smtClean="0">
                <a:solidFill>
                  <a:srgbClr val="FFFF00"/>
                </a:solidFill>
              </a:rPr>
              <a:t>LAMP</a:t>
            </a:r>
            <a:r>
              <a:rPr lang="zh-CN" altLang="en-US" dirty="0" smtClean="0">
                <a:solidFill>
                  <a:srgbClr val="FFFFFF"/>
                </a:solidFill>
              </a:rPr>
              <a:t>指</a:t>
            </a:r>
            <a:r>
              <a:rPr lang="zh-CN" altLang="en-US" dirty="0">
                <a:solidFill>
                  <a:srgbClr val="FFFFFF"/>
                </a:solidFill>
              </a:rPr>
              <a:t>的</a:t>
            </a:r>
            <a:r>
              <a:rPr lang="zh-CN" altLang="en-US" dirty="0" smtClean="0">
                <a:solidFill>
                  <a:srgbClr val="FFFFFF"/>
                </a:solidFill>
              </a:rPr>
              <a:t>就是把</a:t>
            </a:r>
            <a:r>
              <a:rPr lang="en-US" altLang="zh-CN" dirty="0" smtClean="0">
                <a:solidFill>
                  <a:srgbClr val="FFFFFF"/>
                </a:solidFill>
              </a:rPr>
              <a:t>Apache</a:t>
            </a:r>
            <a:r>
              <a:rPr lang="zh-CN" altLang="en-US" dirty="0" smtClean="0">
                <a:solidFill>
                  <a:srgbClr val="FFFFFF"/>
                </a:solidFill>
              </a:rPr>
              <a:t>，</a:t>
            </a:r>
            <a:r>
              <a:rPr lang="en-US" altLang="zh-CN" dirty="0" smtClean="0">
                <a:solidFill>
                  <a:srgbClr val="FFFFFF"/>
                </a:solidFill>
              </a:rPr>
              <a:t>MySQL</a:t>
            </a:r>
            <a:r>
              <a:rPr lang="zh-CN" altLang="en-US" dirty="0" smtClean="0">
                <a:solidFill>
                  <a:srgbClr val="FFFFFF"/>
                </a:solidFill>
              </a:rPr>
              <a:t>，</a:t>
            </a:r>
            <a:r>
              <a:rPr lang="en-US" altLang="zh-CN" dirty="0" smtClean="0">
                <a:solidFill>
                  <a:srgbClr val="FFFFFF"/>
                </a:solidFill>
              </a:rPr>
              <a:t>PHP</a:t>
            </a:r>
            <a:r>
              <a:rPr lang="zh-CN" altLang="en-US" dirty="0" smtClean="0">
                <a:solidFill>
                  <a:srgbClr val="FFFFFF"/>
                </a:solidFill>
              </a:rPr>
              <a:t>安装在</a:t>
            </a:r>
            <a:r>
              <a:rPr lang="en-US" altLang="zh-CN" dirty="0" smtClean="0">
                <a:solidFill>
                  <a:srgbClr val="FFFFFF"/>
                </a:solidFill>
              </a:rPr>
              <a:t>Linux</a:t>
            </a:r>
            <a:r>
              <a:rPr lang="zh-CN" altLang="en-US" dirty="0" smtClean="0">
                <a:solidFill>
                  <a:srgbClr val="FFFFFF"/>
                </a:solidFill>
              </a:rPr>
              <a:t>系统上，组成一个环境来运行</a:t>
            </a:r>
            <a:r>
              <a:rPr lang="en-US" altLang="zh-CN" dirty="0" smtClean="0">
                <a:solidFill>
                  <a:srgbClr val="FFFFFF"/>
                </a:solidFill>
              </a:rPr>
              <a:t>PHP</a:t>
            </a:r>
            <a:r>
              <a:rPr lang="zh-CN" altLang="en-US" dirty="0" smtClean="0">
                <a:solidFill>
                  <a:srgbClr val="FFFFFF"/>
                </a:solidFill>
              </a:rPr>
              <a:t>脚本语言。</a:t>
            </a:r>
            <a:endParaRPr lang="zh-CN" altLang="en-US" dirty="0">
              <a:solidFill>
                <a:srgbClr val="FFFFFF"/>
              </a:solidFill>
            </a:endParaRPr>
          </a:p>
        </p:txBody>
      </p:sp>
    </p:spTree>
    <p:extLst>
      <p:ext uri="{BB962C8B-B14F-4D97-AF65-F5344CB8AC3E}">
        <p14:creationId xmlns:p14="http://schemas.microsoft.com/office/powerpoint/2010/main" val="2631896889"/>
      </p:ext>
    </p:extLst>
  </p:cSld>
  <p:clrMapOvr>
    <a:masterClrMapping/>
  </p:clrMapOvr>
  <p:transition spd="slow" advTm="1783">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plus(in)">
                                      <p:cBhvr>
                                        <p:cTn id="7" dur="20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Effect transition="in" filter="fade">
                                      <p:cBhvr>
                                        <p:cTn id="14" dur="500"/>
                                        <p:tgtEl>
                                          <p:spTgt spid="22"/>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mph" presetSubtype="0" fill="hold" nodeType="clickEffect">
                                  <p:stCondLst>
                                    <p:cond delay="0"/>
                                  </p:stCondLst>
                                  <p:childTnLst>
                                    <p:animClr clrSpc="hsl" dir="cw">
                                      <p:cBhvr override="childStyle">
                                        <p:cTn id="18" dur="500" fill="hold"/>
                                        <p:tgtEl>
                                          <p:spTgt spid="22"/>
                                        </p:tgtEl>
                                        <p:attrNameLst>
                                          <p:attrName>style.color</p:attrName>
                                        </p:attrNameLst>
                                      </p:cBhvr>
                                      <p:by>
                                        <p:hsl h="7200000" s="0" l="0"/>
                                      </p:by>
                                    </p:animClr>
                                    <p:animClr clrSpc="hsl" dir="cw">
                                      <p:cBhvr>
                                        <p:cTn id="19" dur="500" fill="hold"/>
                                        <p:tgtEl>
                                          <p:spTgt spid="22"/>
                                        </p:tgtEl>
                                        <p:attrNameLst>
                                          <p:attrName>fillcolor</p:attrName>
                                        </p:attrNameLst>
                                      </p:cBhvr>
                                      <p:by>
                                        <p:hsl h="7200000" s="0" l="0"/>
                                      </p:by>
                                    </p:animClr>
                                    <p:animClr clrSpc="hsl" dir="cw">
                                      <p:cBhvr>
                                        <p:cTn id="20" dur="500" fill="hold"/>
                                        <p:tgtEl>
                                          <p:spTgt spid="22"/>
                                        </p:tgtEl>
                                        <p:attrNameLst>
                                          <p:attrName>stroke.color</p:attrName>
                                        </p:attrNameLst>
                                      </p:cBhvr>
                                      <p:by>
                                        <p:hsl h="7200000" s="0" l="0"/>
                                      </p:by>
                                    </p:animClr>
                                    <p:set>
                                      <p:cBhvr>
                                        <p:cTn id="21" dur="500" fill="hold"/>
                                        <p:tgtEl>
                                          <p:spTgt spid="2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 name="任意多边形 60"/>
          <p:cNvSpPr>
            <a:spLocks noChangeArrowheads="1"/>
          </p:cNvSpPr>
          <p:nvPr/>
        </p:nvSpPr>
        <p:spPr bwMode="auto">
          <a:xfrm rot="5400000">
            <a:off x="1202111" y="2083267"/>
            <a:ext cx="3801974" cy="1486119"/>
          </a:xfrm>
          <a:custGeom>
            <a:avLst/>
            <a:gdLst>
              <a:gd name="connsiteX0" fmla="*/ 0 w 4787168"/>
              <a:gd name="connsiteY0" fmla="*/ 1530934 h 1871213"/>
              <a:gd name="connsiteX1" fmla="*/ 88341 w 4787168"/>
              <a:gd name="connsiteY1" fmla="*/ 1564973 h 1871213"/>
              <a:gd name="connsiteX2" fmla="*/ 100891 w 4787168"/>
              <a:gd name="connsiteY2" fmla="*/ 1529383 h 1871213"/>
              <a:gd name="connsiteX3" fmla="*/ 2359419 w 4787168"/>
              <a:gd name="connsiteY3" fmla="*/ 0 h 1871213"/>
              <a:gd name="connsiteX4" fmla="*/ 4617722 w 4787168"/>
              <a:gd name="connsiteY4" fmla="*/ 1529383 h 1871213"/>
              <a:gd name="connsiteX5" fmla="*/ 4633930 w 4787168"/>
              <a:gd name="connsiteY5" fmla="*/ 1575345 h 1871213"/>
              <a:gd name="connsiteX6" fmla="*/ 4638748 w 4787168"/>
              <a:gd name="connsiteY6" fmla="*/ 1574373 h 1871213"/>
              <a:gd name="connsiteX7" fmla="*/ 4787168 w 4787168"/>
              <a:gd name="connsiteY7" fmla="*/ 1722793 h 1871213"/>
              <a:gd name="connsiteX8" fmla="*/ 4638748 w 4787168"/>
              <a:gd name="connsiteY8" fmla="*/ 1871213 h 1871213"/>
              <a:gd name="connsiteX9" fmla="*/ 4490328 w 4787168"/>
              <a:gd name="connsiteY9" fmla="*/ 1722793 h 1871213"/>
              <a:gd name="connsiteX10" fmla="*/ 4533799 w 4787168"/>
              <a:gd name="connsiteY10" fmla="*/ 1617844 h 1871213"/>
              <a:gd name="connsiteX11" fmla="*/ 4536081 w 4787168"/>
              <a:gd name="connsiteY11" fmla="*/ 1616305 h 1871213"/>
              <a:gd name="connsiteX12" fmla="*/ 4519276 w 4787168"/>
              <a:gd name="connsiteY12" fmla="*/ 1568649 h 1871213"/>
              <a:gd name="connsiteX13" fmla="*/ 2359194 w 4787168"/>
              <a:gd name="connsiteY13" fmla="*/ 106065 h 1871213"/>
              <a:gd name="connsiteX14" fmla="*/ 199337 w 4787168"/>
              <a:gd name="connsiteY14" fmla="*/ 1568649 h 1871213"/>
              <a:gd name="connsiteX15" fmla="*/ 187201 w 4787168"/>
              <a:gd name="connsiteY15" fmla="*/ 1603065 h 1871213"/>
              <a:gd name="connsiteX16" fmla="*/ 276990 w 4787168"/>
              <a:gd name="connsiteY16" fmla="*/ 1637662 h 1871213"/>
              <a:gd name="connsiteX17" fmla="*/ 31768 w 4787168"/>
              <a:gd name="connsiteY17" fmla="*/ 1861287 h 1871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787168" h="1871213">
                <a:moveTo>
                  <a:pt x="0" y="1530934"/>
                </a:moveTo>
                <a:lnTo>
                  <a:pt x="88341" y="1564973"/>
                </a:lnTo>
                <a:lnTo>
                  <a:pt x="100891" y="1529383"/>
                </a:lnTo>
                <a:cubicBezTo>
                  <a:pt x="467046" y="611971"/>
                  <a:pt x="1358310" y="0"/>
                  <a:pt x="2359419" y="0"/>
                </a:cubicBezTo>
                <a:cubicBezTo>
                  <a:pt x="3360318" y="0"/>
                  <a:pt x="4251568" y="611971"/>
                  <a:pt x="4617722" y="1529383"/>
                </a:cubicBezTo>
                <a:lnTo>
                  <a:pt x="4633930" y="1575345"/>
                </a:lnTo>
                <a:lnTo>
                  <a:pt x="4638748" y="1574373"/>
                </a:lnTo>
                <a:cubicBezTo>
                  <a:pt x="4720718" y="1574373"/>
                  <a:pt x="4787168" y="1640823"/>
                  <a:pt x="4787168" y="1722793"/>
                </a:cubicBezTo>
                <a:cubicBezTo>
                  <a:pt x="4787168" y="1804763"/>
                  <a:pt x="4720718" y="1871213"/>
                  <a:pt x="4638748" y="1871213"/>
                </a:cubicBezTo>
                <a:cubicBezTo>
                  <a:pt x="4556778" y="1871213"/>
                  <a:pt x="4490328" y="1804763"/>
                  <a:pt x="4490328" y="1722793"/>
                </a:cubicBezTo>
                <a:cubicBezTo>
                  <a:pt x="4490328" y="1681808"/>
                  <a:pt x="4506940" y="1644703"/>
                  <a:pt x="4533799" y="1617844"/>
                </a:cubicBezTo>
                <a:lnTo>
                  <a:pt x="4536081" y="1616305"/>
                </a:lnTo>
                <a:lnTo>
                  <a:pt x="4519276" y="1568649"/>
                </a:lnTo>
                <a:cubicBezTo>
                  <a:pt x="4169113" y="691316"/>
                  <a:pt x="3316603" y="106065"/>
                  <a:pt x="2359194" y="106065"/>
                </a:cubicBezTo>
                <a:cubicBezTo>
                  <a:pt x="1401997" y="106065"/>
                  <a:pt x="549499" y="691316"/>
                  <a:pt x="199337" y="1568649"/>
                </a:cubicBezTo>
                <a:lnTo>
                  <a:pt x="187201" y="1603065"/>
                </a:lnTo>
                <a:lnTo>
                  <a:pt x="276990" y="1637662"/>
                </a:lnTo>
                <a:lnTo>
                  <a:pt x="31768" y="1861287"/>
                </a:lnTo>
                <a:close/>
              </a:path>
            </a:pathLst>
          </a:custGeom>
          <a:solidFill>
            <a:schemeClr val="bg1">
              <a:alpha val="35000"/>
            </a:schemeClr>
          </a:solidFill>
          <a:ln>
            <a:noFill/>
          </a:ln>
        </p:spPr>
        <p:txBody>
          <a:bodyPr wrap="square" anchor="ctr">
            <a:noAutofit/>
          </a:bodyPr>
          <a:lstStyle/>
          <a:p>
            <a:pPr algn="ctr"/>
            <a:endParaRPr lang="zh-CN" altLang="zh-CN" sz="2400">
              <a:latin typeface="Open Sans Light" panose="020B0306030504020204" pitchFamily="34" charset="0"/>
              <a:ea typeface="微软雅黑" panose="020B0503020204020204" pitchFamily="34" charset="-122"/>
              <a:cs typeface="Open Sans Light" panose="020B0306030504020204" pitchFamily="34" charset="0"/>
              <a:sym typeface="微软雅黑" panose="020B0503020204020204" pitchFamily="34" charset="-122"/>
            </a:endParaRPr>
          </a:p>
        </p:txBody>
      </p:sp>
      <p:grpSp>
        <p:nvGrpSpPr>
          <p:cNvPr id="4" name="组合 3"/>
          <p:cNvGrpSpPr/>
          <p:nvPr/>
        </p:nvGrpSpPr>
        <p:grpSpPr>
          <a:xfrm>
            <a:off x="3424013" y="3015397"/>
            <a:ext cx="4743084" cy="624639"/>
            <a:chOff x="3524110" y="2538798"/>
            <a:chExt cx="4743084" cy="624639"/>
          </a:xfrm>
        </p:grpSpPr>
        <p:sp>
          <p:nvSpPr>
            <p:cNvPr id="62" name="椭圆 56"/>
            <p:cNvSpPr>
              <a:spLocks noChangeArrowheads="1"/>
            </p:cNvSpPr>
            <p:nvPr/>
          </p:nvSpPr>
          <p:spPr bwMode="auto">
            <a:xfrm>
              <a:off x="3524110" y="2573881"/>
              <a:ext cx="589356" cy="589556"/>
            </a:xfrm>
            <a:prstGeom prst="ellipse">
              <a:avLst/>
            </a:prstGeom>
            <a:solidFill>
              <a:srgbClr val="14C7BE">
                <a:alpha val="94000"/>
              </a:srgbClr>
            </a:solidFill>
            <a:ln w="57150" cap="flat" cmpd="sng">
              <a:solidFill>
                <a:schemeClr val="bg1">
                  <a:alpha val="35000"/>
                </a:schemeClr>
              </a:solidFill>
              <a:miter lim="800000"/>
              <a:headEnd/>
              <a:tailEnd/>
            </a:ln>
          </p:spPr>
          <p:txBody>
            <a:bodyPr anchor="ctr"/>
            <a:lstStyle/>
            <a:p>
              <a:pPr algn="ctr"/>
              <a:endParaRPr lang="zh-CN" altLang="zh-CN" sz="2400">
                <a:solidFill>
                  <a:schemeClr val="bg1"/>
                </a:solidFill>
                <a:latin typeface="Open Sans Light" panose="020B0306030504020204" pitchFamily="34" charset="0"/>
                <a:ea typeface="微软雅黑" panose="020B0503020204020204" pitchFamily="34" charset="-122"/>
                <a:cs typeface="Open Sans Light" panose="020B0306030504020204" pitchFamily="34" charset="0"/>
                <a:sym typeface="微软雅黑" panose="020B0503020204020204" pitchFamily="34" charset="-122"/>
              </a:endParaRPr>
            </a:p>
          </p:txBody>
        </p:sp>
        <p:sp>
          <p:nvSpPr>
            <p:cNvPr id="63" name="任意多边形 62"/>
            <p:cNvSpPr>
              <a:spLocks noChangeArrowheads="1"/>
            </p:cNvSpPr>
            <p:nvPr/>
          </p:nvSpPr>
          <p:spPr bwMode="auto">
            <a:xfrm>
              <a:off x="4108426" y="2573881"/>
              <a:ext cx="4158768" cy="589556"/>
            </a:xfrm>
            <a:custGeom>
              <a:avLst/>
              <a:gdLst>
                <a:gd name="connsiteX0" fmla="*/ 0 w 5236417"/>
                <a:gd name="connsiteY0" fmla="*/ 0 h 742326"/>
                <a:gd name="connsiteX1" fmla="*/ 696000 w 5236417"/>
                <a:gd name="connsiteY1" fmla="*/ 0 h 742326"/>
                <a:gd name="connsiteX2" fmla="*/ 920226 w 5236417"/>
                <a:gd name="connsiteY2" fmla="*/ 0 h 742326"/>
                <a:gd name="connsiteX3" fmla="*/ 4865254 w 5236417"/>
                <a:gd name="connsiteY3" fmla="*/ 0 h 742326"/>
                <a:gd name="connsiteX4" fmla="*/ 5236417 w 5236417"/>
                <a:gd name="connsiteY4" fmla="*/ 371163 h 742326"/>
                <a:gd name="connsiteX5" fmla="*/ 4865254 w 5236417"/>
                <a:gd name="connsiteY5" fmla="*/ 742326 h 742326"/>
                <a:gd name="connsiteX6" fmla="*/ 920226 w 5236417"/>
                <a:gd name="connsiteY6" fmla="*/ 742326 h 742326"/>
                <a:gd name="connsiteX7" fmla="*/ 696000 w 5236417"/>
                <a:gd name="connsiteY7" fmla="*/ 742326 h 742326"/>
                <a:gd name="connsiteX8" fmla="*/ 0 w 5236417"/>
                <a:gd name="connsiteY8" fmla="*/ 742326 h 742326"/>
                <a:gd name="connsiteX9" fmla="*/ 197646 w 5236417"/>
                <a:gd name="connsiteY9" fmla="*/ 371163 h 742326"/>
                <a:gd name="connsiteX10" fmla="*/ 0 w 5236417"/>
                <a:gd name="connsiteY10" fmla="*/ 0 h 742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36417" h="742326">
                  <a:moveTo>
                    <a:pt x="0" y="0"/>
                  </a:moveTo>
                  <a:lnTo>
                    <a:pt x="696000" y="0"/>
                  </a:lnTo>
                  <a:lnTo>
                    <a:pt x="920226" y="0"/>
                  </a:lnTo>
                  <a:lnTo>
                    <a:pt x="4865254" y="0"/>
                  </a:lnTo>
                  <a:cubicBezTo>
                    <a:pt x="5070242" y="0"/>
                    <a:pt x="5236417" y="166175"/>
                    <a:pt x="5236417" y="371163"/>
                  </a:cubicBezTo>
                  <a:cubicBezTo>
                    <a:pt x="5236417" y="576151"/>
                    <a:pt x="5070242" y="742326"/>
                    <a:pt x="4865254" y="742326"/>
                  </a:cubicBezTo>
                  <a:lnTo>
                    <a:pt x="920226" y="742326"/>
                  </a:lnTo>
                  <a:lnTo>
                    <a:pt x="696000" y="742326"/>
                  </a:lnTo>
                  <a:lnTo>
                    <a:pt x="0" y="742326"/>
                  </a:lnTo>
                  <a:cubicBezTo>
                    <a:pt x="119237" y="662038"/>
                    <a:pt x="197646" y="525761"/>
                    <a:pt x="197646" y="371163"/>
                  </a:cubicBezTo>
                  <a:cubicBezTo>
                    <a:pt x="197646" y="216565"/>
                    <a:pt x="119237" y="80288"/>
                    <a:pt x="0" y="0"/>
                  </a:cubicBezTo>
                  <a:close/>
                </a:path>
              </a:pathLst>
            </a:custGeom>
            <a:solidFill>
              <a:schemeClr val="bg1">
                <a:alpha val="35000"/>
              </a:schemeClr>
            </a:solidFill>
            <a:ln>
              <a:noFill/>
            </a:ln>
          </p:spPr>
          <p:txBody>
            <a:bodyPr wrap="square" anchor="ctr">
              <a:noAutofit/>
            </a:bodyPr>
            <a:lstStyle/>
            <a:p>
              <a:pPr algn="ctr"/>
              <a:endParaRPr lang="zh-CN" altLang="zh-CN" sz="2400">
                <a:solidFill>
                  <a:srgbClr val="FFFFFF"/>
                </a:solidFill>
                <a:latin typeface="Open Sans Light" panose="020B0306030504020204" pitchFamily="34" charset="0"/>
                <a:ea typeface="微软雅黑" panose="020B0503020204020204" pitchFamily="34" charset="-122"/>
                <a:cs typeface="Open Sans Light" panose="020B0306030504020204" pitchFamily="34" charset="0"/>
                <a:sym typeface="微软雅黑" panose="020B0503020204020204" pitchFamily="34" charset="-122"/>
              </a:endParaRPr>
            </a:p>
          </p:txBody>
        </p:sp>
        <p:sp>
          <p:nvSpPr>
            <p:cNvPr id="64" name="TextBox 5"/>
            <p:cNvSpPr>
              <a:spLocks noChangeArrowheads="1"/>
            </p:cNvSpPr>
            <p:nvPr/>
          </p:nvSpPr>
          <p:spPr bwMode="auto">
            <a:xfrm>
              <a:off x="3651919" y="2538798"/>
              <a:ext cx="41870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微软雅黑" panose="020B0503020204020204" pitchFamily="34" charset="-122"/>
                </a:rPr>
                <a:t>2</a:t>
              </a:r>
              <a:endParaRPr lang="zh-CN" altLang="en-US" sz="3200" dirty="0">
                <a:solidFill>
                  <a:schemeClr val="bg1"/>
                </a:solidFill>
                <a:latin typeface="Open Sans Light" panose="020B0306030504020204" pitchFamily="34" charset="0"/>
                <a:ea typeface="微软雅黑" panose="020B0503020204020204" pitchFamily="34" charset="-122"/>
                <a:cs typeface="Open Sans Light" panose="020B0306030504020204" pitchFamily="34" charset="0"/>
                <a:sym typeface="微软雅黑" panose="020B0503020204020204" pitchFamily="34" charset="-122"/>
              </a:endParaRPr>
            </a:p>
          </p:txBody>
        </p:sp>
        <p:sp>
          <p:nvSpPr>
            <p:cNvPr id="65" name="TextBox 55"/>
            <p:cNvSpPr>
              <a:spLocks noChangeArrowheads="1"/>
            </p:cNvSpPr>
            <p:nvPr/>
          </p:nvSpPr>
          <p:spPr bwMode="auto">
            <a:xfrm>
              <a:off x="4317892" y="2622802"/>
              <a:ext cx="37214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dirty="0" smtClean="0">
                  <a:solidFill>
                    <a:srgbClr val="FFFFFF"/>
                  </a:solidFill>
                  <a:latin typeface="Open Sans Light" panose="020B0306030504020204" pitchFamily="34" charset="0"/>
                  <a:ea typeface="Open Sans Light" panose="020B0306030504020204" pitchFamily="34" charset="0"/>
                  <a:cs typeface="Open Sans Light" panose="020B0306030504020204" pitchFamily="34" charset="0"/>
                  <a:sym typeface="微软雅黑" panose="020B0503020204020204" pitchFamily="34" charset="-122"/>
                </a:rPr>
                <a:t>安装</a:t>
              </a:r>
              <a:r>
                <a:rPr lang="en-US" altLang="zh-CN" dirty="0" smtClean="0">
                  <a:solidFill>
                    <a:srgbClr val="FFFFFF"/>
                  </a:solidFill>
                  <a:latin typeface="Open Sans Light" panose="020B0306030504020204" pitchFamily="34" charset="0"/>
                  <a:ea typeface="Open Sans Light" panose="020B0306030504020204" pitchFamily="34" charset="0"/>
                  <a:cs typeface="Open Sans Light" panose="020B0306030504020204" pitchFamily="34" charset="0"/>
                  <a:sym typeface="微软雅黑" panose="020B0503020204020204" pitchFamily="34" charset="-122"/>
                </a:rPr>
                <a:t>MySQL</a:t>
              </a:r>
              <a:endParaRPr lang="zh-CN" altLang="en-US" dirty="0">
                <a:solidFill>
                  <a:srgbClr val="FFFFFF"/>
                </a:solidFill>
                <a:latin typeface="Open Sans Light" panose="020B0306030504020204" pitchFamily="34" charset="0"/>
                <a:ea typeface="微软雅黑" panose="020B0503020204020204" pitchFamily="34" charset="-122"/>
                <a:cs typeface="Open Sans Light" panose="020B0306030504020204" pitchFamily="34" charset="0"/>
                <a:sym typeface="微软雅黑" panose="020B0503020204020204" pitchFamily="34" charset="-122"/>
              </a:endParaRPr>
            </a:p>
          </p:txBody>
        </p:sp>
      </p:grpSp>
      <p:grpSp>
        <p:nvGrpSpPr>
          <p:cNvPr id="5" name="组合 4"/>
          <p:cNvGrpSpPr/>
          <p:nvPr/>
        </p:nvGrpSpPr>
        <p:grpSpPr>
          <a:xfrm>
            <a:off x="3105293" y="1148375"/>
            <a:ext cx="4715374" cy="627536"/>
            <a:chOff x="3243310" y="1475699"/>
            <a:chExt cx="4715374" cy="627536"/>
          </a:xfrm>
        </p:grpSpPr>
        <p:sp>
          <p:nvSpPr>
            <p:cNvPr id="66" name="椭圆 63"/>
            <p:cNvSpPr>
              <a:spLocks noChangeArrowheads="1"/>
            </p:cNvSpPr>
            <p:nvPr/>
          </p:nvSpPr>
          <p:spPr bwMode="auto">
            <a:xfrm>
              <a:off x="3243310" y="1478596"/>
              <a:ext cx="589356" cy="589556"/>
            </a:xfrm>
            <a:prstGeom prst="ellipse">
              <a:avLst/>
            </a:prstGeom>
            <a:solidFill>
              <a:srgbClr val="14C7BE">
                <a:alpha val="94000"/>
              </a:srgbClr>
            </a:solidFill>
            <a:ln w="57150" cap="flat" cmpd="sng">
              <a:solidFill>
                <a:schemeClr val="bg1">
                  <a:alpha val="35000"/>
                </a:schemeClr>
              </a:solidFill>
              <a:miter lim="800000"/>
              <a:headEnd/>
              <a:tailEnd/>
            </a:ln>
          </p:spPr>
          <p:txBody>
            <a:bodyPr anchor="ctr"/>
            <a:lstStyle/>
            <a:p>
              <a:pPr algn="ctr"/>
              <a:endParaRPr lang="zh-CN" altLang="zh-CN" sz="2400">
                <a:solidFill>
                  <a:schemeClr val="bg1"/>
                </a:solidFill>
                <a:latin typeface="Open Sans Light" panose="020B0306030504020204" pitchFamily="34" charset="0"/>
                <a:ea typeface="微软雅黑" panose="020B0503020204020204" pitchFamily="34" charset="-122"/>
                <a:cs typeface="Open Sans Light" panose="020B0306030504020204" pitchFamily="34" charset="0"/>
                <a:sym typeface="微软雅黑" panose="020B0503020204020204" pitchFamily="34" charset="-122"/>
              </a:endParaRPr>
            </a:p>
          </p:txBody>
        </p:sp>
        <p:sp>
          <p:nvSpPr>
            <p:cNvPr id="67" name="任意多边形 66"/>
            <p:cNvSpPr>
              <a:spLocks noChangeArrowheads="1"/>
            </p:cNvSpPr>
            <p:nvPr/>
          </p:nvSpPr>
          <p:spPr bwMode="auto">
            <a:xfrm>
              <a:off x="3799916" y="1475699"/>
              <a:ext cx="4158768" cy="589556"/>
            </a:xfrm>
            <a:custGeom>
              <a:avLst/>
              <a:gdLst>
                <a:gd name="connsiteX0" fmla="*/ 0 w 5236417"/>
                <a:gd name="connsiteY0" fmla="*/ 0 h 742326"/>
                <a:gd name="connsiteX1" fmla="*/ 696000 w 5236417"/>
                <a:gd name="connsiteY1" fmla="*/ 0 h 742326"/>
                <a:gd name="connsiteX2" fmla="*/ 920226 w 5236417"/>
                <a:gd name="connsiteY2" fmla="*/ 0 h 742326"/>
                <a:gd name="connsiteX3" fmla="*/ 4865254 w 5236417"/>
                <a:gd name="connsiteY3" fmla="*/ 0 h 742326"/>
                <a:gd name="connsiteX4" fmla="*/ 5236417 w 5236417"/>
                <a:gd name="connsiteY4" fmla="*/ 371163 h 742326"/>
                <a:gd name="connsiteX5" fmla="*/ 4865254 w 5236417"/>
                <a:gd name="connsiteY5" fmla="*/ 742326 h 742326"/>
                <a:gd name="connsiteX6" fmla="*/ 920226 w 5236417"/>
                <a:gd name="connsiteY6" fmla="*/ 742326 h 742326"/>
                <a:gd name="connsiteX7" fmla="*/ 696000 w 5236417"/>
                <a:gd name="connsiteY7" fmla="*/ 742326 h 742326"/>
                <a:gd name="connsiteX8" fmla="*/ 0 w 5236417"/>
                <a:gd name="connsiteY8" fmla="*/ 742326 h 742326"/>
                <a:gd name="connsiteX9" fmla="*/ 197646 w 5236417"/>
                <a:gd name="connsiteY9" fmla="*/ 371163 h 742326"/>
                <a:gd name="connsiteX10" fmla="*/ 0 w 5236417"/>
                <a:gd name="connsiteY10" fmla="*/ 0 h 742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36417" h="742326">
                  <a:moveTo>
                    <a:pt x="0" y="0"/>
                  </a:moveTo>
                  <a:lnTo>
                    <a:pt x="696000" y="0"/>
                  </a:lnTo>
                  <a:lnTo>
                    <a:pt x="920226" y="0"/>
                  </a:lnTo>
                  <a:lnTo>
                    <a:pt x="4865254" y="0"/>
                  </a:lnTo>
                  <a:cubicBezTo>
                    <a:pt x="5070242" y="0"/>
                    <a:pt x="5236417" y="166175"/>
                    <a:pt x="5236417" y="371163"/>
                  </a:cubicBezTo>
                  <a:cubicBezTo>
                    <a:pt x="5236417" y="576151"/>
                    <a:pt x="5070242" y="742326"/>
                    <a:pt x="4865254" y="742326"/>
                  </a:cubicBezTo>
                  <a:lnTo>
                    <a:pt x="920226" y="742326"/>
                  </a:lnTo>
                  <a:lnTo>
                    <a:pt x="696000" y="742326"/>
                  </a:lnTo>
                  <a:lnTo>
                    <a:pt x="0" y="742326"/>
                  </a:lnTo>
                  <a:cubicBezTo>
                    <a:pt x="119237" y="662038"/>
                    <a:pt x="197646" y="525761"/>
                    <a:pt x="197646" y="371163"/>
                  </a:cubicBezTo>
                  <a:cubicBezTo>
                    <a:pt x="197646" y="216565"/>
                    <a:pt x="119237" y="80288"/>
                    <a:pt x="0" y="0"/>
                  </a:cubicBezTo>
                  <a:close/>
                </a:path>
              </a:pathLst>
            </a:custGeom>
            <a:solidFill>
              <a:schemeClr val="bg1">
                <a:alpha val="35000"/>
              </a:schemeClr>
            </a:solidFill>
            <a:ln>
              <a:noFill/>
            </a:ln>
          </p:spPr>
          <p:txBody>
            <a:bodyPr wrap="square" anchor="ctr">
              <a:noAutofit/>
            </a:bodyPr>
            <a:lstStyle/>
            <a:p>
              <a:pPr algn="ctr"/>
              <a:endParaRPr lang="zh-CN" altLang="zh-CN" sz="2400">
                <a:solidFill>
                  <a:srgbClr val="FFFFFF"/>
                </a:solidFill>
                <a:latin typeface="Open Sans Light" panose="020B0306030504020204" pitchFamily="34" charset="0"/>
                <a:ea typeface="微软雅黑" panose="020B0503020204020204" pitchFamily="34" charset="-122"/>
                <a:cs typeface="Open Sans Light" panose="020B0306030504020204" pitchFamily="34" charset="0"/>
                <a:sym typeface="微软雅黑" panose="020B0503020204020204" pitchFamily="34" charset="-122"/>
              </a:endParaRPr>
            </a:p>
          </p:txBody>
        </p:sp>
        <p:sp>
          <p:nvSpPr>
            <p:cNvPr id="68" name="TextBox 68"/>
            <p:cNvSpPr>
              <a:spLocks noChangeArrowheads="1"/>
            </p:cNvSpPr>
            <p:nvPr/>
          </p:nvSpPr>
          <p:spPr bwMode="auto">
            <a:xfrm>
              <a:off x="3338368" y="1518460"/>
              <a:ext cx="39466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dirty="0" smtClean="0">
                  <a:solidFill>
                    <a:schemeClr val="bg1"/>
                  </a:solidFill>
                  <a:latin typeface="Open Sans Light" panose="020B0306030504020204" pitchFamily="34" charset="0"/>
                  <a:ea typeface="微软雅黑" panose="020B0503020204020204" pitchFamily="34" charset="-122"/>
                  <a:cs typeface="Open Sans Light" panose="020B0306030504020204" pitchFamily="34" charset="0"/>
                  <a:sym typeface="微软雅黑" panose="020B0503020204020204" pitchFamily="34" charset="-122"/>
                </a:rPr>
                <a:t>4</a:t>
              </a:r>
              <a:endParaRPr lang="zh-CN" altLang="en-US" sz="3200" dirty="0">
                <a:solidFill>
                  <a:schemeClr val="bg1"/>
                </a:solidFill>
                <a:latin typeface="Open Sans Light" panose="020B0306030504020204" pitchFamily="34" charset="0"/>
                <a:ea typeface="微软雅黑" panose="020B0503020204020204" pitchFamily="34" charset="-122"/>
                <a:cs typeface="Open Sans Light" panose="020B0306030504020204" pitchFamily="34" charset="0"/>
                <a:sym typeface="微软雅黑" panose="020B0503020204020204" pitchFamily="34" charset="-122"/>
              </a:endParaRPr>
            </a:p>
          </p:txBody>
        </p:sp>
        <p:sp>
          <p:nvSpPr>
            <p:cNvPr id="69" name="TextBox 69"/>
            <p:cNvSpPr>
              <a:spLocks noChangeArrowheads="1"/>
            </p:cNvSpPr>
            <p:nvPr/>
          </p:nvSpPr>
          <p:spPr bwMode="auto">
            <a:xfrm>
              <a:off x="4001467" y="1602465"/>
              <a:ext cx="37214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dirty="0" smtClean="0">
                  <a:solidFill>
                    <a:srgbClr val="FFFFFF"/>
                  </a:solidFill>
                  <a:latin typeface="Open Sans Light" panose="020B0306030504020204" pitchFamily="34" charset="0"/>
                  <a:ea typeface="Open Sans Light" panose="020B0306030504020204" pitchFamily="34" charset="0"/>
                  <a:cs typeface="Open Sans Light" panose="020B0306030504020204" pitchFamily="34" charset="0"/>
                  <a:sym typeface="微软雅黑" panose="020B0503020204020204" pitchFamily="34" charset="-122"/>
                </a:rPr>
                <a:t>安装</a:t>
              </a:r>
              <a:r>
                <a:rPr lang="en-US" altLang="zh-CN" dirty="0" smtClean="0">
                  <a:solidFill>
                    <a:srgbClr val="FFFFFF"/>
                  </a:solidFill>
                  <a:latin typeface="Open Sans Light" panose="020B0306030504020204" pitchFamily="34" charset="0"/>
                  <a:ea typeface="Open Sans Light" panose="020B0306030504020204" pitchFamily="34" charset="0"/>
                  <a:cs typeface="Open Sans Light" panose="020B0306030504020204" pitchFamily="34" charset="0"/>
                  <a:sym typeface="微软雅黑" panose="020B0503020204020204" pitchFamily="34" charset="-122"/>
                </a:rPr>
                <a:t>phpadmin</a:t>
              </a:r>
            </a:p>
          </p:txBody>
        </p:sp>
      </p:grpSp>
      <p:grpSp>
        <p:nvGrpSpPr>
          <p:cNvPr id="3" name="组合 2"/>
          <p:cNvGrpSpPr/>
          <p:nvPr/>
        </p:nvGrpSpPr>
        <p:grpSpPr>
          <a:xfrm>
            <a:off x="2943002" y="3920544"/>
            <a:ext cx="4715374" cy="627536"/>
            <a:chOff x="3243310" y="3518105"/>
            <a:chExt cx="4715374" cy="627536"/>
          </a:xfrm>
        </p:grpSpPr>
        <p:sp>
          <p:nvSpPr>
            <p:cNvPr id="70" name="椭圆 70"/>
            <p:cNvSpPr>
              <a:spLocks noChangeArrowheads="1"/>
            </p:cNvSpPr>
            <p:nvPr/>
          </p:nvSpPr>
          <p:spPr bwMode="auto">
            <a:xfrm>
              <a:off x="3243310" y="3521002"/>
              <a:ext cx="589356" cy="589556"/>
            </a:xfrm>
            <a:prstGeom prst="ellipse">
              <a:avLst/>
            </a:prstGeom>
            <a:solidFill>
              <a:srgbClr val="14C7BE">
                <a:alpha val="94000"/>
              </a:srgbClr>
            </a:solidFill>
            <a:ln w="57150" cap="flat" cmpd="sng">
              <a:solidFill>
                <a:schemeClr val="bg1">
                  <a:alpha val="35000"/>
                </a:schemeClr>
              </a:solidFill>
              <a:miter lim="800000"/>
              <a:headEnd/>
              <a:tailEnd/>
            </a:ln>
          </p:spPr>
          <p:txBody>
            <a:bodyPr anchor="ctr"/>
            <a:lstStyle/>
            <a:p>
              <a:pPr algn="ctr"/>
              <a:endParaRPr lang="zh-CN" altLang="zh-CN" sz="2400">
                <a:solidFill>
                  <a:schemeClr val="bg1"/>
                </a:solidFill>
                <a:latin typeface="Open Sans Light" panose="020B0306030504020204" pitchFamily="34" charset="0"/>
                <a:ea typeface="微软雅黑" panose="020B0503020204020204" pitchFamily="34" charset="-122"/>
                <a:cs typeface="Open Sans Light" panose="020B0306030504020204" pitchFamily="34" charset="0"/>
                <a:sym typeface="微软雅黑" panose="020B0503020204020204" pitchFamily="34" charset="-122"/>
              </a:endParaRPr>
            </a:p>
          </p:txBody>
        </p:sp>
        <p:sp>
          <p:nvSpPr>
            <p:cNvPr id="71" name="任意多边形 70"/>
            <p:cNvSpPr>
              <a:spLocks noChangeArrowheads="1"/>
            </p:cNvSpPr>
            <p:nvPr/>
          </p:nvSpPr>
          <p:spPr bwMode="auto">
            <a:xfrm>
              <a:off x="3799916" y="3518105"/>
              <a:ext cx="4158768" cy="589556"/>
            </a:xfrm>
            <a:custGeom>
              <a:avLst/>
              <a:gdLst>
                <a:gd name="connsiteX0" fmla="*/ 0 w 5236417"/>
                <a:gd name="connsiteY0" fmla="*/ 0 h 742326"/>
                <a:gd name="connsiteX1" fmla="*/ 696000 w 5236417"/>
                <a:gd name="connsiteY1" fmla="*/ 0 h 742326"/>
                <a:gd name="connsiteX2" fmla="*/ 920226 w 5236417"/>
                <a:gd name="connsiteY2" fmla="*/ 0 h 742326"/>
                <a:gd name="connsiteX3" fmla="*/ 4865254 w 5236417"/>
                <a:gd name="connsiteY3" fmla="*/ 0 h 742326"/>
                <a:gd name="connsiteX4" fmla="*/ 5236417 w 5236417"/>
                <a:gd name="connsiteY4" fmla="*/ 371163 h 742326"/>
                <a:gd name="connsiteX5" fmla="*/ 4865254 w 5236417"/>
                <a:gd name="connsiteY5" fmla="*/ 742326 h 742326"/>
                <a:gd name="connsiteX6" fmla="*/ 920226 w 5236417"/>
                <a:gd name="connsiteY6" fmla="*/ 742326 h 742326"/>
                <a:gd name="connsiteX7" fmla="*/ 696000 w 5236417"/>
                <a:gd name="connsiteY7" fmla="*/ 742326 h 742326"/>
                <a:gd name="connsiteX8" fmla="*/ 0 w 5236417"/>
                <a:gd name="connsiteY8" fmla="*/ 742326 h 742326"/>
                <a:gd name="connsiteX9" fmla="*/ 197646 w 5236417"/>
                <a:gd name="connsiteY9" fmla="*/ 371163 h 742326"/>
                <a:gd name="connsiteX10" fmla="*/ 0 w 5236417"/>
                <a:gd name="connsiteY10" fmla="*/ 0 h 742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36417" h="742326">
                  <a:moveTo>
                    <a:pt x="0" y="0"/>
                  </a:moveTo>
                  <a:lnTo>
                    <a:pt x="696000" y="0"/>
                  </a:lnTo>
                  <a:lnTo>
                    <a:pt x="920226" y="0"/>
                  </a:lnTo>
                  <a:lnTo>
                    <a:pt x="4865254" y="0"/>
                  </a:lnTo>
                  <a:cubicBezTo>
                    <a:pt x="5070242" y="0"/>
                    <a:pt x="5236417" y="166175"/>
                    <a:pt x="5236417" y="371163"/>
                  </a:cubicBezTo>
                  <a:cubicBezTo>
                    <a:pt x="5236417" y="576151"/>
                    <a:pt x="5070242" y="742326"/>
                    <a:pt x="4865254" y="742326"/>
                  </a:cubicBezTo>
                  <a:lnTo>
                    <a:pt x="920226" y="742326"/>
                  </a:lnTo>
                  <a:lnTo>
                    <a:pt x="696000" y="742326"/>
                  </a:lnTo>
                  <a:lnTo>
                    <a:pt x="0" y="742326"/>
                  </a:lnTo>
                  <a:cubicBezTo>
                    <a:pt x="119237" y="662038"/>
                    <a:pt x="197646" y="525761"/>
                    <a:pt x="197646" y="371163"/>
                  </a:cubicBezTo>
                  <a:cubicBezTo>
                    <a:pt x="197646" y="216566"/>
                    <a:pt x="119237" y="80288"/>
                    <a:pt x="0" y="0"/>
                  </a:cubicBezTo>
                  <a:close/>
                </a:path>
              </a:pathLst>
            </a:custGeom>
            <a:solidFill>
              <a:schemeClr val="bg1">
                <a:alpha val="35000"/>
              </a:schemeClr>
            </a:solidFill>
            <a:ln>
              <a:noFill/>
            </a:ln>
          </p:spPr>
          <p:txBody>
            <a:bodyPr wrap="square" anchor="ctr">
              <a:noAutofit/>
            </a:bodyPr>
            <a:lstStyle/>
            <a:p>
              <a:pPr algn="ctr"/>
              <a:endParaRPr lang="zh-CN" altLang="zh-CN" sz="2400">
                <a:solidFill>
                  <a:srgbClr val="FFFFFF"/>
                </a:solidFill>
                <a:latin typeface="Open Sans Light" panose="020B0306030504020204" pitchFamily="34" charset="0"/>
                <a:ea typeface="微软雅黑" panose="020B0503020204020204" pitchFamily="34" charset="-122"/>
                <a:cs typeface="Open Sans Light" panose="020B0306030504020204" pitchFamily="34" charset="0"/>
                <a:sym typeface="微软雅黑" panose="020B0503020204020204" pitchFamily="34" charset="-122"/>
              </a:endParaRPr>
            </a:p>
          </p:txBody>
        </p:sp>
        <p:sp>
          <p:nvSpPr>
            <p:cNvPr id="72" name="TextBox 75"/>
            <p:cNvSpPr>
              <a:spLocks noChangeArrowheads="1"/>
            </p:cNvSpPr>
            <p:nvPr/>
          </p:nvSpPr>
          <p:spPr bwMode="auto">
            <a:xfrm>
              <a:off x="3338368" y="3560866"/>
              <a:ext cx="41870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微软雅黑" panose="020B0503020204020204" pitchFamily="34" charset="-122"/>
                </a:rPr>
                <a:t>1</a:t>
              </a:r>
              <a:endParaRPr lang="zh-CN" altLang="en-US" sz="3200" dirty="0">
                <a:solidFill>
                  <a:schemeClr val="bg1"/>
                </a:solidFill>
                <a:latin typeface="Open Sans Light" panose="020B0306030504020204" pitchFamily="34" charset="0"/>
                <a:ea typeface="微软雅黑" panose="020B0503020204020204" pitchFamily="34" charset="-122"/>
                <a:cs typeface="Open Sans Light" panose="020B0306030504020204" pitchFamily="34" charset="0"/>
                <a:sym typeface="微软雅黑" panose="020B0503020204020204" pitchFamily="34" charset="-122"/>
              </a:endParaRPr>
            </a:p>
          </p:txBody>
        </p:sp>
        <p:sp>
          <p:nvSpPr>
            <p:cNvPr id="73" name="TextBox 76"/>
            <p:cNvSpPr>
              <a:spLocks noChangeArrowheads="1"/>
            </p:cNvSpPr>
            <p:nvPr/>
          </p:nvSpPr>
          <p:spPr bwMode="auto">
            <a:xfrm>
              <a:off x="4001467" y="3644870"/>
              <a:ext cx="37214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dirty="0" smtClean="0">
                  <a:solidFill>
                    <a:srgbClr val="FFFFFF"/>
                  </a:solidFill>
                  <a:latin typeface="Open Sans Light" panose="020B0306030504020204" pitchFamily="34" charset="0"/>
                  <a:ea typeface="Open Sans Light" panose="020B0306030504020204" pitchFamily="34" charset="0"/>
                  <a:cs typeface="Open Sans Light" panose="020B0306030504020204" pitchFamily="34" charset="0"/>
                  <a:sym typeface="微软雅黑" panose="020B0503020204020204" pitchFamily="34" charset="-122"/>
                </a:rPr>
                <a:t>安装</a:t>
              </a:r>
              <a:r>
                <a:rPr lang="en-US" altLang="zh-CN" sz="2000" dirty="0">
                  <a:solidFill>
                    <a:schemeClr val="bg2"/>
                  </a:solidFill>
                </a:rPr>
                <a:t>apache</a:t>
              </a:r>
              <a:endParaRPr lang="zh-CN" altLang="en-US" sz="2000" dirty="0">
                <a:solidFill>
                  <a:schemeClr val="bg2"/>
                </a:solidFill>
                <a:latin typeface="Open Sans Light" panose="020B0306030504020204" pitchFamily="34" charset="0"/>
                <a:ea typeface="微软雅黑" panose="020B0503020204020204" pitchFamily="34" charset="-122"/>
                <a:cs typeface="Open Sans Light" panose="020B0306030504020204" pitchFamily="34" charset="0"/>
                <a:sym typeface="微软雅黑" panose="020B0503020204020204" pitchFamily="34" charset="-122"/>
              </a:endParaRPr>
            </a:p>
          </p:txBody>
        </p:sp>
      </p:grpSp>
      <p:sp>
        <p:nvSpPr>
          <p:cNvPr id="74" name="矩形 74"/>
          <p:cNvSpPr>
            <a:spLocks noChangeArrowheads="1"/>
          </p:cNvSpPr>
          <p:nvPr/>
        </p:nvSpPr>
        <p:spPr bwMode="auto">
          <a:xfrm>
            <a:off x="1015782" y="2542292"/>
            <a:ext cx="117844" cy="117886"/>
          </a:xfrm>
          <a:prstGeom prst="rect">
            <a:avLst/>
          </a:prstGeom>
          <a:solidFill>
            <a:srgbClr val="14C7BE"/>
          </a:solidFill>
          <a:ln>
            <a:noFill/>
          </a:ln>
        </p:spPr>
        <p:txBody>
          <a:bodyPr/>
          <a:lstStyle>
            <a:lvl1pPr>
              <a:defRPr sz="1300">
                <a:solidFill>
                  <a:schemeClr val="tx1"/>
                </a:solidFill>
                <a:latin typeface="Arial" panose="020B0604020202020204" pitchFamily="34" charset="0"/>
              </a:defRPr>
            </a:lvl1pPr>
            <a:lvl2pPr>
              <a:defRPr sz="1300">
                <a:solidFill>
                  <a:schemeClr val="tx1"/>
                </a:solidFill>
                <a:latin typeface="Arial" panose="020B0604020202020204" pitchFamily="34" charset="0"/>
              </a:defRPr>
            </a:lvl2pPr>
            <a:lvl3pPr>
              <a:defRPr sz="1300">
                <a:solidFill>
                  <a:schemeClr val="tx1"/>
                </a:solidFill>
                <a:latin typeface="Arial" panose="020B0604020202020204" pitchFamily="34" charset="0"/>
              </a:defRPr>
            </a:lvl3pPr>
            <a:lvl4pPr>
              <a:defRPr sz="1300">
                <a:solidFill>
                  <a:schemeClr val="tx1"/>
                </a:solidFill>
                <a:latin typeface="Arial" panose="020B0604020202020204" pitchFamily="34" charset="0"/>
              </a:defRPr>
            </a:lvl4pPr>
            <a:lvl5pPr>
              <a:defRPr sz="1300">
                <a:solidFill>
                  <a:schemeClr val="tx1"/>
                </a:solidFill>
                <a:latin typeface="Arial" panose="020B0604020202020204" pitchFamily="34" charset="0"/>
              </a:defRPr>
            </a:lvl5pPr>
            <a:lvl6pPr marL="1828800" defTabSz="685800" fontAlgn="base">
              <a:spcBef>
                <a:spcPct val="0"/>
              </a:spcBef>
              <a:spcAft>
                <a:spcPct val="0"/>
              </a:spcAft>
              <a:buFont typeface="Arial" panose="020B0604020202020204" pitchFamily="34" charset="0"/>
              <a:defRPr sz="1300">
                <a:solidFill>
                  <a:schemeClr val="tx1"/>
                </a:solidFill>
                <a:latin typeface="Arial" panose="020B0604020202020204" pitchFamily="34" charset="0"/>
              </a:defRPr>
            </a:lvl6pPr>
            <a:lvl7pPr marL="2286000" defTabSz="685800" fontAlgn="base">
              <a:spcBef>
                <a:spcPct val="0"/>
              </a:spcBef>
              <a:spcAft>
                <a:spcPct val="0"/>
              </a:spcAft>
              <a:buFont typeface="Arial" panose="020B0604020202020204" pitchFamily="34" charset="0"/>
              <a:defRPr sz="1300">
                <a:solidFill>
                  <a:schemeClr val="tx1"/>
                </a:solidFill>
                <a:latin typeface="Arial" panose="020B0604020202020204" pitchFamily="34" charset="0"/>
              </a:defRPr>
            </a:lvl7pPr>
            <a:lvl8pPr marL="2743200" defTabSz="685800" fontAlgn="base">
              <a:spcBef>
                <a:spcPct val="0"/>
              </a:spcBef>
              <a:spcAft>
                <a:spcPct val="0"/>
              </a:spcAft>
              <a:buFont typeface="Arial" panose="020B0604020202020204" pitchFamily="34" charset="0"/>
              <a:defRPr sz="1300">
                <a:solidFill>
                  <a:schemeClr val="tx1"/>
                </a:solidFill>
                <a:latin typeface="Arial" panose="020B0604020202020204" pitchFamily="34" charset="0"/>
              </a:defRPr>
            </a:lvl8pPr>
            <a:lvl9pPr marL="3200400" defTabSz="685800" fontAlgn="base">
              <a:spcBef>
                <a:spcPct val="0"/>
              </a:spcBef>
              <a:spcAft>
                <a:spcPct val="0"/>
              </a:spcAft>
              <a:buFont typeface="Arial" panose="020B0604020202020204" pitchFamily="34" charset="0"/>
              <a:defRPr sz="1300">
                <a:solidFill>
                  <a:schemeClr val="tx1"/>
                </a:solidFill>
                <a:latin typeface="Arial" panose="020B0604020202020204" pitchFamily="34" charset="0"/>
              </a:defRPr>
            </a:lvl9pPr>
          </a:lstStyle>
          <a:p>
            <a:endParaRPr lang="zh-CN" altLang="zh-CN" sz="2400" b="1">
              <a:latin typeface="Open Sans Light" panose="020B0306030504020204" pitchFamily="34" charset="0"/>
              <a:ea typeface="微软雅黑" panose="020B0503020204020204" pitchFamily="34" charset="-122"/>
              <a:cs typeface="Open Sans Light" panose="020B0306030504020204" pitchFamily="34" charset="0"/>
              <a:sym typeface="微软雅黑" panose="020B0503020204020204" pitchFamily="34" charset="-122"/>
            </a:endParaRPr>
          </a:p>
        </p:txBody>
      </p:sp>
      <p:sp>
        <p:nvSpPr>
          <p:cNvPr id="75" name="TextBox 86"/>
          <p:cNvSpPr>
            <a:spLocks noChangeArrowheads="1"/>
          </p:cNvSpPr>
          <p:nvPr/>
        </p:nvSpPr>
        <p:spPr bwMode="auto">
          <a:xfrm>
            <a:off x="1174020" y="2364661"/>
            <a:ext cx="221044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400" dirty="0" smtClean="0">
                <a:solidFill>
                  <a:srgbClr val="FFFFFF"/>
                </a:solidFill>
                <a:latin typeface="Open Sans Light" panose="020B0306030504020204" pitchFamily="34" charset="0"/>
                <a:ea typeface="Open Sans Light" panose="020B0306030504020204" pitchFamily="34" charset="0"/>
                <a:cs typeface="Open Sans Light" panose="020B0306030504020204" pitchFamily="34" charset="0"/>
                <a:sym typeface="微软雅黑" panose="020B0503020204020204" pitchFamily="34" charset="-122"/>
              </a:rPr>
              <a:t>LAMP</a:t>
            </a:r>
            <a:r>
              <a:rPr lang="zh-CN" altLang="en-US" sz="2400" dirty="0" smtClean="0">
                <a:solidFill>
                  <a:srgbClr val="FFFFFF"/>
                </a:solidFill>
                <a:latin typeface="Open Sans Light" panose="020B0306030504020204" pitchFamily="34" charset="0"/>
                <a:ea typeface="Open Sans Light" panose="020B0306030504020204" pitchFamily="34" charset="0"/>
                <a:cs typeface="Open Sans Light" panose="020B0306030504020204" pitchFamily="34" charset="0"/>
                <a:sym typeface="微软雅黑" panose="020B0503020204020204" pitchFamily="34" charset="-122"/>
              </a:rPr>
              <a:t>安装流程</a:t>
            </a:r>
            <a:endParaRPr lang="zh-CN" altLang="en-US" sz="2800" dirty="0">
              <a:solidFill>
                <a:schemeClr val="bg1"/>
              </a:solidFill>
              <a:latin typeface="Open Sans Light" panose="020B0306030504020204" pitchFamily="34" charset="0"/>
              <a:ea typeface="微软雅黑" panose="020B0503020204020204" pitchFamily="34" charset="-122"/>
              <a:cs typeface="Open Sans Light" panose="020B0306030504020204" pitchFamily="34" charset="0"/>
              <a:sym typeface="微软雅黑" panose="020B0503020204020204" pitchFamily="34" charset="-122"/>
            </a:endParaRPr>
          </a:p>
        </p:txBody>
      </p:sp>
      <p:sp>
        <p:nvSpPr>
          <p:cNvPr id="27" name="矩形 26"/>
          <p:cNvSpPr/>
          <p:nvPr/>
        </p:nvSpPr>
        <p:spPr>
          <a:xfrm>
            <a:off x="0" y="228926"/>
            <a:ext cx="9144000" cy="582602"/>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212314" y="320172"/>
            <a:ext cx="1210588" cy="400110"/>
          </a:xfrm>
          <a:prstGeom prst="rect">
            <a:avLst/>
          </a:prstGeom>
        </p:spPr>
        <p:txBody>
          <a:bodyPr wrap="none">
            <a:spAutoFit/>
          </a:bodyPr>
          <a:lstStyle/>
          <a:p>
            <a:pPr algn="ctr"/>
            <a:r>
              <a:rPr lang="zh-CN" altLang="en-US" sz="2000" dirty="0" smtClean="0">
                <a:solidFill>
                  <a:schemeClr val="bg1"/>
                </a:solidFill>
                <a:latin typeface="微软雅黑" pitchFamily="34" charset="-122"/>
                <a:ea typeface="微软雅黑" pitchFamily="34" charset="-122"/>
              </a:rPr>
              <a:t>搭建完成</a:t>
            </a:r>
            <a:endParaRPr lang="zh-CN" altLang="en-US" sz="2000" dirty="0">
              <a:solidFill>
                <a:schemeClr val="bg1"/>
              </a:solidFill>
              <a:latin typeface="微软雅黑" pitchFamily="34" charset="-122"/>
              <a:ea typeface="微软雅黑" pitchFamily="34" charset="-122"/>
            </a:endParaRPr>
          </a:p>
        </p:txBody>
      </p:sp>
      <p:sp>
        <p:nvSpPr>
          <p:cNvPr id="29" name="泪滴形 28"/>
          <p:cNvSpPr/>
          <p:nvPr/>
        </p:nvSpPr>
        <p:spPr>
          <a:xfrm>
            <a:off x="287524" y="267494"/>
            <a:ext cx="504056" cy="504056"/>
          </a:xfrm>
          <a:prstGeom prst="teardrop">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5" name="组合 34"/>
          <p:cNvGrpSpPr/>
          <p:nvPr/>
        </p:nvGrpSpPr>
        <p:grpSpPr>
          <a:xfrm>
            <a:off x="3481642" y="2095953"/>
            <a:ext cx="4715374" cy="627536"/>
            <a:chOff x="3243310" y="1475699"/>
            <a:chExt cx="4715374" cy="627536"/>
          </a:xfrm>
        </p:grpSpPr>
        <p:sp>
          <p:nvSpPr>
            <p:cNvPr id="36" name="椭圆 63"/>
            <p:cNvSpPr>
              <a:spLocks noChangeArrowheads="1"/>
            </p:cNvSpPr>
            <p:nvPr/>
          </p:nvSpPr>
          <p:spPr bwMode="auto">
            <a:xfrm>
              <a:off x="3243310" y="1478596"/>
              <a:ext cx="589356" cy="589556"/>
            </a:xfrm>
            <a:prstGeom prst="ellipse">
              <a:avLst/>
            </a:prstGeom>
            <a:solidFill>
              <a:srgbClr val="14C7BE">
                <a:alpha val="94000"/>
              </a:srgbClr>
            </a:solidFill>
            <a:ln w="57150" cap="flat" cmpd="sng">
              <a:solidFill>
                <a:schemeClr val="bg1">
                  <a:alpha val="35000"/>
                </a:schemeClr>
              </a:solidFill>
              <a:miter lim="800000"/>
              <a:headEnd/>
              <a:tailEnd/>
            </a:ln>
          </p:spPr>
          <p:txBody>
            <a:bodyPr anchor="ctr"/>
            <a:lstStyle/>
            <a:p>
              <a:pPr algn="ctr"/>
              <a:endParaRPr lang="zh-CN" altLang="zh-CN" sz="2400">
                <a:solidFill>
                  <a:schemeClr val="bg1"/>
                </a:solidFill>
                <a:latin typeface="Open Sans Light" panose="020B0306030504020204" pitchFamily="34" charset="0"/>
                <a:ea typeface="微软雅黑" panose="020B0503020204020204" pitchFamily="34" charset="-122"/>
                <a:cs typeface="Open Sans Light" panose="020B0306030504020204" pitchFamily="34" charset="0"/>
                <a:sym typeface="微软雅黑" panose="020B0503020204020204" pitchFamily="34" charset="-122"/>
              </a:endParaRPr>
            </a:p>
          </p:txBody>
        </p:sp>
        <p:sp>
          <p:nvSpPr>
            <p:cNvPr id="37" name="任意多边形 36"/>
            <p:cNvSpPr>
              <a:spLocks noChangeArrowheads="1"/>
            </p:cNvSpPr>
            <p:nvPr/>
          </p:nvSpPr>
          <p:spPr bwMode="auto">
            <a:xfrm>
              <a:off x="3799916" y="1475699"/>
              <a:ext cx="4158768" cy="589556"/>
            </a:xfrm>
            <a:custGeom>
              <a:avLst/>
              <a:gdLst>
                <a:gd name="connsiteX0" fmla="*/ 0 w 5236417"/>
                <a:gd name="connsiteY0" fmla="*/ 0 h 742326"/>
                <a:gd name="connsiteX1" fmla="*/ 696000 w 5236417"/>
                <a:gd name="connsiteY1" fmla="*/ 0 h 742326"/>
                <a:gd name="connsiteX2" fmla="*/ 920226 w 5236417"/>
                <a:gd name="connsiteY2" fmla="*/ 0 h 742326"/>
                <a:gd name="connsiteX3" fmla="*/ 4865254 w 5236417"/>
                <a:gd name="connsiteY3" fmla="*/ 0 h 742326"/>
                <a:gd name="connsiteX4" fmla="*/ 5236417 w 5236417"/>
                <a:gd name="connsiteY4" fmla="*/ 371163 h 742326"/>
                <a:gd name="connsiteX5" fmla="*/ 4865254 w 5236417"/>
                <a:gd name="connsiteY5" fmla="*/ 742326 h 742326"/>
                <a:gd name="connsiteX6" fmla="*/ 920226 w 5236417"/>
                <a:gd name="connsiteY6" fmla="*/ 742326 h 742326"/>
                <a:gd name="connsiteX7" fmla="*/ 696000 w 5236417"/>
                <a:gd name="connsiteY7" fmla="*/ 742326 h 742326"/>
                <a:gd name="connsiteX8" fmla="*/ 0 w 5236417"/>
                <a:gd name="connsiteY8" fmla="*/ 742326 h 742326"/>
                <a:gd name="connsiteX9" fmla="*/ 197646 w 5236417"/>
                <a:gd name="connsiteY9" fmla="*/ 371163 h 742326"/>
                <a:gd name="connsiteX10" fmla="*/ 0 w 5236417"/>
                <a:gd name="connsiteY10" fmla="*/ 0 h 742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36417" h="742326">
                  <a:moveTo>
                    <a:pt x="0" y="0"/>
                  </a:moveTo>
                  <a:lnTo>
                    <a:pt x="696000" y="0"/>
                  </a:lnTo>
                  <a:lnTo>
                    <a:pt x="920226" y="0"/>
                  </a:lnTo>
                  <a:lnTo>
                    <a:pt x="4865254" y="0"/>
                  </a:lnTo>
                  <a:cubicBezTo>
                    <a:pt x="5070242" y="0"/>
                    <a:pt x="5236417" y="166175"/>
                    <a:pt x="5236417" y="371163"/>
                  </a:cubicBezTo>
                  <a:cubicBezTo>
                    <a:pt x="5236417" y="576151"/>
                    <a:pt x="5070242" y="742326"/>
                    <a:pt x="4865254" y="742326"/>
                  </a:cubicBezTo>
                  <a:lnTo>
                    <a:pt x="920226" y="742326"/>
                  </a:lnTo>
                  <a:lnTo>
                    <a:pt x="696000" y="742326"/>
                  </a:lnTo>
                  <a:lnTo>
                    <a:pt x="0" y="742326"/>
                  </a:lnTo>
                  <a:cubicBezTo>
                    <a:pt x="119237" y="662038"/>
                    <a:pt x="197646" y="525761"/>
                    <a:pt x="197646" y="371163"/>
                  </a:cubicBezTo>
                  <a:cubicBezTo>
                    <a:pt x="197646" y="216565"/>
                    <a:pt x="119237" y="80288"/>
                    <a:pt x="0" y="0"/>
                  </a:cubicBezTo>
                  <a:close/>
                </a:path>
              </a:pathLst>
            </a:custGeom>
            <a:solidFill>
              <a:schemeClr val="bg1">
                <a:alpha val="35000"/>
              </a:schemeClr>
            </a:solidFill>
            <a:ln>
              <a:noFill/>
            </a:ln>
          </p:spPr>
          <p:txBody>
            <a:bodyPr wrap="square" anchor="ctr">
              <a:noAutofit/>
            </a:bodyPr>
            <a:lstStyle/>
            <a:p>
              <a:pPr algn="ctr"/>
              <a:endParaRPr lang="zh-CN" altLang="zh-CN" sz="2400">
                <a:solidFill>
                  <a:srgbClr val="FFFFFF"/>
                </a:solidFill>
                <a:latin typeface="Open Sans Light" panose="020B0306030504020204" pitchFamily="34" charset="0"/>
                <a:ea typeface="微软雅黑" panose="020B0503020204020204" pitchFamily="34" charset="-122"/>
                <a:cs typeface="Open Sans Light" panose="020B0306030504020204" pitchFamily="34" charset="0"/>
                <a:sym typeface="微软雅黑" panose="020B0503020204020204" pitchFamily="34" charset="-122"/>
              </a:endParaRPr>
            </a:p>
          </p:txBody>
        </p:sp>
        <p:sp>
          <p:nvSpPr>
            <p:cNvPr id="38" name="TextBox 68"/>
            <p:cNvSpPr>
              <a:spLocks noChangeArrowheads="1"/>
            </p:cNvSpPr>
            <p:nvPr/>
          </p:nvSpPr>
          <p:spPr bwMode="auto">
            <a:xfrm>
              <a:off x="3338368" y="1518460"/>
              <a:ext cx="41870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微软雅黑" panose="020B0503020204020204" pitchFamily="34" charset="-122"/>
                </a:rPr>
                <a:t>3</a:t>
              </a:r>
              <a:endParaRPr lang="zh-CN" altLang="en-US" sz="3200" dirty="0">
                <a:solidFill>
                  <a:schemeClr val="bg1"/>
                </a:solidFill>
                <a:latin typeface="Open Sans Light" panose="020B0306030504020204" pitchFamily="34" charset="0"/>
                <a:ea typeface="微软雅黑" panose="020B0503020204020204" pitchFamily="34" charset="-122"/>
                <a:cs typeface="Open Sans Light" panose="020B0306030504020204" pitchFamily="34" charset="0"/>
                <a:sym typeface="微软雅黑" panose="020B0503020204020204" pitchFamily="34" charset="-122"/>
              </a:endParaRPr>
            </a:p>
          </p:txBody>
        </p:sp>
        <p:sp>
          <p:nvSpPr>
            <p:cNvPr id="39" name="TextBox 69"/>
            <p:cNvSpPr>
              <a:spLocks noChangeArrowheads="1"/>
            </p:cNvSpPr>
            <p:nvPr/>
          </p:nvSpPr>
          <p:spPr bwMode="auto">
            <a:xfrm>
              <a:off x="4001467" y="1602465"/>
              <a:ext cx="37214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dirty="0" smtClean="0">
                  <a:solidFill>
                    <a:srgbClr val="FFFFFF"/>
                  </a:solidFill>
                  <a:latin typeface="Open Sans Light" panose="020B0306030504020204" pitchFamily="34" charset="0"/>
                  <a:ea typeface="Open Sans Light" panose="020B0306030504020204" pitchFamily="34" charset="0"/>
                  <a:cs typeface="Open Sans Light" panose="020B0306030504020204" pitchFamily="34" charset="0"/>
                  <a:sym typeface="微软雅黑" panose="020B0503020204020204" pitchFamily="34" charset="-122"/>
                </a:rPr>
                <a:t>安装</a:t>
              </a:r>
              <a:r>
                <a:rPr lang="en-US" altLang="zh-CN" dirty="0" smtClean="0">
                  <a:solidFill>
                    <a:srgbClr val="FFFFFF"/>
                  </a:solidFill>
                  <a:latin typeface="Open Sans Light" panose="020B0306030504020204" pitchFamily="34" charset="0"/>
                  <a:ea typeface="Open Sans Light" panose="020B0306030504020204" pitchFamily="34" charset="0"/>
                  <a:cs typeface="Open Sans Light" panose="020B0306030504020204" pitchFamily="34" charset="0"/>
                  <a:sym typeface="微软雅黑" panose="020B0503020204020204" pitchFamily="34" charset="-122"/>
                </a:rPr>
                <a:t>php</a:t>
              </a:r>
              <a:endParaRPr lang="zh-CN" altLang="en-US" dirty="0">
                <a:solidFill>
                  <a:srgbClr val="FFFFFF"/>
                </a:solidFill>
                <a:latin typeface="Open Sans Light" panose="020B0306030504020204" pitchFamily="34" charset="0"/>
                <a:ea typeface="微软雅黑" panose="020B0503020204020204" pitchFamily="34" charset="-122"/>
                <a:cs typeface="Open Sans Light" panose="020B0306030504020204" pitchFamily="34" charset="0"/>
                <a:sym typeface="微软雅黑" panose="020B0503020204020204" pitchFamily="34" charset="-122"/>
              </a:endParaRPr>
            </a:p>
          </p:txBody>
        </p:sp>
      </p:grpSp>
    </p:spTree>
    <p:extLst>
      <p:ext uri="{BB962C8B-B14F-4D97-AF65-F5344CB8AC3E}">
        <p14:creationId xmlns:p14="http://schemas.microsoft.com/office/powerpoint/2010/main" val="84631396"/>
      </p:ext>
    </p:extLst>
  </p:cSld>
  <p:clrMapOvr>
    <a:masterClrMapping/>
  </p:clrMapOvr>
  <mc:AlternateContent xmlns:mc="http://schemas.openxmlformats.org/markup-compatibility/2006" xmlns:p14="http://schemas.microsoft.com/office/powerpoint/2010/main">
    <mc:Choice Requires="p14">
      <p:transition spd="slow" p14:dur="1400" advTm="2341">
        <p14:doors dir="vert"/>
      </p:transition>
    </mc:Choice>
    <mc:Fallback xmlns="">
      <p:transition spd="slow" advTm="2341">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 name="TextBox 86"/>
          <p:cNvSpPr txBox="1"/>
          <p:nvPr/>
        </p:nvSpPr>
        <p:spPr>
          <a:xfrm>
            <a:off x="1173758" y="902774"/>
            <a:ext cx="30512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defRPr>
                <a:solidFill>
                  <a:srgbClr val="FFFFFF"/>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altLang="zh-CN" sz="2800" dirty="0" smtClean="0">
                <a:sym typeface="微软雅黑" panose="020B0503020204020204" pitchFamily="34" charset="-122"/>
              </a:rPr>
              <a:t>Putty</a:t>
            </a:r>
            <a:endParaRPr lang="zh-CN" altLang="en-US" sz="2800" dirty="0">
              <a:ea typeface="微软雅黑" panose="020B0503020204020204" pitchFamily="34" charset="-122"/>
              <a:sym typeface="微软雅黑" panose="020B0503020204020204" pitchFamily="34" charset="-122"/>
            </a:endParaRPr>
          </a:p>
        </p:txBody>
      </p:sp>
      <p:sp>
        <p:nvSpPr>
          <p:cNvPr id="88" name="TextBox 87"/>
          <p:cNvSpPr txBox="1"/>
          <p:nvPr/>
        </p:nvSpPr>
        <p:spPr>
          <a:xfrm>
            <a:off x="4965066" y="850866"/>
            <a:ext cx="30512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defRPr>
                <a:solidFill>
                  <a:srgbClr val="FFFFFF"/>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altLang="zh-CN" sz="2800" dirty="0" smtClean="0">
                <a:sym typeface="微软雅黑" panose="020B0503020204020204" pitchFamily="34" charset="-122"/>
              </a:rPr>
              <a:t>FileZilla</a:t>
            </a:r>
            <a:endParaRPr lang="zh-CN" altLang="en-US" sz="2800" dirty="0">
              <a:ea typeface="微软雅黑" panose="020B0503020204020204" pitchFamily="34" charset="-122"/>
              <a:sym typeface="微软雅黑" panose="020B0503020204020204" pitchFamily="34" charset="-122"/>
            </a:endParaRPr>
          </a:p>
        </p:txBody>
      </p:sp>
      <p:sp>
        <p:nvSpPr>
          <p:cNvPr id="61" name="矩形 60"/>
          <p:cNvSpPr/>
          <p:nvPr/>
        </p:nvSpPr>
        <p:spPr>
          <a:xfrm>
            <a:off x="0" y="228926"/>
            <a:ext cx="9144000" cy="582602"/>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827599" y="320172"/>
            <a:ext cx="1980029" cy="400110"/>
          </a:xfrm>
          <a:prstGeom prst="rect">
            <a:avLst/>
          </a:prstGeom>
        </p:spPr>
        <p:txBody>
          <a:bodyPr wrap="none">
            <a:spAutoFit/>
          </a:bodyPr>
          <a:lstStyle/>
          <a:p>
            <a:pPr algn="ctr"/>
            <a:r>
              <a:rPr lang="zh-CN" altLang="en-US" sz="2000" dirty="0" smtClean="0">
                <a:solidFill>
                  <a:schemeClr val="bg1"/>
                </a:solidFill>
                <a:latin typeface="微软雅黑" pitchFamily="34" charset="-122"/>
                <a:ea typeface="微软雅黑" pitchFamily="34" charset="-122"/>
              </a:rPr>
              <a:t>相关的应用安装</a:t>
            </a:r>
            <a:endParaRPr lang="zh-CN" altLang="en-US" sz="2000" dirty="0">
              <a:solidFill>
                <a:schemeClr val="bg1"/>
              </a:solidFill>
              <a:latin typeface="微软雅黑" pitchFamily="34" charset="-122"/>
              <a:ea typeface="微软雅黑" pitchFamily="34" charset="-122"/>
            </a:endParaRPr>
          </a:p>
        </p:txBody>
      </p:sp>
      <p:sp>
        <p:nvSpPr>
          <p:cNvPr id="63" name="泪滴形 62"/>
          <p:cNvSpPr/>
          <p:nvPr/>
        </p:nvSpPr>
        <p:spPr>
          <a:xfrm>
            <a:off x="287524" y="267494"/>
            <a:ext cx="504056" cy="504056"/>
          </a:xfrm>
          <a:prstGeom prst="teardrop">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4" name="组合 15"/>
          <p:cNvGrpSpPr>
            <a:grpSpLocks/>
          </p:cNvGrpSpPr>
          <p:nvPr/>
        </p:nvGrpSpPr>
        <p:grpSpPr bwMode="auto">
          <a:xfrm flipH="1">
            <a:off x="7308304" y="95438"/>
            <a:ext cx="1850380" cy="835254"/>
            <a:chOff x="642910" y="357170"/>
            <a:chExt cx="1762153" cy="428643"/>
          </a:xfrm>
        </p:grpSpPr>
        <p:sp>
          <p:nvSpPr>
            <p:cNvPr id="65" name="任意多边形 64"/>
            <p:cNvSpPr/>
            <p:nvPr/>
          </p:nvSpPr>
          <p:spPr>
            <a:xfrm>
              <a:off x="2071683" y="714373"/>
              <a:ext cx="333380" cy="71440"/>
            </a:xfrm>
            <a:custGeom>
              <a:avLst/>
              <a:gdLst>
                <a:gd name="connsiteX0" fmla="*/ 0 w 333375"/>
                <a:gd name="connsiteY0" fmla="*/ 0 h 71438"/>
                <a:gd name="connsiteX1" fmla="*/ 0 w 333375"/>
                <a:gd name="connsiteY1" fmla="*/ 71438 h 71438"/>
                <a:gd name="connsiteX2" fmla="*/ 333375 w 333375"/>
                <a:gd name="connsiteY2" fmla="*/ 9525 h 71438"/>
                <a:gd name="connsiteX3" fmla="*/ 0 w 333375"/>
                <a:gd name="connsiteY3" fmla="*/ 0 h 71438"/>
              </a:gdLst>
              <a:ahLst/>
              <a:cxnLst>
                <a:cxn ang="0">
                  <a:pos x="connsiteX0" y="connsiteY0"/>
                </a:cxn>
                <a:cxn ang="0">
                  <a:pos x="connsiteX1" y="connsiteY1"/>
                </a:cxn>
                <a:cxn ang="0">
                  <a:pos x="connsiteX2" y="connsiteY2"/>
                </a:cxn>
                <a:cxn ang="0">
                  <a:pos x="connsiteX3" y="connsiteY3"/>
                </a:cxn>
              </a:cxnLst>
              <a:rect l="l" t="t" r="r" b="b"/>
              <a:pathLst>
                <a:path w="333375" h="71438">
                  <a:moveTo>
                    <a:pt x="0" y="0"/>
                  </a:moveTo>
                  <a:lnTo>
                    <a:pt x="0" y="71438"/>
                  </a:lnTo>
                  <a:lnTo>
                    <a:pt x="333375" y="9525"/>
                  </a:lnTo>
                  <a:lnTo>
                    <a:pt x="0" y="0"/>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642910" y="357170"/>
              <a:ext cx="1428773" cy="428643"/>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任意多边形 66"/>
            <p:cNvSpPr/>
            <p:nvPr/>
          </p:nvSpPr>
          <p:spPr>
            <a:xfrm>
              <a:off x="2071683" y="357170"/>
              <a:ext cx="314330" cy="61916"/>
            </a:xfrm>
            <a:custGeom>
              <a:avLst/>
              <a:gdLst>
                <a:gd name="connsiteX0" fmla="*/ 0 w 314325"/>
                <a:gd name="connsiteY0" fmla="*/ 61912 h 61912"/>
                <a:gd name="connsiteX1" fmla="*/ 0 w 314325"/>
                <a:gd name="connsiteY1" fmla="*/ 0 h 61912"/>
                <a:gd name="connsiteX2" fmla="*/ 314325 w 314325"/>
                <a:gd name="connsiteY2" fmla="*/ 61912 h 61912"/>
                <a:gd name="connsiteX3" fmla="*/ 0 w 314325"/>
                <a:gd name="connsiteY3" fmla="*/ 61912 h 61912"/>
              </a:gdLst>
              <a:ahLst/>
              <a:cxnLst>
                <a:cxn ang="0">
                  <a:pos x="connsiteX0" y="connsiteY0"/>
                </a:cxn>
                <a:cxn ang="0">
                  <a:pos x="connsiteX1" y="connsiteY1"/>
                </a:cxn>
                <a:cxn ang="0">
                  <a:pos x="connsiteX2" y="connsiteY2"/>
                </a:cxn>
                <a:cxn ang="0">
                  <a:pos x="connsiteX3" y="connsiteY3"/>
                </a:cxn>
              </a:cxnLst>
              <a:rect l="l" t="t" r="r" b="b"/>
              <a:pathLst>
                <a:path w="314325" h="61912">
                  <a:moveTo>
                    <a:pt x="0" y="61912"/>
                  </a:moveTo>
                  <a:lnTo>
                    <a:pt x="0" y="0"/>
                  </a:lnTo>
                  <a:lnTo>
                    <a:pt x="314325" y="61912"/>
                  </a:lnTo>
                  <a:lnTo>
                    <a:pt x="0" y="61912"/>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 name="图片 2"/>
          <p:cNvPicPr>
            <a:picLocks noChangeAspect="1"/>
          </p:cNvPicPr>
          <p:nvPr/>
        </p:nvPicPr>
        <p:blipFill>
          <a:blip r:embed="rId3"/>
          <a:stretch>
            <a:fillRect/>
          </a:stretch>
        </p:blipFill>
        <p:spPr>
          <a:xfrm>
            <a:off x="1259632" y="1644383"/>
            <a:ext cx="3312368" cy="2683327"/>
          </a:xfrm>
          <a:prstGeom prst="rect">
            <a:avLst/>
          </a:prstGeom>
        </p:spPr>
      </p:pic>
      <p:pic>
        <p:nvPicPr>
          <p:cNvPr id="4" name="图片 3"/>
          <p:cNvPicPr>
            <a:picLocks noChangeAspect="1"/>
          </p:cNvPicPr>
          <p:nvPr/>
        </p:nvPicPr>
        <p:blipFill>
          <a:blip r:embed="rId4"/>
          <a:stretch>
            <a:fillRect/>
          </a:stretch>
        </p:blipFill>
        <p:spPr>
          <a:xfrm>
            <a:off x="5076056" y="1629324"/>
            <a:ext cx="3600400" cy="2713444"/>
          </a:xfrm>
          <a:prstGeom prst="rect">
            <a:avLst/>
          </a:prstGeom>
        </p:spPr>
      </p:pic>
    </p:spTree>
    <p:extLst>
      <p:ext uri="{BB962C8B-B14F-4D97-AF65-F5344CB8AC3E}">
        <p14:creationId xmlns:p14="http://schemas.microsoft.com/office/powerpoint/2010/main" val="2522289648"/>
      </p:ext>
    </p:extLst>
  </p:cSld>
  <p:clrMapOvr>
    <a:masterClrMapping/>
  </p:clrMapOvr>
  <mc:AlternateContent xmlns:mc="http://schemas.openxmlformats.org/markup-compatibility/2006" xmlns:p14="http://schemas.microsoft.com/office/powerpoint/2010/main">
    <mc:Choice Requires="p14">
      <p:transition spd="slow" p14:dur="1400" advTm="1712">
        <p14:doors dir="vert"/>
      </p:transition>
    </mc:Choice>
    <mc:Fallback xmlns="">
      <p:transition spd="slow" advTm="1712">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2699792" y="555526"/>
            <a:ext cx="4825194" cy="3024336"/>
          </a:xfrm>
          <a:prstGeom prst="rect">
            <a:avLst/>
          </a:prstGeom>
        </p:spPr>
      </p:pic>
      <p:sp>
        <p:nvSpPr>
          <p:cNvPr id="4" name="文本框 3"/>
          <p:cNvSpPr txBox="1"/>
          <p:nvPr/>
        </p:nvSpPr>
        <p:spPr>
          <a:xfrm>
            <a:off x="539552" y="483518"/>
            <a:ext cx="2088232" cy="1200329"/>
          </a:xfrm>
          <a:prstGeom prst="rect">
            <a:avLst/>
          </a:prstGeom>
          <a:noFill/>
        </p:spPr>
        <p:txBody>
          <a:bodyPr wrap="square" rtlCol="0">
            <a:spAutoFit/>
          </a:bodyPr>
          <a:lstStyle/>
          <a:p>
            <a:r>
              <a:rPr lang="zh-CN" altLang="en-US" sz="2400" dirty="0" smtClean="0">
                <a:solidFill>
                  <a:schemeClr val="bg2"/>
                </a:solidFill>
              </a:rPr>
              <a:t>接下去就是按照步骤输入命令安装程序</a:t>
            </a:r>
            <a:endParaRPr lang="zh-CN" altLang="en-US" sz="2400" dirty="0">
              <a:solidFill>
                <a:schemeClr val="bg2"/>
              </a:solidFill>
            </a:endParaRPr>
          </a:p>
        </p:txBody>
      </p:sp>
      <p:sp>
        <p:nvSpPr>
          <p:cNvPr id="6" name="文本框 5"/>
          <p:cNvSpPr txBox="1"/>
          <p:nvPr/>
        </p:nvSpPr>
        <p:spPr>
          <a:xfrm>
            <a:off x="5652120" y="3795886"/>
            <a:ext cx="2808312" cy="646331"/>
          </a:xfrm>
          <a:prstGeom prst="rect">
            <a:avLst/>
          </a:prstGeom>
          <a:noFill/>
        </p:spPr>
        <p:txBody>
          <a:bodyPr wrap="square" rtlCol="0">
            <a:spAutoFit/>
          </a:bodyPr>
          <a:lstStyle/>
          <a:p>
            <a:r>
              <a:rPr lang="en-US" altLang="zh-CN" dirty="0">
                <a:solidFill>
                  <a:schemeClr val="accent5">
                    <a:lumMod val="20000"/>
                    <a:lumOff val="80000"/>
                  </a:schemeClr>
                </a:solidFill>
              </a:rPr>
              <a:t>https://www.2cto.com/kf/201703/615820.html</a:t>
            </a:r>
            <a:endParaRPr lang="zh-CN" altLang="en-US" dirty="0">
              <a:solidFill>
                <a:schemeClr val="accent5">
                  <a:lumMod val="20000"/>
                  <a:lumOff val="80000"/>
                </a:schemeClr>
              </a:solidFill>
            </a:endParaRPr>
          </a:p>
        </p:txBody>
      </p:sp>
    </p:spTree>
    <p:extLst>
      <p:ext uri="{BB962C8B-B14F-4D97-AF65-F5344CB8AC3E}">
        <p14:creationId xmlns:p14="http://schemas.microsoft.com/office/powerpoint/2010/main" val="1805759005"/>
      </p:ext>
    </p:extLst>
  </p:cSld>
  <p:clrMapOvr>
    <a:masterClrMapping/>
  </p:clrMapOvr>
  <mc:AlternateContent xmlns:mc="http://schemas.openxmlformats.org/markup-compatibility/2006" xmlns:p14="http://schemas.microsoft.com/office/powerpoint/2010/main">
    <mc:Choice Requires="p14">
      <p:transition spd="slow" p14:dur="1600" advTm="1308">
        <p14:prism isInverted="1"/>
      </p:transition>
    </mc:Choice>
    <mc:Fallback xmlns="">
      <p:transition spd="slow" advTm="1308">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Text Placeholder 27"/>
          <p:cNvSpPr txBox="1">
            <a:spLocks/>
          </p:cNvSpPr>
          <p:nvPr/>
        </p:nvSpPr>
        <p:spPr>
          <a:xfrm>
            <a:off x="5424298" y="2654313"/>
            <a:ext cx="3324166" cy="3799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18" name="矩形 17"/>
          <p:cNvSpPr/>
          <p:nvPr/>
        </p:nvSpPr>
        <p:spPr>
          <a:xfrm>
            <a:off x="0" y="228926"/>
            <a:ext cx="9144000" cy="582602"/>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084074" y="320172"/>
            <a:ext cx="1467068" cy="400110"/>
          </a:xfrm>
          <a:prstGeom prst="rect">
            <a:avLst/>
          </a:prstGeom>
        </p:spPr>
        <p:txBody>
          <a:bodyPr wrap="none">
            <a:spAutoFit/>
          </a:bodyPr>
          <a:lstStyle/>
          <a:p>
            <a:pPr algn="ctr"/>
            <a:r>
              <a:rPr lang="zh-CN" altLang="en-US" sz="2000" dirty="0" smtClean="0">
                <a:solidFill>
                  <a:schemeClr val="bg1"/>
                </a:solidFill>
                <a:latin typeface="微软雅黑" pitchFamily="34" charset="-122"/>
                <a:ea typeface="微软雅黑" pitchFamily="34" charset="-122"/>
              </a:rPr>
              <a:t>注意点提醒</a:t>
            </a:r>
            <a:endParaRPr lang="zh-CN" altLang="en-US" sz="2000" dirty="0">
              <a:solidFill>
                <a:schemeClr val="bg1"/>
              </a:solidFill>
              <a:latin typeface="微软雅黑" pitchFamily="34" charset="-122"/>
              <a:ea typeface="微软雅黑" pitchFamily="34" charset="-122"/>
            </a:endParaRPr>
          </a:p>
        </p:txBody>
      </p:sp>
      <p:sp>
        <p:nvSpPr>
          <p:cNvPr id="20" name="泪滴形 19"/>
          <p:cNvSpPr/>
          <p:nvPr/>
        </p:nvSpPr>
        <p:spPr>
          <a:xfrm>
            <a:off x="287524" y="267494"/>
            <a:ext cx="504056" cy="504056"/>
          </a:xfrm>
          <a:prstGeom prst="teardrop">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15"/>
          <p:cNvGrpSpPr>
            <a:grpSpLocks/>
          </p:cNvGrpSpPr>
          <p:nvPr/>
        </p:nvGrpSpPr>
        <p:grpSpPr bwMode="auto">
          <a:xfrm flipH="1">
            <a:off x="7308304" y="95438"/>
            <a:ext cx="1850380" cy="835254"/>
            <a:chOff x="642910" y="357170"/>
            <a:chExt cx="1762153" cy="428643"/>
          </a:xfrm>
        </p:grpSpPr>
        <p:sp>
          <p:nvSpPr>
            <p:cNvPr id="22" name="任意多边形 21"/>
            <p:cNvSpPr/>
            <p:nvPr/>
          </p:nvSpPr>
          <p:spPr>
            <a:xfrm>
              <a:off x="2071683" y="714373"/>
              <a:ext cx="333380" cy="71440"/>
            </a:xfrm>
            <a:custGeom>
              <a:avLst/>
              <a:gdLst>
                <a:gd name="connsiteX0" fmla="*/ 0 w 333375"/>
                <a:gd name="connsiteY0" fmla="*/ 0 h 71438"/>
                <a:gd name="connsiteX1" fmla="*/ 0 w 333375"/>
                <a:gd name="connsiteY1" fmla="*/ 71438 h 71438"/>
                <a:gd name="connsiteX2" fmla="*/ 333375 w 333375"/>
                <a:gd name="connsiteY2" fmla="*/ 9525 h 71438"/>
                <a:gd name="connsiteX3" fmla="*/ 0 w 333375"/>
                <a:gd name="connsiteY3" fmla="*/ 0 h 71438"/>
              </a:gdLst>
              <a:ahLst/>
              <a:cxnLst>
                <a:cxn ang="0">
                  <a:pos x="connsiteX0" y="connsiteY0"/>
                </a:cxn>
                <a:cxn ang="0">
                  <a:pos x="connsiteX1" y="connsiteY1"/>
                </a:cxn>
                <a:cxn ang="0">
                  <a:pos x="connsiteX2" y="connsiteY2"/>
                </a:cxn>
                <a:cxn ang="0">
                  <a:pos x="connsiteX3" y="connsiteY3"/>
                </a:cxn>
              </a:cxnLst>
              <a:rect l="l" t="t" r="r" b="b"/>
              <a:pathLst>
                <a:path w="333375" h="71438">
                  <a:moveTo>
                    <a:pt x="0" y="0"/>
                  </a:moveTo>
                  <a:lnTo>
                    <a:pt x="0" y="71438"/>
                  </a:lnTo>
                  <a:lnTo>
                    <a:pt x="333375" y="9525"/>
                  </a:lnTo>
                  <a:lnTo>
                    <a:pt x="0" y="0"/>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642910" y="357170"/>
              <a:ext cx="1428773" cy="428643"/>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2071683" y="357170"/>
              <a:ext cx="314330" cy="61916"/>
            </a:xfrm>
            <a:custGeom>
              <a:avLst/>
              <a:gdLst>
                <a:gd name="connsiteX0" fmla="*/ 0 w 314325"/>
                <a:gd name="connsiteY0" fmla="*/ 61912 h 61912"/>
                <a:gd name="connsiteX1" fmla="*/ 0 w 314325"/>
                <a:gd name="connsiteY1" fmla="*/ 0 h 61912"/>
                <a:gd name="connsiteX2" fmla="*/ 314325 w 314325"/>
                <a:gd name="connsiteY2" fmla="*/ 61912 h 61912"/>
                <a:gd name="connsiteX3" fmla="*/ 0 w 314325"/>
                <a:gd name="connsiteY3" fmla="*/ 61912 h 61912"/>
              </a:gdLst>
              <a:ahLst/>
              <a:cxnLst>
                <a:cxn ang="0">
                  <a:pos x="connsiteX0" y="connsiteY0"/>
                </a:cxn>
                <a:cxn ang="0">
                  <a:pos x="connsiteX1" y="connsiteY1"/>
                </a:cxn>
                <a:cxn ang="0">
                  <a:pos x="connsiteX2" y="connsiteY2"/>
                </a:cxn>
                <a:cxn ang="0">
                  <a:pos x="connsiteX3" y="connsiteY3"/>
                </a:cxn>
              </a:cxnLst>
              <a:rect l="l" t="t" r="r" b="b"/>
              <a:pathLst>
                <a:path w="314325" h="61912">
                  <a:moveTo>
                    <a:pt x="0" y="61912"/>
                  </a:moveTo>
                  <a:lnTo>
                    <a:pt x="0" y="0"/>
                  </a:lnTo>
                  <a:lnTo>
                    <a:pt x="314325" y="61912"/>
                  </a:lnTo>
                  <a:lnTo>
                    <a:pt x="0" y="61912"/>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TextBox 56"/>
          <p:cNvSpPr txBox="1"/>
          <p:nvPr/>
        </p:nvSpPr>
        <p:spPr>
          <a:xfrm>
            <a:off x="8044616" y="334856"/>
            <a:ext cx="482824" cy="369332"/>
          </a:xfrm>
          <a:prstGeom prst="rect">
            <a:avLst/>
          </a:prstGeom>
          <a:noFill/>
        </p:spPr>
        <p:txBody>
          <a:bodyPr wrap="none" rtlCol="0">
            <a:spAutoFit/>
          </a:bodyPr>
          <a:lstStyle/>
          <a:p>
            <a:r>
              <a:rPr lang="en-US" altLang="zh-CN" sz="1800" dirty="0" smtClean="0">
                <a:solidFill>
                  <a:schemeClr val="bg1"/>
                </a:solidFill>
              </a:rPr>
              <a:t>GO</a:t>
            </a:r>
            <a:endParaRPr lang="zh-CN" altLang="en-US" sz="1800" dirty="0">
              <a:solidFill>
                <a:schemeClr val="bg1"/>
              </a:solidFill>
            </a:endParaRPr>
          </a:p>
        </p:txBody>
      </p:sp>
      <p:pic>
        <p:nvPicPr>
          <p:cNvPr id="2" name="图片 1"/>
          <p:cNvPicPr>
            <a:picLocks noChangeAspect="1"/>
          </p:cNvPicPr>
          <p:nvPr/>
        </p:nvPicPr>
        <p:blipFill>
          <a:blip r:embed="rId3"/>
          <a:stretch>
            <a:fillRect/>
          </a:stretch>
        </p:blipFill>
        <p:spPr>
          <a:xfrm>
            <a:off x="1084074" y="2093631"/>
            <a:ext cx="7776864" cy="2268015"/>
          </a:xfrm>
          <a:prstGeom prst="rect">
            <a:avLst/>
          </a:prstGeom>
        </p:spPr>
      </p:pic>
      <p:grpSp>
        <p:nvGrpSpPr>
          <p:cNvPr id="26" name="组合 25"/>
          <p:cNvGrpSpPr/>
          <p:nvPr/>
        </p:nvGrpSpPr>
        <p:grpSpPr>
          <a:xfrm>
            <a:off x="1160960" y="1383423"/>
            <a:ext cx="2130522" cy="576064"/>
            <a:chOff x="5391750" y="1491630"/>
            <a:chExt cx="2130522" cy="576064"/>
          </a:xfrm>
        </p:grpSpPr>
        <p:sp>
          <p:nvSpPr>
            <p:cNvPr id="27" name="椭圆 26"/>
            <p:cNvSpPr/>
            <p:nvPr/>
          </p:nvSpPr>
          <p:spPr>
            <a:xfrm>
              <a:off x="5391750" y="1491630"/>
              <a:ext cx="576064" cy="576064"/>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latin typeface="Impact" pitchFamily="34" charset="0"/>
                </a:rPr>
                <a:t>01</a:t>
              </a:r>
              <a:endParaRPr lang="zh-CN" altLang="en-US" sz="1600" dirty="0">
                <a:latin typeface="Impact" pitchFamily="34" charset="0"/>
              </a:endParaRPr>
            </a:p>
          </p:txBody>
        </p:sp>
        <p:sp>
          <p:nvSpPr>
            <p:cNvPr id="28" name="TextBox 31"/>
            <p:cNvSpPr txBox="1"/>
            <p:nvPr/>
          </p:nvSpPr>
          <p:spPr>
            <a:xfrm>
              <a:off x="5952612" y="1625774"/>
              <a:ext cx="1569660" cy="369332"/>
            </a:xfrm>
            <a:prstGeom prst="rect">
              <a:avLst/>
            </a:prstGeom>
            <a:noFill/>
          </p:spPr>
          <p:txBody>
            <a:bodyPr wrap="none" rtlCol="0">
              <a:spAutoFit/>
            </a:bodyPr>
            <a:lstStyle/>
            <a:p>
              <a:r>
                <a:rPr lang="zh-CN" altLang="en-US" b="1" dirty="0" smtClean="0">
                  <a:solidFill>
                    <a:schemeClr val="bg1"/>
                  </a:solidFill>
                  <a:latin typeface="微软雅黑" panose="020B0503020204020204" pitchFamily="34" charset="-122"/>
                  <a:ea typeface="微软雅黑" panose="020B0503020204020204" pitchFamily="34" charset="-122"/>
                </a:rPr>
                <a:t>云服务器端口</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048409465"/>
      </p:ext>
    </p:extLst>
  </p:cSld>
  <p:clrMapOvr>
    <a:masterClrMapping/>
  </p:clrMapOvr>
  <mc:AlternateContent xmlns:mc="http://schemas.openxmlformats.org/markup-compatibility/2006" xmlns:p14="http://schemas.microsoft.com/office/powerpoint/2010/main">
    <mc:Choice Requires="p14">
      <p:transition spd="slow" p14:dur="1400" advTm="2075">
        <p14:doors dir="vert"/>
      </p:transition>
    </mc:Choice>
    <mc:Fallback xmlns="">
      <p:transition spd="slow" advTm="207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withEffect">
                                  <p:stCondLst>
                                    <p:cond delay="100"/>
                                  </p:stCondLst>
                                  <p:childTnLst>
                                    <p:set>
                                      <p:cBhvr>
                                        <p:cTn id="6" dur="1" fill="hold">
                                          <p:stCondLst>
                                            <p:cond delay="0"/>
                                          </p:stCondLst>
                                        </p:cTn>
                                        <p:tgtEl>
                                          <p:spTgt spid="26"/>
                                        </p:tgtEl>
                                        <p:attrNameLst>
                                          <p:attrName>style.visibility</p:attrName>
                                        </p:attrNameLst>
                                      </p:cBhvr>
                                      <p:to>
                                        <p:strVal val="visible"/>
                                      </p:to>
                                    </p:set>
                                    <p:anim calcmode="lin" valueType="num">
                                      <p:cBhvr>
                                        <p:cTn id="7" dur="1000" fill="hold"/>
                                        <p:tgtEl>
                                          <p:spTgt spid="26"/>
                                        </p:tgtEl>
                                        <p:attrNameLst>
                                          <p:attrName>ppt_w</p:attrName>
                                        </p:attrNameLst>
                                      </p:cBhvr>
                                      <p:tavLst>
                                        <p:tav tm="0">
                                          <p:val>
                                            <p:strVal val="#ppt_w+.3"/>
                                          </p:val>
                                        </p:tav>
                                        <p:tav tm="100000">
                                          <p:val>
                                            <p:strVal val="#ppt_w"/>
                                          </p:val>
                                        </p:tav>
                                      </p:tavLst>
                                    </p:anim>
                                    <p:anim calcmode="lin" valueType="num">
                                      <p:cBhvr>
                                        <p:cTn id="8" dur="1000" fill="hold"/>
                                        <p:tgtEl>
                                          <p:spTgt spid="26"/>
                                        </p:tgtEl>
                                        <p:attrNameLst>
                                          <p:attrName>ppt_h</p:attrName>
                                        </p:attrNameLst>
                                      </p:cBhvr>
                                      <p:tavLst>
                                        <p:tav tm="0">
                                          <p:val>
                                            <p:strVal val="#ppt_h"/>
                                          </p:val>
                                        </p:tav>
                                        <p:tav tm="100000">
                                          <p:val>
                                            <p:strVal val="#ppt_h"/>
                                          </p:val>
                                        </p:tav>
                                      </p:tavLst>
                                    </p:anim>
                                    <p:animEffect transition="in" filter="fade">
                                      <p:cBhvr>
                                        <p:cTn id="9"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1676478" y="915566"/>
            <a:ext cx="2366291" cy="576064"/>
            <a:chOff x="5391750" y="1491630"/>
            <a:chExt cx="2438299" cy="576064"/>
          </a:xfrm>
        </p:grpSpPr>
        <p:sp>
          <p:nvSpPr>
            <p:cNvPr id="14" name="椭圆 13"/>
            <p:cNvSpPr/>
            <p:nvPr/>
          </p:nvSpPr>
          <p:spPr>
            <a:xfrm>
              <a:off x="5391750" y="1491630"/>
              <a:ext cx="576064" cy="576064"/>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latin typeface="Impact" pitchFamily="34" charset="0"/>
                </a:rPr>
                <a:t>02</a:t>
              </a:r>
              <a:endParaRPr lang="zh-CN" altLang="en-US" sz="1600" dirty="0">
                <a:latin typeface="Impact" pitchFamily="34" charset="0"/>
              </a:endParaRPr>
            </a:p>
          </p:txBody>
        </p:sp>
        <p:sp>
          <p:nvSpPr>
            <p:cNvPr id="15" name="TextBox 31"/>
            <p:cNvSpPr txBox="1"/>
            <p:nvPr/>
          </p:nvSpPr>
          <p:spPr>
            <a:xfrm>
              <a:off x="5952612" y="1625774"/>
              <a:ext cx="1877437" cy="369332"/>
            </a:xfrm>
            <a:prstGeom prst="rect">
              <a:avLst/>
            </a:prstGeom>
            <a:noFill/>
          </p:spPr>
          <p:txBody>
            <a:bodyPr wrap="none" rtlCol="0">
              <a:spAutoFit/>
            </a:bodyPr>
            <a:lstStyle/>
            <a:p>
              <a:r>
                <a:rPr lang="zh-CN" altLang="en-US" b="1" dirty="0" smtClean="0">
                  <a:solidFill>
                    <a:schemeClr val="bg1"/>
                  </a:solidFill>
                  <a:latin typeface="微软雅黑" panose="020B0503020204020204" pitchFamily="34" charset="-122"/>
                  <a:ea typeface="微软雅黑" panose="020B0503020204020204" pitchFamily="34" charset="-122"/>
                </a:rPr>
                <a:t>测试</a:t>
              </a:r>
              <a:r>
                <a:rPr lang="en-US" altLang="zh-CN" b="1" dirty="0" smtClean="0">
                  <a:solidFill>
                    <a:schemeClr val="bg1"/>
                  </a:solidFill>
                  <a:latin typeface="微软雅黑" panose="020B0503020204020204" pitchFamily="34" charset="-122"/>
                  <a:ea typeface="微软雅黑" panose="020B0503020204020204" pitchFamily="34" charset="-122"/>
                </a:rPr>
                <a:t>index. Php</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pic>
        <p:nvPicPr>
          <p:cNvPr id="2" name="图片 1"/>
          <p:cNvPicPr>
            <a:picLocks noChangeAspect="1"/>
          </p:cNvPicPr>
          <p:nvPr/>
        </p:nvPicPr>
        <p:blipFill>
          <a:blip r:embed="rId3"/>
          <a:stretch>
            <a:fillRect/>
          </a:stretch>
        </p:blipFill>
        <p:spPr>
          <a:xfrm>
            <a:off x="1676478" y="1625774"/>
            <a:ext cx="6209524" cy="2978508"/>
          </a:xfrm>
          <a:prstGeom prst="rect">
            <a:avLst/>
          </a:prstGeom>
        </p:spPr>
      </p:pic>
    </p:spTree>
    <p:extLst>
      <p:ext uri="{BB962C8B-B14F-4D97-AF65-F5344CB8AC3E}">
        <p14:creationId xmlns:p14="http://schemas.microsoft.com/office/powerpoint/2010/main" val="563691411"/>
      </p:ext>
    </p:extLst>
  </p:cSld>
  <p:clrMapOvr>
    <a:masterClrMapping/>
  </p:clrMapOvr>
  <p:transition spd="slow" advTm="2841">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withEffect">
                                  <p:stCondLst>
                                    <p:cond delay="10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strVal val="#ppt_w+.3"/>
                                          </p:val>
                                        </p:tav>
                                        <p:tav tm="100000">
                                          <p:val>
                                            <p:strVal val="#ppt_w"/>
                                          </p:val>
                                        </p:tav>
                                      </p:tavLst>
                                    </p:anim>
                                    <p:anim calcmode="lin" valueType="num">
                                      <p:cBhvr>
                                        <p:cTn id="8" dur="1000" fill="hold"/>
                                        <p:tgtEl>
                                          <p:spTgt spid="13"/>
                                        </p:tgtEl>
                                        <p:attrNameLst>
                                          <p:attrName>ppt_h</p:attrName>
                                        </p:attrNameLst>
                                      </p:cBhvr>
                                      <p:tavLst>
                                        <p:tav tm="0">
                                          <p:val>
                                            <p:strVal val="#ppt_h"/>
                                          </p:val>
                                        </p:tav>
                                        <p:tav tm="100000">
                                          <p:val>
                                            <p:strVal val="#ppt_h"/>
                                          </p:val>
                                        </p:tav>
                                      </p:tavLst>
                                    </p:anim>
                                    <p:animEffect transition="in" filter="fade">
                                      <p:cBhvr>
                                        <p:cTn id="9"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stretch>
            <a:fillRect/>
          </a:stretch>
        </p:blipFill>
        <p:spPr>
          <a:xfrm>
            <a:off x="107504" y="1352617"/>
            <a:ext cx="4529898" cy="3078718"/>
          </a:xfrm>
          <a:prstGeom prst="rect">
            <a:avLst/>
          </a:prstGeom>
        </p:spPr>
      </p:pic>
      <p:pic>
        <p:nvPicPr>
          <p:cNvPr id="4" name="图片 3"/>
          <p:cNvPicPr>
            <a:picLocks noChangeAspect="1"/>
          </p:cNvPicPr>
          <p:nvPr/>
        </p:nvPicPr>
        <p:blipFill>
          <a:blip r:embed="rId4"/>
          <a:stretch>
            <a:fillRect/>
          </a:stretch>
        </p:blipFill>
        <p:spPr>
          <a:xfrm>
            <a:off x="3419872" y="1089199"/>
            <a:ext cx="5503317" cy="4048522"/>
          </a:xfrm>
          <a:prstGeom prst="rect">
            <a:avLst/>
          </a:prstGeom>
        </p:spPr>
      </p:pic>
      <p:sp>
        <p:nvSpPr>
          <p:cNvPr id="5" name="文本框 4"/>
          <p:cNvSpPr txBox="1"/>
          <p:nvPr/>
        </p:nvSpPr>
        <p:spPr>
          <a:xfrm>
            <a:off x="137356" y="627534"/>
            <a:ext cx="4428492" cy="461665"/>
          </a:xfrm>
          <a:prstGeom prst="rect">
            <a:avLst/>
          </a:prstGeom>
          <a:noFill/>
        </p:spPr>
        <p:txBody>
          <a:bodyPr wrap="square" rtlCol="0">
            <a:spAutoFit/>
          </a:bodyPr>
          <a:lstStyle/>
          <a:p>
            <a:r>
              <a:rPr lang="en-US" altLang="zh-CN" sz="2400" dirty="0" smtClean="0">
                <a:solidFill>
                  <a:schemeClr val="accent5">
                    <a:lumMod val="20000"/>
                    <a:lumOff val="80000"/>
                  </a:schemeClr>
                </a:solidFill>
              </a:rPr>
              <a:t>1. Vi=vim </a:t>
            </a:r>
            <a:r>
              <a:rPr lang="zh-CN" altLang="en-US" sz="2400" dirty="0" smtClean="0">
                <a:solidFill>
                  <a:schemeClr val="accent5">
                    <a:lumMod val="20000"/>
                    <a:lumOff val="80000"/>
                  </a:schemeClr>
                </a:solidFill>
              </a:rPr>
              <a:t>对</a:t>
            </a:r>
            <a:r>
              <a:rPr lang="en-US" altLang="zh-CN" sz="2400" dirty="0" smtClean="0">
                <a:solidFill>
                  <a:schemeClr val="accent5">
                    <a:lumMod val="20000"/>
                    <a:lumOff val="80000"/>
                  </a:schemeClr>
                </a:solidFill>
              </a:rPr>
              <a:t>index. Php</a:t>
            </a:r>
            <a:r>
              <a:rPr lang="zh-CN" altLang="en-US" sz="2400" dirty="0" smtClean="0">
                <a:solidFill>
                  <a:schemeClr val="accent5">
                    <a:lumMod val="20000"/>
                    <a:lumOff val="80000"/>
                  </a:schemeClr>
                </a:solidFill>
              </a:rPr>
              <a:t>文件编辑</a:t>
            </a:r>
            <a:endParaRPr lang="zh-CN" altLang="en-US" sz="2400" dirty="0">
              <a:solidFill>
                <a:schemeClr val="accent5">
                  <a:lumMod val="20000"/>
                  <a:lumOff val="80000"/>
                </a:schemeClr>
              </a:solidFill>
            </a:endParaRPr>
          </a:p>
        </p:txBody>
      </p:sp>
      <p:sp>
        <p:nvSpPr>
          <p:cNvPr id="6" name="文本框 5"/>
          <p:cNvSpPr txBox="1"/>
          <p:nvPr/>
        </p:nvSpPr>
        <p:spPr>
          <a:xfrm>
            <a:off x="4788024" y="616598"/>
            <a:ext cx="3816424" cy="400110"/>
          </a:xfrm>
          <a:prstGeom prst="rect">
            <a:avLst/>
          </a:prstGeom>
          <a:noFill/>
        </p:spPr>
        <p:txBody>
          <a:bodyPr wrap="square" rtlCol="0">
            <a:spAutoFit/>
          </a:bodyPr>
          <a:lstStyle/>
          <a:p>
            <a:r>
              <a:rPr lang="en-US" altLang="zh-CN" sz="2000" dirty="0" smtClean="0">
                <a:solidFill>
                  <a:schemeClr val="accent5">
                    <a:lumMod val="20000"/>
                    <a:lumOff val="80000"/>
                  </a:schemeClr>
                </a:solidFill>
              </a:rPr>
              <a:t>2. </a:t>
            </a:r>
            <a:r>
              <a:rPr lang="zh-CN" altLang="en-US" sz="2000" dirty="0" smtClean="0">
                <a:solidFill>
                  <a:schemeClr val="accent5">
                    <a:lumMod val="20000"/>
                    <a:lumOff val="80000"/>
                  </a:schemeClr>
                </a:solidFill>
              </a:rPr>
              <a:t>在地址栏输入</a:t>
            </a:r>
            <a:r>
              <a:rPr lang="en-US" altLang="zh-CN" sz="2000" dirty="0" smtClean="0">
                <a:solidFill>
                  <a:schemeClr val="accent5">
                    <a:lumMod val="20000"/>
                    <a:lumOff val="80000"/>
                  </a:schemeClr>
                </a:solidFill>
              </a:rPr>
              <a:t>IP</a:t>
            </a:r>
            <a:r>
              <a:rPr lang="zh-CN" altLang="en-US" sz="2000" dirty="0" smtClean="0">
                <a:solidFill>
                  <a:schemeClr val="accent5">
                    <a:lumMod val="20000"/>
                    <a:lumOff val="80000"/>
                  </a:schemeClr>
                </a:solidFill>
              </a:rPr>
              <a:t>地址查看效果</a:t>
            </a:r>
            <a:endParaRPr lang="zh-CN" altLang="en-US" sz="2000" dirty="0">
              <a:solidFill>
                <a:schemeClr val="accent5">
                  <a:lumMod val="20000"/>
                  <a:lumOff val="80000"/>
                </a:schemeClr>
              </a:solidFill>
            </a:endParaRPr>
          </a:p>
        </p:txBody>
      </p:sp>
      <p:sp>
        <p:nvSpPr>
          <p:cNvPr id="7" name="文本框 6"/>
          <p:cNvSpPr txBox="1"/>
          <p:nvPr/>
        </p:nvSpPr>
        <p:spPr>
          <a:xfrm>
            <a:off x="5364088" y="4246669"/>
            <a:ext cx="2807858" cy="369332"/>
          </a:xfrm>
          <a:prstGeom prst="rect">
            <a:avLst/>
          </a:prstGeom>
          <a:noFill/>
        </p:spPr>
        <p:txBody>
          <a:bodyPr wrap="square" rtlCol="0">
            <a:spAutoFit/>
          </a:bodyPr>
          <a:lstStyle/>
          <a:p>
            <a:r>
              <a:rPr lang="zh-CN" altLang="en-US" dirty="0" smtClean="0">
                <a:solidFill>
                  <a:srgbClr val="000000"/>
                </a:solidFill>
              </a:rPr>
              <a:t>显示如该图则测试成功</a:t>
            </a:r>
            <a:endParaRPr lang="zh-CN" altLang="en-US" dirty="0">
              <a:solidFill>
                <a:srgbClr val="000000"/>
              </a:solidFill>
            </a:endParaRPr>
          </a:p>
        </p:txBody>
      </p:sp>
    </p:spTree>
    <p:extLst>
      <p:ext uri="{BB962C8B-B14F-4D97-AF65-F5344CB8AC3E}">
        <p14:creationId xmlns:p14="http://schemas.microsoft.com/office/powerpoint/2010/main" val="245543576"/>
      </p:ext>
    </p:extLst>
  </p:cSld>
  <p:clrMapOvr>
    <a:masterClrMapping/>
  </p:clrMapOvr>
  <p:transition spd="slow" advTm="943">
    <p:pull/>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265</Words>
  <Application>Microsoft Office PowerPoint</Application>
  <PresentationFormat>全屏显示(16:9)</PresentationFormat>
  <Paragraphs>56</Paragraphs>
  <Slides>13</Slides>
  <Notes>13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Open Sans Light</vt:lpstr>
      <vt:lpstr>宋体</vt:lpstr>
      <vt:lpstr>微软雅黑</vt:lpstr>
      <vt:lpstr>Arial</vt:lpstr>
      <vt:lpstr>Calibri</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2017-12-21T08:53:34Z</dcterms:modified>
</cp:coreProperties>
</file>