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76" r:id="rId3"/>
    <p:sldId id="290" r:id="rId4"/>
    <p:sldId id="300" r:id="rId5"/>
    <p:sldId id="292" r:id="rId6"/>
    <p:sldId id="305" r:id="rId7"/>
    <p:sldId id="306" r:id="rId8"/>
    <p:sldId id="301" r:id="rId9"/>
    <p:sldId id="307" r:id="rId10"/>
    <p:sldId id="30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180"/>
      </p:cViewPr>
      <p:guideLst>
        <p:guide orient="horz" pos="2160"/>
        <p:guide pos="38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5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8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48581" name="日期占位符 3"/>
          <p:cNvSpPr>
            <a:spLocks noGrp="1"/>
          </p:cNvSpPr>
          <p:nvPr>
            <p:ph type="dt" sz="half" idx="10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/>
          <a:lstStyle/>
          <a:p>
            <a:fld id="{1041DBB8-FEC9-481D-A393-639DA2425662}" type="datetime1">
              <a:rPr lang="zh-CN" altLang="en-US"/>
              <a:t>2025/6/23/Mon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日期占位符 1"/>
          <p:cNvSpPr>
            <a:spLocks noGrp="1"/>
          </p:cNvSpPr>
          <p:nvPr>
            <p:ph type="dt" sz="half" idx="10"/>
          </p:nvPr>
        </p:nvSpPr>
        <p:spPr>
          <a:xfrm>
            <a:off x="6885518" y="6249989"/>
            <a:ext cx="5048249" cy="365125"/>
          </a:xfrm>
          <a:prstGeom prst="rect">
            <a:avLst/>
          </a:prstGeom>
        </p:spPr>
        <p:txBody>
          <a:bodyPr/>
          <a:lstStyle/>
          <a:p>
            <a:fld id="{16273D6E-8B0E-4E66-8012-64A5959A2795}" type="datetime1">
              <a:rPr lang="zh-CN" altLang="en-US"/>
              <a:t>2025/6/23/Mon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9" descr="20120505112657316306"/>
          <p:cNvPicPr>
            <a:picLocks noChangeAspect="1" noChangeArrowheads="1"/>
          </p:cNvPicPr>
          <p:nvPr/>
        </p:nvPicPr>
        <p:blipFill>
          <a:blip r:embed="rId5" cstate="print"/>
          <a:srcRect l="49744"/>
          <a:stretch>
            <a:fillRect/>
          </a:stretch>
        </p:blipFill>
        <p:spPr bwMode="auto">
          <a:xfrm>
            <a:off x="6381752" y="5833622"/>
            <a:ext cx="5810248" cy="1024403"/>
          </a:xfrm>
          <a:prstGeom prst="rect">
            <a:avLst/>
          </a:prstGeom>
          <a:noFill/>
        </p:spPr>
      </p:pic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 bwMode="auto">
          <a:xfrm>
            <a:off x="624417" y="1125539"/>
            <a:ext cx="10972800" cy="1252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62051" y="2890839"/>
            <a:ext cx="9878483" cy="19065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ndara" panose="020E0502030303020204" pitchFamily="34" charset="0"/>
          <a:ea typeface="华文新魏" panose="0201080004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ndara" panose="020E0502030303020204" pitchFamily="34" charset="0"/>
          <a:ea typeface="华文新魏" panose="0201080004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ndara" panose="020E0502030303020204" pitchFamily="34" charset="0"/>
          <a:ea typeface="华文新魏" panose="0201080004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ndara" panose="020E0502030303020204" pitchFamily="34" charset="0"/>
          <a:ea typeface="华文新魏" panose="02010800040101010101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ndara" panose="020E0502030303020204" pitchFamily="34" charset="0"/>
          <a:ea typeface="华文新魏" panose="0201080004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ndara" panose="020E0502030303020204" pitchFamily="34" charset="0"/>
          <a:ea typeface="华文新魏" panose="0201080004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ndara" panose="020E0502030303020204" pitchFamily="34" charset="0"/>
          <a:ea typeface="华文新魏" panose="0201080004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Candara" panose="020E0502030303020204" pitchFamily="34" charset="0"/>
          <a:ea typeface="华文新魏" panose="02010800040101010101" pitchFamily="2" charset="-122"/>
        </a:defRPr>
      </a:lvl9pPr>
    </p:titleStyle>
    <p:bodyStyle>
      <a:lvl1pPr marL="27305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576580" indent="-2730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defRPr sz="2200" b="1">
          <a:solidFill>
            <a:schemeClr val="tx1"/>
          </a:solidFill>
          <a:latin typeface="+mn-lt"/>
          <a:ea typeface="隶书" panose="02010509060101010101" pitchFamily="49" charset="-122"/>
        </a:defRPr>
      </a:lvl2pPr>
      <a:lvl3pPr marL="85598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defRPr sz="2000" b="1">
          <a:solidFill>
            <a:schemeClr val="tx1"/>
          </a:solidFill>
          <a:latin typeface="Times New Roman" panose="02020603050405020304" pitchFamily="18" charset="0"/>
          <a:ea typeface="楷体_GB2312" pitchFamily="49" charset="-122"/>
        </a:defRPr>
      </a:lvl3pPr>
      <a:lvl4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b="1">
          <a:solidFill>
            <a:schemeClr val="tx1"/>
          </a:solidFill>
          <a:latin typeface="+mn-lt"/>
          <a:ea typeface="+mn-ea"/>
        </a:defRPr>
      </a:lvl4pPr>
      <a:lvl5pPr marL="146240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>
          <a:solidFill>
            <a:schemeClr val="tx1"/>
          </a:solidFill>
          <a:latin typeface="+mn-lt"/>
          <a:ea typeface="+mn-ea"/>
        </a:defRPr>
      </a:lvl5pPr>
      <a:lvl6pPr marL="191960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>
          <a:solidFill>
            <a:schemeClr val="tx1"/>
          </a:solidFill>
          <a:latin typeface="+mn-lt"/>
          <a:ea typeface="+mn-ea"/>
        </a:defRPr>
      </a:lvl6pPr>
      <a:lvl7pPr marL="237680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>
          <a:solidFill>
            <a:schemeClr val="tx1"/>
          </a:solidFill>
          <a:latin typeface="+mn-lt"/>
          <a:ea typeface="+mn-ea"/>
        </a:defRPr>
      </a:lvl7pPr>
      <a:lvl8pPr marL="283400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>
          <a:solidFill>
            <a:schemeClr val="tx1"/>
          </a:solidFill>
          <a:latin typeface="+mn-lt"/>
          <a:ea typeface="+mn-ea"/>
        </a:defRPr>
      </a:lvl8pPr>
      <a:lvl9pPr marL="3291205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anose="05050102010706020507" pitchFamily="18" charset="2"/>
        <a:buChar char="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1476897" y="1106114"/>
            <a:ext cx="9439537" cy="95410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上半年全体新聘博士生导师、硕士生导师岗前培训会暨“江大好导师”经验交流</a:t>
            </a:r>
          </a:p>
        </p:txBody>
      </p:sp>
      <p:sp>
        <p:nvSpPr>
          <p:cNvPr id="3" name="矩形 2"/>
          <p:cNvSpPr/>
          <p:nvPr/>
        </p:nvSpPr>
        <p:spPr>
          <a:xfrm>
            <a:off x="3695340" y="3940621"/>
            <a:ext cx="4801314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徐志花</a:t>
            </a:r>
            <a:endParaRPr lang="en-US" altLang="zh-CN" sz="40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4000" dirty="0">
                <a:latin typeface="华文行楷" panose="02010800040101010101" pitchFamily="2" charset="-122"/>
                <a:ea typeface="华文行楷" panose="02010800040101010101" pitchFamily="2" charset="-122"/>
              </a:rPr>
              <a:t>光电材料与技术学院</a:t>
            </a:r>
          </a:p>
        </p:txBody>
      </p:sp>
      <p:pic>
        <p:nvPicPr>
          <p:cNvPr id="4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56" y="70977"/>
            <a:ext cx="1870745" cy="171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58" r="8141"/>
          <a:stretch>
            <a:fillRect/>
          </a:stretch>
        </p:blipFill>
        <p:spPr bwMode="auto">
          <a:xfrm>
            <a:off x="7524381" y="170949"/>
            <a:ext cx="4530036" cy="759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1561818" y="2457167"/>
            <a:ext cx="88472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躬耕不辍，做学生成长的引路人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AF3BB-705E-9A77-C0AB-5EE9F83E2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11">
            <a:extLst>
              <a:ext uri="{FF2B5EF4-FFF2-40B4-BE49-F238E27FC236}">
                <a16:creationId xmlns:a16="http://schemas.microsoft.com/office/drawing/2014/main" id="{D446EAFA-0B5E-682B-2D3F-2C4EBBCE992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9185" y="1112759"/>
            <a:ext cx="11618383" cy="0"/>
          </a:xfrm>
          <a:prstGeom prst="line">
            <a:avLst/>
          </a:prstGeom>
          <a:noFill/>
          <a:ln w="9525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12">
            <a:extLst>
              <a:ext uri="{FF2B5EF4-FFF2-40B4-BE49-F238E27FC236}">
                <a16:creationId xmlns:a16="http://schemas.microsoft.com/office/drawing/2014/main" id="{8811F141-6B39-DC5A-BAEA-6847D587AA8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9834" y="1032720"/>
            <a:ext cx="5952067" cy="0"/>
          </a:xfrm>
          <a:prstGeom prst="line">
            <a:avLst/>
          </a:prstGeom>
          <a:noFill/>
          <a:ln w="76200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1E0F88A7-D564-8EE3-C0DC-543121A84C62}"/>
              </a:ext>
            </a:extLst>
          </p:cNvPr>
          <p:cNvSpPr txBox="1"/>
          <p:nvPr/>
        </p:nvSpPr>
        <p:spPr>
          <a:xfrm>
            <a:off x="1615440" y="348010"/>
            <a:ext cx="3627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教育是影响力的延伸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DF170AC-07B7-DB14-0A9B-A61D79EE07E5}"/>
              </a:ext>
            </a:extLst>
          </p:cNvPr>
          <p:cNvSpPr txBox="1">
            <a:spLocks/>
          </p:cNvSpPr>
          <p:nvPr/>
        </p:nvSpPr>
        <p:spPr>
          <a:xfrm>
            <a:off x="1615440" y="1770888"/>
            <a:ext cx="7662672" cy="2666997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200" b="1">
                <a:solidFill>
                  <a:schemeClr val="tx1"/>
                </a:solidFill>
                <a:latin typeface="+mn-lt"/>
                <a:ea typeface="隶书" panose="02010509060101010101" pitchFamily="49" charset="-122"/>
              </a:defRPr>
            </a:lvl2pPr>
            <a:lvl3pPr marL="8559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624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6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8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340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2912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导师的言传身教，将在学生身上留下长远烙印</a:t>
            </a:r>
          </a:p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我们培养的不只是研究者，更是有温度的社会栋梁</a:t>
            </a:r>
          </a:p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教育的本质，是“生命影响生命”的过程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4891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7" name="直接连接符 11"/>
          <p:cNvCxnSpPr>
            <a:cxnSpLocks noChangeShapeType="1"/>
          </p:cNvCxnSpPr>
          <p:nvPr/>
        </p:nvCxnSpPr>
        <p:spPr bwMode="auto">
          <a:xfrm>
            <a:off x="239185" y="1139748"/>
            <a:ext cx="11618383" cy="0"/>
          </a:xfrm>
          <a:prstGeom prst="line">
            <a:avLst/>
          </a:prstGeom>
          <a:noFill/>
          <a:ln w="9525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直接连接符 12"/>
          <p:cNvCxnSpPr>
            <a:cxnSpLocks noChangeShapeType="1"/>
          </p:cNvCxnSpPr>
          <p:nvPr/>
        </p:nvCxnSpPr>
        <p:spPr bwMode="auto">
          <a:xfrm>
            <a:off x="239184" y="1211186"/>
            <a:ext cx="5952067" cy="0"/>
          </a:xfrm>
          <a:prstGeom prst="line">
            <a:avLst/>
          </a:prstGeom>
          <a:noFill/>
          <a:ln w="76200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fld id="{BC131B1A-31BC-42C5-A44B-5A3F09B8B5DC}" type="slidenum">
              <a:rPr lang="en-US" altLang="zh-CN" smtClean="0"/>
              <a:t>2</a:t>
            </a:fld>
            <a:endParaRPr lang="en-US" altLang="zh-CN"/>
          </a:p>
        </p:txBody>
      </p:sp>
      <p:pic>
        <p:nvPicPr>
          <p:cNvPr id="7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141"/>
          <a:stretch>
            <a:fillRect/>
          </a:stretch>
        </p:blipFill>
        <p:spPr bwMode="auto">
          <a:xfrm>
            <a:off x="7701094" y="142055"/>
            <a:ext cx="4412590" cy="692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9010CD01-45E7-BF60-D9F3-1ECF01D03AC0}"/>
              </a:ext>
            </a:extLst>
          </p:cNvPr>
          <p:cNvSpPr txBox="1"/>
          <p:nvPr/>
        </p:nvSpPr>
        <p:spPr>
          <a:xfrm>
            <a:off x="2056198" y="1500803"/>
            <a:ext cx="62181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0000FF"/>
                </a:solidFill>
                <a:effectLst/>
                <a:latin typeface="quote-cjk-patch"/>
              </a:rPr>
              <a:t>“教育不是注满一桶水，而是点燃一把火。”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EF6F41-193F-6294-93B0-CE77A9FC47E9}"/>
              </a:ext>
            </a:extLst>
          </p:cNvPr>
          <p:cNvSpPr txBox="1"/>
          <p:nvPr/>
        </p:nvSpPr>
        <p:spPr>
          <a:xfrm>
            <a:off x="871728" y="501193"/>
            <a:ext cx="38831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导师的责任与初心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F7F900-D580-B57E-A368-886329930D56}"/>
              </a:ext>
            </a:extLst>
          </p:cNvPr>
          <p:cNvSpPr txBox="1">
            <a:spLocks/>
          </p:cNvSpPr>
          <p:nvPr/>
        </p:nvSpPr>
        <p:spPr>
          <a:xfrm>
            <a:off x="1633728" y="2431084"/>
            <a:ext cx="6756400" cy="2238452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200" b="1">
                <a:solidFill>
                  <a:schemeClr val="tx1"/>
                </a:solidFill>
                <a:latin typeface="+mn-lt"/>
                <a:ea typeface="隶书" panose="02010509060101010101" pitchFamily="49" charset="-122"/>
              </a:defRPr>
            </a:lvl2pPr>
            <a:lvl3pPr marL="8559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624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6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8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340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2912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导师不仅是学术的引路人，更是人生的陪伴者</a:t>
            </a:r>
          </a:p>
          <a:p>
            <a:pPr>
              <a:lnSpc>
                <a:spcPct val="15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引导学生形成正确的价值观、科研观与发展观</a:t>
            </a:r>
          </a:p>
          <a:p>
            <a:pPr>
              <a:lnSpc>
                <a:spcPct val="15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做有温度、有担当的“引路人”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77" name="直接连接符 11"/>
          <p:cNvCxnSpPr>
            <a:cxnSpLocks noChangeShapeType="1"/>
          </p:cNvCxnSpPr>
          <p:nvPr/>
        </p:nvCxnSpPr>
        <p:spPr bwMode="auto">
          <a:xfrm>
            <a:off x="239185" y="959832"/>
            <a:ext cx="11618383" cy="0"/>
          </a:xfrm>
          <a:prstGeom prst="line">
            <a:avLst/>
          </a:prstGeom>
          <a:noFill/>
          <a:ln w="9525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直接连接符 12"/>
          <p:cNvCxnSpPr>
            <a:cxnSpLocks noChangeShapeType="1"/>
          </p:cNvCxnSpPr>
          <p:nvPr/>
        </p:nvCxnSpPr>
        <p:spPr bwMode="auto">
          <a:xfrm>
            <a:off x="239184" y="1031270"/>
            <a:ext cx="5952067" cy="0"/>
          </a:xfrm>
          <a:prstGeom prst="line">
            <a:avLst/>
          </a:prstGeom>
          <a:noFill/>
          <a:ln w="76200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522AC5C-75D2-9CF3-005F-06DB77638DC3}"/>
              </a:ext>
            </a:extLst>
          </p:cNvPr>
          <p:cNvSpPr txBox="1"/>
          <p:nvPr/>
        </p:nvSpPr>
        <p:spPr>
          <a:xfrm>
            <a:off x="1048512" y="365175"/>
            <a:ext cx="3425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师德为先，立德树人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1AB484-5660-D36F-52DD-1F3CAC210EDC}"/>
              </a:ext>
            </a:extLst>
          </p:cNvPr>
          <p:cNvSpPr txBox="1">
            <a:spLocks/>
          </p:cNvSpPr>
          <p:nvPr/>
        </p:nvSpPr>
        <p:spPr>
          <a:xfrm>
            <a:off x="1658112" y="1801368"/>
            <a:ext cx="5833872" cy="2191509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200" b="1">
                <a:solidFill>
                  <a:schemeClr val="tx1"/>
                </a:solidFill>
                <a:latin typeface="+mn-lt"/>
                <a:ea typeface="隶书" panose="02010509060101010101" pitchFamily="49" charset="-122"/>
              </a:defRPr>
            </a:lvl2pPr>
            <a:lvl3pPr marL="8559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624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6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8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340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2912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坚持以德施教，做学生品行的楷模</a:t>
            </a:r>
          </a:p>
          <a:p>
            <a:pPr>
              <a:lnSpc>
                <a:spcPct val="15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恪守学术规范，严谨治学，诚信科研</a:t>
            </a:r>
          </a:p>
          <a:p>
            <a:pPr>
              <a:lnSpc>
                <a:spcPct val="15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公平、公正、公开地对待每一位学生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3" name="直接连接符 11"/>
          <p:cNvCxnSpPr>
            <a:cxnSpLocks noChangeShapeType="1"/>
          </p:cNvCxnSpPr>
          <p:nvPr/>
        </p:nvCxnSpPr>
        <p:spPr bwMode="auto">
          <a:xfrm>
            <a:off x="159937" y="1188466"/>
            <a:ext cx="11618383" cy="0"/>
          </a:xfrm>
          <a:prstGeom prst="line">
            <a:avLst/>
          </a:prstGeom>
          <a:noFill/>
          <a:ln w="9525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4" name="直接连接符 12"/>
          <p:cNvCxnSpPr>
            <a:cxnSpLocks noChangeShapeType="1"/>
          </p:cNvCxnSpPr>
          <p:nvPr/>
        </p:nvCxnSpPr>
        <p:spPr bwMode="auto">
          <a:xfrm>
            <a:off x="159936" y="1259904"/>
            <a:ext cx="4324190" cy="0"/>
          </a:xfrm>
          <a:prstGeom prst="line">
            <a:avLst/>
          </a:prstGeom>
          <a:noFill/>
          <a:ln w="76200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fld id="{BC131B1A-31BC-42C5-A44B-5A3F09B8B5DC}" type="slidenum">
              <a:rPr lang="en-US" altLang="zh-CN" smtClean="0"/>
              <a:t>4</a:t>
            </a:fld>
            <a:endParaRPr lang="en-US" altLang="zh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B770D-7981-A576-75B6-6FDE2192EA6A}"/>
              </a:ext>
            </a:extLst>
          </p:cNvPr>
          <p:cNvSpPr txBox="1">
            <a:spLocks/>
          </p:cNvSpPr>
          <p:nvPr/>
        </p:nvSpPr>
        <p:spPr>
          <a:xfrm>
            <a:off x="499872" y="433134"/>
            <a:ext cx="5596128" cy="621472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2800" kern="0" dirty="0"/>
              <a:t>育人理念：因材施教，激发潜能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EBCD15-9951-9327-90E8-D5A552EF2640}"/>
              </a:ext>
            </a:extLst>
          </p:cNvPr>
          <p:cNvSpPr txBox="1">
            <a:spLocks/>
          </p:cNvSpPr>
          <p:nvPr/>
        </p:nvSpPr>
        <p:spPr>
          <a:xfrm>
            <a:off x="780288" y="1853183"/>
            <a:ext cx="8229600" cy="2670047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200" b="1">
                <a:solidFill>
                  <a:schemeClr val="tx1"/>
                </a:solidFill>
                <a:latin typeface="+mn-lt"/>
                <a:ea typeface="隶书" panose="02010509060101010101" pitchFamily="49" charset="-122"/>
              </a:defRPr>
            </a:lvl2pPr>
            <a:lvl3pPr marL="8559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624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6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8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340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2912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尊重差异，因人施策</a:t>
            </a:r>
          </a:p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培养科研型、应用型与职业型多元人才</a:t>
            </a:r>
          </a:p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引导学生自我驱动，成长为有责任感的科研工作者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99093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3" name="直接连接符 11"/>
          <p:cNvCxnSpPr>
            <a:cxnSpLocks noChangeShapeType="1"/>
          </p:cNvCxnSpPr>
          <p:nvPr/>
        </p:nvCxnSpPr>
        <p:spPr bwMode="auto">
          <a:xfrm>
            <a:off x="286808" y="1142205"/>
            <a:ext cx="11618383" cy="0"/>
          </a:xfrm>
          <a:prstGeom prst="line">
            <a:avLst/>
          </a:prstGeom>
          <a:noFill/>
          <a:ln w="9525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4" name="直接连接符 12"/>
          <p:cNvCxnSpPr>
            <a:cxnSpLocks noChangeShapeType="1"/>
          </p:cNvCxnSpPr>
          <p:nvPr/>
        </p:nvCxnSpPr>
        <p:spPr bwMode="auto">
          <a:xfrm>
            <a:off x="286807" y="1213643"/>
            <a:ext cx="4324190" cy="0"/>
          </a:xfrm>
          <a:prstGeom prst="line">
            <a:avLst/>
          </a:prstGeom>
          <a:noFill/>
          <a:ln w="76200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/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fld id="{BC131B1A-31BC-42C5-A44B-5A3F09B8B5DC}" type="slidenum">
              <a:rPr lang="en-US" altLang="zh-CN" smtClean="0"/>
              <a:t>5</a:t>
            </a:fld>
            <a:endParaRPr lang="en-US" altLang="zh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D68E79-93B7-A214-0F47-368636FD4544}"/>
              </a:ext>
            </a:extLst>
          </p:cNvPr>
          <p:cNvSpPr txBox="1">
            <a:spLocks/>
          </p:cNvSpPr>
          <p:nvPr/>
        </p:nvSpPr>
        <p:spPr>
          <a:xfrm>
            <a:off x="213360" y="424912"/>
            <a:ext cx="3681984" cy="64585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2800" kern="0" dirty="0"/>
              <a:t>实验室文化建设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554345A-A988-7A28-2C38-3113D9A16A41}"/>
              </a:ext>
            </a:extLst>
          </p:cNvPr>
          <p:cNvSpPr txBox="1">
            <a:spLocks/>
          </p:cNvSpPr>
          <p:nvPr/>
        </p:nvSpPr>
        <p:spPr>
          <a:xfrm>
            <a:off x="1761744" y="1502664"/>
            <a:ext cx="6382512" cy="2715765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200" b="1">
                <a:solidFill>
                  <a:schemeClr val="tx1"/>
                </a:solidFill>
                <a:latin typeface="+mn-lt"/>
                <a:ea typeface="隶书" panose="02010509060101010101" pitchFamily="49" charset="-122"/>
              </a:defRPr>
            </a:lvl2pPr>
            <a:lvl3pPr marL="8559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624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6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8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340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2912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目标导向：结合项目推进与能力培养</a:t>
            </a:r>
          </a:p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分阶段训练：从模仿到独立再到创新</a:t>
            </a:r>
          </a:p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重方法、重逻辑、重复盘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28ADC-BF10-6CCE-3F14-3E284BF1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3" name="直接连接符 11">
            <a:extLst>
              <a:ext uri="{FF2B5EF4-FFF2-40B4-BE49-F238E27FC236}">
                <a16:creationId xmlns:a16="http://schemas.microsoft.com/office/drawing/2014/main" id="{B96D0518-1D51-0C38-0545-40AB138FE59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808" y="1142205"/>
            <a:ext cx="11618383" cy="0"/>
          </a:xfrm>
          <a:prstGeom prst="line">
            <a:avLst/>
          </a:prstGeom>
          <a:noFill/>
          <a:ln w="9525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4" name="直接连接符 12">
            <a:extLst>
              <a:ext uri="{FF2B5EF4-FFF2-40B4-BE49-F238E27FC236}">
                <a16:creationId xmlns:a16="http://schemas.microsoft.com/office/drawing/2014/main" id="{7DF8BFAA-B87C-7C48-500D-FB021855C5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807" y="1213643"/>
            <a:ext cx="4324190" cy="0"/>
          </a:xfrm>
          <a:prstGeom prst="line">
            <a:avLst/>
          </a:prstGeom>
          <a:noFill/>
          <a:ln w="76200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2AA5157-39AF-3B0C-4C9F-1E3C230A6B7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fld id="{BC131B1A-31BC-42C5-A44B-5A3F09B8B5DC}" type="slidenum">
              <a:rPr lang="en-US" altLang="zh-CN" smtClean="0"/>
              <a:t>6</a:t>
            </a:fld>
            <a:endParaRPr lang="en-US" altLang="zh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6D293F-BE28-6F49-4A1C-459566859531}"/>
              </a:ext>
            </a:extLst>
          </p:cNvPr>
          <p:cNvSpPr txBox="1">
            <a:spLocks/>
          </p:cNvSpPr>
          <p:nvPr/>
        </p:nvSpPr>
        <p:spPr>
          <a:xfrm>
            <a:off x="664464" y="424912"/>
            <a:ext cx="3681984" cy="64585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2800" kern="0" dirty="0"/>
              <a:t>科研指导方法论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539883-C892-9B74-F3EA-8F11F615EB4D}"/>
              </a:ext>
            </a:extLst>
          </p:cNvPr>
          <p:cNvSpPr txBox="1">
            <a:spLocks/>
          </p:cNvSpPr>
          <p:nvPr/>
        </p:nvSpPr>
        <p:spPr>
          <a:xfrm>
            <a:off x="1700784" y="1801369"/>
            <a:ext cx="6163056" cy="2471928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200" b="1">
                <a:solidFill>
                  <a:schemeClr val="tx1"/>
                </a:solidFill>
                <a:latin typeface="+mn-lt"/>
                <a:ea typeface="隶书" panose="02010509060101010101" pitchFamily="49" charset="-122"/>
              </a:defRPr>
            </a:lvl2pPr>
            <a:lvl3pPr marL="8559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624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6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8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340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2912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倡导规律作息与专注科研</a:t>
            </a:r>
          </a:p>
          <a:p>
            <a:pPr>
              <a:lnSpc>
                <a:spcPct val="20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营造团结、互助、自律的学习氛围</a:t>
            </a:r>
          </a:p>
          <a:p>
            <a:pPr>
              <a:lnSpc>
                <a:spcPct val="20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培养自我管理能力与团队协作精神</a:t>
            </a:r>
          </a:p>
        </p:txBody>
      </p:sp>
    </p:spTree>
    <p:extLst>
      <p:ext uri="{BB962C8B-B14F-4D97-AF65-F5344CB8AC3E}">
        <p14:creationId xmlns:p14="http://schemas.microsoft.com/office/powerpoint/2010/main" val="57674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4A283-2B72-C516-DDA8-3B4E9F51D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723" name="直接连接符 11">
            <a:extLst>
              <a:ext uri="{FF2B5EF4-FFF2-40B4-BE49-F238E27FC236}">
                <a16:creationId xmlns:a16="http://schemas.microsoft.com/office/drawing/2014/main" id="{CBA45459-372D-BD5D-D74A-99DAA4FAC5F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808" y="1142205"/>
            <a:ext cx="11618383" cy="0"/>
          </a:xfrm>
          <a:prstGeom prst="line">
            <a:avLst/>
          </a:prstGeom>
          <a:noFill/>
          <a:ln w="9525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724" name="直接连接符 12">
            <a:extLst>
              <a:ext uri="{FF2B5EF4-FFF2-40B4-BE49-F238E27FC236}">
                <a16:creationId xmlns:a16="http://schemas.microsoft.com/office/drawing/2014/main" id="{ABA0C60C-7706-4EC3-6E74-C6DB9A263A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6807" y="1213643"/>
            <a:ext cx="4324190" cy="0"/>
          </a:xfrm>
          <a:prstGeom prst="line">
            <a:avLst/>
          </a:prstGeom>
          <a:noFill/>
          <a:ln w="76200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12E60EC-2FA5-4D19-4FC4-10F1BD3507A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/>
          <a:p>
            <a:fld id="{BC131B1A-31BC-42C5-A44B-5A3F09B8B5DC}" type="slidenum">
              <a:rPr lang="en-US" altLang="zh-CN" smtClean="0"/>
              <a:t>7</a:t>
            </a:fld>
            <a:endParaRPr lang="en-US" altLang="zh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D84D0-983B-0272-D9E7-CF473412F370}"/>
              </a:ext>
            </a:extLst>
          </p:cNvPr>
          <p:cNvSpPr txBox="1">
            <a:spLocks/>
          </p:cNvSpPr>
          <p:nvPr/>
        </p:nvSpPr>
        <p:spPr>
          <a:xfrm>
            <a:off x="664464" y="424912"/>
            <a:ext cx="3681984" cy="645856"/>
          </a:xfrm>
          <a:prstGeom prst="rect">
            <a:avLst/>
          </a:prstGeom>
        </p:spPr>
        <p:txBody>
          <a:bodyPr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1"/>
                </a:solidFill>
                <a:latin typeface="Candara" panose="020E0502030303020204" pitchFamily="34" charset="0"/>
                <a:ea typeface="华文新魏" panose="02010800040101010101" pitchFamily="2" charset="-122"/>
              </a:defRPr>
            </a:lvl9pPr>
          </a:lstStyle>
          <a:p>
            <a:r>
              <a:rPr lang="zh-CN" altLang="en-US" sz="2800" kern="0" dirty="0"/>
              <a:t>科研指导方法论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7DD7638-719E-7309-C9FA-A0BE1D32CC44}"/>
              </a:ext>
            </a:extLst>
          </p:cNvPr>
          <p:cNvSpPr txBox="1">
            <a:spLocks/>
          </p:cNvSpPr>
          <p:nvPr/>
        </p:nvSpPr>
        <p:spPr>
          <a:xfrm>
            <a:off x="1700784" y="1801369"/>
            <a:ext cx="6163056" cy="2471928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200" b="1">
                <a:solidFill>
                  <a:schemeClr val="tx1"/>
                </a:solidFill>
                <a:latin typeface="+mn-lt"/>
                <a:ea typeface="隶书" panose="02010509060101010101" pitchFamily="49" charset="-122"/>
              </a:defRPr>
            </a:lvl2pPr>
            <a:lvl3pPr marL="8559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624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6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8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340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2912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倡导规律作息与专注科研</a:t>
            </a:r>
          </a:p>
          <a:p>
            <a:pPr>
              <a:lnSpc>
                <a:spcPct val="20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营造团结、互助、自律的学习氛围</a:t>
            </a:r>
          </a:p>
          <a:p>
            <a:pPr>
              <a:lnSpc>
                <a:spcPct val="20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培养自我管理能力与团队协作精神</a:t>
            </a:r>
          </a:p>
        </p:txBody>
      </p:sp>
    </p:spTree>
    <p:extLst>
      <p:ext uri="{BB962C8B-B14F-4D97-AF65-F5344CB8AC3E}">
        <p14:creationId xmlns:p14="http://schemas.microsoft.com/office/powerpoint/2010/main" val="380290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11"/>
          <p:cNvCxnSpPr>
            <a:cxnSpLocks noChangeShapeType="1"/>
          </p:cNvCxnSpPr>
          <p:nvPr/>
        </p:nvCxnSpPr>
        <p:spPr bwMode="auto">
          <a:xfrm>
            <a:off x="239185" y="1112759"/>
            <a:ext cx="11618383" cy="0"/>
          </a:xfrm>
          <a:prstGeom prst="line">
            <a:avLst/>
          </a:prstGeom>
          <a:noFill/>
          <a:ln w="9525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12"/>
          <p:cNvCxnSpPr>
            <a:cxnSpLocks noChangeShapeType="1"/>
          </p:cNvCxnSpPr>
          <p:nvPr/>
        </p:nvCxnSpPr>
        <p:spPr bwMode="auto">
          <a:xfrm>
            <a:off x="229834" y="1032720"/>
            <a:ext cx="5952067" cy="0"/>
          </a:xfrm>
          <a:prstGeom prst="line">
            <a:avLst/>
          </a:prstGeom>
          <a:noFill/>
          <a:ln w="76200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C5711078-FB25-2370-8A75-376684DD8CD0}"/>
              </a:ext>
            </a:extLst>
          </p:cNvPr>
          <p:cNvSpPr txBox="1"/>
          <p:nvPr/>
        </p:nvSpPr>
        <p:spPr>
          <a:xfrm>
            <a:off x="1615440" y="348010"/>
            <a:ext cx="3627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成果导向，全面发展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B842ED-512F-ADCD-D610-59550AF12060}"/>
              </a:ext>
            </a:extLst>
          </p:cNvPr>
          <p:cNvSpPr txBox="1">
            <a:spLocks/>
          </p:cNvSpPr>
          <p:nvPr/>
        </p:nvSpPr>
        <p:spPr>
          <a:xfrm>
            <a:off x="1676400" y="1600201"/>
            <a:ext cx="8229600" cy="2599941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200" b="1">
                <a:solidFill>
                  <a:schemeClr val="tx1"/>
                </a:solidFill>
                <a:latin typeface="+mn-lt"/>
                <a:ea typeface="隶书" panose="02010509060101010101" pitchFamily="49" charset="-122"/>
              </a:defRPr>
            </a:lvl2pPr>
            <a:lvl3pPr marL="8559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624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6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8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340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2912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重视过程，兼顾结果</a:t>
            </a:r>
          </a:p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培养学生发表高水平论文与申请专利的能力</a:t>
            </a:r>
          </a:p>
          <a:p>
            <a:pPr>
              <a:lnSpc>
                <a:spcPct val="200000"/>
              </a:lnSpc>
            </a:pPr>
            <a:r>
              <a:rPr lang="en-US" altLang="zh-CN" kern="0"/>
              <a:t>• </a:t>
            </a:r>
            <a:r>
              <a:rPr lang="zh-CN" altLang="en-US" kern="0"/>
              <a:t>鼓励参加竞赛、会议、国际交流等多元成果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74425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948FE-9E19-B2D3-9032-2DBAE11C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11">
            <a:extLst>
              <a:ext uri="{FF2B5EF4-FFF2-40B4-BE49-F238E27FC236}">
                <a16:creationId xmlns:a16="http://schemas.microsoft.com/office/drawing/2014/main" id="{2F2D2B0C-845F-74EF-8ADD-46B14FCB8B1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39185" y="1112759"/>
            <a:ext cx="11618383" cy="0"/>
          </a:xfrm>
          <a:prstGeom prst="line">
            <a:avLst/>
          </a:prstGeom>
          <a:noFill/>
          <a:ln w="9525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直接连接符 12">
            <a:extLst>
              <a:ext uri="{FF2B5EF4-FFF2-40B4-BE49-F238E27FC236}">
                <a16:creationId xmlns:a16="http://schemas.microsoft.com/office/drawing/2014/main" id="{4378D29A-0102-E826-1E6A-A9888BECD8C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29834" y="1032720"/>
            <a:ext cx="5952067" cy="0"/>
          </a:xfrm>
          <a:prstGeom prst="line">
            <a:avLst/>
          </a:prstGeom>
          <a:noFill/>
          <a:ln w="76200" algn="ctr">
            <a:solidFill>
              <a:srgbClr val="99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FF6A637-225C-6C6A-A449-C63FFC9C84C9}"/>
              </a:ext>
            </a:extLst>
          </p:cNvPr>
          <p:cNvSpPr txBox="1"/>
          <p:nvPr/>
        </p:nvSpPr>
        <p:spPr>
          <a:xfrm>
            <a:off x="1615440" y="348010"/>
            <a:ext cx="3627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学生成长案例分享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90A70B-8678-3F7F-418D-73DC15D35D7B}"/>
              </a:ext>
            </a:extLst>
          </p:cNvPr>
          <p:cNvSpPr txBox="1">
            <a:spLocks/>
          </p:cNvSpPr>
          <p:nvPr/>
        </p:nvSpPr>
        <p:spPr>
          <a:xfrm>
            <a:off x="1731264" y="1557529"/>
            <a:ext cx="7278624" cy="2490216"/>
          </a:xfrm>
          <a:prstGeom prst="rect">
            <a:avLst/>
          </a:prstGeom>
        </p:spPr>
        <p:txBody>
          <a:bodyPr/>
          <a:lstStyle>
            <a:lvl1pPr marL="27305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580" indent="-2730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200" b="1">
                <a:solidFill>
                  <a:schemeClr val="tx1"/>
                </a:solidFill>
                <a:latin typeface="+mn-lt"/>
                <a:ea typeface="隶书" panose="02010509060101010101" pitchFamily="49" charset="-122"/>
              </a:defRPr>
            </a:lvl2pPr>
            <a:lvl3pPr marL="85598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defRPr sz="2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4624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6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8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28340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29120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Symbol" panose="05050102010706020507" pitchFamily="18" charset="2"/>
              <a:buChar char="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王国胜：</a:t>
            </a:r>
            <a:r>
              <a:rPr lang="en-US" altLang="zh-CN" kern="0" dirty="0"/>
              <a:t>8</a:t>
            </a:r>
            <a:r>
              <a:rPr lang="zh-CN" altLang="en-US" kern="0" dirty="0"/>
              <a:t>篇</a:t>
            </a:r>
            <a:r>
              <a:rPr lang="en-US" altLang="zh-CN" kern="0" dirty="0"/>
              <a:t>SCI</a:t>
            </a:r>
            <a:r>
              <a:rPr lang="zh-CN" altLang="en-US" kern="0" dirty="0"/>
              <a:t>论文，中山大学博士研究生</a:t>
            </a:r>
          </a:p>
          <a:p>
            <a:pPr>
              <a:lnSpc>
                <a:spcPct val="20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陈家奇：</a:t>
            </a:r>
            <a:r>
              <a:rPr lang="en-US" altLang="zh-CN" kern="0" dirty="0"/>
              <a:t>5</a:t>
            </a:r>
            <a:r>
              <a:rPr lang="zh-CN" altLang="en-US" kern="0" dirty="0"/>
              <a:t>篇</a:t>
            </a:r>
            <a:r>
              <a:rPr lang="en-US" altLang="zh-CN" kern="0" dirty="0"/>
              <a:t>SCI</a:t>
            </a:r>
            <a:r>
              <a:rPr lang="zh-CN" altLang="en-US" kern="0" dirty="0"/>
              <a:t>论文，</a:t>
            </a:r>
            <a:r>
              <a:rPr lang="en-US" altLang="zh-CN" kern="0" dirty="0"/>
              <a:t>1</a:t>
            </a:r>
            <a:r>
              <a:rPr lang="zh-CN" altLang="en-US" kern="0" dirty="0"/>
              <a:t>项专利，中大博士研究生</a:t>
            </a:r>
          </a:p>
          <a:p>
            <a:pPr>
              <a:lnSpc>
                <a:spcPct val="200000"/>
              </a:lnSpc>
            </a:pPr>
            <a:r>
              <a:rPr lang="en-US" altLang="zh-CN" kern="0" dirty="0"/>
              <a:t>• </a:t>
            </a:r>
            <a:r>
              <a:rPr lang="zh-CN" altLang="en-US" kern="0" dirty="0"/>
              <a:t>李志坤：本科阶段即发表</a:t>
            </a:r>
            <a:r>
              <a:rPr lang="en-US" altLang="zh-CN" kern="0" dirty="0"/>
              <a:t>SCI</a:t>
            </a:r>
            <a:r>
              <a:rPr lang="zh-CN" altLang="en-US" kern="0" dirty="0"/>
              <a:t>论文，考入南京大学</a:t>
            </a:r>
          </a:p>
        </p:txBody>
      </p:sp>
    </p:spTree>
    <p:extLst>
      <p:ext uri="{BB962C8B-B14F-4D97-AF65-F5344CB8AC3E}">
        <p14:creationId xmlns:p14="http://schemas.microsoft.com/office/powerpoint/2010/main" val="3071095208"/>
      </p:ext>
    </p:extLst>
  </p:cSld>
  <p:clrMapOvr>
    <a:masterClrMapping/>
  </p:clrMapOvr>
</p:sld>
</file>

<file path=ppt/theme/theme1.xml><?xml version="1.0" encoding="utf-8"?>
<a:theme xmlns:a="http://schemas.openxmlformats.org/drawingml/2006/main" name="2013年高分子年会模板">
  <a:themeElements>
    <a:clrScheme name="2013年高分子年会模板 1">
      <a:dk1>
        <a:srgbClr val="000000"/>
      </a:dk1>
      <a:lt1>
        <a:srgbClr val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FFFFFF"/>
      </a:accent3>
      <a:accent4>
        <a:srgbClr val="000000"/>
      </a:accent4>
      <a:accent5>
        <a:srgbClr val="ADD7FE"/>
      </a:accent5>
      <a:accent6>
        <a:srgbClr val="3E77BF"/>
      </a:accent6>
      <a:hlink>
        <a:srgbClr val="0080FF"/>
      </a:hlink>
      <a:folHlink>
        <a:srgbClr val="5EAEFF"/>
      </a:folHlink>
    </a:clrScheme>
    <a:fontScheme name="2013年高分子年会模板">
      <a:majorFont>
        <a:latin typeface="Candara"/>
        <a:ea typeface="华文新魏"/>
        <a:cs typeface=""/>
      </a:majorFont>
      <a:minorFont>
        <a:latin typeface="Candar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013年高分子年会模板 1">
        <a:dk1>
          <a:srgbClr val="000000"/>
        </a:dk1>
        <a:lt1>
          <a:srgbClr val="FFFFFF"/>
        </a:lt1>
        <a:dk2>
          <a:srgbClr val="073E87"/>
        </a:dk2>
        <a:lt2>
          <a:srgbClr val="C6E7FC"/>
        </a:lt2>
        <a:accent1>
          <a:srgbClr val="31B6FD"/>
        </a:accent1>
        <a:accent2>
          <a:srgbClr val="4584D3"/>
        </a:accent2>
        <a:accent3>
          <a:srgbClr val="FFFFFF"/>
        </a:accent3>
        <a:accent4>
          <a:srgbClr val="000000"/>
        </a:accent4>
        <a:accent5>
          <a:srgbClr val="ADD7FE"/>
        </a:accent5>
        <a:accent6>
          <a:srgbClr val="3E77BF"/>
        </a:accent6>
        <a:hlink>
          <a:srgbClr val="0080FF"/>
        </a:hlink>
        <a:folHlink>
          <a:srgbClr val="5EAE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3150</TotalTime>
  <Words>386</Words>
  <Application>Microsoft Office PowerPoint</Application>
  <PresentationFormat>宽屏</PresentationFormat>
  <Paragraphs>46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quote-cjk-patch</vt:lpstr>
      <vt:lpstr>华文行楷</vt:lpstr>
      <vt:lpstr>Candara</vt:lpstr>
      <vt:lpstr>Symbol</vt:lpstr>
      <vt:lpstr>Times New Roman</vt:lpstr>
      <vt:lpstr>2013年高分子年会模板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my mask</dc:creator>
  <cp:lastModifiedBy>Administrator</cp:lastModifiedBy>
  <cp:revision>442</cp:revision>
  <dcterms:created xsi:type="dcterms:W3CDTF">2019-03-04T07:18:00Z</dcterms:created>
  <dcterms:modified xsi:type="dcterms:W3CDTF">2025-06-23T08:13:18Z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0E93CD90E38A410FA4033B5DDD4A6959_12</vt:lpwstr>
  </property>
  <property fmtid="{D5CDD505-2E9C-101B-9397-08002B2CF9AE}" pid="3" name="KSOProductBuildVer">
    <vt:lpwstr>2052-12.1.0.19770</vt:lpwstr>
  </property>
</Properties>
</file>