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56" r:id="rId5"/>
    <p:sldId id="285" r:id="rId6"/>
    <p:sldId id="278" r:id="rId7"/>
    <p:sldId id="287" r:id="rId8"/>
    <p:sldId id="261" r:id="rId9"/>
    <p:sldId id="290" r:id="rId10"/>
    <p:sldId id="301" r:id="rId11"/>
    <p:sldId id="291" r:id="rId12"/>
    <p:sldId id="305" r:id="rId13"/>
    <p:sldId id="306" r:id="rId14"/>
    <p:sldId id="289" r:id="rId15"/>
    <p:sldId id="302" r:id="rId16"/>
    <p:sldId id="296" r:id="rId17"/>
    <p:sldId id="297" r:id="rId18"/>
    <p:sldId id="298" r:id="rId19"/>
    <p:sldId id="307" r:id="rId20"/>
    <p:sldId id="303" r:id="rId21"/>
    <p:sldId id="281" r:id="rId22"/>
    <p:sldId id="283"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595" autoAdjust="0"/>
  </p:normalViewPr>
  <p:slideViewPr>
    <p:cSldViewPr snapToGrid="0">
      <p:cViewPr>
        <p:scale>
          <a:sx n="66" d="100"/>
          <a:sy n="66" d="100"/>
        </p:scale>
        <p:origin x="668" y="56"/>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3/31/2022</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3/31/2022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3/31/2022</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3/31/2022</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3/31/2022</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3/31/2022</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3/31/2022</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3/31/2022</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3/31/2022</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3/31/2022</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3/31/2022</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3/31/2022</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3/31/2022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69F4461-C17F-49F6-BCBA-D4B4D851E8DD}"/>
              </a:ext>
            </a:extLst>
          </p:cNvPr>
          <p:cNvSpPr>
            <a:spLocks noGrp="1"/>
          </p:cNvSpPr>
          <p:nvPr>
            <p:ph type="body" sz="quarter" idx="12"/>
          </p:nvPr>
        </p:nvSpPr>
        <p:spPr>
          <a:xfrm>
            <a:off x="1028700" y="5078187"/>
            <a:ext cx="3222058" cy="964620"/>
          </a:xfrm>
        </p:spPr>
        <p:txBody>
          <a:bodyPr>
            <a:normAutofit/>
          </a:bodyPr>
          <a:lstStyle/>
          <a:p>
            <a:r>
              <a:rPr lang="en-SG"/>
              <a:t>Yiang Yuet Meng</a:t>
            </a:r>
            <a:endParaRPr lang="en-SG" dirty="0"/>
          </a:p>
        </p:txBody>
      </p:sp>
      <p:pic>
        <p:nvPicPr>
          <p:cNvPr id="12" name="Picture Placeholder 11" descr="A blue car with a white background&#10;&#10;Description automatically generated with low confidence">
            <a:extLst>
              <a:ext uri="{FF2B5EF4-FFF2-40B4-BE49-F238E27FC236}">
                <a16:creationId xmlns:a16="http://schemas.microsoft.com/office/drawing/2014/main" id="{6C04A41D-4D6D-4D9C-B6EF-C34E1831BEA7}"/>
              </a:ext>
            </a:extLst>
          </p:cNvPr>
          <p:cNvPicPr>
            <a:picLocks noGrp="1" noChangeAspect="1"/>
          </p:cNvPicPr>
          <p:nvPr>
            <p:ph type="pic" sz="quarter" idx="11"/>
          </p:nvPr>
        </p:nvPicPr>
        <p:blipFill rotWithShape="1">
          <a:blip r:embed="rId3"/>
          <a:srcRect l="16631" r="18641"/>
          <a:stretch/>
        </p:blipFill>
        <p:spPr>
          <a:xfrm>
            <a:off x="6221413" y="10"/>
            <a:ext cx="4941887" cy="5726103"/>
          </a:xfrm>
          <a:noFill/>
        </p:spPr>
      </p:pic>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914513" y="876299"/>
            <a:ext cx="5181486" cy="2242441"/>
          </a:xfrm>
        </p:spPr>
        <p:txBody>
          <a:bodyPr anchor="t">
            <a:normAutofit/>
          </a:bodyPr>
          <a:lstStyle/>
          <a:p>
            <a:r>
              <a:rPr lang="en-US" sz="4000" dirty="0"/>
              <a:t>Subreddit Classifier Proof of Concept</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lstStyle/>
          <a:p>
            <a:r>
              <a:rPr lang="en-US" dirty="0"/>
              <a:t>Modelling</a:t>
            </a:r>
            <a:br>
              <a:rPr lang="en-US" dirty="0"/>
            </a:br>
            <a:endParaRPr lang="en-US" dirty="0"/>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3/31/2022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3" name="Content Placeholder 2">
            <a:extLst>
              <a:ext uri="{FF2B5EF4-FFF2-40B4-BE49-F238E27FC236}">
                <a16:creationId xmlns:a16="http://schemas.microsoft.com/office/drawing/2014/main" id="{EF5193E7-0598-44AB-A5D4-B6A1052D53F6}"/>
              </a:ext>
            </a:extLst>
          </p:cNvPr>
          <p:cNvSpPr>
            <a:spLocks noGrp="1"/>
          </p:cNvSpPr>
          <p:nvPr>
            <p:ph sz="quarter" idx="11"/>
          </p:nvPr>
        </p:nvSpPr>
        <p:spPr/>
        <p:txBody>
          <a:bodyPr>
            <a:normAutofit/>
          </a:bodyPr>
          <a:lstStyle/>
          <a:p>
            <a:pPr marL="0" indent="0">
              <a:buNone/>
            </a:pPr>
            <a:endParaRPr lang="en-SG" dirty="0"/>
          </a:p>
          <a:p>
            <a:endParaRPr lang="en-SG" dirty="0"/>
          </a:p>
        </p:txBody>
      </p:sp>
      <p:graphicFrame>
        <p:nvGraphicFramePr>
          <p:cNvPr id="2" name="Table 4">
            <a:extLst>
              <a:ext uri="{FF2B5EF4-FFF2-40B4-BE49-F238E27FC236}">
                <a16:creationId xmlns:a16="http://schemas.microsoft.com/office/drawing/2014/main" id="{FE2954B4-D5FC-4652-811D-890634815C63}"/>
              </a:ext>
            </a:extLst>
          </p:cNvPr>
          <p:cNvGraphicFramePr>
            <a:graphicFrameLocks noGrp="1"/>
          </p:cNvGraphicFramePr>
          <p:nvPr>
            <p:extLst>
              <p:ext uri="{D42A27DB-BD31-4B8C-83A1-F6EECF244321}">
                <p14:modId xmlns:p14="http://schemas.microsoft.com/office/powerpoint/2010/main" val="2139122750"/>
              </p:ext>
            </p:extLst>
          </p:nvPr>
        </p:nvGraphicFramePr>
        <p:xfrm>
          <a:off x="133350" y="710141"/>
          <a:ext cx="11687176" cy="5669280"/>
        </p:xfrm>
        <a:graphic>
          <a:graphicData uri="http://schemas.openxmlformats.org/drawingml/2006/table">
            <a:tbl>
              <a:tblPr firstRow="1" bandRow="1">
                <a:tableStyleId>{5C22544A-7EE6-4342-B048-85BDC9FD1C3A}</a:tableStyleId>
              </a:tblPr>
              <a:tblGrid>
                <a:gridCol w="1105559">
                  <a:extLst>
                    <a:ext uri="{9D8B030D-6E8A-4147-A177-3AD203B41FA5}">
                      <a16:colId xmlns:a16="http://schemas.microsoft.com/office/drawing/2014/main" val="3242770738"/>
                    </a:ext>
                  </a:extLst>
                </a:gridCol>
                <a:gridCol w="1085837">
                  <a:extLst>
                    <a:ext uri="{9D8B030D-6E8A-4147-A177-3AD203B41FA5}">
                      <a16:colId xmlns:a16="http://schemas.microsoft.com/office/drawing/2014/main" val="4180054074"/>
                    </a:ext>
                  </a:extLst>
                </a:gridCol>
                <a:gridCol w="1689315">
                  <a:extLst>
                    <a:ext uri="{9D8B030D-6E8A-4147-A177-3AD203B41FA5}">
                      <a16:colId xmlns:a16="http://schemas.microsoft.com/office/drawing/2014/main" val="2320399865"/>
                    </a:ext>
                  </a:extLst>
                </a:gridCol>
                <a:gridCol w="1177871">
                  <a:extLst>
                    <a:ext uri="{9D8B030D-6E8A-4147-A177-3AD203B41FA5}">
                      <a16:colId xmlns:a16="http://schemas.microsoft.com/office/drawing/2014/main" val="960023514"/>
                    </a:ext>
                  </a:extLst>
                </a:gridCol>
                <a:gridCol w="1224366">
                  <a:extLst>
                    <a:ext uri="{9D8B030D-6E8A-4147-A177-3AD203B41FA5}">
                      <a16:colId xmlns:a16="http://schemas.microsoft.com/office/drawing/2014/main" val="1272170572"/>
                    </a:ext>
                  </a:extLst>
                </a:gridCol>
                <a:gridCol w="2592435">
                  <a:extLst>
                    <a:ext uri="{9D8B030D-6E8A-4147-A177-3AD203B41FA5}">
                      <a16:colId xmlns:a16="http://schemas.microsoft.com/office/drawing/2014/main" val="1439962211"/>
                    </a:ext>
                  </a:extLst>
                </a:gridCol>
                <a:gridCol w="2811793">
                  <a:extLst>
                    <a:ext uri="{9D8B030D-6E8A-4147-A177-3AD203B41FA5}">
                      <a16:colId xmlns:a16="http://schemas.microsoft.com/office/drawing/2014/main" val="1105922629"/>
                    </a:ext>
                  </a:extLst>
                </a:gridCol>
              </a:tblGrid>
              <a:tr h="349956">
                <a:tc gridSpan="2">
                  <a:txBody>
                    <a:bodyPr/>
                    <a:lstStyle/>
                    <a:p>
                      <a:r>
                        <a:rPr lang="en-SG" dirty="0">
                          <a:solidFill>
                            <a:schemeClr val="tx1"/>
                          </a:solidFill>
                        </a:rPr>
                        <a:t>Model</a:t>
                      </a:r>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a:txBody>
                    <a:bodyPr/>
                    <a:lstStyle/>
                    <a:p>
                      <a:r>
                        <a:rPr lang="en-SG" dirty="0">
                          <a:solidFill>
                            <a:schemeClr val="tx1"/>
                          </a:solidFill>
                        </a:rPr>
                        <a:t>Parameters</a:t>
                      </a:r>
                    </a:p>
                  </a:txBody>
                  <a:tcPr>
                    <a:solidFill>
                      <a:schemeClr val="accent5">
                        <a:lumMod val="20000"/>
                        <a:lumOff val="80000"/>
                      </a:schemeClr>
                    </a:solidFill>
                  </a:tcPr>
                </a:tc>
                <a:tc>
                  <a:txBody>
                    <a:bodyPr/>
                    <a:lstStyle/>
                    <a:p>
                      <a:r>
                        <a:rPr lang="en-SG" dirty="0">
                          <a:solidFill>
                            <a:schemeClr val="tx1"/>
                          </a:solidFill>
                        </a:rPr>
                        <a:t>Train Score</a:t>
                      </a:r>
                    </a:p>
                  </a:txBody>
                  <a:tcPr>
                    <a:solidFill>
                      <a:schemeClr val="accent5">
                        <a:lumMod val="20000"/>
                        <a:lumOff val="80000"/>
                      </a:schemeClr>
                    </a:solidFill>
                  </a:tcPr>
                </a:tc>
                <a:tc>
                  <a:txBody>
                    <a:bodyPr/>
                    <a:lstStyle/>
                    <a:p>
                      <a:r>
                        <a:rPr lang="en-SG" dirty="0">
                          <a:solidFill>
                            <a:schemeClr val="tx1"/>
                          </a:solidFill>
                        </a:rPr>
                        <a:t>Test Sore</a:t>
                      </a:r>
                    </a:p>
                  </a:txBody>
                  <a:tcPr>
                    <a:solidFill>
                      <a:schemeClr val="accent5">
                        <a:lumMod val="20000"/>
                        <a:lumOff val="80000"/>
                      </a:schemeClr>
                    </a:solidFill>
                  </a:tcPr>
                </a:tc>
                <a:tc>
                  <a:txBody>
                    <a:bodyPr/>
                    <a:lstStyle/>
                    <a:p>
                      <a:r>
                        <a:rPr lang="en-SG" dirty="0">
                          <a:solidFill>
                            <a:schemeClr val="tx1"/>
                          </a:solidFill>
                        </a:rPr>
                        <a:t>Metrics</a:t>
                      </a:r>
                    </a:p>
                  </a:txBody>
                  <a:tcPr>
                    <a:solidFill>
                      <a:schemeClr val="accent5">
                        <a:lumMod val="20000"/>
                        <a:lumOff val="80000"/>
                      </a:schemeClr>
                    </a:solidFill>
                  </a:tcPr>
                </a:tc>
                <a:tc>
                  <a:txBody>
                    <a:bodyPr/>
                    <a:lstStyle/>
                    <a:p>
                      <a:r>
                        <a:rPr lang="en-SG" dirty="0">
                          <a:solidFill>
                            <a:schemeClr val="tx1"/>
                          </a:solidFill>
                        </a:rPr>
                        <a:t>Remarks</a:t>
                      </a:r>
                    </a:p>
                  </a:txBody>
                  <a:tcPr>
                    <a:solidFill>
                      <a:schemeClr val="accent5">
                        <a:lumMod val="20000"/>
                        <a:lumOff val="80000"/>
                      </a:schemeClr>
                    </a:solidFill>
                  </a:tcPr>
                </a:tc>
                <a:extLst>
                  <a:ext uri="{0D108BD9-81ED-4DB2-BD59-A6C34878D82A}">
                    <a16:rowId xmlns:a16="http://schemas.microsoft.com/office/drawing/2014/main" val="3415286515"/>
                  </a:ext>
                </a:extLst>
              </a:tr>
              <a:tr h="349956">
                <a:tc>
                  <a:txBody>
                    <a:bodyPr/>
                    <a:lstStyle/>
                    <a:p>
                      <a:r>
                        <a:rPr lang="en-SG" dirty="0"/>
                        <a:t>Model 4</a:t>
                      </a:r>
                    </a:p>
                  </a:txBody>
                  <a:tcPr/>
                </a:tc>
                <a:tc>
                  <a:txBody>
                    <a:bodyPr/>
                    <a:lstStyle/>
                    <a:p>
                      <a:r>
                        <a:rPr lang="en-SG" sz="1800" kern="1200" dirty="0">
                          <a:solidFill>
                            <a:srgbClr val="000000"/>
                          </a:solidFill>
                          <a:latin typeface="+mn-lt"/>
                          <a:ea typeface="+mn-ea"/>
                          <a:cs typeface="+mn-cs"/>
                        </a:rPr>
                        <a:t>Random Forrest </a:t>
                      </a:r>
                      <a:endParaRPr lang="en-SG" dirty="0"/>
                    </a:p>
                  </a:txBody>
                  <a:tcPr/>
                </a:tc>
                <a:tc>
                  <a:txBody>
                    <a:bodyPr/>
                    <a:lstStyle/>
                    <a:p>
                      <a:r>
                        <a:rPr lang="en-SG" sz="1600" dirty="0" err="1"/>
                        <a:t>cvec</a:t>
                      </a:r>
                      <a:r>
                        <a:rPr lang="en-SG" sz="1600" dirty="0"/>
                        <a:t>__</a:t>
                      </a:r>
                      <a:r>
                        <a:rPr lang="en-SG" sz="1600" dirty="0" err="1"/>
                        <a:t>min_df</a:t>
                      </a:r>
                      <a:r>
                        <a:rPr lang="en-SG" sz="1600" dirty="0"/>
                        <a:t>: 2, </a:t>
                      </a:r>
                      <a:r>
                        <a:rPr lang="en-SG" sz="1600" dirty="0" err="1"/>
                        <a:t>cvec</a:t>
                      </a:r>
                      <a:r>
                        <a:rPr lang="en-SG" sz="1600" dirty="0"/>
                        <a:t>__</a:t>
                      </a:r>
                      <a:r>
                        <a:rPr lang="en-SG" sz="1600" dirty="0" err="1"/>
                        <a:t>max_df</a:t>
                      </a:r>
                      <a:r>
                        <a:rPr lang="en-SG" sz="1600" dirty="0"/>
                        <a:t>=1.0,  </a:t>
                      </a:r>
                      <a:r>
                        <a:rPr lang="en-SG" sz="1600" dirty="0" err="1"/>
                        <a:t>cvec</a:t>
                      </a:r>
                      <a:r>
                        <a:rPr lang="en-SG" sz="1600" dirty="0"/>
                        <a:t>__</a:t>
                      </a:r>
                      <a:r>
                        <a:rPr lang="en-SG" sz="1600" dirty="0" err="1"/>
                        <a:t>max_features</a:t>
                      </a:r>
                      <a:r>
                        <a:rPr lang="en-SG" sz="1600" dirty="0"/>
                        <a:t>: 4000 </a:t>
                      </a:r>
                      <a:r>
                        <a:rPr lang="en-SG" sz="1600" dirty="0" err="1"/>
                        <a:t>cvec</a:t>
                      </a:r>
                      <a:r>
                        <a:rPr lang="en-SG" sz="1600" dirty="0"/>
                        <a:t>__</a:t>
                      </a:r>
                      <a:r>
                        <a:rPr lang="en-SG" sz="1600" dirty="0" err="1"/>
                        <a:t>ngram_range</a:t>
                      </a:r>
                      <a:r>
                        <a:rPr lang="en-SG" sz="1600" dirty="0"/>
                        <a:t>: </a:t>
                      </a:r>
                      <a:r>
                        <a:rPr lang="en-SG" sz="1600" dirty="0">
                          <a:sym typeface="Wingdings" panose="05000000000000000000" pitchFamily="2" charset="2"/>
                        </a:rPr>
                        <a:t>(1,1)</a:t>
                      </a:r>
                      <a:endParaRPr lang="en-SG" sz="1600" dirty="0"/>
                    </a:p>
                    <a:p>
                      <a:pPr marL="0" indent="0">
                        <a:buNone/>
                      </a:pPr>
                      <a:r>
                        <a:rPr lang="en-SG" sz="1600" dirty="0">
                          <a:solidFill>
                            <a:schemeClr val="accent6">
                              <a:lumMod val="50000"/>
                            </a:schemeClr>
                          </a:solidFill>
                        </a:rPr>
                        <a:t>rf__</a:t>
                      </a:r>
                      <a:r>
                        <a:rPr lang="en-SG" sz="1600" dirty="0" err="1">
                          <a:solidFill>
                            <a:schemeClr val="accent6">
                              <a:lumMod val="50000"/>
                            </a:schemeClr>
                          </a:solidFill>
                        </a:rPr>
                        <a:t>n_estimators</a:t>
                      </a:r>
                      <a:r>
                        <a:rPr lang="en-SG" sz="1600" dirty="0">
                          <a:solidFill>
                            <a:schemeClr val="accent6">
                              <a:lumMod val="50000"/>
                            </a:schemeClr>
                          </a:solidFill>
                        </a:rPr>
                        <a:t> = 150</a:t>
                      </a:r>
                    </a:p>
                    <a:p>
                      <a:pPr marL="0" indent="0">
                        <a:buNone/>
                      </a:pPr>
                      <a:r>
                        <a:rPr lang="en-SG" sz="1600" dirty="0">
                          <a:solidFill>
                            <a:schemeClr val="accent6">
                              <a:lumMod val="50000"/>
                            </a:schemeClr>
                          </a:solidFill>
                        </a:rPr>
                        <a:t>    rf__</a:t>
                      </a:r>
                      <a:r>
                        <a:rPr lang="en-SG" sz="1600" dirty="0" err="1">
                          <a:solidFill>
                            <a:schemeClr val="accent6">
                              <a:lumMod val="50000"/>
                            </a:schemeClr>
                          </a:solidFill>
                        </a:rPr>
                        <a:t>max_depth</a:t>
                      </a:r>
                      <a:r>
                        <a:rPr lang="en-SG" sz="1600" dirty="0">
                          <a:solidFill>
                            <a:schemeClr val="accent6">
                              <a:lumMod val="50000"/>
                            </a:schemeClr>
                          </a:solidFill>
                        </a:rPr>
                        <a:t>= None</a:t>
                      </a:r>
                    </a:p>
                    <a:p>
                      <a:endParaRPr lang="en-SG" dirty="0"/>
                    </a:p>
                  </a:txBody>
                  <a:tcPr/>
                </a:tc>
                <a:tc>
                  <a:txBody>
                    <a:bodyPr/>
                    <a:lstStyle/>
                    <a:p>
                      <a:r>
                        <a:rPr lang="en-SG" dirty="0"/>
                        <a:t>0.7458</a:t>
                      </a:r>
                    </a:p>
                  </a:txBody>
                  <a:tcPr/>
                </a:tc>
                <a:tc>
                  <a:txBody>
                    <a:bodyPr/>
                    <a:lstStyle/>
                    <a:p>
                      <a:r>
                        <a:rPr lang="en-SG" dirty="0"/>
                        <a:t>0.7497</a:t>
                      </a:r>
                    </a:p>
                  </a:txBody>
                  <a:tcPr/>
                </a:tc>
                <a:tc>
                  <a:txBody>
                    <a:bodyPr/>
                    <a:lstStyle/>
                    <a:p>
                      <a:r>
                        <a:rPr lang="en-US" sz="1800" dirty="0"/>
                        <a:t>Accuracy: </a:t>
                      </a:r>
                      <a:r>
                        <a:rPr lang="en-SG" dirty="0"/>
                        <a:t>0.7497</a:t>
                      </a:r>
                      <a:endParaRPr lang="en-US" sz="1800" dirty="0"/>
                    </a:p>
                    <a:p>
                      <a:r>
                        <a:rPr lang="en-US" sz="1800" dirty="0"/>
                        <a:t>Misclassification: </a:t>
                      </a:r>
                      <a:r>
                        <a:rPr lang="en-SG" dirty="0"/>
                        <a:t>0.2503</a:t>
                      </a:r>
                      <a:endParaRPr lang="en-US" sz="1800" dirty="0"/>
                    </a:p>
                    <a:p>
                      <a:r>
                        <a:rPr lang="en-US" sz="1800" dirty="0"/>
                        <a:t>Precision:</a:t>
                      </a:r>
                      <a:r>
                        <a:rPr lang="en-SG" dirty="0"/>
                        <a:t>0.7488</a:t>
                      </a:r>
                      <a:endParaRPr lang="en-US" sz="1800" dirty="0"/>
                    </a:p>
                    <a:p>
                      <a:r>
                        <a:rPr lang="en-US" sz="1800" dirty="0"/>
                        <a:t>Recall: </a:t>
                      </a:r>
                      <a:r>
                        <a:rPr lang="en-SG" dirty="0"/>
                        <a:t>0.4343</a:t>
                      </a:r>
                      <a:endParaRPr lang="en-US" sz="1800" dirty="0"/>
                    </a:p>
                    <a:p>
                      <a:r>
                        <a:rPr lang="en-US" sz="1800" dirty="0"/>
                        <a:t>Specificity: </a:t>
                      </a:r>
                      <a:r>
                        <a:rPr lang="en-SG" dirty="0"/>
                        <a:t>0.9209</a:t>
                      </a:r>
                      <a:endParaRPr lang="en-SG" sz="1800" dirty="0"/>
                    </a:p>
                    <a:p>
                      <a:endParaRPr lang="en-SG" dirty="0"/>
                    </a:p>
                  </a:txBody>
                  <a:tcPr/>
                </a:tc>
                <a:tc>
                  <a:txBody>
                    <a:bodyPr/>
                    <a:lstStyle/>
                    <a:p>
                      <a:r>
                        <a:rPr lang="en-US" sz="1800" b="0" i="0" kern="1200" dirty="0">
                          <a:solidFill>
                            <a:srgbClr val="000000"/>
                          </a:solidFill>
                          <a:effectLst/>
                          <a:latin typeface="+mn-lt"/>
                          <a:ea typeface="+mn-ea"/>
                          <a:cs typeface="+mn-cs"/>
                        </a:rPr>
                        <a:t>Introduce hyperparameter tuning of Random Forrest</a:t>
                      </a:r>
                    </a:p>
                    <a:p>
                      <a:endParaRPr lang="en-US" sz="1800" b="0" i="0" kern="1200" dirty="0">
                        <a:solidFill>
                          <a:srgbClr val="000000"/>
                        </a:solidFill>
                        <a:effectLst/>
                        <a:latin typeface="+mn-lt"/>
                        <a:ea typeface="+mn-ea"/>
                        <a:cs typeface="+mn-cs"/>
                      </a:endParaRPr>
                    </a:p>
                    <a:p>
                      <a:r>
                        <a:rPr lang="en-US" sz="1800" b="0" i="0" kern="1200" dirty="0">
                          <a:solidFill>
                            <a:srgbClr val="000000"/>
                          </a:solidFill>
                          <a:effectLst/>
                          <a:latin typeface="+mn-lt"/>
                          <a:ea typeface="+mn-ea"/>
                          <a:cs typeface="+mn-cs"/>
                        </a:rPr>
                        <a:t>It is overall better than the Model 3. There is no sign of overfitting of training set in this case.</a:t>
                      </a:r>
                    </a:p>
                    <a:p>
                      <a:endParaRPr lang="en-US" sz="1800" b="0" i="0" kern="1200" dirty="0">
                        <a:solidFill>
                          <a:srgbClr val="000000"/>
                        </a:solidFill>
                        <a:effectLst/>
                        <a:latin typeface="+mn-lt"/>
                        <a:ea typeface="+mn-ea"/>
                        <a:cs typeface="+mn-cs"/>
                      </a:endParaRPr>
                    </a:p>
                    <a:p>
                      <a:r>
                        <a:rPr lang="en-US" sz="1800" b="0" i="0" kern="1200" dirty="0">
                          <a:solidFill>
                            <a:srgbClr val="000000"/>
                          </a:solidFill>
                          <a:effectLst/>
                          <a:latin typeface="+mn-lt"/>
                          <a:ea typeface="+mn-ea"/>
                          <a:cs typeface="+mn-cs"/>
                        </a:rPr>
                        <a:t>Metrics having True Positive is critical for the model selection</a:t>
                      </a:r>
                    </a:p>
                    <a:p>
                      <a:endParaRPr lang="en-US" sz="1800" b="0" i="0" kern="1200" dirty="0">
                        <a:solidFill>
                          <a:srgbClr val="000000"/>
                        </a:solidFill>
                        <a:effectLst/>
                        <a:latin typeface="+mn-lt"/>
                        <a:ea typeface="+mn-ea"/>
                        <a:cs typeface="+mn-cs"/>
                      </a:endParaRPr>
                    </a:p>
                    <a:p>
                      <a:r>
                        <a:rPr lang="en-US" sz="1800" b="0" i="0" kern="1200" dirty="0">
                          <a:solidFill>
                            <a:srgbClr val="000000"/>
                          </a:solidFill>
                          <a:effectLst/>
                          <a:latin typeface="+mn-lt"/>
                          <a:ea typeface="+mn-ea"/>
                          <a:cs typeface="+mn-cs"/>
                        </a:rPr>
                        <a:t>I have chosen this model due to high test score, high precision</a:t>
                      </a:r>
                      <a:endParaRPr lang="en-SG" dirty="0"/>
                    </a:p>
                  </a:txBody>
                  <a:tcPr/>
                </a:tc>
                <a:extLst>
                  <a:ext uri="{0D108BD9-81ED-4DB2-BD59-A6C34878D82A}">
                    <a16:rowId xmlns:a16="http://schemas.microsoft.com/office/drawing/2014/main" val="2266971064"/>
                  </a:ext>
                </a:extLst>
              </a:tr>
            </a:tbl>
          </a:graphicData>
        </a:graphic>
      </p:graphicFrame>
    </p:spTree>
    <p:extLst>
      <p:ext uri="{BB962C8B-B14F-4D97-AF65-F5344CB8AC3E}">
        <p14:creationId xmlns:p14="http://schemas.microsoft.com/office/powerpoint/2010/main" val="508533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lstStyle/>
          <a:p>
            <a:r>
              <a:rPr lang="en-US" dirty="0"/>
              <a:t>Evaluation of Model 4</a:t>
            </a: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3/31/2022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3" name="Content Placeholder 2">
            <a:extLst>
              <a:ext uri="{FF2B5EF4-FFF2-40B4-BE49-F238E27FC236}">
                <a16:creationId xmlns:a16="http://schemas.microsoft.com/office/drawing/2014/main" id="{181E32F3-AD6B-4D22-88DB-7111B3E02FB0}"/>
              </a:ext>
            </a:extLst>
          </p:cNvPr>
          <p:cNvSpPr>
            <a:spLocks noGrp="1"/>
          </p:cNvSpPr>
          <p:nvPr>
            <p:ph sz="quarter" idx="11"/>
          </p:nvPr>
        </p:nvSpPr>
        <p:spPr>
          <a:xfrm>
            <a:off x="323851" y="1095376"/>
            <a:ext cx="11029950" cy="5391150"/>
          </a:xfrm>
        </p:spPr>
        <p:txBody>
          <a:bodyPr>
            <a:normAutofit fontScale="55000" lnSpcReduction="20000"/>
          </a:bodyPr>
          <a:lstStyle/>
          <a:p>
            <a:pPr marL="0" indent="0">
              <a:buNone/>
            </a:pPr>
            <a:r>
              <a:rPr lang="en-SG" dirty="0">
                <a:latin typeface="+mj-lt"/>
              </a:rPr>
              <a:t>True Negative : 4725, False Positive: 406, False Negative: 1576, True Positive: 1210</a:t>
            </a:r>
          </a:p>
          <a:p>
            <a:pPr marL="0" indent="0">
              <a:buNone/>
            </a:pPr>
            <a:r>
              <a:rPr lang="en-SG" dirty="0">
                <a:latin typeface="+mj-lt"/>
              </a:rPr>
              <a:t>Accuracy: 0.7497</a:t>
            </a:r>
          </a:p>
          <a:p>
            <a:pPr marL="0" indent="0">
              <a:buNone/>
            </a:pPr>
            <a:r>
              <a:rPr lang="en-SG" dirty="0">
                <a:latin typeface="+mj-lt"/>
              </a:rPr>
              <a:t>Misclassification:0.2503</a:t>
            </a:r>
          </a:p>
          <a:p>
            <a:pPr marL="0" indent="0">
              <a:buNone/>
            </a:pPr>
            <a:r>
              <a:rPr lang="en-SG" dirty="0">
                <a:latin typeface="+mj-lt"/>
              </a:rPr>
              <a:t>Precision: 0.7488</a:t>
            </a:r>
          </a:p>
          <a:p>
            <a:pPr marL="0" indent="0">
              <a:buNone/>
            </a:pPr>
            <a:r>
              <a:rPr lang="en-SG" dirty="0">
                <a:latin typeface="+mj-lt"/>
              </a:rPr>
              <a:t>Recall: 0.4343</a:t>
            </a:r>
          </a:p>
          <a:p>
            <a:pPr marL="0" indent="0">
              <a:buNone/>
            </a:pPr>
            <a:r>
              <a:rPr lang="en-SG" dirty="0">
                <a:latin typeface="+mj-lt"/>
              </a:rPr>
              <a:t>Specificity: 0.9209</a:t>
            </a:r>
          </a:p>
          <a:p>
            <a:pPr algn="l">
              <a:buFont typeface="Arial" panose="020B0604020202020204" pitchFamily="34" charset="0"/>
              <a:buChar char="•"/>
            </a:pPr>
            <a:endParaRPr lang="en-US" b="0" i="0" dirty="0">
              <a:solidFill>
                <a:srgbClr val="000000"/>
              </a:solidFill>
              <a:effectLst/>
              <a:latin typeface="+mj-lt"/>
            </a:endParaRPr>
          </a:p>
          <a:p>
            <a:pPr marL="0" indent="0" algn="l">
              <a:buNone/>
            </a:pPr>
            <a:endParaRPr lang="en-US" b="0" i="0" dirty="0">
              <a:solidFill>
                <a:srgbClr val="000000"/>
              </a:solidFill>
              <a:effectLst/>
              <a:latin typeface="+mj-lt"/>
            </a:endParaRPr>
          </a:p>
          <a:p>
            <a:pPr marL="0" indent="0" algn="l">
              <a:buNone/>
            </a:pPr>
            <a:r>
              <a:rPr lang="en-US" b="0" i="0" dirty="0">
                <a:solidFill>
                  <a:srgbClr val="000000"/>
                </a:solidFill>
                <a:effectLst/>
                <a:latin typeface="+mj-lt"/>
              </a:rPr>
              <a:t>Our model correctly predicts 74.97% of observations.</a:t>
            </a:r>
          </a:p>
          <a:p>
            <a:pPr marL="0" indent="0" algn="l">
              <a:buNone/>
            </a:pPr>
            <a:r>
              <a:rPr lang="en-US" b="0" i="0" dirty="0">
                <a:solidFill>
                  <a:srgbClr val="000000"/>
                </a:solidFill>
                <a:effectLst/>
                <a:latin typeface="+mj-lt"/>
              </a:rPr>
              <a:t>Among posts that our model predicted to be in /r/</a:t>
            </a:r>
            <a:r>
              <a:rPr lang="en-US" b="0" i="0" dirty="0" err="1">
                <a:solidFill>
                  <a:srgbClr val="000000"/>
                </a:solidFill>
                <a:effectLst/>
                <a:latin typeface="+mj-lt"/>
              </a:rPr>
              <a:t>honda</a:t>
            </a:r>
            <a:r>
              <a:rPr lang="en-US" b="0" i="0" dirty="0">
                <a:solidFill>
                  <a:srgbClr val="000000"/>
                </a:solidFill>
                <a:effectLst/>
                <a:latin typeface="+mj-lt"/>
              </a:rPr>
              <a:t>, we have 74.88% of them correctly classified.</a:t>
            </a:r>
          </a:p>
          <a:p>
            <a:pPr marL="0" indent="0" algn="l">
              <a:buNone/>
            </a:pPr>
            <a:r>
              <a:rPr lang="en-US" b="0" i="0" dirty="0">
                <a:solidFill>
                  <a:srgbClr val="000000"/>
                </a:solidFill>
                <a:effectLst/>
                <a:latin typeface="+mj-lt"/>
              </a:rPr>
              <a:t>Among posts that are in /r/</a:t>
            </a:r>
            <a:r>
              <a:rPr lang="en-US" b="0" i="0" dirty="0" err="1">
                <a:solidFill>
                  <a:srgbClr val="000000"/>
                </a:solidFill>
                <a:effectLst/>
                <a:latin typeface="+mj-lt"/>
              </a:rPr>
              <a:t>honda</a:t>
            </a:r>
            <a:r>
              <a:rPr lang="en-US" b="0" i="0" dirty="0">
                <a:solidFill>
                  <a:srgbClr val="000000"/>
                </a:solidFill>
                <a:effectLst/>
                <a:latin typeface="+mj-lt"/>
              </a:rPr>
              <a:t>, our model has 43.43% of them correctly classified.</a:t>
            </a:r>
          </a:p>
          <a:p>
            <a:pPr marL="0" indent="0" algn="l">
              <a:buNone/>
            </a:pPr>
            <a:r>
              <a:rPr lang="en-US" b="0" i="0" dirty="0">
                <a:solidFill>
                  <a:srgbClr val="000000"/>
                </a:solidFill>
                <a:effectLst/>
                <a:latin typeface="+mj-lt"/>
              </a:rPr>
              <a:t>Among posts that are in /r/</a:t>
            </a:r>
            <a:r>
              <a:rPr lang="en-US" b="0" i="0" dirty="0" err="1">
                <a:solidFill>
                  <a:srgbClr val="000000"/>
                </a:solidFill>
                <a:effectLst/>
                <a:latin typeface="+mj-lt"/>
              </a:rPr>
              <a:t>mazda</a:t>
            </a:r>
            <a:r>
              <a:rPr lang="en-US" b="0" i="0" dirty="0">
                <a:solidFill>
                  <a:srgbClr val="000000"/>
                </a:solidFill>
                <a:effectLst/>
                <a:latin typeface="+mj-lt"/>
              </a:rPr>
              <a:t>, our model has 92.09% of them correctly classified</a:t>
            </a:r>
          </a:p>
          <a:p>
            <a:endParaRPr lang="en-SG" dirty="0"/>
          </a:p>
          <a:p>
            <a:endParaRPr lang="en-SG" dirty="0"/>
          </a:p>
        </p:txBody>
      </p:sp>
      <p:pic>
        <p:nvPicPr>
          <p:cNvPr id="5" name="Picture 4">
            <a:extLst>
              <a:ext uri="{FF2B5EF4-FFF2-40B4-BE49-F238E27FC236}">
                <a16:creationId xmlns:a16="http://schemas.microsoft.com/office/drawing/2014/main" id="{217FE697-816B-4AFB-9AF8-3818E95F5631}"/>
              </a:ext>
            </a:extLst>
          </p:cNvPr>
          <p:cNvPicPr>
            <a:picLocks noChangeAspect="1"/>
          </p:cNvPicPr>
          <p:nvPr/>
        </p:nvPicPr>
        <p:blipFill rotWithShape="1">
          <a:blip r:embed="rId2"/>
          <a:srcRect l="13083" t="32296" r="52250" b="28592"/>
          <a:stretch/>
        </p:blipFill>
        <p:spPr>
          <a:xfrm>
            <a:off x="5979761" y="1477963"/>
            <a:ext cx="5057457" cy="3209540"/>
          </a:xfrm>
          <a:prstGeom prst="rect">
            <a:avLst/>
          </a:prstGeom>
        </p:spPr>
      </p:pic>
    </p:spTree>
    <p:extLst>
      <p:ext uri="{BB962C8B-B14F-4D97-AF65-F5344CB8AC3E}">
        <p14:creationId xmlns:p14="http://schemas.microsoft.com/office/powerpoint/2010/main" val="2304377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p:txBody>
          <a:bodyPr/>
          <a:lstStyle/>
          <a:p>
            <a:r>
              <a:rPr lang="en-US" dirty="0"/>
              <a:t>04</a:t>
            </a: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a:xfrm>
            <a:off x="3154022" y="2773680"/>
            <a:ext cx="8002320" cy="655320"/>
          </a:xfrm>
        </p:spPr>
        <p:txBody>
          <a:bodyPr>
            <a:normAutofit fontScale="90000"/>
          </a:bodyPr>
          <a:lstStyle/>
          <a:p>
            <a:r>
              <a:rPr lang="en-US" dirty="0"/>
              <a:t>Evaluation</a:t>
            </a:r>
          </a:p>
        </p:txBody>
      </p:sp>
    </p:spTree>
    <p:extLst>
      <p:ext uri="{BB962C8B-B14F-4D97-AF65-F5344CB8AC3E}">
        <p14:creationId xmlns:p14="http://schemas.microsoft.com/office/powerpoint/2010/main" val="330185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lstStyle/>
          <a:p>
            <a:r>
              <a:rPr lang="en-US" dirty="0"/>
              <a:t>Evaluation of Model 4</a:t>
            </a: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3/31/2022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
        <p:nvSpPr>
          <p:cNvPr id="3" name="Content Placeholder 2">
            <a:extLst>
              <a:ext uri="{FF2B5EF4-FFF2-40B4-BE49-F238E27FC236}">
                <a16:creationId xmlns:a16="http://schemas.microsoft.com/office/drawing/2014/main" id="{181E32F3-AD6B-4D22-88DB-7111B3E02FB0}"/>
              </a:ext>
            </a:extLst>
          </p:cNvPr>
          <p:cNvSpPr>
            <a:spLocks noGrp="1"/>
          </p:cNvSpPr>
          <p:nvPr>
            <p:ph sz="quarter" idx="11"/>
          </p:nvPr>
        </p:nvSpPr>
        <p:spPr>
          <a:xfrm>
            <a:off x="323851" y="1095376"/>
            <a:ext cx="11029950" cy="5391150"/>
          </a:xfrm>
        </p:spPr>
        <p:txBody>
          <a:bodyPr>
            <a:normAutofit/>
          </a:bodyPr>
          <a:lstStyle/>
          <a:p>
            <a:endParaRPr lang="en-SG" dirty="0"/>
          </a:p>
          <a:p>
            <a:endParaRPr lang="en-SG" dirty="0"/>
          </a:p>
        </p:txBody>
      </p:sp>
      <p:sp>
        <p:nvSpPr>
          <p:cNvPr id="2" name="TextBox 1">
            <a:extLst>
              <a:ext uri="{FF2B5EF4-FFF2-40B4-BE49-F238E27FC236}">
                <a16:creationId xmlns:a16="http://schemas.microsoft.com/office/drawing/2014/main" id="{DE468B84-F850-427A-AD5F-508D9579118E}"/>
              </a:ext>
            </a:extLst>
          </p:cNvPr>
          <p:cNvSpPr txBox="1"/>
          <p:nvPr/>
        </p:nvSpPr>
        <p:spPr>
          <a:xfrm>
            <a:off x="247650" y="1333500"/>
            <a:ext cx="5130166" cy="3477875"/>
          </a:xfrm>
          <a:prstGeom prst="rect">
            <a:avLst/>
          </a:prstGeom>
          <a:noFill/>
        </p:spPr>
        <p:txBody>
          <a:bodyPr wrap="square" rtlCol="0">
            <a:spAutoFit/>
          </a:bodyPr>
          <a:lstStyle/>
          <a:p>
            <a:r>
              <a:rPr lang="en-SG" sz="2000" dirty="0"/>
              <a:t>ROC AUC is 0.77. </a:t>
            </a:r>
            <a:r>
              <a:rPr lang="en-US" sz="2000" dirty="0">
                <a:solidFill>
                  <a:srgbClr val="000000"/>
                </a:solidFill>
              </a:rPr>
              <a:t>The</a:t>
            </a:r>
            <a:r>
              <a:rPr lang="en-US" sz="2000" b="0" i="0" dirty="0">
                <a:solidFill>
                  <a:srgbClr val="000000"/>
                </a:solidFill>
                <a:effectLst/>
              </a:rPr>
              <a:t> positive and negative populations are clearly separated.</a:t>
            </a:r>
          </a:p>
          <a:p>
            <a:endParaRPr lang="en-US" sz="2000" dirty="0">
              <a:solidFill>
                <a:srgbClr val="000000"/>
              </a:solidFill>
            </a:endParaRPr>
          </a:p>
          <a:p>
            <a:endParaRPr lang="en-US" sz="2000" dirty="0">
              <a:solidFill>
                <a:srgbClr val="000000"/>
              </a:solidFill>
            </a:endParaRPr>
          </a:p>
          <a:p>
            <a:r>
              <a:rPr lang="en-US" sz="2000" dirty="0">
                <a:solidFill>
                  <a:srgbClr val="000000"/>
                </a:solidFill>
              </a:rPr>
              <a:t>I will not proceed to adjust my threshold as the ROC AUC is reasonable ok. Besides, the objective is mainly to segregate the posts to reduce the unnecessary workload of Customer Service Desk. </a:t>
            </a:r>
            <a:endParaRPr lang="en-SG" sz="2000" dirty="0"/>
          </a:p>
        </p:txBody>
      </p:sp>
      <p:pic>
        <p:nvPicPr>
          <p:cNvPr id="7" name="Picture 6">
            <a:extLst>
              <a:ext uri="{FF2B5EF4-FFF2-40B4-BE49-F238E27FC236}">
                <a16:creationId xmlns:a16="http://schemas.microsoft.com/office/drawing/2014/main" id="{29CA4306-48BD-4B3B-A252-6E127185E94E}"/>
              </a:ext>
            </a:extLst>
          </p:cNvPr>
          <p:cNvPicPr>
            <a:picLocks noChangeAspect="1"/>
          </p:cNvPicPr>
          <p:nvPr/>
        </p:nvPicPr>
        <p:blipFill rotWithShape="1">
          <a:blip r:embed="rId2"/>
          <a:srcRect l="13167" t="54964" r="52083" b="8444"/>
          <a:stretch/>
        </p:blipFill>
        <p:spPr>
          <a:xfrm>
            <a:off x="6450329" y="1472247"/>
            <a:ext cx="5637313" cy="3339128"/>
          </a:xfrm>
          <a:prstGeom prst="rect">
            <a:avLst/>
          </a:prstGeom>
        </p:spPr>
      </p:pic>
    </p:spTree>
    <p:extLst>
      <p:ext uri="{BB962C8B-B14F-4D97-AF65-F5344CB8AC3E}">
        <p14:creationId xmlns:p14="http://schemas.microsoft.com/office/powerpoint/2010/main" val="157142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a:xfrm>
            <a:off x="742316" y="138631"/>
            <a:ext cx="10499725" cy="1355724"/>
          </a:xfrm>
        </p:spPr>
        <p:txBody>
          <a:bodyPr/>
          <a:lstStyle/>
          <a:p>
            <a:r>
              <a:rPr lang="en-US" dirty="0"/>
              <a:t>Top Important Features and Probability</a:t>
            </a: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3/31/2022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
        <p:nvSpPr>
          <p:cNvPr id="3" name="Content Placeholder 2">
            <a:extLst>
              <a:ext uri="{FF2B5EF4-FFF2-40B4-BE49-F238E27FC236}">
                <a16:creationId xmlns:a16="http://schemas.microsoft.com/office/drawing/2014/main" id="{181E32F3-AD6B-4D22-88DB-7111B3E02FB0}"/>
              </a:ext>
            </a:extLst>
          </p:cNvPr>
          <p:cNvSpPr>
            <a:spLocks noGrp="1"/>
          </p:cNvSpPr>
          <p:nvPr>
            <p:ph sz="quarter" idx="11"/>
          </p:nvPr>
        </p:nvSpPr>
        <p:spPr>
          <a:xfrm>
            <a:off x="323851" y="1095376"/>
            <a:ext cx="11029950" cy="5391150"/>
          </a:xfrm>
        </p:spPr>
        <p:txBody>
          <a:bodyPr>
            <a:normAutofit/>
          </a:bodyPr>
          <a:lstStyle/>
          <a:p>
            <a:endParaRPr lang="en-SG" dirty="0"/>
          </a:p>
          <a:p>
            <a:endParaRPr lang="en-SG" dirty="0"/>
          </a:p>
        </p:txBody>
      </p:sp>
      <p:sp>
        <p:nvSpPr>
          <p:cNvPr id="10" name="TextBox 9">
            <a:extLst>
              <a:ext uri="{FF2B5EF4-FFF2-40B4-BE49-F238E27FC236}">
                <a16:creationId xmlns:a16="http://schemas.microsoft.com/office/drawing/2014/main" id="{634B4314-B6A4-4194-A002-E4AEC0CD2D8B}"/>
              </a:ext>
            </a:extLst>
          </p:cNvPr>
          <p:cNvSpPr txBox="1"/>
          <p:nvPr/>
        </p:nvSpPr>
        <p:spPr>
          <a:xfrm>
            <a:off x="323851" y="1412240"/>
            <a:ext cx="5772149" cy="369332"/>
          </a:xfrm>
          <a:prstGeom prst="rect">
            <a:avLst/>
          </a:prstGeom>
          <a:noFill/>
        </p:spPr>
        <p:txBody>
          <a:bodyPr wrap="square" rtlCol="0">
            <a:spAutoFit/>
          </a:bodyPr>
          <a:lstStyle/>
          <a:p>
            <a:r>
              <a:rPr lang="en-SG" dirty="0"/>
              <a:t>Top important Features and Probability</a:t>
            </a:r>
          </a:p>
        </p:txBody>
      </p:sp>
      <p:pic>
        <p:nvPicPr>
          <p:cNvPr id="12" name="Picture 11">
            <a:extLst>
              <a:ext uri="{FF2B5EF4-FFF2-40B4-BE49-F238E27FC236}">
                <a16:creationId xmlns:a16="http://schemas.microsoft.com/office/drawing/2014/main" id="{3A4A3123-C302-4100-9928-08065FDA2E33}"/>
              </a:ext>
            </a:extLst>
          </p:cNvPr>
          <p:cNvPicPr>
            <a:picLocks noChangeAspect="1"/>
          </p:cNvPicPr>
          <p:nvPr/>
        </p:nvPicPr>
        <p:blipFill rotWithShape="1">
          <a:blip r:embed="rId2"/>
          <a:srcRect l="12969" t="31409" r="70781" b="5417"/>
          <a:stretch/>
        </p:blipFill>
        <p:spPr>
          <a:xfrm>
            <a:off x="514350" y="1967815"/>
            <a:ext cx="1981200" cy="4332468"/>
          </a:xfrm>
          <a:prstGeom prst="rect">
            <a:avLst/>
          </a:prstGeom>
        </p:spPr>
      </p:pic>
      <p:pic>
        <p:nvPicPr>
          <p:cNvPr id="15" name="Picture 14">
            <a:extLst>
              <a:ext uri="{FF2B5EF4-FFF2-40B4-BE49-F238E27FC236}">
                <a16:creationId xmlns:a16="http://schemas.microsoft.com/office/drawing/2014/main" id="{4AB69242-3A99-4617-850C-53B11921CD0A}"/>
              </a:ext>
            </a:extLst>
          </p:cNvPr>
          <p:cNvPicPr>
            <a:picLocks noChangeAspect="1"/>
          </p:cNvPicPr>
          <p:nvPr/>
        </p:nvPicPr>
        <p:blipFill rotWithShape="1">
          <a:blip r:embed="rId3"/>
          <a:srcRect l="13999" t="24365" r="69688" b="11972"/>
          <a:stretch/>
        </p:blipFill>
        <p:spPr>
          <a:xfrm>
            <a:off x="2709227" y="1953009"/>
            <a:ext cx="1988820" cy="4347274"/>
          </a:xfrm>
          <a:prstGeom prst="rect">
            <a:avLst/>
          </a:prstGeom>
        </p:spPr>
      </p:pic>
    </p:spTree>
    <p:extLst>
      <p:ext uri="{BB962C8B-B14F-4D97-AF65-F5344CB8AC3E}">
        <p14:creationId xmlns:p14="http://schemas.microsoft.com/office/powerpoint/2010/main" val="3377385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a:xfrm>
            <a:off x="-228600" y="0"/>
            <a:ext cx="12287250" cy="1355724"/>
          </a:xfrm>
        </p:spPr>
        <p:txBody>
          <a:bodyPr>
            <a:normAutofit/>
          </a:bodyPr>
          <a:lstStyle/>
          <a:p>
            <a:r>
              <a:rPr lang="en-US" sz="2800" dirty="0"/>
              <a:t>Examine </a:t>
            </a:r>
            <a:r>
              <a:rPr lang="en-US" sz="2800" dirty="0" err="1"/>
              <a:t>mazda</a:t>
            </a:r>
            <a:r>
              <a:rPr lang="en-US" sz="2800" dirty="0"/>
              <a:t> posts wrongly classified to </a:t>
            </a:r>
            <a:r>
              <a:rPr lang="en-US" sz="2800" dirty="0" err="1"/>
              <a:t>honda</a:t>
            </a:r>
            <a:r>
              <a:rPr lang="en-US" sz="2800" dirty="0"/>
              <a:t> post</a:t>
            </a: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3/31/2022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
        <p:nvSpPr>
          <p:cNvPr id="3" name="Content Placeholder 2">
            <a:extLst>
              <a:ext uri="{FF2B5EF4-FFF2-40B4-BE49-F238E27FC236}">
                <a16:creationId xmlns:a16="http://schemas.microsoft.com/office/drawing/2014/main" id="{181E32F3-AD6B-4D22-88DB-7111B3E02FB0}"/>
              </a:ext>
            </a:extLst>
          </p:cNvPr>
          <p:cNvSpPr>
            <a:spLocks noGrp="1"/>
          </p:cNvSpPr>
          <p:nvPr>
            <p:ph sz="quarter" idx="11"/>
          </p:nvPr>
        </p:nvSpPr>
        <p:spPr>
          <a:xfrm>
            <a:off x="323851" y="1095376"/>
            <a:ext cx="11029950" cy="5391150"/>
          </a:xfrm>
        </p:spPr>
        <p:txBody>
          <a:bodyPr>
            <a:normAutofit/>
          </a:bodyPr>
          <a:lstStyle/>
          <a:p>
            <a:endParaRPr lang="en-SG" dirty="0"/>
          </a:p>
          <a:p>
            <a:endParaRPr lang="en-SG" dirty="0"/>
          </a:p>
        </p:txBody>
      </p:sp>
      <p:graphicFrame>
        <p:nvGraphicFramePr>
          <p:cNvPr id="14" name="Table 13">
            <a:extLst>
              <a:ext uri="{FF2B5EF4-FFF2-40B4-BE49-F238E27FC236}">
                <a16:creationId xmlns:a16="http://schemas.microsoft.com/office/drawing/2014/main" id="{ED7DC70E-2C60-4182-B11B-DBFFCB9C9E16}"/>
              </a:ext>
            </a:extLst>
          </p:cNvPr>
          <p:cNvGraphicFramePr>
            <a:graphicFrameLocks noGrp="1"/>
          </p:cNvGraphicFramePr>
          <p:nvPr>
            <p:extLst>
              <p:ext uri="{D42A27DB-BD31-4B8C-83A1-F6EECF244321}">
                <p14:modId xmlns:p14="http://schemas.microsoft.com/office/powerpoint/2010/main" val="2199291843"/>
              </p:ext>
            </p:extLst>
          </p:nvPr>
        </p:nvGraphicFramePr>
        <p:xfrm>
          <a:off x="496974" y="971249"/>
          <a:ext cx="9656676" cy="4834238"/>
        </p:xfrm>
        <a:graphic>
          <a:graphicData uri="http://schemas.openxmlformats.org/drawingml/2006/table">
            <a:tbl>
              <a:tblPr/>
              <a:tblGrid>
                <a:gridCol w="4828338">
                  <a:extLst>
                    <a:ext uri="{9D8B030D-6E8A-4147-A177-3AD203B41FA5}">
                      <a16:colId xmlns:a16="http://schemas.microsoft.com/office/drawing/2014/main" val="2596172059"/>
                    </a:ext>
                  </a:extLst>
                </a:gridCol>
                <a:gridCol w="4828338">
                  <a:extLst>
                    <a:ext uri="{9D8B030D-6E8A-4147-A177-3AD203B41FA5}">
                      <a16:colId xmlns:a16="http://schemas.microsoft.com/office/drawing/2014/main" val="3819675970"/>
                    </a:ext>
                  </a:extLst>
                </a:gridCol>
              </a:tblGrid>
              <a:tr h="299911">
                <a:tc gridSpan="2">
                  <a:txBody>
                    <a:bodyPr/>
                    <a:lstStyle/>
                    <a:p>
                      <a:pPr algn="l" fontAlgn="b"/>
                      <a:r>
                        <a:rPr lang="en-US" sz="1600" b="1" i="0" u="none" strike="noStrike" dirty="0">
                          <a:solidFill>
                            <a:srgbClr val="000000"/>
                          </a:solidFill>
                          <a:effectLst/>
                          <a:latin typeface="Calibri" panose="020F0502020204030204" pitchFamily="34" charset="0"/>
                        </a:rPr>
                        <a:t>Mazda post wrongly classified to Honda post</a:t>
                      </a:r>
                    </a:p>
                  </a:txBody>
                  <a:tcPr marL="5262" marR="5262" marT="52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en-SG"/>
                    </a:p>
                  </a:txBody>
                  <a:tcPr/>
                </a:tc>
                <a:extLst>
                  <a:ext uri="{0D108BD9-81ED-4DB2-BD59-A6C34878D82A}">
                    <a16:rowId xmlns:a16="http://schemas.microsoft.com/office/drawing/2014/main" val="2468122375"/>
                  </a:ext>
                </a:extLst>
              </a:tr>
              <a:tr h="152586">
                <a:tc>
                  <a:txBody>
                    <a:bodyPr/>
                    <a:lstStyle/>
                    <a:p>
                      <a:pPr algn="l" fontAlgn="b"/>
                      <a:r>
                        <a:rPr lang="en-SG" sz="1600" b="0" i="0" u="none" strike="noStrike" dirty="0">
                          <a:solidFill>
                            <a:srgbClr val="000000"/>
                          </a:solidFill>
                          <a:effectLst/>
                          <a:latin typeface="Calibri" panose="020F0502020204030204" pitchFamily="34" charset="0"/>
                        </a:rPr>
                        <a:t> </a:t>
                      </a:r>
                    </a:p>
                  </a:txBody>
                  <a:tcPr marL="5262" marR="5262" marT="52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600" b="0" i="0" u="none" strike="noStrike">
                          <a:solidFill>
                            <a:srgbClr val="000000"/>
                          </a:solidFill>
                          <a:effectLst/>
                          <a:latin typeface="Calibri" panose="020F0502020204030204" pitchFamily="34" charset="0"/>
                        </a:rPr>
                        <a:t> </a:t>
                      </a:r>
                    </a:p>
                  </a:txBody>
                  <a:tcPr marL="5262" marR="5262" marT="52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480065"/>
                  </a:ext>
                </a:extLst>
              </a:tr>
              <a:tr h="210464">
                <a:tc>
                  <a:txBody>
                    <a:bodyPr/>
                    <a:lstStyle/>
                    <a:p>
                      <a:pPr algn="l" fontAlgn="ctr"/>
                      <a:r>
                        <a:rPr lang="en-SG" sz="1600" b="0" i="0" u="none" strike="noStrike" dirty="0">
                          <a:solidFill>
                            <a:srgbClr val="FF0000"/>
                          </a:solidFill>
                          <a:effectLst/>
                          <a:latin typeface="Courier New" panose="02070309020205020404" pitchFamily="49" charset="0"/>
                        </a:rPr>
                        <a:t>('just', 512),</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600" b="0" i="0" u="none" strike="noStrike">
                          <a:solidFill>
                            <a:srgbClr val="000000"/>
                          </a:solidFill>
                          <a:effectLst/>
                          <a:latin typeface="Courier New" panose="02070309020205020404" pitchFamily="49" charset="0"/>
                        </a:rPr>
                        <a:t> ('does', 183),</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5753251"/>
                  </a:ext>
                </a:extLst>
              </a:tr>
              <a:tr h="210464">
                <a:tc>
                  <a:txBody>
                    <a:bodyPr/>
                    <a:lstStyle/>
                    <a:p>
                      <a:pPr algn="l" fontAlgn="ctr"/>
                      <a:r>
                        <a:rPr lang="en-SG" sz="1600" b="0" i="0" u="none" strike="noStrike">
                          <a:solidFill>
                            <a:srgbClr val="FF0000"/>
                          </a:solidFill>
                          <a:effectLst/>
                          <a:latin typeface="Courier New" panose="02070309020205020404" pitchFamily="49" charset="0"/>
                        </a:rPr>
                        <a:t> ('like', 373),</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600" b="0" i="0" u="none" strike="noStrike" dirty="0">
                          <a:solidFill>
                            <a:srgbClr val="000000"/>
                          </a:solidFill>
                          <a:effectLst/>
                          <a:latin typeface="Courier New" panose="02070309020205020404" pitchFamily="49" charset="0"/>
                        </a:rPr>
                        <a:t> ('thanks', 181),</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7861795"/>
                  </a:ext>
                </a:extLst>
              </a:tr>
              <a:tr h="210464">
                <a:tc>
                  <a:txBody>
                    <a:bodyPr/>
                    <a:lstStyle/>
                    <a:p>
                      <a:pPr algn="l" fontAlgn="ctr"/>
                      <a:r>
                        <a:rPr lang="en-SG" sz="1600" b="0" i="0" u="none" strike="noStrike">
                          <a:solidFill>
                            <a:srgbClr val="FF0000"/>
                          </a:solidFill>
                          <a:effectLst/>
                          <a:latin typeface="Courier New" panose="02070309020205020404" pitchFamily="49" charset="0"/>
                        </a:rPr>
                        <a:t> ('know', 321),</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600" b="0" i="0" u="none" strike="noStrike">
                          <a:solidFill>
                            <a:srgbClr val="000000"/>
                          </a:solidFill>
                          <a:effectLst/>
                          <a:latin typeface="Courier New" panose="02070309020205020404" pitchFamily="49" charset="0"/>
                        </a:rPr>
                        <a:t> ('really', 174),</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4429437"/>
                  </a:ext>
                </a:extLst>
              </a:tr>
              <a:tr h="358841">
                <a:tc>
                  <a:txBody>
                    <a:bodyPr/>
                    <a:lstStyle/>
                    <a:p>
                      <a:pPr algn="l" fontAlgn="ctr"/>
                      <a:r>
                        <a:rPr lang="en-SG" sz="1600" b="0" i="0" u="none" strike="noStrike">
                          <a:solidFill>
                            <a:srgbClr val="FF0000"/>
                          </a:solidFill>
                          <a:effectLst/>
                          <a:latin typeface="Courier New" panose="02070309020205020404" pitchFamily="49" charset="0"/>
                        </a:rPr>
                        <a:t> ('looking', 283),</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600" b="0" i="0" u="none" strike="noStrike" dirty="0">
                          <a:solidFill>
                            <a:srgbClr val="000000"/>
                          </a:solidFill>
                          <a:effectLst/>
                          <a:latin typeface="Courier New" panose="02070309020205020404" pitchFamily="49" charset="0"/>
                        </a:rPr>
                        <a:t> ('time', 171),</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089376"/>
                  </a:ext>
                </a:extLst>
              </a:tr>
              <a:tr h="210464">
                <a:tc>
                  <a:txBody>
                    <a:bodyPr/>
                    <a:lstStyle/>
                    <a:p>
                      <a:pPr algn="l" fontAlgn="ctr"/>
                      <a:r>
                        <a:rPr lang="en-SG" sz="1600" b="0" i="0" u="none" strike="noStrike">
                          <a:solidFill>
                            <a:srgbClr val="FF0000"/>
                          </a:solidFill>
                          <a:effectLst/>
                          <a:latin typeface="Courier New" panose="02070309020205020404" pitchFamily="49" charset="0"/>
                        </a:rPr>
                        <a:t> ('miles', 228),</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600" b="0" i="0" u="none" strike="noStrike" dirty="0">
                          <a:solidFill>
                            <a:srgbClr val="000000"/>
                          </a:solidFill>
                          <a:effectLst/>
                          <a:latin typeface="Courier New" panose="02070309020205020404" pitchFamily="49" charset="0"/>
                        </a:rPr>
                        <a:t> ('help', 168),</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4329241"/>
                  </a:ext>
                </a:extLst>
              </a:tr>
              <a:tr h="210464">
                <a:tc>
                  <a:txBody>
                    <a:bodyPr/>
                    <a:lstStyle/>
                    <a:p>
                      <a:pPr algn="l" fontAlgn="ctr"/>
                      <a:r>
                        <a:rPr lang="en-SG" sz="1600" b="0" i="0" u="none" strike="noStrike">
                          <a:solidFill>
                            <a:srgbClr val="FF0000"/>
                          </a:solidFill>
                          <a:effectLst/>
                          <a:latin typeface="Courier New" panose="02070309020205020404" pitchFamily="49" charset="0"/>
                        </a:rPr>
                        <a:t> ('want', 216),</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600" b="0" i="0" u="none" strike="noStrike" dirty="0">
                          <a:solidFill>
                            <a:srgbClr val="000000"/>
                          </a:solidFill>
                          <a:effectLst/>
                          <a:latin typeface="Courier New" panose="02070309020205020404" pitchFamily="49" charset="0"/>
                        </a:rPr>
                        <a:t> ('need', 162),</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5706175"/>
                  </a:ext>
                </a:extLst>
              </a:tr>
              <a:tr h="210464">
                <a:tc>
                  <a:txBody>
                    <a:bodyPr/>
                    <a:lstStyle/>
                    <a:p>
                      <a:pPr algn="l" fontAlgn="ctr"/>
                      <a:r>
                        <a:rPr lang="en-SG" sz="1600" b="0" i="0" u="none" strike="noStrike">
                          <a:solidFill>
                            <a:srgbClr val="FF0000"/>
                          </a:solidFill>
                          <a:effectLst/>
                          <a:latin typeface="Courier New" panose="02070309020205020404" pitchFamily="49" charset="0"/>
                        </a:rPr>
                        <a:t> ('good', 211),</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600" b="0" i="0" u="none" strike="noStrike">
                          <a:solidFill>
                            <a:srgbClr val="000000"/>
                          </a:solidFill>
                          <a:effectLst/>
                          <a:latin typeface="Courier New" panose="02070309020205020404" pitchFamily="49" charset="0"/>
                        </a:rPr>
                        <a:t> ('https', 159),</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8283016"/>
                  </a:ext>
                </a:extLst>
              </a:tr>
              <a:tr h="210464">
                <a:tc>
                  <a:txBody>
                    <a:bodyPr/>
                    <a:lstStyle/>
                    <a:p>
                      <a:pPr algn="l" fontAlgn="ctr"/>
                      <a:r>
                        <a:rPr lang="en-SG" sz="1600" b="0" i="0" u="none" strike="noStrike">
                          <a:solidFill>
                            <a:srgbClr val="FF0000"/>
                          </a:solidFill>
                          <a:effectLst/>
                          <a:latin typeface="Courier New" panose="02070309020205020404" pitchFamily="49" charset="0"/>
                        </a:rPr>
                        <a:t> ('sport', 186),</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600" b="0" i="0" u="none" strike="noStrike" dirty="0">
                          <a:solidFill>
                            <a:srgbClr val="000000"/>
                          </a:solidFill>
                          <a:effectLst/>
                          <a:latin typeface="Courier New" panose="02070309020205020404" pitchFamily="49" charset="0"/>
                        </a:rPr>
                        <a:t> ('going', 155),</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6739708"/>
                  </a:ext>
                </a:extLst>
              </a:tr>
              <a:tr h="358841">
                <a:tc>
                  <a:txBody>
                    <a:bodyPr/>
                    <a:lstStyle/>
                    <a:p>
                      <a:pPr algn="l" fontAlgn="ctr"/>
                      <a:r>
                        <a:rPr lang="en-SG" sz="1600" b="0" i="0" u="none" strike="noStrike">
                          <a:solidFill>
                            <a:srgbClr val="FF0000"/>
                          </a:solidFill>
                          <a:effectLst/>
                          <a:latin typeface="Courier New" panose="02070309020205020404" pitchFamily="49" charset="0"/>
                        </a:rPr>
                        <a:t> ('engine', 145),</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600" b="0" i="0" u="none" strike="noStrike" dirty="0">
                          <a:solidFill>
                            <a:srgbClr val="000000"/>
                          </a:solidFill>
                          <a:effectLst/>
                          <a:latin typeface="Courier New" panose="02070309020205020404" pitchFamily="49" charset="0"/>
                        </a:rPr>
                        <a:t> ('dealership', 154),</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0718218"/>
                  </a:ext>
                </a:extLst>
              </a:tr>
              <a:tr h="210464">
                <a:tc>
                  <a:txBody>
                    <a:bodyPr/>
                    <a:lstStyle/>
                    <a:p>
                      <a:pPr algn="l" fontAlgn="ctr"/>
                      <a:r>
                        <a:rPr lang="en-SG" sz="1600" b="0" i="0" u="none" strike="noStrike">
                          <a:solidFill>
                            <a:srgbClr val="000000"/>
                          </a:solidFill>
                          <a:effectLst/>
                          <a:latin typeface="Courier New" panose="02070309020205020404" pitchFamily="49" charset="0"/>
                        </a:rPr>
                        <a:t> ('used', 135),</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600" b="0" i="0" u="none" strike="noStrike">
                          <a:solidFill>
                            <a:srgbClr val="000000"/>
                          </a:solidFill>
                          <a:effectLst/>
                          <a:latin typeface="Courier New" panose="02070309020205020404" pitchFamily="49" charset="0"/>
                        </a:rPr>
                        <a:t> ('work', 150),</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123809"/>
                  </a:ext>
                </a:extLst>
              </a:tr>
              <a:tr h="210464">
                <a:tc>
                  <a:txBody>
                    <a:bodyPr/>
                    <a:lstStyle/>
                    <a:p>
                      <a:pPr algn="l" fontAlgn="ctr"/>
                      <a:r>
                        <a:rPr lang="en-SG" sz="1600" b="0" i="0" u="none" strike="noStrike">
                          <a:solidFill>
                            <a:srgbClr val="000000"/>
                          </a:solidFill>
                          <a:effectLst/>
                          <a:latin typeface="Courier New" panose="02070309020205020404" pitchFamily="49" charset="0"/>
                        </a:rPr>
                        <a:t> ('bought', 135),</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600" b="0" i="0" u="none" strike="noStrike" dirty="0">
                          <a:solidFill>
                            <a:srgbClr val="000000"/>
                          </a:solidFill>
                          <a:effectLst/>
                          <a:latin typeface="Courier New" panose="02070309020205020404" pitchFamily="49" charset="0"/>
                        </a:rPr>
                        <a:t> ('issue', 148),</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5439283"/>
                  </a:ext>
                </a:extLst>
              </a:tr>
              <a:tr h="358841">
                <a:tc>
                  <a:txBody>
                    <a:bodyPr/>
                    <a:lstStyle/>
                    <a:p>
                      <a:pPr algn="l" fontAlgn="ctr"/>
                      <a:r>
                        <a:rPr lang="en-SG" sz="1600" b="0" i="0" u="none" strike="noStrike">
                          <a:solidFill>
                            <a:srgbClr val="000000"/>
                          </a:solidFill>
                          <a:effectLst/>
                          <a:latin typeface="Courier New" panose="02070309020205020404" pitchFamily="49" charset="0"/>
                        </a:rPr>
                        <a:t> ('driving', 134),</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600" b="0" i="0" u="none" strike="noStrike" dirty="0">
                          <a:solidFill>
                            <a:srgbClr val="000000"/>
                          </a:solidFill>
                          <a:effectLst/>
                          <a:latin typeface="Courier New" panose="02070309020205020404" pitchFamily="49" charset="0"/>
                        </a:rPr>
                        <a:t> ('drive', 148),</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0886317"/>
                  </a:ext>
                </a:extLst>
              </a:tr>
              <a:tr h="210464">
                <a:tc>
                  <a:txBody>
                    <a:bodyPr/>
                    <a:lstStyle/>
                    <a:p>
                      <a:pPr algn="l" fontAlgn="ctr"/>
                      <a:r>
                        <a:rPr lang="en-SG" sz="1600" b="0" i="0" u="none" strike="noStrike">
                          <a:solidFill>
                            <a:srgbClr val="000000"/>
                          </a:solidFill>
                          <a:effectLst/>
                          <a:latin typeface="Courier New" panose="02070309020205020404" pitchFamily="49" charset="0"/>
                        </a:rPr>
                        <a:t> ('price', 130),</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600" b="0" i="0" u="none" strike="noStrike" dirty="0">
                          <a:solidFill>
                            <a:srgbClr val="000000"/>
                          </a:solidFill>
                          <a:effectLst/>
                          <a:latin typeface="Courier New" panose="02070309020205020404" pitchFamily="49" charset="0"/>
                        </a:rPr>
                        <a:t> ('cars', 148),</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5802808"/>
                  </a:ext>
                </a:extLst>
              </a:tr>
              <a:tr h="358841">
                <a:tc>
                  <a:txBody>
                    <a:bodyPr/>
                    <a:lstStyle/>
                    <a:p>
                      <a:pPr algn="l" fontAlgn="ctr"/>
                      <a:r>
                        <a:rPr lang="en-SG" sz="1600" b="0" i="0" u="none" strike="noStrike">
                          <a:solidFill>
                            <a:srgbClr val="000000"/>
                          </a:solidFill>
                          <a:effectLst/>
                          <a:latin typeface="Courier New" panose="02070309020205020404" pitchFamily="49" charset="0"/>
                        </a:rPr>
                        <a:t> ('touring', 130),</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600" b="0" i="0" u="none" strike="noStrike" dirty="0">
                          <a:solidFill>
                            <a:srgbClr val="000000"/>
                          </a:solidFill>
                          <a:effectLst/>
                          <a:latin typeface="Courier New" panose="02070309020205020404" pitchFamily="49" charset="0"/>
                        </a:rPr>
                        <a:t> ('think', 128),</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1428493"/>
                  </a:ext>
                </a:extLst>
              </a:tr>
              <a:tr h="358841">
                <a:tc>
                  <a:txBody>
                    <a:bodyPr/>
                    <a:lstStyle/>
                    <a:p>
                      <a:pPr algn="l" fontAlgn="ctr"/>
                      <a:r>
                        <a:rPr lang="en-SG" sz="1600" b="0" i="0" u="none" strike="noStrike">
                          <a:solidFill>
                            <a:srgbClr val="000000"/>
                          </a:solidFill>
                          <a:effectLst/>
                          <a:latin typeface="Courier New" panose="02070309020205020404" pitchFamily="49" charset="0"/>
                        </a:rPr>
                        <a:t> ('wondering', 129),</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600" b="0" i="0" u="none" strike="noStrike" dirty="0">
                          <a:solidFill>
                            <a:srgbClr val="000000"/>
                          </a:solidFill>
                          <a:effectLst/>
                          <a:latin typeface="Courier New" panose="02070309020205020404" pitchFamily="49" charset="0"/>
                        </a:rPr>
                        <a:t> ('door', 124</a:t>
                      </a:r>
                    </a:p>
                  </a:txBody>
                  <a:tcPr marL="5262" marR="5262" marT="52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2986850"/>
                  </a:ext>
                </a:extLst>
              </a:tr>
            </a:tbl>
          </a:graphicData>
        </a:graphic>
      </p:graphicFrame>
      <p:sp>
        <p:nvSpPr>
          <p:cNvPr id="15" name="TextBox 14">
            <a:extLst>
              <a:ext uri="{FF2B5EF4-FFF2-40B4-BE49-F238E27FC236}">
                <a16:creationId xmlns:a16="http://schemas.microsoft.com/office/drawing/2014/main" id="{9D737361-CDA5-4A2C-A709-D5567B34B2F7}"/>
              </a:ext>
            </a:extLst>
          </p:cNvPr>
          <p:cNvSpPr txBox="1"/>
          <p:nvPr/>
        </p:nvSpPr>
        <p:spPr>
          <a:xfrm>
            <a:off x="496974" y="5805487"/>
            <a:ext cx="11695026" cy="923330"/>
          </a:xfrm>
          <a:prstGeom prst="rect">
            <a:avLst/>
          </a:prstGeom>
          <a:noFill/>
        </p:spPr>
        <p:txBody>
          <a:bodyPr wrap="square" rtlCol="0">
            <a:spAutoFit/>
          </a:bodyPr>
          <a:lstStyle/>
          <a:p>
            <a:r>
              <a:rPr lang="en-SG" dirty="0"/>
              <a:t>Those in red belong to the top most important words. </a:t>
            </a:r>
            <a:r>
              <a:rPr lang="en-US" b="0" i="0" dirty="0">
                <a:solidFill>
                  <a:srgbClr val="000000"/>
                </a:solidFill>
                <a:effectLst/>
              </a:rPr>
              <a:t>Top common words '</a:t>
            </a:r>
            <a:r>
              <a:rPr lang="en-US" b="0" i="0" dirty="0" err="1">
                <a:solidFill>
                  <a:srgbClr val="000000"/>
                </a:solidFill>
                <a:effectLst/>
              </a:rPr>
              <a:t>just','like','know','looking','miles','want','good','sport</a:t>
            </a:r>
            <a:r>
              <a:rPr lang="en-US" b="0" i="0" dirty="0">
                <a:solidFill>
                  <a:srgbClr val="000000"/>
                </a:solidFill>
                <a:effectLst/>
              </a:rPr>
              <a:t>’, ‘</a:t>
            </a:r>
            <a:r>
              <a:rPr lang="en-US" b="0" i="0" dirty="0" err="1">
                <a:solidFill>
                  <a:srgbClr val="000000"/>
                </a:solidFill>
                <a:effectLst/>
              </a:rPr>
              <a:t>engine’.These</a:t>
            </a:r>
            <a:r>
              <a:rPr lang="en-US" b="0" i="0" dirty="0">
                <a:solidFill>
                  <a:srgbClr val="000000"/>
                </a:solidFill>
                <a:effectLst/>
              </a:rPr>
              <a:t> words are relatively common among all car brands. So, model is not able to predict it properly</a:t>
            </a:r>
            <a:endParaRPr lang="en-SG" dirty="0"/>
          </a:p>
        </p:txBody>
      </p:sp>
    </p:spTree>
    <p:extLst>
      <p:ext uri="{BB962C8B-B14F-4D97-AF65-F5344CB8AC3E}">
        <p14:creationId xmlns:p14="http://schemas.microsoft.com/office/powerpoint/2010/main" val="1678598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a:xfrm>
            <a:off x="-228600" y="0"/>
            <a:ext cx="12287250" cy="1355724"/>
          </a:xfrm>
        </p:spPr>
        <p:txBody>
          <a:bodyPr>
            <a:normAutofit/>
          </a:bodyPr>
          <a:lstStyle/>
          <a:p>
            <a:r>
              <a:rPr lang="en-US" sz="2800" dirty="0"/>
              <a:t>Examine </a:t>
            </a:r>
            <a:r>
              <a:rPr lang="en-US" sz="2800" dirty="0" err="1"/>
              <a:t>honda</a:t>
            </a:r>
            <a:r>
              <a:rPr lang="en-US" sz="2800" dirty="0"/>
              <a:t> posts wrongly classified to </a:t>
            </a:r>
            <a:r>
              <a:rPr lang="en-US" sz="2800" dirty="0" err="1"/>
              <a:t>mazda</a:t>
            </a:r>
            <a:r>
              <a:rPr lang="en-US" sz="2800" dirty="0"/>
              <a:t> post</a:t>
            </a: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4/1/2022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
        <p:nvSpPr>
          <p:cNvPr id="3" name="Content Placeholder 2">
            <a:extLst>
              <a:ext uri="{FF2B5EF4-FFF2-40B4-BE49-F238E27FC236}">
                <a16:creationId xmlns:a16="http://schemas.microsoft.com/office/drawing/2014/main" id="{181E32F3-AD6B-4D22-88DB-7111B3E02FB0}"/>
              </a:ext>
            </a:extLst>
          </p:cNvPr>
          <p:cNvSpPr>
            <a:spLocks noGrp="1"/>
          </p:cNvSpPr>
          <p:nvPr>
            <p:ph sz="quarter" idx="11"/>
          </p:nvPr>
        </p:nvSpPr>
        <p:spPr>
          <a:xfrm>
            <a:off x="323851" y="1095376"/>
            <a:ext cx="11029950" cy="5391150"/>
          </a:xfrm>
        </p:spPr>
        <p:txBody>
          <a:bodyPr>
            <a:normAutofit/>
          </a:bodyPr>
          <a:lstStyle/>
          <a:p>
            <a:endParaRPr lang="en-SG" dirty="0"/>
          </a:p>
          <a:p>
            <a:endParaRPr lang="en-SG" dirty="0"/>
          </a:p>
        </p:txBody>
      </p:sp>
      <p:sp>
        <p:nvSpPr>
          <p:cNvPr id="15" name="TextBox 14">
            <a:extLst>
              <a:ext uri="{FF2B5EF4-FFF2-40B4-BE49-F238E27FC236}">
                <a16:creationId xmlns:a16="http://schemas.microsoft.com/office/drawing/2014/main" id="{9D737361-CDA5-4A2C-A709-D5567B34B2F7}"/>
              </a:ext>
            </a:extLst>
          </p:cNvPr>
          <p:cNvSpPr txBox="1"/>
          <p:nvPr/>
        </p:nvSpPr>
        <p:spPr>
          <a:xfrm>
            <a:off x="496974" y="5805487"/>
            <a:ext cx="11695026" cy="923330"/>
          </a:xfrm>
          <a:prstGeom prst="rect">
            <a:avLst/>
          </a:prstGeom>
          <a:noFill/>
        </p:spPr>
        <p:txBody>
          <a:bodyPr wrap="square" rtlCol="0">
            <a:spAutoFit/>
          </a:bodyPr>
          <a:lstStyle/>
          <a:p>
            <a:r>
              <a:rPr lang="en-US" b="0" i="0" dirty="0">
                <a:solidFill>
                  <a:srgbClr val="000000"/>
                </a:solidFill>
                <a:effectLst/>
                <a:latin typeface="+mj-lt"/>
              </a:rPr>
              <a:t>Above </a:t>
            </a:r>
            <a:r>
              <a:rPr lang="en-US" b="0" i="0" dirty="0" err="1">
                <a:solidFill>
                  <a:srgbClr val="000000"/>
                </a:solidFill>
                <a:effectLst/>
                <a:latin typeface="+mj-lt"/>
              </a:rPr>
              <a:t>mazda</a:t>
            </a:r>
            <a:r>
              <a:rPr lang="en-US" b="0" i="0" dirty="0">
                <a:solidFill>
                  <a:srgbClr val="000000"/>
                </a:solidFill>
                <a:effectLst/>
                <a:latin typeface="+mj-lt"/>
              </a:rPr>
              <a:t> posts are wrongly classified as r/</a:t>
            </a:r>
            <a:r>
              <a:rPr lang="en-US" b="0" i="0" dirty="0" err="1">
                <a:solidFill>
                  <a:srgbClr val="000000"/>
                </a:solidFill>
                <a:effectLst/>
                <a:latin typeface="+mj-lt"/>
              </a:rPr>
              <a:t>honda</a:t>
            </a:r>
            <a:r>
              <a:rPr lang="en-US" b="0" i="0" dirty="0">
                <a:solidFill>
                  <a:srgbClr val="000000"/>
                </a:solidFill>
                <a:effectLst/>
                <a:latin typeface="+mj-lt"/>
              </a:rPr>
              <a:t> post. Top common words '</a:t>
            </a:r>
            <a:r>
              <a:rPr lang="en-US" b="0" i="0" dirty="0" err="1">
                <a:solidFill>
                  <a:srgbClr val="000000"/>
                </a:solidFill>
                <a:effectLst/>
                <a:latin typeface="+mj-lt"/>
              </a:rPr>
              <a:t>just','like','engine','know','miles','hybrid'.The</a:t>
            </a:r>
            <a:r>
              <a:rPr lang="en-US" b="0" i="0" dirty="0">
                <a:solidFill>
                  <a:srgbClr val="000000"/>
                </a:solidFill>
                <a:effectLst/>
                <a:latin typeface="+mj-lt"/>
              </a:rPr>
              <a:t> word 'hybrid' is likely the word that the model picks up and identify as </a:t>
            </a:r>
            <a:r>
              <a:rPr lang="en-US" b="0" i="0" dirty="0" err="1">
                <a:solidFill>
                  <a:srgbClr val="000000"/>
                </a:solidFill>
                <a:effectLst/>
                <a:latin typeface="+mj-lt"/>
              </a:rPr>
              <a:t>honda</a:t>
            </a:r>
            <a:endParaRPr lang="en-SG" dirty="0">
              <a:latin typeface="+mj-lt"/>
            </a:endParaRPr>
          </a:p>
        </p:txBody>
      </p:sp>
      <p:graphicFrame>
        <p:nvGraphicFramePr>
          <p:cNvPr id="5" name="Table 4">
            <a:extLst>
              <a:ext uri="{FF2B5EF4-FFF2-40B4-BE49-F238E27FC236}">
                <a16:creationId xmlns:a16="http://schemas.microsoft.com/office/drawing/2014/main" id="{B02A7F74-D763-4216-8A15-A5E436F542E5}"/>
              </a:ext>
            </a:extLst>
          </p:cNvPr>
          <p:cNvGraphicFramePr>
            <a:graphicFrameLocks noGrp="1"/>
          </p:cNvGraphicFramePr>
          <p:nvPr>
            <p:extLst>
              <p:ext uri="{D42A27DB-BD31-4B8C-83A1-F6EECF244321}">
                <p14:modId xmlns:p14="http://schemas.microsoft.com/office/powerpoint/2010/main" val="3952805272"/>
              </p:ext>
            </p:extLst>
          </p:nvPr>
        </p:nvGraphicFramePr>
        <p:xfrm>
          <a:off x="683003" y="1094920"/>
          <a:ext cx="9613521" cy="4351331"/>
        </p:xfrm>
        <a:graphic>
          <a:graphicData uri="http://schemas.openxmlformats.org/drawingml/2006/table">
            <a:tbl>
              <a:tblPr/>
              <a:tblGrid>
                <a:gridCol w="3243971">
                  <a:extLst>
                    <a:ext uri="{9D8B030D-6E8A-4147-A177-3AD203B41FA5}">
                      <a16:colId xmlns:a16="http://schemas.microsoft.com/office/drawing/2014/main" val="3195122921"/>
                    </a:ext>
                  </a:extLst>
                </a:gridCol>
                <a:gridCol w="3374204">
                  <a:extLst>
                    <a:ext uri="{9D8B030D-6E8A-4147-A177-3AD203B41FA5}">
                      <a16:colId xmlns:a16="http://schemas.microsoft.com/office/drawing/2014/main" val="3530035576"/>
                    </a:ext>
                  </a:extLst>
                </a:gridCol>
                <a:gridCol w="2995346">
                  <a:extLst>
                    <a:ext uri="{9D8B030D-6E8A-4147-A177-3AD203B41FA5}">
                      <a16:colId xmlns:a16="http://schemas.microsoft.com/office/drawing/2014/main" val="1400656126"/>
                    </a:ext>
                  </a:extLst>
                </a:gridCol>
              </a:tblGrid>
              <a:tr h="309105">
                <a:tc gridSpan="3">
                  <a:txBody>
                    <a:bodyPr/>
                    <a:lstStyle/>
                    <a:p>
                      <a:pPr algn="l" fontAlgn="b"/>
                      <a:r>
                        <a:rPr lang="en-US" sz="1900" b="0" i="0" u="none" strike="noStrike">
                          <a:solidFill>
                            <a:srgbClr val="000000"/>
                          </a:solidFill>
                          <a:effectLst/>
                          <a:latin typeface="Calibri" panose="020F0502020204030204" pitchFamily="34" charset="0"/>
                        </a:rPr>
                        <a:t>Mazda post wrongly classified to Honda</a:t>
                      </a:r>
                    </a:p>
                  </a:txBody>
                  <a:tcPr marL="5423" marR="5423" marT="54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901576342"/>
                  </a:ext>
                </a:extLst>
              </a:tr>
              <a:tr h="254876">
                <a:tc>
                  <a:txBody>
                    <a:bodyPr/>
                    <a:lstStyle/>
                    <a:p>
                      <a:pPr algn="l" fontAlgn="ctr"/>
                      <a:r>
                        <a:rPr lang="en-SG" sz="1500" b="0" i="0" u="none" strike="noStrike">
                          <a:solidFill>
                            <a:srgbClr val="FF0000"/>
                          </a:solidFill>
                          <a:effectLst/>
                          <a:latin typeface="Courier New" panose="02070309020205020404" pitchFamily="49" charset="0"/>
                        </a:rPr>
                        <a:t>('just', 390),</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500" b="0" i="0" u="none" strike="noStrike">
                          <a:solidFill>
                            <a:srgbClr val="000000"/>
                          </a:solidFill>
                          <a:effectLst/>
                          <a:latin typeface="Courier New" panose="02070309020205020404" pitchFamily="49" charset="0"/>
                        </a:rPr>
                        <a:t> ('replaced', 125),</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200" b="0" i="0" u="none" strike="noStrike">
                          <a:solidFill>
                            <a:srgbClr val="000000"/>
                          </a:solidFill>
                          <a:effectLst/>
                          <a:latin typeface="Courier New" panose="02070309020205020404" pitchFamily="49" charset="0"/>
                        </a:rPr>
                        <a:t> ('getting', 155),</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6073287"/>
                  </a:ext>
                </a:extLst>
              </a:tr>
              <a:tr h="254876">
                <a:tc>
                  <a:txBody>
                    <a:bodyPr/>
                    <a:lstStyle/>
                    <a:p>
                      <a:pPr algn="l" fontAlgn="ctr"/>
                      <a:r>
                        <a:rPr lang="en-SG" sz="1500" b="0" i="0" u="none" strike="noStrike">
                          <a:solidFill>
                            <a:srgbClr val="FF0000"/>
                          </a:solidFill>
                          <a:effectLst/>
                          <a:latin typeface="Courier New" panose="02070309020205020404" pitchFamily="49" charset="0"/>
                        </a:rPr>
                        <a:t> ('engine', 330),</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500" b="0" i="0" u="none" strike="noStrike">
                          <a:solidFill>
                            <a:srgbClr val="000000"/>
                          </a:solidFill>
                          <a:effectLst/>
                          <a:latin typeface="Courier New" panose="02070309020205020404" pitchFamily="49" charset="0"/>
                        </a:rPr>
                        <a:t> ('time', 125),</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200" b="0" i="0" u="none" strike="noStrike">
                          <a:solidFill>
                            <a:srgbClr val="000000"/>
                          </a:solidFill>
                          <a:effectLst/>
                          <a:latin typeface="Courier New" panose="02070309020205020404" pitchFamily="49" charset="0"/>
                        </a:rPr>
                        <a:t> ('start', 152),</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1179558"/>
                  </a:ext>
                </a:extLst>
              </a:tr>
              <a:tr h="254876">
                <a:tc>
                  <a:txBody>
                    <a:bodyPr/>
                    <a:lstStyle/>
                    <a:p>
                      <a:pPr algn="l" fontAlgn="ctr"/>
                      <a:r>
                        <a:rPr lang="en-SG" sz="1500" b="0" i="0" u="none" strike="noStrike">
                          <a:solidFill>
                            <a:srgbClr val="FF0000"/>
                          </a:solidFill>
                          <a:effectLst/>
                          <a:latin typeface="Courier New" panose="02070309020205020404" pitchFamily="49" charset="0"/>
                        </a:rPr>
                        <a:t> ('know', 240),</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500" b="0" i="0" u="none" strike="noStrike">
                          <a:solidFill>
                            <a:srgbClr val="000000"/>
                          </a:solidFill>
                          <a:effectLst/>
                          <a:latin typeface="Courier New" panose="02070309020205020404" pitchFamily="49" charset="0"/>
                        </a:rPr>
                        <a:t> ('does', 119),</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200" b="0" i="0" u="none" strike="noStrike">
                          <a:solidFill>
                            <a:srgbClr val="000000"/>
                          </a:solidFill>
                          <a:effectLst/>
                          <a:latin typeface="Courier New" panose="02070309020205020404" pitchFamily="49" charset="0"/>
                        </a:rPr>
                        <a:t> ('driving', 145),</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4802158"/>
                  </a:ext>
                </a:extLst>
              </a:tr>
              <a:tr h="254876">
                <a:tc>
                  <a:txBody>
                    <a:bodyPr/>
                    <a:lstStyle/>
                    <a:p>
                      <a:pPr algn="l" fontAlgn="ctr"/>
                      <a:r>
                        <a:rPr lang="en-SG" sz="1500" b="0" i="0" u="none" strike="noStrike">
                          <a:solidFill>
                            <a:srgbClr val="000000"/>
                          </a:solidFill>
                          <a:effectLst/>
                          <a:latin typeface="Courier New" panose="02070309020205020404" pitchFamily="49" charset="0"/>
                        </a:rPr>
                        <a:t> ('like', 237),</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500" b="0" i="0" u="none" strike="noStrike">
                          <a:solidFill>
                            <a:srgbClr val="000000"/>
                          </a:solidFill>
                          <a:effectLst/>
                          <a:latin typeface="Courier New" panose="02070309020205020404" pitchFamily="49" charset="0"/>
                        </a:rPr>
                        <a:t> ('looking', 118),</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200" b="0" i="0" u="none" strike="noStrike">
                          <a:solidFill>
                            <a:srgbClr val="000000"/>
                          </a:solidFill>
                          <a:effectLst/>
                          <a:latin typeface="Courier New" panose="02070309020205020404" pitchFamily="49" charset="0"/>
                        </a:rPr>
                        <a:t> ('problem', 144),</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7843891"/>
                  </a:ext>
                </a:extLst>
              </a:tr>
              <a:tr h="473962">
                <a:tc>
                  <a:txBody>
                    <a:bodyPr/>
                    <a:lstStyle/>
                    <a:p>
                      <a:pPr algn="l" fontAlgn="ctr"/>
                      <a:r>
                        <a:rPr lang="en-SG" sz="1500" b="0" i="0" u="none" strike="noStrike">
                          <a:solidFill>
                            <a:srgbClr val="FF0000"/>
                          </a:solidFill>
                          <a:effectLst/>
                          <a:latin typeface="Courier New" panose="02070309020205020404" pitchFamily="49" charset="0"/>
                        </a:rPr>
                        <a:t> ('miles', 237),</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500" b="0" i="0" u="none" strike="noStrike">
                          <a:solidFill>
                            <a:srgbClr val="000000"/>
                          </a:solidFill>
                          <a:effectLst/>
                          <a:latin typeface="Courier New" panose="02070309020205020404" pitchFamily="49" charset="0"/>
                        </a:rPr>
                        <a:t> ('transmission', 117),</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200" b="0" i="0" u="none" strike="noStrike">
                          <a:solidFill>
                            <a:srgbClr val="000000"/>
                          </a:solidFill>
                          <a:effectLst/>
                          <a:latin typeface="Courier New" panose="02070309020205020404" pitchFamily="49" charset="0"/>
                        </a:rPr>
                        <a:t> ('check', 142),</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4913916"/>
                  </a:ext>
                </a:extLst>
              </a:tr>
              <a:tr h="254876">
                <a:tc>
                  <a:txBody>
                    <a:bodyPr/>
                    <a:lstStyle/>
                    <a:p>
                      <a:pPr algn="l" fontAlgn="ctr"/>
                      <a:r>
                        <a:rPr lang="en-SG" sz="1500" b="0" i="0" u="none" strike="noStrike">
                          <a:solidFill>
                            <a:srgbClr val="000000"/>
                          </a:solidFill>
                          <a:effectLst/>
                          <a:latin typeface="Courier New" panose="02070309020205020404" pitchFamily="49" charset="0"/>
                        </a:rPr>
                        <a:t> ('light', 175),</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500" b="0" i="0" u="none" strike="noStrike">
                          <a:solidFill>
                            <a:srgbClr val="000000"/>
                          </a:solidFill>
                          <a:effectLst/>
                          <a:latin typeface="Courier New" panose="02070309020205020404" pitchFamily="49" charset="0"/>
                        </a:rPr>
                        <a:t> ('good', 114),</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200" b="0" i="0" u="none" strike="noStrike">
                          <a:solidFill>
                            <a:srgbClr val="000000"/>
                          </a:solidFill>
                          <a:effectLst/>
                          <a:latin typeface="Courier New" panose="02070309020205020404" pitchFamily="49" charset="0"/>
                        </a:rPr>
                        <a:t> ('cars', 142),</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261941"/>
                  </a:ext>
                </a:extLst>
              </a:tr>
              <a:tr h="254876">
                <a:tc>
                  <a:txBody>
                    <a:bodyPr/>
                    <a:lstStyle/>
                    <a:p>
                      <a:pPr algn="l" fontAlgn="ctr"/>
                      <a:r>
                        <a:rPr lang="en-SG" sz="1500" b="0" i="0" u="none" strike="noStrike">
                          <a:solidFill>
                            <a:srgbClr val="000000"/>
                          </a:solidFill>
                          <a:effectLst/>
                          <a:latin typeface="Courier New" panose="02070309020205020404" pitchFamily="49" charset="0"/>
                        </a:rPr>
                        <a:t> ('help', 172),</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500" b="0" i="0" u="none" strike="noStrike">
                          <a:solidFill>
                            <a:srgbClr val="000000"/>
                          </a:solidFill>
                          <a:effectLst/>
                          <a:latin typeface="Courier New" panose="02070309020205020404" pitchFamily="49" charset="0"/>
                        </a:rPr>
                        <a:t> ('check', 113),</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200" b="0" i="0" u="none" strike="noStrike">
                          <a:solidFill>
                            <a:srgbClr val="000000"/>
                          </a:solidFill>
                          <a:effectLst/>
                          <a:latin typeface="Courier New" panose="02070309020205020404" pitchFamily="49" charset="0"/>
                        </a:rPr>
                        <a:t> ('auto', 139),</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0912981"/>
                  </a:ext>
                </a:extLst>
              </a:tr>
              <a:tr h="254876">
                <a:tc>
                  <a:txBody>
                    <a:bodyPr/>
                    <a:lstStyle/>
                    <a:p>
                      <a:pPr algn="l" fontAlgn="ctr"/>
                      <a:r>
                        <a:rPr lang="en-SG" sz="1500" b="0" i="0" u="none" strike="noStrike">
                          <a:solidFill>
                            <a:srgbClr val="000000"/>
                          </a:solidFill>
                          <a:effectLst/>
                          <a:latin typeface="Courier New" panose="02070309020205020404" pitchFamily="49" charset="0"/>
                        </a:rPr>
                        <a:t> ('start', 170),</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500" b="0" i="0" u="none" strike="noStrike">
                          <a:solidFill>
                            <a:srgbClr val="000000"/>
                          </a:solidFill>
                          <a:effectLst/>
                          <a:latin typeface="Courier New" panose="02070309020205020404" pitchFamily="49" charset="0"/>
                        </a:rPr>
                        <a:t> ('going', 110),</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200" b="0" i="0" u="none" strike="noStrike">
                          <a:solidFill>
                            <a:srgbClr val="000000"/>
                          </a:solidFill>
                          <a:effectLst/>
                          <a:latin typeface="Courier New" panose="02070309020205020404" pitchFamily="49" charset="0"/>
                        </a:rPr>
                        <a:t> ('guys', 139),</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3010016"/>
                  </a:ext>
                </a:extLst>
              </a:tr>
              <a:tr h="254876">
                <a:tc>
                  <a:txBody>
                    <a:bodyPr/>
                    <a:lstStyle/>
                    <a:p>
                      <a:pPr algn="l" fontAlgn="ctr"/>
                      <a:r>
                        <a:rPr lang="en-SG" sz="1500" b="0" i="0" u="none" strike="noStrike">
                          <a:solidFill>
                            <a:srgbClr val="000000"/>
                          </a:solidFill>
                          <a:effectLst/>
                          <a:latin typeface="Courier New" panose="02070309020205020404" pitchFamily="49" charset="0"/>
                        </a:rPr>
                        <a:t> ('need', 144),</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500" b="0" i="0" u="none" strike="noStrike">
                          <a:solidFill>
                            <a:srgbClr val="000000"/>
                          </a:solidFill>
                          <a:effectLst/>
                          <a:latin typeface="Courier New" panose="02070309020205020404" pitchFamily="49" charset="0"/>
                        </a:rPr>
                        <a:t> ('work', 109),</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200" b="0" i="0" u="none" strike="noStrike">
                          <a:solidFill>
                            <a:srgbClr val="000000"/>
                          </a:solidFill>
                          <a:effectLst/>
                          <a:latin typeface="Courier New" panose="02070309020205020404" pitchFamily="49" charset="0"/>
                        </a:rPr>
                        <a:t> ('sure', 138),</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4236694"/>
                  </a:ext>
                </a:extLst>
              </a:tr>
              <a:tr h="254876">
                <a:tc>
                  <a:txBody>
                    <a:bodyPr/>
                    <a:lstStyle/>
                    <a:p>
                      <a:pPr algn="l" fontAlgn="ctr"/>
                      <a:r>
                        <a:rPr lang="en-SG" sz="1500" b="0" i="0" u="none" strike="noStrike">
                          <a:solidFill>
                            <a:srgbClr val="000000"/>
                          </a:solidFill>
                          <a:effectLst/>
                          <a:latin typeface="Courier New" panose="02070309020205020404" pitchFamily="49" charset="0"/>
                        </a:rPr>
                        <a:t> ('problem', 137),</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500" b="0" i="0" u="none" strike="noStrike">
                          <a:solidFill>
                            <a:srgbClr val="000000"/>
                          </a:solidFill>
                          <a:effectLst/>
                          <a:latin typeface="Courier New" panose="02070309020205020404" pitchFamily="49" charset="0"/>
                        </a:rPr>
                        <a:t> ('thanks', 107),</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200" b="0" i="0" u="none" strike="noStrike">
                          <a:solidFill>
                            <a:srgbClr val="FF0000"/>
                          </a:solidFill>
                          <a:effectLst/>
                          <a:latin typeface="Courier New" panose="02070309020205020404" pitchFamily="49" charset="0"/>
                        </a:rPr>
                        <a:t> ('hybrid', 138),</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6913410"/>
                  </a:ext>
                </a:extLst>
              </a:tr>
              <a:tr h="254876">
                <a:tc>
                  <a:txBody>
                    <a:bodyPr/>
                    <a:lstStyle/>
                    <a:p>
                      <a:pPr algn="l" fontAlgn="ctr"/>
                      <a:r>
                        <a:rPr lang="en-SG" sz="1500" b="0" i="0" u="none" strike="noStrike">
                          <a:solidFill>
                            <a:srgbClr val="000000"/>
                          </a:solidFill>
                          <a:effectLst/>
                          <a:latin typeface="Courier New" panose="02070309020205020404" pitchFamily="49" charset="0"/>
                        </a:rPr>
                        <a:t> ('issue', 135),</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500" b="0" i="0" u="none" strike="noStrike">
                          <a:solidFill>
                            <a:srgbClr val="000000"/>
                          </a:solidFill>
                          <a:effectLst/>
                          <a:latin typeface="Courier New" panose="02070309020205020404" pitchFamily="49" charset="0"/>
                        </a:rPr>
                        <a:t> ('fine', 105),</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900" b="0" i="0" u="none" strike="noStrike">
                          <a:solidFill>
                            <a:srgbClr val="000000"/>
                          </a:solidFill>
                          <a:effectLst/>
                          <a:latin typeface="Calibri" panose="020F0502020204030204" pitchFamily="34" charset="0"/>
                        </a:rPr>
                        <a:t> </a:t>
                      </a:r>
                    </a:p>
                  </a:txBody>
                  <a:tcPr marL="5423" marR="5423" marT="54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311916"/>
                  </a:ext>
                </a:extLst>
              </a:tr>
              <a:tr h="254876">
                <a:tc>
                  <a:txBody>
                    <a:bodyPr/>
                    <a:lstStyle/>
                    <a:p>
                      <a:pPr algn="l" fontAlgn="ctr"/>
                      <a:r>
                        <a:rPr lang="en-SG" sz="1500" b="0" i="0" u="none" strike="noStrike">
                          <a:solidFill>
                            <a:srgbClr val="000000"/>
                          </a:solidFill>
                          <a:effectLst/>
                          <a:latin typeface="Courier New" panose="02070309020205020404" pitchFamily="49" charset="0"/>
                        </a:rPr>
                        <a:t> ('want', 133),</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500" b="0" i="0" u="none" strike="noStrike">
                          <a:solidFill>
                            <a:srgbClr val="000000"/>
                          </a:solidFill>
                          <a:effectLst/>
                          <a:latin typeface="Courier New" panose="02070309020205020404" pitchFamily="49" charset="0"/>
                        </a:rPr>
                        <a:t> ('code', 102),</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900" b="0" i="0" u="none" strike="noStrike">
                          <a:solidFill>
                            <a:srgbClr val="000000"/>
                          </a:solidFill>
                          <a:effectLst/>
                          <a:latin typeface="Calibri" panose="020F0502020204030204" pitchFamily="34" charset="0"/>
                        </a:rPr>
                        <a:t> </a:t>
                      </a:r>
                    </a:p>
                  </a:txBody>
                  <a:tcPr marL="5423" marR="5423" marT="54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5546041"/>
                  </a:ext>
                </a:extLst>
              </a:tr>
              <a:tr h="254876">
                <a:tc>
                  <a:txBody>
                    <a:bodyPr/>
                    <a:lstStyle/>
                    <a:p>
                      <a:pPr algn="l" fontAlgn="ctr"/>
                      <a:r>
                        <a:rPr lang="en-SG" sz="1500" b="0" i="0" u="none" strike="noStrike">
                          <a:solidFill>
                            <a:srgbClr val="000000"/>
                          </a:solidFill>
                          <a:effectLst/>
                          <a:latin typeface="Courier New" panose="02070309020205020404" pitchFamily="49" charset="0"/>
                        </a:rPr>
                        <a:t> ('driving', 131),</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500" b="0" i="0" u="none" strike="noStrike">
                          <a:solidFill>
                            <a:srgbClr val="000000"/>
                          </a:solidFill>
                          <a:effectLst/>
                          <a:latin typeface="Courier New" panose="02070309020205020404" pitchFamily="49" charset="0"/>
                        </a:rPr>
                        <a:t> ('change', 102),</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900" b="0" i="0" u="none" strike="noStrike">
                          <a:solidFill>
                            <a:srgbClr val="000000"/>
                          </a:solidFill>
                          <a:effectLst/>
                          <a:latin typeface="Calibri" panose="020F0502020204030204" pitchFamily="34" charset="0"/>
                        </a:rPr>
                        <a:t> </a:t>
                      </a:r>
                    </a:p>
                  </a:txBody>
                  <a:tcPr marL="5423" marR="5423" marT="54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0513848"/>
                  </a:ext>
                </a:extLst>
              </a:tr>
              <a:tr h="254876">
                <a:tc>
                  <a:txBody>
                    <a:bodyPr/>
                    <a:lstStyle/>
                    <a:p>
                      <a:pPr algn="l" fontAlgn="ctr"/>
                      <a:r>
                        <a:rPr lang="en-SG" sz="1500" b="0" i="0" u="none" strike="noStrike">
                          <a:solidFill>
                            <a:srgbClr val="000000"/>
                          </a:solidFill>
                          <a:effectLst/>
                          <a:latin typeface="Courier New" panose="02070309020205020404" pitchFamily="49" charset="0"/>
                        </a:rPr>
                        <a:t> ('battery', 127),</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500" b="0" i="0" u="none" strike="noStrike">
                          <a:solidFill>
                            <a:srgbClr val="000000"/>
                          </a:solidFill>
                          <a:effectLst/>
                          <a:latin typeface="Courier New" panose="02070309020205020404" pitchFamily="49" charset="0"/>
                        </a:rPr>
                        <a:t> ('guys', 102),</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900" b="0" i="0" u="none" strike="noStrike">
                          <a:solidFill>
                            <a:srgbClr val="000000"/>
                          </a:solidFill>
                          <a:effectLst/>
                          <a:latin typeface="Calibri" panose="020F0502020204030204" pitchFamily="34" charset="0"/>
                        </a:rPr>
                        <a:t> </a:t>
                      </a:r>
                    </a:p>
                  </a:txBody>
                  <a:tcPr marL="5423" marR="5423" marT="54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2291780"/>
                  </a:ext>
                </a:extLst>
              </a:tr>
              <a:tr h="254876">
                <a:tc>
                  <a:txBody>
                    <a:bodyPr/>
                    <a:lstStyle/>
                    <a:p>
                      <a:pPr algn="l" fontAlgn="ctr"/>
                      <a:r>
                        <a:rPr lang="en-SG" sz="1500" b="0" i="0" u="none" strike="noStrike">
                          <a:solidFill>
                            <a:srgbClr val="000000"/>
                          </a:solidFill>
                          <a:effectLst/>
                          <a:latin typeface="Courier New" panose="02070309020205020404" pitchFamily="49" charset="0"/>
                        </a:rPr>
                        <a:t> ('https', 126),</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500" b="0" i="0" u="none" strike="noStrike">
                          <a:solidFill>
                            <a:srgbClr val="000000"/>
                          </a:solidFill>
                          <a:effectLst/>
                          <a:latin typeface="Courier New" panose="02070309020205020404" pitchFamily="49" charset="0"/>
                        </a:rPr>
                        <a:t> ('power', 101)]</a:t>
                      </a:r>
                    </a:p>
                  </a:txBody>
                  <a:tcPr marL="5423" marR="5423" marT="54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900" b="0" i="0" u="none" strike="noStrike" dirty="0">
                          <a:solidFill>
                            <a:srgbClr val="000000"/>
                          </a:solidFill>
                          <a:effectLst/>
                          <a:latin typeface="Calibri" panose="020F0502020204030204" pitchFamily="34" charset="0"/>
                        </a:rPr>
                        <a:t> </a:t>
                      </a:r>
                    </a:p>
                  </a:txBody>
                  <a:tcPr marL="5423" marR="5423" marT="54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4626479"/>
                  </a:ext>
                </a:extLst>
              </a:tr>
            </a:tbl>
          </a:graphicData>
        </a:graphic>
      </p:graphicFrame>
    </p:spTree>
    <p:extLst>
      <p:ext uri="{BB962C8B-B14F-4D97-AF65-F5344CB8AC3E}">
        <p14:creationId xmlns:p14="http://schemas.microsoft.com/office/powerpoint/2010/main" val="1814750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a:xfrm>
            <a:off x="-228600" y="0"/>
            <a:ext cx="12287250" cy="1355724"/>
          </a:xfrm>
        </p:spPr>
        <p:txBody>
          <a:bodyPr/>
          <a:lstStyle/>
          <a:p>
            <a:r>
              <a:rPr lang="en-US" dirty="0"/>
              <a:t>Insights</a:t>
            </a: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3/31/2022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
        <p:nvSpPr>
          <p:cNvPr id="3" name="Content Placeholder 2">
            <a:extLst>
              <a:ext uri="{FF2B5EF4-FFF2-40B4-BE49-F238E27FC236}">
                <a16:creationId xmlns:a16="http://schemas.microsoft.com/office/drawing/2014/main" id="{181E32F3-AD6B-4D22-88DB-7111B3E02FB0}"/>
              </a:ext>
            </a:extLst>
          </p:cNvPr>
          <p:cNvSpPr>
            <a:spLocks noGrp="1"/>
          </p:cNvSpPr>
          <p:nvPr>
            <p:ph sz="quarter" idx="11"/>
          </p:nvPr>
        </p:nvSpPr>
        <p:spPr>
          <a:xfrm>
            <a:off x="323851" y="1095376"/>
            <a:ext cx="11029950" cy="5391150"/>
          </a:xfrm>
        </p:spPr>
        <p:txBody>
          <a:bodyPr>
            <a:normAutofit/>
          </a:bodyPr>
          <a:lstStyle/>
          <a:p>
            <a:endParaRPr lang="en-SG" dirty="0"/>
          </a:p>
          <a:p>
            <a:endParaRPr lang="en-SG" dirty="0"/>
          </a:p>
        </p:txBody>
      </p:sp>
      <p:sp>
        <p:nvSpPr>
          <p:cNvPr id="10" name="TextBox 9">
            <a:extLst>
              <a:ext uri="{FF2B5EF4-FFF2-40B4-BE49-F238E27FC236}">
                <a16:creationId xmlns:a16="http://schemas.microsoft.com/office/drawing/2014/main" id="{634B4314-B6A4-4194-A002-E4AEC0CD2D8B}"/>
              </a:ext>
            </a:extLst>
          </p:cNvPr>
          <p:cNvSpPr txBox="1"/>
          <p:nvPr/>
        </p:nvSpPr>
        <p:spPr>
          <a:xfrm>
            <a:off x="133350" y="849312"/>
            <a:ext cx="12192000" cy="7171194"/>
          </a:xfrm>
          <a:prstGeom prst="rect">
            <a:avLst/>
          </a:prstGeom>
          <a:noFill/>
        </p:spPr>
        <p:txBody>
          <a:bodyPr wrap="square" rtlCol="0">
            <a:spAutoFit/>
          </a:bodyPr>
          <a:lstStyle/>
          <a:p>
            <a:pPr algn="l"/>
            <a:r>
              <a:rPr lang="en-US" sz="2400" i="0" dirty="0">
                <a:effectLst/>
                <a:latin typeface="+mj-lt"/>
              </a:rPr>
              <a:t>The top important features pertaining to Honda:</a:t>
            </a:r>
          </a:p>
          <a:p>
            <a:pPr algn="l"/>
            <a:r>
              <a:rPr lang="en-US" sz="2400" dirty="0">
                <a:latin typeface="+mj-lt"/>
              </a:rPr>
              <a:t>Coupe</a:t>
            </a:r>
          </a:p>
          <a:p>
            <a:pPr algn="l"/>
            <a:r>
              <a:rPr lang="en-US" sz="2400" i="0" dirty="0">
                <a:effectLst/>
                <a:latin typeface="+mj-lt"/>
              </a:rPr>
              <a:t>Sports</a:t>
            </a:r>
          </a:p>
          <a:p>
            <a:pPr algn="l"/>
            <a:r>
              <a:rPr lang="en-US" sz="2400" dirty="0">
                <a:latin typeface="+mj-lt"/>
              </a:rPr>
              <a:t>Hybrid</a:t>
            </a:r>
          </a:p>
          <a:p>
            <a:pPr algn="l"/>
            <a:r>
              <a:rPr lang="en-US" sz="2400" i="0" dirty="0">
                <a:effectLst/>
                <a:latin typeface="+mj-lt"/>
              </a:rPr>
              <a:t>Infotainment</a:t>
            </a:r>
          </a:p>
          <a:p>
            <a:pPr algn="l"/>
            <a:r>
              <a:rPr lang="en-US" sz="2400" dirty="0">
                <a:latin typeface="+mj-lt"/>
              </a:rPr>
              <a:t>Miles</a:t>
            </a:r>
          </a:p>
          <a:p>
            <a:pPr algn="l"/>
            <a:endParaRPr lang="en-US" sz="2400" dirty="0">
              <a:latin typeface="+mj-lt"/>
            </a:endParaRPr>
          </a:p>
          <a:p>
            <a:pPr algn="l"/>
            <a:r>
              <a:rPr lang="en-US" sz="2400" i="0" dirty="0">
                <a:effectLst/>
                <a:latin typeface="+mj-lt"/>
              </a:rPr>
              <a:t>Based on above top important features, Honda is synonymous with economical, fuel-efficient automobiles. it’s the classic models, such coupe, that remain the best of the bunch. These two characteristics can deceive one into thinking they’re simple economy cars or another mildly sporty coupe. </a:t>
            </a:r>
          </a:p>
          <a:p>
            <a:pPr algn="l"/>
            <a:r>
              <a:rPr lang="en-US" sz="2400" i="0" dirty="0">
                <a:effectLst/>
                <a:latin typeface="+mj-lt"/>
              </a:rPr>
              <a:t>Ther</a:t>
            </a:r>
            <a:r>
              <a:rPr lang="en-US" sz="2400" dirty="0">
                <a:latin typeface="+mj-lt"/>
              </a:rPr>
              <a:t>e is also frequent mention of infotainment system. </a:t>
            </a:r>
            <a:r>
              <a:rPr lang="en-US" sz="2400" b="0" i="0" dirty="0">
                <a:effectLst/>
                <a:latin typeface="+mj-lt"/>
              </a:rPr>
              <a:t>Honda issues a recall for nearly 608,000 vehicles because of instrument panel software problems. The recall affected the </a:t>
            </a:r>
            <a:r>
              <a:rPr lang="en-US" sz="2400" b="1" i="0" dirty="0">
                <a:effectLst/>
                <a:latin typeface="+mj-lt"/>
              </a:rPr>
              <a:t>2018-2020 Odyssey, 2019-2020 Passport </a:t>
            </a:r>
            <a:r>
              <a:rPr lang="en-US" sz="2400" b="0" i="0" dirty="0">
                <a:effectLst/>
                <a:latin typeface="+mj-lt"/>
              </a:rPr>
              <a:t>and</a:t>
            </a:r>
            <a:r>
              <a:rPr lang="en-US" sz="2400" b="1" i="0" dirty="0">
                <a:effectLst/>
                <a:latin typeface="+mj-lt"/>
              </a:rPr>
              <a:t> 2019-2021 Pilot vehicles</a:t>
            </a:r>
            <a:r>
              <a:rPr lang="en-US" sz="2400" b="0" i="0" dirty="0">
                <a:effectLst/>
                <a:latin typeface="+mj-lt"/>
              </a:rPr>
              <a:t> with defective instrument panel control modules. So, that </a:t>
            </a:r>
            <a:r>
              <a:rPr lang="en-US" sz="2400" dirty="0">
                <a:latin typeface="+mj-lt"/>
              </a:rPr>
              <a:t>explains frequent mention of infotainment in Honda posts.</a:t>
            </a:r>
            <a:endParaRPr lang="en-US" sz="2400" b="0" i="0" dirty="0">
              <a:solidFill>
                <a:schemeClr val="accent6">
                  <a:lumMod val="75000"/>
                </a:schemeClr>
              </a:solidFill>
              <a:effectLst/>
              <a:latin typeface="+mj-lt"/>
            </a:endParaRPr>
          </a:p>
          <a:p>
            <a:pPr algn="l"/>
            <a:endParaRPr lang="en-US" sz="2800" dirty="0">
              <a:solidFill>
                <a:schemeClr val="accent6">
                  <a:lumMod val="75000"/>
                </a:schemeClr>
              </a:solidFill>
              <a:latin typeface="+mj-lt"/>
            </a:endParaRPr>
          </a:p>
          <a:p>
            <a:pPr algn="l"/>
            <a:r>
              <a:rPr lang="en-US" sz="1600" b="0" i="0" dirty="0">
                <a:solidFill>
                  <a:schemeClr val="accent6">
                    <a:lumMod val="75000"/>
                  </a:schemeClr>
                </a:solidFill>
                <a:effectLst/>
                <a:latin typeface="+mj-lt"/>
              </a:rPr>
              <a:t>.</a:t>
            </a:r>
          </a:p>
          <a:p>
            <a:pPr algn="l"/>
            <a:endParaRPr lang="en-US" sz="1600" dirty="0">
              <a:solidFill>
                <a:srgbClr val="000000"/>
              </a:solidFill>
              <a:latin typeface="+mj-lt"/>
            </a:endParaRPr>
          </a:p>
          <a:p>
            <a:pPr algn="l"/>
            <a:endParaRPr lang="en-US" sz="1600" b="0" i="0" dirty="0">
              <a:solidFill>
                <a:srgbClr val="000000"/>
              </a:solidFill>
              <a:effectLst/>
              <a:latin typeface="+mj-lt"/>
            </a:endParaRPr>
          </a:p>
        </p:txBody>
      </p:sp>
    </p:spTree>
    <p:extLst>
      <p:ext uri="{BB962C8B-B14F-4D97-AF65-F5344CB8AC3E}">
        <p14:creationId xmlns:p14="http://schemas.microsoft.com/office/powerpoint/2010/main" val="3096233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039366-CC4B-45CC-9139-66129D35DB25}"/>
              </a:ext>
            </a:extLst>
          </p:cNvPr>
          <p:cNvSpPr>
            <a:spLocks noGrp="1"/>
          </p:cNvSpPr>
          <p:nvPr>
            <p:ph type="body" sz="quarter" idx="13"/>
          </p:nvPr>
        </p:nvSpPr>
        <p:spPr/>
        <p:txBody>
          <a:bodyPr/>
          <a:lstStyle/>
          <a:p>
            <a:r>
              <a:rPr lang="en-US" dirty="0"/>
              <a:t>05</a:t>
            </a:r>
          </a:p>
        </p:txBody>
      </p:sp>
      <p:sp>
        <p:nvSpPr>
          <p:cNvPr id="3" name="Title 2">
            <a:extLst>
              <a:ext uri="{FF2B5EF4-FFF2-40B4-BE49-F238E27FC236}">
                <a16:creationId xmlns:a16="http://schemas.microsoft.com/office/drawing/2014/main" id="{594C1777-B62D-468E-BE34-64A07CED098F}"/>
              </a:ext>
            </a:extLst>
          </p:cNvPr>
          <p:cNvSpPr>
            <a:spLocks noGrp="1"/>
          </p:cNvSpPr>
          <p:nvPr>
            <p:ph type="title"/>
          </p:nvPr>
        </p:nvSpPr>
        <p:spPr>
          <a:xfrm>
            <a:off x="3132405" y="2773680"/>
            <a:ext cx="6674802" cy="655320"/>
          </a:xfrm>
        </p:spPr>
        <p:txBody>
          <a:bodyPr>
            <a:normAutofit fontScale="90000"/>
          </a:bodyPr>
          <a:lstStyle/>
          <a:p>
            <a:r>
              <a:rPr lang="en-US" dirty="0"/>
              <a:t>Conclusion</a:t>
            </a:r>
          </a:p>
        </p:txBody>
      </p:sp>
    </p:spTree>
    <p:extLst>
      <p:ext uri="{BB962C8B-B14F-4D97-AF65-F5344CB8AC3E}">
        <p14:creationId xmlns:p14="http://schemas.microsoft.com/office/powerpoint/2010/main" val="675137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A931-F348-4A41-A5F4-69657F3CA0F6}"/>
              </a:ext>
            </a:extLst>
          </p:cNvPr>
          <p:cNvSpPr>
            <a:spLocks noGrp="1"/>
          </p:cNvSpPr>
          <p:nvPr>
            <p:ph type="title"/>
          </p:nvPr>
        </p:nvSpPr>
        <p:spPr>
          <a:xfrm>
            <a:off x="133350" y="539225"/>
            <a:ext cx="5715180" cy="2434386"/>
          </a:xfrm>
        </p:spPr>
        <p:txBody>
          <a:bodyPr/>
          <a:lstStyle/>
          <a:p>
            <a:r>
              <a:rPr lang="en-US" dirty="0"/>
              <a:t>Conclusion</a:t>
            </a:r>
          </a:p>
        </p:txBody>
      </p:sp>
      <p:sp>
        <p:nvSpPr>
          <p:cNvPr id="3" name="Content Placeholder 2">
            <a:extLst>
              <a:ext uri="{FF2B5EF4-FFF2-40B4-BE49-F238E27FC236}">
                <a16:creationId xmlns:a16="http://schemas.microsoft.com/office/drawing/2014/main" id="{B34BD264-B274-4D4C-8E2B-C6F7606B254F}"/>
              </a:ext>
            </a:extLst>
          </p:cNvPr>
          <p:cNvSpPr>
            <a:spLocks noGrp="1"/>
          </p:cNvSpPr>
          <p:nvPr>
            <p:ph idx="4294967295"/>
          </p:nvPr>
        </p:nvSpPr>
        <p:spPr>
          <a:xfrm>
            <a:off x="276224" y="2412999"/>
            <a:ext cx="10506075" cy="3616325"/>
          </a:xfrm>
        </p:spPr>
        <p:txBody>
          <a:bodyPr>
            <a:normAutofit fontScale="5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0" i="0" dirty="0">
                <a:solidFill>
                  <a:srgbClr val="000000"/>
                </a:solidFill>
                <a:effectLst/>
              </a:rPr>
              <a:t>My Random Forrest classifier performed well with a test accuracy score of 74.97%. This is within expectations because the topics of our two chosen subreddits is closely related.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b="0" i="0" dirty="0">
                <a:solidFill>
                  <a:srgbClr val="000000"/>
                </a:solidFill>
                <a:effectLst/>
              </a:rPr>
              <a:t>On top of it, the mentioned  brand name are removed from the train data so that we can subject the model with more stringent conditions.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b="0" i="0" dirty="0">
                <a:solidFill>
                  <a:srgbClr val="000000"/>
                </a:solidFill>
                <a:effectLst/>
              </a:rPr>
              <a:t>Subreddit Classifier - A proof of concept web application was developed to demonstrate potential use case.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b="0" i="0" dirty="0">
                <a:solidFill>
                  <a:srgbClr val="000000"/>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b="0" i="0" dirty="0">
                <a:solidFill>
                  <a:srgbClr val="000000"/>
                </a:solidFill>
                <a:effectLst/>
              </a:rPr>
              <a:t>My </a:t>
            </a:r>
            <a:r>
              <a:rPr lang="en-US" sz="3600" dirty="0">
                <a:solidFill>
                  <a:srgbClr val="000000"/>
                </a:solidFill>
              </a:rPr>
              <a:t>application can segregate the posts well. This has been further verified with some mock test messages.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solidFill>
                <a:srgbClr val="000000"/>
              </a:solidFill>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solidFill>
                  <a:srgbClr val="000000"/>
                </a:solidFill>
                <a:cs typeface="Biome Light" panose="020B0303030204020804" pitchFamily="34" charset="0"/>
              </a:rPr>
              <a:t>With this, I will seek to further develop the application in our production system.</a:t>
            </a:r>
            <a:endParaRPr lang="en-US" sz="3600" dirty="0">
              <a:solidFill>
                <a:schemeClr val="tx2">
                  <a:lumMod val="50000"/>
                </a:schemeClr>
              </a:solidFill>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ea typeface="+mn-ea"/>
              <a:cs typeface="Biome Light" panose="020B0303030204020804" pitchFamily="34" charset="0"/>
            </a:endParaRPr>
          </a:p>
          <a:p>
            <a:endParaRPr lang="en-US" sz="1600" dirty="0">
              <a:solidFill>
                <a:schemeClr val="tx2">
                  <a:lumMod val="50000"/>
                </a:schemeClr>
              </a:solidFill>
              <a:cs typeface="Biome Light" panose="020B0303030204020804" pitchFamily="34" charset="0"/>
            </a:endParaRPr>
          </a:p>
        </p:txBody>
      </p:sp>
      <p:sp>
        <p:nvSpPr>
          <p:cNvPr id="38" name="Date Placeholder 37">
            <a:extLst>
              <a:ext uri="{FF2B5EF4-FFF2-40B4-BE49-F238E27FC236}">
                <a16:creationId xmlns:a16="http://schemas.microsoft.com/office/drawing/2014/main" id="{44BB509D-E79A-48CF-9C7A-2B385FD379AF}"/>
              </a:ext>
            </a:extLst>
          </p:cNvPr>
          <p:cNvSpPr>
            <a:spLocks noGrp="1"/>
          </p:cNvSpPr>
          <p:nvPr>
            <p:ph type="dt" sz="half" idx="2"/>
          </p:nvPr>
        </p:nvSpPr>
        <p:spPr/>
        <p:txBody>
          <a:bodyPr/>
          <a:lstStyle/>
          <a:p>
            <a:fld id="{478CD27B-109C-41C9-9CF4-85F532F66BBB}" type="datetime1">
              <a:rPr lang="en-US" smtClean="0"/>
              <a:t>3/31/2022</a:t>
            </a:fld>
            <a:endParaRPr lang="en-US" dirty="0"/>
          </a:p>
        </p:txBody>
      </p:sp>
      <p:sp>
        <p:nvSpPr>
          <p:cNvPr id="39" name="Slide Number Placeholder 38">
            <a:extLst>
              <a:ext uri="{FF2B5EF4-FFF2-40B4-BE49-F238E27FC236}">
                <a16:creationId xmlns:a16="http://schemas.microsoft.com/office/drawing/2014/main" id="{25AC8E0E-F9A1-4D3C-8AB5-4C215FD5C66A}"/>
              </a:ext>
            </a:extLst>
          </p:cNvPr>
          <p:cNvSpPr>
            <a:spLocks noGrp="1"/>
          </p:cNvSpPr>
          <p:nvPr>
            <p:ph type="sldNum" sz="quarter" idx="4"/>
          </p:nvPr>
        </p:nvSpPr>
        <p:spPr/>
        <p:txBody>
          <a:bodyPr/>
          <a:lstStyle/>
          <a:p>
            <a:fld id="{294A09A9-5501-47C1-A89A-A340965A2BE2}" type="slidenum">
              <a:rPr lang="en-US" smtClean="0"/>
              <a:pPr/>
              <a:t>19</a:t>
            </a:fld>
            <a:endParaRPr lang="en-US" dirty="0"/>
          </a:p>
        </p:txBody>
      </p:sp>
      <p:pic>
        <p:nvPicPr>
          <p:cNvPr id="7" name="Picture Placeholder 6" descr="A picture containing text, clipart&#10;&#10;Description automatically generated">
            <a:extLst>
              <a:ext uri="{FF2B5EF4-FFF2-40B4-BE49-F238E27FC236}">
                <a16:creationId xmlns:a16="http://schemas.microsoft.com/office/drawing/2014/main" id="{8A1940D8-1D23-4B88-86B5-61B023C6082D}"/>
              </a:ext>
            </a:extLst>
          </p:cNvPr>
          <p:cNvPicPr>
            <a:picLocks noGrp="1" noChangeAspect="1"/>
          </p:cNvPicPr>
          <p:nvPr>
            <p:ph type="pic" sz="quarter" idx="10"/>
          </p:nvPr>
        </p:nvPicPr>
        <p:blipFill>
          <a:blip r:embed="rId2"/>
          <a:srcRect t="16667" b="16667"/>
          <a:stretch>
            <a:fillRect/>
          </a:stretch>
        </p:blipFill>
        <p:spPr>
          <a:xfrm>
            <a:off x="7172325" y="95250"/>
            <a:ext cx="2762250" cy="1841500"/>
          </a:xfrm>
        </p:spPr>
      </p:pic>
    </p:spTree>
    <p:extLst>
      <p:ext uri="{BB962C8B-B14F-4D97-AF65-F5344CB8AC3E}">
        <p14:creationId xmlns:p14="http://schemas.microsoft.com/office/powerpoint/2010/main" val="344939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p:txBody>
          <a:bodyPr/>
          <a:lstStyle/>
          <a:p>
            <a:r>
              <a:rPr lang="en-US" dirty="0"/>
              <a:t>Agenda</a:t>
            </a:r>
          </a:p>
        </p:txBody>
      </p:sp>
      <p:sp>
        <p:nvSpPr>
          <p:cNvPr id="2" name="Text Placeholder 1">
            <a:extLst>
              <a:ext uri="{FF2B5EF4-FFF2-40B4-BE49-F238E27FC236}">
                <a16:creationId xmlns:a16="http://schemas.microsoft.com/office/drawing/2014/main" id="{C11A7FF5-E7DB-4462-BC64-12126BDC0DFB}"/>
              </a:ext>
            </a:extLst>
          </p:cNvPr>
          <p:cNvSpPr>
            <a:spLocks noGrp="1"/>
          </p:cNvSpPr>
          <p:nvPr>
            <p:ph type="body" sz="quarter" idx="11"/>
          </p:nvPr>
        </p:nvSpPr>
        <p:spPr/>
        <p:txBody>
          <a:bodyPr>
            <a:normAutofit lnSpcReduction="10000"/>
          </a:bodyPr>
          <a:lstStyle/>
          <a:p>
            <a:r>
              <a:rPr lang="en-US" dirty="0"/>
              <a:t>01 Background</a:t>
            </a:r>
          </a:p>
          <a:p>
            <a:r>
              <a:rPr lang="en-US" dirty="0"/>
              <a:t>02 Data Gathering/Cleaning</a:t>
            </a:r>
          </a:p>
          <a:p>
            <a:r>
              <a:rPr lang="en-US" dirty="0"/>
              <a:t>03 EDA</a:t>
            </a:r>
          </a:p>
          <a:p>
            <a:r>
              <a:rPr lang="en-US" dirty="0"/>
              <a:t>04 Modelling</a:t>
            </a:r>
          </a:p>
          <a:p>
            <a:r>
              <a:rPr lang="en-US" dirty="0"/>
              <a:t>05 Conclusion</a:t>
            </a:r>
          </a:p>
          <a:p>
            <a:r>
              <a:rPr lang="en-US" dirty="0"/>
              <a:t>06 Further Improvements</a:t>
            </a:r>
          </a:p>
          <a:p>
            <a:endParaRPr lang="en-US" dirty="0"/>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a:lstStyle/>
          <a:p>
            <a:fld id="{5AF05980-54E0-4F3D-BAF3-4CE06FA77025}" type="datetime1">
              <a:rPr lang="en-US" smtClean="0"/>
              <a:pPr/>
              <a:t>3/31/2022</a:t>
            </a:fld>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86551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A48F-6C9B-4B6F-9063-4E2B2F6CF465}"/>
              </a:ext>
            </a:extLst>
          </p:cNvPr>
          <p:cNvSpPr>
            <a:spLocks noGrp="1"/>
          </p:cNvSpPr>
          <p:nvPr>
            <p:ph type="title"/>
          </p:nvPr>
        </p:nvSpPr>
        <p:spPr>
          <a:xfrm>
            <a:off x="896828" y="573503"/>
            <a:ext cx="10761771" cy="1369591"/>
          </a:xfrm>
        </p:spPr>
        <p:txBody>
          <a:bodyPr/>
          <a:lstStyle/>
          <a:p>
            <a:r>
              <a:rPr lang="en-US" dirty="0"/>
              <a:t>Further Improvements</a:t>
            </a:r>
          </a:p>
        </p:txBody>
      </p:sp>
      <p:graphicFrame>
        <p:nvGraphicFramePr>
          <p:cNvPr id="23" name="Table 23">
            <a:extLst>
              <a:ext uri="{FF2B5EF4-FFF2-40B4-BE49-F238E27FC236}">
                <a16:creationId xmlns:a16="http://schemas.microsoft.com/office/drawing/2014/main" id="{A4779ED5-F550-4DD0-A629-AFB3A45D79DA}"/>
              </a:ext>
            </a:extLst>
          </p:cNvPr>
          <p:cNvGraphicFramePr>
            <a:graphicFrameLocks noGrp="1"/>
          </p:cNvGraphicFramePr>
          <p:nvPr>
            <p:extLst>
              <p:ext uri="{D42A27DB-BD31-4B8C-83A1-F6EECF244321}">
                <p14:modId xmlns:p14="http://schemas.microsoft.com/office/powerpoint/2010/main" val="1976720444"/>
              </p:ext>
            </p:extLst>
          </p:nvPr>
        </p:nvGraphicFramePr>
        <p:xfrm>
          <a:off x="676275" y="2064293"/>
          <a:ext cx="10115550" cy="2233987"/>
        </p:xfrm>
        <a:graphic>
          <a:graphicData uri="http://schemas.openxmlformats.org/drawingml/2006/table">
            <a:tbl>
              <a:tblPr firstRow="1" bandRow="1">
                <a:tableStyleId>{5C22544A-7EE6-4342-B048-85BDC9FD1C3A}</a:tableStyleId>
              </a:tblPr>
              <a:tblGrid>
                <a:gridCol w="5048250">
                  <a:extLst>
                    <a:ext uri="{9D8B030D-6E8A-4147-A177-3AD203B41FA5}">
                      <a16:colId xmlns:a16="http://schemas.microsoft.com/office/drawing/2014/main" val="3007200546"/>
                    </a:ext>
                  </a:extLst>
                </a:gridCol>
                <a:gridCol w="5067300">
                  <a:extLst>
                    <a:ext uri="{9D8B030D-6E8A-4147-A177-3AD203B41FA5}">
                      <a16:colId xmlns:a16="http://schemas.microsoft.com/office/drawing/2014/main" val="1309975012"/>
                    </a:ext>
                  </a:extLst>
                </a:gridCol>
              </a:tblGrid>
              <a:tr h="1136707">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accent5">
                              <a:lumMod val="75000"/>
                            </a:schemeClr>
                          </a:solidFill>
                          <a:effectLst/>
                          <a:uLnTx/>
                          <a:uFillTx/>
                          <a:latin typeface="+mn-lt"/>
                          <a:ea typeface="+mn-ea"/>
                          <a:cs typeface="Biome Light" panose="020B0303030204020804" pitchFamily="34" charset="0"/>
                        </a:rPr>
                        <a:t>Optimize the Stop Words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Feature Importance is key to the accuracy of model. Thus, stop words need to be reviewed and added in as we drill deeper in the analysis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accent5">
                              <a:lumMod val="75000"/>
                            </a:schemeClr>
                          </a:solidFill>
                          <a:effectLst/>
                          <a:uLnTx/>
                          <a:uFillTx/>
                          <a:latin typeface="+mn-lt"/>
                          <a:ea typeface="+mn-ea"/>
                          <a:cs typeface="Biome Light" panose="020B0303030204020804" pitchFamily="34" charset="0"/>
                        </a:rPr>
                        <a:t>Try Other Ensemble Models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bg1"/>
                          </a:solidFill>
                          <a:effectLst/>
                          <a:uLnTx/>
                          <a:uFillTx/>
                          <a:latin typeface="+mn-lt"/>
                          <a:ea typeface="+mn-ea"/>
                          <a:cs typeface="Biome Light" panose="020B0303030204020804" pitchFamily="34" charset="0"/>
                        </a:rPr>
                        <a:t>Examples are </a:t>
                      </a:r>
                      <a:r>
                        <a:rPr lang="en-SG" sz="1400" b="0" i="0" kern="1200" dirty="0" err="1">
                          <a:solidFill>
                            <a:schemeClr val="bg1"/>
                          </a:solidFill>
                          <a:effectLst/>
                          <a:latin typeface="+mn-lt"/>
                          <a:ea typeface="+mn-ea"/>
                          <a:cs typeface="+mn-cs"/>
                        </a:rPr>
                        <a:t>XGBoost</a:t>
                      </a:r>
                      <a:r>
                        <a:rPr lang="en-SG" sz="1400" b="0" i="0" kern="1200" dirty="0">
                          <a:solidFill>
                            <a:schemeClr val="bg1"/>
                          </a:solidFill>
                          <a:effectLst/>
                          <a:latin typeface="+mn-lt"/>
                          <a:ea typeface="+mn-ea"/>
                          <a:cs typeface="+mn-cs"/>
                        </a:rPr>
                        <a:t> Classifier</a:t>
                      </a:r>
                      <a:endParaRPr kumimoji="0" lang="en-US" sz="1400" b="0" i="0" u="none" strike="noStrike" kern="1200" cap="none" spc="0" normalizeH="0" baseline="0" noProof="0" dirty="0">
                        <a:ln>
                          <a:noFill/>
                        </a:ln>
                        <a:solidFill>
                          <a:schemeClr val="bg1"/>
                        </a:solidFill>
                        <a:effectLst/>
                        <a:uLnTx/>
                        <a:uFillTx/>
                        <a:latin typeface="+mn-lt"/>
                        <a:ea typeface="+mn-ea"/>
                        <a:cs typeface="Biome Light" panose="020B03030302040208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315998"/>
                  </a:ext>
                </a:extLst>
              </a:tr>
              <a:tr h="1097280">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accent5">
                              <a:lumMod val="75000"/>
                            </a:schemeClr>
                          </a:solidFill>
                          <a:effectLst/>
                          <a:uLnTx/>
                          <a:uFillTx/>
                          <a:latin typeface="+mn-lt"/>
                          <a:ea typeface="+mn-ea"/>
                          <a:cs typeface="Biome Light" panose="020B0303030204020804" pitchFamily="34" charset="0"/>
                        </a:rPr>
                        <a:t>Train with more </a:t>
                      </a:r>
                      <a:r>
                        <a:rPr kumimoji="0" lang="en-US" sz="2000" b="0" i="0" u="none" strike="noStrike" kern="1200" cap="none" spc="0" normalizeH="0" baseline="0" noProof="0" dirty="0" err="1">
                          <a:ln>
                            <a:noFill/>
                          </a:ln>
                          <a:solidFill>
                            <a:schemeClr val="accent5">
                              <a:lumMod val="75000"/>
                            </a:schemeClr>
                          </a:solidFill>
                          <a:effectLst/>
                          <a:uLnTx/>
                          <a:uFillTx/>
                          <a:latin typeface="+mn-lt"/>
                          <a:ea typeface="+mn-ea"/>
                          <a:cs typeface="Biome Light" panose="020B0303030204020804" pitchFamily="34" charset="0"/>
                        </a:rPr>
                        <a:t>Reddits</a:t>
                      </a:r>
                      <a:endParaRPr kumimoji="0" lang="en-US" sz="2000" b="0" i="0" u="none" strike="noStrike" kern="1200" cap="none" spc="0" normalizeH="0" baseline="0" noProof="0" dirty="0">
                        <a:ln>
                          <a:noFill/>
                        </a:ln>
                        <a:solidFill>
                          <a:schemeClr val="accent5">
                            <a:lumMod val="75000"/>
                          </a:schemeClr>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With more </a:t>
                      </a:r>
                      <a:r>
                        <a:rPr kumimoji="0" lang="en-US" sz="1400" b="0" i="0" u="none" strike="noStrike" kern="1200" cap="none" spc="0" normalizeH="0" baseline="0" noProof="0" dirty="0" err="1">
                          <a:ln>
                            <a:noFill/>
                          </a:ln>
                          <a:solidFill>
                            <a:schemeClr val="accent2">
                              <a:lumMod val="50000"/>
                            </a:schemeClr>
                          </a:solidFill>
                          <a:effectLst/>
                          <a:uLnTx/>
                          <a:uFillTx/>
                          <a:latin typeface="+mn-lt"/>
                          <a:ea typeface="+mn-ea"/>
                          <a:cs typeface="Biome Light" panose="020B0303030204020804" pitchFamily="34" charset="0"/>
                        </a:rPr>
                        <a:t>Reddits</a:t>
                      </a: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 as training set, we can obtain more features that are significant to the predicting.</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accent5">
                              <a:lumMod val="75000"/>
                            </a:schemeClr>
                          </a:solidFill>
                          <a:effectLst/>
                          <a:uLnTx/>
                          <a:uFillTx/>
                          <a:latin typeface="+mn-lt"/>
                          <a:ea typeface="+mn-ea"/>
                          <a:cs typeface="Biome Light" panose="020B0303030204020804" pitchFamily="34" charset="0"/>
                        </a:rPr>
                        <a:t>Expand to other irrelevant posts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Biome Light" panose="020B0303030204020804" pitchFamily="34" charset="0"/>
                        </a:rPr>
                        <a:t>Expand to include segregation of  irrelevant posts from other car competitors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31012071"/>
                  </a:ext>
                </a:extLst>
              </a:tr>
            </a:tbl>
          </a:graphicData>
        </a:graphic>
      </p:graphicFrame>
      <p:sp>
        <p:nvSpPr>
          <p:cNvPr id="36" name="Date Placeholder 35">
            <a:extLst>
              <a:ext uri="{FF2B5EF4-FFF2-40B4-BE49-F238E27FC236}">
                <a16:creationId xmlns:a16="http://schemas.microsoft.com/office/drawing/2014/main" id="{8D56EBED-E2E8-4532-9D58-AEA4BF592BE1}"/>
              </a:ext>
            </a:extLst>
          </p:cNvPr>
          <p:cNvSpPr>
            <a:spLocks noGrp="1"/>
          </p:cNvSpPr>
          <p:nvPr>
            <p:ph type="dt" sz="half" idx="2"/>
          </p:nvPr>
        </p:nvSpPr>
        <p:spPr/>
        <p:txBody>
          <a:bodyPr/>
          <a:lstStyle/>
          <a:p>
            <a:fld id="{E2EFFCE6-B714-4312-995E-9A4A689D43F0}" type="datetime1">
              <a:rPr lang="en-US" smtClean="0"/>
              <a:t>3/31/2022</a:t>
            </a:fld>
            <a:endParaRPr lang="en-US" dirty="0"/>
          </a:p>
        </p:txBody>
      </p:sp>
      <p:sp>
        <p:nvSpPr>
          <p:cNvPr id="37" name="Slide Number Placeholder 36">
            <a:extLst>
              <a:ext uri="{FF2B5EF4-FFF2-40B4-BE49-F238E27FC236}">
                <a16:creationId xmlns:a16="http://schemas.microsoft.com/office/drawing/2014/main" id="{2448455D-834D-4F56-90F8-4F239B5CA790}"/>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761917" y="1658937"/>
            <a:ext cx="4867358" cy="4391025"/>
          </a:xfrm>
        </p:spPr>
        <p:txBody>
          <a:bodyPr>
            <a:noAutofit/>
          </a:bodyPr>
          <a:lstStyle/>
          <a:p>
            <a:r>
              <a:rPr lang="en-US" sz="1400" dirty="0"/>
              <a:t>Honda Customer Service main priority is to provide excellent service to our customers. </a:t>
            </a:r>
          </a:p>
          <a:p>
            <a:r>
              <a:rPr lang="en-US" sz="1400" dirty="0"/>
              <a:t>Recently, our customer service has been receiving a lot of irrelevant posts from Mazda. This is likely due to the year end promotion sales launched by Mazda. This has caused unnecessary stress to the team to keep up with the desired service level agreement.</a:t>
            </a:r>
          </a:p>
          <a:p>
            <a:r>
              <a:rPr lang="en-US" sz="1400" dirty="0"/>
              <a:t>Today my main objective is to </a:t>
            </a:r>
            <a:r>
              <a:rPr lang="en-US" sz="1400" dirty="0" err="1"/>
              <a:t>desugb</a:t>
            </a:r>
            <a:r>
              <a:rPr lang="en-US" sz="1400" dirty="0"/>
              <a:t> a proof of concept using NLP and Machine Learning to analyze and segregate the posts and provide a solution to the customer service team.</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3/31/2022</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3</a:t>
            </a:fld>
            <a:endParaRPr lang="en-US" dirty="0"/>
          </a:p>
        </p:txBody>
      </p:sp>
      <p:pic>
        <p:nvPicPr>
          <p:cNvPr id="6" name="Picture Placeholder 5" descr="A car parked on a reflective surface&#10;&#10;Description automatically generated with low confidence">
            <a:extLst>
              <a:ext uri="{FF2B5EF4-FFF2-40B4-BE49-F238E27FC236}">
                <a16:creationId xmlns:a16="http://schemas.microsoft.com/office/drawing/2014/main" id="{52E1E91E-EA60-4DF0-9CC8-052E5C9F7095}"/>
              </a:ext>
            </a:extLst>
          </p:cNvPr>
          <p:cNvPicPr>
            <a:picLocks noGrp="1" noChangeAspect="1"/>
          </p:cNvPicPr>
          <p:nvPr>
            <p:ph type="pic" sz="quarter" idx="10"/>
          </p:nvPr>
        </p:nvPicPr>
        <p:blipFill>
          <a:blip r:embed="rId2"/>
          <a:srcRect t="3197" b="3197"/>
          <a:stretch>
            <a:fillRect/>
          </a:stretch>
        </p:blipFill>
        <p:spPr/>
      </p:pic>
      <p:pic>
        <p:nvPicPr>
          <p:cNvPr id="19" name="Picture Placeholder 18" descr="A picture containing person, person, indoor, working&#10;&#10;Description automatically generated">
            <a:extLst>
              <a:ext uri="{FF2B5EF4-FFF2-40B4-BE49-F238E27FC236}">
                <a16:creationId xmlns:a16="http://schemas.microsoft.com/office/drawing/2014/main" id="{15ED2A6B-A0B6-4A79-99F7-251107E75569}"/>
              </a:ext>
            </a:extLst>
          </p:cNvPr>
          <p:cNvPicPr>
            <a:picLocks noGrp="1" noChangeAspect="1"/>
          </p:cNvPicPr>
          <p:nvPr>
            <p:ph type="pic" sz="quarter" idx="11"/>
          </p:nvPr>
        </p:nvPicPr>
        <p:blipFill>
          <a:blip r:embed="rId3"/>
          <a:srcRect l="16344" r="16344"/>
          <a:stretch>
            <a:fillRect/>
          </a:stretch>
        </p:blipFill>
        <p:spPr/>
      </p:pic>
      <p:pic>
        <p:nvPicPr>
          <p:cNvPr id="23" name="Picture Placeholder 22" descr="A picture containing text, clipart&#10;&#10;Description automatically generated">
            <a:extLst>
              <a:ext uri="{FF2B5EF4-FFF2-40B4-BE49-F238E27FC236}">
                <a16:creationId xmlns:a16="http://schemas.microsoft.com/office/drawing/2014/main" id="{CF88F339-3D88-41FD-9D4E-F63DC79051BE}"/>
              </a:ext>
            </a:extLst>
          </p:cNvPr>
          <p:cNvPicPr>
            <a:picLocks noGrp="1" noChangeAspect="1"/>
          </p:cNvPicPr>
          <p:nvPr>
            <p:ph type="pic" sz="quarter" idx="12"/>
          </p:nvPr>
        </p:nvPicPr>
        <p:blipFill>
          <a:blip r:embed="rId4"/>
          <a:srcRect l="4378" r="4378"/>
          <a:stretch>
            <a:fillRect/>
          </a:stretch>
        </p:blipFill>
        <p:spPr/>
      </p:pic>
    </p:spTree>
    <p:extLst>
      <p:ext uri="{BB962C8B-B14F-4D97-AF65-F5344CB8AC3E}">
        <p14:creationId xmlns:p14="http://schemas.microsoft.com/office/powerpoint/2010/main" val="2371293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p:txBody>
          <a:bodyPr/>
          <a:lstStyle/>
          <a:p>
            <a:r>
              <a:rPr lang="en-US" dirty="0"/>
              <a:t>02</a:t>
            </a: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a:xfrm>
            <a:off x="3037155" y="2714986"/>
            <a:ext cx="8002320" cy="655320"/>
          </a:xfrm>
        </p:spPr>
        <p:txBody>
          <a:bodyPr>
            <a:normAutofit fontScale="90000"/>
          </a:bodyPr>
          <a:lstStyle/>
          <a:p>
            <a:r>
              <a:rPr lang="en-US" dirty="0"/>
              <a:t>Data Gathering and Cleaning</a:t>
            </a:r>
          </a:p>
        </p:txBody>
      </p:sp>
    </p:spTree>
    <p:extLst>
      <p:ext uri="{BB962C8B-B14F-4D97-AF65-F5344CB8AC3E}">
        <p14:creationId xmlns:p14="http://schemas.microsoft.com/office/powerpoint/2010/main" val="1710447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lstStyle/>
          <a:p>
            <a:r>
              <a:rPr lang="en-US" dirty="0"/>
              <a:t>Data Gathering/Cleaning</a:t>
            </a: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3/31/2022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3" name="Content Placeholder 2">
            <a:extLst>
              <a:ext uri="{FF2B5EF4-FFF2-40B4-BE49-F238E27FC236}">
                <a16:creationId xmlns:a16="http://schemas.microsoft.com/office/drawing/2014/main" id="{EF5193E7-0598-44AB-A5D4-B6A1052D53F6}"/>
              </a:ext>
            </a:extLst>
          </p:cNvPr>
          <p:cNvSpPr>
            <a:spLocks noGrp="1"/>
          </p:cNvSpPr>
          <p:nvPr>
            <p:ph sz="quarter" idx="11"/>
          </p:nvPr>
        </p:nvSpPr>
        <p:spPr/>
        <p:txBody>
          <a:bodyPr>
            <a:normAutofit/>
          </a:bodyPr>
          <a:lstStyle/>
          <a:p>
            <a:pPr marL="0" indent="0">
              <a:buNone/>
            </a:pPr>
            <a:r>
              <a:rPr lang="en-SG" dirty="0"/>
              <a:t>Standard steps taken in data gathering and cleaning which includes removal of duplicate posts, deleted posts and lemmatizing of posts</a:t>
            </a:r>
          </a:p>
          <a:p>
            <a:endParaRPr lang="en-SG" dirty="0"/>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lstStyle/>
          <a:p>
            <a:r>
              <a:rPr lang="en-US" dirty="0"/>
              <a:t>Data Exploratory Analysis</a:t>
            </a: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3/31/2022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3" name="Content Placeholder 2">
            <a:extLst>
              <a:ext uri="{FF2B5EF4-FFF2-40B4-BE49-F238E27FC236}">
                <a16:creationId xmlns:a16="http://schemas.microsoft.com/office/drawing/2014/main" id="{EF5193E7-0598-44AB-A5D4-B6A1052D53F6}"/>
              </a:ext>
            </a:extLst>
          </p:cNvPr>
          <p:cNvSpPr>
            <a:spLocks noGrp="1"/>
          </p:cNvSpPr>
          <p:nvPr>
            <p:ph sz="quarter" idx="11"/>
          </p:nvPr>
        </p:nvSpPr>
        <p:spPr>
          <a:xfrm>
            <a:off x="1" y="1000125"/>
            <a:ext cx="11917680" cy="5146021"/>
          </a:xfrm>
        </p:spPr>
        <p:txBody>
          <a:bodyPr>
            <a:normAutofit/>
          </a:bodyPr>
          <a:lstStyle/>
          <a:p>
            <a:pPr marL="0" indent="0">
              <a:buNone/>
            </a:pPr>
            <a:r>
              <a:rPr lang="en-SG" sz="2000" dirty="0"/>
              <a:t>Key steps are reviewing and clearing of unnecessary punctuations, numbers etc as well as experimenting of different stop words to be introduced. Result below show that the text is cleared of model name, punctuation, special characters.</a:t>
            </a:r>
          </a:p>
        </p:txBody>
      </p:sp>
      <p:pic>
        <p:nvPicPr>
          <p:cNvPr id="5" name="Picture 4">
            <a:extLst>
              <a:ext uri="{FF2B5EF4-FFF2-40B4-BE49-F238E27FC236}">
                <a16:creationId xmlns:a16="http://schemas.microsoft.com/office/drawing/2014/main" id="{0A3A44F3-10DB-4C26-A489-CF4E5CAFA226}"/>
              </a:ext>
            </a:extLst>
          </p:cNvPr>
          <p:cNvPicPr>
            <a:picLocks noChangeAspect="1"/>
          </p:cNvPicPr>
          <p:nvPr/>
        </p:nvPicPr>
        <p:blipFill rotWithShape="1">
          <a:blip r:embed="rId2"/>
          <a:srcRect l="13880" t="29120" r="33583" b="6519"/>
          <a:stretch/>
        </p:blipFill>
        <p:spPr>
          <a:xfrm>
            <a:off x="133350" y="2316480"/>
            <a:ext cx="11784330" cy="4419281"/>
          </a:xfrm>
          <a:prstGeom prst="rect">
            <a:avLst/>
          </a:prstGeom>
        </p:spPr>
      </p:pic>
    </p:spTree>
    <p:extLst>
      <p:ext uri="{BB962C8B-B14F-4D97-AF65-F5344CB8AC3E}">
        <p14:creationId xmlns:p14="http://schemas.microsoft.com/office/powerpoint/2010/main" val="3597241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p:txBody>
          <a:bodyPr/>
          <a:lstStyle/>
          <a:p>
            <a:r>
              <a:rPr lang="en-US" dirty="0"/>
              <a:t>03</a:t>
            </a: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a:xfrm>
            <a:off x="3039722" y="2773680"/>
            <a:ext cx="8002320" cy="655320"/>
          </a:xfrm>
        </p:spPr>
        <p:txBody>
          <a:bodyPr>
            <a:normAutofit fontScale="90000"/>
          </a:bodyPr>
          <a:lstStyle/>
          <a:p>
            <a:r>
              <a:rPr lang="en-US" dirty="0"/>
              <a:t>Modelling</a:t>
            </a:r>
          </a:p>
        </p:txBody>
      </p:sp>
    </p:spTree>
    <p:extLst>
      <p:ext uri="{BB962C8B-B14F-4D97-AF65-F5344CB8AC3E}">
        <p14:creationId xmlns:p14="http://schemas.microsoft.com/office/powerpoint/2010/main" val="3246899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lstStyle/>
          <a:p>
            <a:r>
              <a:rPr lang="en-US" dirty="0"/>
              <a:t>Modelling</a:t>
            </a:r>
            <a:br>
              <a:rPr lang="en-US" dirty="0"/>
            </a:br>
            <a:r>
              <a:rPr lang="en-US" dirty="0"/>
              <a:t>Base Model</a:t>
            </a:r>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3/31/2022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3" name="Content Placeholder 2">
            <a:extLst>
              <a:ext uri="{FF2B5EF4-FFF2-40B4-BE49-F238E27FC236}">
                <a16:creationId xmlns:a16="http://schemas.microsoft.com/office/drawing/2014/main" id="{EF5193E7-0598-44AB-A5D4-B6A1052D53F6}"/>
              </a:ext>
            </a:extLst>
          </p:cNvPr>
          <p:cNvSpPr>
            <a:spLocks noGrp="1"/>
          </p:cNvSpPr>
          <p:nvPr>
            <p:ph sz="quarter" idx="11"/>
          </p:nvPr>
        </p:nvSpPr>
        <p:spPr/>
        <p:txBody>
          <a:bodyPr>
            <a:normAutofit fontScale="62500" lnSpcReduction="20000"/>
          </a:bodyPr>
          <a:lstStyle/>
          <a:p>
            <a:r>
              <a:rPr lang="en-SG" dirty="0"/>
              <a:t>Multinomial Naive Bayes classifier is chosen</a:t>
            </a:r>
          </a:p>
          <a:p>
            <a:r>
              <a:rPr lang="en-SG" dirty="0"/>
              <a:t>Train Score: 0.7804</a:t>
            </a:r>
          </a:p>
          <a:p>
            <a:r>
              <a:rPr lang="en-SG" dirty="0"/>
              <a:t>Test Score: 0.7032</a:t>
            </a:r>
          </a:p>
          <a:p>
            <a:r>
              <a:rPr lang="en-US" sz="2800" dirty="0"/>
              <a:t>Accuracy: 0.7466 </a:t>
            </a:r>
          </a:p>
          <a:p>
            <a:r>
              <a:rPr lang="en-US" sz="2800" dirty="0"/>
              <a:t>Misclassification: 0.2534 </a:t>
            </a:r>
          </a:p>
          <a:p>
            <a:r>
              <a:rPr lang="en-US" sz="2800" dirty="0"/>
              <a:t>Precision: 0.668 </a:t>
            </a:r>
          </a:p>
          <a:p>
            <a:r>
              <a:rPr lang="en-US" sz="2800" dirty="0"/>
              <a:t>Recall: 0.5567 </a:t>
            </a:r>
          </a:p>
          <a:p>
            <a:r>
              <a:rPr lang="en-US" sz="2800" dirty="0"/>
              <a:t>Specificity: 0.8497</a:t>
            </a:r>
            <a:endParaRPr lang="en-SG" dirty="0"/>
          </a:p>
          <a:p>
            <a:pPr marL="0" indent="0">
              <a:buNone/>
            </a:pPr>
            <a:r>
              <a:rPr lang="en-US" i="0" dirty="0">
                <a:solidFill>
                  <a:srgbClr val="000000"/>
                </a:solidFill>
                <a:effectLst/>
                <a:latin typeface="+mj-lt"/>
              </a:rPr>
              <a:t>The model exhibits overfitting of train scores. I will use this model as the baseline model and explore other parameters and models</a:t>
            </a:r>
            <a:endParaRPr lang="en-SG" dirty="0">
              <a:latin typeface="+mj-lt"/>
            </a:endParaRPr>
          </a:p>
          <a:p>
            <a:endParaRPr lang="en-SG" dirty="0"/>
          </a:p>
          <a:p>
            <a:endParaRPr lang="en-SG" dirty="0"/>
          </a:p>
        </p:txBody>
      </p:sp>
    </p:spTree>
    <p:extLst>
      <p:ext uri="{BB962C8B-B14F-4D97-AF65-F5344CB8AC3E}">
        <p14:creationId xmlns:p14="http://schemas.microsoft.com/office/powerpoint/2010/main" val="1785089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lstStyle/>
          <a:p>
            <a:r>
              <a:rPr lang="en-US" dirty="0"/>
              <a:t>Modelling</a:t>
            </a:r>
            <a:br>
              <a:rPr lang="en-US" dirty="0"/>
            </a:br>
            <a:endParaRPr lang="en-US" dirty="0"/>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3/31/2022</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3" name="Content Placeholder 2">
            <a:extLst>
              <a:ext uri="{FF2B5EF4-FFF2-40B4-BE49-F238E27FC236}">
                <a16:creationId xmlns:a16="http://schemas.microsoft.com/office/drawing/2014/main" id="{EF5193E7-0598-44AB-A5D4-B6A1052D53F6}"/>
              </a:ext>
            </a:extLst>
          </p:cNvPr>
          <p:cNvSpPr>
            <a:spLocks noGrp="1"/>
          </p:cNvSpPr>
          <p:nvPr>
            <p:ph sz="quarter" idx="11"/>
          </p:nvPr>
        </p:nvSpPr>
        <p:spPr/>
        <p:txBody>
          <a:bodyPr>
            <a:normAutofit/>
          </a:bodyPr>
          <a:lstStyle/>
          <a:p>
            <a:pPr marL="0" indent="0">
              <a:buNone/>
            </a:pPr>
            <a:endParaRPr lang="en-SG" dirty="0"/>
          </a:p>
          <a:p>
            <a:endParaRPr lang="en-SG" dirty="0"/>
          </a:p>
        </p:txBody>
      </p:sp>
      <p:graphicFrame>
        <p:nvGraphicFramePr>
          <p:cNvPr id="2" name="Table 4">
            <a:extLst>
              <a:ext uri="{FF2B5EF4-FFF2-40B4-BE49-F238E27FC236}">
                <a16:creationId xmlns:a16="http://schemas.microsoft.com/office/drawing/2014/main" id="{FE2954B4-D5FC-4652-811D-890634815C63}"/>
              </a:ext>
            </a:extLst>
          </p:cNvPr>
          <p:cNvGraphicFramePr>
            <a:graphicFrameLocks noGrp="1"/>
          </p:cNvGraphicFramePr>
          <p:nvPr>
            <p:extLst>
              <p:ext uri="{D42A27DB-BD31-4B8C-83A1-F6EECF244321}">
                <p14:modId xmlns:p14="http://schemas.microsoft.com/office/powerpoint/2010/main" val="922857854"/>
              </p:ext>
            </p:extLst>
          </p:nvPr>
        </p:nvGraphicFramePr>
        <p:xfrm>
          <a:off x="133350" y="710141"/>
          <a:ext cx="11687176" cy="5181600"/>
        </p:xfrm>
        <a:graphic>
          <a:graphicData uri="http://schemas.openxmlformats.org/drawingml/2006/table">
            <a:tbl>
              <a:tblPr firstRow="1" bandRow="1">
                <a:tableStyleId>{5C22544A-7EE6-4342-B048-85BDC9FD1C3A}</a:tableStyleId>
              </a:tblPr>
              <a:tblGrid>
                <a:gridCol w="1149007">
                  <a:extLst>
                    <a:ext uri="{9D8B030D-6E8A-4147-A177-3AD203B41FA5}">
                      <a16:colId xmlns:a16="http://schemas.microsoft.com/office/drawing/2014/main" val="3242770738"/>
                    </a:ext>
                  </a:extLst>
                </a:gridCol>
                <a:gridCol w="775043">
                  <a:extLst>
                    <a:ext uri="{9D8B030D-6E8A-4147-A177-3AD203B41FA5}">
                      <a16:colId xmlns:a16="http://schemas.microsoft.com/office/drawing/2014/main" val="4180054074"/>
                    </a:ext>
                  </a:extLst>
                </a:gridCol>
                <a:gridCol w="1933575">
                  <a:extLst>
                    <a:ext uri="{9D8B030D-6E8A-4147-A177-3AD203B41FA5}">
                      <a16:colId xmlns:a16="http://schemas.microsoft.com/office/drawing/2014/main" val="2320399865"/>
                    </a:ext>
                  </a:extLst>
                </a:gridCol>
                <a:gridCol w="1171575">
                  <a:extLst>
                    <a:ext uri="{9D8B030D-6E8A-4147-A177-3AD203B41FA5}">
                      <a16:colId xmlns:a16="http://schemas.microsoft.com/office/drawing/2014/main" val="960023514"/>
                    </a:ext>
                  </a:extLst>
                </a:gridCol>
                <a:gridCol w="942975">
                  <a:extLst>
                    <a:ext uri="{9D8B030D-6E8A-4147-A177-3AD203B41FA5}">
                      <a16:colId xmlns:a16="http://schemas.microsoft.com/office/drawing/2014/main" val="1272170572"/>
                    </a:ext>
                  </a:extLst>
                </a:gridCol>
                <a:gridCol w="2562225">
                  <a:extLst>
                    <a:ext uri="{9D8B030D-6E8A-4147-A177-3AD203B41FA5}">
                      <a16:colId xmlns:a16="http://schemas.microsoft.com/office/drawing/2014/main" val="604066426"/>
                    </a:ext>
                  </a:extLst>
                </a:gridCol>
                <a:gridCol w="3152776">
                  <a:extLst>
                    <a:ext uri="{9D8B030D-6E8A-4147-A177-3AD203B41FA5}">
                      <a16:colId xmlns:a16="http://schemas.microsoft.com/office/drawing/2014/main" val="1105922629"/>
                    </a:ext>
                  </a:extLst>
                </a:gridCol>
              </a:tblGrid>
              <a:tr h="349956">
                <a:tc gridSpan="2">
                  <a:txBody>
                    <a:bodyPr/>
                    <a:lstStyle/>
                    <a:p>
                      <a:r>
                        <a:rPr lang="en-SG" dirty="0">
                          <a:solidFill>
                            <a:schemeClr val="tx1"/>
                          </a:solidFill>
                        </a:rPr>
                        <a:t>Model</a:t>
                      </a:r>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a:txBody>
                    <a:bodyPr/>
                    <a:lstStyle/>
                    <a:p>
                      <a:r>
                        <a:rPr lang="en-SG" dirty="0">
                          <a:solidFill>
                            <a:schemeClr val="tx1"/>
                          </a:solidFill>
                        </a:rPr>
                        <a:t>Parameters</a:t>
                      </a:r>
                    </a:p>
                  </a:txBody>
                  <a:tcPr>
                    <a:solidFill>
                      <a:schemeClr val="accent5">
                        <a:lumMod val="20000"/>
                        <a:lumOff val="80000"/>
                      </a:schemeClr>
                    </a:solidFill>
                  </a:tcPr>
                </a:tc>
                <a:tc>
                  <a:txBody>
                    <a:bodyPr/>
                    <a:lstStyle/>
                    <a:p>
                      <a:r>
                        <a:rPr lang="en-SG" dirty="0">
                          <a:solidFill>
                            <a:schemeClr val="tx1"/>
                          </a:solidFill>
                        </a:rPr>
                        <a:t>Train Score</a:t>
                      </a:r>
                    </a:p>
                  </a:txBody>
                  <a:tcPr>
                    <a:solidFill>
                      <a:schemeClr val="accent5">
                        <a:lumMod val="20000"/>
                        <a:lumOff val="80000"/>
                      </a:schemeClr>
                    </a:solidFill>
                  </a:tcPr>
                </a:tc>
                <a:tc>
                  <a:txBody>
                    <a:bodyPr/>
                    <a:lstStyle/>
                    <a:p>
                      <a:r>
                        <a:rPr lang="en-SG" dirty="0">
                          <a:solidFill>
                            <a:schemeClr val="tx1"/>
                          </a:solidFill>
                        </a:rPr>
                        <a:t>Test Sore</a:t>
                      </a:r>
                    </a:p>
                  </a:txBody>
                  <a:tcPr>
                    <a:solidFill>
                      <a:schemeClr val="accent5">
                        <a:lumMod val="20000"/>
                        <a:lumOff val="80000"/>
                      </a:schemeClr>
                    </a:solidFill>
                  </a:tcPr>
                </a:tc>
                <a:tc>
                  <a:txBody>
                    <a:bodyPr/>
                    <a:lstStyle/>
                    <a:p>
                      <a:r>
                        <a:rPr lang="en-SG" dirty="0">
                          <a:solidFill>
                            <a:schemeClr val="tx1"/>
                          </a:solidFill>
                        </a:rPr>
                        <a:t>Metrics</a:t>
                      </a:r>
                    </a:p>
                  </a:txBody>
                  <a:tcPr>
                    <a:solidFill>
                      <a:schemeClr val="accent5">
                        <a:lumMod val="20000"/>
                        <a:lumOff val="80000"/>
                      </a:schemeClr>
                    </a:solidFill>
                  </a:tcPr>
                </a:tc>
                <a:tc>
                  <a:txBody>
                    <a:bodyPr/>
                    <a:lstStyle/>
                    <a:p>
                      <a:r>
                        <a:rPr lang="en-SG" dirty="0">
                          <a:solidFill>
                            <a:schemeClr val="tx1"/>
                          </a:solidFill>
                        </a:rPr>
                        <a:t>Remarks</a:t>
                      </a:r>
                    </a:p>
                  </a:txBody>
                  <a:tcPr>
                    <a:solidFill>
                      <a:schemeClr val="accent5">
                        <a:lumMod val="20000"/>
                        <a:lumOff val="80000"/>
                      </a:schemeClr>
                    </a:solidFill>
                  </a:tcPr>
                </a:tc>
                <a:extLst>
                  <a:ext uri="{0D108BD9-81ED-4DB2-BD59-A6C34878D82A}">
                    <a16:rowId xmlns:a16="http://schemas.microsoft.com/office/drawing/2014/main" val="3415286515"/>
                  </a:ext>
                </a:extLst>
              </a:tr>
              <a:tr h="349956">
                <a:tc>
                  <a:txBody>
                    <a:bodyPr/>
                    <a:lstStyle/>
                    <a:p>
                      <a:r>
                        <a:rPr lang="en-SG" sz="1400" dirty="0"/>
                        <a:t>Model 1</a:t>
                      </a:r>
                    </a:p>
                  </a:txBody>
                  <a:tcPr/>
                </a:tc>
                <a:tc>
                  <a:txBody>
                    <a:bodyPr/>
                    <a:lstStyle/>
                    <a:p>
                      <a:r>
                        <a:rPr lang="en-SG" sz="1400" dirty="0"/>
                        <a:t>Random Forrest </a:t>
                      </a:r>
                    </a:p>
                  </a:txBody>
                  <a:tcPr/>
                </a:tc>
                <a:tc>
                  <a:txBody>
                    <a:bodyPr/>
                    <a:lstStyle/>
                    <a:p>
                      <a:endParaRPr lang="en-SG" sz="1400" dirty="0"/>
                    </a:p>
                  </a:txBody>
                  <a:tcPr/>
                </a:tc>
                <a:tc>
                  <a:txBody>
                    <a:bodyPr/>
                    <a:lstStyle/>
                    <a:p>
                      <a:r>
                        <a:rPr lang="en-SG" sz="1400" dirty="0"/>
                        <a:t>0.7656</a:t>
                      </a:r>
                    </a:p>
                  </a:txBody>
                  <a:tcPr/>
                </a:tc>
                <a:tc>
                  <a:txBody>
                    <a:bodyPr/>
                    <a:lstStyle/>
                    <a:p>
                      <a:r>
                        <a:rPr lang="en-SG" sz="1400" dirty="0"/>
                        <a:t>0.6567</a:t>
                      </a:r>
                    </a:p>
                  </a:txBody>
                  <a:tcPr/>
                </a:tc>
                <a:tc>
                  <a:txBody>
                    <a:bodyPr/>
                    <a:lstStyle/>
                    <a:p>
                      <a:r>
                        <a:rPr lang="en-US" sz="1400" dirty="0"/>
                        <a:t>Accuracy: 0.7447 Misclassification: 0.2553</a:t>
                      </a:r>
                    </a:p>
                    <a:p>
                      <a:r>
                        <a:rPr lang="en-US" sz="1400" dirty="0"/>
                        <a:t>Precision: 0.8092</a:t>
                      </a:r>
                    </a:p>
                    <a:p>
                      <a:r>
                        <a:rPr lang="en-US" sz="1400" dirty="0"/>
                        <a:t>Recall: 0.3593</a:t>
                      </a:r>
                    </a:p>
                    <a:p>
                      <a:r>
                        <a:rPr lang="en-US" sz="1400" dirty="0"/>
                        <a:t>Specificity: 0.954</a:t>
                      </a:r>
                      <a:endParaRPr lang="en-SG" sz="1400" dirty="0"/>
                    </a:p>
                  </a:txBody>
                  <a:tcPr/>
                </a:tc>
                <a:tc>
                  <a:txBody>
                    <a:bodyPr/>
                    <a:lstStyle/>
                    <a:p>
                      <a:r>
                        <a:rPr lang="en-US" sz="1400" b="0" i="0" dirty="0">
                          <a:solidFill>
                            <a:srgbClr val="000000"/>
                          </a:solidFill>
                          <a:effectLst/>
                        </a:rPr>
                        <a:t>exhibits overfitting of train scores. I will explore to tune the parameters. Recall is low.</a:t>
                      </a:r>
                      <a:endParaRPr lang="en-SG" sz="1400" dirty="0"/>
                    </a:p>
                  </a:txBody>
                  <a:tcPr/>
                </a:tc>
                <a:extLst>
                  <a:ext uri="{0D108BD9-81ED-4DB2-BD59-A6C34878D82A}">
                    <a16:rowId xmlns:a16="http://schemas.microsoft.com/office/drawing/2014/main" val="348867455"/>
                  </a:ext>
                </a:extLst>
              </a:tr>
              <a:tr h="443725">
                <a:tc>
                  <a:txBody>
                    <a:bodyPr/>
                    <a:lstStyle/>
                    <a:p>
                      <a:r>
                        <a:rPr lang="en-SG" sz="1400" dirty="0"/>
                        <a:t>Model 2</a:t>
                      </a:r>
                    </a:p>
                  </a:txBody>
                  <a:tcPr/>
                </a:tc>
                <a:tc>
                  <a:txBody>
                    <a:bodyPr/>
                    <a:lstStyle/>
                    <a:p>
                      <a:r>
                        <a:rPr lang="en-SG" sz="1400" dirty="0"/>
                        <a:t>Multinomial Naive Bayes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400" dirty="0" err="1"/>
                        <a:t>cvec</a:t>
                      </a:r>
                      <a:r>
                        <a:rPr lang="en-SG" sz="1400" dirty="0"/>
                        <a:t>__</a:t>
                      </a:r>
                      <a:r>
                        <a:rPr lang="en-SG" sz="1400" dirty="0" err="1"/>
                        <a:t>min_df</a:t>
                      </a:r>
                      <a:r>
                        <a:rPr lang="en-SG" sz="1400" dirty="0"/>
                        <a:t>: 2, </a:t>
                      </a:r>
                      <a:r>
                        <a:rPr lang="en-SG" sz="1400" dirty="0" err="1"/>
                        <a:t>cvec</a:t>
                      </a:r>
                      <a:r>
                        <a:rPr lang="en-SG" sz="1400" dirty="0"/>
                        <a:t>__</a:t>
                      </a:r>
                      <a:r>
                        <a:rPr lang="en-SG" sz="1400" dirty="0" err="1"/>
                        <a:t>max_df</a:t>
                      </a:r>
                      <a:r>
                        <a:rPr lang="en-SG" sz="1400" dirty="0"/>
                        <a:t>=0.5,  </a:t>
                      </a:r>
                      <a:r>
                        <a:rPr lang="en-SG" sz="1400" dirty="0" err="1"/>
                        <a:t>cvec</a:t>
                      </a:r>
                      <a:r>
                        <a:rPr lang="en-SG" sz="1400" dirty="0"/>
                        <a:t>__</a:t>
                      </a:r>
                      <a:r>
                        <a:rPr lang="en-SG" sz="1400" dirty="0" err="1"/>
                        <a:t>max_features</a:t>
                      </a:r>
                      <a:r>
                        <a:rPr lang="en-SG" sz="1400" dirty="0"/>
                        <a:t>: 5000, </a:t>
                      </a:r>
                      <a:r>
                        <a:rPr lang="en-SG" sz="1400" dirty="0" err="1"/>
                        <a:t>cvec</a:t>
                      </a:r>
                      <a:r>
                        <a:rPr lang="en-SG" sz="1400" dirty="0"/>
                        <a:t>__</a:t>
                      </a:r>
                      <a:r>
                        <a:rPr lang="en-SG" sz="1400" dirty="0" err="1"/>
                        <a:t>ngram_range</a:t>
                      </a:r>
                      <a:r>
                        <a:rPr lang="en-SG" sz="1400" dirty="0"/>
                        <a:t>: </a:t>
                      </a:r>
                      <a:r>
                        <a:rPr lang="en-SG" sz="1400" dirty="0">
                          <a:sym typeface="Wingdings" panose="05000000000000000000" pitchFamily="2" charset="2"/>
                        </a:rPr>
                        <a:t>(1,1)</a:t>
                      </a:r>
                      <a:endParaRPr lang="en-SG" sz="1400" dirty="0"/>
                    </a:p>
                    <a:p>
                      <a:endParaRPr lang="en-SG" sz="1400" dirty="0"/>
                    </a:p>
                  </a:txBody>
                  <a:tcPr/>
                </a:tc>
                <a:tc>
                  <a:txBody>
                    <a:bodyPr/>
                    <a:lstStyle/>
                    <a:p>
                      <a:r>
                        <a:rPr lang="en-SG" sz="1400" dirty="0"/>
                        <a:t>0.7226</a:t>
                      </a:r>
                    </a:p>
                  </a:txBody>
                  <a:tcPr/>
                </a:tc>
                <a:tc>
                  <a:txBody>
                    <a:bodyPr/>
                    <a:lstStyle/>
                    <a:p>
                      <a:r>
                        <a:rPr lang="en-SG" sz="1400" dirty="0"/>
                        <a:t>0.722</a:t>
                      </a:r>
                    </a:p>
                  </a:txBody>
                  <a:tcPr/>
                </a:tc>
                <a:tc>
                  <a:txBody>
                    <a:bodyPr/>
                    <a:lstStyle/>
                    <a:p>
                      <a:r>
                        <a:rPr lang="en-US" sz="1400" dirty="0"/>
                        <a:t>Accuracy: 0.722</a:t>
                      </a:r>
                    </a:p>
                    <a:p>
                      <a:r>
                        <a:rPr lang="en-US" sz="1400" dirty="0"/>
                        <a:t>Misclassification: 0.278</a:t>
                      </a:r>
                    </a:p>
                    <a:p>
                      <a:r>
                        <a:rPr lang="en-US" sz="1400" dirty="0"/>
                        <a:t>Precision:0.6027</a:t>
                      </a:r>
                    </a:p>
                    <a:p>
                      <a:r>
                        <a:rPr lang="en-US" sz="1400" dirty="0"/>
                        <a:t>Recall: 0.6159</a:t>
                      </a:r>
                    </a:p>
                    <a:p>
                      <a:r>
                        <a:rPr lang="en-US" sz="1400" dirty="0"/>
                        <a:t>Specificity: 0.7796</a:t>
                      </a:r>
                      <a:endParaRPr lang="en-SG" sz="1400" dirty="0"/>
                    </a:p>
                    <a:p>
                      <a:endParaRPr lang="en-SG"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rgbClr val="000000"/>
                          </a:solidFill>
                          <a:effectLst/>
                          <a:latin typeface="+mn-lt"/>
                          <a:ea typeface="+mn-ea"/>
                          <a:cs typeface="+mn-cs"/>
                        </a:rPr>
                        <a:t>Tuning of </a:t>
                      </a:r>
                      <a:r>
                        <a:rPr lang="en-US" sz="1400" b="0" i="0" kern="1200" dirty="0" err="1">
                          <a:solidFill>
                            <a:srgbClr val="000000"/>
                          </a:solidFill>
                          <a:effectLst/>
                          <a:latin typeface="+mn-lt"/>
                          <a:ea typeface="+mn-ea"/>
                          <a:cs typeface="+mn-cs"/>
                        </a:rPr>
                        <a:t>CountVectorizer</a:t>
                      </a:r>
                      <a:endParaRPr lang="en-US" sz="1400" b="0" i="0" kern="1200" dirty="0">
                        <a:solidFill>
                          <a:srgbClr val="000000"/>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kern="1200" dirty="0">
                        <a:solidFill>
                          <a:srgbClr val="000000"/>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rgbClr val="000000"/>
                          </a:solidFill>
                          <a:effectLst/>
                          <a:latin typeface="+mn-lt"/>
                          <a:ea typeface="+mn-ea"/>
                          <a:cs typeface="+mn-cs"/>
                        </a:rPr>
                        <a:t>It is overall better than the baseline model. It is slightly more accurate. There is no sign of overfitting of training set in this case. Recall improves</a:t>
                      </a:r>
                      <a:endParaRPr lang="en-SG" sz="1400" kern="1200" dirty="0">
                        <a:solidFill>
                          <a:schemeClr val="dk1"/>
                        </a:solidFill>
                        <a:latin typeface="+mn-lt"/>
                        <a:ea typeface="+mn-ea"/>
                        <a:cs typeface="+mn-cs"/>
                      </a:endParaRPr>
                    </a:p>
                    <a:p>
                      <a:endParaRPr lang="en-SG" sz="1400" dirty="0"/>
                    </a:p>
                  </a:txBody>
                  <a:tcPr/>
                </a:tc>
                <a:extLst>
                  <a:ext uri="{0D108BD9-81ED-4DB2-BD59-A6C34878D82A}">
                    <a16:rowId xmlns:a16="http://schemas.microsoft.com/office/drawing/2014/main" val="373855918"/>
                  </a:ext>
                </a:extLst>
              </a:tr>
              <a:tr h="349956">
                <a:tc>
                  <a:txBody>
                    <a:bodyPr/>
                    <a:lstStyle/>
                    <a:p>
                      <a:r>
                        <a:rPr lang="en-SG" sz="1400" dirty="0"/>
                        <a:t>Model 3</a:t>
                      </a:r>
                    </a:p>
                  </a:txBody>
                  <a:tcPr/>
                </a:tc>
                <a:tc>
                  <a:txBody>
                    <a:bodyPr/>
                    <a:lstStyle/>
                    <a:p>
                      <a:r>
                        <a:rPr lang="en-SG" sz="1400" kern="1200" dirty="0">
                          <a:solidFill>
                            <a:srgbClr val="000000"/>
                          </a:solidFill>
                          <a:latin typeface="+mn-lt"/>
                          <a:ea typeface="+mn-ea"/>
                          <a:cs typeface="+mn-cs"/>
                        </a:rPr>
                        <a:t>Random Forrest </a:t>
                      </a:r>
                      <a:endParaRPr lang="en-SG" sz="1400" dirty="0"/>
                    </a:p>
                  </a:txBody>
                  <a:tcPr/>
                </a:tc>
                <a:tc>
                  <a:txBody>
                    <a:bodyPr/>
                    <a:lstStyle/>
                    <a:p>
                      <a:r>
                        <a:rPr lang="en-SG" sz="1400" dirty="0" err="1"/>
                        <a:t>cvec</a:t>
                      </a:r>
                      <a:r>
                        <a:rPr lang="en-SG" sz="1400" dirty="0"/>
                        <a:t>__</a:t>
                      </a:r>
                      <a:r>
                        <a:rPr lang="en-SG" sz="1400" dirty="0" err="1"/>
                        <a:t>min_df</a:t>
                      </a:r>
                      <a:r>
                        <a:rPr lang="en-SG" sz="1400" dirty="0"/>
                        <a:t>: 3, </a:t>
                      </a:r>
                      <a:r>
                        <a:rPr lang="en-SG" sz="1400" dirty="0" err="1"/>
                        <a:t>cvec</a:t>
                      </a:r>
                      <a:r>
                        <a:rPr lang="en-SG" sz="1400" dirty="0"/>
                        <a:t>__</a:t>
                      </a:r>
                      <a:r>
                        <a:rPr lang="en-SG" sz="1400" dirty="0" err="1"/>
                        <a:t>max_df</a:t>
                      </a:r>
                      <a:r>
                        <a:rPr lang="en-SG" sz="1400" dirty="0"/>
                        <a:t>=0.75</a:t>
                      </a:r>
                    </a:p>
                    <a:p>
                      <a:r>
                        <a:rPr lang="en-SG" sz="1400" dirty="0" err="1"/>
                        <a:t>cvec</a:t>
                      </a:r>
                      <a:r>
                        <a:rPr lang="en-SG" sz="1400" dirty="0"/>
                        <a:t>__</a:t>
                      </a:r>
                      <a:r>
                        <a:rPr lang="en-SG" sz="1400" dirty="0" err="1"/>
                        <a:t>max_features</a:t>
                      </a:r>
                      <a:r>
                        <a:rPr lang="en-SG" sz="1400" dirty="0"/>
                        <a:t>: 5000, </a:t>
                      </a:r>
                      <a:r>
                        <a:rPr lang="en-SG" sz="1400" dirty="0" err="1"/>
                        <a:t>cvec</a:t>
                      </a:r>
                      <a:r>
                        <a:rPr lang="en-SG" sz="1400" dirty="0"/>
                        <a:t>__</a:t>
                      </a:r>
                      <a:r>
                        <a:rPr lang="en-SG" sz="1400" dirty="0" err="1"/>
                        <a:t>ngram_range</a:t>
                      </a:r>
                      <a:r>
                        <a:rPr lang="en-SG" sz="1400" dirty="0"/>
                        <a:t>: </a:t>
                      </a:r>
                      <a:r>
                        <a:rPr lang="en-SG" sz="1400" dirty="0">
                          <a:sym typeface="Wingdings" panose="05000000000000000000" pitchFamily="2" charset="2"/>
                        </a:rPr>
                        <a:t>(1,1)</a:t>
                      </a:r>
                      <a:endParaRPr lang="en-SG" sz="1400" dirty="0"/>
                    </a:p>
                    <a:p>
                      <a:endParaRPr lang="en-SG" sz="1400" dirty="0"/>
                    </a:p>
                  </a:txBody>
                  <a:tcPr/>
                </a:tc>
                <a:tc>
                  <a:txBody>
                    <a:bodyPr/>
                    <a:lstStyle/>
                    <a:p>
                      <a:r>
                        <a:rPr lang="en-SG" sz="1400" dirty="0"/>
                        <a:t>0.746</a:t>
                      </a:r>
                    </a:p>
                  </a:txBody>
                  <a:tcPr/>
                </a:tc>
                <a:tc>
                  <a:txBody>
                    <a:bodyPr/>
                    <a:lstStyle/>
                    <a:p>
                      <a:r>
                        <a:rPr lang="en-SG" sz="1400" dirty="0"/>
                        <a:t>0.7443</a:t>
                      </a:r>
                    </a:p>
                  </a:txBody>
                  <a:tcPr/>
                </a:tc>
                <a:tc>
                  <a:txBody>
                    <a:bodyPr/>
                    <a:lstStyle/>
                    <a:p>
                      <a:r>
                        <a:rPr lang="en-US" sz="1400" dirty="0"/>
                        <a:t>Accuracy: 0.7443</a:t>
                      </a:r>
                    </a:p>
                    <a:p>
                      <a:r>
                        <a:rPr lang="en-US" sz="1400" dirty="0"/>
                        <a:t>Misclassification: 0.257</a:t>
                      </a:r>
                    </a:p>
                    <a:p>
                      <a:r>
                        <a:rPr lang="en-US" sz="1400" dirty="0"/>
                        <a:t>Precision:0.7411</a:t>
                      </a:r>
                    </a:p>
                    <a:p>
                      <a:r>
                        <a:rPr lang="en-US" sz="1400" dirty="0"/>
                        <a:t>Recall: 0.4203</a:t>
                      </a:r>
                    </a:p>
                    <a:p>
                      <a:r>
                        <a:rPr lang="en-US" sz="1400" dirty="0"/>
                        <a:t>Specificity: 0.9203</a:t>
                      </a:r>
                      <a:endParaRPr lang="en-SG" sz="1400" dirty="0"/>
                    </a:p>
                    <a:p>
                      <a:endParaRPr lang="en-SG" sz="1400" dirty="0"/>
                    </a:p>
                  </a:txBody>
                  <a:tcPr/>
                </a:tc>
                <a:tc>
                  <a:txBody>
                    <a:bodyPr/>
                    <a:lstStyle/>
                    <a:p>
                      <a:r>
                        <a:rPr lang="en-US" sz="1400" b="0" i="0" kern="1200" dirty="0">
                          <a:solidFill>
                            <a:srgbClr val="000000"/>
                          </a:solidFill>
                          <a:effectLst/>
                          <a:latin typeface="+mn-lt"/>
                          <a:ea typeface="+mn-ea"/>
                          <a:cs typeface="+mn-cs"/>
                        </a:rPr>
                        <a:t>Tuning of </a:t>
                      </a:r>
                      <a:r>
                        <a:rPr lang="en-US" sz="1400" b="0" i="0" kern="1200" dirty="0" err="1">
                          <a:solidFill>
                            <a:srgbClr val="000000"/>
                          </a:solidFill>
                          <a:effectLst/>
                          <a:latin typeface="+mn-lt"/>
                          <a:ea typeface="+mn-ea"/>
                          <a:cs typeface="+mn-cs"/>
                        </a:rPr>
                        <a:t>CountVectorizer</a:t>
                      </a:r>
                      <a:endParaRPr lang="en-US" sz="1400" b="0" i="0" kern="1200" dirty="0">
                        <a:solidFill>
                          <a:srgbClr val="000000"/>
                        </a:solidFill>
                        <a:effectLst/>
                        <a:latin typeface="+mn-lt"/>
                        <a:ea typeface="+mn-ea"/>
                        <a:cs typeface="+mn-cs"/>
                      </a:endParaRPr>
                    </a:p>
                    <a:p>
                      <a:endParaRPr lang="en-US" sz="1400" b="0" i="0" kern="1200" dirty="0">
                        <a:solidFill>
                          <a:srgbClr val="000000"/>
                        </a:solidFill>
                        <a:effectLst/>
                        <a:latin typeface="+mn-lt"/>
                        <a:ea typeface="+mn-ea"/>
                        <a:cs typeface="+mn-cs"/>
                      </a:endParaRPr>
                    </a:p>
                    <a:p>
                      <a:r>
                        <a:rPr lang="en-US" sz="1400" b="0" i="0" kern="1200" dirty="0">
                          <a:solidFill>
                            <a:srgbClr val="000000"/>
                          </a:solidFill>
                          <a:effectLst/>
                          <a:latin typeface="+mn-lt"/>
                          <a:ea typeface="+mn-ea"/>
                          <a:cs typeface="+mn-cs"/>
                        </a:rPr>
                        <a:t>It is better than the Model 2. There is no sign of overfitting of training set in this case</a:t>
                      </a:r>
                    </a:p>
                    <a:p>
                      <a:endParaRPr lang="en-US" sz="1400" b="0" i="0" kern="1200" dirty="0">
                        <a:solidFill>
                          <a:srgbClr val="000000"/>
                        </a:solidFill>
                        <a:effectLst/>
                        <a:latin typeface="+mn-lt"/>
                        <a:ea typeface="+mn-ea"/>
                        <a:cs typeface="+mn-cs"/>
                      </a:endParaRPr>
                    </a:p>
                    <a:p>
                      <a:endParaRPr lang="en-SG" sz="1400" dirty="0"/>
                    </a:p>
                  </a:txBody>
                  <a:tcPr/>
                </a:tc>
                <a:extLst>
                  <a:ext uri="{0D108BD9-81ED-4DB2-BD59-A6C34878D82A}">
                    <a16:rowId xmlns:a16="http://schemas.microsoft.com/office/drawing/2014/main" val="2266971064"/>
                  </a:ext>
                </a:extLst>
              </a:tr>
            </a:tbl>
          </a:graphicData>
        </a:graphic>
      </p:graphicFrame>
    </p:spTree>
    <p:extLst>
      <p:ext uri="{BB962C8B-B14F-4D97-AF65-F5344CB8AC3E}">
        <p14:creationId xmlns:p14="http://schemas.microsoft.com/office/powerpoint/2010/main" val="3119882372"/>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3.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{E19E4C52-C7A2-40F1-A836-31A7B674B88E}tf16411245_win32</Template>
  <TotalTime>1033</TotalTime>
  <Words>1671</Words>
  <Application>Microsoft Office PowerPoint</Application>
  <PresentationFormat>Widescreen</PresentationFormat>
  <Paragraphs>272</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Biome Light</vt:lpstr>
      <vt:lpstr>Calibri</vt:lpstr>
      <vt:lpstr>Courier New</vt:lpstr>
      <vt:lpstr>Wingdings</vt:lpstr>
      <vt:lpstr>Office Theme</vt:lpstr>
      <vt:lpstr>Subreddit Classifier Proof of Concept</vt:lpstr>
      <vt:lpstr>Agenda</vt:lpstr>
      <vt:lpstr>Background</vt:lpstr>
      <vt:lpstr>Data Gathering and Cleaning</vt:lpstr>
      <vt:lpstr>Data Gathering/Cleaning</vt:lpstr>
      <vt:lpstr>Data Exploratory Analysis</vt:lpstr>
      <vt:lpstr>Modelling</vt:lpstr>
      <vt:lpstr>Modelling Base Model</vt:lpstr>
      <vt:lpstr>Modelling </vt:lpstr>
      <vt:lpstr>Modelling </vt:lpstr>
      <vt:lpstr>Evaluation of Model 4</vt:lpstr>
      <vt:lpstr>Evaluation</vt:lpstr>
      <vt:lpstr>Evaluation of Model 4</vt:lpstr>
      <vt:lpstr>Top Important Features and Probability</vt:lpstr>
      <vt:lpstr>Examine mazda posts wrongly classified to honda post</vt:lpstr>
      <vt:lpstr>Examine honda posts wrongly classified to mazda post</vt:lpstr>
      <vt:lpstr>Insights</vt:lpstr>
      <vt:lpstr>Conclusion</vt:lpstr>
      <vt:lpstr>Conclusion</vt:lpstr>
      <vt:lpstr>Further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Honda Post versus Mazda Post</dc:title>
  <dc:creator>Yiang Yuet Meng</dc:creator>
  <cp:lastModifiedBy>Yiang Yuet Meng</cp:lastModifiedBy>
  <cp:revision>13</cp:revision>
  <dcterms:created xsi:type="dcterms:W3CDTF">2022-03-30T13:04:24Z</dcterms:created>
  <dcterms:modified xsi:type="dcterms:W3CDTF">2022-03-31T19:00:07Z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