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59" r:id="rId11"/>
    <p:sldId id="276" r:id="rId12"/>
    <p:sldId id="274" r:id="rId13"/>
    <p:sldId id="273" r:id="rId14"/>
    <p:sldId id="285" r:id="rId15"/>
    <p:sldId id="258" r:id="rId16"/>
    <p:sldId id="27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generalassemb.ly/dsi-sg/DSI-SG-27/tree/master/project_1" TargetMode="External"/><Relationship Id="rId2" Type="http://schemas.openxmlformats.org/officeDocument/2006/relationships/hyperlink" Target="https://blog.prepscholar.com/act-scores-by-state-averages-highs-and-l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assprep.com/college-profiles/" TargetMode="External"/><Relationship Id="rId4" Type="http://schemas.openxmlformats.org/officeDocument/2006/relationships/hyperlink" Target="https://blog.collegevine.com/here-are-the-average-sat-scores-by-sta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286E-672F-4FDE-89FB-B46F16EA9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 am moving to California Which school should I enrol my kid so that he can get into the college of his choice?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4DA1B-3EB8-4277-99AF-9CC152A4A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4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5" y="366935"/>
            <a:ext cx="8911687" cy="1280890"/>
          </a:xfrm>
        </p:spPr>
        <p:txBody>
          <a:bodyPr/>
          <a:lstStyle/>
          <a:p>
            <a:r>
              <a:rPr lang="en-SG" dirty="0"/>
              <a:t>Histogram of ACT Results from all states between 2017 to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7926155" y="2133600"/>
            <a:ext cx="344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Distribution is slightly positively skewed whereby mean (21.47)&gt; median (21.15)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76AC37-10FF-4BE4-AAD4-88B67AD62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 t="41038" r="52083" b="13804"/>
          <a:stretch/>
        </p:blipFill>
        <p:spPr>
          <a:xfrm>
            <a:off x="763500" y="1880548"/>
            <a:ext cx="7120659" cy="47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3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5" y="366935"/>
            <a:ext cx="8911687" cy="1280890"/>
          </a:xfrm>
        </p:spPr>
        <p:txBody>
          <a:bodyPr/>
          <a:lstStyle/>
          <a:p>
            <a:r>
              <a:rPr lang="en-SG" dirty="0"/>
              <a:t>Histogram of ACT Results from all states between 2017 to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7926155" y="2133600"/>
            <a:ext cx="3445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There is a high negative relationship between composite and participation forecast.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B6ADE-E3FF-4803-8F44-8C191B21E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3" t="31111" r="31500" b="10962"/>
          <a:stretch/>
        </p:blipFill>
        <p:spPr>
          <a:xfrm>
            <a:off x="589280" y="1647824"/>
            <a:ext cx="7319726" cy="48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7159-B63D-49A0-AE7C-DC2450D0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00" y="443135"/>
            <a:ext cx="8911687" cy="1280890"/>
          </a:xfrm>
        </p:spPr>
        <p:txBody>
          <a:bodyPr/>
          <a:lstStyle/>
          <a:p>
            <a:r>
              <a:rPr lang="en-SG" dirty="0"/>
              <a:t>Line Chart on ACT participation and Results in California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3E71-B3D5-4A52-9DA7-D823568C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74" y="2133600"/>
            <a:ext cx="4427537" cy="37776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is slight drop in the ACT participation and scores in California.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42FFF-D2D1-4088-A598-928FF3EDF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1" t="31110" r="36916" b="9101"/>
          <a:stretch/>
        </p:blipFill>
        <p:spPr>
          <a:xfrm>
            <a:off x="409575" y="1819275"/>
            <a:ext cx="586930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5" y="366935"/>
            <a:ext cx="8911687" cy="1280890"/>
          </a:xfrm>
        </p:spPr>
        <p:txBody>
          <a:bodyPr/>
          <a:lstStyle/>
          <a:p>
            <a:r>
              <a:rPr lang="en-SG" dirty="0"/>
              <a:t>SAT Scores in California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8077200" y="1199083"/>
            <a:ext cx="374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 2019, there is a drop in SAT Scores in 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adoption of SAT is increasing in California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66D83-0E73-425F-86DC-3042175C9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0" t="29926" r="36916" b="11556"/>
          <a:stretch/>
        </p:blipFill>
        <p:spPr>
          <a:xfrm>
            <a:off x="687388" y="1422400"/>
            <a:ext cx="7034212" cy="56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8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5" y="366935"/>
            <a:ext cx="9729885" cy="1280890"/>
          </a:xfrm>
        </p:spPr>
        <p:txBody>
          <a:bodyPr/>
          <a:lstStyle/>
          <a:p>
            <a:r>
              <a:rPr lang="en-SG" dirty="0"/>
              <a:t>Correlation between SAT and ACT participation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8158480" y="1442720"/>
            <a:ext cx="3741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is high negative correlation between SAT and ACT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Which explains why the earlier slide showing a declining in participation in ACT yet result in increasing participation in SAT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4A03F-8765-419B-BB9C-51B7F7195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3" t="27408" r="28334" b="12444"/>
          <a:stretch/>
        </p:blipFill>
        <p:spPr>
          <a:xfrm>
            <a:off x="372964" y="1442720"/>
            <a:ext cx="7470557" cy="54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8F92-06D4-4A77-A690-45552EC0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005" y="339630"/>
            <a:ext cx="8911687" cy="1280890"/>
          </a:xfrm>
        </p:spPr>
        <p:txBody>
          <a:bodyPr/>
          <a:lstStyle/>
          <a:p>
            <a:r>
              <a:rPr lang="en-SG" dirty="0"/>
              <a:t>ACT scores across all the state between 2017 to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285E3-C7DE-4BB6-A9DA-1A5A02DA23D2}"/>
              </a:ext>
            </a:extLst>
          </p:cNvPr>
          <p:cNvSpPr txBox="1"/>
          <p:nvPr/>
        </p:nvSpPr>
        <p:spPr>
          <a:xfrm>
            <a:off x="9477375" y="1775691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side-by-side boxplots little overlap</a:t>
            </a:r>
            <a:endParaRPr lang="en-SG" dirty="0"/>
          </a:p>
          <a:p>
            <a:endParaRPr lang="en-SG" dirty="0"/>
          </a:p>
          <a:p>
            <a:r>
              <a:rPr lang="en-SG" dirty="0"/>
              <a:t>The spread for average ACT scores is narrow which is between 22.5 and 22.8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3BD7A-682B-4A61-A824-CD7E1B8D7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0" t="24293" r="10750" b="9100"/>
          <a:stretch/>
        </p:blipFill>
        <p:spPr>
          <a:xfrm>
            <a:off x="345440" y="1775691"/>
            <a:ext cx="9022080" cy="50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6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8F92-06D4-4A77-A690-45552EC0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005" y="339630"/>
            <a:ext cx="8911687" cy="1280890"/>
          </a:xfrm>
        </p:spPr>
        <p:txBody>
          <a:bodyPr/>
          <a:lstStyle/>
          <a:p>
            <a:r>
              <a:rPr lang="en-SG" dirty="0"/>
              <a:t>ACT scores admittance across colleges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285E3-C7DE-4BB6-A9DA-1A5A02DA23D2}"/>
              </a:ext>
            </a:extLst>
          </p:cNvPr>
          <p:cNvSpPr txBox="1"/>
          <p:nvPr/>
        </p:nvSpPr>
        <p:spPr>
          <a:xfrm>
            <a:off x="8934450" y="1775691"/>
            <a:ext cx="3257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Distribution is slightly positively skewed whereby mean (27.3)&gt; median 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If using the average result in </a:t>
            </a:r>
            <a:r>
              <a:rPr lang="en-SG" dirty="0" err="1"/>
              <a:t>Calfornia</a:t>
            </a:r>
            <a:r>
              <a:rPr lang="en-SG" dirty="0"/>
              <a:t>, schools having the ACT admittance scores are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So, it is important to select the better schools in California so that the probability of getting the desired score is high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BB172-4780-4629-8FE4-34B1BB2E9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7" t="32592" r="50000" b="27259"/>
          <a:stretch/>
        </p:blipFill>
        <p:spPr>
          <a:xfrm>
            <a:off x="807139" y="1371600"/>
            <a:ext cx="7894057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8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9BC9-AF6F-4B57-B4BB-704CD1DA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D301-68B0-4458-A537-8CAD3136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87" y="1540189"/>
            <a:ext cx="8915400" cy="3777622"/>
          </a:xfrm>
        </p:spPr>
        <p:txBody>
          <a:bodyPr/>
          <a:lstStyle/>
          <a:p>
            <a:r>
              <a:rPr lang="en-SG" dirty="0"/>
              <a:t>Overall, the average scores in California is around 22.7 which is considerably low. </a:t>
            </a:r>
          </a:p>
          <a:p>
            <a:r>
              <a:rPr lang="en-SG" dirty="0"/>
              <a:t>The better universities has a requirement of a median scores of at least 34</a:t>
            </a:r>
          </a:p>
          <a:p>
            <a:r>
              <a:rPr lang="en-SG" dirty="0"/>
              <a:t>In California, school with highest ACT average score of around 31.75 is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Lynbrook High at Fremont Union High</a:t>
            </a:r>
          </a:p>
          <a:p>
            <a:r>
              <a:rPr lang="en-US" dirty="0">
                <a:solidFill>
                  <a:srgbClr val="000000"/>
                </a:solidFill>
              </a:rPr>
              <a:t>I will consider to enroll my son to schools that has average scores of minimally 31 and above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59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A921-DB7A-49B1-BF07-7907A348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 of URLs to 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477E-26C7-4953-B699-57EFCC6C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Average ACT Scores by State (Most Recent) (prepscholar.com)</a:t>
            </a:r>
            <a:endParaRPr lang="en-SG" dirty="0">
              <a:hlinkClick r:id="rId3"/>
            </a:endParaRPr>
          </a:p>
          <a:p>
            <a:pPr marL="0" indent="0">
              <a:buNone/>
            </a:pPr>
            <a:r>
              <a:rPr lang="en-SG" dirty="0"/>
              <a:t>      act_2017.csv - 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2017 ACT Scores By State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act_2018.csv- 2018 ACT Scores by State</a:t>
            </a:r>
          </a:p>
          <a:p>
            <a:pPr marL="0" indent="0">
              <a:buNone/>
            </a:pPr>
            <a:r>
              <a:rPr lang="en-SG" dirty="0"/>
              <a:t>      act_2019.csv- 2019 ACT Scores by State</a:t>
            </a:r>
          </a:p>
          <a:p>
            <a:r>
              <a:rPr lang="en-US" dirty="0">
                <a:hlinkClick r:id="rId4"/>
              </a:rPr>
              <a:t>Here are the Average SAT Scores by State | </a:t>
            </a:r>
            <a:r>
              <a:rPr lang="en-US" dirty="0" err="1">
                <a:hlinkClick r:id="rId4"/>
              </a:rPr>
              <a:t>CollegeVine</a:t>
            </a:r>
            <a:r>
              <a:rPr lang="en-US" dirty="0">
                <a:hlinkClick r:id="rId4"/>
              </a:rPr>
              <a:t> Blog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       sat_2017.csv - 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2017 SAT Scores By State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sat_2018.csv- 2018 SAT Scores by State</a:t>
            </a:r>
          </a:p>
          <a:p>
            <a:pPr marL="0" indent="0">
              <a:buNone/>
            </a:pPr>
            <a:r>
              <a:rPr lang="en-SG" dirty="0"/>
              <a:t>        sat_2019.csv- 2019 SAT Scores by State</a:t>
            </a:r>
            <a:endParaRPr lang="en-SG" dirty="0">
              <a:hlinkClick r:id="rId3"/>
            </a:endParaRPr>
          </a:p>
          <a:p>
            <a:r>
              <a:rPr lang="en-SG" dirty="0">
                <a:hlinkClick r:id="rId3"/>
              </a:rPr>
              <a:t>DSI-SG-27/project_1 at master · </a:t>
            </a:r>
            <a:r>
              <a:rPr lang="en-SG" dirty="0" err="1">
                <a:hlinkClick r:id="rId3"/>
              </a:rPr>
              <a:t>dsi</a:t>
            </a:r>
            <a:r>
              <a:rPr lang="en-SG" dirty="0">
                <a:hlinkClick r:id="rId3"/>
              </a:rPr>
              <a:t>-sg/DSI-SG-27 (generalassemb.ly)</a:t>
            </a:r>
            <a:endParaRPr lang="en-SG" dirty="0"/>
          </a:p>
          <a:p>
            <a:pPr lvl="1"/>
            <a:r>
              <a:rPr lang="en-SG" dirty="0"/>
              <a:t>act_2019_ca.csv - 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2019 ACT Scores in California by School</a:t>
            </a:r>
            <a:endParaRPr lang="en-SG" dirty="0"/>
          </a:p>
          <a:p>
            <a:r>
              <a:rPr lang="en-SG" dirty="0">
                <a:hlinkClick r:id="rId5"/>
              </a:rPr>
              <a:t>https://www.compassprep.com/college-profiles/</a:t>
            </a:r>
            <a:endParaRPr lang="en-SG" dirty="0"/>
          </a:p>
          <a:p>
            <a:pPr lvl="1"/>
            <a:r>
              <a:rPr lang="en-SG" dirty="0"/>
              <a:t>sat_act_by_college.csv - 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Ranges of Accepted ACT &amp; SAT Student Scores by Colleges</a:t>
            </a:r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marL="571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27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5" y="366935"/>
            <a:ext cx="8911687" cy="1280890"/>
          </a:xfrm>
        </p:spPr>
        <p:txBody>
          <a:bodyPr/>
          <a:lstStyle/>
          <a:p>
            <a:r>
              <a:rPr lang="en-SG" dirty="0"/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970780" y="1428750"/>
            <a:ext cx="940934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act_2017.csv, act_2018.csv, act_2019.csv</a:t>
            </a:r>
          </a:p>
          <a:p>
            <a:r>
              <a:rPr lang="en-SG" dirty="0"/>
              <a:t>Steps taken in data cleaning</a:t>
            </a:r>
          </a:p>
          <a:p>
            <a:pPr marL="342900" indent="-342900">
              <a:buAutoNum type="arabicPeriod"/>
            </a:pPr>
            <a:r>
              <a:rPr lang="en-SG" dirty="0"/>
              <a:t>Rename the columns</a:t>
            </a:r>
          </a:p>
          <a:p>
            <a:pPr marL="342900" indent="-342900">
              <a:buAutoNum type="arabicPeriod"/>
            </a:pPr>
            <a:r>
              <a:rPr lang="en-SG" dirty="0"/>
              <a:t>Change the data type of field “Participation” from Object to Float</a:t>
            </a:r>
          </a:p>
          <a:p>
            <a:pPr marL="342900" indent="-342900">
              <a:buAutoNum type="arabicPeriod"/>
            </a:pPr>
            <a:r>
              <a:rPr lang="en-SG" dirty="0"/>
              <a:t>Change the data type of field “Composite” from Object to Float</a:t>
            </a:r>
          </a:p>
          <a:p>
            <a:pPr marL="342900" indent="-342900">
              <a:buAutoNum type="arabicPeriod"/>
            </a:pPr>
            <a:r>
              <a:rPr lang="en-SG" dirty="0"/>
              <a:t>Remove the row “District of Columbia”</a:t>
            </a:r>
          </a:p>
          <a:p>
            <a:pPr marL="342900" indent="-342900">
              <a:buAutoNum type="arabicPeriod"/>
            </a:pPr>
            <a:r>
              <a:rPr lang="en-SG" dirty="0"/>
              <a:t>Remove the row in act_2017 for state=‘Wyoming’</a:t>
            </a:r>
          </a:p>
          <a:p>
            <a:pPr marL="342900" indent="-342900">
              <a:buAutoNum type="arabicPeriod"/>
            </a:pPr>
            <a:r>
              <a:rPr lang="en-SG" dirty="0"/>
              <a:t>Drop duplicate row “Maine”</a:t>
            </a:r>
          </a:p>
          <a:p>
            <a:pPr marL="342900" indent="-342900">
              <a:buAutoNum type="arabicPeriod"/>
            </a:pPr>
            <a:r>
              <a:rPr lang="en-SG" dirty="0"/>
              <a:t>Remove unnecessary column “English”, “Math”, “Reading”, “Science” from act_2017 dataset</a:t>
            </a:r>
          </a:p>
          <a:p>
            <a:pPr marL="342900" indent="-342900">
              <a:buAutoNum type="arabicPeriod"/>
            </a:pPr>
            <a:r>
              <a:rPr lang="en-SG" dirty="0"/>
              <a:t>Merge to a single </a:t>
            </a:r>
            <a:r>
              <a:rPr lang="en-SG" dirty="0" err="1"/>
              <a:t>dataframe</a:t>
            </a: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  <a:p>
            <a:r>
              <a:rPr lang="en-SG" sz="1800" b="1" dirty="0"/>
              <a:t>sat_2017.csv, sat_2018.csv, sat_2019.csv</a:t>
            </a:r>
          </a:p>
          <a:p>
            <a:pPr marL="342900" indent="-342900">
              <a:buAutoNum type="arabicPeriod"/>
            </a:pPr>
            <a:r>
              <a:rPr lang="en-SG" dirty="0"/>
              <a:t>Rename the columns</a:t>
            </a:r>
          </a:p>
          <a:p>
            <a:pPr marL="342900" indent="-342900">
              <a:buAutoNum type="arabicPeriod"/>
            </a:pPr>
            <a:r>
              <a:rPr lang="en-SG" dirty="0"/>
              <a:t>Change the data type of field “Participation” from Object to Float</a:t>
            </a:r>
          </a:p>
          <a:p>
            <a:pPr marL="342900" indent="-342900">
              <a:buAutoNum type="arabicPeriod"/>
            </a:pPr>
            <a:r>
              <a:rPr lang="en-SG" dirty="0"/>
              <a:t>Change the data type of field “Composite” from Object to Float</a:t>
            </a:r>
          </a:p>
          <a:p>
            <a:pPr marL="342900" indent="-342900">
              <a:buAutoNum type="arabicPeriod"/>
            </a:pPr>
            <a:r>
              <a:rPr lang="en-SG" dirty="0"/>
              <a:t>Remove the column ‘</a:t>
            </a:r>
            <a:r>
              <a:rPr lang="en-SG" dirty="0" err="1"/>
              <a:t>ebrw</a:t>
            </a:r>
            <a:r>
              <a:rPr lang="en-SG" dirty="0"/>
              <a:t>’ and ‘math’</a:t>
            </a:r>
          </a:p>
          <a:p>
            <a:pPr marL="342900" indent="-342900">
              <a:buAutoNum type="arabicPeriod"/>
            </a:pPr>
            <a:r>
              <a:rPr lang="en-SG" dirty="0"/>
              <a:t>Remove the row “Puerto Rico”, “Virgin Island”</a:t>
            </a:r>
          </a:p>
          <a:p>
            <a:pPr marL="342900" indent="-342900">
              <a:buAutoNum type="arabicPeriod"/>
            </a:pPr>
            <a:r>
              <a:rPr lang="en-SG" dirty="0"/>
              <a:t>Merge to a single </a:t>
            </a:r>
            <a:r>
              <a:rPr lang="en-SG" dirty="0" err="1"/>
              <a:t>dataframe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906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5" y="366935"/>
            <a:ext cx="8911687" cy="1280890"/>
          </a:xfrm>
        </p:spPr>
        <p:txBody>
          <a:bodyPr/>
          <a:lstStyle/>
          <a:p>
            <a:r>
              <a:rPr lang="en-SG" dirty="0"/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970780" y="1428750"/>
            <a:ext cx="94093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act_ca_score_2019.csv</a:t>
            </a:r>
          </a:p>
          <a:p>
            <a:r>
              <a:rPr lang="en-SG" dirty="0"/>
              <a:t>Steps taken in data cleaning</a:t>
            </a:r>
          </a:p>
          <a:p>
            <a:pPr marL="342900" indent="-342900">
              <a:buAutoNum type="arabicPeriod"/>
            </a:pPr>
            <a:r>
              <a:rPr lang="en-SG" dirty="0"/>
              <a:t>Rename the columns</a:t>
            </a:r>
          </a:p>
          <a:p>
            <a:pPr marL="342900" indent="-342900">
              <a:buAutoNum type="arabicPeriod"/>
            </a:pPr>
            <a:r>
              <a:rPr lang="en-SG" dirty="0"/>
              <a:t>Remove unnecessary col “</a:t>
            </a:r>
          </a:p>
          <a:p>
            <a:pPr marL="342900" indent="-342900">
              <a:buAutoNum type="arabicPeriod"/>
            </a:pPr>
            <a:r>
              <a:rPr lang="en-SG" dirty="0"/>
              <a:t>Change the data type of field “"</a:t>
            </a:r>
            <a:r>
              <a:rPr lang="en-SG" dirty="0" err="1"/>
              <a:t>AvgScrRead</a:t>
            </a:r>
            <a:r>
              <a:rPr lang="en-SG" dirty="0"/>
              <a:t>”,” </a:t>
            </a:r>
            <a:r>
              <a:rPr lang="en-SG" dirty="0" err="1"/>
              <a:t>AvgScrEng</a:t>
            </a:r>
            <a:r>
              <a:rPr lang="en-SG" dirty="0"/>
              <a:t>”, “</a:t>
            </a:r>
            <a:r>
              <a:rPr lang="en-SG" dirty="0" err="1"/>
              <a:t>AvgScrMath</a:t>
            </a:r>
            <a:r>
              <a:rPr lang="en-SG" dirty="0"/>
              <a:t>”,” </a:t>
            </a:r>
            <a:r>
              <a:rPr lang="en-SG" dirty="0" err="1"/>
              <a:t>AvgScrSci</a:t>
            </a:r>
            <a:r>
              <a:rPr lang="en-SG" dirty="0"/>
              <a:t>” from Object to Float</a:t>
            </a:r>
          </a:p>
          <a:p>
            <a:pPr marL="342900" indent="-342900">
              <a:buAutoNum type="arabicPeriod"/>
            </a:pPr>
            <a:r>
              <a:rPr lang="en-SG" dirty="0"/>
              <a:t>Replace NA values with 0</a:t>
            </a:r>
          </a:p>
          <a:p>
            <a:pPr marL="342900" indent="-342900">
              <a:buAutoNum type="arabicPeriod"/>
            </a:pPr>
            <a:r>
              <a:rPr lang="en-SG" dirty="0"/>
              <a:t>Replace ‘*’ values with 0</a:t>
            </a:r>
          </a:p>
          <a:p>
            <a:pPr marL="342900" indent="-342900">
              <a:buAutoNum type="arabicPeriod"/>
            </a:pPr>
            <a:r>
              <a:rPr lang="en-SG" dirty="0"/>
              <a:t>Remove the row “District of Columbia”</a:t>
            </a:r>
          </a:p>
          <a:p>
            <a:pPr marL="342900" indent="-342900">
              <a:buAutoNum type="arabicPeriod"/>
            </a:pPr>
            <a:r>
              <a:rPr lang="en-SG" dirty="0"/>
              <a:t>Remove the row in act_2017 for state=‘Wyoming’</a:t>
            </a:r>
          </a:p>
          <a:p>
            <a:pPr marL="342900" indent="-342900">
              <a:buAutoNum type="arabicPeriod"/>
            </a:pPr>
            <a:endParaRPr lang="en-SG" dirty="0"/>
          </a:p>
          <a:p>
            <a:r>
              <a:rPr lang="en-US" sz="1800" b="1" dirty="0"/>
              <a:t>sat_act_by_college.csv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SG" dirty="0"/>
              <a:t>Rename the columns</a:t>
            </a:r>
          </a:p>
          <a:p>
            <a:pPr marL="342900" indent="-342900">
              <a:buAutoNum type="arabicPeriod"/>
            </a:pPr>
            <a:r>
              <a:rPr lang="en-SG" dirty="0"/>
              <a:t>Replace value “—” with 0</a:t>
            </a:r>
          </a:p>
          <a:p>
            <a:pPr marL="342900" indent="-342900">
              <a:buAutoNum type="arabicPeriod"/>
            </a:pPr>
            <a:r>
              <a:rPr lang="en-SG" dirty="0"/>
              <a:t>Remove the data row </a:t>
            </a:r>
            <a:r>
              <a:rPr lang="en-US" dirty="0"/>
              <a:t>California Institute of Technology, Massachusetts Institute of Technology, Brown University, University of Chicago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782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38" y="147860"/>
            <a:ext cx="8911687" cy="1280890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970780" y="1428750"/>
            <a:ext cx="940934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ACT Scores across the states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North Dakota, Mississippi and Iowa has the lowest participation rate in 2017 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District of Columbia, Delaware, Michigan and Connecticut has the highest participation rate in 2017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North Dakota has the lowest participation rate in 2018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Colorado,Connecticut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Delaware,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Michigan,Idaho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has the highest participation rate in 2018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North Dakota has the lowest participation rate in 2019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Connecticut, Delaware,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Michigan,Idaho,Illinois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has the highest participation rate in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976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38" y="147860"/>
            <a:ext cx="8911687" cy="1280890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970780" y="1428750"/>
            <a:ext cx="940934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SAT Scores across the states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District of Columbia, has the lowest SAT scores in 2017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Minnesota has the highest SAT scores in 2017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District of Columbia, has the lowest SAT scores in 2018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Minnesota has the highest SAT scores in 2018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West Virginia, has the lowest SAT scores in 2019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Minnesota has the highest SAT scores in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Michigan, Connecticut, Delaware with 100% participation throughout 2017- 2019 District of Columbia, Colorado, Idaho has rate of change throughout 2017- 2019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146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38" y="147860"/>
            <a:ext cx="8911687" cy="1280890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970780" y="1428750"/>
            <a:ext cx="9409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Michigan, Connecticut, Delaware with 100% participation throughout 2017- 2019 District of Columbia, Colorado, Idaho has rate of change throughout 2017- 2019</a:t>
            </a:r>
          </a:p>
          <a:p>
            <a:pPr algn="l"/>
            <a:endParaRPr lang="en-SG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SG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West Virginia, South Carolina, Illinois, Hawaii, Georgia, Florida, Colorado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have &gt;50% participation on both test each year</a:t>
            </a: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15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38" y="147860"/>
            <a:ext cx="8911687" cy="1280890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970780" y="1428750"/>
            <a:ext cx="9409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b="0" i="1" dirty="0">
                <a:solidFill>
                  <a:srgbClr val="000000"/>
                </a:solidFill>
                <a:effectLst/>
                <a:latin typeface="Helvetica Neue"/>
              </a:rPr>
              <a:t>Harvey Mudd College has the highest median SAT scores for admittance. </a:t>
            </a:r>
          </a:p>
          <a:p>
            <a:pPr algn="l"/>
            <a:endParaRPr lang="en-SG" i="1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California State University--San Bernardino has the lowest median SAT scores for admittance</a:t>
            </a:r>
          </a:p>
          <a:p>
            <a:pPr algn="l"/>
            <a:endParaRPr lang="en-SG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Harvey Mudd College, Vanderbilt University, Johns Hopkins University, Yale University, Carnegie Mellon University, Duke University, University of Pennsylvania, Rice University, </a:t>
            </a:r>
            <a:r>
              <a:rPr lang="en-SG" b="0" i="0" dirty="0" err="1">
                <a:solidFill>
                  <a:srgbClr val="000000"/>
                </a:solidFill>
                <a:effectLst/>
                <a:latin typeface="Helvetica Neue"/>
              </a:rPr>
              <a:t>Northwestern</a:t>
            </a: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 University, Harvard College has the highest median ACT Scores for admittance</a:t>
            </a:r>
          </a:p>
          <a:p>
            <a:pPr algn="l"/>
            <a:endParaRPr lang="en-SG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 California State University--San Bernardino has the lowest median ACT scores for admittance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31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D3C-51B7-4C3F-B073-7267844C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38" y="147860"/>
            <a:ext cx="8911687" cy="1280890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E14-3445-4E61-BE17-B27BB1A3B62A}"/>
              </a:ext>
            </a:extLst>
          </p:cNvPr>
          <p:cNvSpPr txBox="1"/>
          <p:nvPr/>
        </p:nvSpPr>
        <p:spPr>
          <a:xfrm>
            <a:off x="970780" y="1428750"/>
            <a:ext cx="9409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Schools in California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Citrus High (Continuation) at Fontana Unified has the lowest mean scores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Lynbrook High at Fremont Union High has the highest mean scores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61959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1523</TotalTime>
  <Words>1103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Helvetica Neue</vt:lpstr>
      <vt:lpstr>Wingdings</vt:lpstr>
      <vt:lpstr>Wingdings 3</vt:lpstr>
      <vt:lpstr>Wisp</vt:lpstr>
      <vt:lpstr>I am moving to California Which school should I enrol my kid so that he can get into the college of his choice?</vt:lpstr>
      <vt:lpstr>List of URLs to the dataset </vt:lpstr>
      <vt:lpstr>Data Cleaning</vt:lpstr>
      <vt:lpstr>Data Cleaning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Histogram of ACT Results from all states between 2017 to 2019</vt:lpstr>
      <vt:lpstr>Histogram of ACT Results from all states between 2017 to 2019</vt:lpstr>
      <vt:lpstr>Line Chart on ACT participation and Results in California</vt:lpstr>
      <vt:lpstr>SAT Scores in California</vt:lpstr>
      <vt:lpstr>Correlation between SAT and ACT participation</vt:lpstr>
      <vt:lpstr>ACT scores across all the state between 2017 to 2019</vt:lpstr>
      <vt:lpstr>ACT scores admittance across colleges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Outlook</dc:title>
  <dc:creator>YIANG YUET MENG</dc:creator>
  <cp:lastModifiedBy>Yiang Yuet Meng</cp:lastModifiedBy>
  <cp:revision>64</cp:revision>
  <dcterms:created xsi:type="dcterms:W3CDTF">2018-08-08T04:12:24Z</dcterms:created>
  <dcterms:modified xsi:type="dcterms:W3CDTF">2022-03-03T10:47:36Z</dcterms:modified>
</cp:coreProperties>
</file>