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978" r:id="rId2"/>
    <p:sldMasterId id="2147483966" r:id="rId3"/>
  </p:sldMasterIdLst>
  <p:notesMasterIdLst>
    <p:notesMasterId r:id="rId38"/>
  </p:notesMasterIdLst>
  <p:handoutMasterIdLst>
    <p:handoutMasterId r:id="rId39"/>
  </p:handoutMasterIdLst>
  <p:sldIdLst>
    <p:sldId id="303" r:id="rId4"/>
    <p:sldId id="375" r:id="rId5"/>
    <p:sldId id="384" r:id="rId6"/>
    <p:sldId id="383" r:id="rId7"/>
    <p:sldId id="388" r:id="rId8"/>
    <p:sldId id="396" r:id="rId9"/>
    <p:sldId id="387" r:id="rId10"/>
    <p:sldId id="394" r:id="rId11"/>
    <p:sldId id="397" r:id="rId12"/>
    <p:sldId id="398" r:id="rId13"/>
    <p:sldId id="391" r:id="rId14"/>
    <p:sldId id="401" r:id="rId15"/>
    <p:sldId id="403" r:id="rId16"/>
    <p:sldId id="404" r:id="rId17"/>
    <p:sldId id="405" r:id="rId18"/>
    <p:sldId id="389" r:id="rId19"/>
    <p:sldId id="399" r:id="rId20"/>
    <p:sldId id="400" r:id="rId21"/>
    <p:sldId id="406" r:id="rId22"/>
    <p:sldId id="407" r:id="rId23"/>
    <p:sldId id="408" r:id="rId24"/>
    <p:sldId id="411" r:id="rId25"/>
    <p:sldId id="416" r:id="rId26"/>
    <p:sldId id="415" r:id="rId27"/>
    <p:sldId id="417" r:id="rId28"/>
    <p:sldId id="413" r:id="rId29"/>
    <p:sldId id="414" r:id="rId30"/>
    <p:sldId id="418" r:id="rId31"/>
    <p:sldId id="419" r:id="rId32"/>
    <p:sldId id="420" r:id="rId33"/>
    <p:sldId id="421" r:id="rId34"/>
    <p:sldId id="422" r:id="rId35"/>
    <p:sldId id="423" r:id="rId36"/>
    <p:sldId id="302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10"/>
    <a:srgbClr val="E60012"/>
    <a:srgbClr val="E50012"/>
    <a:srgbClr val="808080"/>
    <a:srgbClr val="E0D6BE"/>
    <a:srgbClr val="F0ECF4"/>
    <a:srgbClr val="FBEADA"/>
    <a:srgbClr val="F4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96822" autoAdjust="0"/>
  </p:normalViewPr>
  <p:slideViewPr>
    <p:cSldViewPr>
      <p:cViewPr>
        <p:scale>
          <a:sx n="90" d="100"/>
          <a:sy n="90" d="100"/>
        </p:scale>
        <p:origin x="-672" y="-120"/>
      </p:cViewPr>
      <p:guideLst>
        <p:guide orient="horz" pos="2160"/>
        <p:guide pos="2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870"/>
    </p:cViewPr>
  </p:sorterViewPr>
  <p:notesViewPr>
    <p:cSldViewPr>
      <p:cViewPr varScale="1">
        <p:scale>
          <a:sx n="84" d="100"/>
          <a:sy n="84" d="100"/>
        </p:scale>
        <p:origin x="-3804" y="-90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21B095C-179F-4FFC-BDFB-C4BA1DC0B977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06B95FC-8843-4707-BFB0-F3CD1F370C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73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49F0D2-33CA-48A6-AA63-18503EF20DF4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42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5296489-FA39-4504-AE24-221B7807F8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0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yinfeifei\2012年工作项目\UFIDA用友 2012\用友 集团品推\李 莉\集团PPT模版2013\软件园版\png\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5263"/>
            <a:ext cx="5699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29065"/>
            <a:ext cx="8229600" cy="7921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2DF86-0D4A-452B-B160-59E9AAE5098E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1DB-28A8-478B-A908-00216B7E5A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FC1A2-7DB0-4E20-8D4C-B993196EC7F4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1F98B-5AD7-4468-A703-961C849BF1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551F8-6EEE-4675-8292-FE3A9DEBF908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C989-75BF-46D1-9DB4-40584F84A1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C8DAF-5040-48DC-8705-5185E0856B74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8E61E-C551-46DE-A6AA-4F50F0B6A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12FBE-F459-4161-B9BE-9C2B6D517AB3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6EDE4-FEC9-4B82-ACFF-FA5A7C83F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934E7-4D18-4BF5-B263-9F55B812CBF5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1659D-39A4-4A6F-9FEF-ED7A18C26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3BA2-22DE-4AEB-946F-FE7138E01D08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90CD4-CC16-4618-8348-EDA1FBC48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DEEC6-B75A-4D82-B724-5596BB85A685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27D1D-6490-4ED1-970F-B0E9A61320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76C56-9685-4674-B72B-D625D23F80EF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12D8C-3A90-4E4E-97AD-D1E265A571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3CD77-DEF8-45C7-A3CD-7F03A113B6CC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7E778-24EB-4D1E-A6C1-BA5A525CC4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yinfeifei\2012年工作项目\UFIDA用友 2012\用友 集团品推\李 莉\集团PPT模版2013\软件园版\png\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14400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5263"/>
            <a:ext cx="5699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52802"/>
            <a:ext cx="8229600" cy="7921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63D99-E341-4DCC-AF8A-AF0FC5EC564E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1CB2-5405-4DF5-BB4F-6989F62E73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22536-F28D-49FE-B958-3EC4D64D9649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E4B93-72C3-4CD2-890F-0222FAFE1D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DCCB-9AFB-42FB-A717-7CE1EC8E1859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17466-7669-41CA-B9FD-AB5CC022F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587D2-9540-4059-B4A0-D8CD3A04AA23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87739-FBB4-464D-AC72-2982EDCA0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5AD2-EF08-4FEC-A702-1654C7B1D401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C3EA5-1C3F-4B6E-AB64-7E3373979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61EEB-5B75-4D26-A280-D609C100B6F6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F378-E7F5-4557-805A-4A2B368EF2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DB49-E6CE-41C0-8B3E-ED23EAC34CEE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42F05-BD5D-484F-AB1D-B1F70BC90F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FB0A0-B335-496C-B238-7365AC323B30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81102-A07D-4D39-8023-FCD83009A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C013-F1D9-4CB7-BE38-1DDBE70C261E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7A422-A519-4183-8351-8340D267A2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F1FFE-F101-42CC-9373-9E5D92C86D3F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94474-4B22-45AE-B74C-AE609EDF0D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yinfeifei\2012年工作项目\UFIDA用友 2012\用友大企业私有云 李凯\9.4传统企业电商之路PPT美化\png\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0"/>
            <a:ext cx="9153525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195263"/>
            <a:ext cx="5699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195263"/>
            <a:ext cx="5699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软件园版\png\1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9750"/>
            <a:ext cx="91440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195263"/>
            <a:ext cx="5699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0" y="6716713"/>
            <a:ext cx="9144000" cy="150812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195263"/>
            <a:ext cx="5699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>
            <a:off x="0" y="6716713"/>
            <a:ext cx="9144000" cy="150812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yinfeifei\2013年工作项目\yonyou用友 2013\用友 集团品推\集团PPT模版2013\软件园版\png\12.png"/>
          <p:cNvPicPr>
            <a:picLocks noChangeAspect="1" noChangeArrowheads="1"/>
          </p:cNvPicPr>
          <p:nvPr userDrawn="1"/>
        </p:nvPicPr>
        <p:blipFill>
          <a:blip r:embed="rId2" cstate="print"/>
          <a:srcRect b="11415"/>
          <a:stretch>
            <a:fillRect/>
          </a:stretch>
        </p:blipFill>
        <p:spPr bwMode="auto">
          <a:xfrm>
            <a:off x="0" y="3956050"/>
            <a:ext cx="914400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chemeClr val="bg1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chemeClr val="bg1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" name="Picture 4" descr="E:\yinfeifei\2013年工作项目\yonyou用友 2013\用友 集团品推\集团PPT模版2013\软件园版\png\l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75" y="2514600"/>
            <a:ext cx="4214813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95133-87B6-40DF-80F8-6927247EFE3F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D17A9-11AC-4593-9844-1CC5E65F17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AD555-5766-4CAA-9940-9301F0CF6876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3F32-FAA6-4009-8DFA-07627CDEEC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47" r:id="rId1"/>
    <p:sldLayoutId id="2147484848" r:id="rId2"/>
    <p:sldLayoutId id="2147484849" r:id="rId3"/>
    <p:sldLayoutId id="2147484850" r:id="rId4"/>
    <p:sldLayoutId id="2147484851" r:id="rId5"/>
    <p:sldLayoutId id="2147484852" r:id="rId6"/>
    <p:sldLayoutId id="2147484853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0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10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9C05AC-15AB-47A0-8DD4-6226D9DB072C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E613CF4-456D-4183-8EDA-E1A5C65B2C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5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80E162-B500-419B-9DCB-0DA7D111974D}" type="datetimeFigureOut">
              <a:rPr lang="zh-CN" altLang="en-US"/>
              <a:pPr>
                <a:defRPr/>
              </a:pPr>
              <a:t>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81D3DB4-955A-4608-A5D4-CDBD8072D2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6" r:id="rId1"/>
    <p:sldLayoutId id="2147484837" r:id="rId2"/>
    <p:sldLayoutId id="2147484838" r:id="rId3"/>
    <p:sldLayoutId id="2147484839" r:id="rId4"/>
    <p:sldLayoutId id="2147484840" r:id="rId5"/>
    <p:sldLayoutId id="2147484841" r:id="rId6"/>
    <p:sldLayoutId id="2147484842" r:id="rId7"/>
    <p:sldLayoutId id="2147484843" r:id="rId8"/>
    <p:sldLayoutId id="2147484844" r:id="rId9"/>
    <p:sldLayoutId id="2147484845" r:id="rId10"/>
    <p:sldLayoutId id="21474848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142972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err="1" smtClean="0"/>
              <a:t>UCharts</a:t>
            </a:r>
            <a:r>
              <a:rPr lang="zh-CN" altLang="en-US" sz="4000" b="1" dirty="0" smtClean="0"/>
              <a:t> 总体设计</a:t>
            </a:r>
            <a:endParaRPr lang="zh-CN" altLang="en-US" sz="4000" b="1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10552" y="5334000"/>
            <a:ext cx="1676010" cy="82484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用友集团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iUAP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华秀章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3752" y="4419574"/>
            <a:ext cx="90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b="1">
                <a:solidFill>
                  <a:srgbClr val="FF0000"/>
                </a:solidFill>
              </a:rPr>
              <a:t>V</a:t>
            </a:r>
            <a:r>
              <a:rPr kumimoji="1" lang="en-US" altLang="zh-CN" b="1">
                <a:solidFill>
                  <a:srgbClr val="FF0000"/>
                </a:solidFill>
              </a:rPr>
              <a:t>er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1.1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UCharts </a:t>
            </a:r>
            <a:r>
              <a:rPr kumimoji="1" lang="zh-CN" altLang="en-US" smtClean="0"/>
              <a:t>主要模块接口</a:t>
            </a:r>
            <a:r>
              <a:rPr kumimoji="1" lang="en-US" altLang="zh-CN" smtClean="0"/>
              <a:t> – </a:t>
            </a:r>
            <a:r>
              <a:rPr kumimoji="1" lang="en-US" altLang="en-US" smtClean="0"/>
              <a:t>图表基类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362200"/>
            <a:ext cx="6273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9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UCharts </a:t>
            </a:r>
            <a:r>
              <a:rPr kumimoji="1" lang="zh-CN" altLang="en-US" smtClean="0"/>
              <a:t>数据</a:t>
            </a:r>
            <a:r>
              <a:rPr kumimoji="1" lang="zh-CN" altLang="en-US" dirty="0" smtClean="0"/>
              <a:t>格式</a:t>
            </a:r>
            <a:endParaRPr kumimoji="1" lang="zh-CN" alt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381110" y="914466"/>
            <a:ext cx="8457978" cy="13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为尽可能减少网络传输的数据量，采用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可视化组件的数据格式，在数据集内辅以数据集的元数据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一个典型的数据集内容如下：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902" y="2286030"/>
            <a:ext cx="8076988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/>
              <a:t>var</a:t>
            </a:r>
            <a:r>
              <a:rPr lang="zh-CN" altLang="en-US" sz="1400" smtClean="0"/>
              <a:t> </a:t>
            </a:r>
            <a:r>
              <a:rPr lang="en-US" altLang="zh-CN" sz="1400"/>
              <a:t>dataset</a:t>
            </a:r>
            <a:r>
              <a:rPr lang="zh-CN" altLang="en-US" sz="1400"/>
              <a:t> </a:t>
            </a:r>
            <a:r>
              <a:rPr lang="en-US" altLang="zh-CN" sz="1400"/>
              <a:t>=</a:t>
            </a:r>
            <a:r>
              <a:rPr lang="zh-CN" altLang="en-US" sz="1400"/>
              <a:t> </a:t>
            </a:r>
            <a:r>
              <a:rPr lang="en-US" altLang="zh-CN" sz="1400"/>
              <a:t>new</a:t>
            </a:r>
            <a:r>
              <a:rPr lang="zh-CN" altLang="en-US" sz="1400"/>
              <a:t> </a:t>
            </a:r>
            <a:r>
              <a:rPr lang="en-US" altLang="zh-CN" sz="1400"/>
              <a:t>Dataset();</a:t>
            </a:r>
            <a:r>
              <a:rPr lang="en-US" altLang="zh-TW" sz="1400"/>
              <a:t/>
            </a:r>
            <a:br>
              <a:rPr lang="en-US" altLang="zh-TW" sz="1400"/>
            </a:br>
            <a:endParaRPr lang="en-US" altLang="zh-TW" sz="1400" smtClean="0"/>
          </a:p>
          <a:p>
            <a:r>
              <a:rPr lang="en-US" altLang="zh-CN" sz="1400" i="1" smtClean="0">
                <a:solidFill>
                  <a:srgbClr val="008000"/>
                </a:solidFill>
              </a:rPr>
              <a:t>//</a:t>
            </a:r>
            <a:r>
              <a:rPr lang="zh-CN" altLang="en-US" sz="1400" i="1" smtClean="0">
                <a:solidFill>
                  <a:srgbClr val="008000"/>
                </a:solidFill>
              </a:rPr>
              <a:t> 数据集的元数据</a:t>
            </a:r>
            <a:endParaRPr lang="en-US" altLang="zh-TW" sz="1400" i="1" smtClean="0">
              <a:solidFill>
                <a:srgbClr val="008000"/>
              </a:solidFill>
            </a:endParaRPr>
          </a:p>
          <a:p>
            <a:r>
              <a:rPr lang="en-US" altLang="zh-TW" sz="1400" smtClean="0"/>
              <a:t>dataset</a:t>
            </a:r>
            <a:r>
              <a:rPr lang="en-US" altLang="zh-CN" sz="1400" smtClean="0"/>
              <a:t>.</a:t>
            </a:r>
            <a:r>
              <a:rPr lang="en-US" altLang="zh-TW" sz="1400" smtClean="0"/>
              <a:t>meta </a:t>
            </a:r>
            <a:r>
              <a:rPr lang="en-US" altLang="zh-TW" sz="1400"/>
              <a:t>= {</a:t>
            </a:r>
            <a:br>
              <a:rPr lang="en-US" altLang="zh-TW" sz="1400"/>
            </a:br>
            <a:r>
              <a:rPr lang="en-US" altLang="zh-TW" sz="1400"/>
              <a:t>    columns: [</a:t>
            </a:r>
            <a:br>
              <a:rPr lang="en-US" altLang="zh-TW" sz="1400"/>
            </a:br>
            <a:r>
              <a:rPr lang="en-US" altLang="zh-TW" sz="1400"/>
              <a:t>        {name: "region", title: "</a:t>
            </a:r>
            <a:r>
              <a:rPr lang="zh-TW" altLang="en-US" sz="1400"/>
              <a:t>地区</a:t>
            </a:r>
            <a:r>
              <a:rPr lang="en-US" altLang="zh-TW" sz="1400"/>
              <a:t>", datatype: "string"},</a:t>
            </a:r>
            <a:br>
              <a:rPr lang="en-US" altLang="zh-TW" sz="1400"/>
            </a:br>
            <a:r>
              <a:rPr lang="en-US" altLang="zh-TW" sz="1400" i="1"/>
              <a:t>  </a:t>
            </a:r>
            <a:r>
              <a:rPr lang="en-US" altLang="zh-TW" sz="1400"/>
              <a:t>      {name: "amount", title: "</a:t>
            </a:r>
            <a:r>
              <a:rPr lang="zh-TW" altLang="en-US" sz="1400"/>
              <a:t>销售额</a:t>
            </a:r>
            <a:r>
              <a:rPr lang="en-US" altLang="zh-TW" sz="1400"/>
              <a:t>", datatype: "number"}</a:t>
            </a:r>
            <a:br>
              <a:rPr lang="en-US" altLang="zh-TW" sz="1400"/>
            </a:br>
            <a:r>
              <a:rPr lang="en-US" altLang="zh-TW" sz="1400"/>
              <a:t>    ]};</a:t>
            </a:r>
            <a:br>
              <a:rPr lang="en-US" altLang="zh-TW" sz="1400"/>
            </a:br>
            <a:endParaRPr lang="en-US" altLang="zh-TW" sz="1400" smtClean="0"/>
          </a:p>
          <a:p>
            <a:r>
              <a:rPr lang="en-US" altLang="zh-CN" sz="1400" i="1">
                <a:solidFill>
                  <a:srgbClr val="008000"/>
                </a:solidFill>
              </a:rPr>
              <a:t>//</a:t>
            </a:r>
            <a:r>
              <a:rPr lang="zh-CN" altLang="en-US" sz="1400" i="1">
                <a:solidFill>
                  <a:srgbClr val="008000"/>
                </a:solidFill>
              </a:rPr>
              <a:t> 数据</a:t>
            </a:r>
            <a:r>
              <a:rPr lang="zh-CN" altLang="en-US" sz="1400" i="1" smtClean="0">
                <a:solidFill>
                  <a:srgbClr val="008000"/>
                </a:solidFill>
              </a:rPr>
              <a:t>集的数据</a:t>
            </a:r>
            <a:r>
              <a:rPr lang="en-US" altLang="zh-CN" sz="1400" i="1" smtClean="0">
                <a:solidFill>
                  <a:srgbClr val="008000"/>
                </a:solidFill>
              </a:rPr>
              <a:t>(CSV)</a:t>
            </a:r>
            <a:endParaRPr lang="en-US" altLang="zh-TW" sz="1400" i="1">
              <a:solidFill>
                <a:srgbClr val="008000"/>
              </a:solidFill>
            </a:endParaRPr>
          </a:p>
          <a:p>
            <a:r>
              <a:rPr lang="zh-CN" altLang="en-US" sz="1400" smtClean="0"/>
              <a:t> </a:t>
            </a:r>
            <a:r>
              <a:rPr lang="en-US" altLang="zh-TW" sz="1400" smtClean="0"/>
              <a:t>dataset</a:t>
            </a:r>
            <a:r>
              <a:rPr lang="en-US" altLang="zh-CN" sz="1400" smtClean="0"/>
              <a:t>.</a:t>
            </a:r>
            <a:r>
              <a:rPr lang="en-US" altLang="zh-TW" sz="1400" smtClean="0"/>
              <a:t>data </a:t>
            </a:r>
            <a:r>
              <a:rPr lang="en-US" altLang="zh-TW" sz="1400"/>
              <a:t>= "</a:t>
            </a:r>
            <a:r>
              <a:rPr lang="zh-TW" altLang="en-US" sz="1400"/>
              <a:t>华北</a:t>
            </a:r>
            <a:r>
              <a:rPr lang="en-US" altLang="zh-TW" sz="1400"/>
              <a:t>,32886.65\n</a:t>
            </a:r>
            <a:r>
              <a:rPr lang="zh-TW" altLang="en-US" sz="1400"/>
              <a:t>华东</a:t>
            </a:r>
            <a:r>
              <a:rPr lang="en-US" altLang="zh-TW" sz="1400"/>
              <a:t>,28966.33\n</a:t>
            </a:r>
            <a:r>
              <a:rPr lang="zh-TW" altLang="en-US" sz="1400"/>
              <a:t>华南</a:t>
            </a:r>
            <a:r>
              <a:rPr lang="en-US" altLang="zh-TW" sz="1400"/>
              <a:t>,53122.98\n</a:t>
            </a:r>
            <a:r>
              <a:rPr lang="zh-TW" altLang="en-US" sz="1400"/>
              <a:t>西北</a:t>
            </a:r>
            <a:r>
              <a:rPr lang="en-US" altLang="zh-TW" sz="1400"/>
              <a:t>,18995.22\n</a:t>
            </a:r>
            <a:r>
              <a:rPr lang="zh-TW" altLang="en-US" sz="1400"/>
              <a:t>华中</a:t>
            </a:r>
            <a:r>
              <a:rPr lang="en-US" altLang="zh-TW" sz="1400"/>
              <a:t>,8918.56"</a:t>
            </a:r>
            <a:r>
              <a:rPr lang="en-US" altLang="zh-TW" sz="1400" smtClean="0"/>
              <a:t>;</a:t>
            </a:r>
          </a:p>
          <a:p>
            <a:endParaRPr lang="en-US" altLang="zh-TW" sz="1400" smtClean="0"/>
          </a:p>
          <a:p>
            <a:r>
              <a:rPr lang="en-US" altLang="zh-CN" sz="1400" i="1" smtClean="0">
                <a:solidFill>
                  <a:srgbClr val="008000"/>
                </a:solidFill>
              </a:rPr>
              <a:t>//</a:t>
            </a:r>
            <a:r>
              <a:rPr lang="zh-CN" altLang="en-US" sz="1400" i="1" smtClean="0">
                <a:solidFill>
                  <a:srgbClr val="008000"/>
                </a:solidFill>
              </a:rPr>
              <a:t> 将数据集设置到图表对象</a:t>
            </a:r>
            <a:endParaRPr lang="en-US" altLang="zh-TW" sz="1400" i="1">
              <a:solidFill>
                <a:srgbClr val="008000"/>
              </a:solidFill>
            </a:endParaRPr>
          </a:p>
          <a:p>
            <a:r>
              <a:rPr lang="en-US" altLang="zh-TW" sz="1400" smtClean="0"/>
              <a:t>chart.setDataset</a:t>
            </a:r>
            <a:r>
              <a:rPr lang="en-US" altLang="zh-TW" sz="1400"/>
              <a:t>("sales", </a:t>
            </a:r>
            <a:r>
              <a:rPr lang="en-US" altLang="zh-TW" sz="1400" smtClean="0"/>
              <a:t>dataset)</a:t>
            </a:r>
            <a:r>
              <a:rPr lang="en-US" altLang="zh-TW" sz="14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817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UCharts</a:t>
            </a:r>
            <a:r>
              <a:rPr kumimoji="1" lang="zh-CN" altLang="en-US" smtClean="0"/>
              <a:t> 数据驱动</a:t>
            </a:r>
            <a:endParaRPr kumimoji="1" lang="zh-CN" altLang="en-US"/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381110" y="914466"/>
            <a:ext cx="8000790" cy="13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的数据驱动面向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文档的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元素，包括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。这样虽然灵活，但对开发者要求较高，需要非常清楚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细节，代码也相对繁琐</a:t>
            </a: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而且不易理解。以画柱形图为例，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代码如下：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90" y="2474332"/>
            <a:ext cx="73150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/>
              <a:t>var </a:t>
            </a:r>
            <a:r>
              <a:rPr lang="en-US" altLang="zh-CN" sz="1100" b="1" i="1"/>
              <a:t>svg </a:t>
            </a:r>
            <a:r>
              <a:rPr lang="en-US" altLang="zh-CN" sz="1100"/>
              <a:t>= </a:t>
            </a:r>
            <a:r>
              <a:rPr lang="en-US" altLang="zh-CN" sz="1100" b="1"/>
              <a:t>d3</a:t>
            </a:r>
            <a:r>
              <a:rPr lang="en-US" altLang="zh-CN" sz="1100"/>
              <a:t>.select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“body”</a:t>
            </a:r>
            <a:r>
              <a:rPr lang="en-US" altLang="zh-CN" sz="1100" smtClean="0"/>
              <a:t>)</a:t>
            </a:r>
            <a:r>
              <a:rPr lang="en-US" altLang="zh-CN" sz="1100"/>
              <a:t>.append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“svg”</a:t>
            </a:r>
            <a:r>
              <a:rPr lang="en-US" altLang="zh-CN" sz="1100" smtClean="0"/>
              <a:t>)</a:t>
            </a: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/>
              <a:t>        .attr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“width”</a:t>
            </a:r>
            <a:r>
              <a:rPr lang="en-US" altLang="zh-CN" sz="1100" smtClean="0"/>
              <a:t>, </a:t>
            </a:r>
            <a:r>
              <a:rPr lang="en-US" altLang="zh-CN" sz="1100" b="1" i="1"/>
              <a:t>width </a:t>
            </a:r>
            <a:r>
              <a:rPr lang="en-US" altLang="zh-CN" sz="1100"/>
              <a:t>+ </a:t>
            </a:r>
            <a:r>
              <a:rPr lang="en-US" altLang="zh-CN" sz="1100" b="1" i="1"/>
              <a:t>margin</a:t>
            </a:r>
            <a:r>
              <a:rPr lang="en-US" altLang="zh-CN" sz="1100"/>
              <a:t>.</a:t>
            </a:r>
            <a:r>
              <a:rPr lang="en-US" altLang="zh-CN" sz="1100" b="1"/>
              <a:t>left </a:t>
            </a:r>
            <a:r>
              <a:rPr lang="en-US" altLang="zh-CN" sz="1100"/>
              <a:t>+ </a:t>
            </a:r>
            <a:r>
              <a:rPr lang="en-US" altLang="zh-CN" sz="1100" b="1" i="1"/>
              <a:t>margin</a:t>
            </a:r>
            <a:r>
              <a:rPr lang="en-US" altLang="zh-CN" sz="1100"/>
              <a:t>.right)</a:t>
            </a:r>
            <a:br>
              <a:rPr lang="en-US" altLang="zh-CN" sz="1100"/>
            </a:br>
            <a:r>
              <a:rPr lang="en-US" altLang="zh-CN" sz="1100"/>
              <a:t>        .attr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“height”</a:t>
            </a:r>
            <a:r>
              <a:rPr lang="en-US" altLang="zh-CN" sz="1100" smtClean="0"/>
              <a:t>, </a:t>
            </a:r>
            <a:r>
              <a:rPr lang="en-US" altLang="zh-CN" sz="1100" b="1" i="1"/>
              <a:t>height </a:t>
            </a:r>
            <a:r>
              <a:rPr lang="en-US" altLang="zh-CN" sz="1100"/>
              <a:t>+ </a:t>
            </a:r>
            <a:r>
              <a:rPr lang="en-US" altLang="zh-CN" sz="1100" b="1" i="1"/>
              <a:t>margin</a:t>
            </a:r>
            <a:r>
              <a:rPr lang="en-US" altLang="zh-CN" sz="1100"/>
              <a:t>.</a:t>
            </a:r>
            <a:r>
              <a:rPr lang="en-US" altLang="zh-CN" sz="1100" b="1"/>
              <a:t>top </a:t>
            </a:r>
            <a:r>
              <a:rPr lang="en-US" altLang="zh-CN" sz="1100"/>
              <a:t>+ </a:t>
            </a:r>
            <a:r>
              <a:rPr lang="en-US" altLang="zh-CN" sz="1100" b="1" i="1"/>
              <a:t>margin</a:t>
            </a:r>
            <a:r>
              <a:rPr lang="en-US" altLang="zh-CN" sz="1100"/>
              <a:t>.</a:t>
            </a:r>
            <a:r>
              <a:rPr lang="en-US" altLang="zh-CN" sz="1100" b="1"/>
              <a:t>bottom</a:t>
            </a:r>
            <a:r>
              <a:rPr lang="en-US" altLang="zh-CN" sz="1100"/>
              <a:t>)</a:t>
            </a:r>
            <a:br>
              <a:rPr lang="en-US" altLang="zh-CN" sz="1100"/>
            </a:br>
            <a:r>
              <a:rPr lang="en-US" altLang="zh-CN" sz="1100"/>
              <a:t>        .append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“g”</a:t>
            </a:r>
            <a:r>
              <a:rPr lang="en-US" altLang="zh-CN" sz="1100" smtClean="0"/>
              <a:t>)</a:t>
            </a: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/>
              <a:t>        .attr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“transform”</a:t>
            </a:r>
            <a:r>
              <a:rPr lang="en-US" altLang="zh-CN" sz="1100" smtClean="0"/>
              <a:t>, </a:t>
            </a:r>
            <a:r>
              <a:rPr lang="en-US" altLang="zh-CN" sz="1100" b="1" smtClean="0"/>
              <a:t>“translate(” </a:t>
            </a:r>
            <a:r>
              <a:rPr lang="en-US" altLang="zh-CN" sz="1100"/>
              <a:t>+ </a:t>
            </a:r>
            <a:r>
              <a:rPr lang="en-US" altLang="zh-CN" sz="1100" b="1" i="1"/>
              <a:t>margin</a:t>
            </a:r>
            <a:r>
              <a:rPr lang="en-US" altLang="zh-CN" sz="1100"/>
              <a:t>.</a:t>
            </a:r>
            <a:r>
              <a:rPr lang="en-US" altLang="zh-CN" sz="1100" b="1"/>
              <a:t>left </a:t>
            </a:r>
            <a:r>
              <a:rPr lang="en-US" altLang="zh-CN" sz="1100"/>
              <a:t>+ </a:t>
            </a:r>
            <a:r>
              <a:rPr lang="en-US" altLang="zh-CN" sz="1100" b="1" smtClean="0"/>
              <a:t>“,” </a:t>
            </a:r>
            <a:r>
              <a:rPr lang="en-US" altLang="zh-CN" sz="1100"/>
              <a:t>+ </a:t>
            </a:r>
            <a:r>
              <a:rPr lang="en-US" altLang="zh-CN" sz="1100" b="1" i="1"/>
              <a:t>margin</a:t>
            </a:r>
            <a:r>
              <a:rPr lang="en-US" altLang="zh-CN" sz="1100"/>
              <a:t>.</a:t>
            </a:r>
            <a:r>
              <a:rPr lang="en-US" altLang="zh-CN" sz="1100" b="1"/>
              <a:t>top </a:t>
            </a:r>
            <a:r>
              <a:rPr lang="en-US" altLang="zh-CN" sz="1100"/>
              <a:t>+ </a:t>
            </a:r>
            <a:r>
              <a:rPr lang="en-US" altLang="zh-CN" sz="1100" b="1" smtClean="0"/>
              <a:t>“)”</a:t>
            </a:r>
            <a:r>
              <a:rPr lang="en-US" altLang="zh-CN" sz="1100" smtClean="0"/>
              <a:t>)</a:t>
            </a:r>
            <a:r>
              <a:rPr lang="en-US" altLang="zh-CN" sz="1100"/>
              <a:t>;</a:t>
            </a:r>
            <a:br>
              <a:rPr lang="en-US" altLang="zh-CN" sz="1100"/>
            </a:b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 b="1" i="1"/>
              <a:t>svg</a:t>
            </a:r>
            <a:r>
              <a:rPr lang="en-US" altLang="zh-CN" sz="1100"/>
              <a:t>.selectAll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“rect”</a:t>
            </a:r>
            <a:r>
              <a:rPr lang="en-US" altLang="zh-CN" sz="1100" smtClean="0"/>
              <a:t>)</a:t>
            </a:r>
            <a:r>
              <a:rPr lang="en-US" altLang="zh-CN" sz="1100" i="1" smtClean="0"/>
              <a:t> </a:t>
            </a:r>
            <a:br>
              <a:rPr lang="en-US" altLang="zh-CN" sz="1100" i="1" smtClean="0"/>
            </a:br>
            <a:r>
              <a:rPr lang="en-US" altLang="zh-CN" sz="1100" i="1" smtClean="0"/>
              <a:t>        </a:t>
            </a:r>
            <a:r>
              <a:rPr lang="en-US" altLang="zh-CN" sz="1100"/>
              <a:t>.data(</a:t>
            </a:r>
            <a:r>
              <a:rPr lang="en-US" altLang="zh-CN" sz="1100" b="1" i="1"/>
              <a:t>dataset</a:t>
            </a:r>
            <a:r>
              <a:rPr lang="en-US" altLang="zh-CN" sz="1100"/>
              <a:t>)</a:t>
            </a:r>
            <a:br>
              <a:rPr lang="en-US" altLang="zh-CN" sz="1100"/>
            </a:br>
            <a:r>
              <a:rPr lang="en-US" altLang="zh-CN" sz="1100"/>
              <a:t>        .enter()</a:t>
            </a:r>
            <a:br>
              <a:rPr lang="en-US" altLang="zh-CN" sz="1100"/>
            </a:br>
            <a:r>
              <a:rPr lang="en-US" altLang="zh-CN" sz="1100"/>
              <a:t>        .append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“rect”</a:t>
            </a:r>
            <a:r>
              <a:rPr lang="en-US" altLang="zh-CN" sz="1100" smtClean="0"/>
              <a:t>)</a:t>
            </a: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/>
              <a:t>        .attr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“x”</a:t>
            </a:r>
            <a:r>
              <a:rPr lang="en-US" altLang="zh-CN" sz="1100" smtClean="0"/>
              <a:t>, </a:t>
            </a:r>
            <a:r>
              <a:rPr lang="en-US" altLang="zh-CN" sz="1100" b="1"/>
              <a:t>function</a:t>
            </a:r>
            <a:r>
              <a:rPr lang="en-US" altLang="zh-CN" sz="1100"/>
              <a:t>(d,i) {</a:t>
            </a:r>
            <a:br>
              <a:rPr lang="en-US" altLang="zh-CN" sz="1100"/>
            </a:br>
            <a:r>
              <a:rPr lang="en-US" altLang="zh-CN" sz="1100"/>
              <a:t>            </a:t>
            </a:r>
            <a:r>
              <a:rPr lang="en-US" altLang="zh-CN" sz="1100" b="1"/>
              <a:t>return </a:t>
            </a:r>
            <a:r>
              <a:rPr lang="en-US" altLang="zh-CN" sz="1100" b="1" i="1"/>
              <a:t>x</a:t>
            </a:r>
            <a:r>
              <a:rPr lang="en-US" altLang="zh-CN" sz="1100"/>
              <a:t>(i);</a:t>
            </a:r>
            <a:br>
              <a:rPr lang="en-US" altLang="zh-CN" sz="1100"/>
            </a:br>
            <a:r>
              <a:rPr lang="en-US" altLang="zh-CN" sz="1100"/>
              <a:t>        })</a:t>
            </a:r>
            <a:br>
              <a:rPr lang="en-US" altLang="zh-CN" sz="1100"/>
            </a:br>
            <a:r>
              <a:rPr lang="en-US" altLang="zh-CN" sz="1100"/>
              <a:t>        .attr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“y”</a:t>
            </a:r>
            <a:r>
              <a:rPr lang="en-US" altLang="zh-CN" sz="1100" smtClean="0"/>
              <a:t>, </a:t>
            </a:r>
            <a:r>
              <a:rPr lang="en-US" altLang="zh-CN" sz="1100" b="1"/>
              <a:t>function</a:t>
            </a:r>
            <a:r>
              <a:rPr lang="en-US" altLang="zh-CN" sz="1100"/>
              <a:t>(d) {</a:t>
            </a:r>
            <a:br>
              <a:rPr lang="en-US" altLang="zh-CN" sz="1100"/>
            </a:br>
            <a:r>
              <a:rPr lang="en-US" altLang="zh-CN" sz="1100"/>
              <a:t>            </a:t>
            </a:r>
            <a:r>
              <a:rPr lang="en-US" altLang="zh-CN" sz="1100" b="1"/>
              <a:t>return </a:t>
            </a:r>
            <a:r>
              <a:rPr lang="en-US" altLang="zh-CN" sz="1100" b="1" i="1"/>
              <a:t>y</a:t>
            </a:r>
            <a:r>
              <a:rPr lang="en-US" altLang="zh-CN" sz="1100"/>
              <a:t>(d);</a:t>
            </a:r>
            <a:br>
              <a:rPr lang="en-US" altLang="zh-CN" sz="1100"/>
            </a:br>
            <a:r>
              <a:rPr lang="en-US" altLang="zh-CN" sz="1100"/>
              <a:t>        })</a:t>
            </a:r>
            <a:br>
              <a:rPr lang="en-US" altLang="zh-CN" sz="1100"/>
            </a:br>
            <a:r>
              <a:rPr lang="en-US" altLang="zh-CN" sz="1100"/>
              <a:t>        .attr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“width”</a:t>
            </a:r>
            <a:r>
              <a:rPr lang="en-US" altLang="zh-CN" sz="1100" smtClean="0"/>
              <a:t>, </a:t>
            </a:r>
            <a:r>
              <a:rPr lang="en-US" altLang="zh-CN" sz="1100" b="1" i="1"/>
              <a:t>x</a:t>
            </a:r>
            <a:r>
              <a:rPr lang="en-US" altLang="zh-CN" sz="1100"/>
              <a:t>.rangeBand())</a:t>
            </a:r>
            <a:br>
              <a:rPr lang="en-US" altLang="zh-CN" sz="1100"/>
            </a:br>
            <a:r>
              <a:rPr lang="en-US" altLang="zh-CN" sz="1100"/>
              <a:t>        .attr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“height”</a:t>
            </a:r>
            <a:r>
              <a:rPr lang="en-US" altLang="zh-CN" sz="1100" smtClean="0"/>
              <a:t>, </a:t>
            </a:r>
            <a:r>
              <a:rPr lang="en-US" altLang="zh-CN" sz="1100" b="1"/>
              <a:t>function</a:t>
            </a:r>
            <a:r>
              <a:rPr lang="en-US" altLang="zh-CN" sz="1100"/>
              <a:t>(d) {</a:t>
            </a:r>
            <a:br>
              <a:rPr lang="en-US" altLang="zh-CN" sz="1100"/>
            </a:br>
            <a:r>
              <a:rPr lang="en-US" altLang="zh-CN" sz="1100"/>
              <a:t>            </a:t>
            </a:r>
            <a:r>
              <a:rPr lang="en-US" altLang="zh-CN" sz="1100" b="1"/>
              <a:t>return </a:t>
            </a:r>
            <a:r>
              <a:rPr lang="en-US" altLang="zh-CN" sz="1100" b="1" i="1"/>
              <a:t>height </a:t>
            </a:r>
            <a:r>
              <a:rPr lang="en-US" altLang="zh-CN" sz="1100"/>
              <a:t>- </a:t>
            </a:r>
            <a:r>
              <a:rPr lang="en-US" altLang="zh-CN" sz="1100" b="1" i="1"/>
              <a:t>y</a:t>
            </a:r>
            <a:r>
              <a:rPr lang="en-US" altLang="zh-CN" sz="1100"/>
              <a:t>(d);</a:t>
            </a:r>
            <a:br>
              <a:rPr lang="en-US" altLang="zh-CN" sz="1100"/>
            </a:br>
            <a:r>
              <a:rPr lang="en-US" altLang="zh-CN" sz="1100"/>
              <a:t>        })</a:t>
            </a:r>
            <a:br>
              <a:rPr lang="en-US" altLang="zh-CN" sz="1100"/>
            </a:br>
            <a:r>
              <a:rPr lang="en-US" altLang="zh-CN" sz="1100"/>
              <a:t>        .attr</a:t>
            </a:r>
            <a:r>
              <a:rPr lang="en-US" altLang="zh-CN" sz="1100" smtClean="0"/>
              <a:t>(</a:t>
            </a:r>
            <a:r>
              <a:rPr lang="en-US" altLang="zh-CN" sz="1100" b="1" smtClean="0"/>
              <a:t>“fill”</a:t>
            </a:r>
            <a:r>
              <a:rPr lang="en-US" altLang="zh-CN" sz="1100" smtClean="0"/>
              <a:t>, </a:t>
            </a:r>
            <a:r>
              <a:rPr lang="en-US" altLang="zh-CN" sz="1100" b="1"/>
              <a:t>function</a:t>
            </a:r>
            <a:r>
              <a:rPr lang="en-US" altLang="zh-CN" sz="1100"/>
              <a:t>(d</a:t>
            </a:r>
            <a:r>
              <a:rPr lang="en-US" altLang="zh-CN" sz="1100" smtClean="0"/>
              <a:t>)</a:t>
            </a:r>
            <a:r>
              <a:rPr lang="zh-CN" altLang="en-US" sz="1100" smtClean="0"/>
              <a:t> </a:t>
            </a:r>
            <a:r>
              <a:rPr lang="en-US" altLang="zh-CN" sz="1100" smtClean="0"/>
              <a:t>{</a:t>
            </a: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/>
              <a:t>            </a:t>
            </a:r>
            <a:r>
              <a:rPr lang="en-US" altLang="zh-CN" sz="1100" b="1"/>
              <a:t>return </a:t>
            </a:r>
            <a:r>
              <a:rPr lang="en-US" altLang="zh-CN" sz="1100" b="1" smtClean="0"/>
              <a:t>“rgb</a:t>
            </a:r>
            <a:r>
              <a:rPr lang="en-US" altLang="zh-CN" sz="1100" b="1"/>
              <a:t>(60, 127, </a:t>
            </a:r>
            <a:r>
              <a:rPr lang="en-US" altLang="zh-CN" sz="1100" b="1" smtClean="0"/>
              <a:t>” </a:t>
            </a:r>
            <a:r>
              <a:rPr lang="en-US" altLang="zh-CN" sz="1100"/>
              <a:t>+ d * 10 + </a:t>
            </a:r>
            <a:r>
              <a:rPr lang="en-US" altLang="zh-CN" sz="1100" b="1" smtClean="0"/>
              <a:t>“)”</a:t>
            </a:r>
            <a:r>
              <a:rPr lang="en-US" altLang="zh-CN" sz="1100" smtClean="0"/>
              <a:t>;</a:t>
            </a:r>
            <a:r>
              <a:rPr lang="en-US" altLang="zh-CN" sz="1100" i="1" smtClean="0"/>
              <a:t> </a:t>
            </a:r>
            <a:r>
              <a:rPr lang="zh-CN" altLang="en-US" sz="1100" i="1"/>
              <a:t/>
            </a:r>
            <a:br>
              <a:rPr lang="zh-CN" altLang="en-US" sz="1100" i="1"/>
            </a:br>
            <a:r>
              <a:rPr lang="zh-CN" altLang="en-US" sz="1100" i="1" smtClean="0"/>
              <a:t>    </a:t>
            </a:r>
            <a:r>
              <a:rPr lang="en-US" altLang="zh-CN" sz="1100" smtClean="0"/>
              <a:t>}</a:t>
            </a:r>
            <a:r>
              <a:rPr lang="en-US" altLang="zh-CN" sz="11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661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UCharts </a:t>
            </a:r>
            <a:r>
              <a:rPr kumimoji="1" lang="zh-CN" altLang="en-US" smtClean="0"/>
              <a:t>数据驱动（续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）</a:t>
            </a:r>
            <a:endParaRPr kumimoji="1" lang="zh-CN" altLang="en-US"/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381110" y="914466"/>
            <a:ext cx="8457978" cy="182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下层的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UVE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（用友可视化引擎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）基于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，增加不绑定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的绘图库（大部分绘图指令同时支持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），引入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Shape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的概念，将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Shape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作为可视化组件的一个原子单位。这样，更易用，而且同时支持了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，也让代码更清晰，更好理解。上述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的代码，基于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UVE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改写，如下：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92" y="2879945"/>
            <a:ext cx="73150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/>
              <a:t>var </a:t>
            </a:r>
            <a:r>
              <a:rPr lang="en-US" altLang="zh-CN" sz="1100" b="1" smtClean="0"/>
              <a:t>g</a:t>
            </a:r>
            <a:r>
              <a:rPr lang="zh-CN" altLang="en-US" sz="1100" b="1" smtClean="0"/>
              <a:t> </a:t>
            </a:r>
            <a:r>
              <a:rPr lang="en-US" altLang="zh-CN" sz="1100" smtClean="0"/>
              <a:t>= </a:t>
            </a:r>
            <a:r>
              <a:rPr lang="en-US" altLang="zh-CN" sz="1100" b="1" smtClean="0"/>
              <a:t>new</a:t>
            </a:r>
            <a:r>
              <a:rPr lang="zh-CN" altLang="en-US" sz="1100" b="1" smtClean="0"/>
              <a:t> </a:t>
            </a:r>
            <a:r>
              <a:rPr lang="en-US" altLang="zh-CN" sz="1100" b="1" smtClean="0"/>
              <a:t>GraphicsContext();</a:t>
            </a:r>
          </a:p>
          <a:p>
            <a:r>
              <a:rPr lang="en-US" altLang="zh-CN" sz="1100" b="1" smtClean="0"/>
              <a:t>g.width</a:t>
            </a:r>
            <a:r>
              <a:rPr lang="zh-CN" altLang="en-US" sz="1100" b="1" smtClean="0"/>
              <a:t> </a:t>
            </a:r>
            <a:r>
              <a:rPr lang="en-US" altLang="zh-CN" sz="1100" b="1" smtClean="0"/>
              <a:t>=</a:t>
            </a:r>
            <a:r>
              <a:rPr lang="zh-CN" altLang="en-US" sz="1100" b="1" smtClean="0"/>
              <a:t> </a:t>
            </a:r>
            <a:r>
              <a:rPr lang="en-US" altLang="zh-CN" sz="1100" b="1" i="1" smtClean="0"/>
              <a:t>width </a:t>
            </a:r>
            <a:r>
              <a:rPr lang="en-US" altLang="zh-CN" sz="1100"/>
              <a:t>+ </a:t>
            </a:r>
            <a:r>
              <a:rPr lang="en-US" altLang="zh-CN" sz="1100" b="1" i="1"/>
              <a:t>margin</a:t>
            </a:r>
            <a:r>
              <a:rPr lang="en-US" altLang="zh-CN" sz="1100"/>
              <a:t>.</a:t>
            </a:r>
            <a:r>
              <a:rPr lang="en-US" altLang="zh-CN" sz="1100" b="1"/>
              <a:t>left </a:t>
            </a:r>
            <a:r>
              <a:rPr lang="en-US" altLang="zh-CN" sz="1100"/>
              <a:t>+ </a:t>
            </a:r>
            <a:r>
              <a:rPr lang="en-US" altLang="zh-CN" sz="1100" b="1" i="1" smtClean="0"/>
              <a:t>margin</a:t>
            </a:r>
            <a:r>
              <a:rPr lang="en-US" altLang="zh-CN" sz="1100" smtClean="0"/>
              <a:t>.right;</a:t>
            </a:r>
          </a:p>
          <a:p>
            <a:r>
              <a:rPr lang="en-US" altLang="zh-CN" sz="1100" b="1" smtClean="0"/>
              <a:t>g.height</a:t>
            </a:r>
            <a:r>
              <a:rPr lang="zh-CN" altLang="en-US" sz="1100" b="1" smtClean="0"/>
              <a:t> </a:t>
            </a:r>
            <a:r>
              <a:rPr lang="en-US" altLang="zh-CN" sz="1100" b="1" smtClean="0"/>
              <a:t>=</a:t>
            </a:r>
            <a:r>
              <a:rPr lang="zh-CN" altLang="en-US" sz="1100" b="1" smtClean="0"/>
              <a:t> </a:t>
            </a:r>
            <a:r>
              <a:rPr lang="en-US" altLang="zh-CN" sz="1100" b="1" i="1" smtClean="0"/>
              <a:t>height </a:t>
            </a:r>
            <a:r>
              <a:rPr lang="en-US" altLang="zh-CN" sz="1100"/>
              <a:t>+ </a:t>
            </a:r>
            <a:r>
              <a:rPr lang="en-US" altLang="zh-CN" sz="1100" b="1" i="1"/>
              <a:t>margin</a:t>
            </a:r>
            <a:r>
              <a:rPr lang="en-US" altLang="zh-CN" sz="1100"/>
              <a:t>.</a:t>
            </a:r>
            <a:r>
              <a:rPr lang="en-US" altLang="zh-CN" sz="1100" b="1"/>
              <a:t>top </a:t>
            </a:r>
            <a:r>
              <a:rPr lang="en-US" altLang="zh-CN" sz="1100"/>
              <a:t>+ </a:t>
            </a:r>
            <a:r>
              <a:rPr lang="en-US" altLang="zh-CN" sz="1100" b="1" i="1" smtClean="0"/>
              <a:t>margin</a:t>
            </a:r>
            <a:r>
              <a:rPr lang="en-US" altLang="zh-CN" sz="1100" smtClean="0"/>
              <a:t>.</a:t>
            </a:r>
            <a:r>
              <a:rPr lang="en-US" altLang="zh-CN" sz="1100" b="1" smtClean="0"/>
              <a:t>bottom</a:t>
            </a:r>
            <a:r>
              <a:rPr lang="zh-CN" altLang="zh-CN" sz="1100" smtClean="0"/>
              <a:t>;</a:t>
            </a:r>
            <a:endParaRPr lang="en-US" altLang="zh-CN" sz="1100" smtClean="0"/>
          </a:p>
          <a:p>
            <a:r>
              <a:rPr lang="en-US" altLang="zh-CN" sz="1100" smtClean="0"/>
              <a:t>g.dataEnter</a:t>
            </a:r>
            <a:r>
              <a:rPr lang="zh-CN" altLang="en-US" sz="1100" smtClean="0"/>
              <a:t> </a:t>
            </a:r>
            <a:r>
              <a:rPr lang="en-US" altLang="zh-CN" sz="1100" smtClean="0"/>
              <a:t>=</a:t>
            </a:r>
            <a:r>
              <a:rPr lang="zh-CN" altLang="en-US" sz="1100" smtClean="0"/>
              <a:t> </a:t>
            </a:r>
            <a:r>
              <a:rPr lang="en-US" altLang="zh-CN" sz="1100" smtClean="0"/>
              <a:t>function(index,</a:t>
            </a:r>
            <a:r>
              <a:rPr lang="zh-CN" altLang="en-US" sz="1100" smtClean="0"/>
              <a:t> </a:t>
            </a:r>
            <a:r>
              <a:rPr lang="en-US" altLang="zh-CN" sz="1100" smtClean="0"/>
              <a:t>rowData)</a:t>
            </a:r>
            <a:r>
              <a:rPr lang="zh-CN" altLang="en-US" sz="1100" smtClean="0"/>
              <a:t> </a:t>
            </a:r>
            <a:r>
              <a:rPr lang="en-US" altLang="zh-CN" sz="1100" smtClean="0"/>
              <a:t>{</a:t>
            </a:r>
          </a:p>
          <a:p>
            <a:r>
              <a:rPr lang="zh-CN" altLang="zh-CN" sz="1100" smtClean="0"/>
              <a:t> </a:t>
            </a:r>
            <a:r>
              <a:rPr lang="zh-CN" altLang="en-US" sz="1100" smtClean="0"/>
              <a:t>  </a:t>
            </a:r>
            <a:r>
              <a:rPr lang="en-US" altLang="zh-CN" sz="1100" smtClean="0"/>
              <a:t>var</a:t>
            </a:r>
            <a:r>
              <a:rPr lang="zh-CN" altLang="en-US" sz="1100" smtClean="0"/>
              <a:t> </a:t>
            </a:r>
            <a:r>
              <a:rPr lang="en-US" altLang="zh-CN" sz="1100" smtClean="0"/>
              <a:t>rect</a:t>
            </a:r>
            <a:r>
              <a:rPr lang="zh-CN" altLang="en-US" sz="1100" smtClean="0"/>
              <a:t> </a:t>
            </a:r>
            <a:r>
              <a:rPr lang="en-US" altLang="zh-CN" sz="1100" smtClean="0"/>
              <a:t>=</a:t>
            </a:r>
            <a:r>
              <a:rPr lang="zh-CN" altLang="en-US" sz="1100" smtClean="0"/>
              <a:t> </a:t>
            </a:r>
            <a:r>
              <a:rPr lang="en-US" altLang="zh-CN" sz="1100" smtClean="0"/>
              <a:t>new</a:t>
            </a:r>
            <a:r>
              <a:rPr lang="zh-CN" altLang="en-US" sz="1100" smtClean="0"/>
              <a:t> </a:t>
            </a:r>
            <a:r>
              <a:rPr lang="en-US" altLang="zh-CN" sz="1100" smtClean="0"/>
              <a:t>Rect(x(index),</a:t>
            </a:r>
            <a:r>
              <a:rPr lang="zh-CN" altLang="en-US" sz="1100" smtClean="0"/>
              <a:t> </a:t>
            </a:r>
            <a:r>
              <a:rPr lang="en-US" altLang="zh-CN" sz="1100" smtClean="0"/>
              <a:t>y(rowData),</a:t>
            </a:r>
            <a:r>
              <a:rPr lang="zh-CN" altLang="en-US" sz="1100" smtClean="0"/>
              <a:t> </a:t>
            </a:r>
            <a:r>
              <a:rPr lang="en-US" altLang="zh-CN" sz="1100" b="1" i="1"/>
              <a:t>x</a:t>
            </a:r>
            <a:r>
              <a:rPr lang="en-US" altLang="zh-CN" sz="1100"/>
              <a:t>.rangeBand(</a:t>
            </a:r>
            <a:r>
              <a:rPr lang="en-US" altLang="zh-CN" sz="1100" smtClean="0"/>
              <a:t>),</a:t>
            </a:r>
            <a:r>
              <a:rPr lang="zh-CN" altLang="en-US" sz="1100" smtClean="0"/>
              <a:t> </a:t>
            </a:r>
            <a:r>
              <a:rPr lang="en-US" altLang="zh-CN" sz="1100" b="1" i="1"/>
              <a:t>height </a:t>
            </a:r>
            <a:r>
              <a:rPr lang="en-US" altLang="zh-CN" sz="1100" smtClean="0"/>
              <a:t>– </a:t>
            </a:r>
            <a:r>
              <a:rPr lang="en-US" altLang="zh-CN" sz="1100" b="1" i="1"/>
              <a:t>y</a:t>
            </a:r>
            <a:r>
              <a:rPr lang="en-US" altLang="zh-CN" sz="1100" smtClean="0"/>
              <a:t>(rowData));</a:t>
            </a:r>
          </a:p>
          <a:p>
            <a:r>
              <a:rPr lang="zh-CN" altLang="zh-CN" sz="1100"/>
              <a:t> </a:t>
            </a:r>
            <a:r>
              <a:rPr lang="zh-CN" altLang="en-US" sz="1100" smtClean="0"/>
              <a:t>  </a:t>
            </a:r>
            <a:r>
              <a:rPr lang="en-US" altLang="zh-CN" sz="1100" smtClean="0"/>
              <a:t>rect.fill</a:t>
            </a:r>
            <a:r>
              <a:rPr lang="zh-CN" altLang="en-US" sz="1100" smtClean="0"/>
              <a:t> </a:t>
            </a:r>
            <a:r>
              <a:rPr lang="en-US" altLang="zh-CN" sz="1100" smtClean="0"/>
              <a:t>=</a:t>
            </a:r>
            <a:r>
              <a:rPr lang="zh-CN" altLang="en-US" sz="1100" smtClean="0"/>
              <a:t> </a:t>
            </a:r>
            <a:r>
              <a:rPr lang="en-US" altLang="zh-CN" sz="1100" smtClean="0"/>
              <a:t>rgb(60,</a:t>
            </a:r>
            <a:r>
              <a:rPr lang="zh-CN" altLang="en-US" sz="1100" smtClean="0"/>
              <a:t> </a:t>
            </a:r>
            <a:r>
              <a:rPr lang="en-US" altLang="zh-CN" sz="1100" smtClean="0"/>
              <a:t>127,</a:t>
            </a:r>
            <a:r>
              <a:rPr lang="zh-CN" altLang="en-US" sz="1100" smtClean="0"/>
              <a:t> </a:t>
            </a:r>
            <a:r>
              <a:rPr lang="en-US" altLang="zh-CN" sz="1100" smtClean="0"/>
              <a:t>rowData[0]</a:t>
            </a:r>
            <a:r>
              <a:rPr lang="zh-CN" altLang="en-US" sz="1100" smtClean="0"/>
              <a:t>*</a:t>
            </a:r>
            <a:r>
              <a:rPr lang="en-US" altLang="zh-CN" sz="1100" smtClean="0"/>
              <a:t>10);</a:t>
            </a:r>
          </a:p>
          <a:p>
            <a:r>
              <a:rPr lang="zh-CN" altLang="zh-CN" sz="1100"/>
              <a:t> </a:t>
            </a:r>
            <a:r>
              <a:rPr lang="zh-CN" altLang="en-US" sz="1100" smtClean="0"/>
              <a:t>  </a:t>
            </a:r>
            <a:r>
              <a:rPr lang="en-US" altLang="zh-CN" sz="1100" smtClean="0"/>
              <a:t>g.addShape(rect);</a:t>
            </a:r>
          </a:p>
          <a:p>
            <a:r>
              <a:rPr lang="zh-CN" altLang="zh-CN" sz="1100"/>
              <a:t>}</a:t>
            </a:r>
            <a:endParaRPr lang="en-US" altLang="zh-CN" sz="1100" smtClean="0"/>
          </a:p>
          <a:p>
            <a:r>
              <a:rPr lang="en-US" altLang="zh-CN" sz="1100" smtClean="0"/>
              <a:t>g.updateData(dataset);</a:t>
            </a:r>
          </a:p>
        </p:txBody>
      </p:sp>
    </p:spTree>
    <p:extLst>
      <p:ext uri="{BB962C8B-B14F-4D97-AF65-F5344CB8AC3E}">
        <p14:creationId xmlns:p14="http://schemas.microsoft.com/office/powerpoint/2010/main" val="309374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UCharts </a:t>
            </a:r>
            <a:r>
              <a:rPr kumimoji="1" lang="zh-CN" altLang="en-US" smtClean="0"/>
              <a:t>数据交互与联动设计</a:t>
            </a:r>
            <a:endParaRPr kumimoji="1" lang="zh-CN" altLang="en-US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81110" y="914466"/>
            <a:ext cx="8457978" cy="52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DataContext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概念，当前页面存在一个或多个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DataContext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，每个可视化组件可注册到一个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DataContext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可视化组件的每个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Shape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均可通过点击或框选被选中，选择改变后，会通知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DataContext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DataContext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会随之改变自身的数据条件或选项，并通知所有注册的可视化组件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可视化组件收到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DataContext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改变通知后，会调用自身的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updateData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，根据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DataContext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过滤或刷新数据集，从而达到数据联动的目的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代表数据的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Shape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可被拖放移除、合并、改变大小，从而改变数据，达到数据交互改变、联动分析的目的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默认数据集会根据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DataContext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对自身数据进行过滤，通过参数设置可向远程服务器请求刷新，以适应大规模数据的处理（数据未全部返回前端，而在后台数据库中）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40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UCharts </a:t>
            </a:r>
            <a:r>
              <a:rPr kumimoji="1" lang="zh-CN" altLang="en-US" smtClean="0"/>
              <a:t>数据交互与联动设计示意图</a:t>
            </a:r>
            <a:endParaRPr kumimoji="1" lang="zh-CN" altLang="en-US"/>
          </a:p>
        </p:txBody>
      </p:sp>
      <p:grpSp>
        <p:nvGrpSpPr>
          <p:cNvPr id="9" name="组 8"/>
          <p:cNvGrpSpPr/>
          <p:nvPr/>
        </p:nvGrpSpPr>
        <p:grpSpPr>
          <a:xfrm>
            <a:off x="1295486" y="3276604"/>
            <a:ext cx="1523960" cy="1066772"/>
            <a:chOff x="762100" y="2133634"/>
            <a:chExt cx="1523960" cy="1066772"/>
          </a:xfrm>
        </p:grpSpPr>
        <p:sp>
          <p:nvSpPr>
            <p:cNvPr id="3" name="矩形 2"/>
            <p:cNvSpPr/>
            <p:nvPr/>
          </p:nvSpPr>
          <p:spPr>
            <a:xfrm>
              <a:off x="914496" y="2133634"/>
              <a:ext cx="228594" cy="1066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" name="直线连接符 4"/>
            <p:cNvCxnSpPr/>
            <p:nvPr/>
          </p:nvCxnSpPr>
          <p:spPr>
            <a:xfrm>
              <a:off x="762100" y="3200406"/>
              <a:ext cx="15239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19288" y="2286030"/>
              <a:ext cx="228594" cy="9143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524080" y="2590822"/>
              <a:ext cx="228594" cy="609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828872" y="2438426"/>
              <a:ext cx="228594" cy="761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折角形 9"/>
          <p:cNvSpPr/>
          <p:nvPr/>
        </p:nvSpPr>
        <p:spPr>
          <a:xfrm>
            <a:off x="1524080" y="4724366"/>
            <a:ext cx="1066772" cy="68578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dataset1</a:t>
            </a:r>
            <a:endParaRPr kumimoji="1" lang="zh-CN" altLang="en-US"/>
          </a:p>
        </p:txBody>
      </p:sp>
      <p:sp>
        <p:nvSpPr>
          <p:cNvPr id="12" name="折角形 11"/>
          <p:cNvSpPr/>
          <p:nvPr/>
        </p:nvSpPr>
        <p:spPr>
          <a:xfrm>
            <a:off x="6324554" y="4724366"/>
            <a:ext cx="1066772" cy="68578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dataset2</a:t>
            </a:r>
            <a:endParaRPr kumimoji="1" lang="zh-CN" altLang="en-US"/>
          </a:p>
        </p:txBody>
      </p:sp>
      <p:grpSp>
        <p:nvGrpSpPr>
          <p:cNvPr id="21" name="组 20"/>
          <p:cNvGrpSpPr/>
          <p:nvPr/>
        </p:nvGrpSpPr>
        <p:grpSpPr>
          <a:xfrm>
            <a:off x="6172158" y="2971812"/>
            <a:ext cx="1371564" cy="1371564"/>
            <a:chOff x="3810020" y="1524050"/>
            <a:chExt cx="1371564" cy="1371564"/>
          </a:xfrm>
        </p:grpSpPr>
        <p:sp>
          <p:nvSpPr>
            <p:cNvPr id="11" name="椭圆 10"/>
            <p:cNvSpPr/>
            <p:nvPr/>
          </p:nvSpPr>
          <p:spPr>
            <a:xfrm>
              <a:off x="3810020" y="1524050"/>
              <a:ext cx="1371564" cy="1371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>
              <a:endCxn id="11" idx="6"/>
            </p:cNvCxnSpPr>
            <p:nvPr/>
          </p:nvCxnSpPr>
          <p:spPr>
            <a:xfrm>
              <a:off x="4495802" y="2209832"/>
              <a:ext cx="68578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>
              <a:endCxn id="11" idx="0"/>
            </p:cNvCxnSpPr>
            <p:nvPr/>
          </p:nvCxnSpPr>
          <p:spPr>
            <a:xfrm flipV="1">
              <a:off x="4495802" y="1524050"/>
              <a:ext cx="0" cy="68578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endCxn id="11" idx="3"/>
            </p:cNvCxnSpPr>
            <p:nvPr/>
          </p:nvCxnSpPr>
          <p:spPr>
            <a:xfrm flipH="1">
              <a:off x="4010881" y="2209832"/>
              <a:ext cx="484921" cy="48492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endCxn id="11" idx="5"/>
            </p:cNvCxnSpPr>
            <p:nvPr/>
          </p:nvCxnSpPr>
          <p:spPr>
            <a:xfrm>
              <a:off x="4495802" y="2209832"/>
              <a:ext cx="484921" cy="48492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3048040" y="838268"/>
            <a:ext cx="2590732" cy="1142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Context</a:t>
            </a:r>
          </a:p>
          <a:p>
            <a:pPr algn="ctr"/>
            <a:endParaRPr kumimoji="1" lang="en-US" altLang="zh-CN" smtClean="0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1981268" y="2133634"/>
            <a:ext cx="1600158" cy="1066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上下箭头 24"/>
          <p:cNvSpPr/>
          <p:nvPr/>
        </p:nvSpPr>
        <p:spPr>
          <a:xfrm>
            <a:off x="6781742" y="4419574"/>
            <a:ext cx="152396" cy="22859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1981268" y="4419574"/>
            <a:ext cx="152396" cy="22859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876792" y="2133634"/>
            <a:ext cx="1447762" cy="83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10020" y="1295456"/>
            <a:ext cx="1047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>
                <a:solidFill>
                  <a:srgbClr val="CCFFCC"/>
                </a:solidFill>
              </a:rPr>
              <a:t>年度</a:t>
            </a:r>
            <a:r>
              <a:rPr kumimoji="1" lang="en-US" altLang="zh-CN" sz="1400" smtClean="0">
                <a:solidFill>
                  <a:srgbClr val="CCFFCC"/>
                </a:solidFill>
              </a:rPr>
              <a:t>=2014</a:t>
            </a:r>
          </a:p>
          <a:p>
            <a:r>
              <a:rPr kumimoji="1" lang="zh-CN" altLang="en-US" sz="1400" smtClean="0">
                <a:solidFill>
                  <a:srgbClr val="CCFFCC"/>
                </a:solidFill>
              </a:rPr>
              <a:t>地区</a:t>
            </a:r>
            <a:r>
              <a:rPr kumimoji="1" lang="en-US" altLang="zh-CN" sz="1400" smtClean="0">
                <a:solidFill>
                  <a:srgbClr val="CCFFCC"/>
                </a:solidFill>
              </a:rPr>
              <a:t>=</a:t>
            </a:r>
            <a:r>
              <a:rPr kumimoji="1" lang="zh-CN" altLang="en-US" sz="1400" smtClean="0">
                <a:solidFill>
                  <a:srgbClr val="CCFFCC"/>
                </a:solidFill>
              </a:rPr>
              <a:t>华北</a:t>
            </a:r>
            <a:endParaRPr kumimoji="1" lang="en-US" altLang="zh-CN" sz="1400" smtClean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4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百度</a:t>
            </a:r>
            <a:r>
              <a:rPr kumimoji="1" lang="en-US" altLang="zh-CN" dirty="0" err="1" smtClean="0"/>
              <a:t>ECharts</a:t>
            </a:r>
            <a:r>
              <a:rPr kumimoji="1" lang="zh-CN" altLang="en-US" dirty="0" smtClean="0"/>
              <a:t>整合方案</a:t>
            </a:r>
            <a:endParaRPr kumimoji="1" lang="zh-CN" alt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381110" y="685872"/>
            <a:ext cx="8457978" cy="160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通过实现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UChartBase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，可将百度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ECharts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图表类型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封装为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格式的可视化组件。再实现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数据格式到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数据格式的转换，即可将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err="1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图表库中。以下代码以封装百度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的饼图为例说明：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90" y="2254411"/>
            <a:ext cx="7315008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i="1"/>
              <a:t>define</a:t>
            </a:r>
            <a:r>
              <a:rPr lang="en-US" altLang="zh-CN" sz="1100"/>
              <a:t>(</a:t>
            </a:r>
            <a:r>
              <a:rPr lang="en-US" altLang="zh-CN" sz="1100" smtClean="0"/>
              <a:t>[</a:t>
            </a:r>
            <a:r>
              <a:rPr lang="en-US" altLang="zh-CN" sz="1100" b="1" smtClean="0"/>
              <a:t>‘.</a:t>
            </a:r>
            <a:r>
              <a:rPr lang="en-US" altLang="zh-CN" sz="1100" b="1"/>
              <a:t>./../base/</a:t>
            </a:r>
            <a:r>
              <a:rPr lang="en-US" altLang="zh-CN" sz="1100" b="1" smtClean="0"/>
              <a:t>UChartBase’</a:t>
            </a:r>
            <a:r>
              <a:rPr lang="en-US" altLang="zh-CN" sz="1100" smtClean="0"/>
              <a:t>]</a:t>
            </a:r>
            <a:r>
              <a:rPr lang="en-US" altLang="zh-CN" sz="1100"/>
              <a:t>, </a:t>
            </a:r>
            <a:r>
              <a:rPr lang="en-US" altLang="zh-CN" sz="1100" b="1"/>
              <a:t>function </a:t>
            </a:r>
            <a:r>
              <a:rPr lang="en-US" altLang="zh-CN" sz="1100"/>
              <a:t>(uchart) {</a:t>
            </a:r>
            <a:br>
              <a:rPr lang="en-US" altLang="zh-CN" sz="1100"/>
            </a:br>
            <a:r>
              <a:rPr lang="en-US" altLang="zh-CN" sz="1100"/>
              <a:t>    </a:t>
            </a:r>
            <a:r>
              <a:rPr lang="en-US" altLang="zh-CN" sz="1100" b="1"/>
              <a:t>function </a:t>
            </a:r>
            <a:r>
              <a:rPr lang="en-US" altLang="zh-CN" sz="1100" i="1"/>
              <a:t>EChartPie</a:t>
            </a:r>
            <a:r>
              <a:rPr lang="en-US" altLang="zh-CN" sz="1100"/>
              <a:t>() {</a:t>
            </a:r>
            <a:br>
              <a:rPr lang="en-US" altLang="zh-CN" sz="1100"/>
            </a:br>
            <a:r>
              <a:rPr lang="en-US" altLang="zh-CN" sz="1100"/>
              <a:t>        uchart.</a:t>
            </a:r>
            <a:r>
              <a:rPr lang="en-US" altLang="zh-CN" sz="1100" i="1"/>
              <a:t>UChartBase</a:t>
            </a:r>
            <a:r>
              <a:rPr lang="en-US" altLang="zh-CN" sz="1100"/>
              <a:t>.call(</a:t>
            </a:r>
            <a:r>
              <a:rPr lang="en-US" altLang="zh-CN" sz="1100" b="1"/>
              <a:t>this</a:t>
            </a:r>
            <a:r>
              <a:rPr lang="en-US" altLang="zh-CN" sz="1100"/>
              <a:t>);</a:t>
            </a:r>
            <a:br>
              <a:rPr lang="en-US" altLang="zh-CN" sz="1100"/>
            </a:b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/>
              <a:t>        </a:t>
            </a:r>
            <a:r>
              <a:rPr lang="en-US" altLang="zh-CN" sz="1100" b="1"/>
              <a:t>this</a:t>
            </a:r>
            <a:r>
              <a:rPr lang="en-US" altLang="zh-CN" sz="1100"/>
              <a:t>.render = </a:t>
            </a:r>
            <a:r>
              <a:rPr lang="en-US" altLang="zh-CN" sz="1100" b="1"/>
              <a:t>function </a:t>
            </a:r>
            <a:r>
              <a:rPr lang="en-US" altLang="zh-CN" sz="1100"/>
              <a:t>(container) {</a:t>
            </a:r>
            <a:br>
              <a:rPr lang="en-US" altLang="zh-CN" sz="1100"/>
            </a:br>
            <a:r>
              <a:rPr lang="en-US" altLang="zh-CN" sz="1100"/>
              <a:t>            </a:t>
            </a:r>
            <a:r>
              <a:rPr lang="en-US" altLang="zh-CN" sz="1100" b="1"/>
              <a:t>var </a:t>
            </a:r>
            <a:r>
              <a:rPr lang="en-US" altLang="zh-CN" sz="1100"/>
              <a:t>datasets = </a:t>
            </a:r>
            <a:r>
              <a:rPr lang="en-US" altLang="zh-CN" sz="1100" b="1"/>
              <a:t>this</a:t>
            </a:r>
            <a:r>
              <a:rPr lang="en-US" altLang="zh-CN" sz="1100"/>
              <a:t>.getDatasets();</a:t>
            </a:r>
            <a:br>
              <a:rPr lang="en-US" altLang="zh-CN" sz="1100"/>
            </a:br>
            <a:r>
              <a:rPr lang="en-US" altLang="zh-CN" sz="1100"/>
              <a:t>            </a:t>
            </a:r>
            <a:r>
              <a:rPr lang="en-US" altLang="zh-CN" sz="1100" b="1"/>
              <a:t>var </a:t>
            </a:r>
            <a:r>
              <a:rPr lang="en-US" altLang="zh-CN" sz="1100"/>
              <a:t>option = </a:t>
            </a:r>
            <a:r>
              <a:rPr lang="en-US" altLang="zh-CN" sz="1100" b="1"/>
              <a:t>this</a:t>
            </a:r>
            <a:r>
              <a:rPr lang="en-US" altLang="zh-CN" sz="1100"/>
              <a:t>.getOption();</a:t>
            </a:r>
            <a:br>
              <a:rPr lang="en-US" altLang="zh-CN" sz="1100"/>
            </a:b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/>
              <a:t>           </a:t>
            </a:r>
            <a:r>
              <a:rPr lang="en-US" altLang="zh-CN" sz="1100">
                <a:solidFill>
                  <a:srgbClr val="008000"/>
                </a:solidFill>
              </a:rPr>
              <a:t> </a:t>
            </a:r>
            <a:r>
              <a:rPr lang="en-US" altLang="zh-CN" sz="1100" i="1">
                <a:solidFill>
                  <a:srgbClr val="008000"/>
                </a:solidFill>
              </a:rPr>
              <a:t>// </a:t>
            </a:r>
            <a:r>
              <a:rPr lang="en-US" altLang="zh-CN" sz="1100" i="1" smtClean="0">
                <a:solidFill>
                  <a:srgbClr val="008000"/>
                </a:solidFill>
              </a:rPr>
              <a:t>ECharts</a:t>
            </a:r>
            <a:r>
              <a:rPr lang="zh-CN" altLang="en-US" sz="1100" i="1" smtClean="0">
                <a:solidFill>
                  <a:srgbClr val="008000"/>
                </a:solidFill>
              </a:rPr>
              <a:t>路径</a:t>
            </a:r>
            <a:r>
              <a:rPr lang="zh-CN" altLang="en-US" sz="1100" i="1">
                <a:solidFill>
                  <a:srgbClr val="008000"/>
                </a:solidFill>
              </a:rPr>
              <a:t>配置</a:t>
            </a:r>
            <a:br>
              <a:rPr lang="zh-CN" altLang="en-US" sz="1100" i="1">
                <a:solidFill>
                  <a:srgbClr val="008000"/>
                </a:solidFill>
              </a:rPr>
            </a:br>
            <a:r>
              <a:rPr lang="zh-CN" altLang="en-US" sz="1100" i="1"/>
              <a:t>       </a:t>
            </a:r>
            <a:r>
              <a:rPr lang="en-US" altLang="zh-CN" sz="1100" i="1" smtClean="0"/>
              <a:t>require</a:t>
            </a:r>
            <a:r>
              <a:rPr lang="en-US" altLang="zh-CN" sz="1100" smtClean="0"/>
              <a:t>.config</a:t>
            </a:r>
            <a:r>
              <a:rPr lang="en-US" altLang="zh-CN" sz="1100"/>
              <a:t>({</a:t>
            </a:r>
            <a:br>
              <a:rPr lang="en-US" altLang="zh-CN" sz="1100"/>
            </a:br>
            <a:r>
              <a:rPr lang="en-US" altLang="zh-CN" sz="1100"/>
              <a:t>                paths:{</a:t>
            </a:r>
            <a:br>
              <a:rPr lang="en-US" altLang="zh-CN" sz="1100"/>
            </a:br>
            <a:r>
              <a:rPr lang="en-US" altLang="zh-CN" sz="1100"/>
              <a:t>                    </a:t>
            </a:r>
            <a:r>
              <a:rPr lang="en-US" altLang="zh-CN" sz="1100" b="1" smtClean="0"/>
              <a:t>‘echarts’ </a:t>
            </a:r>
            <a:r>
              <a:rPr lang="en-US" altLang="zh-CN" sz="1100"/>
              <a:t>: </a:t>
            </a:r>
            <a:r>
              <a:rPr lang="en-US" altLang="zh-CN" sz="1100" b="1" smtClean="0"/>
              <a:t>‘.</a:t>
            </a:r>
            <a:r>
              <a:rPr lang="en-US" altLang="zh-CN" sz="1100" b="1"/>
              <a:t>./../lib/echarts/</a:t>
            </a:r>
            <a:r>
              <a:rPr lang="en-US" altLang="zh-CN" sz="1100" b="1" smtClean="0"/>
              <a:t>echarts’</a:t>
            </a:r>
            <a:r>
              <a:rPr lang="en-US" altLang="zh-CN" sz="1100" smtClean="0"/>
              <a:t>,</a:t>
            </a: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/>
              <a:t>                    </a:t>
            </a:r>
            <a:r>
              <a:rPr lang="en-US" altLang="zh-CN" sz="1100" b="1" smtClean="0"/>
              <a:t>‘echarts</a:t>
            </a:r>
            <a:r>
              <a:rPr lang="en-US" altLang="zh-CN" sz="1100" b="1"/>
              <a:t>/chart/</a:t>
            </a:r>
            <a:r>
              <a:rPr lang="en-US" altLang="zh-CN" sz="1100" b="1" smtClean="0"/>
              <a:t>pie’ </a:t>
            </a:r>
            <a:r>
              <a:rPr lang="en-US" altLang="zh-CN" sz="1100"/>
              <a:t>: </a:t>
            </a:r>
            <a:r>
              <a:rPr lang="en-US" altLang="zh-CN" sz="1100" b="1" smtClean="0"/>
              <a:t>‘.</a:t>
            </a:r>
            <a:r>
              <a:rPr lang="en-US" altLang="zh-CN" sz="1100" b="1"/>
              <a:t>./../lib/echarts/</a:t>
            </a:r>
            <a:r>
              <a:rPr lang="en-US" altLang="zh-CN" sz="1100" b="1" smtClean="0"/>
              <a:t>echarts’</a:t>
            </a:r>
            <a:r>
              <a:rPr lang="en-US" altLang="zh-CN" sz="1100" b="1"/>
              <a:t/>
            </a:r>
            <a:br>
              <a:rPr lang="en-US" altLang="zh-CN" sz="1100" b="1"/>
            </a:br>
            <a:r>
              <a:rPr lang="en-US" altLang="zh-CN" sz="1100" b="1"/>
              <a:t>                </a:t>
            </a:r>
            <a:r>
              <a:rPr lang="en-US" altLang="zh-CN" sz="1100"/>
              <a:t>}</a:t>
            </a:r>
            <a:br>
              <a:rPr lang="en-US" altLang="zh-CN" sz="1100"/>
            </a:br>
            <a:r>
              <a:rPr lang="en-US" altLang="zh-CN" sz="1100"/>
              <a:t>            });</a:t>
            </a:r>
            <a:br>
              <a:rPr lang="en-US" altLang="zh-CN" sz="1100"/>
            </a:br>
            <a:r>
              <a:rPr lang="en-US" altLang="zh-CN" sz="1100">
                <a:solidFill>
                  <a:srgbClr val="008000"/>
                </a:solidFill>
              </a:rPr>
              <a:t/>
            </a:r>
            <a:br>
              <a:rPr lang="en-US" altLang="zh-CN" sz="1100">
                <a:solidFill>
                  <a:srgbClr val="008000"/>
                </a:solidFill>
              </a:rPr>
            </a:br>
            <a:r>
              <a:rPr lang="en-US" altLang="zh-CN" sz="1100">
                <a:solidFill>
                  <a:srgbClr val="008000"/>
                </a:solidFill>
              </a:rPr>
              <a:t>            </a:t>
            </a:r>
            <a:r>
              <a:rPr lang="en-US" altLang="zh-CN" sz="1100" i="1">
                <a:solidFill>
                  <a:srgbClr val="008000"/>
                </a:solidFill>
              </a:rPr>
              <a:t>// </a:t>
            </a:r>
            <a:r>
              <a:rPr lang="en-US" altLang="zh-CN" sz="1100" i="1" smtClean="0">
                <a:solidFill>
                  <a:srgbClr val="008000"/>
                </a:solidFill>
              </a:rPr>
              <a:t>ECharts</a:t>
            </a:r>
            <a:r>
              <a:rPr lang="zh-CN" altLang="en-US" sz="1100" i="1" smtClean="0">
                <a:solidFill>
                  <a:srgbClr val="008000"/>
                </a:solidFill>
              </a:rPr>
              <a:t>使用</a:t>
            </a:r>
            <a:r>
              <a:rPr lang="zh-CN" altLang="en-US" sz="1100" i="1">
                <a:solidFill>
                  <a:srgbClr val="008000"/>
                </a:solidFill>
              </a:rPr>
              <a:t/>
            </a:r>
            <a:br>
              <a:rPr lang="zh-CN" altLang="en-US" sz="1100" i="1">
                <a:solidFill>
                  <a:srgbClr val="008000"/>
                </a:solidFill>
              </a:rPr>
            </a:br>
            <a:r>
              <a:rPr lang="zh-CN" altLang="en-US" sz="1100" i="1"/>
              <a:t>       </a:t>
            </a:r>
            <a:r>
              <a:rPr lang="en-US" altLang="zh-CN" sz="1100" i="1" smtClean="0"/>
              <a:t>require</a:t>
            </a:r>
            <a:r>
              <a:rPr lang="en-US" altLang="zh-CN" sz="1100"/>
              <a:t>(</a:t>
            </a:r>
            <a:br>
              <a:rPr lang="en-US" altLang="zh-CN" sz="1100"/>
            </a:br>
            <a:r>
              <a:rPr lang="en-US" altLang="zh-CN" sz="1100"/>
              <a:t>                [</a:t>
            </a:r>
            <a:br>
              <a:rPr lang="en-US" altLang="zh-CN" sz="1100"/>
            </a:br>
            <a:r>
              <a:rPr lang="en-US" altLang="zh-CN" sz="1100"/>
              <a:t>                    </a:t>
            </a:r>
            <a:r>
              <a:rPr lang="en-US" altLang="zh-CN" sz="1100" b="1" smtClean="0"/>
              <a:t>‘echarts’</a:t>
            </a:r>
            <a:r>
              <a:rPr lang="en-US" altLang="zh-CN" sz="1100" smtClean="0"/>
              <a:t>,</a:t>
            </a: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/>
              <a:t>                    </a:t>
            </a:r>
            <a:r>
              <a:rPr lang="en-US" altLang="zh-CN" sz="1100" b="1" smtClean="0"/>
              <a:t>‘echarts</a:t>
            </a:r>
            <a:r>
              <a:rPr lang="en-US" altLang="zh-CN" sz="1100" b="1"/>
              <a:t>/chart/</a:t>
            </a:r>
            <a:r>
              <a:rPr lang="en-US" altLang="zh-CN" sz="1100" b="1" smtClean="0"/>
              <a:t>pie’ </a:t>
            </a:r>
            <a:r>
              <a:rPr lang="en-US" altLang="zh-CN" sz="1100" i="1">
                <a:solidFill>
                  <a:srgbClr val="008000"/>
                </a:solidFill>
              </a:rPr>
              <a:t>// </a:t>
            </a:r>
            <a:r>
              <a:rPr lang="zh-CN" altLang="en-US" sz="1100" i="1">
                <a:solidFill>
                  <a:srgbClr val="008000"/>
                </a:solidFill>
              </a:rPr>
              <a:t>使用柱状图就加载</a:t>
            </a:r>
            <a:r>
              <a:rPr lang="en-US" altLang="zh-CN" sz="1100" i="1">
                <a:solidFill>
                  <a:srgbClr val="008000"/>
                </a:solidFill>
              </a:rPr>
              <a:t>pie</a:t>
            </a:r>
            <a:r>
              <a:rPr lang="zh-CN" altLang="en-US" sz="1100" i="1">
                <a:solidFill>
                  <a:srgbClr val="008000"/>
                </a:solidFill>
              </a:rPr>
              <a:t>模块，按需加载</a:t>
            </a:r>
            <a:r>
              <a:rPr lang="zh-CN" altLang="en-US" sz="1100" i="1"/>
              <a:t/>
            </a:r>
            <a:br>
              <a:rPr lang="zh-CN" altLang="en-US" sz="1100" i="1"/>
            </a:br>
            <a:r>
              <a:rPr lang="zh-CN" altLang="en-US" sz="1100" i="1"/>
              <a:t>         </a:t>
            </a:r>
            <a:r>
              <a:rPr lang="en-US" altLang="zh-CN" sz="1100" smtClean="0"/>
              <a:t>]</a:t>
            </a:r>
            <a:r>
              <a:rPr lang="en-US" altLang="zh-CN" sz="1100"/>
              <a:t>,</a:t>
            </a:r>
            <a:br>
              <a:rPr lang="en-US" altLang="zh-CN" sz="1100"/>
            </a:br>
            <a:r>
              <a:rPr lang="en-US" altLang="zh-CN" sz="1100"/>
              <a:t>                </a:t>
            </a:r>
            <a:r>
              <a:rPr lang="en-US" altLang="zh-CN" sz="1100" b="1"/>
              <a:t>function</a:t>
            </a:r>
            <a:r>
              <a:rPr lang="en-US" altLang="zh-CN" sz="1100"/>
              <a:t>(ec) {</a:t>
            </a:r>
            <a:br>
              <a:rPr lang="en-US" altLang="zh-CN" sz="1100"/>
            </a:br>
            <a:r>
              <a:rPr lang="en-US" altLang="zh-CN" sz="1100"/>
              <a:t>                    </a:t>
            </a:r>
            <a:r>
              <a:rPr lang="en-US" altLang="zh-CN" sz="1100" b="1"/>
              <a:t>if </a:t>
            </a:r>
            <a:r>
              <a:rPr lang="en-US" altLang="zh-CN" sz="1100"/>
              <a:t>(datasets == </a:t>
            </a:r>
            <a:r>
              <a:rPr lang="en-US" altLang="zh-CN" sz="1100" b="1"/>
              <a:t>null </a:t>
            </a:r>
            <a:r>
              <a:rPr lang="en-US" altLang="zh-CN" sz="1100"/>
              <a:t>|| datasets.length == 0) {</a:t>
            </a:r>
            <a:br>
              <a:rPr lang="en-US" altLang="zh-CN" sz="1100"/>
            </a:br>
            <a:r>
              <a:rPr lang="en-US" altLang="zh-CN" sz="1100"/>
              <a:t>                        container.</a:t>
            </a:r>
            <a:r>
              <a:rPr lang="en-US" altLang="zh-CN" sz="1100" b="1"/>
              <a:t>innerHTML </a:t>
            </a:r>
            <a:r>
              <a:rPr lang="en-US" altLang="zh-CN" sz="1100"/>
              <a:t>= </a:t>
            </a:r>
            <a:r>
              <a:rPr lang="en-US" altLang="zh-CN" sz="1100" b="1" smtClean="0"/>
              <a:t>“&lt;</a:t>
            </a:r>
            <a:r>
              <a:rPr lang="en-US" altLang="zh-CN" sz="1100" b="1"/>
              <a:t>h3&gt;EChartPie: No data!&lt;/h3</a:t>
            </a:r>
            <a:r>
              <a:rPr lang="en-US" altLang="zh-CN" sz="1100" b="1" smtClean="0"/>
              <a:t>&gt;”</a:t>
            </a:r>
            <a:r>
              <a:rPr lang="en-US" altLang="zh-CN" sz="1100" smtClean="0"/>
              <a:t>;</a:t>
            </a: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/>
              <a:t>                    }</a:t>
            </a:r>
            <a:br>
              <a:rPr lang="en-US" altLang="zh-CN" sz="1100"/>
            </a:br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2298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百度</a:t>
            </a:r>
            <a:r>
              <a:rPr kumimoji="1" lang="en-US" altLang="zh-CN"/>
              <a:t>ECharts</a:t>
            </a:r>
            <a:r>
              <a:rPr kumimoji="1" lang="zh-CN" altLang="en-US"/>
              <a:t>整合方</a:t>
            </a:r>
            <a:r>
              <a:rPr kumimoji="1" lang="zh-CN" altLang="en-US" smtClean="0"/>
              <a:t>案</a:t>
            </a:r>
            <a:r>
              <a:rPr kumimoji="1" lang="en-US" altLang="zh-CN" smtClean="0"/>
              <a:t>（</a:t>
            </a:r>
            <a:r>
              <a:rPr kumimoji="1" lang="zh-CN" altLang="en-US" smtClean="0"/>
              <a:t>续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）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0694" y="1219258"/>
            <a:ext cx="594344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zh-CN" sz="1100" b="1"/>
              <a:t>else </a:t>
            </a:r>
            <a:r>
              <a:rPr lang="nb-NO" altLang="zh-CN" sz="1100"/>
              <a:t>{</a:t>
            </a:r>
            <a:br>
              <a:rPr lang="nb-NO" altLang="zh-CN" sz="1100"/>
            </a:br>
            <a:r>
              <a:rPr lang="nb-NO" altLang="zh-CN" sz="1100">
                <a:solidFill>
                  <a:srgbClr val="008000"/>
                </a:solidFill>
              </a:rPr>
              <a:t>                        </a:t>
            </a:r>
            <a:r>
              <a:rPr lang="nb-NO" altLang="zh-CN" sz="1100" i="1">
                <a:solidFill>
                  <a:srgbClr val="008000"/>
                </a:solidFill>
              </a:rPr>
              <a:t>// </a:t>
            </a:r>
            <a:r>
              <a:rPr lang="zh-CN" altLang="nb-NO" sz="1100" i="1">
                <a:solidFill>
                  <a:srgbClr val="008000"/>
                </a:solidFill>
              </a:rPr>
              <a:t>基于准备好的</a:t>
            </a:r>
            <a:r>
              <a:rPr lang="nb-NO" altLang="zh-CN" sz="1100" i="1">
                <a:solidFill>
                  <a:srgbClr val="008000"/>
                </a:solidFill>
              </a:rPr>
              <a:t>dom</a:t>
            </a:r>
            <a:r>
              <a:rPr lang="zh-CN" altLang="nb-NO" sz="1100" i="1">
                <a:solidFill>
                  <a:srgbClr val="008000"/>
                </a:solidFill>
              </a:rPr>
              <a:t>，初始化</a:t>
            </a:r>
            <a:r>
              <a:rPr lang="nb-NO" altLang="zh-CN" sz="1100" i="1">
                <a:solidFill>
                  <a:srgbClr val="008000"/>
                </a:solidFill>
              </a:rPr>
              <a:t>echarts</a:t>
            </a:r>
            <a:r>
              <a:rPr lang="zh-CN" altLang="nb-NO" sz="1100" i="1">
                <a:solidFill>
                  <a:srgbClr val="008000"/>
                </a:solidFill>
              </a:rPr>
              <a:t>图表</a:t>
            </a:r>
            <a:r>
              <a:rPr lang="zh-CN" altLang="nb-NO" sz="1100" i="1"/>
              <a:t/>
            </a:r>
            <a:br>
              <a:rPr lang="zh-CN" altLang="nb-NO" sz="1100" i="1"/>
            </a:br>
            <a:r>
              <a:rPr lang="zh-CN" altLang="nb-NO" sz="1100" i="1"/>
              <a:t>             </a:t>
            </a:r>
            <a:r>
              <a:rPr lang="nb-NO" altLang="zh-CN" sz="1100" b="1" smtClean="0"/>
              <a:t>var </a:t>
            </a:r>
            <a:r>
              <a:rPr lang="nb-NO" altLang="zh-CN" sz="1100"/>
              <a:t>myChart = ec.init(container);</a:t>
            </a:r>
            <a:br>
              <a:rPr lang="nb-NO" altLang="zh-CN" sz="1100"/>
            </a:br>
            <a:r>
              <a:rPr lang="nb-NO" altLang="zh-CN" sz="1100"/>
              <a:t>                        </a:t>
            </a:r>
            <a:r>
              <a:rPr lang="nb-NO" altLang="zh-CN" sz="1100" b="1"/>
              <a:t>var </a:t>
            </a:r>
            <a:r>
              <a:rPr lang="nb-NO" altLang="zh-CN" sz="1100"/>
              <a:t>dataset = datasets[0];</a:t>
            </a:r>
            <a:br>
              <a:rPr lang="nb-NO" altLang="zh-CN" sz="1100"/>
            </a:br>
            <a:r>
              <a:rPr lang="nb-NO" altLang="zh-CN" sz="1100"/>
              <a:t>                        </a:t>
            </a:r>
            <a:r>
              <a:rPr lang="nb-NO" altLang="zh-CN" sz="1100" b="1"/>
              <a:t>var </a:t>
            </a:r>
            <a:r>
              <a:rPr lang="nb-NO" altLang="zh-CN" sz="1100"/>
              <a:t>data = </a:t>
            </a:r>
            <a:r>
              <a:rPr lang="nb-NO" altLang="zh-CN" sz="1100" b="1"/>
              <a:t>new </a:t>
            </a:r>
            <a:r>
              <a:rPr lang="nb-NO" altLang="zh-CN" sz="1100" i="1"/>
              <a:t>Array</a:t>
            </a:r>
            <a:r>
              <a:rPr lang="nb-NO" altLang="zh-CN" sz="1100"/>
              <a:t>();</a:t>
            </a:r>
            <a:br>
              <a:rPr lang="nb-NO" altLang="zh-CN" sz="1100"/>
            </a:br>
            <a:r>
              <a:rPr lang="nb-NO" altLang="zh-CN" sz="1100"/>
              <a:t>                        </a:t>
            </a:r>
            <a:r>
              <a:rPr lang="nb-NO" altLang="zh-CN" sz="1100" b="1"/>
              <a:t>var </a:t>
            </a:r>
            <a:r>
              <a:rPr lang="nb-NO" altLang="zh-CN" sz="1100"/>
              <a:t>lines = dataset.data.split</a:t>
            </a:r>
            <a:r>
              <a:rPr lang="nb-NO" altLang="zh-CN" sz="1100" smtClean="0"/>
              <a:t>(</a:t>
            </a:r>
            <a:r>
              <a:rPr lang="nb-NO" altLang="zh-CN" sz="1100" b="1" smtClean="0"/>
              <a:t>“\n”</a:t>
            </a:r>
            <a:r>
              <a:rPr lang="nb-NO" altLang="zh-CN" sz="1100" smtClean="0"/>
              <a:t>)</a:t>
            </a:r>
            <a:r>
              <a:rPr lang="nb-NO" altLang="zh-CN" sz="1100"/>
              <a:t>;</a:t>
            </a:r>
            <a:br>
              <a:rPr lang="nb-NO" altLang="zh-CN" sz="1100"/>
            </a:br>
            <a:r>
              <a:rPr lang="nb-NO" altLang="zh-CN" sz="1100"/>
              <a:t>                        </a:t>
            </a:r>
            <a:r>
              <a:rPr lang="nb-NO" altLang="zh-CN" sz="1100" b="1"/>
              <a:t>for </a:t>
            </a:r>
            <a:r>
              <a:rPr lang="nb-NO" altLang="zh-CN" sz="1100"/>
              <a:t>(</a:t>
            </a:r>
            <a:r>
              <a:rPr lang="nb-NO" altLang="zh-CN" sz="1100" b="1"/>
              <a:t>var </a:t>
            </a:r>
            <a:r>
              <a:rPr lang="nb-NO" altLang="zh-CN" sz="1100"/>
              <a:t>index = 0; index &lt; lines.</a:t>
            </a:r>
            <a:r>
              <a:rPr lang="nb-NO" altLang="zh-CN" sz="1100" b="1"/>
              <a:t>length</a:t>
            </a:r>
            <a:r>
              <a:rPr lang="nb-NO" altLang="zh-CN" sz="1100"/>
              <a:t>; index ++) {</a:t>
            </a:r>
            <a:br>
              <a:rPr lang="nb-NO" altLang="zh-CN" sz="1100"/>
            </a:br>
            <a:r>
              <a:rPr lang="nb-NO" altLang="zh-CN" sz="1100"/>
              <a:t>                            </a:t>
            </a:r>
            <a:r>
              <a:rPr lang="nb-NO" altLang="zh-CN" sz="1100" b="1"/>
              <a:t>var </a:t>
            </a:r>
            <a:r>
              <a:rPr lang="nb-NO" altLang="zh-CN" sz="1100"/>
              <a:t>line = lines[index];</a:t>
            </a:r>
            <a:br>
              <a:rPr lang="nb-NO" altLang="zh-CN" sz="1100"/>
            </a:br>
            <a:r>
              <a:rPr lang="nb-NO" altLang="zh-CN" sz="1100"/>
              <a:t>                            </a:t>
            </a:r>
            <a:r>
              <a:rPr lang="nb-NO" altLang="zh-CN" sz="1100" b="1"/>
              <a:t>var </a:t>
            </a:r>
            <a:r>
              <a:rPr lang="nb-NO" altLang="zh-CN" sz="1100"/>
              <a:t>items = line.split</a:t>
            </a:r>
            <a:r>
              <a:rPr lang="nb-NO" altLang="zh-CN" sz="1100" smtClean="0"/>
              <a:t>(</a:t>
            </a:r>
            <a:r>
              <a:rPr lang="nb-NO" altLang="zh-CN" sz="1100" b="1" smtClean="0"/>
              <a:t>“,”</a:t>
            </a:r>
            <a:r>
              <a:rPr lang="nb-NO" altLang="zh-CN" sz="1100" smtClean="0"/>
              <a:t>)</a:t>
            </a:r>
            <a:r>
              <a:rPr lang="nb-NO" altLang="zh-CN" sz="1100"/>
              <a:t>;</a:t>
            </a:r>
            <a:br>
              <a:rPr lang="nb-NO" altLang="zh-CN" sz="1100"/>
            </a:br>
            <a:r>
              <a:rPr lang="nb-NO" altLang="zh-CN" sz="1100"/>
              <a:t>                            data[index] = {</a:t>
            </a:r>
            <a:r>
              <a:rPr lang="nb-NO" altLang="zh-CN" sz="1100" b="1"/>
              <a:t>name</a:t>
            </a:r>
            <a:r>
              <a:rPr lang="nb-NO" altLang="zh-CN" sz="1100"/>
              <a:t>: items[0], </a:t>
            </a:r>
            <a:r>
              <a:rPr lang="nb-NO" altLang="zh-CN" sz="1100" b="1"/>
              <a:t>value</a:t>
            </a:r>
            <a:r>
              <a:rPr lang="nb-NO" altLang="zh-CN" sz="1100"/>
              <a:t>: items[1]};</a:t>
            </a:r>
            <a:br>
              <a:rPr lang="nb-NO" altLang="zh-CN" sz="1100"/>
            </a:br>
            <a:r>
              <a:rPr lang="nb-NO" altLang="zh-CN" sz="1100"/>
              <a:t>                        }</a:t>
            </a:r>
            <a:br>
              <a:rPr lang="nb-NO" altLang="zh-CN" sz="1100"/>
            </a:br>
            <a:r>
              <a:rPr lang="nb-NO" altLang="zh-CN" sz="1100"/>
              <a:t/>
            </a:r>
            <a:br>
              <a:rPr lang="nb-NO" altLang="zh-CN" sz="1100"/>
            </a:br>
            <a:r>
              <a:rPr lang="nb-NO" altLang="zh-CN" sz="1100"/>
              <a:t>                        option.</a:t>
            </a:r>
            <a:r>
              <a:rPr lang="nb-NO" altLang="zh-CN" sz="1100" b="1"/>
              <a:t>series</a:t>
            </a:r>
            <a:r>
              <a:rPr lang="nb-NO" altLang="zh-CN" sz="1100"/>
              <a:t>[0].</a:t>
            </a:r>
            <a:r>
              <a:rPr lang="nb-NO" altLang="zh-CN" sz="1100" b="1"/>
              <a:t>data </a:t>
            </a:r>
            <a:r>
              <a:rPr lang="nb-NO" altLang="zh-CN" sz="1100"/>
              <a:t>= data;</a:t>
            </a:r>
            <a:br>
              <a:rPr lang="nb-NO" altLang="zh-CN" sz="1100"/>
            </a:br>
            <a:r>
              <a:rPr lang="nb-NO" altLang="zh-CN" sz="1100"/>
              <a:t/>
            </a:r>
            <a:br>
              <a:rPr lang="nb-NO" altLang="zh-CN" sz="1100"/>
            </a:br>
            <a:r>
              <a:rPr lang="nb-NO" altLang="zh-CN" sz="1100"/>
              <a:t>                        </a:t>
            </a:r>
            <a:r>
              <a:rPr lang="nb-NO" altLang="zh-CN" sz="1100" i="1">
                <a:solidFill>
                  <a:srgbClr val="008000"/>
                </a:solidFill>
              </a:rPr>
              <a:t>// </a:t>
            </a:r>
            <a:r>
              <a:rPr lang="zh-CN" altLang="nb-NO" sz="1100" i="1">
                <a:solidFill>
                  <a:srgbClr val="008000"/>
                </a:solidFill>
              </a:rPr>
              <a:t>为</a:t>
            </a:r>
            <a:r>
              <a:rPr lang="nb-NO" altLang="zh-CN" sz="1100" i="1">
                <a:solidFill>
                  <a:srgbClr val="008000"/>
                </a:solidFill>
              </a:rPr>
              <a:t>echarts</a:t>
            </a:r>
            <a:r>
              <a:rPr lang="zh-CN" altLang="nb-NO" sz="1100" i="1">
                <a:solidFill>
                  <a:srgbClr val="008000"/>
                </a:solidFill>
              </a:rPr>
              <a:t>对象加载数据</a:t>
            </a:r>
            <a:r>
              <a:rPr lang="zh-CN" altLang="nb-NO" sz="1100" i="1"/>
              <a:t/>
            </a:r>
            <a:br>
              <a:rPr lang="zh-CN" altLang="nb-NO" sz="1100" i="1"/>
            </a:br>
            <a:r>
              <a:rPr lang="zh-CN" altLang="nb-NO" sz="1100" i="1"/>
              <a:t>             </a:t>
            </a:r>
            <a:r>
              <a:rPr lang="nb-NO" altLang="zh-CN" sz="1100" smtClean="0"/>
              <a:t>myChart.setOption</a:t>
            </a:r>
            <a:r>
              <a:rPr lang="nb-NO" altLang="zh-CN" sz="1100"/>
              <a:t>(option);</a:t>
            </a:r>
            <a:br>
              <a:rPr lang="nb-NO" altLang="zh-CN" sz="1100"/>
            </a:br>
            <a:r>
              <a:rPr lang="nb-NO" altLang="zh-CN" sz="1100"/>
              <a:t>                    }</a:t>
            </a:r>
            <a:br>
              <a:rPr lang="nb-NO" altLang="zh-CN" sz="1100"/>
            </a:br>
            <a:r>
              <a:rPr lang="nb-NO" altLang="zh-CN" sz="1100"/>
              <a:t>                 }</a:t>
            </a:r>
            <a:br>
              <a:rPr lang="nb-NO" altLang="zh-CN" sz="1100"/>
            </a:br>
            <a:r>
              <a:rPr lang="nb-NO" altLang="zh-CN" sz="1100"/>
              <a:t>            );</a:t>
            </a:r>
            <a:br>
              <a:rPr lang="nb-NO" altLang="zh-CN" sz="1100"/>
            </a:br>
            <a:r>
              <a:rPr lang="nb-NO" altLang="zh-CN" sz="1100"/>
              <a:t>        };</a:t>
            </a:r>
            <a:br>
              <a:rPr lang="nb-NO" altLang="zh-CN" sz="1100"/>
            </a:br>
            <a:r>
              <a:rPr lang="nb-NO" altLang="zh-CN" sz="1100"/>
              <a:t>    }</a:t>
            </a:r>
            <a:br>
              <a:rPr lang="nb-NO" altLang="zh-CN" sz="1100"/>
            </a:br>
            <a:r>
              <a:rPr lang="nb-NO" altLang="zh-CN" sz="1100"/>
              <a:t/>
            </a:r>
            <a:br>
              <a:rPr lang="nb-NO" altLang="zh-CN" sz="1100"/>
            </a:br>
            <a:r>
              <a:rPr lang="nb-NO" altLang="zh-CN" sz="1100"/>
              <a:t>    </a:t>
            </a:r>
            <a:r>
              <a:rPr lang="nb-NO" altLang="zh-CN" sz="1100" b="1"/>
              <a:t>return </a:t>
            </a:r>
            <a:r>
              <a:rPr lang="nb-NO" altLang="zh-CN" sz="1100"/>
              <a:t>{</a:t>
            </a:r>
            <a:br>
              <a:rPr lang="nb-NO" altLang="zh-CN" sz="1100"/>
            </a:br>
            <a:r>
              <a:rPr lang="nb-NO" altLang="zh-CN" sz="1100"/>
              <a:t>        </a:t>
            </a:r>
            <a:r>
              <a:rPr lang="nb-NO" altLang="zh-CN" sz="1100" b="1"/>
              <a:t>EChartPie</a:t>
            </a:r>
            <a:r>
              <a:rPr lang="nb-NO" altLang="zh-CN" sz="1100"/>
              <a:t>: </a:t>
            </a:r>
            <a:r>
              <a:rPr lang="nb-NO" altLang="zh-CN" sz="1100" i="1"/>
              <a:t>EChartPie</a:t>
            </a:r>
            <a:r>
              <a:rPr lang="nb-NO" altLang="zh-CN" sz="1100"/>
              <a:t>,</a:t>
            </a:r>
            <a:br>
              <a:rPr lang="nb-NO" altLang="zh-CN" sz="1100"/>
            </a:br>
            <a:r>
              <a:rPr lang="nb-NO" altLang="zh-CN" sz="1100" i="1" smtClean="0"/>
              <a:t>    </a:t>
            </a:r>
            <a:r>
              <a:rPr lang="nb-NO" altLang="zh-CN" sz="1100"/>
              <a:t>};</a:t>
            </a:r>
            <a:br>
              <a:rPr lang="nb-NO" altLang="zh-CN" sz="1100"/>
            </a:br>
            <a:r>
              <a:rPr lang="nb-NO" altLang="zh-CN" sz="110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7143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百度</a:t>
            </a:r>
            <a:r>
              <a:rPr kumimoji="1" lang="en-US" altLang="zh-CN"/>
              <a:t>ECharts</a:t>
            </a:r>
            <a:r>
              <a:rPr kumimoji="1" lang="zh-CN" altLang="en-US"/>
              <a:t>整合方案</a:t>
            </a:r>
            <a:r>
              <a:rPr kumimoji="1" lang="en-US" altLang="zh-CN"/>
              <a:t>（</a:t>
            </a:r>
            <a:r>
              <a:rPr kumimoji="1" lang="zh-CN" altLang="en-US" smtClean="0"/>
              <a:t>续</a:t>
            </a:r>
            <a:r>
              <a:rPr kumimoji="1" lang="zh-CN" altLang="zh-CN" smtClean="0"/>
              <a:t>2</a:t>
            </a:r>
            <a:r>
              <a:rPr kumimoji="1" lang="zh-CN" altLang="en-US" smtClean="0"/>
              <a:t>）</a:t>
            </a:r>
            <a:endParaRPr kumimoji="1" lang="zh-CN" altLang="en-US"/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381110" y="685872"/>
            <a:ext cx="8457978" cy="5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封装后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饼图的调用代码可完全按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的方式，如下：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90" y="1103233"/>
            <a:ext cx="7695998" cy="5678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i="1" dirty="0"/>
              <a:t>require</a:t>
            </a:r>
            <a:r>
              <a:rPr lang="en-US" altLang="zh-CN" sz="1100" dirty="0"/>
              <a:t>([</a:t>
            </a:r>
            <a:r>
              <a:rPr lang="en-US" altLang="zh-CN" sz="1100" b="1" dirty="0"/>
              <a:t>'</a:t>
            </a:r>
            <a:r>
              <a:rPr lang="en-US" altLang="zh-CN" sz="1100" b="1" dirty="0" err="1"/>
              <a:t>EChartPie</a:t>
            </a:r>
            <a:r>
              <a:rPr lang="en-US" altLang="zh-CN" sz="1100" b="1" dirty="0"/>
              <a:t>'</a:t>
            </a:r>
            <a:r>
              <a:rPr lang="en-US" altLang="zh-CN" sz="1100" dirty="0"/>
              <a:t>], </a:t>
            </a:r>
            <a:r>
              <a:rPr lang="en-US" altLang="zh-CN" sz="1100" b="1" dirty="0"/>
              <a:t>function </a:t>
            </a:r>
            <a:r>
              <a:rPr lang="en-US" altLang="zh-CN" sz="1100" dirty="0"/>
              <a:t>(</a:t>
            </a:r>
            <a:r>
              <a:rPr lang="en-US" altLang="zh-CN" sz="1100" dirty="0" err="1"/>
              <a:t>echart</a:t>
            </a:r>
            <a:r>
              <a:rPr lang="en-US" altLang="zh-CN" sz="1100" dirty="0"/>
              <a:t>) {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b="1" dirty="0" err="1"/>
              <a:t>var</a:t>
            </a:r>
            <a:r>
              <a:rPr lang="en-US" altLang="zh-CN" sz="1100" b="1" dirty="0"/>
              <a:t> </a:t>
            </a:r>
            <a:r>
              <a:rPr lang="en-US" altLang="zh-CN" sz="1100" dirty="0"/>
              <a:t>chart = </a:t>
            </a:r>
            <a:r>
              <a:rPr lang="en-US" altLang="zh-CN" sz="1100" b="1" dirty="0"/>
              <a:t>new </a:t>
            </a:r>
            <a:r>
              <a:rPr lang="en-US" altLang="zh-CN" sz="1100" dirty="0" err="1"/>
              <a:t>echart.</a:t>
            </a:r>
            <a:r>
              <a:rPr lang="en-US" altLang="zh-CN" sz="1100" i="1" dirty="0" err="1"/>
              <a:t>EChartPie</a:t>
            </a:r>
            <a:r>
              <a:rPr lang="en-US" altLang="zh-CN" sz="1100" dirty="0"/>
              <a:t>(</a:t>
            </a:r>
            <a:r>
              <a:rPr lang="en-US" altLang="zh-CN" sz="1100"/>
              <a:t>)</a:t>
            </a:r>
            <a:r>
              <a:rPr lang="en-US" altLang="zh-CN" sz="1100" smtClean="0"/>
              <a:t>;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b="1" dirty="0" err="1"/>
              <a:t>var</a:t>
            </a:r>
            <a:r>
              <a:rPr lang="en-US" altLang="zh-CN" sz="1100" b="1" dirty="0"/>
              <a:t> </a:t>
            </a:r>
            <a:r>
              <a:rPr lang="en-US" altLang="zh-CN" sz="1100" dirty="0"/>
              <a:t>option =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b="1" dirty="0"/>
              <a:t>title </a:t>
            </a:r>
            <a:r>
              <a:rPr lang="en-US" altLang="zh-CN" sz="1100" dirty="0"/>
              <a:t>: {</a:t>
            </a:r>
            <a:br>
              <a:rPr lang="en-US" altLang="zh-CN" sz="1100" dirty="0"/>
            </a:br>
            <a:r>
              <a:rPr lang="en-US" altLang="zh-CN" sz="1100" dirty="0"/>
              <a:t>            </a:t>
            </a:r>
            <a:r>
              <a:rPr lang="en-US" altLang="zh-CN" sz="1100" b="1" dirty="0"/>
              <a:t>text</a:t>
            </a:r>
            <a:r>
              <a:rPr lang="en-US" altLang="zh-CN" sz="1100" dirty="0"/>
              <a:t>: </a:t>
            </a:r>
            <a:r>
              <a:rPr lang="en-US" altLang="zh-CN" sz="1100" b="1" dirty="0"/>
              <a:t>'</a:t>
            </a:r>
            <a:r>
              <a:rPr lang="zh-CN" altLang="en-US" sz="1100" b="1" dirty="0"/>
              <a:t>地区销售统计</a:t>
            </a:r>
            <a:r>
              <a:rPr lang="en-US" altLang="zh-CN" sz="1100" b="1" dirty="0"/>
              <a:t>'</a:t>
            </a:r>
            <a:r>
              <a:rPr lang="en-US" altLang="zh-CN" sz="1100" dirty="0"/>
              <a:t>,</a:t>
            </a:r>
            <a:r>
              <a:rPr lang="en-US" altLang="zh-CN" sz="1100"/>
              <a:t/>
            </a:r>
            <a:br>
              <a:rPr lang="en-US" altLang="zh-CN" sz="1100"/>
            </a:br>
            <a:r>
              <a:rPr lang="en-US" altLang="zh-CN" sz="1100" smtClean="0"/>
              <a:t>            </a:t>
            </a:r>
            <a:r>
              <a:rPr lang="en-US" altLang="zh-CN" sz="1100" b="1" dirty="0" err="1"/>
              <a:t>x</a:t>
            </a:r>
            <a:r>
              <a:rPr lang="en-US" altLang="zh-CN" sz="1100" dirty="0" err="1"/>
              <a:t>:</a:t>
            </a:r>
            <a:r>
              <a:rPr lang="en-US" altLang="zh-CN" sz="1100" b="1" dirty="0" err="1"/>
              <a:t>'center</a:t>
            </a:r>
            <a:r>
              <a:rPr lang="en-US" altLang="zh-CN" sz="1100" b="1" dirty="0"/>
              <a:t>'</a:t>
            </a:r>
            <a:br>
              <a:rPr lang="en-US" altLang="zh-CN" sz="1100" b="1" dirty="0"/>
            </a:br>
            <a:r>
              <a:rPr lang="en-US" altLang="zh-CN" sz="1100" b="1" dirty="0"/>
              <a:t>        </a:t>
            </a:r>
            <a:r>
              <a:rPr lang="en-US" altLang="zh-CN" sz="1100" dirty="0"/>
              <a:t>},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b="1" dirty="0"/>
              <a:t>tooltip</a:t>
            </a:r>
            <a:r>
              <a:rPr lang="en-US" altLang="zh-CN" sz="1100" dirty="0"/>
              <a:t>: {</a:t>
            </a:r>
            <a:br>
              <a:rPr lang="en-US" altLang="zh-CN" sz="1100" dirty="0"/>
            </a:br>
            <a:r>
              <a:rPr lang="en-US" altLang="zh-CN" sz="1100" dirty="0"/>
              <a:t>           </a:t>
            </a:r>
            <a:r>
              <a:rPr lang="en-US" altLang="zh-CN" sz="1100"/>
              <a:t> </a:t>
            </a:r>
            <a:r>
              <a:rPr lang="en-US" altLang="zh-CN" sz="1100" i="1" smtClean="0"/>
              <a:t>show</a:t>
            </a:r>
            <a:r>
              <a:rPr lang="en-US" altLang="zh-CN" sz="1100" i="1" dirty="0"/>
              <a:t>: true</a:t>
            </a:r>
            <a:r>
              <a:rPr lang="en-US" altLang="zh-CN" sz="1100" i="1"/>
              <a:t/>
            </a:r>
            <a:br>
              <a:rPr lang="en-US" altLang="zh-CN" sz="1100" i="1"/>
            </a:br>
            <a:r>
              <a:rPr lang="en-US" altLang="zh-CN" sz="1100" b="1" smtClean="0"/>
              <a:t>        </a:t>
            </a:r>
            <a:r>
              <a:rPr lang="en-US" altLang="zh-CN" sz="1100" dirty="0"/>
              <a:t>},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b="1" dirty="0"/>
              <a:t>series </a:t>
            </a:r>
            <a:r>
              <a:rPr lang="en-US" altLang="zh-CN" sz="1100"/>
              <a:t>: </a:t>
            </a:r>
            <a:r>
              <a:rPr lang="en-US" altLang="zh-CN" sz="1100" smtClean="0"/>
              <a:t>[ {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/>
              <a:t>                </a:t>
            </a:r>
            <a:r>
              <a:rPr lang="en-US" altLang="zh-CN" sz="1100" b="1" dirty="0"/>
              <a:t>name</a:t>
            </a:r>
            <a:r>
              <a:rPr lang="en-US" altLang="zh-CN" sz="1100" dirty="0"/>
              <a:t>:</a:t>
            </a:r>
            <a:r>
              <a:rPr lang="en-US" altLang="zh-CN" sz="1100" b="1" dirty="0"/>
              <a:t>'</a:t>
            </a:r>
            <a:r>
              <a:rPr lang="zh-CN" altLang="en-US" sz="1100" b="1" dirty="0"/>
              <a:t>销售额</a:t>
            </a:r>
            <a:r>
              <a:rPr lang="en-US" altLang="zh-CN" sz="1100" b="1" dirty="0"/>
              <a:t>'</a:t>
            </a:r>
            <a:r>
              <a:rPr lang="en-US" altLang="zh-CN" sz="1100" dirty="0"/>
              <a:t>,</a:t>
            </a:r>
            <a:br>
              <a:rPr lang="en-US" altLang="zh-CN" sz="1100" dirty="0"/>
            </a:br>
            <a:r>
              <a:rPr lang="en-US" altLang="zh-CN" sz="1100" dirty="0"/>
              <a:t>                </a:t>
            </a:r>
            <a:r>
              <a:rPr lang="en-US" altLang="zh-CN" sz="1100" b="1" dirty="0" err="1"/>
              <a:t>type</a:t>
            </a:r>
            <a:r>
              <a:rPr lang="en-US" altLang="zh-CN" sz="1100" dirty="0" err="1"/>
              <a:t>:</a:t>
            </a:r>
            <a:r>
              <a:rPr lang="en-US" altLang="zh-CN" sz="1100" b="1" dirty="0" err="1"/>
              <a:t>'pie</a:t>
            </a:r>
            <a:r>
              <a:rPr lang="en-US" altLang="zh-CN" sz="1100" b="1" dirty="0"/>
              <a:t>'</a:t>
            </a:r>
            <a:r>
              <a:rPr lang="en-US" altLang="zh-CN" sz="1100" dirty="0"/>
              <a:t>,</a:t>
            </a:r>
            <a:br>
              <a:rPr lang="en-US" altLang="zh-CN" sz="1100" dirty="0"/>
            </a:br>
            <a:r>
              <a:rPr lang="en-US" altLang="zh-CN" sz="1100" dirty="0"/>
              <a:t>                </a:t>
            </a:r>
            <a:r>
              <a:rPr lang="en-US" altLang="zh-CN" sz="1100" b="1" dirty="0"/>
              <a:t>radius </a:t>
            </a:r>
            <a:r>
              <a:rPr lang="en-US" altLang="zh-CN" sz="1100" dirty="0"/>
              <a:t>: </a:t>
            </a:r>
            <a:r>
              <a:rPr lang="en-US" altLang="zh-CN" sz="1100" b="1" dirty="0"/>
              <a:t>'70%'</a:t>
            </a:r>
            <a:r>
              <a:rPr lang="en-US" altLang="zh-CN" sz="1100" dirty="0"/>
              <a:t>,</a:t>
            </a:r>
            <a:br>
              <a:rPr lang="en-US" altLang="zh-CN" sz="1100" dirty="0"/>
            </a:br>
            <a:r>
              <a:rPr lang="en-US" altLang="zh-CN" sz="1100" dirty="0"/>
              <a:t>                </a:t>
            </a:r>
            <a:r>
              <a:rPr lang="en-US" altLang="zh-CN" sz="1100" b="1" dirty="0"/>
              <a:t>center</a:t>
            </a:r>
            <a:r>
              <a:rPr lang="en-US" altLang="zh-CN" sz="1100" dirty="0"/>
              <a:t>: [</a:t>
            </a:r>
            <a:r>
              <a:rPr lang="en-US" altLang="zh-CN" sz="1100" b="1" dirty="0"/>
              <a:t>'50%'</a:t>
            </a:r>
            <a:r>
              <a:rPr lang="en-US" altLang="zh-CN" sz="1100" dirty="0"/>
              <a:t>, </a:t>
            </a:r>
            <a:r>
              <a:rPr lang="en-US" altLang="zh-CN" sz="1100" b="1" dirty="0"/>
              <a:t>'60%'</a:t>
            </a:r>
            <a:r>
              <a:rPr lang="en-US" altLang="zh-CN" sz="1100" dirty="0"/>
              <a:t>]</a:t>
            </a:r>
            <a:br>
              <a:rPr lang="en-US" altLang="zh-CN" sz="1100" dirty="0"/>
            </a:br>
            <a:r>
              <a:rPr lang="en-US" altLang="zh-CN" sz="1100" dirty="0"/>
              <a:t>             }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/>
              <a:t>]</a:t>
            </a:r>
            <a:r>
              <a:rPr lang="en-US" altLang="zh-CN" sz="1100" smtClean="0"/>
              <a:t>,</a:t>
            </a:r>
            <a:r>
              <a:rPr lang="en-US" altLang="zh-CN" sz="1100" b="1" smtClean="0"/>
              <a:t/>
            </a:r>
            <a:br>
              <a:rPr lang="en-US" altLang="zh-CN" sz="1100" b="1" smtClean="0"/>
            </a:br>
            <a:r>
              <a:rPr lang="en-US" altLang="zh-CN" sz="1100" b="1" smtClean="0"/>
              <a:t>    </a:t>
            </a:r>
            <a:r>
              <a:rPr lang="en-US" altLang="zh-CN" sz="1100" smtClean="0"/>
              <a:t>}</a:t>
            </a:r>
            <a:r>
              <a:rPr lang="en-US" altLang="zh-CN" sz="1100" dirty="0"/>
              <a:t>;</a:t>
            </a:r>
            <a:r>
              <a:rPr lang="en-US" altLang="zh-CN" sz="1100"/>
              <a:t/>
            </a:r>
            <a:br>
              <a:rPr lang="en-US" altLang="zh-CN" sz="1100"/>
            </a:br>
            <a:endParaRPr lang="en-US" altLang="zh-CN" sz="1100" smtClean="0"/>
          </a:p>
          <a:p>
            <a:r>
              <a:rPr lang="zh-CN" altLang="zh-CN" sz="1100"/>
              <a:t> </a:t>
            </a:r>
            <a:r>
              <a:rPr lang="zh-CN" altLang="en-US" sz="1100" smtClean="0"/>
              <a:t>  </a:t>
            </a:r>
            <a:r>
              <a:rPr lang="en-US" altLang="zh-CN" sz="1100" i="1" smtClean="0">
                <a:solidFill>
                  <a:srgbClr val="008000"/>
                </a:solidFill>
              </a:rPr>
              <a:t>//</a:t>
            </a:r>
            <a:r>
              <a:rPr lang="zh-CN" altLang="en-US" sz="1100" i="1" smtClean="0">
                <a:solidFill>
                  <a:srgbClr val="008000"/>
                </a:solidFill>
              </a:rPr>
              <a:t> 构造数据集</a:t>
            </a:r>
            <a:endParaRPr lang="en-US" altLang="zh-CN" sz="1100" i="1" smtClean="0">
              <a:solidFill>
                <a:srgbClr val="008000"/>
              </a:solidFill>
            </a:endParaRPr>
          </a:p>
          <a:p>
            <a:r>
              <a:rPr lang="zh-CN" altLang="en-US" sz="1100" smtClean="0"/>
              <a:t>   </a:t>
            </a:r>
            <a:r>
              <a:rPr lang="en-US" altLang="zh-TW" sz="1100" smtClean="0"/>
              <a:t>var </a:t>
            </a:r>
            <a:r>
              <a:rPr lang="en-US" altLang="zh-TW" sz="1100"/>
              <a:t>dataset = new Dataset();</a:t>
            </a:r>
            <a:br>
              <a:rPr lang="en-US" altLang="zh-TW" sz="1100"/>
            </a:br>
            <a:r>
              <a:rPr lang="zh-CN" altLang="en-US" sz="1100" smtClean="0"/>
              <a:t>   </a:t>
            </a:r>
            <a:r>
              <a:rPr lang="en-US" altLang="zh-TW" sz="1100" smtClean="0"/>
              <a:t>dataset.meta </a:t>
            </a:r>
            <a:r>
              <a:rPr lang="en-US" altLang="zh-TW" sz="1100"/>
              <a:t>= {</a:t>
            </a:r>
            <a:br>
              <a:rPr lang="en-US" altLang="zh-TW" sz="1100"/>
            </a:br>
            <a:r>
              <a:rPr lang="en-US" altLang="zh-TW" sz="1100"/>
              <a:t>    columns: [</a:t>
            </a:r>
            <a:br>
              <a:rPr lang="en-US" altLang="zh-TW" sz="1100"/>
            </a:br>
            <a:r>
              <a:rPr lang="en-US" altLang="zh-TW" sz="1100" smtClean="0"/>
              <a:t>        {name: “region”, title: “</a:t>
            </a:r>
            <a:r>
              <a:rPr lang="zh-TW" altLang="en-US" sz="1100" smtClean="0"/>
              <a:t>地区</a:t>
            </a:r>
            <a:r>
              <a:rPr lang="en-US" altLang="zh-TW" sz="1100" smtClean="0"/>
              <a:t>”, datatype: “string”},</a:t>
            </a:r>
            <a:br>
              <a:rPr lang="en-US" altLang="zh-TW" sz="1100" smtClean="0"/>
            </a:br>
            <a:r>
              <a:rPr lang="en-US" altLang="zh-TW" sz="1100" smtClean="0"/>
              <a:t>        {name: “amount”, title: “</a:t>
            </a:r>
            <a:r>
              <a:rPr lang="zh-TW" altLang="en-US" sz="1100" smtClean="0"/>
              <a:t>销售额</a:t>
            </a:r>
            <a:r>
              <a:rPr lang="en-US" altLang="zh-TW" sz="1100" smtClean="0"/>
              <a:t>”, datatype: “number”}</a:t>
            </a:r>
            <a:br>
              <a:rPr lang="en-US" altLang="zh-TW" sz="1100" smtClean="0"/>
            </a:br>
            <a:r>
              <a:rPr lang="en-US" altLang="zh-TW" sz="1100" smtClean="0"/>
              <a:t>    ]};</a:t>
            </a:r>
            <a:br>
              <a:rPr lang="en-US" altLang="zh-TW" sz="1100" smtClean="0"/>
            </a:br>
            <a:r>
              <a:rPr lang="zh-CN" altLang="en-US" sz="1100" smtClean="0"/>
              <a:t>   </a:t>
            </a:r>
            <a:r>
              <a:rPr lang="en-US" altLang="zh-TW" sz="1100" smtClean="0"/>
              <a:t>dataset.data = "</a:t>
            </a:r>
            <a:r>
              <a:rPr lang="zh-TW" altLang="en-US" sz="1100" smtClean="0"/>
              <a:t>华北</a:t>
            </a:r>
            <a:r>
              <a:rPr lang="en-US" altLang="zh-TW" sz="1100" smtClean="0"/>
              <a:t>,32886.65\n</a:t>
            </a:r>
            <a:r>
              <a:rPr lang="zh-TW" altLang="en-US" sz="1100" smtClean="0"/>
              <a:t>华东</a:t>
            </a:r>
            <a:r>
              <a:rPr lang="en-US" altLang="zh-TW" sz="1100" smtClean="0"/>
              <a:t>,28966.33\n</a:t>
            </a:r>
            <a:r>
              <a:rPr lang="zh-TW" altLang="en-US" sz="1100" smtClean="0"/>
              <a:t>华南</a:t>
            </a:r>
            <a:r>
              <a:rPr lang="en-US" altLang="zh-TW" sz="1100" smtClean="0"/>
              <a:t>,53122.98\n</a:t>
            </a:r>
            <a:r>
              <a:rPr lang="zh-TW" altLang="en-US" sz="1100" smtClean="0"/>
              <a:t>西北</a:t>
            </a:r>
            <a:r>
              <a:rPr lang="en-US" altLang="zh-TW" sz="1100" smtClean="0"/>
              <a:t>,18995.22\n</a:t>
            </a:r>
            <a:r>
              <a:rPr lang="zh-TW" altLang="en-US" sz="1100" smtClean="0"/>
              <a:t>华中</a:t>
            </a:r>
            <a:r>
              <a:rPr lang="en-US" altLang="zh-TW" sz="1100" smtClean="0"/>
              <a:t>,8918.56";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en-US" altLang="zh-CN" sz="1100" smtClean="0"/>
              <a:t>    </a:t>
            </a:r>
          </a:p>
          <a:p>
            <a:r>
              <a:rPr lang="zh-CN" altLang="zh-CN" sz="1100"/>
              <a:t> </a:t>
            </a:r>
            <a:r>
              <a:rPr lang="zh-CN" altLang="en-US" sz="1100" smtClean="0"/>
              <a:t> </a:t>
            </a:r>
            <a:r>
              <a:rPr lang="zh-CN" altLang="en-US" sz="1100" i="1" smtClean="0">
                <a:solidFill>
                  <a:srgbClr val="008000"/>
                </a:solidFill>
              </a:rPr>
              <a:t>  </a:t>
            </a:r>
            <a:r>
              <a:rPr lang="en-US" altLang="zh-CN" sz="1100" i="1" smtClean="0">
                <a:solidFill>
                  <a:srgbClr val="008000"/>
                </a:solidFill>
              </a:rPr>
              <a:t>//</a:t>
            </a:r>
            <a:r>
              <a:rPr lang="zh-CN" altLang="en-US" sz="1100" i="1" smtClean="0">
                <a:solidFill>
                  <a:srgbClr val="008000"/>
                </a:solidFill>
              </a:rPr>
              <a:t> 设置图表选项与数据集，然后渲染输出</a:t>
            </a:r>
            <a:endParaRPr lang="en-US" altLang="zh-CN" sz="1100" i="1" smtClean="0">
              <a:solidFill>
                <a:srgbClr val="008000"/>
              </a:solidFill>
            </a:endParaRPr>
          </a:p>
          <a:p>
            <a:r>
              <a:rPr lang="zh-CN" altLang="zh-CN" sz="1100"/>
              <a:t> </a:t>
            </a:r>
            <a:r>
              <a:rPr lang="zh-CN" altLang="en-US" sz="1100" smtClean="0"/>
              <a:t>  </a:t>
            </a:r>
            <a:r>
              <a:rPr lang="en-US" altLang="zh-CN" sz="1100" smtClean="0"/>
              <a:t>chart.setOption</a:t>
            </a:r>
            <a:r>
              <a:rPr lang="en-US" altLang="zh-CN" sz="1100" dirty="0"/>
              <a:t>(option);</a:t>
            </a:r>
            <a:r>
              <a:rPr lang="en-US" altLang="zh-CN" sz="1100"/>
              <a:t/>
            </a:r>
            <a:br>
              <a:rPr lang="en-US" altLang="zh-CN" sz="1100"/>
            </a:br>
            <a:r>
              <a:rPr lang="zh-CN" altLang="zh-CN" sz="1100" smtClean="0"/>
              <a:t> </a:t>
            </a:r>
            <a:r>
              <a:rPr lang="zh-CN" altLang="en-US" sz="1100" smtClean="0"/>
              <a:t>  </a:t>
            </a:r>
            <a:r>
              <a:rPr lang="en-US" altLang="zh-CN" sz="1100" smtClean="0"/>
              <a:t>chart.setDataset</a:t>
            </a:r>
            <a:r>
              <a:rPr lang="en-US" altLang="zh-CN" sz="1100" dirty="0"/>
              <a:t>(</a:t>
            </a:r>
            <a:r>
              <a:rPr lang="en-US" altLang="zh-CN" sz="1100" b="1" dirty="0"/>
              <a:t>"sales"</a:t>
            </a:r>
            <a:r>
              <a:rPr lang="en-US" altLang="zh-CN" sz="1100"/>
              <a:t>, </a:t>
            </a:r>
            <a:r>
              <a:rPr lang="en-US" altLang="zh-CN" sz="1100" smtClean="0"/>
              <a:t>dataset)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dirty="0" err="1"/>
              <a:t>chart.render</a:t>
            </a:r>
            <a:r>
              <a:rPr lang="en-US" altLang="zh-CN" sz="1100" dirty="0"/>
              <a:t>(container1);</a:t>
            </a:r>
            <a:br>
              <a:rPr lang="en-US" altLang="zh-CN" sz="1100" dirty="0"/>
            </a:br>
            <a:r>
              <a:rPr lang="en-US" altLang="zh-CN" sz="11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639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图表库主题规范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381110" y="914466"/>
            <a:ext cx="8457978" cy="52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按图表库的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类定义主题属性，在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theme.&lt;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类名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中定义的属性，将作用于此类及其子类的图表对象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所有图表的基类是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UChartBase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，因此在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theme.UChartBase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中定义的属性，将作用于所有图表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theme.&lt;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具体图表子类名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中定义的属性，将作用于此类图表。如与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theme.UChartBase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中定义的属性相同，后者将覆盖前者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UChartBase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及具体图表类都支持分类，定义在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theme.&lt;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图类名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&gt;$&lt;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分类名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中，这里定义的属性优先级高于无分类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在具体图表对象中定义的属性，优先级最低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46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57308" y="838268"/>
            <a:ext cx="7782896" cy="57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en-US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400" smtClean="0">
                <a:latin typeface="微软雅黑" pitchFamily="34" charset="-122"/>
                <a:ea typeface="微软雅黑" pitchFamily="34" charset="-122"/>
              </a:rPr>
              <a:t>系统架构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HTML 5 Canvas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融合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 模块规范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400" err="1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 主要模块接口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400" err="1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 数据格式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 数据驱动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UCharts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数据交互与联动设计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百度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ECharts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整合方案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Charts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图表库主题与属性规范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高级图表组件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36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图表库主题规范</a:t>
            </a:r>
            <a:r>
              <a:rPr kumimoji="1" lang="en-US" altLang="zh-CN"/>
              <a:t> – </a:t>
            </a:r>
            <a:r>
              <a:rPr kumimoji="1" lang="zh-CN" altLang="en-US"/>
              <a:t>属性定义级别</a:t>
            </a:r>
          </a:p>
        </p:txBody>
      </p:sp>
      <p:sp>
        <p:nvSpPr>
          <p:cNvPr id="3" name="矩形 2"/>
          <p:cNvSpPr/>
          <p:nvPr/>
        </p:nvSpPr>
        <p:spPr>
          <a:xfrm>
            <a:off x="3124238" y="5333950"/>
            <a:ext cx="2057346" cy="6857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对象级</a:t>
            </a:r>
            <a:endParaRPr kumimoji="1" lang="en-US" altLang="zh-CN"/>
          </a:p>
          <a:p>
            <a:pPr algn="ctr"/>
            <a:r>
              <a:rPr kumimoji="1" lang="zh-CN" altLang="zh-CN"/>
              <a:t>（</a:t>
            </a:r>
            <a:r>
              <a:rPr kumimoji="1" lang="zh-CN" altLang="en-US"/>
              <a:t>不在主题定义</a:t>
            </a:r>
            <a:r>
              <a:rPr kumimoji="1" lang="zh-CN" altLang="zh-CN"/>
              <a:t>）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24238" y="1066862"/>
            <a:ext cx="2057346" cy="6857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图类分类级</a:t>
            </a:r>
            <a:endParaRPr kumimoji="1" lang="en-US" altLang="zh-CN"/>
          </a:p>
          <a:p>
            <a:pPr algn="ctr"/>
            <a:r>
              <a:rPr kumimoji="1" lang="zh-CN" altLang="zh-CN"/>
              <a:t>（</a:t>
            </a:r>
            <a:r>
              <a:rPr kumimoji="1" lang="en-US" altLang="zh-CN"/>
              <a:t>UChartPie$c1</a:t>
            </a:r>
            <a:r>
              <a:rPr kumimoji="1" lang="zh-CN" altLang="zh-CN"/>
              <a:t>）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24238" y="3200406"/>
            <a:ext cx="2057346" cy="6857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图类级</a:t>
            </a:r>
            <a:endParaRPr kumimoji="1" lang="en-US" altLang="zh-CN"/>
          </a:p>
          <a:p>
            <a:pPr algn="ctr"/>
            <a:r>
              <a:rPr kumimoji="1" lang="zh-CN" altLang="en-US"/>
              <a:t>（</a:t>
            </a:r>
            <a:r>
              <a:rPr kumimoji="1" lang="en-US" altLang="zh-CN"/>
              <a:t>UChartPie</a:t>
            </a:r>
            <a:r>
              <a:rPr kumimoji="1" lang="zh-CN" altLang="en-US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3124238" y="2133634"/>
            <a:ext cx="2057346" cy="6857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全局分类级</a:t>
            </a:r>
            <a:endParaRPr kumimoji="1" lang="en-US" altLang="zh-CN"/>
          </a:p>
          <a:p>
            <a:pPr algn="ctr"/>
            <a:r>
              <a:rPr kumimoji="1" lang="zh-CN" altLang="en-US"/>
              <a:t>（</a:t>
            </a:r>
            <a:r>
              <a:rPr kumimoji="1" lang="en-US" altLang="zh-CN"/>
              <a:t>UChartBase$c1</a:t>
            </a:r>
            <a:r>
              <a:rPr kumimoji="1" lang="zh-CN" altLang="en-US"/>
              <a:t>）</a:t>
            </a:r>
          </a:p>
        </p:txBody>
      </p:sp>
      <p:sp>
        <p:nvSpPr>
          <p:cNvPr id="8" name="下箭头 7"/>
          <p:cNvSpPr/>
          <p:nvPr/>
        </p:nvSpPr>
        <p:spPr>
          <a:xfrm>
            <a:off x="5714970" y="1676446"/>
            <a:ext cx="380990" cy="33527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15285" y="2408860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/>
              <a:t>属性搜索方向</a:t>
            </a:r>
          </a:p>
        </p:txBody>
      </p:sp>
      <p:sp>
        <p:nvSpPr>
          <p:cNvPr id="10" name="上箭头 9"/>
          <p:cNvSpPr/>
          <p:nvPr/>
        </p:nvSpPr>
        <p:spPr>
          <a:xfrm>
            <a:off x="4038614" y="3962386"/>
            <a:ext cx="152396" cy="22859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4038614" y="1828842"/>
            <a:ext cx="152396" cy="22859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4038614" y="5029158"/>
            <a:ext cx="152396" cy="22859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24238" y="4267178"/>
            <a:ext cx="2057346" cy="6857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全局级</a:t>
            </a:r>
            <a:endParaRPr kumimoji="1" lang="en-US" altLang="zh-CN"/>
          </a:p>
          <a:p>
            <a:pPr algn="ctr"/>
            <a:r>
              <a:rPr kumimoji="1" lang="zh-CN" altLang="en-US"/>
              <a:t>（</a:t>
            </a:r>
            <a:r>
              <a:rPr kumimoji="1" lang="en-US" altLang="zh-CN"/>
              <a:t>UChartBase</a:t>
            </a:r>
            <a:r>
              <a:rPr kumimoji="1" lang="zh-CN" altLang="en-US"/>
              <a:t>）</a:t>
            </a:r>
          </a:p>
        </p:txBody>
      </p:sp>
      <p:sp>
        <p:nvSpPr>
          <p:cNvPr id="14" name="上箭头 13"/>
          <p:cNvSpPr/>
          <p:nvPr/>
        </p:nvSpPr>
        <p:spPr>
          <a:xfrm>
            <a:off x="4038614" y="2895614"/>
            <a:ext cx="152396" cy="22859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45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图表库主题规范</a:t>
            </a:r>
            <a:r>
              <a:rPr kumimoji="1" lang="en-US" altLang="zh-CN"/>
              <a:t> – </a:t>
            </a:r>
            <a:r>
              <a:rPr kumimoji="1" lang="zh-CN" altLang="en-US"/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81110" y="762070"/>
            <a:ext cx="8534176" cy="5693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en-US" sz="1400" i="1">
                <a:solidFill>
                  <a:srgbClr val="008000"/>
                </a:solidFill>
              </a:rPr>
              <a:t>主题定义</a:t>
            </a:r>
          </a:p>
          <a:p>
            <a:r>
              <a:rPr lang="zh-CN" altLang="en-US" sz="1400"/>
              <a:t>   </a:t>
            </a:r>
            <a:r>
              <a:rPr lang="en-US" altLang="zh-CN" sz="1400"/>
              <a:t>{</a:t>
            </a:r>
          </a:p>
          <a:p>
            <a:r>
              <a:rPr lang="en-US" altLang="zh-CN" sz="1400"/>
              <a:t>        </a:t>
            </a:r>
            <a:r>
              <a:rPr lang="zh-CN" altLang="en-US" sz="1400"/>
              <a:t>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en-US" sz="1400" i="1">
                <a:solidFill>
                  <a:srgbClr val="008000"/>
                </a:solidFill>
              </a:rPr>
              <a:t>所有图表的公共属性</a:t>
            </a:r>
          </a:p>
          <a:p>
            <a:r>
              <a:rPr lang="zh-CN" altLang="en-US" sz="1400"/>
              <a:t>        </a:t>
            </a:r>
            <a:r>
              <a:rPr lang="en-US" altLang="zh-CN" sz="1400"/>
              <a:t>UChartBase: {</a:t>
            </a:r>
          </a:p>
          <a:p>
            <a:r>
              <a:rPr lang="en-US" altLang="zh-CN" sz="1400"/>
              <a:t>            </a:t>
            </a:r>
            <a:r>
              <a:rPr lang="zh-CN" altLang="en-US" sz="1400"/>
              <a:t>     </a:t>
            </a:r>
            <a:r>
              <a:rPr lang="zh-CN" altLang="en-US" sz="1400" i="1">
                <a:solidFill>
                  <a:srgbClr val="008000"/>
                </a:solidFill>
              </a:rPr>
              <a:t>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en-US" sz="1400" i="1">
                <a:solidFill>
                  <a:srgbClr val="008000"/>
                </a:solidFill>
              </a:rPr>
              <a:t>全局色板</a:t>
            </a:r>
          </a:p>
          <a:p>
            <a:r>
              <a:rPr lang="zh-CN" altLang="en-US" sz="1400"/>
              <a:t>            </a:t>
            </a:r>
            <a:r>
              <a:rPr lang="en-US" altLang="zh-CN" sz="1400"/>
              <a:t>palette: ['#d8361b', '#f16b4c', '#f7b4a9', '#d26666', '#99311c', '#c42703', '#d07e75'];</a:t>
            </a:r>
          </a:p>
          <a:p>
            <a:endParaRPr lang="en-US" altLang="zh-CN" sz="1400"/>
          </a:p>
          <a:p>
            <a:r>
              <a:rPr lang="en-US" altLang="zh-CN" sz="1400"/>
              <a:t>           </a:t>
            </a:r>
            <a:r>
              <a:rPr lang="zh-CN" altLang="en-US" sz="1400"/>
              <a:t>        </a:t>
            </a:r>
            <a:r>
              <a:rPr lang="en-US" altLang="zh-CN" sz="1400" i="1">
                <a:solidFill>
                  <a:srgbClr val="008000"/>
                </a:solidFill>
              </a:rPr>
              <a:t> // </a:t>
            </a:r>
            <a:r>
              <a:rPr lang="zh-CN" altLang="en-US" sz="1400" i="1">
                <a:solidFill>
                  <a:srgbClr val="008000"/>
                </a:solidFill>
              </a:rPr>
              <a:t>图表背景</a:t>
            </a:r>
          </a:p>
          <a:p>
            <a:r>
              <a:rPr lang="zh-CN" altLang="en-US" sz="1400"/>
              <a:t>            </a:t>
            </a:r>
            <a:r>
              <a:rPr lang="en-US" altLang="zh-CN" sz="1400"/>
              <a:t>background: null_background,</a:t>
            </a:r>
          </a:p>
          <a:p>
            <a:r>
              <a:rPr lang="en-US" altLang="zh-CN" sz="1400"/>
              <a:t>            </a:t>
            </a:r>
            <a:r>
              <a:rPr lang="zh-CN" altLang="en-US" sz="1400"/>
              <a:t>      。。。</a:t>
            </a:r>
          </a:p>
          <a:p>
            <a:r>
              <a:rPr lang="zh-CN" altLang="en-US" sz="1400"/>
              <a:t>        </a:t>
            </a:r>
            <a:r>
              <a:rPr lang="en-US" altLang="zh-CN" sz="1400"/>
              <a:t>},</a:t>
            </a:r>
          </a:p>
          <a:p>
            <a:endParaRPr lang="en-US" altLang="zh-CN" sz="1400"/>
          </a:p>
          <a:p>
            <a:r>
              <a:rPr lang="en-US" altLang="zh-CN" sz="1400"/>
              <a:t>        </a:t>
            </a:r>
            <a:r>
              <a:rPr lang="zh-CN" altLang="en-US" sz="1400"/>
              <a:t>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en-US" sz="1400" i="1">
                <a:solidFill>
                  <a:srgbClr val="008000"/>
                </a:solidFill>
              </a:rPr>
              <a:t>饼图私有属性</a:t>
            </a:r>
          </a:p>
          <a:p>
            <a:r>
              <a:rPr lang="zh-CN" altLang="en-US" sz="1400"/>
              <a:t>        </a:t>
            </a:r>
            <a:r>
              <a:rPr lang="en-US" altLang="zh-CN" sz="1400"/>
              <a:t>UChartPie: {</a:t>
            </a:r>
          </a:p>
          <a:p>
            <a:r>
              <a:rPr lang="en-US" altLang="zh-CN" sz="1400"/>
              <a:t>            </a:t>
            </a:r>
            <a:r>
              <a:rPr lang="zh-CN" altLang="en-US" sz="1400"/>
              <a:t>   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en-US" sz="1400" i="1">
                <a:solidFill>
                  <a:srgbClr val="008000"/>
                </a:solidFill>
              </a:rPr>
              <a:t>饼图色板，将覆盖全局色板</a:t>
            </a:r>
          </a:p>
          <a:p>
            <a:r>
              <a:rPr lang="zh-CN" altLang="en-US" sz="1400"/>
              <a:t>            </a:t>
            </a:r>
            <a:r>
              <a:rPr lang="en-US" altLang="zh-CN" sz="1400"/>
              <a:t>palette: ['#f5994e','#c05050', '#59678c','#c9ab00','#7eb00a','#6f5553','#c14089'];</a:t>
            </a:r>
          </a:p>
          <a:p>
            <a:endParaRPr lang="en-US" altLang="zh-CN" sz="1400"/>
          </a:p>
          <a:p>
            <a:r>
              <a:rPr lang="en-US" altLang="zh-CN" sz="1400"/>
              <a:t>	   </a:t>
            </a:r>
            <a:r>
              <a:rPr lang="en-US" altLang="zh-CN" sz="1400" i="1">
                <a:solidFill>
                  <a:srgbClr val="008000"/>
                </a:solidFill>
              </a:rPr>
              <a:t> // </a:t>
            </a:r>
            <a:r>
              <a:rPr lang="zh-CN" altLang="en-US" sz="1400" i="1">
                <a:solidFill>
                  <a:srgbClr val="008000"/>
                </a:solidFill>
              </a:rPr>
              <a:t>饼图私有属性</a:t>
            </a:r>
          </a:p>
          <a:p>
            <a:r>
              <a:rPr lang="zh-CN" altLang="en-US" sz="1400"/>
              <a:t>            </a:t>
            </a:r>
            <a:r>
              <a:rPr lang="en-US" altLang="zh-CN" sz="1400"/>
              <a:t>exploded: false</a:t>
            </a:r>
          </a:p>
          <a:p>
            <a:r>
              <a:rPr lang="en-US" altLang="zh-CN" sz="1400"/>
              <a:t>       </a:t>
            </a:r>
            <a:r>
              <a:rPr lang="zh-CN" altLang="en-US" sz="1400"/>
              <a:t>    </a:t>
            </a:r>
            <a:r>
              <a:rPr lang="en-US" altLang="zh-CN" sz="1400"/>
              <a:t> },</a:t>
            </a:r>
          </a:p>
          <a:p>
            <a:endParaRPr lang="en-US" altLang="zh-CN" sz="1400"/>
          </a:p>
          <a:p>
            <a:r>
              <a:rPr lang="en-US" altLang="zh-CN" sz="1400"/>
              <a:t>        </a:t>
            </a:r>
            <a:r>
              <a:rPr lang="zh-CN" altLang="en-US" sz="1400"/>
              <a:t>     </a:t>
            </a:r>
            <a:r>
              <a:rPr lang="en-US" altLang="zh-CN" sz="1400" i="1">
                <a:solidFill>
                  <a:srgbClr val="008000"/>
                </a:solidFill>
              </a:rPr>
              <a:t>// BlueTech</a:t>
            </a:r>
            <a:r>
              <a:rPr lang="zh-CN" altLang="en-US" sz="1400" i="1">
                <a:solidFill>
                  <a:srgbClr val="008000"/>
                </a:solidFill>
              </a:rPr>
              <a:t>类饼图私有属性</a:t>
            </a:r>
          </a:p>
          <a:p>
            <a:r>
              <a:rPr lang="zh-CN" altLang="en-US" sz="1400"/>
              <a:t>        </a:t>
            </a:r>
            <a:r>
              <a:rPr lang="en-US" altLang="zh-CN" sz="1400"/>
              <a:t>UChartPie$BlueTech: {</a:t>
            </a:r>
          </a:p>
          <a:p>
            <a:r>
              <a:rPr lang="en-US" altLang="zh-CN" sz="1400"/>
              <a:t>           </a:t>
            </a:r>
            <a:r>
              <a:rPr lang="zh-CN" altLang="en-US" sz="1400"/>
              <a:t>       </a:t>
            </a:r>
            <a:r>
              <a:rPr lang="en-US" altLang="zh-CN" sz="1400"/>
              <a:t>background: {color:</a:t>
            </a:r>
            <a:r>
              <a:rPr lang="zh-CN" altLang="en-US" sz="1400"/>
              <a:t> </a:t>
            </a:r>
            <a:r>
              <a:rPr lang="en-US" altLang="zh-CN" sz="1400"/>
              <a:t>‘blue’},</a:t>
            </a:r>
          </a:p>
          <a:p>
            <a:r>
              <a:rPr lang="en-US" altLang="zh-CN" sz="1400"/>
              <a:t>        </a:t>
            </a:r>
            <a:r>
              <a:rPr lang="zh-CN" altLang="en-US" sz="1400"/>
              <a:t>    </a:t>
            </a:r>
            <a:r>
              <a:rPr lang="en-US" altLang="zh-CN" sz="1400"/>
              <a:t>}</a:t>
            </a:r>
          </a:p>
          <a:p>
            <a:r>
              <a:rPr lang="en-US" altLang="zh-CN" sz="1400"/>
              <a:t>    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298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图表库属性规范 </a:t>
            </a:r>
            <a:r>
              <a:rPr kumimoji="1" lang="en-US" altLang="zh-CN"/>
              <a:t>–</a:t>
            </a:r>
            <a:r>
              <a:rPr kumimoji="1" lang="zh-CN" altLang="en-US"/>
              <a:t> 字符串值的动态解析及内置变量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81110" y="914466"/>
            <a:ext cx="8457978" cy="52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对于图表组件的字符串类型属性值，支持动态解析、运算，规则如下：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支持嵌入变量，格式为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{$&lt;name&gt;}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，如：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{$region}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地区销售额: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{$amount}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支持嵌入表达式，格式为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{!&lt;expr&gt;}”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，如：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{$region}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地区销售额: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format({$amount},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#,###.00’)}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元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在特定场景，支持不同的内置变量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在数据项相关场景，支持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{$SERIES}</a:t>
            </a:r>
            <a:r>
              <a:rPr lang="en-US" altLang="zh-TW"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TW" altLang="en-US">
                <a:latin typeface="微软雅黑" pitchFamily="34" charset="-122"/>
                <a:ea typeface="微软雅黑" pitchFamily="34" charset="-122"/>
              </a:rPr>
              <a:t>当前系列名称</a:t>
            </a: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en-US" altLang="zh-TW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CATEGORY}:	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当前系列</a:t>
            </a:r>
            <a:r>
              <a:rPr lang="zh-TW" altLang="en-US">
                <a:latin typeface="微软雅黑" pitchFamily="34" charset="-122"/>
                <a:ea typeface="微软雅黑" pitchFamily="34" charset="-122"/>
              </a:rPr>
              <a:t>当前数据项的标签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，超过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项时以数组存储，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en-US" altLang="zh-TW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可按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$CATEGORY[0]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$CATEGORY[1]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读取</a:t>
            </a:r>
            <a:endParaRPr lang="zh-TW" altLang="en-US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TW" altLang="en-US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TW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VALUE}:	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当前系列当前数据项的值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09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图表库属性规范 </a:t>
            </a:r>
            <a:r>
              <a:rPr kumimoji="1" lang="en-US" altLang="zh-CN"/>
              <a:t>–</a:t>
            </a:r>
            <a:r>
              <a:rPr kumimoji="1" lang="zh-CN" altLang="en-US"/>
              <a:t> 常用属性值对象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506" y="685872"/>
            <a:ext cx="8610494" cy="612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/>
          </a:p>
          <a:p>
            <a:r>
              <a:rPr lang="en-US" altLang="zh-CN" sz="1400"/>
              <a:t>B</a:t>
            </a:r>
            <a:r>
              <a:rPr lang="en-US" altLang="zh-CN" sz="1400">
                <a:effectLst/>
              </a:rPr>
              <a:t>ackground	</a:t>
            </a:r>
            <a:r>
              <a:rPr lang="zh-CN" altLang="en-US" sz="1400"/>
              <a:t>背景对象</a:t>
            </a:r>
            <a:r>
              <a:rPr kumimoji="1" lang="zh-CN" altLang="en-US" sz="1400"/>
              <a:t>，包含以下属性：</a:t>
            </a:r>
            <a:endParaRPr kumimoji="1" lang="en-US" altLang="zh-CN" sz="1400"/>
          </a:p>
          <a:p>
            <a:r>
              <a:rPr kumimoji="1" lang="en-US" altLang="zh-CN" sz="1400"/>
              <a:t>	</a:t>
            </a:r>
            <a:r>
              <a:rPr kumimoji="1" lang="zh-CN" altLang="en-US" sz="1400"/>
              <a:t>.</a:t>
            </a:r>
            <a:r>
              <a:rPr lang="en-US" altLang="zh-CN" sz="1400"/>
              <a:t>color: 	</a:t>
            </a:r>
            <a:r>
              <a:rPr lang="zh-CN" altLang="en-US" sz="1400"/>
              <a:t>背景颜色，支持含透明度的颜色值，支持渐变色</a:t>
            </a:r>
            <a:r>
              <a:rPr lang="en-US" altLang="zh-CN" sz="1400"/>
              <a:t>(</a:t>
            </a:r>
            <a:r>
              <a:rPr lang="zh-CN" altLang="en-US" sz="1400"/>
              <a:t>起始颜色</a:t>
            </a:r>
            <a:r>
              <a:rPr lang="en-US" altLang="zh-CN" sz="1400"/>
              <a:t>,</a:t>
            </a:r>
            <a:r>
              <a:rPr lang="zh-CN" altLang="en-US" sz="1400"/>
              <a:t>结束颜色</a:t>
            </a:r>
            <a:r>
              <a:rPr lang="en-US" altLang="zh-CN" sz="1400"/>
              <a:t>,</a:t>
            </a:r>
            <a:r>
              <a:rPr lang="zh-CN" altLang="en-US" sz="1400"/>
              <a:t>渐变角度</a:t>
            </a:r>
            <a:r>
              <a:rPr lang="en-US" altLang="zh-CN" sz="1400"/>
              <a:t>)</a:t>
            </a:r>
          </a:p>
          <a:p>
            <a:r>
              <a:rPr lang="en-US" altLang="zh-CN" sz="1400"/>
              <a:t>		e.g.</a:t>
            </a:r>
            <a:r>
              <a:rPr lang="zh-CN" altLang="en-US" sz="1400"/>
              <a:t> 单色： </a:t>
            </a:r>
            <a:r>
              <a:rPr lang="en-US" altLang="zh-CN" sz="1400"/>
              <a:t>red</a:t>
            </a:r>
            <a:r>
              <a:rPr lang="zh-CN" altLang="en-US" sz="1400"/>
              <a:t>、</a:t>
            </a:r>
            <a:r>
              <a:rPr lang="en-US" altLang="zh-CN" sz="1400"/>
              <a:t>#80ffee00</a:t>
            </a:r>
            <a:r>
              <a:rPr lang="zh-CN" altLang="en-US" sz="1400"/>
              <a:t>    渐变色：</a:t>
            </a:r>
            <a:r>
              <a:rPr lang="en-US" altLang="zh-CN" sz="1400"/>
              <a:t>#ffee00,#ffffff,90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image: 	</a:t>
            </a:r>
            <a:r>
              <a:rPr lang="zh-CN" altLang="en-US" sz="1400"/>
              <a:t>背景图像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repeat: 	</a:t>
            </a:r>
            <a:r>
              <a:rPr lang="zh-CN" altLang="en-US" sz="1400"/>
              <a:t>背景图重复方式，包括：</a:t>
            </a:r>
            <a:r>
              <a:rPr lang="en-US" altLang="zh-CN" sz="1400"/>
              <a:t>no-repeat, repeat, repeat-x, repeat-y, stretch</a:t>
            </a:r>
            <a:br>
              <a:rPr lang="en-US" altLang="zh-CN" sz="1400"/>
            </a:br>
            <a:endParaRPr lang="en-US" altLang="zh-CN" sz="1400"/>
          </a:p>
          <a:p>
            <a:r>
              <a:rPr kumimoji="1" lang="en-US" altLang="zh-CN" sz="1400"/>
              <a:t>	e.g.</a:t>
            </a:r>
            <a:r>
              <a:rPr kumimoji="1" lang="zh-CN" altLang="en-US" sz="1400"/>
              <a:t> 设置背景为半透明红色：   </a:t>
            </a:r>
            <a:r>
              <a:rPr kumimoji="1" lang="en-US" altLang="zh-CN" sz="1400"/>
              <a:t>chart.background</a:t>
            </a:r>
            <a:r>
              <a:rPr kumimoji="1" lang="zh-CN" altLang="en-US" sz="1400"/>
              <a:t> </a:t>
            </a:r>
            <a:r>
              <a:rPr kumimoji="1" lang="en-US" altLang="zh-CN" sz="1400"/>
              <a:t>=</a:t>
            </a:r>
            <a:r>
              <a:rPr kumimoji="1" lang="zh-CN" altLang="en-US" sz="1400"/>
              <a:t> </a:t>
            </a:r>
            <a:r>
              <a:rPr kumimoji="1" lang="en-US" altLang="zh-CN" sz="1400"/>
              <a:t>{color:</a:t>
            </a:r>
            <a:r>
              <a:rPr kumimoji="1" lang="zh-CN" altLang="en-US" sz="1400"/>
              <a:t> </a:t>
            </a:r>
            <a:r>
              <a:rPr kumimoji="1" lang="en-US" altLang="zh-CN" sz="1400"/>
              <a:t>‘#80ff0000’}</a:t>
            </a:r>
          </a:p>
          <a:p>
            <a:r>
              <a:rPr kumimoji="1" lang="zh-CN" altLang="zh-CN" sz="1400"/>
              <a:t> </a:t>
            </a:r>
            <a:r>
              <a:rPr kumimoji="1" lang="zh-CN" altLang="en-US" sz="1400"/>
              <a:t>              设置背景为自动拉伸的位图：</a:t>
            </a:r>
            <a:r>
              <a:rPr kumimoji="1" lang="en-US" altLang="zh-CN" sz="1400"/>
              <a:t>chart.background</a:t>
            </a:r>
            <a:r>
              <a:rPr kumimoji="1" lang="zh-CN" altLang="en-US" sz="1400"/>
              <a:t> </a:t>
            </a:r>
            <a:r>
              <a:rPr kumimoji="1" lang="en-US" altLang="zh-CN" sz="1400"/>
              <a:t>=</a:t>
            </a:r>
            <a:r>
              <a:rPr kumimoji="1" lang="zh-CN" altLang="en-US" sz="1400"/>
              <a:t> </a:t>
            </a:r>
            <a:r>
              <a:rPr kumimoji="1" lang="en-US" altLang="zh-CN" sz="1400"/>
              <a:t>{image:</a:t>
            </a:r>
            <a:r>
              <a:rPr kumimoji="1" lang="zh-CN" altLang="en-US" sz="1400"/>
              <a:t> </a:t>
            </a:r>
            <a:r>
              <a:rPr kumimoji="1" lang="en-US" altLang="zh-CN" sz="1400"/>
              <a:t>‘img/back.jpg’,</a:t>
            </a:r>
            <a:r>
              <a:rPr kumimoji="1" lang="zh-CN" altLang="en-US" sz="1400"/>
              <a:t> </a:t>
            </a:r>
            <a:r>
              <a:rPr kumimoji="1" lang="en-US" altLang="zh-CN" sz="1400"/>
              <a:t>repeat:</a:t>
            </a:r>
            <a:r>
              <a:rPr kumimoji="1" lang="zh-CN" altLang="en-US" sz="1400"/>
              <a:t> </a:t>
            </a:r>
            <a:r>
              <a:rPr kumimoji="1" lang="en-US" altLang="zh-CN" sz="1400"/>
              <a:t>‘stretch’}</a:t>
            </a:r>
          </a:p>
          <a:p>
            <a:endParaRPr kumimoji="1" lang="en-US" altLang="zh-CN" sz="1400"/>
          </a:p>
          <a:p>
            <a:r>
              <a:rPr kumimoji="1" lang="en-US" altLang="zh-CN" sz="1400"/>
              <a:t>LineStyle		</a:t>
            </a:r>
            <a:r>
              <a:rPr kumimoji="1" lang="zh-CN" altLang="en-US" sz="1400"/>
              <a:t>线型对象，包含以下属性：</a:t>
            </a:r>
            <a:endParaRPr kumimoji="1" lang="en-US" altLang="zh-CN" sz="1400"/>
          </a:p>
          <a:p>
            <a:r>
              <a:rPr kumimoji="1" lang="en-US" altLang="zh-CN" sz="1400"/>
              <a:t>	</a:t>
            </a:r>
            <a:r>
              <a:rPr kumimoji="1" lang="zh-CN" altLang="en-US" sz="1400"/>
              <a:t>.</a:t>
            </a:r>
            <a:r>
              <a:rPr lang="en-US" altLang="zh-CN" sz="1400"/>
              <a:t>color: 	</a:t>
            </a:r>
            <a:r>
              <a:rPr lang="zh-CN" altLang="en-US" sz="1400"/>
              <a:t>线颜色，支持含透明度的颜色值</a:t>
            </a:r>
            <a:endParaRPr lang="en-US" altLang="zh-CN" sz="1400"/>
          </a:p>
          <a:p>
            <a:r>
              <a:rPr lang="en-US" altLang="zh-CN" sz="1400"/>
              <a:t>	.thickness: </a:t>
            </a:r>
            <a:r>
              <a:rPr lang="zh-CN" altLang="en-US" sz="1400"/>
              <a:t>线粗细</a:t>
            </a:r>
            <a:endParaRPr lang="en-US" altLang="zh-CN" sz="1400"/>
          </a:p>
          <a:p>
            <a:r>
              <a:rPr lang="en-US" altLang="zh-CN" sz="1400"/>
              <a:t>	.type: 	</a:t>
            </a:r>
            <a:r>
              <a:rPr lang="zh-CN" altLang="en-US" sz="1400"/>
              <a:t>线类型，包括：</a:t>
            </a:r>
            <a:r>
              <a:rPr lang="en-US" altLang="zh-CN" sz="1400"/>
              <a:t>solid, dash, dot, dashdot, dashdotdot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en-US" altLang="zh-CN" sz="1400"/>
              <a:t>Font		</a:t>
            </a:r>
            <a:r>
              <a:rPr kumimoji="1" lang="zh-CN" altLang="en-US" sz="1400"/>
              <a:t>字体对象，包含以下属性：</a:t>
            </a:r>
            <a:endParaRPr kumimoji="1" lang="en-US" altLang="zh-CN" sz="1400"/>
          </a:p>
          <a:p>
            <a:r>
              <a:rPr kumimoji="1" lang="en-US" altLang="zh-CN" sz="1400"/>
              <a:t>	</a:t>
            </a:r>
            <a:r>
              <a:rPr kumimoji="1" lang="zh-CN" altLang="en-US" sz="1400"/>
              <a:t>.</a:t>
            </a:r>
            <a:r>
              <a:rPr lang="en-US" altLang="zh-CN" sz="1400"/>
              <a:t>family: 	</a:t>
            </a:r>
            <a:r>
              <a:rPr lang="zh-CN" altLang="en-US" sz="1400"/>
              <a:t>字体族，</a:t>
            </a:r>
            <a:r>
              <a:rPr lang="en-US" altLang="zh-CN" sz="1400"/>
              <a:t>e.g.'Verdana, Arial, Serif’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size: 	</a:t>
            </a:r>
            <a:r>
              <a:rPr lang="zh-CN" altLang="en-US" sz="1400"/>
              <a:t>字体大小</a:t>
            </a:r>
            <a:endParaRPr lang="en-US" altLang="zh-CN" sz="1400"/>
          </a:p>
          <a:p>
            <a:r>
              <a:rPr lang="en-US" altLang="zh-CN" sz="1400"/>
              <a:t>	.color:	</a:t>
            </a:r>
            <a:r>
              <a:rPr lang="zh-CN" altLang="en-US" sz="1400"/>
              <a:t>字体颜色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bold: 	</a:t>
            </a:r>
            <a:r>
              <a:rPr lang="zh-CN" altLang="en-US" sz="1400"/>
              <a:t>是否粗体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	.italic: 	</a:t>
            </a:r>
            <a:r>
              <a:rPr lang="zh-CN" altLang="en-US" sz="1400"/>
              <a:t>是否倾斜</a:t>
            </a:r>
            <a:endParaRPr lang="en-US" altLang="zh-CN" sz="1400"/>
          </a:p>
          <a:p>
            <a:r>
              <a:rPr lang="en-US" altLang="zh-CN" sz="1400"/>
              <a:t>	.underline: </a:t>
            </a:r>
            <a:r>
              <a:rPr lang="zh-CN" altLang="en-US" sz="1400"/>
              <a:t>是否加下划线</a:t>
            </a:r>
            <a:endParaRPr lang="en-US" altLang="zh-CN" sz="1400"/>
          </a:p>
          <a:p>
            <a:endParaRPr kumimoji="1" lang="en-US" altLang="zh-CN" sz="1400"/>
          </a:p>
          <a:p>
            <a:r>
              <a:rPr kumimoji="1" lang="en-US" altLang="zh-CN" sz="1400"/>
              <a:t>Text		</a:t>
            </a:r>
            <a:r>
              <a:rPr kumimoji="1" lang="zh-CN" altLang="en-US" sz="1400"/>
              <a:t>文字对象，包含以下属性：</a:t>
            </a:r>
            <a:endParaRPr kumimoji="1" lang="en-US" altLang="zh-CN" sz="1400"/>
          </a:p>
          <a:p>
            <a:r>
              <a:rPr kumimoji="1" lang="en-US" altLang="zh-CN" sz="1400"/>
              <a:t>	.text	</a:t>
            </a:r>
            <a:r>
              <a:rPr kumimoji="1" lang="zh-CN" altLang="en-US" sz="1400"/>
              <a:t>文字内容</a:t>
            </a:r>
            <a:endParaRPr kumimoji="1" lang="en-US" altLang="zh-CN" sz="1400"/>
          </a:p>
          <a:p>
            <a:r>
              <a:rPr kumimoji="1" lang="en-US" altLang="zh-CN" sz="1400"/>
              <a:t>	.font	</a:t>
            </a:r>
            <a:r>
              <a:rPr kumimoji="1" lang="zh-CN" altLang="en-US" sz="1400"/>
              <a:t>字体，</a:t>
            </a:r>
            <a:r>
              <a:rPr kumimoji="1" lang="en-US" altLang="zh-CN" sz="1400"/>
              <a:t>Font</a:t>
            </a:r>
            <a:r>
              <a:rPr kumimoji="1" lang="zh-CN" altLang="en-US" sz="1400"/>
              <a:t>对象</a:t>
            </a:r>
            <a:endParaRPr kumimoji="1" lang="en-US" altLang="zh-CN" sz="1400"/>
          </a:p>
          <a:p>
            <a:r>
              <a:rPr kumimoji="1" lang="en-US" altLang="zh-CN" sz="1400"/>
              <a:t>	</a:t>
            </a:r>
            <a:r>
              <a:rPr kumimoji="1" lang="zh-CN" altLang="en-US" sz="1400"/>
              <a:t>.</a:t>
            </a:r>
            <a:r>
              <a:rPr kumimoji="1" lang="zh-CN" altLang="zh-CN" sz="1400"/>
              <a:t>a</a:t>
            </a:r>
            <a:r>
              <a:rPr kumimoji="1" lang="en-US" altLang="zh-CN" sz="1400"/>
              <a:t>lign	</a:t>
            </a:r>
            <a:r>
              <a:rPr kumimoji="1" lang="zh-CN" altLang="en-US" sz="1400"/>
              <a:t>对齐方式，有效值包括：</a:t>
            </a:r>
            <a:r>
              <a:rPr kumimoji="1" lang="en-US" altLang="zh-CN" sz="1400"/>
              <a:t>start,</a:t>
            </a:r>
            <a:r>
              <a:rPr kumimoji="1" lang="zh-CN" altLang="en-US" sz="1400"/>
              <a:t> </a:t>
            </a:r>
            <a:r>
              <a:rPr kumimoji="1" lang="en-US" altLang="zh-CN" sz="1400"/>
              <a:t>center,</a:t>
            </a:r>
            <a:r>
              <a:rPr kumimoji="1" lang="zh-CN" altLang="en-US" sz="1400"/>
              <a:t> </a:t>
            </a:r>
            <a:r>
              <a:rPr kumimoji="1" lang="en-US" altLang="zh-CN" sz="1400"/>
              <a:t>end</a:t>
            </a:r>
            <a:r>
              <a:rPr kumimoji="1" lang="zh-CN" altLang="zh-CN" sz="1400"/>
              <a:t>（</a:t>
            </a:r>
            <a:r>
              <a:rPr kumimoji="1" lang="zh-CN" altLang="en-US" sz="1400"/>
              <a:t>包括水平、垂直</a:t>
            </a:r>
            <a:r>
              <a:rPr kumimoji="1" lang="zh-CN" altLang="zh-CN" sz="1400"/>
              <a:t>）</a:t>
            </a:r>
            <a:endParaRPr kumimoji="1" lang="en-US" altLang="zh-CN" sz="1400"/>
          </a:p>
          <a:p>
            <a:endParaRPr kumimoji="1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80462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图表库属性规范 </a:t>
            </a:r>
            <a:r>
              <a:rPr kumimoji="1" lang="en-US" altLang="zh-CN"/>
              <a:t>–</a:t>
            </a:r>
            <a:r>
              <a:rPr kumimoji="1" lang="zh-CN" altLang="en-US"/>
              <a:t> 常用属性值对象</a:t>
            </a:r>
            <a:r>
              <a:rPr kumimoji="1" lang="en-US" altLang="zh-CN"/>
              <a:t> (</a:t>
            </a:r>
            <a:r>
              <a:rPr kumimoji="1" lang="zh-CN" altLang="en-US"/>
              <a:t>续</a:t>
            </a:r>
            <a:r>
              <a:rPr kumimoji="1" lang="en-US" altLang="zh-CN"/>
              <a:t>1)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3506" y="990664"/>
            <a:ext cx="8610494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Axis	</a:t>
            </a:r>
            <a:r>
              <a:rPr lang="zh-CN" altLang="en-US" sz="1400"/>
              <a:t>坐标轴对象，包含以下属性：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	.type:	</a:t>
            </a:r>
            <a:r>
              <a:rPr lang="zh-CN" altLang="en-US" sz="1400"/>
              <a:t>轴类型，包括</a:t>
            </a:r>
            <a:r>
              <a:rPr lang="en-US" altLang="zh-CN" sz="1400"/>
              <a:t>	category</a:t>
            </a:r>
            <a:r>
              <a:rPr lang="zh-CN" altLang="en-US" sz="1400"/>
              <a:t>、</a:t>
            </a:r>
            <a:r>
              <a:rPr lang="en-US" altLang="zh-CN" sz="1400"/>
              <a:t>value</a:t>
            </a:r>
            <a:r>
              <a:rPr lang="zh-CN" altLang="en-US" sz="1400"/>
              <a:t>、</a:t>
            </a:r>
            <a:r>
              <a:rPr lang="en-US" altLang="zh-CN" sz="1400"/>
              <a:t>time</a:t>
            </a:r>
            <a:r>
              <a:rPr lang="zh-CN" altLang="en-US" sz="1400"/>
              <a:t>三种类型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show:	</a:t>
            </a:r>
            <a:r>
              <a:rPr lang="zh-CN" altLang="en-US" sz="1400"/>
              <a:t>是否显示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position:	</a:t>
            </a:r>
            <a:r>
              <a:rPr lang="zh-CN" altLang="en-US" sz="1400"/>
              <a:t>位置，有效位置包括：</a:t>
            </a:r>
            <a:r>
              <a:rPr lang="en-US" altLang="zh-CN" sz="1400"/>
              <a:t>left</a:t>
            </a:r>
            <a:r>
              <a:rPr lang="zh-CN" altLang="en-US" sz="1400"/>
              <a:t>、</a:t>
            </a:r>
            <a:r>
              <a:rPr lang="en-US" altLang="zh-CN" sz="1400"/>
              <a:t>top</a:t>
            </a:r>
            <a:r>
              <a:rPr lang="zh-CN" altLang="en-US" sz="1400"/>
              <a:t>、</a:t>
            </a:r>
            <a:r>
              <a:rPr lang="en-US" altLang="zh-CN" sz="1400"/>
              <a:t>right</a:t>
            </a:r>
            <a:r>
              <a:rPr lang="zh-CN" altLang="en-US" sz="1400"/>
              <a:t>、</a:t>
            </a:r>
            <a:r>
              <a:rPr lang="en-US" altLang="zh-CN" sz="1400"/>
              <a:t>bottom</a:t>
            </a:r>
          </a:p>
          <a:p>
            <a:r>
              <a:rPr lang="en-US" altLang="zh-CN" sz="1400"/>
              <a:t>	.title:	</a:t>
            </a:r>
            <a:r>
              <a:rPr lang="zh-CN" altLang="en-US" sz="1400"/>
              <a:t>坐标轴标题，</a:t>
            </a:r>
            <a:r>
              <a:rPr lang="en-US" altLang="zh-CN" sz="1400"/>
              <a:t>Text</a:t>
            </a:r>
            <a:r>
              <a:rPr lang="zh-CN" altLang="en-US" sz="1400"/>
              <a:t>对象，可指定文字、字体及对齐方式</a:t>
            </a:r>
            <a:endParaRPr lang="en-US" altLang="zh-CN" sz="1400"/>
          </a:p>
          <a:p>
            <a:r>
              <a:rPr lang="en-US" altLang="zh-CN" sz="1400"/>
              <a:t>	.label	</a:t>
            </a:r>
            <a:r>
              <a:rPr lang="zh-CN" altLang="en-US" sz="1400"/>
              <a:t>数据标签</a:t>
            </a:r>
            <a:r>
              <a:rPr lang="en-US" altLang="zh-CN" sz="1400"/>
              <a:t>DataLabel</a:t>
            </a:r>
            <a:r>
              <a:rPr lang="zh-CN" altLang="en-US" sz="1400"/>
              <a:t>对象</a:t>
            </a:r>
            <a:endParaRPr lang="en-US" altLang="zh-CN" sz="1400"/>
          </a:p>
          <a:p>
            <a:r>
              <a:rPr lang="en-US" altLang="zh-CN" sz="1400"/>
              <a:t>	.scroll: 	</a:t>
            </a:r>
            <a:r>
              <a:rPr lang="zh-CN" altLang="en-US" sz="1400"/>
              <a:t>是否支持滚动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minValue: </a:t>
            </a:r>
            <a:r>
              <a:rPr lang="zh-CN" altLang="en-US" sz="1400"/>
              <a:t>最小值，缺省将自动根据数值</a:t>
            </a:r>
            <a:endParaRPr lang="en-US" altLang="zh-CN" sz="1400"/>
          </a:p>
          <a:p>
            <a:r>
              <a:rPr lang="en-US" altLang="zh-CN" sz="1400"/>
              <a:t>	.maxValue: </a:t>
            </a:r>
            <a:r>
              <a:rPr lang="zh-CN" altLang="en-US" sz="1400"/>
              <a:t>最大值，缺省将自动根据数值</a:t>
            </a:r>
            <a:endParaRPr lang="en-US" altLang="zh-CN" sz="1400" i="1"/>
          </a:p>
          <a:p>
            <a:r>
              <a:rPr lang="en-US" altLang="zh-CN" sz="1400" i="1"/>
              <a:t>	.</a:t>
            </a:r>
            <a:r>
              <a:rPr lang="en-US" altLang="zh-CN" sz="1400"/>
              <a:t>majorTick: </a:t>
            </a:r>
            <a:r>
              <a:rPr lang="zh-CN" altLang="en-US" sz="1400"/>
              <a:t>主刻度对象，包含以下属性：</a:t>
            </a:r>
            <a:endParaRPr lang="en-US" altLang="zh-CN" sz="1400"/>
          </a:p>
          <a:p>
            <a:r>
              <a:rPr lang="en-US" altLang="zh-CN" sz="1400"/>
              <a:t>		.tickCount:	</a:t>
            </a:r>
            <a:r>
              <a:rPr lang="zh-CN" altLang="en-US" sz="1400"/>
              <a:t>刻度数</a:t>
            </a:r>
            <a:endParaRPr lang="en-US" altLang="zh-CN" sz="1400"/>
          </a:p>
          <a:p>
            <a:r>
              <a:rPr lang="en-US" altLang="zh-CN" sz="1400"/>
              <a:t>		</a:t>
            </a:r>
            <a:r>
              <a:rPr lang="zh-CN" altLang="en-US" sz="1400"/>
              <a:t>.</a:t>
            </a:r>
            <a:r>
              <a:rPr lang="en-US" altLang="zh-CN" sz="1400"/>
              <a:t>lineStyle:	</a:t>
            </a:r>
            <a:r>
              <a:rPr lang="zh-CN" altLang="en-US" sz="1400"/>
              <a:t>刻度</a:t>
            </a:r>
            <a:r>
              <a:rPr lang="en-US" altLang="zh-CN" sz="1400"/>
              <a:t>LineStyle</a:t>
            </a:r>
            <a:r>
              <a:rPr lang="zh-CN" altLang="en-US" sz="1400"/>
              <a:t>对象，包括颜色、粗细等属性</a:t>
            </a:r>
            <a:endParaRPr lang="en-US" altLang="zh-CN" sz="1400"/>
          </a:p>
          <a:p>
            <a:r>
              <a:rPr lang="en-US" altLang="zh-CN" sz="1400"/>
              <a:t>		.areaColor:	</a:t>
            </a:r>
            <a:r>
              <a:rPr lang="zh-CN" altLang="en-US" sz="1400"/>
              <a:t>刻度区域颜色，要交替填充可设置多个颜色值，</a:t>
            </a:r>
            <a:r>
              <a:rPr lang="en-US" altLang="zh-CN" sz="1400"/>
              <a:t>e.g.</a:t>
            </a:r>
            <a:r>
              <a:rPr lang="zh-CN" altLang="en-US" sz="1400"/>
              <a:t> </a:t>
            </a:r>
            <a:r>
              <a:rPr lang="en-US" altLang="zh-CN" sz="1400"/>
              <a:t>#33eeff,#22ffee</a:t>
            </a:r>
          </a:p>
          <a:p>
            <a:r>
              <a:rPr lang="en-US" altLang="zh-CN" sz="1400"/>
              <a:t>	.minorTick: </a:t>
            </a:r>
            <a:r>
              <a:rPr lang="zh-CN" altLang="en-US" sz="1400"/>
              <a:t>副刻度对象，所含属性同</a:t>
            </a:r>
            <a:r>
              <a:rPr lang="en-US" altLang="zh-CN" sz="1400"/>
              <a:t>majorTick</a:t>
            </a:r>
            <a:r>
              <a:rPr lang="zh-CN" altLang="en-US" sz="1400"/>
              <a:t>对象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i="1"/>
              <a:t>	.</a:t>
            </a:r>
            <a:r>
              <a:rPr lang="en-US" altLang="zh-CN" sz="1400"/>
              <a:t>markLines: </a:t>
            </a:r>
            <a:r>
              <a:rPr lang="zh-CN" altLang="en-US" sz="1400"/>
              <a:t>标线对象</a:t>
            </a:r>
            <a:r>
              <a:rPr lang="en-US" altLang="zh-CN" sz="1400"/>
              <a:t>MarkLine</a:t>
            </a:r>
            <a:r>
              <a:rPr lang="zh-CN" altLang="en-US" sz="1400"/>
              <a:t>数组，支持多条标线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DataLabel	</a:t>
            </a:r>
            <a:r>
              <a:rPr lang="zh-CN" altLang="en-US" sz="1400"/>
              <a:t>数据标签对象，包含以下属性：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text:	</a:t>
            </a:r>
            <a:r>
              <a:rPr lang="zh-CN" altLang="en-US" sz="1400"/>
              <a:t>文字，支持格式化如：</a:t>
            </a:r>
            <a:r>
              <a:rPr lang="en-US" altLang="zh-CN" sz="1400"/>
              <a:t>{!format($VALUE,</a:t>
            </a:r>
            <a:r>
              <a:rPr lang="zh-CN" altLang="en-US" sz="1400"/>
              <a:t> </a:t>
            </a:r>
            <a:r>
              <a:rPr lang="en-US" altLang="zh-CN" sz="1400"/>
              <a:t>‘0’)}</a:t>
            </a:r>
          </a:p>
          <a:p>
            <a:r>
              <a:rPr lang="en-US" altLang="zh-CN" sz="1400"/>
              <a:t>	.font:	</a:t>
            </a:r>
            <a:r>
              <a:rPr lang="zh-CN" altLang="en-US" sz="1400"/>
              <a:t>字体</a:t>
            </a:r>
            <a:endParaRPr lang="en-US" altLang="zh-CN" sz="1400"/>
          </a:p>
          <a:p>
            <a:r>
              <a:rPr lang="en-US" altLang="zh-CN" sz="1400"/>
              <a:t>	.interval</a:t>
            </a:r>
            <a:r>
              <a:rPr lang="zh-CN" altLang="en-US" sz="1400"/>
              <a:t>:</a:t>
            </a:r>
            <a:r>
              <a:rPr lang="en-US" altLang="zh-CN" sz="1400"/>
              <a:t>	</a:t>
            </a:r>
            <a:r>
              <a:rPr lang="zh-CN" altLang="en-US" sz="1400"/>
              <a:t>标签显示间隔</a:t>
            </a:r>
            <a:r>
              <a:rPr lang="zh-CN" altLang="zh-CN" sz="1400"/>
              <a:t>，</a:t>
            </a:r>
            <a:r>
              <a:rPr lang="zh-CN" altLang="en-US" sz="1400"/>
              <a:t>默认全部显示</a:t>
            </a:r>
            <a:endParaRPr lang="en-US" altLang="zh-CN" sz="1400"/>
          </a:p>
          <a:p>
            <a:r>
              <a:rPr lang="en-US" altLang="zh-CN" sz="1400"/>
              <a:t>	.rotate:	</a:t>
            </a:r>
            <a:r>
              <a:rPr lang="zh-CN" altLang="en-US" sz="1400"/>
              <a:t>文字旋转角度</a:t>
            </a:r>
            <a:r>
              <a:rPr lang="en-US" altLang="zh-CN" sz="1400"/>
              <a:t>,</a:t>
            </a:r>
            <a:r>
              <a:rPr lang="zh-CN" altLang="en-US" sz="1400"/>
              <a:t> </a:t>
            </a:r>
            <a:r>
              <a:rPr lang="en-US" altLang="zh-CN" sz="1400"/>
              <a:t>-90</a:t>
            </a:r>
            <a:r>
              <a:rPr lang="zh-CN" altLang="en-US" sz="1400"/>
              <a:t> </a:t>
            </a:r>
            <a:r>
              <a:rPr lang="en-US" altLang="zh-CN" sz="1400"/>
              <a:t>~</a:t>
            </a:r>
            <a:r>
              <a:rPr lang="zh-CN" altLang="en-US" sz="1400"/>
              <a:t> </a:t>
            </a:r>
            <a:r>
              <a:rPr lang="en-US" altLang="zh-CN" sz="1400"/>
              <a:t>90</a:t>
            </a:r>
          </a:p>
          <a:p>
            <a:r>
              <a:rPr lang="en-US" altLang="zh-CN" sz="1400"/>
              <a:t>	</a:t>
            </a:r>
            <a:r>
              <a:rPr lang="en-US" altLang="en-US" sz="1400"/>
              <a:t>.</a:t>
            </a:r>
            <a:r>
              <a:rPr lang="zh-TW" altLang="en-US" sz="1400"/>
              <a:t> </a:t>
            </a:r>
            <a:r>
              <a:rPr lang="en-US" altLang="zh-TW" sz="1400"/>
              <a:t>scale:	</a:t>
            </a:r>
            <a:r>
              <a:rPr lang="zh-CN" altLang="en-US" sz="1400"/>
              <a:t>数值单位，如：</a:t>
            </a:r>
            <a:r>
              <a:rPr lang="zh-TW" altLang="en-US" sz="1400"/>
              <a:t>万</a:t>
            </a:r>
            <a:r>
              <a:rPr lang="en-US" altLang="zh-TW" sz="1400"/>
              <a:t>/10000,</a:t>
            </a:r>
            <a:r>
              <a:rPr lang="zh-TW" altLang="en-US" sz="1400"/>
              <a:t>十万</a:t>
            </a:r>
            <a:r>
              <a:rPr lang="en-US" altLang="zh-TW" sz="1400"/>
              <a:t>/100000,</a:t>
            </a:r>
            <a:r>
              <a:rPr lang="zh-TW" altLang="en-US" sz="1400"/>
              <a:t>百万</a:t>
            </a:r>
            <a:r>
              <a:rPr lang="en-US" altLang="zh-TW" sz="1400"/>
              <a:t>/1000000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将根据标签数值大小，自动显示为</a:t>
            </a:r>
            <a:r>
              <a:rPr lang="en-US" altLang="zh-CN" sz="1400"/>
              <a:t>n</a:t>
            </a:r>
            <a:r>
              <a:rPr lang="zh-CN" altLang="en-US" sz="1400"/>
              <a:t>万、</a:t>
            </a:r>
            <a:r>
              <a:rPr lang="en-US" altLang="zh-CN" sz="1400"/>
              <a:t>n</a:t>
            </a:r>
            <a:r>
              <a:rPr lang="zh-CN" altLang="en-US" sz="1400"/>
              <a:t>十万等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zh-CN" sz="1400"/>
              <a:t>C</a:t>
            </a:r>
            <a:r>
              <a:rPr lang="en-US" altLang="zh-CN" sz="1400"/>
              <a:t>olor	</a:t>
            </a:r>
            <a:r>
              <a:rPr lang="zh-CN" altLang="en-US" sz="1400"/>
              <a:t>颜色值类型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zh-CN" altLang="en-US" sz="1400"/>
              <a:t>有效颜色值包括：颜色名</a:t>
            </a:r>
            <a:r>
              <a:rPr lang="en-US" altLang="zh-CN" sz="1400"/>
              <a:t>(e.g.red)</a:t>
            </a:r>
            <a:r>
              <a:rPr lang="zh-CN" altLang="en-US" sz="1400"/>
              <a:t>、颜色值</a:t>
            </a:r>
            <a:r>
              <a:rPr lang="en-US" altLang="zh-CN" sz="1400"/>
              <a:t>(e.g.#ff0000)</a:t>
            </a:r>
            <a:r>
              <a:rPr lang="zh-CN" altLang="en-US" sz="1400"/>
              <a:t>、颜色函数</a:t>
            </a:r>
            <a:r>
              <a:rPr lang="en-US" altLang="zh-CN" sz="1400"/>
              <a:t>(e.g.rgba(255,0,0,128))</a:t>
            </a:r>
          </a:p>
          <a:p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38862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图表库属性规范 </a:t>
            </a:r>
            <a:r>
              <a:rPr kumimoji="1" lang="en-US" altLang="zh-CN"/>
              <a:t>–</a:t>
            </a:r>
            <a:r>
              <a:rPr kumimoji="1" lang="zh-CN" altLang="en-US"/>
              <a:t> 常用属性值对象</a:t>
            </a:r>
            <a:r>
              <a:rPr kumimoji="1" lang="en-US" altLang="zh-CN"/>
              <a:t> (</a:t>
            </a:r>
            <a:r>
              <a:rPr kumimoji="1" lang="zh-CN" altLang="en-US"/>
              <a:t>续</a:t>
            </a:r>
            <a:r>
              <a:rPr kumimoji="1" lang="en-US" altLang="zh-CN"/>
              <a:t>2)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3506" y="990664"/>
            <a:ext cx="86104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MarkLine	</a:t>
            </a:r>
            <a:r>
              <a:rPr lang="zh-CN" altLang="en-US" sz="1400"/>
              <a:t>标线对象，包含以下属性：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lineStyle:	</a:t>
            </a:r>
            <a:r>
              <a:rPr lang="zh-CN" altLang="en-US" sz="1400"/>
              <a:t>标线</a:t>
            </a:r>
            <a:r>
              <a:rPr lang="en-US" altLang="zh-CN" sz="1400"/>
              <a:t>LineStyle</a:t>
            </a:r>
            <a:r>
              <a:rPr lang="zh-CN" altLang="en-US" sz="1400"/>
              <a:t>对象</a:t>
            </a:r>
            <a:endParaRPr lang="en-US" altLang="zh-CN" sz="1400"/>
          </a:p>
          <a:p>
            <a:r>
              <a:rPr lang="en-US" altLang="zh-CN" sz="1400"/>
              <a:t>	.formula:	</a:t>
            </a:r>
            <a:r>
              <a:rPr lang="zh-CN" altLang="en-US" sz="1400"/>
              <a:t>标线公式，</a:t>
            </a:r>
            <a:r>
              <a:rPr lang="en-US" altLang="zh-CN" sz="1400"/>
              <a:t>e.g.</a:t>
            </a:r>
            <a:r>
              <a:rPr lang="zh-CN" altLang="en-US" sz="1400"/>
              <a:t> 平均值标线公式</a:t>
            </a:r>
            <a:r>
              <a:rPr lang="en-US" altLang="zh-CN" sz="1400"/>
              <a:t>:</a:t>
            </a:r>
            <a:r>
              <a:rPr lang="zh-CN" altLang="en-US" sz="1400"/>
              <a:t> </a:t>
            </a:r>
            <a:r>
              <a:rPr lang="en-US" altLang="zh-CN" sz="1400"/>
              <a:t>y</a:t>
            </a:r>
            <a:r>
              <a:rPr lang="zh-CN" altLang="en-US" sz="1400"/>
              <a:t> </a:t>
            </a:r>
            <a:r>
              <a:rPr lang="en-US" altLang="zh-CN" sz="1400"/>
              <a:t>=</a:t>
            </a:r>
            <a:r>
              <a:rPr lang="zh-CN" altLang="en-US" sz="1400"/>
              <a:t> </a:t>
            </a:r>
            <a:r>
              <a:rPr lang="en-US" altLang="zh-CN" sz="1400"/>
              <a:t>avg($VALUES)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zh-CN" altLang="zh-CN" sz="1400"/>
              <a:t>t</a:t>
            </a:r>
            <a:r>
              <a:rPr lang="en-US" altLang="zh-CN" sz="1400"/>
              <a:t>itle:	</a:t>
            </a:r>
            <a:r>
              <a:rPr lang="zh-CN" altLang="en-US" sz="1400"/>
              <a:t>标线标题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Tooltip	</a:t>
            </a:r>
            <a:r>
              <a:rPr lang="zh-CN" altLang="en-US" sz="1400"/>
              <a:t>提示信息对象，包含以下属性：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type:		</a:t>
            </a:r>
            <a:r>
              <a:rPr lang="zh-CN" altLang="en-US" sz="1400"/>
              <a:t>类型，有效类型包括：</a:t>
            </a:r>
            <a:r>
              <a:rPr lang="en-US" altLang="zh-CN" sz="1400"/>
              <a:t>text,</a:t>
            </a:r>
            <a:r>
              <a:rPr lang="zh-CN" altLang="en-US" sz="1400"/>
              <a:t> </a:t>
            </a:r>
            <a:r>
              <a:rPr lang="en-US" altLang="zh-CN" sz="1400"/>
              <a:t>html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background:	</a:t>
            </a:r>
            <a:r>
              <a:rPr lang="zh-CN" altLang="en-US" sz="1400"/>
              <a:t>提示框背景，</a:t>
            </a:r>
            <a:r>
              <a:rPr lang="en-US" altLang="zh-CN" sz="1400"/>
              <a:t>Background</a:t>
            </a:r>
            <a:r>
              <a:rPr lang="zh-CN" altLang="en-US" sz="1400"/>
              <a:t>对象</a:t>
            </a:r>
            <a:endParaRPr lang="en-US" altLang="zh-CN" sz="1400"/>
          </a:p>
          <a:p>
            <a:r>
              <a:rPr lang="en-US" altLang="zh-CN" sz="1400"/>
              <a:t>    	.border:		</a:t>
            </a:r>
            <a:r>
              <a:rPr lang="zh-CN" altLang="en-US" sz="1400"/>
              <a:t>提示框边框</a:t>
            </a:r>
            <a:r>
              <a:rPr lang="zh-CN" altLang="zh-CN" sz="1400"/>
              <a:t>，</a:t>
            </a:r>
            <a:r>
              <a:rPr lang="en-US" altLang="zh-CN" sz="1400"/>
              <a:t>LineStyle</a:t>
            </a:r>
            <a:r>
              <a:rPr lang="zh-CN" altLang="en-US" sz="1400"/>
              <a:t>对象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text:		</a:t>
            </a:r>
            <a:r>
              <a:rPr lang="zh-CN" altLang="en-US" sz="1400"/>
              <a:t>提示信息</a:t>
            </a:r>
            <a:r>
              <a:rPr lang="en-US" altLang="zh-CN" sz="1400"/>
              <a:t>Text</a:t>
            </a:r>
            <a:r>
              <a:rPr lang="zh-CN" altLang="en-US" sz="1400"/>
              <a:t>对象，包括文字、颜色、字体等</a:t>
            </a:r>
            <a:endParaRPr lang="en-US" altLang="zh-CN" sz="1400"/>
          </a:p>
          <a:p>
            <a:r>
              <a:rPr lang="en-US" altLang="zh-CN" sz="1400"/>
              <a:t>			</a:t>
            </a:r>
            <a:r>
              <a:rPr lang="zh-CN" altLang="en-US" sz="1400"/>
              <a:t>其中的文字</a:t>
            </a:r>
            <a:r>
              <a:rPr lang="en-US" altLang="zh-CN" sz="1400"/>
              <a:t>.text</a:t>
            </a:r>
            <a:r>
              <a:rPr lang="zh-CN" altLang="en-US" sz="1400"/>
              <a:t>属性按场景不同支持不同的内置变量，如：</a:t>
            </a:r>
            <a:endParaRPr lang="en-US" altLang="zh-CN" sz="1400"/>
          </a:p>
          <a:p>
            <a:r>
              <a:rPr lang="en-US" altLang="zh-CN" sz="1400"/>
              <a:t>			</a:t>
            </a:r>
            <a:r>
              <a:rPr lang="zh-CN" altLang="en-US" sz="1400"/>
              <a:t>在数据项相关场景中：</a:t>
            </a:r>
            <a:r>
              <a:rPr lang="zh-CN" altLang="zh-TW" sz="1400"/>
              <a:t>$</a:t>
            </a:r>
            <a:r>
              <a:rPr lang="en-US" altLang="zh-CN" sz="1400"/>
              <a:t>CATEGORY:</a:t>
            </a:r>
            <a:r>
              <a:rPr lang="zh-CN" altLang="en-US" sz="1400"/>
              <a:t> </a:t>
            </a:r>
            <a:r>
              <a:rPr lang="en-US" altLang="zh-CN" sz="1400"/>
              <a:t>{</a:t>
            </a:r>
            <a:r>
              <a:rPr lang="zh-CN" altLang="en-US" sz="1400"/>
              <a:t>!</a:t>
            </a:r>
            <a:r>
              <a:rPr lang="en-US" altLang="zh-CN" sz="1400"/>
              <a:t>format($VALUE,</a:t>
            </a:r>
            <a:r>
              <a:rPr lang="zh-CN" altLang="en-US" sz="1400"/>
              <a:t> </a:t>
            </a:r>
            <a:r>
              <a:rPr lang="en-US" altLang="zh-CN" sz="1400"/>
              <a:t>‘</a:t>
            </a:r>
            <a:r>
              <a:rPr lang="zh-CN" altLang="en-US" sz="1400"/>
              <a:t>￥</a:t>
            </a:r>
            <a:r>
              <a:rPr lang="en-US" altLang="zh-CN" sz="1400"/>
              <a:t>#.00’)}</a:t>
            </a:r>
          </a:p>
          <a:p>
            <a:r>
              <a:rPr lang="en-US" altLang="zh-CN" sz="1400"/>
              <a:t>			</a:t>
            </a:r>
            <a:r>
              <a:rPr lang="zh-CN" altLang="en-US" sz="1400"/>
              <a:t>提示文字显示如：食品</a:t>
            </a:r>
            <a:r>
              <a:rPr lang="en-US" altLang="zh-CN" sz="1400"/>
              <a:t>:</a:t>
            </a:r>
            <a:r>
              <a:rPr lang="zh-CN" altLang="en-US" sz="1400"/>
              <a:t> ￥</a:t>
            </a:r>
            <a:r>
              <a:rPr lang="en-US" altLang="zh-TW" sz="1400"/>
              <a:t>65223.25</a:t>
            </a:r>
          </a:p>
          <a:p>
            <a:r>
              <a:rPr lang="en-US" altLang="zh-TW" sz="1400"/>
              <a:t>	</a:t>
            </a:r>
            <a:r>
              <a:rPr lang="en-US" altLang="zh-CN" sz="1400"/>
              <a:t>.html		HTML</a:t>
            </a:r>
            <a:r>
              <a:rPr lang="zh-CN" altLang="en-US" sz="1400"/>
              <a:t>片段，当</a:t>
            </a:r>
            <a:r>
              <a:rPr lang="en-US" altLang="zh-CN" sz="1400"/>
              <a:t>type</a:t>
            </a:r>
            <a:r>
              <a:rPr lang="zh-CN" altLang="en-US" sz="1400"/>
              <a:t>为</a:t>
            </a:r>
            <a:r>
              <a:rPr lang="en-US" altLang="zh-CN" sz="1400"/>
              <a:t>html</a:t>
            </a:r>
            <a:r>
              <a:rPr lang="zh-CN" altLang="en-US" sz="1400"/>
              <a:t>时使用</a:t>
            </a:r>
            <a:endParaRPr lang="en-US" altLang="zh-TW" sz="1400"/>
          </a:p>
          <a:p>
            <a:r>
              <a:rPr lang="en-US" altLang="zh-CN" sz="140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1141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图表库属性规范</a:t>
            </a:r>
            <a:r>
              <a:rPr kumimoji="1" lang="en-US" altLang="zh-CN"/>
              <a:t> – </a:t>
            </a:r>
            <a:r>
              <a:rPr kumimoji="1" lang="zh-CN" altLang="en-US"/>
              <a:t>通用属性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506" y="990664"/>
            <a:ext cx="861049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.</a:t>
            </a:r>
            <a:r>
              <a:rPr lang="en-US" altLang="zh-CN" sz="1400">
                <a:effectLst/>
              </a:rPr>
              <a:t>palette		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色板</a:t>
            </a:r>
            <a:r>
              <a:rPr lang="zh-CN" altLang="zh-CN" sz="1400"/>
              <a:t>，</a:t>
            </a:r>
            <a:r>
              <a:rPr lang="zh-CN" altLang="en-US" sz="1400"/>
              <a:t>是一个包含若干颜色值的数组。</a:t>
            </a:r>
            <a:r>
              <a:rPr kumimoji="1" lang="en-US" altLang="zh-CN" sz="1400"/>
              <a:t>e.g.</a:t>
            </a:r>
            <a:r>
              <a:rPr kumimoji="1" lang="zh-CN" altLang="en-US" sz="1400"/>
              <a:t> </a:t>
            </a:r>
            <a:r>
              <a:rPr kumimoji="1" lang="en-US" altLang="zh-CN" sz="1400"/>
              <a:t>[</a:t>
            </a:r>
            <a:r>
              <a:rPr kumimoji="1" lang="fr-FR" altLang="zh-CN" sz="1400"/>
              <a:t>'#d8361b', '#f16b4c', '#f7b4a9', '#d26666’</a:t>
            </a:r>
            <a:r>
              <a:rPr kumimoji="1" lang="en-US" altLang="zh-CN" sz="1400"/>
              <a:t>]</a:t>
            </a:r>
          </a:p>
          <a:p>
            <a:endParaRPr kumimoji="1" lang="en-US" altLang="zh-CN" sz="1400"/>
          </a:p>
          <a:p>
            <a:r>
              <a:rPr kumimoji="1" lang="zh-CN" altLang="zh-CN" sz="1400">
                <a:effectLst/>
              </a:rPr>
              <a:t>.</a:t>
            </a:r>
            <a:r>
              <a:rPr lang="en-US" altLang="zh-CN" sz="1400">
                <a:effectLst/>
              </a:rPr>
              <a:t>background</a:t>
            </a:r>
          </a:p>
          <a:p>
            <a:r>
              <a:rPr lang="en-US" altLang="zh-CN" sz="1400">
                <a:effectLst/>
              </a:rPr>
              <a:t>	</a:t>
            </a:r>
            <a:r>
              <a:rPr kumimoji="1" lang="zh-CN" altLang="en-US" sz="1400"/>
              <a:t>背景，是一个</a:t>
            </a:r>
            <a:r>
              <a:rPr kumimoji="1" lang="en-US" altLang="zh-CN" sz="1400"/>
              <a:t>Background</a:t>
            </a:r>
            <a:r>
              <a:rPr kumimoji="1" lang="zh-CN" altLang="en-US" sz="1400"/>
              <a:t>对象，支持背景色、背景图、渐变色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zh-CN" sz="1400"/>
              <a:t>.</a:t>
            </a:r>
            <a:r>
              <a:rPr kumimoji="1" lang="en-US" altLang="zh-CN" sz="1400"/>
              <a:t>border</a:t>
            </a:r>
          </a:p>
          <a:p>
            <a:r>
              <a:rPr kumimoji="1" lang="en-US" altLang="zh-CN" sz="1400"/>
              <a:t>	</a:t>
            </a:r>
            <a:r>
              <a:rPr kumimoji="1" lang="zh-CN" altLang="en-US" sz="1400"/>
              <a:t>边框，是一个</a:t>
            </a:r>
            <a:r>
              <a:rPr kumimoji="1" lang="en-US" altLang="zh-CN" sz="1400"/>
              <a:t>LineStyle</a:t>
            </a:r>
            <a:r>
              <a:rPr kumimoji="1" lang="zh-CN" altLang="en-US" sz="1400"/>
              <a:t>对象，支持线型、粗细、颜色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lang="zh-CN" altLang="en-US" sz="1400"/>
              <a:t>.</a:t>
            </a:r>
            <a:r>
              <a:rPr lang="en-US" altLang="zh-CN" sz="1400"/>
              <a:t>title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标题，是一个</a:t>
            </a:r>
            <a:r>
              <a:rPr lang="en-US" altLang="zh-CN" sz="1400"/>
              <a:t>Text</a:t>
            </a:r>
            <a:r>
              <a:rPr lang="zh-CN" altLang="en-US" sz="1400"/>
              <a:t>对象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zh-CN" sz="1400"/>
              <a:t>.</a:t>
            </a:r>
            <a:r>
              <a:rPr lang="en-US" altLang="zh-CN" sz="1400"/>
              <a:t>subtitle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副标题，是一个</a:t>
            </a:r>
            <a:r>
              <a:rPr lang="en-US" altLang="zh-CN" sz="1400"/>
              <a:t>Text</a:t>
            </a:r>
            <a:r>
              <a:rPr lang="zh-CN" altLang="en-US" sz="1400"/>
              <a:t>对象</a:t>
            </a:r>
            <a:endParaRPr lang="en-US" altLang="zh-CN" sz="1400"/>
          </a:p>
          <a:p>
            <a:endParaRPr kumimoji="1" lang="en-US" altLang="zh-CN" sz="1400"/>
          </a:p>
          <a:p>
            <a:r>
              <a:rPr kumimoji="1" lang="zh-CN" altLang="en-US" sz="1400"/>
              <a:t>.</a:t>
            </a:r>
            <a:r>
              <a:rPr lang="en-US" altLang="zh-CN" sz="1400"/>
              <a:t> xAxises		</a:t>
            </a:r>
          </a:p>
          <a:p>
            <a:r>
              <a:rPr lang="en-US" altLang="zh-CN" sz="1400"/>
              <a:t>	X</a:t>
            </a:r>
            <a:r>
              <a:rPr lang="zh-CN" altLang="en-US" sz="1400"/>
              <a:t>轴</a:t>
            </a:r>
            <a:r>
              <a:rPr lang="en-US" altLang="zh-CN" sz="1400"/>
              <a:t>Axis</a:t>
            </a:r>
            <a:r>
              <a:rPr lang="zh-CN" altLang="en-US" sz="1400"/>
              <a:t>对象数组，支持多坐标轴定义</a:t>
            </a:r>
            <a:endParaRPr lang="en-US" altLang="zh-CN" sz="1400"/>
          </a:p>
          <a:p>
            <a:endParaRPr lang="en-US" altLang="zh-CN" sz="1400"/>
          </a:p>
          <a:p>
            <a:r>
              <a:rPr kumimoji="1" lang="zh-CN" altLang="en-US" sz="1400"/>
              <a:t>.</a:t>
            </a:r>
            <a:r>
              <a:rPr lang="en-US" altLang="zh-CN" sz="1400"/>
              <a:t> yAxises		</a:t>
            </a:r>
          </a:p>
          <a:p>
            <a:r>
              <a:rPr lang="en-US" altLang="zh-CN" sz="1400"/>
              <a:t>	Y</a:t>
            </a:r>
            <a:r>
              <a:rPr lang="zh-CN" altLang="en-US" sz="1400"/>
              <a:t>轴</a:t>
            </a:r>
            <a:r>
              <a:rPr lang="en-US" altLang="zh-CN" sz="1400"/>
              <a:t>Axis</a:t>
            </a:r>
            <a:r>
              <a:rPr lang="zh-CN" altLang="en-US" sz="1400"/>
              <a:t>对象数组，支持多坐标轴定义</a:t>
            </a:r>
            <a:endParaRPr lang="en-US" altLang="zh-CN" sz="1400"/>
          </a:p>
          <a:p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77325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图表库属性规范 </a:t>
            </a:r>
            <a:r>
              <a:rPr kumimoji="1" lang="en-US" altLang="zh-CN"/>
              <a:t>–</a:t>
            </a:r>
            <a:r>
              <a:rPr kumimoji="1" lang="zh-CN" altLang="en-US"/>
              <a:t> 通用属性（续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506" y="990664"/>
            <a:ext cx="8610494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.</a:t>
            </a:r>
            <a:r>
              <a:rPr lang="en-US" altLang="zh-CN" sz="1400"/>
              <a:t>plotArea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绘图区，是一个对象，包括以下属性：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    	.background:	</a:t>
            </a:r>
            <a:r>
              <a:rPr kumimoji="1" lang="zh-CN" altLang="en-US" sz="1400"/>
              <a:t>背景，是一个</a:t>
            </a:r>
            <a:r>
              <a:rPr kumimoji="1" lang="en-US" altLang="zh-CN" sz="1400"/>
              <a:t>Background</a:t>
            </a:r>
            <a:r>
              <a:rPr kumimoji="1" lang="zh-CN" altLang="en-US" sz="1400"/>
              <a:t>对象</a:t>
            </a:r>
            <a:r>
              <a:rPr lang="zh-CN" altLang="en-US" sz="1400"/>
              <a:t>象</a:t>
            </a:r>
            <a:endParaRPr lang="en-US" altLang="zh-CN" sz="1400"/>
          </a:p>
          <a:p>
            <a:r>
              <a:rPr lang="en-US" altLang="zh-CN" sz="1400"/>
              <a:t>	.border: 		</a:t>
            </a:r>
            <a:r>
              <a:rPr kumimoji="1" lang="zh-CN" altLang="en-US" sz="1400"/>
              <a:t>边框，是一个</a:t>
            </a:r>
            <a:r>
              <a:rPr kumimoji="1" lang="en-US" altLang="zh-CN" sz="1400"/>
              <a:t>LineStyle</a:t>
            </a:r>
            <a:r>
              <a:rPr kumimoji="1" lang="zh-CN" altLang="en-US" sz="1400"/>
              <a:t>对象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lang="zh-CN" altLang="en-US" sz="1400"/>
              <a:t>.</a:t>
            </a:r>
            <a:r>
              <a:rPr lang="en-US" altLang="zh-CN" sz="1400"/>
              <a:t>dataPlot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数据项图形对象，包含以下属性</a:t>
            </a:r>
            <a:r>
              <a:rPr lang="en-US" altLang="zh-CN" sz="1400"/>
              <a:t>:</a:t>
            </a:r>
          </a:p>
          <a:p>
            <a:r>
              <a:rPr lang="en-US" altLang="zh-CN" sz="1400"/>
              <a:t>	.color:	</a:t>
            </a:r>
            <a:r>
              <a:rPr lang="zh-CN" altLang="en-US" sz="1400"/>
              <a:t>填充颜色，支持渐变色</a:t>
            </a:r>
            <a:r>
              <a:rPr lang="en-US" altLang="zh-CN" sz="1400"/>
              <a:t>(</a:t>
            </a:r>
            <a:r>
              <a:rPr lang="zh-CN" altLang="en-US" sz="1400"/>
              <a:t>起始颜色</a:t>
            </a:r>
            <a:r>
              <a:rPr lang="en-US" altLang="zh-CN" sz="1400"/>
              <a:t>,</a:t>
            </a:r>
            <a:r>
              <a:rPr lang="zh-CN" altLang="en-US" sz="1400"/>
              <a:t>结束颜色</a:t>
            </a:r>
            <a:r>
              <a:rPr lang="en-US" altLang="zh-CN" sz="1400"/>
              <a:t>,</a:t>
            </a:r>
            <a:r>
              <a:rPr lang="zh-CN" altLang="en-US" sz="1400"/>
              <a:t>渐变角度</a:t>
            </a:r>
            <a:r>
              <a:rPr lang="en-US" altLang="zh-CN" sz="1400"/>
              <a:t>)</a:t>
            </a:r>
          </a:p>
          <a:p>
            <a:r>
              <a:rPr lang="en-US" altLang="zh-CN" sz="1400"/>
              <a:t>	.border:	</a:t>
            </a:r>
            <a:r>
              <a:rPr lang="zh-CN" altLang="en-US" sz="1400"/>
              <a:t>边框</a:t>
            </a:r>
            <a:r>
              <a:rPr lang="en-US" altLang="zh-CN" sz="1400"/>
              <a:t>LineStyle</a:t>
            </a:r>
            <a:r>
              <a:rPr lang="zh-CN" altLang="en-US" sz="1400"/>
              <a:t>对象</a:t>
            </a:r>
            <a:endParaRPr lang="en-US" altLang="zh-CN" sz="1400"/>
          </a:p>
          <a:p>
            <a:r>
              <a:rPr lang="en-US" altLang="zh-CN" sz="1400"/>
              <a:t>	.effects:	</a:t>
            </a:r>
            <a:r>
              <a:rPr lang="zh-CN" altLang="en-US" sz="1400"/>
              <a:t>效果，有效值包括：</a:t>
            </a:r>
            <a:r>
              <a:rPr lang="en-US" altLang="zh-CN" sz="1400"/>
              <a:t>shadow, glow, blur, bevel</a:t>
            </a:r>
            <a:br>
              <a:rPr lang="en-US" altLang="zh-CN" sz="1400"/>
            </a:br>
            <a:r>
              <a:rPr kumimoji="1" lang="en-US" altLang="zh-CN" sz="1400"/>
              <a:t>	.font:	</a:t>
            </a:r>
            <a:r>
              <a:rPr kumimoji="1" lang="zh-CN" altLang="en-US" sz="1400"/>
              <a:t>字体F</a:t>
            </a:r>
            <a:r>
              <a:rPr kumimoji="1" lang="en-US" altLang="zh-CN" sz="1400"/>
              <a:t>ont</a:t>
            </a:r>
            <a:r>
              <a:rPr kumimoji="1" lang="zh-CN" altLang="en-US" sz="1400"/>
              <a:t>对象</a:t>
            </a:r>
            <a:endParaRPr kumimoji="1" lang="en-US" altLang="zh-CN" sz="1400"/>
          </a:p>
          <a:p>
            <a:r>
              <a:rPr kumimoji="1" lang="en-US" altLang="zh-CN" sz="1400"/>
              <a:t>	</a:t>
            </a:r>
            <a:r>
              <a:rPr kumimoji="1" lang="zh-CN" altLang="en-US" sz="1400"/>
              <a:t>.</a:t>
            </a:r>
            <a:r>
              <a:rPr kumimoji="1" lang="en-US" altLang="zh-CN" sz="1400"/>
              <a:t>link:	</a:t>
            </a:r>
            <a:r>
              <a:rPr kumimoji="1" lang="zh-CN" altLang="en-US" sz="1400"/>
              <a:t>链接，</a:t>
            </a:r>
            <a:r>
              <a:rPr kumimoji="1" lang="en-US" altLang="zh-CN" sz="1400"/>
              <a:t>e.g.</a:t>
            </a:r>
            <a:r>
              <a:rPr kumimoji="1" lang="zh-CN" altLang="en-US" sz="1400"/>
              <a:t> </a:t>
            </a:r>
            <a:r>
              <a:rPr kumimoji="1" lang="en-US" altLang="zh-CN" sz="1400"/>
              <a:t>/ref.jsp?tag=$CATEGORY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.</a:t>
            </a:r>
            <a:r>
              <a:rPr lang="en-US" altLang="zh-CN" sz="1400"/>
              <a:t>legend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图例对象，包含以下属性：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show:	</a:t>
            </a:r>
            <a:r>
              <a:rPr lang="zh-CN" altLang="en-US" sz="1400"/>
              <a:t>是否显示</a:t>
            </a:r>
            <a:endParaRPr lang="en-US" altLang="zh-CN" sz="1400"/>
          </a:p>
          <a:p>
            <a:r>
              <a:rPr lang="en-US" altLang="zh-CN" sz="1400"/>
              <a:t>	.position:	</a:t>
            </a:r>
            <a:r>
              <a:rPr lang="zh-CN" altLang="en-US" sz="1400"/>
              <a:t>图例位置，有效值包括：</a:t>
            </a:r>
            <a:r>
              <a:rPr lang="en-US" altLang="zh-CN" sz="1400"/>
              <a:t>top</a:t>
            </a:r>
            <a:r>
              <a:rPr lang="zh-CN" altLang="en-US" sz="1400"/>
              <a:t>,</a:t>
            </a:r>
            <a:r>
              <a:rPr lang="en-US" altLang="zh-CN" sz="1400"/>
              <a:t>bottom,left,right</a:t>
            </a:r>
            <a:br>
              <a:rPr lang="en-US" altLang="zh-CN" sz="1400"/>
            </a:br>
            <a:r>
              <a:rPr lang="en-US" altLang="zh-CN" sz="1400"/>
              <a:t>	.background: </a:t>
            </a:r>
            <a:r>
              <a:rPr lang="zh-CN" altLang="en-US" sz="1400"/>
              <a:t>图例区背景</a:t>
            </a:r>
            <a:endParaRPr lang="en-US" altLang="zh-CN" sz="1400"/>
          </a:p>
          <a:p>
            <a:r>
              <a:rPr lang="en-US" altLang="zh-CN" sz="1400"/>
              <a:t>	border: 	</a:t>
            </a:r>
            <a:r>
              <a:rPr lang="zh-CN" altLang="en-US" sz="1400"/>
              <a:t>图例区边框</a:t>
            </a:r>
            <a:r>
              <a:rPr lang="en-US" altLang="zh-CN" sz="1400"/>
              <a:t>LineStyle</a:t>
            </a:r>
            <a:r>
              <a:rPr lang="zh-CN" altLang="en-US" sz="1400"/>
              <a:t>对象</a:t>
            </a:r>
            <a:r>
              <a:rPr lang="en-US" altLang="zh-CN" sz="1400"/>
              <a:t/>
            </a:r>
            <a:br>
              <a:rPr lang="en-US" altLang="zh-CN" sz="1400"/>
            </a:br>
            <a:endParaRPr kumimoji="1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5129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图表库属性规范 </a:t>
            </a:r>
            <a:r>
              <a:rPr kumimoji="1" lang="en-US" altLang="zh-CN"/>
              <a:t>–</a:t>
            </a:r>
            <a:r>
              <a:rPr kumimoji="1" lang="zh-CN" altLang="en-US"/>
              <a:t> 饼图特有属性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506" y="990664"/>
            <a:ext cx="861049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.</a:t>
            </a:r>
            <a:r>
              <a:rPr lang="en-US" altLang="zh-CN" sz="1400"/>
              <a:t>pieLabel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饼图标签，是一个对象，包含以下属性：</a:t>
            </a:r>
            <a:endParaRPr lang="en-US" altLang="zh-CN" sz="1400"/>
          </a:p>
          <a:p>
            <a:r>
              <a:rPr lang="en-US" altLang="zh-CN" sz="1400"/>
              <a:t>	.show:	</a:t>
            </a:r>
            <a:r>
              <a:rPr lang="zh-CN" altLang="en-US" sz="1400"/>
              <a:t>是否显示</a:t>
            </a:r>
            <a:endParaRPr lang="en-US" altLang="zh-CN" sz="1400"/>
          </a:p>
          <a:p>
            <a:r>
              <a:rPr lang="en-US" altLang="zh-CN" sz="1400"/>
              <a:t> 	</a:t>
            </a:r>
            <a:r>
              <a:rPr lang="zh-CN" altLang="en-US" sz="1400"/>
              <a:t>.</a:t>
            </a:r>
            <a:r>
              <a:rPr lang="en-US" altLang="zh-CN" sz="1400"/>
              <a:t>inside: 	</a:t>
            </a:r>
            <a:r>
              <a:rPr lang="zh-CN" altLang="en-US" sz="1400"/>
              <a:t>是否显示在饼图内</a:t>
            </a:r>
            <a:endParaRPr lang="en-US" altLang="zh-CN" sz="1400"/>
          </a:p>
          <a:p>
            <a:r>
              <a:rPr lang="en-US" altLang="zh-CN" sz="1400"/>
              <a:t>	.dataLabel	</a:t>
            </a:r>
            <a:r>
              <a:rPr lang="zh-CN" altLang="en-US" sz="1400"/>
              <a:t>数据标签</a:t>
            </a:r>
            <a:r>
              <a:rPr lang="en-US" altLang="zh-CN" sz="1400"/>
              <a:t>DataLabel</a:t>
            </a:r>
            <a:r>
              <a:rPr lang="zh-CN" altLang="en-US" sz="1400"/>
              <a:t>对象</a:t>
            </a:r>
            <a:endParaRPr lang="en-US" altLang="zh-CN" sz="1400"/>
          </a:p>
          <a:p>
            <a:r>
              <a:rPr lang="en-US" altLang="zh-CN" sz="1400"/>
              <a:t>	.labelLine	</a:t>
            </a:r>
            <a:r>
              <a:rPr lang="zh-CN" altLang="en-US" sz="1400"/>
              <a:t>标签线</a:t>
            </a:r>
            <a:r>
              <a:rPr lang="en-US" altLang="zh-CN" sz="1400"/>
              <a:t>LineStyle</a:t>
            </a:r>
            <a:r>
              <a:rPr lang="zh-CN" altLang="en-US" sz="1400"/>
              <a:t>对象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.radius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饼图半径，默认</a:t>
            </a:r>
            <a:r>
              <a:rPr lang="en-US" altLang="zh-CN" sz="1400"/>
              <a:t>‘auto’</a:t>
            </a:r>
            <a:r>
              <a:rPr lang="zh-CN" altLang="zh-CN" sz="1400"/>
              <a:t>，</a:t>
            </a:r>
            <a:r>
              <a:rPr lang="zh-CN" altLang="en-US" sz="1400"/>
              <a:t>将根据容器大小自动设置半径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zh-CN" altLang="en-US" sz="1400"/>
              <a:t>如果是圆环图，可设置内外半径，如：</a:t>
            </a:r>
            <a:r>
              <a:rPr lang="en-US" altLang="zh-CN" sz="1400"/>
              <a:t>100,130</a:t>
            </a:r>
          </a:p>
          <a:p>
            <a:endParaRPr lang="en-US" altLang="zh-CN" sz="1400"/>
          </a:p>
          <a:p>
            <a:r>
              <a:rPr lang="en-US" altLang="zh-CN" sz="1400"/>
              <a:t>.exploded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是否裂开（当前选择饼块分裂出来）</a:t>
            </a:r>
            <a:endParaRPr kumimoji="1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88813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图表库属性规范 </a:t>
            </a:r>
            <a:r>
              <a:rPr kumimoji="1" lang="en-US" altLang="zh-CN"/>
              <a:t>–</a:t>
            </a:r>
            <a:r>
              <a:rPr kumimoji="1" lang="zh-CN" altLang="en-US"/>
              <a:t> 折线图特有属性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506" y="990664"/>
            <a:ext cx="86104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.</a:t>
            </a:r>
            <a:r>
              <a:rPr lang="en-US" altLang="zh-CN" sz="1400"/>
              <a:t>dataAnchor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数据锚点，是一个对象，包含以下属性：</a:t>
            </a:r>
            <a:endParaRPr lang="en-US" altLang="zh-CN" sz="1400"/>
          </a:p>
          <a:p>
            <a:r>
              <a:rPr lang="en-US" altLang="zh-CN" sz="1400"/>
              <a:t>	</a:t>
            </a:r>
            <a:r>
              <a:rPr lang="zh-CN" altLang="en-US" sz="1400"/>
              <a:t>.</a:t>
            </a:r>
            <a:r>
              <a:rPr lang="en-US" altLang="zh-CN" sz="1400"/>
              <a:t>type:	</a:t>
            </a:r>
            <a:r>
              <a:rPr lang="zh-CN" altLang="en-US" sz="1400"/>
              <a:t>锚点类型，有效值包括：</a:t>
            </a:r>
            <a:r>
              <a:rPr lang="en-US" altLang="zh-CN" sz="1400"/>
              <a:t>circle,rect,diamond</a:t>
            </a:r>
            <a:br>
              <a:rPr lang="en-US" altLang="zh-CN" sz="1400"/>
            </a:br>
            <a:r>
              <a:rPr lang="en-US" altLang="zh-CN" sz="1400"/>
              <a:t>	.stroke:	</a:t>
            </a:r>
            <a:r>
              <a:rPr lang="zh-CN" altLang="en-US" sz="1400"/>
              <a:t>描绘线型</a:t>
            </a:r>
            <a:r>
              <a:rPr lang="en-US" altLang="zh-CN" sz="1400"/>
              <a:t>LineStyle</a:t>
            </a:r>
          </a:p>
          <a:p>
            <a:r>
              <a:rPr lang="en-US" altLang="zh-CN" sz="1400"/>
              <a:t>	.size:	</a:t>
            </a:r>
            <a:r>
              <a:rPr lang="zh-CN" altLang="en-US" sz="1400"/>
              <a:t>锚点大小</a:t>
            </a:r>
            <a:endParaRPr kumimoji="1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82431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04912" y="838268"/>
            <a:ext cx="8686572" cy="34289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3506" y="1371654"/>
            <a:ext cx="8229384" cy="990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3506" y="2514624"/>
            <a:ext cx="8229384" cy="16001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04912" y="4724366"/>
            <a:ext cx="8686572" cy="16763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UCharts</a:t>
            </a:r>
            <a:r>
              <a:rPr kumimoji="1" lang="zh-CN" altLang="en-US" smtClean="0"/>
              <a:t> 系统架构图</a:t>
            </a:r>
            <a:endParaRPr kumimoji="1" lang="zh-CN" altLang="en-US" dirty="0"/>
          </a:p>
        </p:txBody>
      </p:sp>
      <p:sp>
        <p:nvSpPr>
          <p:cNvPr id="3" name="立方体 2"/>
          <p:cNvSpPr/>
          <p:nvPr/>
        </p:nvSpPr>
        <p:spPr>
          <a:xfrm>
            <a:off x="1371684" y="5181554"/>
            <a:ext cx="1981148" cy="1066772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可视化数据</a:t>
            </a:r>
            <a:endParaRPr kumimoji="1" lang="en-US" altLang="zh-CN" smtClean="0"/>
          </a:p>
          <a:p>
            <a:pPr algn="ctr"/>
            <a:r>
              <a:rPr kumimoji="1" lang="zh-CN" altLang="en-US" smtClean="0"/>
              <a:t>处</a:t>
            </a:r>
            <a:r>
              <a:rPr kumimoji="1" lang="zh-CN" altLang="en-US" dirty="0" smtClean="0"/>
              <a:t>理器</a:t>
            </a:r>
            <a:endParaRPr kumimoji="1" lang="zh-CN" altLang="en-US" dirty="0"/>
          </a:p>
        </p:txBody>
      </p:sp>
      <p:sp>
        <p:nvSpPr>
          <p:cNvPr id="5" name="罐形 4"/>
          <p:cNvSpPr/>
          <p:nvPr/>
        </p:nvSpPr>
        <p:spPr>
          <a:xfrm>
            <a:off x="4648198" y="5105356"/>
            <a:ext cx="1142970" cy="114297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6" name="平行四边形 5"/>
          <p:cNvSpPr/>
          <p:nvPr/>
        </p:nvSpPr>
        <p:spPr>
          <a:xfrm>
            <a:off x="3505228" y="2743218"/>
            <a:ext cx="1752554" cy="761980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交互控制器</a:t>
            </a:r>
            <a:endParaRPr lang="en-US" altLang="zh-CN" sz="1600" smtClean="0"/>
          </a:p>
          <a:p>
            <a:pPr algn="ctr"/>
            <a:r>
              <a:rPr kumimoji="1" lang="en-US" altLang="zh-CN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(</a:t>
            </a:r>
            <a:r>
              <a:rPr kumimoji="1" lang="zh-CN" altLang="en-US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触控</a:t>
            </a:r>
            <a:r>
              <a:rPr kumimoji="1" lang="en-US" altLang="zh-CN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,</a:t>
            </a:r>
            <a:r>
              <a:rPr kumimoji="1" lang="zh-CN" altLang="en-US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鼠标</a:t>
            </a:r>
            <a:r>
              <a:rPr kumimoji="1" lang="en-US" altLang="zh-CN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,</a:t>
            </a:r>
            <a:r>
              <a:rPr kumimoji="1" lang="zh-CN" altLang="en-US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遥控</a:t>
            </a:r>
            <a:r>
              <a:rPr kumimoji="1" lang="en-US" altLang="zh-CN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)</a:t>
            </a:r>
            <a:endParaRPr lang="en-US" altLang="zh-CN" sz="1600">
              <a:solidFill>
                <a:schemeClr val="accent3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3352832" y="5714940"/>
            <a:ext cx="1295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85094" y="5407163"/>
            <a:ext cx="1086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大规模数据</a:t>
            </a:r>
            <a:endParaRPr kumimoji="1"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17094" y="4340391"/>
            <a:ext cx="1840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Viewport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Data</a:t>
            </a:r>
            <a:r>
              <a:rPr kumimoji="1" lang="zh-CN" altLang="en-US" sz="1400" smtClean="0"/>
              <a:t>(</a:t>
            </a:r>
            <a:r>
              <a:rPr kumimoji="1" lang="en-US" altLang="zh-CN" sz="1400" smtClean="0"/>
              <a:t>CSV)</a:t>
            </a:r>
            <a:endParaRPr kumimoji="1"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81110" y="473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服务器端</a:t>
            </a:r>
            <a:endParaRPr kumimoji="1" lang="en-US" altLang="zh-CN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16084" y="914466"/>
            <a:ext cx="17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客户端</a:t>
            </a:r>
            <a:r>
              <a:rPr kumimoji="1" lang="en-US" altLang="zh-CN" dirty="0" smtClean="0"/>
              <a:t> / </a:t>
            </a:r>
            <a:r>
              <a:rPr kumimoji="1" lang="zh-CN" altLang="en-US" dirty="0" smtClean="0"/>
              <a:t>浏览器</a:t>
            </a:r>
            <a:endParaRPr kumimoji="1" lang="en-US" altLang="zh-CN" dirty="0" smtClean="0"/>
          </a:p>
        </p:txBody>
      </p:sp>
      <p:sp>
        <p:nvSpPr>
          <p:cNvPr id="42" name="平行四边形 41"/>
          <p:cNvSpPr/>
          <p:nvPr/>
        </p:nvSpPr>
        <p:spPr>
          <a:xfrm>
            <a:off x="1828872" y="2743218"/>
            <a:ext cx="1752554" cy="761980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数据解析器</a:t>
            </a:r>
            <a:endParaRPr kumimoji="1" lang="en-US" altLang="zh-CN" sz="1600" dirty="0"/>
          </a:p>
          <a:p>
            <a:pPr algn="ctr"/>
            <a:r>
              <a:rPr kumimoji="1" lang="en-US" altLang="zh-CN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(</a:t>
            </a:r>
            <a:r>
              <a:rPr kumimoji="1" lang="zh-CN" altLang="zh-CN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C</a:t>
            </a:r>
            <a:r>
              <a:rPr kumimoji="1" lang="en-US" altLang="zh-CN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SV,XML,etc.)</a:t>
            </a:r>
            <a:endParaRPr lang="en-US" altLang="zh-CN" sz="1400" smtClean="0">
              <a:solidFill>
                <a:schemeClr val="accent3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676476" y="4340391"/>
            <a:ext cx="66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REST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63650" y="304801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/>
              <a:t>UVE</a:t>
            </a:r>
          </a:p>
          <a:p>
            <a:pPr algn="ctr"/>
            <a:r>
              <a:rPr kumimoji="1" lang="zh-CN" altLang="zh-CN" sz="1400"/>
              <a:t>（</a:t>
            </a:r>
            <a:r>
              <a:rPr kumimoji="1" lang="zh-CN" altLang="en-US" sz="1400"/>
              <a:t>可视化引擎</a:t>
            </a:r>
            <a:r>
              <a:rPr kumimoji="1" lang="zh-CN" altLang="zh-CN" sz="1400"/>
              <a:t>）</a:t>
            </a:r>
            <a:endParaRPr kumimoji="1"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559995" y="16764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可视化组件库</a:t>
            </a:r>
          </a:p>
        </p:txBody>
      </p:sp>
      <p:sp>
        <p:nvSpPr>
          <p:cNvPr id="36" name="平行四边形 35"/>
          <p:cNvSpPr/>
          <p:nvPr/>
        </p:nvSpPr>
        <p:spPr>
          <a:xfrm>
            <a:off x="5181584" y="2743218"/>
            <a:ext cx="1752554" cy="761980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图形库</a:t>
            </a:r>
            <a:endParaRPr lang="en-US" altLang="zh-CN" sz="1600"/>
          </a:p>
          <a:p>
            <a:pPr algn="ctr"/>
            <a:r>
              <a:rPr kumimoji="1" lang="en-US" altLang="zh-CN" sz="1200" dirty="0">
                <a:solidFill>
                  <a:schemeClr val="accent3">
                    <a:lumMod val="85000"/>
                  </a:schemeClr>
                </a:solidFill>
                <a:latin typeface="+mn-ea"/>
              </a:rPr>
              <a:t>(SVG,Canvas)</a:t>
            </a:r>
            <a:endParaRPr lang="en-US" altLang="zh-CN" sz="1600">
              <a:solidFill>
                <a:schemeClr val="accent3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3" name="平行四边形 42"/>
          <p:cNvSpPr/>
          <p:nvPr/>
        </p:nvSpPr>
        <p:spPr>
          <a:xfrm>
            <a:off x="6857940" y="2743218"/>
            <a:ext cx="1752554" cy="761980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动画库</a:t>
            </a:r>
            <a:endParaRPr kumimoji="1" lang="zh-CN" altLang="en-US" sz="1600" dirty="0"/>
          </a:p>
        </p:txBody>
      </p:sp>
      <p:pic>
        <p:nvPicPr>
          <p:cNvPr id="4" name="图片 3" descr="char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52" y="1447852"/>
            <a:ext cx="1066772" cy="643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78615" y="20574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常规图表</a:t>
            </a:r>
          </a:p>
        </p:txBody>
      </p:sp>
      <p:pic>
        <p:nvPicPr>
          <p:cNvPr id="13" name="图片 12" descr="屏幕快照 2015-05-07 上午2.55.17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44" y="1447851"/>
            <a:ext cx="1078230" cy="66294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560543" y="20574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高级图表</a:t>
            </a:r>
          </a:p>
        </p:txBody>
      </p:sp>
      <p:pic>
        <p:nvPicPr>
          <p:cNvPr id="15" name="图片 14" descr="屏幕快照 2015-05-07 上午3.01.07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48" y="1447851"/>
            <a:ext cx="1295368" cy="677672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407094" y="205743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其它数据可视化</a:t>
            </a:r>
          </a:p>
        </p:txBody>
      </p:sp>
      <p:sp>
        <p:nvSpPr>
          <p:cNvPr id="20" name="矩形 19"/>
          <p:cNvSpPr/>
          <p:nvPr/>
        </p:nvSpPr>
        <p:spPr>
          <a:xfrm>
            <a:off x="1828872" y="3581396"/>
            <a:ext cx="6781622" cy="3809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D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jQuery</a:t>
            </a:r>
            <a:endParaRPr kumimoji="1" lang="zh-CN" altLang="en-US" dirty="0"/>
          </a:p>
        </p:txBody>
      </p:sp>
      <p:cxnSp>
        <p:nvCxnSpPr>
          <p:cNvPr id="69" name="直线箭头连接符 68"/>
          <p:cNvCxnSpPr/>
          <p:nvPr/>
        </p:nvCxnSpPr>
        <p:spPr>
          <a:xfrm>
            <a:off x="2362258" y="3505198"/>
            <a:ext cx="0" cy="160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2590852" y="3505198"/>
            <a:ext cx="0" cy="160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标签云数据格式及属性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381110" y="914466"/>
            <a:ext cx="8457978" cy="518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标签云的数据集格式为：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标签云专有属性如下：</a:t>
            </a:r>
            <a:r>
              <a:rPr lang="zh-CN" altLang="en-US" sz="1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61534"/>
              </p:ext>
            </p:extLst>
          </p:nvPr>
        </p:nvGraphicFramePr>
        <p:xfrm>
          <a:off x="838298" y="1371654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标签</a:t>
                      </a:r>
                      <a:r>
                        <a:rPr lang="zh-CN" altLang="zh-CN"/>
                        <a:t>: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频度</a:t>
                      </a:r>
                      <a:r>
                        <a:rPr lang="en-US" altLang="zh-CN"/>
                        <a:t>:Number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27175"/>
              </p:ext>
            </p:extLst>
          </p:nvPr>
        </p:nvGraphicFramePr>
        <p:xfrm>
          <a:off x="838298" y="2667020"/>
          <a:ext cx="746740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762"/>
                <a:gridCol w="914376"/>
                <a:gridCol w="510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说明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startAngle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Number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标签文字开始角度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endAngle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Number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标签文字结束角度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orientations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Number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标签文字在开始角度和结束角度之间排列的方向数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maxFontSize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Number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最大字号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minFontSize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Number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最小字号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200"/>
                        <a:t>v</a:t>
                      </a:r>
                      <a:r>
                        <a:rPr lang="en-US" altLang="zh-CN" sz="1200"/>
                        <a:t>isibleTags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Number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最多显示标签数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37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标签云创建代码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762100" y="838268"/>
            <a:ext cx="8000790" cy="571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en-US" altLang="zh-CN" sz="1200" b="1" i="1">
                <a:solidFill>
                  <a:srgbClr val="008000"/>
                </a:solidFill>
              </a:rPr>
              <a:t>require</a:t>
            </a:r>
            <a:r>
              <a:rPr lang="en-US" altLang="zh-CN" sz="1200">
                <a:solidFill>
                  <a:srgbClr val="008000"/>
                </a:solidFill>
              </a:rPr>
              <a:t>([</a:t>
            </a:r>
            <a:r>
              <a:rPr lang="en-US" altLang="zh-CN" sz="1200" b="1">
                <a:solidFill>
                  <a:srgbClr val="008000"/>
                </a:solidFill>
              </a:rPr>
              <a:t>‘../../src/charts/web/UChartTagCloud’</a:t>
            </a:r>
            <a:r>
              <a:rPr lang="en-US" altLang="zh-CN" sz="1200">
                <a:solidFill>
                  <a:srgbClr val="008000"/>
                </a:solidFill>
              </a:rPr>
              <a:t>], </a:t>
            </a:r>
            <a:r>
              <a:rPr lang="en-US" altLang="zh-CN" sz="1200" b="1">
                <a:solidFill>
                  <a:srgbClr val="008000"/>
                </a:solidFill>
              </a:rPr>
              <a:t>function </a:t>
            </a:r>
            <a:r>
              <a:rPr lang="en-US" altLang="zh-CN" sz="1200">
                <a:solidFill>
                  <a:srgbClr val="008000"/>
                </a:solidFill>
              </a:rPr>
              <a:t>(uchart) {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</a:t>
            </a:r>
            <a:r>
              <a:rPr lang="zh-CN" altLang="en-US" sz="1200">
                <a:solidFill>
                  <a:srgbClr val="008000"/>
                </a:solidFill>
              </a:rPr>
              <a:t>  </a:t>
            </a:r>
            <a:r>
              <a:rPr lang="en-US" altLang="zh-CN" sz="1200">
                <a:solidFill>
                  <a:srgbClr val="008000"/>
                </a:solidFill>
              </a:rPr>
              <a:t> </a:t>
            </a:r>
            <a:r>
              <a:rPr lang="en-US" altLang="zh-CN" sz="1200" i="1">
                <a:solidFill>
                  <a:srgbClr val="008000"/>
                </a:solidFill>
              </a:rPr>
              <a:t>// </a:t>
            </a:r>
            <a:r>
              <a:rPr lang="zh-CN" altLang="en-US" sz="1200" i="1">
                <a:solidFill>
                  <a:srgbClr val="008000"/>
                </a:solidFill>
              </a:rPr>
              <a:t>构造数据集</a:t>
            </a:r>
            <a:br>
              <a:rPr lang="zh-CN" altLang="en-US" sz="1200" i="1">
                <a:solidFill>
                  <a:srgbClr val="008000"/>
                </a:solidFill>
              </a:rPr>
            </a:br>
            <a:r>
              <a:rPr lang="zh-CN" altLang="en-US" sz="1200" i="1">
                <a:solidFill>
                  <a:srgbClr val="008000"/>
                </a:solidFill>
              </a:rPr>
              <a:t>    </a:t>
            </a:r>
            <a:r>
              <a:rPr lang="en-US" altLang="zh-CN" sz="1200" b="1">
                <a:solidFill>
                  <a:srgbClr val="008000"/>
                </a:solidFill>
              </a:rPr>
              <a:t>var </a:t>
            </a:r>
            <a:r>
              <a:rPr lang="en-US" altLang="zh-CN" sz="1200">
                <a:solidFill>
                  <a:srgbClr val="008000"/>
                </a:solidFill>
              </a:rPr>
              <a:t>meta = {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     </a:t>
            </a:r>
            <a:r>
              <a:rPr lang="en-US" altLang="zh-CN" sz="1200" b="1">
                <a:solidFill>
                  <a:srgbClr val="008000"/>
                </a:solidFill>
              </a:rPr>
              <a:t>columns</a:t>
            </a:r>
            <a:r>
              <a:rPr lang="en-US" altLang="zh-CN" sz="1200">
                <a:solidFill>
                  <a:srgbClr val="008000"/>
                </a:solidFill>
              </a:rPr>
              <a:t>: [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         {</a:t>
            </a:r>
            <a:r>
              <a:rPr lang="en-US" altLang="zh-CN" sz="1200" b="1">
                <a:solidFill>
                  <a:srgbClr val="008000"/>
                </a:solidFill>
              </a:rPr>
              <a:t>name</a:t>
            </a:r>
            <a:r>
              <a:rPr lang="en-US" altLang="zh-CN" sz="1200">
                <a:solidFill>
                  <a:srgbClr val="008000"/>
                </a:solidFill>
              </a:rPr>
              <a:t>: </a:t>
            </a:r>
            <a:r>
              <a:rPr lang="en-US" altLang="zh-CN" sz="1200" b="1">
                <a:solidFill>
                  <a:srgbClr val="008000"/>
                </a:solidFill>
              </a:rPr>
              <a:t>"label"</a:t>
            </a:r>
            <a:r>
              <a:rPr lang="en-US" altLang="zh-CN" sz="1200">
                <a:solidFill>
                  <a:srgbClr val="008000"/>
                </a:solidFill>
              </a:rPr>
              <a:t>, </a:t>
            </a:r>
            <a:r>
              <a:rPr lang="en-US" altLang="zh-CN" sz="1200" b="1">
                <a:solidFill>
                  <a:srgbClr val="008000"/>
                </a:solidFill>
              </a:rPr>
              <a:t>title</a:t>
            </a:r>
            <a:r>
              <a:rPr lang="en-US" altLang="zh-CN" sz="1200">
                <a:solidFill>
                  <a:srgbClr val="008000"/>
                </a:solidFill>
              </a:rPr>
              <a:t>: </a:t>
            </a:r>
            <a:r>
              <a:rPr lang="en-US" altLang="zh-CN" sz="1200" b="1">
                <a:solidFill>
                  <a:srgbClr val="008000"/>
                </a:solidFill>
              </a:rPr>
              <a:t>"</a:t>
            </a:r>
            <a:r>
              <a:rPr lang="zh-CN" altLang="en-US" sz="1200" b="1">
                <a:solidFill>
                  <a:srgbClr val="008000"/>
                </a:solidFill>
              </a:rPr>
              <a:t>标签</a:t>
            </a:r>
            <a:r>
              <a:rPr lang="en-US" altLang="zh-CN" sz="1200" b="1">
                <a:solidFill>
                  <a:srgbClr val="008000"/>
                </a:solidFill>
              </a:rPr>
              <a:t>"</a:t>
            </a:r>
            <a:r>
              <a:rPr lang="en-US" altLang="zh-CN" sz="1200">
                <a:solidFill>
                  <a:srgbClr val="008000"/>
                </a:solidFill>
              </a:rPr>
              <a:t>, </a:t>
            </a:r>
            <a:r>
              <a:rPr lang="en-US" altLang="zh-CN" sz="1200" b="1">
                <a:solidFill>
                  <a:srgbClr val="008000"/>
                </a:solidFill>
              </a:rPr>
              <a:t>datatype</a:t>
            </a:r>
            <a:r>
              <a:rPr lang="en-US" altLang="zh-CN" sz="1200">
                <a:solidFill>
                  <a:srgbClr val="008000"/>
                </a:solidFill>
              </a:rPr>
              <a:t>: </a:t>
            </a:r>
            <a:r>
              <a:rPr lang="en-US" altLang="zh-CN" sz="1200" b="1">
                <a:solidFill>
                  <a:srgbClr val="008000"/>
                </a:solidFill>
              </a:rPr>
              <a:t>"String"</a:t>
            </a:r>
            <a:r>
              <a:rPr lang="en-US" altLang="zh-CN" sz="1200">
                <a:solidFill>
                  <a:srgbClr val="008000"/>
                </a:solidFill>
              </a:rPr>
              <a:t>},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         {</a:t>
            </a:r>
            <a:r>
              <a:rPr lang="en-US" altLang="zh-CN" sz="1200" b="1">
                <a:solidFill>
                  <a:srgbClr val="008000"/>
                </a:solidFill>
              </a:rPr>
              <a:t>name</a:t>
            </a:r>
            <a:r>
              <a:rPr lang="en-US" altLang="zh-CN" sz="1200">
                <a:solidFill>
                  <a:srgbClr val="008000"/>
                </a:solidFill>
              </a:rPr>
              <a:t>: </a:t>
            </a:r>
            <a:r>
              <a:rPr lang="en-US" altLang="zh-CN" sz="1200" b="1">
                <a:solidFill>
                  <a:srgbClr val="008000"/>
                </a:solidFill>
              </a:rPr>
              <a:t>"freq"</a:t>
            </a:r>
            <a:r>
              <a:rPr lang="en-US" altLang="zh-CN" sz="1200">
                <a:solidFill>
                  <a:srgbClr val="008000"/>
                </a:solidFill>
              </a:rPr>
              <a:t>, </a:t>
            </a:r>
            <a:r>
              <a:rPr lang="en-US" altLang="zh-CN" sz="1200" b="1">
                <a:solidFill>
                  <a:srgbClr val="008000"/>
                </a:solidFill>
              </a:rPr>
              <a:t>title</a:t>
            </a:r>
            <a:r>
              <a:rPr lang="en-US" altLang="zh-CN" sz="1200">
                <a:solidFill>
                  <a:srgbClr val="008000"/>
                </a:solidFill>
              </a:rPr>
              <a:t>: </a:t>
            </a:r>
            <a:r>
              <a:rPr lang="en-US" altLang="zh-CN" sz="1200" b="1">
                <a:solidFill>
                  <a:srgbClr val="008000"/>
                </a:solidFill>
              </a:rPr>
              <a:t>"</a:t>
            </a:r>
            <a:r>
              <a:rPr lang="zh-CN" altLang="en-US" sz="1200" b="1">
                <a:solidFill>
                  <a:srgbClr val="008000"/>
                </a:solidFill>
              </a:rPr>
              <a:t>频度</a:t>
            </a:r>
            <a:r>
              <a:rPr lang="en-US" altLang="zh-CN" sz="1200" b="1">
                <a:solidFill>
                  <a:srgbClr val="008000"/>
                </a:solidFill>
              </a:rPr>
              <a:t>"</a:t>
            </a:r>
            <a:r>
              <a:rPr lang="en-US" altLang="zh-CN" sz="1200">
                <a:solidFill>
                  <a:srgbClr val="008000"/>
                </a:solidFill>
              </a:rPr>
              <a:t>, </a:t>
            </a:r>
            <a:r>
              <a:rPr lang="en-US" altLang="zh-CN" sz="1200" b="1">
                <a:solidFill>
                  <a:srgbClr val="008000"/>
                </a:solidFill>
              </a:rPr>
              <a:t>datatype</a:t>
            </a:r>
            <a:r>
              <a:rPr lang="en-US" altLang="zh-CN" sz="1200">
                <a:solidFill>
                  <a:srgbClr val="008000"/>
                </a:solidFill>
              </a:rPr>
              <a:t>: </a:t>
            </a:r>
            <a:r>
              <a:rPr lang="en-US" altLang="zh-CN" sz="1200" b="1">
                <a:solidFill>
                  <a:srgbClr val="008000"/>
                </a:solidFill>
              </a:rPr>
              <a:t>"Number"</a:t>
            </a:r>
            <a:r>
              <a:rPr lang="en-US" altLang="zh-CN" sz="1200">
                <a:solidFill>
                  <a:srgbClr val="008000"/>
                </a:solidFill>
              </a:rPr>
              <a:t>}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     ]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 };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 </a:t>
            </a:r>
            <a:r>
              <a:rPr lang="en-US" altLang="zh-CN" sz="1200" b="1">
                <a:solidFill>
                  <a:srgbClr val="008000"/>
                </a:solidFill>
              </a:rPr>
              <a:t>var </a:t>
            </a:r>
            <a:r>
              <a:rPr lang="en-US" altLang="zh-CN" sz="1200">
                <a:solidFill>
                  <a:srgbClr val="008000"/>
                </a:solidFill>
              </a:rPr>
              <a:t>data = </a:t>
            </a:r>
            <a:r>
              <a:rPr lang="en-US" altLang="zh-CN" sz="1200" b="1">
                <a:solidFill>
                  <a:srgbClr val="008000"/>
                </a:solidFill>
              </a:rPr>
              <a:t>"</a:t>
            </a:r>
            <a:r>
              <a:rPr lang="zh-CN" altLang="en-US" sz="1200" b="1">
                <a:solidFill>
                  <a:srgbClr val="008000"/>
                </a:solidFill>
              </a:rPr>
              <a:t>财务</a:t>
            </a:r>
            <a:r>
              <a:rPr lang="en-US" altLang="zh-CN" sz="1200" b="1">
                <a:solidFill>
                  <a:srgbClr val="008000"/>
                </a:solidFill>
              </a:rPr>
              <a:t>,566\nERP,7545\nCRM,891\n</a:t>
            </a:r>
            <a:r>
              <a:rPr lang="zh-CN" altLang="en-US" sz="1200" b="1">
                <a:solidFill>
                  <a:srgbClr val="008000"/>
                </a:solidFill>
              </a:rPr>
              <a:t>云计算</a:t>
            </a:r>
            <a:r>
              <a:rPr lang="en-US" altLang="zh-CN" sz="1200" b="1">
                <a:solidFill>
                  <a:srgbClr val="008000"/>
                </a:solidFill>
              </a:rPr>
              <a:t>,3323, ..."</a:t>
            </a:r>
            <a:r>
              <a:rPr lang="en-US" altLang="zh-CN" sz="1200">
                <a:solidFill>
                  <a:srgbClr val="008000"/>
                </a:solidFill>
              </a:rPr>
              <a:t>;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 </a:t>
            </a:r>
            <a:r>
              <a:rPr lang="en-US" altLang="zh-CN" sz="1200" b="1">
                <a:solidFill>
                  <a:srgbClr val="008000"/>
                </a:solidFill>
              </a:rPr>
              <a:t>var </a:t>
            </a:r>
            <a:r>
              <a:rPr lang="en-US" altLang="zh-CN" sz="1200">
                <a:solidFill>
                  <a:srgbClr val="008000"/>
                </a:solidFill>
              </a:rPr>
              <a:t>dataset = </a:t>
            </a:r>
            <a:r>
              <a:rPr lang="en-US" altLang="zh-CN" sz="1200" b="1">
                <a:solidFill>
                  <a:srgbClr val="008000"/>
                </a:solidFill>
              </a:rPr>
              <a:t>new </a:t>
            </a:r>
            <a:r>
              <a:rPr lang="en-US" altLang="zh-CN" sz="1200">
                <a:solidFill>
                  <a:srgbClr val="008000"/>
                </a:solidFill>
              </a:rPr>
              <a:t>uchart.</a:t>
            </a:r>
            <a:r>
              <a:rPr lang="en-US" altLang="zh-CN" sz="1200" i="1">
                <a:solidFill>
                  <a:srgbClr val="008000"/>
                </a:solidFill>
              </a:rPr>
              <a:t>Dataset</a:t>
            </a:r>
            <a:r>
              <a:rPr lang="en-US" altLang="zh-CN" sz="1200">
                <a:solidFill>
                  <a:srgbClr val="008000"/>
                </a:solidFill>
              </a:rPr>
              <a:t>(meta, </a:t>
            </a:r>
            <a:r>
              <a:rPr lang="en-US" altLang="zh-CN" sz="1200" b="1">
                <a:solidFill>
                  <a:srgbClr val="008000"/>
                </a:solidFill>
              </a:rPr>
              <a:t>null</a:t>
            </a:r>
            <a:r>
              <a:rPr lang="en-US" altLang="zh-CN" sz="1200">
                <a:solidFill>
                  <a:srgbClr val="008000"/>
                </a:solidFill>
              </a:rPr>
              <a:t>).parseCSV(data);</a:t>
            </a:r>
            <a:br>
              <a:rPr lang="en-US" altLang="zh-CN" sz="1200">
                <a:solidFill>
                  <a:srgbClr val="008000"/>
                </a:solidFill>
              </a:rPr>
            </a:br>
            <a:endParaRPr lang="en-US" altLang="zh-CN" sz="1200">
              <a:solidFill>
                <a:srgbClr val="008000"/>
              </a:solidFill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zh-CN" sz="1200">
                <a:solidFill>
                  <a:srgbClr val="008000"/>
                </a:solidFill>
              </a:rPr>
              <a:t> </a:t>
            </a:r>
            <a:r>
              <a:rPr lang="zh-CN" altLang="en-US" sz="1200">
                <a:solidFill>
                  <a:srgbClr val="008000"/>
                </a:solidFill>
              </a:rPr>
              <a:t>  </a:t>
            </a:r>
            <a:r>
              <a:rPr lang="en-US" altLang="zh-CN" sz="1200">
                <a:solidFill>
                  <a:srgbClr val="008000"/>
                </a:solidFill>
              </a:rPr>
              <a:t>//</a:t>
            </a:r>
            <a:r>
              <a:rPr lang="zh-CN" altLang="en-US" sz="1200">
                <a:solidFill>
                  <a:srgbClr val="008000"/>
                </a:solidFill>
              </a:rPr>
              <a:t> 设置选项</a:t>
            </a:r>
            <a:endParaRPr lang="en-US" altLang="zh-CN" sz="1200">
              <a:solidFill>
                <a:srgbClr val="008000"/>
              </a:solidFill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en-US" sz="1200" b="1">
                <a:solidFill>
                  <a:srgbClr val="008000"/>
                </a:solidFill>
              </a:rPr>
              <a:t>    </a:t>
            </a:r>
            <a:r>
              <a:rPr lang="en-US" altLang="zh-CN" sz="1200" b="1">
                <a:solidFill>
                  <a:srgbClr val="008000"/>
                </a:solidFill>
              </a:rPr>
              <a:t>var </a:t>
            </a:r>
            <a:r>
              <a:rPr lang="en-US" altLang="zh-CN" sz="1200">
                <a:solidFill>
                  <a:srgbClr val="008000"/>
                </a:solidFill>
              </a:rPr>
              <a:t>option = {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</a:t>
            </a:r>
            <a:r>
              <a:rPr lang="zh-CN" altLang="en-US" sz="1200">
                <a:solidFill>
                  <a:srgbClr val="008000"/>
                </a:solidFill>
              </a:rPr>
              <a:t>    </a:t>
            </a:r>
            <a:r>
              <a:rPr lang="en-US" altLang="zh-CN" sz="1200">
                <a:solidFill>
                  <a:srgbClr val="008000"/>
                </a:solidFill>
              </a:rPr>
              <a:t> orientations: </a:t>
            </a:r>
            <a:r>
              <a:rPr lang="zh-CN" altLang="zh-CN" sz="1200">
                <a:solidFill>
                  <a:srgbClr val="008000"/>
                </a:solidFill>
              </a:rPr>
              <a:t>6</a:t>
            </a:r>
            <a:r>
              <a:rPr lang="en-US" altLang="zh-CN" sz="1200">
                <a:solidFill>
                  <a:srgbClr val="008000"/>
                </a:solidFill>
              </a:rPr>
              <a:t>,</a:t>
            </a: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zh-CN" sz="1200">
                <a:solidFill>
                  <a:srgbClr val="008000"/>
                </a:solidFill>
              </a:rPr>
              <a:t> </a:t>
            </a:r>
            <a:r>
              <a:rPr lang="zh-CN" altLang="en-US" sz="1200">
                <a:solidFill>
                  <a:srgbClr val="008000"/>
                </a:solidFill>
              </a:rPr>
              <a:t>    </a:t>
            </a:r>
            <a:r>
              <a:rPr lang="en-US" altLang="zh-CN" sz="1200">
                <a:solidFill>
                  <a:srgbClr val="008000"/>
                </a:solidFill>
              </a:rPr>
              <a:t>maxFontSize:</a:t>
            </a:r>
            <a:r>
              <a:rPr lang="zh-CN" altLang="en-US" sz="1200">
                <a:solidFill>
                  <a:srgbClr val="008000"/>
                </a:solidFill>
              </a:rPr>
              <a:t> </a:t>
            </a:r>
            <a:r>
              <a:rPr lang="en-US" altLang="zh-CN" sz="1200">
                <a:solidFill>
                  <a:srgbClr val="008000"/>
                </a:solidFill>
              </a:rPr>
              <a:t>36,</a:t>
            </a: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zh-CN" sz="1200">
                <a:solidFill>
                  <a:srgbClr val="008000"/>
                </a:solidFill>
              </a:rPr>
              <a:t> </a:t>
            </a:r>
            <a:r>
              <a:rPr lang="zh-CN" altLang="en-US" sz="1200">
                <a:solidFill>
                  <a:srgbClr val="008000"/>
                </a:solidFill>
              </a:rPr>
              <a:t>    </a:t>
            </a:r>
            <a:r>
              <a:rPr lang="en-US" altLang="zh-CN" sz="1200">
                <a:solidFill>
                  <a:srgbClr val="008000"/>
                </a:solidFill>
              </a:rPr>
              <a:t>minFontSize:</a:t>
            </a:r>
            <a:r>
              <a:rPr lang="zh-CN" altLang="en-US" sz="1200">
                <a:solidFill>
                  <a:srgbClr val="008000"/>
                </a:solidFill>
              </a:rPr>
              <a:t> </a:t>
            </a:r>
            <a:r>
              <a:rPr lang="zh-CN" altLang="zh-CN" sz="1200">
                <a:solidFill>
                  <a:srgbClr val="008000"/>
                </a:solidFill>
              </a:rPr>
              <a:t>8</a:t>
            </a:r>
            <a:r>
              <a:rPr lang="en-US" altLang="zh-CN" sz="1200">
                <a:solidFill>
                  <a:srgbClr val="008000"/>
                </a:solidFill>
              </a:rPr>
              <a:t/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zh-CN" altLang="en-US" sz="1200">
                <a:solidFill>
                  <a:srgbClr val="008000"/>
                </a:solidFill>
              </a:rPr>
              <a:t>  </a:t>
            </a:r>
            <a:r>
              <a:rPr lang="en-US" altLang="zh-CN" sz="1200">
                <a:solidFill>
                  <a:srgbClr val="008000"/>
                </a:solidFill>
              </a:rPr>
              <a:t>}</a:t>
            </a:r>
            <a:br>
              <a:rPr lang="en-US" altLang="zh-CN" sz="1200">
                <a:solidFill>
                  <a:srgbClr val="008000"/>
                </a:solidFill>
              </a:rPr>
            </a:br>
            <a:endParaRPr lang="en-US" altLang="zh-CN" sz="1200">
              <a:solidFill>
                <a:srgbClr val="008000"/>
              </a:solidFill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en-US" altLang="zh-CN" sz="1200">
                <a:solidFill>
                  <a:srgbClr val="008000"/>
                </a:solidFill>
              </a:rPr>
              <a:t>    </a:t>
            </a:r>
            <a:r>
              <a:rPr lang="en-US" altLang="zh-CN" sz="1200" i="1">
                <a:solidFill>
                  <a:srgbClr val="008000"/>
                </a:solidFill>
              </a:rPr>
              <a:t>// </a:t>
            </a:r>
            <a:r>
              <a:rPr lang="zh-CN" altLang="en-US" sz="1200" i="1">
                <a:solidFill>
                  <a:srgbClr val="008000"/>
                </a:solidFill>
              </a:rPr>
              <a:t>创建标签云</a:t>
            </a:r>
            <a:br>
              <a:rPr lang="zh-CN" altLang="en-US" sz="1200" i="1">
                <a:solidFill>
                  <a:srgbClr val="008000"/>
                </a:solidFill>
              </a:rPr>
            </a:br>
            <a:r>
              <a:rPr lang="zh-CN" altLang="en-US" sz="1200" i="1">
                <a:solidFill>
                  <a:srgbClr val="008000"/>
                </a:solidFill>
              </a:rPr>
              <a:t>  </a:t>
            </a:r>
            <a:r>
              <a:rPr lang="en-US" altLang="zh-CN" sz="1200" b="1">
                <a:solidFill>
                  <a:srgbClr val="008000"/>
                </a:solidFill>
              </a:rPr>
              <a:t>var </a:t>
            </a:r>
            <a:r>
              <a:rPr lang="en-US" altLang="zh-CN" sz="1200">
                <a:solidFill>
                  <a:srgbClr val="008000"/>
                </a:solidFill>
              </a:rPr>
              <a:t>chart = </a:t>
            </a:r>
            <a:r>
              <a:rPr lang="en-US" altLang="zh-CN" sz="1200" b="1">
                <a:solidFill>
                  <a:srgbClr val="008000"/>
                </a:solidFill>
              </a:rPr>
              <a:t>new </a:t>
            </a:r>
            <a:r>
              <a:rPr lang="en-US" altLang="zh-CN" sz="1200">
                <a:solidFill>
                  <a:srgbClr val="008000"/>
                </a:solidFill>
              </a:rPr>
              <a:t>uchart.</a:t>
            </a:r>
            <a:r>
              <a:rPr lang="en-US" altLang="zh-CN" sz="1200" i="1">
                <a:solidFill>
                  <a:srgbClr val="008000"/>
                </a:solidFill>
              </a:rPr>
              <a:t>Chart</a:t>
            </a:r>
            <a:r>
              <a:rPr lang="en-US" altLang="zh-CN" sz="1200">
                <a:solidFill>
                  <a:srgbClr val="008000"/>
                </a:solidFill>
              </a:rPr>
              <a:t>();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 chart.option(</a:t>
            </a:r>
            <a:r>
              <a:rPr lang="en-US" altLang="zh-CN" sz="1200" b="1" i="1">
                <a:solidFill>
                  <a:srgbClr val="008000"/>
                </a:solidFill>
              </a:rPr>
              <a:t>option</a:t>
            </a:r>
            <a:r>
              <a:rPr lang="en-US" altLang="zh-CN" sz="1200">
                <a:solidFill>
                  <a:srgbClr val="008000"/>
                </a:solidFill>
              </a:rPr>
              <a:t>);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 chart.dataset(dataset);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    chart.render(</a:t>
            </a:r>
            <a:r>
              <a:rPr lang="en-US" altLang="zh-CN" sz="1200" b="1">
                <a:solidFill>
                  <a:srgbClr val="008000"/>
                </a:solidFill>
              </a:rPr>
              <a:t>d3</a:t>
            </a:r>
            <a:r>
              <a:rPr lang="en-US" altLang="zh-CN" sz="1200">
                <a:solidFill>
                  <a:srgbClr val="008000"/>
                </a:solidFill>
              </a:rPr>
              <a:t>.select(</a:t>
            </a:r>
            <a:r>
              <a:rPr lang="en-US" altLang="zh-CN" sz="1200" b="1">
                <a:solidFill>
                  <a:srgbClr val="008000"/>
                </a:solidFill>
              </a:rPr>
              <a:t>"#container"</a:t>
            </a:r>
            <a:r>
              <a:rPr lang="en-US" altLang="zh-CN" sz="1200">
                <a:solidFill>
                  <a:srgbClr val="008000"/>
                </a:solidFill>
              </a:rPr>
              <a:t>).node());</a:t>
            </a:r>
            <a:br>
              <a:rPr lang="en-US" altLang="zh-CN" sz="1200">
                <a:solidFill>
                  <a:srgbClr val="008000"/>
                </a:solidFill>
              </a:rPr>
            </a:br>
            <a:r>
              <a:rPr lang="en-US" altLang="zh-CN" sz="1200">
                <a:solidFill>
                  <a:srgbClr val="008000"/>
                </a:solidFill>
              </a:rPr>
              <a:t>}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400050" lvl="2" indent="0">
              <a:lnSpc>
                <a:spcPct val="120000"/>
              </a:lnSpc>
              <a:spcBef>
                <a:spcPct val="20000"/>
              </a:spcBef>
              <a:buSzPct val="90000"/>
            </a:pPr>
            <a:endParaRPr lang="en-US" altLang="zh-CN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7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树图数据格式及属性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381110" y="914466"/>
            <a:ext cx="8457978" cy="518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树图的数据集格式为：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树图专有属性如下：</a:t>
            </a:r>
            <a:r>
              <a:rPr lang="zh-CN" altLang="en-US" sz="12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1599"/>
              </p:ext>
            </p:extLst>
          </p:nvPr>
        </p:nvGraphicFramePr>
        <p:xfrm>
          <a:off x="838298" y="1371654"/>
          <a:ext cx="74674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851"/>
                <a:gridCol w="1866851"/>
                <a:gridCol w="1866851"/>
                <a:gridCol w="1866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ID</a:t>
                      </a:r>
                      <a:r>
                        <a:rPr lang="zh-CN" altLang="zh-CN"/>
                        <a:t>: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Any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  <a:r>
                        <a:rPr lang="en-US" altLang="zh-CN"/>
                        <a:t>: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值</a:t>
                      </a:r>
                      <a:r>
                        <a:rPr lang="en-US" altLang="zh-CN"/>
                        <a:t>:</a:t>
                      </a:r>
                      <a:r>
                        <a:rPr lang="zh-CN" altLang="en-US"/>
                        <a:t> </a:t>
                      </a:r>
                      <a:r>
                        <a:rPr lang="zh-CN" altLang="zh-CN"/>
                        <a:t>N</a:t>
                      </a:r>
                      <a:r>
                        <a:rPr lang="en-US" altLang="zh-CN"/>
                        <a:t>umber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ParentID: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Any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10976"/>
              </p:ext>
            </p:extLst>
          </p:nvPr>
        </p:nvGraphicFramePr>
        <p:xfrm>
          <a:off x="838298" y="2667020"/>
          <a:ext cx="746740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762"/>
                <a:gridCol w="914376"/>
                <a:gridCol w="510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说明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startColor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Color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树图最小值颜色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endColor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Color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树图最大值颜色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breadcrumbFont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Font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面包屑导航字体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6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特性演示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81110" y="914466"/>
            <a:ext cx="8457978" cy="579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字符串属性值支持变量与表达式，支持自定义函数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r>
              <a:rPr lang="zh-CN" altLang="zh-TW" sz="2000" b="1"/>
              <a:t> </a:t>
            </a:r>
            <a:r>
              <a:rPr lang="zh-CN" altLang="en-US" sz="2000" b="1"/>
              <a:t>   </a:t>
            </a:r>
            <a:r>
              <a:rPr lang="zh-TW" altLang="en-US">
                <a:solidFill>
                  <a:srgbClr val="008000"/>
                </a:solidFill>
              </a:rPr>
              <a:t>金额：</a:t>
            </a:r>
            <a:r>
              <a:rPr lang="en-US" altLang="zh-TW">
                <a:solidFill>
                  <a:srgbClr val="008000"/>
                </a:solidFill>
              </a:rPr>
              <a:t>{!format({$VALUE}*10000, '#.00</a:t>
            </a:r>
            <a:r>
              <a:rPr lang="zh-TW" altLang="en-US">
                <a:solidFill>
                  <a:srgbClr val="008000"/>
                </a:solidFill>
              </a:rPr>
              <a:t>元</a:t>
            </a:r>
            <a:r>
              <a:rPr lang="en-US" altLang="zh-TW">
                <a:solidFill>
                  <a:srgbClr val="008000"/>
                </a:solidFill>
              </a:rPr>
              <a:t>')}</a:t>
            </a:r>
            <a:endParaRPr lang="en-US" altLang="zh-CN" sz="16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Tip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支持：丰富格式、任意定制的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Tip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配置图表类与主题文件路径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主题优先级别、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styleClass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支持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动态超链接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backMode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：后台渲染模式，双缓冲渲染，转场效果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主题支持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Hello,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World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：库的引入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组件开发：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UVE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：图形库、动画库、行为库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UChartBase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，调用父类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实现公共渲染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chartLayer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及后台渲染、前后台转场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数据集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1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UCharts</a:t>
            </a:r>
            <a:r>
              <a:rPr kumimoji="1" lang="zh-CN" altLang="en-US" smtClean="0"/>
              <a:t> 系统架构说明</a:t>
            </a:r>
            <a:endParaRPr kumimoji="1" lang="zh-CN" alt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381110" y="762070"/>
            <a:ext cx="8457978" cy="609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分前后端，前端基于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JS/SVG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HTML5/CSS3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技术，后端基于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Java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前端负责交互与可视化，后端负责数据处理及计算，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优先以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技术实现可视化，某些确实不适合用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实现的，则以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实现，如大规模散点图、热力图等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某些特效需要以像素进行矩阵运算，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作为矢量图无法直接应用，通过临时转变为完全一致的位图进行变换处理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前端不依赖后端，可作为数据展现组件嵌入到第三方应用独立运行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提出视口数据（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Viewport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）的概念，主要应用于大规模数据，由后端数据处理器根据前端可视窗口大小及分辨率，计算出无损当前显示的数据子集，返回前端作可视化展现，大大提升展现效率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前端底层基于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，开发出自己的可视化引擎（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UVE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），数据驱动，含支持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的绘图库、特效库、动画库、数据解析及统一的交互控制（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支持键盘鼠标、多点触控、遥控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与移动，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上为浏览器模式，移动端支持混搭模式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48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数据 14"/>
          <p:cNvSpPr/>
          <p:nvPr/>
        </p:nvSpPr>
        <p:spPr>
          <a:xfrm>
            <a:off x="5181584" y="4267178"/>
            <a:ext cx="3276514" cy="685782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                 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SVG</a:t>
            </a:r>
            <a:r>
              <a:rPr kumimoji="1" lang="zh-CN" altLang="en-US" smtClean="0"/>
              <a:t>与</a:t>
            </a:r>
            <a:r>
              <a:rPr kumimoji="1" lang="en-US" altLang="zh-CN" smtClean="0"/>
              <a:t>HTML 5</a:t>
            </a:r>
            <a:r>
              <a:rPr kumimoji="1" lang="zh-CN" altLang="en-US" smtClean="0"/>
              <a:t> 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的融合</a:t>
            </a:r>
            <a:endParaRPr kumimoji="1" lang="zh-CN" altLang="en-US" dirty="0"/>
          </a:p>
        </p:txBody>
      </p:sp>
      <p:sp>
        <p:nvSpPr>
          <p:cNvPr id="4" name="数据 3"/>
          <p:cNvSpPr/>
          <p:nvPr/>
        </p:nvSpPr>
        <p:spPr>
          <a:xfrm>
            <a:off x="838298" y="3809990"/>
            <a:ext cx="3276514" cy="609584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SVG</a:t>
            </a:r>
            <a:endParaRPr kumimoji="1" lang="zh-CN" altLang="en-US" dirty="0"/>
          </a:p>
        </p:txBody>
      </p:sp>
      <p:sp>
        <p:nvSpPr>
          <p:cNvPr id="5" name="数据 4"/>
          <p:cNvSpPr/>
          <p:nvPr/>
        </p:nvSpPr>
        <p:spPr>
          <a:xfrm>
            <a:off x="838298" y="4876762"/>
            <a:ext cx="3276514" cy="685782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HTML5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Canvas</a:t>
            </a:r>
            <a:r>
              <a:rPr kumimoji="1" lang="zh-CN" altLang="en-US" smtClean="0"/>
              <a:t>                 </a:t>
            </a:r>
            <a:endParaRPr kumimoji="1" lang="zh-CN" alt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57308" y="838268"/>
            <a:ext cx="8305582" cy="259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某些情况，可能需要在一个可视化输出中同时融合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，可通过分层渲染透明叠加的方式融合，即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在各自的层上渲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染，然后透明叠加在一起作为整体输出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当需要应用某些适用于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的效果时，可将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在前端直接转换为位图，渲染于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上，应用效果（如雾化、沙化、水波纹、倒影，等等）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2895644" y="3962386"/>
            <a:ext cx="380990" cy="380990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云形 12"/>
          <p:cNvSpPr/>
          <p:nvPr/>
        </p:nvSpPr>
        <p:spPr>
          <a:xfrm>
            <a:off x="6476950" y="4571970"/>
            <a:ext cx="761980" cy="30479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6476950" y="4343376"/>
            <a:ext cx="380990" cy="380990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09862" y="4343376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smtClean="0">
                <a:solidFill>
                  <a:schemeClr val="tx2"/>
                </a:solidFill>
              </a:rPr>
              <a:t>+</a:t>
            </a:r>
            <a:endParaRPr kumimoji="1" lang="zh-CN" altLang="en-US" sz="3200" b="1">
              <a:solidFill>
                <a:schemeClr val="tx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0" y="4343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3200" b="1">
                <a:solidFill>
                  <a:schemeClr val="tx2"/>
                </a:solidFill>
              </a:rPr>
              <a:t>=</a:t>
            </a:r>
            <a:endParaRPr kumimoji="1" lang="zh-CN" altLang="en-US" sz="3200" b="1">
              <a:solidFill>
                <a:schemeClr val="tx2"/>
              </a:solidFill>
            </a:endParaRPr>
          </a:p>
        </p:txBody>
      </p:sp>
      <p:sp>
        <p:nvSpPr>
          <p:cNvPr id="16" name="云形 15"/>
          <p:cNvSpPr/>
          <p:nvPr/>
        </p:nvSpPr>
        <p:spPr>
          <a:xfrm>
            <a:off x="3048040" y="4952960"/>
            <a:ext cx="761980" cy="30479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44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SVG</a:t>
            </a:r>
            <a:r>
              <a:rPr kumimoji="1" lang="zh-CN" altLang="en-US" smtClean="0"/>
              <a:t>应用像素矩阵运算效果</a:t>
            </a:r>
            <a:endParaRPr kumimoji="1" lang="zh-CN" alt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57308" y="838268"/>
            <a:ext cx="8305582" cy="21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图形需要应用基于像素矩阵运算的特效时（如分割翻转变换），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在一个新层上转换为位图，然后隐藏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层，通过位图应用特效，结束后恢复显示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层，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删除位图层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按此设计思路实现了如下示例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的饼图，按多片分割翻转或百叶窗效果变换为柱状图，效果很炫：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20000"/>
              </a:lnSpc>
              <a:spcBef>
                <a:spcPct val="20000"/>
              </a:spcBef>
              <a:buSzPct val="90000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0" y="3162020"/>
            <a:ext cx="2514534" cy="2476722"/>
          </a:xfrm>
          <a:prstGeom prst="rect">
            <a:avLst/>
          </a:prstGeom>
        </p:spPr>
      </p:pic>
      <p:pic>
        <p:nvPicPr>
          <p:cNvPr id="8" name="图片 7" descr="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32" y="3314416"/>
            <a:ext cx="2540259" cy="2209742"/>
          </a:xfrm>
          <a:prstGeom prst="rect">
            <a:avLst/>
          </a:prstGeom>
        </p:spPr>
      </p:pic>
      <p:pic>
        <p:nvPicPr>
          <p:cNvPr id="10" name="图片 9" descr="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54" y="3162020"/>
            <a:ext cx="2514534" cy="2346898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971842" y="4228792"/>
            <a:ext cx="380990" cy="38099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943564" y="4228792"/>
            <a:ext cx="380990" cy="38099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37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前端</a:t>
            </a:r>
            <a:r>
              <a:rPr kumimoji="1" lang="en-US" altLang="zh-CN" smtClean="0"/>
              <a:t>JavaScript</a:t>
            </a:r>
            <a:r>
              <a:rPr kumimoji="1" lang="zh-CN" altLang="en-US" smtClean="0"/>
              <a:t>模块规范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81110" y="914466"/>
            <a:ext cx="8457978" cy="533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是一种弱类型语言，也缺少类、继承、多态等面向对象特性，因此作为大型项目开发时，很有必要统一规范，否则将导致开发、调试、维护异常困难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通过一定模式，让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实现一定程度的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OO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思想，即通过函数模拟类，见下页“</a:t>
            </a:r>
            <a:r>
              <a:rPr kumimoji="1" lang="en-US" altLang="zh-CN" sz="2000"/>
              <a:t>UCharts</a:t>
            </a:r>
            <a:r>
              <a:rPr kumimoji="1" lang="zh-CN" altLang="en-US" sz="2000"/>
              <a:t>开发采用的</a:t>
            </a:r>
            <a:r>
              <a:rPr kumimoji="1" lang="en-US" altLang="zh-CN" sz="2000"/>
              <a:t>JavaScript</a:t>
            </a:r>
            <a:r>
              <a:rPr kumimoji="1" lang="zh-CN" altLang="en-US" sz="2000"/>
              <a:t>类与继承方式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UCharts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开发统一遵循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模块规范，即“异步模块定义”（</a:t>
            </a:r>
            <a:r>
              <a:rPr lang="en-US" altLang="zh-CN" sz="2000"/>
              <a:t>Asynchronous Module Definition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）规范，实现模块的按需异步加载，提高性能，同时清晰模块间引用关系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图表基础类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UChartBase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已定义为符合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规范的模块，每种具体图表类型的实现都应定义为一个新的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模块，都引用此模块，继承此类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38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UCharts</a:t>
            </a:r>
            <a:r>
              <a:rPr kumimoji="1" lang="zh-CN" altLang="en-US" smtClean="0"/>
              <a:t>开发采用的</a:t>
            </a:r>
            <a:r>
              <a:rPr kumimoji="1" lang="en-US" altLang="zh-CN" smtClean="0"/>
              <a:t>JavaScript</a:t>
            </a:r>
            <a:r>
              <a:rPr kumimoji="1" lang="zh-CN" altLang="en-US" smtClean="0"/>
              <a:t>类与继承方式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3506" y="1828842"/>
            <a:ext cx="7848394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smtClean="0">
                <a:solidFill>
                  <a:srgbClr val="008000"/>
                </a:solidFill>
              </a:rPr>
              <a:t>//</a:t>
            </a:r>
            <a:r>
              <a:rPr lang="zh-CN" altLang="en-US" sz="1400" b="1" i="1" smtClean="0">
                <a:solidFill>
                  <a:srgbClr val="008000"/>
                </a:solidFill>
              </a:rPr>
              <a:t> 基础类定义</a:t>
            </a:r>
            <a:endParaRPr lang="en-US" altLang="zh-CN" sz="1400" b="1" i="1" smtClean="0">
              <a:solidFill>
                <a:srgbClr val="008000"/>
              </a:solidFill>
            </a:endParaRPr>
          </a:p>
          <a:p>
            <a:r>
              <a:rPr lang="en-US" altLang="zh-CN" sz="1400" b="1" smtClean="0"/>
              <a:t>function</a:t>
            </a:r>
            <a:r>
              <a:rPr lang="zh-CN" altLang="en-US" sz="1400" b="1" smtClean="0"/>
              <a:t> </a:t>
            </a:r>
            <a:r>
              <a:rPr lang="en-US" altLang="zh-CN" sz="1400" i="1" smtClean="0"/>
              <a:t>BaseClass </a:t>
            </a:r>
            <a:r>
              <a:rPr lang="en-US" altLang="zh-CN" sz="1400" smtClean="0"/>
              <a:t>(</a:t>
            </a:r>
            <a:r>
              <a:rPr lang="en-US" altLang="zh-CN" sz="1400"/>
              <a:t>) {</a:t>
            </a:r>
            <a:br>
              <a:rPr lang="en-US" altLang="zh-CN" sz="1400"/>
            </a:br>
            <a:r>
              <a:rPr lang="en-US" altLang="zh-CN" sz="1400" smtClean="0"/>
              <a:t>    </a:t>
            </a:r>
            <a:r>
              <a:rPr lang="en-US" altLang="zh-CN" sz="1400" b="1"/>
              <a:t>this</a:t>
            </a:r>
            <a:r>
              <a:rPr lang="en-US" altLang="zh-CN" sz="1400"/>
              <a:t>.</a:t>
            </a:r>
            <a:r>
              <a:rPr lang="en-US" altLang="zh-CN" sz="1400" b="1"/>
              <a:t>name </a:t>
            </a:r>
            <a:r>
              <a:rPr lang="en-US" altLang="zh-CN" sz="1400"/>
              <a:t>= </a:t>
            </a:r>
            <a:r>
              <a:rPr lang="en-US" altLang="zh-CN" sz="1400" b="1" smtClean="0"/>
              <a:t>“BaseClass”</a:t>
            </a:r>
            <a:r>
              <a:rPr lang="en-US" altLang="zh-CN" sz="1400" smtClean="0"/>
              <a:t>;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b="1"/>
              <a:t>this</a:t>
            </a:r>
            <a:r>
              <a:rPr lang="en-US" altLang="zh-CN" sz="1400"/>
              <a:t>.hello = </a:t>
            </a:r>
            <a:r>
              <a:rPr lang="en-US" altLang="zh-CN" sz="1400" b="1"/>
              <a:t>function</a:t>
            </a:r>
            <a:r>
              <a:rPr lang="en-US" altLang="zh-CN" sz="1400"/>
              <a:t>() {</a:t>
            </a:r>
            <a:br>
              <a:rPr lang="en-US" altLang="zh-CN" sz="1400"/>
            </a:br>
            <a:r>
              <a:rPr lang="en-US" altLang="zh-CN" sz="1400"/>
              <a:t>        </a:t>
            </a:r>
            <a:r>
              <a:rPr lang="en-US" altLang="zh-CN" sz="1400" b="1"/>
              <a:t>console</a:t>
            </a:r>
            <a:r>
              <a:rPr lang="en-US" altLang="zh-CN" sz="1400"/>
              <a:t>.info</a:t>
            </a:r>
            <a:r>
              <a:rPr lang="en-US" altLang="zh-CN" sz="1400" smtClean="0"/>
              <a:t>(</a:t>
            </a:r>
            <a:r>
              <a:rPr lang="en-US" altLang="zh-CN" sz="1400" b="1" smtClean="0"/>
              <a:t>“hello</a:t>
            </a:r>
            <a:r>
              <a:rPr lang="en-US" altLang="zh-CN" sz="1400" b="1"/>
              <a:t>, </a:t>
            </a:r>
            <a:r>
              <a:rPr lang="en-US" altLang="zh-CN" sz="1400" b="1" smtClean="0"/>
              <a:t>” </a:t>
            </a:r>
            <a:r>
              <a:rPr lang="en-US" altLang="zh-CN" sz="1400"/>
              <a:t>+ </a:t>
            </a:r>
            <a:r>
              <a:rPr lang="en-US" altLang="zh-CN" sz="1400" b="1"/>
              <a:t>this</a:t>
            </a:r>
            <a:r>
              <a:rPr lang="en-US" altLang="zh-CN" sz="1400"/>
              <a:t>.</a:t>
            </a:r>
            <a:r>
              <a:rPr lang="en-US" altLang="zh-CN" sz="1400" b="1"/>
              <a:t>name</a:t>
            </a:r>
            <a:r>
              <a:rPr lang="en-US" altLang="zh-CN" sz="1400"/>
              <a:t>);</a:t>
            </a:r>
            <a:br>
              <a:rPr lang="en-US" altLang="zh-CN" sz="1400"/>
            </a:br>
            <a:r>
              <a:rPr lang="en-US" altLang="zh-CN" sz="1400"/>
              <a:t>    }</a:t>
            </a:r>
            <a:br>
              <a:rPr lang="en-US" altLang="zh-CN" sz="1400"/>
            </a:br>
            <a:r>
              <a:rPr lang="en-US" altLang="zh-CN" sz="1400"/>
              <a:t>};</a:t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b="1" i="1">
                <a:solidFill>
                  <a:srgbClr val="008000"/>
                </a:solidFill>
              </a:rPr>
              <a:t>//</a:t>
            </a:r>
            <a:r>
              <a:rPr lang="zh-CN" altLang="en-US" sz="1400" b="1" i="1">
                <a:solidFill>
                  <a:srgbClr val="008000"/>
                </a:solidFill>
              </a:rPr>
              <a:t> </a:t>
            </a:r>
            <a:r>
              <a:rPr lang="zh-CN" altLang="en-US" sz="1400" b="1" i="1" smtClean="0">
                <a:solidFill>
                  <a:srgbClr val="008000"/>
                </a:solidFill>
              </a:rPr>
              <a:t>子类定义</a:t>
            </a:r>
            <a:endParaRPr lang="en-US" altLang="zh-CN" sz="1400" smtClean="0"/>
          </a:p>
          <a:p>
            <a:r>
              <a:rPr lang="en-US" altLang="zh-CN" sz="1400" b="1" smtClean="0"/>
              <a:t>function</a:t>
            </a:r>
            <a:r>
              <a:rPr lang="zh-CN" altLang="en-US" sz="1400" b="1" smtClean="0"/>
              <a:t> </a:t>
            </a:r>
            <a:r>
              <a:rPr lang="en-US" altLang="zh-CN" sz="1400" i="1" smtClean="0"/>
              <a:t>SubClass </a:t>
            </a:r>
            <a:r>
              <a:rPr lang="en-US" altLang="zh-CN" sz="1400" smtClean="0"/>
              <a:t>(</a:t>
            </a:r>
            <a:r>
              <a:rPr lang="en-US" altLang="zh-CN" sz="1400"/>
              <a:t>) {</a:t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i="1"/>
              <a:t>BaseClass</a:t>
            </a:r>
            <a:r>
              <a:rPr lang="en-US" altLang="zh-CN" sz="1400"/>
              <a:t>.call(</a:t>
            </a:r>
            <a:r>
              <a:rPr lang="en-US" altLang="zh-CN" sz="1400" b="1"/>
              <a:t>this</a:t>
            </a:r>
            <a:r>
              <a:rPr lang="en-US" altLang="zh-CN" sz="1400"/>
              <a:t>);</a:t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b="1"/>
              <a:t>this</a:t>
            </a:r>
            <a:r>
              <a:rPr lang="en-US" altLang="zh-CN" sz="1400"/>
              <a:t>.</a:t>
            </a:r>
            <a:r>
              <a:rPr lang="en-US" altLang="zh-CN" sz="1400" b="1"/>
              <a:t>name </a:t>
            </a:r>
            <a:r>
              <a:rPr lang="en-US" altLang="zh-CN" sz="1400"/>
              <a:t>= </a:t>
            </a:r>
            <a:r>
              <a:rPr lang="en-US" altLang="zh-CN" sz="1400" b="1" smtClean="0"/>
              <a:t>“SubClass”</a:t>
            </a:r>
            <a:r>
              <a:rPr lang="en-US" altLang="zh-CN" sz="1400" smtClean="0"/>
              <a:t>;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>};</a:t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b="1" i="1">
                <a:solidFill>
                  <a:srgbClr val="008000"/>
                </a:solidFill>
              </a:rPr>
              <a:t>//</a:t>
            </a:r>
            <a:r>
              <a:rPr lang="zh-CN" altLang="en-US" sz="1400" b="1" i="1">
                <a:solidFill>
                  <a:srgbClr val="008000"/>
                </a:solidFill>
              </a:rPr>
              <a:t> </a:t>
            </a:r>
            <a:r>
              <a:rPr lang="zh-CN" altLang="en-US" sz="1400" b="1" i="1" smtClean="0">
                <a:solidFill>
                  <a:srgbClr val="008000"/>
                </a:solidFill>
              </a:rPr>
              <a:t>实例化对象</a:t>
            </a:r>
            <a:endParaRPr lang="en-US" altLang="zh-CN" sz="1400" smtClean="0"/>
          </a:p>
          <a:p>
            <a:r>
              <a:rPr lang="en-US" altLang="zh-CN" sz="1400" b="1" smtClean="0"/>
              <a:t>var </a:t>
            </a:r>
            <a:r>
              <a:rPr lang="en-US" altLang="zh-CN" sz="1400" b="1" i="1"/>
              <a:t>obj1 </a:t>
            </a:r>
            <a:r>
              <a:rPr lang="en-US" altLang="zh-CN" sz="1400"/>
              <a:t>= </a:t>
            </a:r>
            <a:r>
              <a:rPr lang="en-US" altLang="zh-CN" sz="1400" b="1"/>
              <a:t>new </a:t>
            </a:r>
            <a:r>
              <a:rPr lang="en-US" altLang="zh-CN" sz="1400" i="1"/>
              <a:t>BaseClass</a:t>
            </a:r>
            <a:r>
              <a:rPr lang="en-US" altLang="zh-CN" sz="1400"/>
              <a:t>();</a:t>
            </a:r>
            <a:br>
              <a:rPr lang="en-US" altLang="zh-CN" sz="1400"/>
            </a:br>
            <a:r>
              <a:rPr lang="en-US" altLang="zh-CN" sz="1400" b="1" i="1"/>
              <a:t>obj1</a:t>
            </a:r>
            <a:r>
              <a:rPr lang="en-US" altLang="zh-CN" sz="1400"/>
              <a:t>.hello();</a:t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b="1"/>
              <a:t>var </a:t>
            </a:r>
            <a:r>
              <a:rPr lang="en-US" altLang="zh-CN" sz="1400" b="1" i="1"/>
              <a:t>obj2 </a:t>
            </a:r>
            <a:r>
              <a:rPr lang="en-US" altLang="zh-CN" sz="1400"/>
              <a:t>= </a:t>
            </a:r>
            <a:r>
              <a:rPr lang="en-US" altLang="zh-CN" sz="1400" b="1"/>
              <a:t>new </a:t>
            </a:r>
            <a:r>
              <a:rPr lang="en-US" altLang="zh-CN" sz="1400" i="1"/>
              <a:t>SubClass</a:t>
            </a:r>
            <a:r>
              <a:rPr lang="en-US" altLang="zh-CN" sz="1400"/>
              <a:t>();</a:t>
            </a:r>
            <a:br>
              <a:rPr lang="en-US" altLang="zh-CN" sz="1400"/>
            </a:br>
            <a:r>
              <a:rPr lang="en-US" altLang="zh-CN" sz="1400" b="1" i="1"/>
              <a:t>obj2</a:t>
            </a:r>
            <a:r>
              <a:rPr lang="en-US" altLang="zh-CN" sz="1400"/>
              <a:t>.hello();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457308" y="914466"/>
            <a:ext cx="818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JavaScript</a:t>
            </a:r>
            <a:r>
              <a:rPr kumimoji="1" lang="zh-CN" altLang="en-US" smtClean="0"/>
              <a:t>模拟类与继承有多种方式，在</a:t>
            </a:r>
            <a:r>
              <a:rPr kumimoji="1" lang="en-US" altLang="zh-CN" smtClean="0"/>
              <a:t>UCharts</a:t>
            </a:r>
            <a:r>
              <a:rPr kumimoji="1" lang="zh-CN" altLang="en-US" smtClean="0"/>
              <a:t>开发中统一采用以下方式</a:t>
            </a:r>
            <a:r>
              <a:rPr kumimoji="1" lang="en-US" altLang="zh-CN" smtClean="0"/>
              <a:t>(</a:t>
            </a:r>
            <a:r>
              <a:rPr kumimoji="1" lang="zh-CN" altLang="en-US" smtClean="0"/>
              <a:t>此方</a:t>
            </a:r>
            <a:endParaRPr kumimoji="1" lang="en-US" altLang="zh-CN" smtClean="0"/>
          </a:p>
          <a:p>
            <a:r>
              <a:rPr kumimoji="1" lang="zh-CN" altLang="en-US" smtClean="0"/>
              <a:t>式缺点是使用</a:t>
            </a:r>
            <a:r>
              <a:rPr kumimoji="1" lang="en-US" altLang="zh-CN" smtClean="0"/>
              <a:t>typeof</a:t>
            </a:r>
            <a:r>
              <a:rPr kumimoji="1" lang="zh-CN" altLang="en-US" smtClean="0"/>
              <a:t>子类对象会认为不是父类类型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09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UCharts </a:t>
            </a:r>
            <a:r>
              <a:rPr kumimoji="1" lang="zh-CN" altLang="en-US" smtClean="0"/>
              <a:t>主要模块接口</a:t>
            </a:r>
            <a:r>
              <a:rPr kumimoji="1" lang="en-US" altLang="zh-CN" smtClean="0"/>
              <a:t> – </a:t>
            </a:r>
            <a:r>
              <a:rPr kumimoji="1" lang="zh-CN" altLang="en-US" smtClean="0"/>
              <a:t>绘图库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8" y="1041400"/>
            <a:ext cx="9144000" cy="47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29022</TotalTime>
  <Pages>0</Pages>
  <Words>1506</Words>
  <Characters>0</Characters>
  <Application>Microsoft Macintosh PowerPoint</Application>
  <DocSecurity>0</DocSecurity>
  <PresentationFormat>全屏显示(4:3)</PresentationFormat>
  <Lines>0</Lines>
  <Paragraphs>372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7_Office 主题</vt:lpstr>
      <vt:lpstr>1_自定义设计方案</vt:lpstr>
      <vt:lpstr>自定义设计方案</vt:lpstr>
      <vt:lpstr>UCharts 总体设计</vt:lpstr>
      <vt:lpstr>主要内容</vt:lpstr>
      <vt:lpstr>UCharts 系统架构图</vt:lpstr>
      <vt:lpstr>UCharts 系统架构说明</vt:lpstr>
      <vt:lpstr>SVG与HTML 5 Canvas的融合</vt:lpstr>
      <vt:lpstr>SVG应用像素矩阵运算效果</vt:lpstr>
      <vt:lpstr>前端JavaScript模块规范</vt:lpstr>
      <vt:lpstr>UCharts开发采用的JavaScript类与继承方式</vt:lpstr>
      <vt:lpstr>UCharts 主要模块接口 – 绘图库</vt:lpstr>
      <vt:lpstr>UCharts 主要模块接口 – 图表基类</vt:lpstr>
      <vt:lpstr>UCharts 数据格式</vt:lpstr>
      <vt:lpstr>UCharts 数据驱动</vt:lpstr>
      <vt:lpstr>UCharts 数据驱动（续1）</vt:lpstr>
      <vt:lpstr>UCharts 数据交互与联动设计</vt:lpstr>
      <vt:lpstr>UCharts 数据交互与联动设计示意图</vt:lpstr>
      <vt:lpstr>百度ECharts整合方案</vt:lpstr>
      <vt:lpstr>百度ECharts整合方案（续1）</vt:lpstr>
      <vt:lpstr>百度ECharts整合方案（续2）</vt:lpstr>
      <vt:lpstr>图表库主题规范</vt:lpstr>
      <vt:lpstr>图表库主题规范 – 属性定义级别</vt:lpstr>
      <vt:lpstr>图表库主题规范 – 示例</vt:lpstr>
      <vt:lpstr>图表库属性规范 – 字符串值的动态解析及内置变量</vt:lpstr>
      <vt:lpstr>图表库属性规范 – 常用属性值对象</vt:lpstr>
      <vt:lpstr>图表库属性规范 – 常用属性值对象 (续1)</vt:lpstr>
      <vt:lpstr>图表库属性规范 – 常用属性值对象 (续2)</vt:lpstr>
      <vt:lpstr>图表库属性规范 – 通用属性</vt:lpstr>
      <vt:lpstr>图表库属性规范 – 通用属性（续1）</vt:lpstr>
      <vt:lpstr>图表库属性规范 – 饼图特有属性</vt:lpstr>
      <vt:lpstr>图表库属性规范 – 折线图特有属性</vt:lpstr>
      <vt:lpstr>标签云数据格式及属性</vt:lpstr>
      <vt:lpstr>标签云创建代码</vt:lpstr>
      <vt:lpstr>树图数据格式及属性</vt:lpstr>
      <vt:lpstr>特性演示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xiuzhang hua</cp:lastModifiedBy>
  <cp:revision>1590</cp:revision>
  <cp:lastPrinted>1601-01-01T00:00:00Z</cp:lastPrinted>
  <dcterms:created xsi:type="dcterms:W3CDTF">2009-12-16T05:52:57Z</dcterms:created>
  <dcterms:modified xsi:type="dcterms:W3CDTF">2015-06-04T00:50:53Z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