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C31EC200-5387-DB7E-AB88-D282D7567235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LID4096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equal weight is better?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Calibri"/>
                <a:cs typeface="Calibri"/>
              </a:rPr>
              <a:t>What should you do when you picked multiple stocks and cannot narrow down to a single stock?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Geometric mean &lt; arithmetic mean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B1CA-B3DB-21B9-7FEB-A668411D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FD5F-EA7A-F3D9-82BA-51327EB0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Stock A up 10%, stock B up 50%</a:t>
            </a:r>
          </a:p>
          <a:p>
            <a:r>
              <a:rPr lang="en-US" dirty="0">
                <a:cs typeface="Calibri"/>
              </a:rPr>
              <a:t>Alice: equal weight</a:t>
            </a:r>
          </a:p>
          <a:p>
            <a:r>
              <a:rPr lang="en-US" dirty="0">
                <a:cs typeface="Calibri"/>
              </a:rPr>
              <a:t>Bob: all in by randomly pick one stock</a:t>
            </a:r>
          </a:p>
          <a:p>
            <a:r>
              <a:rPr lang="en-US" dirty="0">
                <a:cs typeface="Calibri"/>
              </a:rPr>
              <a:t>Carol: 1:4 weight ratio, randomly allocated to A and B</a:t>
            </a:r>
          </a:p>
        </p:txBody>
      </p:sp>
    </p:spTree>
    <p:extLst>
      <p:ext uri="{BB962C8B-B14F-4D97-AF65-F5344CB8AC3E}">
        <p14:creationId xmlns:p14="http://schemas.microsoft.com/office/powerpoint/2010/main" val="342791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7F0-E50A-27D7-FA84-AE82D0E5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ID4096">
                <a:cs typeface="Calibri Light"/>
              </a:rPr>
              <a:t>Return for one round</a:t>
            </a:r>
            <a:endParaRPr lang="LID4096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7D98851-CDA3-AB40-A6AD-69933440E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095675"/>
              </p:ext>
            </p:extLst>
          </p:nvPr>
        </p:nvGraphicFramePr>
        <p:xfrm>
          <a:off x="838200" y="1825625"/>
          <a:ext cx="10515600" cy="3749847"/>
        </p:xfrm>
        <a:graphic>
          <a:graphicData uri="http://schemas.openxmlformats.org/drawingml/2006/table">
            <a:tbl>
              <a:tblPr firstRow="1" bandRow="1"/>
              <a:tblGrid>
                <a:gridCol w="3505200">
                  <a:extLst>
                    <a:ext uri="{9D8B030D-6E8A-4147-A177-3AD203B41FA5}">
                      <a16:colId xmlns:a16="http://schemas.microsoft.com/office/drawing/2014/main" val="35105799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82210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9256488"/>
                    </a:ext>
                  </a:extLst>
                </a:gridCol>
              </a:tblGrid>
              <a:tr h="789441">
                <a:tc>
                  <a:txBody>
                    <a:bodyPr/>
                    <a:lstStyle/>
                    <a:p>
                      <a:r>
                        <a:rPr lang="en-US" dirty="0"/>
                        <a:t>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864438"/>
                  </a:ext>
                </a:extLst>
              </a:tr>
              <a:tr h="789441">
                <a:tc>
                  <a:txBody>
                    <a:bodyPr/>
                    <a:lstStyle/>
                    <a:p>
                      <a:r>
                        <a:rPr lang="en-US"/>
                        <a:t>Alice (</a:t>
                      </a:r>
                      <a:r>
                        <a:rPr lang="en-US" dirty="0">
                          <a:cs typeface="Calibri"/>
                        </a:rPr>
                        <a:t>equal weight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0.1*0.5 + 0.5*0.5 =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0.1*0.5 + 0.5*0.5 =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32986"/>
                  </a:ext>
                </a:extLst>
              </a:tr>
              <a:tr h="789441">
                <a:tc>
                  <a:txBody>
                    <a:bodyPr/>
                    <a:lstStyle/>
                    <a:p>
                      <a:r>
                        <a:rPr lang="en-US" dirty="0"/>
                        <a:t>Bob (</a:t>
                      </a:r>
                      <a:r>
                        <a:rPr lang="en-US" dirty="0">
                          <a:cs typeface="Calibri"/>
                        </a:rPr>
                        <a:t>all in by randomly pick one stock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 or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0.1*0.5 + 0.5*0.5 =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96416"/>
                  </a:ext>
                </a:extLst>
              </a:tr>
              <a:tr h="1381524">
                <a:tc>
                  <a:txBody>
                    <a:bodyPr/>
                    <a:lstStyle/>
                    <a:p>
                      <a:r>
                        <a:rPr lang="en-US" dirty="0"/>
                        <a:t>Carol (</a:t>
                      </a:r>
                      <a:r>
                        <a:rPr lang="en-US" dirty="0">
                          <a:cs typeface="Calibri"/>
                        </a:rPr>
                        <a:t>1:4 weight ratio, randomly allocated to A and 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0.1*0.8 + 0.5*0.2 = 18% or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0.1*0.2 + 0.5*0.8 = 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0.1*0.5 + 0.5*0.5 = 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E70161-607A-D6D5-064C-420E6AA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>
                <a:cs typeface="Calibri Light"/>
              </a:rPr>
              <a:t>Play "n" rounds, n is a big number</a:t>
            </a:r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3">
                <a:extLst>
                  <a:ext uri="{FF2B5EF4-FFF2-40B4-BE49-F238E27FC236}">
                    <a16:creationId xmlns:a16="http://schemas.microsoft.com/office/drawing/2014/main" id="{11776AD3-AA72-9A1A-8CF2-E143D4B3AB4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454113"/>
                  </p:ext>
                </p:extLst>
              </p:nvPr>
            </p:nvGraphicFramePr>
            <p:xfrm>
              <a:off x="1137457" y="1737360"/>
              <a:ext cx="9907942" cy="4148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880955">
                      <a:extLst>
                        <a:ext uri="{9D8B030D-6E8A-4147-A177-3AD203B41FA5}">
                          <a16:colId xmlns:a16="http://schemas.microsoft.com/office/drawing/2014/main" val="3510579956"/>
                        </a:ext>
                      </a:extLst>
                    </a:gridCol>
                    <a:gridCol w="3744772">
                      <a:extLst>
                        <a:ext uri="{9D8B030D-6E8A-4147-A177-3AD203B41FA5}">
                          <a16:colId xmlns:a16="http://schemas.microsoft.com/office/drawing/2014/main" val="3718221054"/>
                        </a:ext>
                      </a:extLst>
                    </a:gridCol>
                    <a:gridCol w="4282215">
                      <a:extLst>
                        <a:ext uri="{9D8B030D-6E8A-4147-A177-3AD203B41FA5}">
                          <a16:colId xmlns:a16="http://schemas.microsoft.com/office/drawing/2014/main" val="1609256488"/>
                        </a:ext>
                      </a:extLst>
                    </a:gridCol>
                  </a:tblGrid>
                  <a:tr h="522573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investor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profit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Average return for one round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3075864438"/>
                      </a:ext>
                    </a:extLst>
                  </a:tr>
                  <a:tr h="89211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Alice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1.3</m:t>
                                    </m:r>
                                  </m:e>
                                  <m:sup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600" b="0" i="0" u="none" strike="noStrike" noProof="0" dirty="0">
                              <a:latin typeface="Calibri"/>
                            </a:rPr>
                            <a:t>30%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4251732986"/>
                      </a:ext>
                    </a:extLst>
                  </a:tr>
                  <a:tr h="845501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Bob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600" dirty="0"/>
                            <a:t>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2600" dirty="0"/>
                            <a:t>  </a:t>
                          </a:r>
                        </a:p>
                        <a:p>
                          <a:pPr algn="l"/>
                          <a:endParaRPr lang="en-US" sz="2600" dirty="0"/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∗1.5)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i-FI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600" b="0" i="0" u="none" strike="noStrike" noProof="0" dirty="0">
                              <a:latin typeface="Calibri"/>
                            </a:rPr>
                            <a:t>=&gt; 28.5%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545696416"/>
                      </a:ext>
                    </a:extLst>
                  </a:tr>
                  <a:tr h="1631185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Carol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1.18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600" dirty="0"/>
                            <a:t>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1.42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2600" dirty="0"/>
                            <a:t>  </a:t>
                          </a:r>
                        </a:p>
                        <a:p>
                          <a:pPr algn="l"/>
                          <a:endParaRPr lang="en-US" sz="2600" dirty="0"/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600" b="0" i="1" smtClean="0">
                                      <a:latin typeface="Cambria Math" panose="02040503050406030204" pitchFamily="18" charset="0"/>
                                    </a:rPr>
                                    <m:t>1.1</m:t>
                                  </m:r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∗1.</m:t>
                                  </m:r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  <m:r>
                                    <a:rPr lang="fi-FI" sz="2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i-FI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sz="2600" b="0" i="0" u="none" strike="noStrike" noProof="0" dirty="0">
                              <a:latin typeface="Calibri"/>
                            </a:rPr>
                            <a:t> =&gt;29.4%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3947834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3">
                <a:extLst>
                  <a:ext uri="{FF2B5EF4-FFF2-40B4-BE49-F238E27FC236}">
                    <a16:creationId xmlns:a16="http://schemas.microsoft.com/office/drawing/2014/main" id="{11776AD3-AA72-9A1A-8CF2-E143D4B3AB4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454113"/>
                  </p:ext>
                </p:extLst>
              </p:nvPr>
            </p:nvGraphicFramePr>
            <p:xfrm>
              <a:off x="1137457" y="1737360"/>
              <a:ext cx="9907942" cy="41484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880955">
                      <a:extLst>
                        <a:ext uri="{9D8B030D-6E8A-4147-A177-3AD203B41FA5}">
                          <a16:colId xmlns:a16="http://schemas.microsoft.com/office/drawing/2014/main" val="3510579956"/>
                        </a:ext>
                      </a:extLst>
                    </a:gridCol>
                    <a:gridCol w="3744772">
                      <a:extLst>
                        <a:ext uri="{9D8B030D-6E8A-4147-A177-3AD203B41FA5}">
                          <a16:colId xmlns:a16="http://schemas.microsoft.com/office/drawing/2014/main" val="3718221054"/>
                        </a:ext>
                      </a:extLst>
                    </a:gridCol>
                    <a:gridCol w="4282215">
                      <a:extLst>
                        <a:ext uri="{9D8B030D-6E8A-4147-A177-3AD203B41FA5}">
                          <a16:colId xmlns:a16="http://schemas.microsoft.com/office/drawing/2014/main" val="1609256488"/>
                        </a:ext>
                      </a:extLst>
                    </a:gridCol>
                  </a:tblGrid>
                  <a:tr h="550488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investor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profit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Average return for one round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3075864438"/>
                      </a:ext>
                    </a:extLst>
                  </a:tr>
                  <a:tr h="892110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Alice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4247" marR="154247" marT="77124" marB="77124">
                        <a:blipFill>
                          <a:blip r:embed="rId2"/>
                          <a:stretch>
                            <a:fillRect l="-50489" t="-63265" r="-114821" b="-3034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2600" b="0" i="0" u="none" strike="noStrike" noProof="0" dirty="0">
                              <a:latin typeface="Calibri"/>
                            </a:rPr>
                            <a:t>30%</a:t>
                          </a:r>
                        </a:p>
                      </a:txBody>
                      <a:tcPr marL="154247" marR="154247" marT="77124" marB="77124"/>
                    </a:tc>
                    <a:extLst>
                      <a:ext uri="{0D108BD9-81ED-4DB2-BD59-A6C34878D82A}">
                        <a16:rowId xmlns:a16="http://schemas.microsoft.com/office/drawing/2014/main" val="4251732986"/>
                      </a:ext>
                    </a:extLst>
                  </a:tr>
                  <a:tr h="1074617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Bob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4247" marR="154247" marT="77124" marB="77124">
                        <a:blipFill>
                          <a:blip r:embed="rId2"/>
                          <a:stretch>
                            <a:fillRect l="-50489" t="-136364" r="-114821" b="-15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4247" marR="154247" marT="77124" marB="77124">
                        <a:blipFill>
                          <a:blip r:embed="rId2"/>
                          <a:stretch>
                            <a:fillRect l="-131437" t="-136364" r="-284" b="-15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696416"/>
                      </a:ext>
                    </a:extLst>
                  </a:tr>
                  <a:tr h="1631185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Carol</a:t>
                          </a:r>
                        </a:p>
                      </a:txBody>
                      <a:tcPr marL="154247" marR="154247" marT="77124" marB="77124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4247" marR="154247" marT="77124" marB="77124">
                        <a:blipFill>
                          <a:blip r:embed="rId2"/>
                          <a:stretch>
                            <a:fillRect l="-50489" t="-155224" r="-114821" b="-7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4247" marR="154247" marT="77124" marB="77124">
                        <a:blipFill>
                          <a:blip r:embed="rId2"/>
                          <a:stretch>
                            <a:fillRect l="-131437" t="-155224" r="-284" b="-7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834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338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761E-D1DB-356D-12AA-5D28E5BD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Generalize the problem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773DC2D8-EC8E-B689-2512-4CA1EA1F49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7762881"/>
                  </p:ext>
                </p:extLst>
              </p:nvPr>
            </p:nvGraphicFramePr>
            <p:xfrm>
              <a:off x="325244" y="2032860"/>
              <a:ext cx="11561955" cy="4318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136249">
                      <a:extLst>
                        <a:ext uri="{9D8B030D-6E8A-4147-A177-3AD203B41FA5}">
                          <a16:colId xmlns:a16="http://schemas.microsoft.com/office/drawing/2014/main" val="3510579956"/>
                        </a:ext>
                      </a:extLst>
                    </a:gridCol>
                    <a:gridCol w="4619531">
                      <a:extLst>
                        <a:ext uri="{9D8B030D-6E8A-4147-A177-3AD203B41FA5}">
                          <a16:colId xmlns:a16="http://schemas.microsoft.com/office/drawing/2014/main" val="3718221054"/>
                        </a:ext>
                      </a:extLst>
                    </a:gridCol>
                    <a:gridCol w="4806175">
                      <a:extLst>
                        <a:ext uri="{9D8B030D-6E8A-4147-A177-3AD203B41FA5}">
                          <a16:colId xmlns:a16="http://schemas.microsoft.com/office/drawing/2014/main" val="1609256488"/>
                        </a:ext>
                      </a:extLst>
                    </a:gridCol>
                  </a:tblGrid>
                  <a:tr h="1015697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investor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/>
                            <a:t>return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/>
                            <a:t>Average return for one round</a:t>
                          </a:r>
                        </a:p>
                      </a:txBody>
                      <a:tcPr marL="159328" marR="159328" marT="79665" marB="79665"/>
                    </a:tc>
                    <a:extLst>
                      <a:ext uri="{0D108BD9-81ED-4DB2-BD59-A6C34878D82A}">
                        <a16:rowId xmlns:a16="http://schemas.microsoft.com/office/drawing/2014/main" val="3075864438"/>
                      </a:ext>
                    </a:extLst>
                  </a:tr>
                  <a:tr h="100677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Alice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{[(</m:t>
                                </m:r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)+(1+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)]/2} 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[(</m:t>
                                </m:r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)+(1+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)]/2−1 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en-US" sz="1600" b="0" i="0" u="none" strike="noStrike" noProof="0" dirty="0">
                            <a:latin typeface="Calibri"/>
                          </a:endParaRPr>
                        </a:p>
                      </a:txBody>
                      <a:tcPr marL="159328" marR="159328" marT="79665" marB="79665"/>
                    </a:tc>
                    <a:extLst>
                      <a:ext uri="{0D108BD9-81ED-4DB2-BD59-A6C34878D82A}">
                        <a16:rowId xmlns:a16="http://schemas.microsoft.com/office/drawing/2014/main" val="4251732986"/>
                      </a:ext>
                    </a:extLst>
                  </a:tr>
                  <a:tr h="114779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Bob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600" dirty="0"/>
                            <a:t>  </a:t>
                          </a:r>
                        </a:p>
                        <a:p>
                          <a:pPr algn="l"/>
                          <a:endParaRPr lang="en-US" sz="1600" dirty="0"/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600" dirty="0"/>
                            <a:t>  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1600" b="0" i="0" u="none" strike="noStrike" noProof="0" dirty="0">
                            <a:latin typeface="Calibri"/>
                          </a:endParaRPr>
                        </a:p>
                      </a:txBody>
                      <a:tcPr marL="159328" marR="159328" marT="79665" marB="79665"/>
                    </a:tc>
                    <a:extLst>
                      <a:ext uri="{0D108BD9-81ED-4DB2-BD59-A6C34878D82A}">
                        <a16:rowId xmlns:a16="http://schemas.microsoft.com/office/drawing/2014/main" val="545696416"/>
                      </a:ext>
                    </a:extLst>
                  </a:tr>
                  <a:tr h="114779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Carol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𝑎𝑤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600" dirty="0"/>
                            <a:t> 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  <a:p>
                          <a:pPr algn="l"/>
                          <a:endParaRPr lang="en-US" sz="1600" dirty="0"/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𝑎𝑤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𝑏𝑤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sz="1600" dirty="0"/>
                            <a:t>  </a:t>
                          </a:r>
                        </a:p>
                        <a:p>
                          <a:pPr lvl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1600" b="0" i="0" u="none" strike="noStrike" noProof="0" dirty="0">
                            <a:latin typeface="Calibri"/>
                          </a:endParaRPr>
                        </a:p>
                      </a:txBody>
                      <a:tcPr marL="159328" marR="159328" marT="79665" marB="79665"/>
                    </a:tc>
                    <a:extLst>
                      <a:ext uri="{0D108BD9-81ED-4DB2-BD59-A6C34878D82A}">
                        <a16:rowId xmlns:a16="http://schemas.microsoft.com/office/drawing/2014/main" val="3947834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773DC2D8-EC8E-B689-2512-4CA1EA1F49A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47762881"/>
                  </p:ext>
                </p:extLst>
              </p:nvPr>
            </p:nvGraphicFramePr>
            <p:xfrm>
              <a:off x="325244" y="2032860"/>
              <a:ext cx="11561955" cy="4318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136249">
                      <a:extLst>
                        <a:ext uri="{9D8B030D-6E8A-4147-A177-3AD203B41FA5}">
                          <a16:colId xmlns:a16="http://schemas.microsoft.com/office/drawing/2014/main" val="3510579956"/>
                        </a:ext>
                      </a:extLst>
                    </a:gridCol>
                    <a:gridCol w="4619531">
                      <a:extLst>
                        <a:ext uri="{9D8B030D-6E8A-4147-A177-3AD203B41FA5}">
                          <a16:colId xmlns:a16="http://schemas.microsoft.com/office/drawing/2014/main" val="3718221054"/>
                        </a:ext>
                      </a:extLst>
                    </a:gridCol>
                    <a:gridCol w="4806175">
                      <a:extLst>
                        <a:ext uri="{9D8B030D-6E8A-4147-A177-3AD203B41FA5}">
                          <a16:colId xmlns:a16="http://schemas.microsoft.com/office/drawing/2014/main" val="1609256488"/>
                        </a:ext>
                      </a:extLst>
                    </a:gridCol>
                  </a:tblGrid>
                  <a:tr h="1015697"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investor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/>
                            <a:t>return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/>
                            <a:t>Average return for one round</a:t>
                          </a:r>
                        </a:p>
                      </a:txBody>
                      <a:tcPr marL="159328" marR="159328" marT="79665" marB="79665"/>
                    </a:tc>
                    <a:extLst>
                      <a:ext uri="{0D108BD9-81ED-4DB2-BD59-A6C34878D82A}">
                        <a16:rowId xmlns:a16="http://schemas.microsoft.com/office/drawing/2014/main" val="3075864438"/>
                      </a:ext>
                    </a:extLst>
                  </a:tr>
                  <a:tr h="1006777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Alice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46306" t="-102424" r="-104485" b="-22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140558" t="-102424" r="-380" b="-22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1732986"/>
                      </a:ext>
                    </a:extLst>
                  </a:tr>
                  <a:tr h="114779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Bob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46306" t="-176720" r="-104485" b="-100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140558" t="-176720" r="-380" b="-100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696416"/>
                      </a:ext>
                    </a:extLst>
                  </a:tr>
                  <a:tr h="1147799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Carol</a:t>
                          </a:r>
                        </a:p>
                      </a:txBody>
                      <a:tcPr marL="159328" marR="159328" marT="79665" marB="79665"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46306" t="-278191" r="-104485" b="-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 marL="159328" marR="159328" marT="79665" marB="79665">
                        <a:blipFill>
                          <a:blip r:embed="rId2"/>
                          <a:stretch>
                            <a:fillRect l="-140558" t="-278191" r="-380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834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07397D-AD26-5760-728E-333A66D03932}"/>
              </a:ext>
            </a:extLst>
          </p:cNvPr>
          <p:cNvSpPr txBox="1"/>
          <p:nvPr/>
        </p:nvSpPr>
        <p:spPr>
          <a:xfrm>
            <a:off x="325244" y="6419800"/>
            <a:ext cx="8334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 dirty="0"/>
              <a:t>a: return of stock A; b return of stock b; w: weight allocated to A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66149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5DB2-A1F8-8FB2-8C79-234E193F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DD5DB-AED5-BF63-E193-1DE81C301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b="0" dirty="0"/>
                  <a:t>We know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endParaRPr lang="en-US" sz="2800" dirty="0"/>
              </a:p>
              <a:p>
                <a:r>
                  <a:rPr lang="en-GB" dirty="0"/>
                  <a:t>So Alice’s return is always &gt;= Bob’s and Carol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5DD5DB-AED5-BF63-E193-1DE81C301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8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4920-992B-FDA5-CAF1-83548CFF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Alice better than Carol?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5395A-AE00-2255-7BDB-013322585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{[(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)+(1+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)]/2} 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−1≥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𝑎𝑤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𝑏𝑤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sz="2000" dirty="0"/>
                      <m:t>  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/>
                    </m:sSup>
                  </m:oMath>
                </a14:m>
                <a:endParaRPr lang="en-GB" sz="2000" b="0" dirty="0"/>
              </a:p>
              <a:p>
                <a:r>
                  <a:rPr lang="en-US" sz="2000" dirty="0"/>
                  <a:t>Left side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Right side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2000" dirty="0"/>
              </a:p>
              <a:p>
                <a:r>
                  <a:rPr lang="en-US" sz="2000" dirty="0"/>
                  <a:t>Drop n or take log from both side</a:t>
                </a:r>
              </a:p>
              <a:p>
                <a:r>
                  <a:rPr lang="en-US" sz="2000" dirty="0"/>
                  <a:t>Because max value of w(1-w) is 0.25 (first degree derivative), w=0.5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0.25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2000" dirty="0"/>
              </a:p>
              <a:p>
                <a:r>
                  <a:rPr lang="en-US" sz="2000" dirty="0"/>
                  <a:t>Now we can conclude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0.25</m:t>
                            </m:r>
                            <m:d>
                              <m:d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LID4096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5395A-AE00-2255-7BDB-013322585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2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C23-5489-1BF9-59D0-16DD09E8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61CAC-9D2D-D268-32D5-401C14D46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Alice is always no worse than Bob and Carol</a:t>
                </a:r>
              </a:p>
              <a:p>
                <a:r>
                  <a:rPr lang="en-GB" dirty="0"/>
                  <a:t>And this applies to n assets,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i-FI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fi-FI" sz="2800" b="0" i="1" smtClean="0">
                        <a:latin typeface="Cambria Math" panose="02040503050406030204" pitchFamily="18" charset="0"/>
                      </a:rPr>
                      <m:t>&lt;(</m:t>
                    </m:r>
                    <m:sSub>
                      <m:sSubPr>
                        <m:ctrlPr>
                          <a:rPr lang="fi-FI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i-FI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i-FI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i-FI" sz="2800" b="0" i="1" smtClean="0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fi-FI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i-FI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i-FI" sz="28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fi-FI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61CAC-9D2D-D268-32D5-401C14D46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3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FA57D321BFD04C9A937DA4FD3CF4B6" ma:contentTypeVersion="14" ma:contentTypeDescription="Create a new document." ma:contentTypeScope="" ma:versionID="c237879be14ff3a8b942c26e54600bbc">
  <xsd:schema xmlns:xsd="http://www.w3.org/2001/XMLSchema" xmlns:xs="http://www.w3.org/2001/XMLSchema" xmlns:p="http://schemas.microsoft.com/office/2006/metadata/properties" xmlns:ns3="ab67ec30-d73d-499a-8132-b0f7865debfa" xmlns:ns4="5b84643a-1b51-44b1-8d0f-9420707e0d3a" targetNamespace="http://schemas.microsoft.com/office/2006/metadata/properties" ma:root="true" ma:fieldsID="67a37673dd1935b52d8667f0f0eac54d" ns3:_="" ns4:_="">
    <xsd:import namespace="ab67ec30-d73d-499a-8132-b0f7865debfa"/>
    <xsd:import namespace="5b84643a-1b51-44b1-8d0f-9420707e0d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LengthInSecond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7ec30-d73d-499a-8132-b0f7865deb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4643a-1b51-44b1-8d0f-9420707e0d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84643a-1b51-44b1-8d0f-9420707e0d3a" xsi:nil="true"/>
  </documentManagement>
</p:properties>
</file>

<file path=customXml/itemProps1.xml><?xml version="1.0" encoding="utf-8"?>
<ds:datastoreItem xmlns:ds="http://schemas.openxmlformats.org/officeDocument/2006/customXml" ds:itemID="{D7A95D32-4E7B-4115-B000-CCDAE5C2AE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67ec30-d73d-499a-8132-b0f7865debfa"/>
    <ds:schemaRef ds:uri="5b84643a-1b51-44b1-8d0f-9420707e0d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372F6A-7D89-411B-B7CD-D1E21827A2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728351-841B-4739-ACD4-D39FF45172B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b84643a-1b51-44b1-8d0f-9420707e0d3a"/>
    <ds:schemaRef ds:uri="ab67ec30-d73d-499a-8132-b0f7865debf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339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Why equal weight is better?</vt:lpstr>
      <vt:lpstr>PowerPoint Presentation</vt:lpstr>
      <vt:lpstr>Return for one round</vt:lpstr>
      <vt:lpstr>Play "n" rounds, n is a big number</vt:lpstr>
      <vt:lpstr>Generalize the problem</vt:lpstr>
      <vt:lpstr>PowerPoint Presentation</vt:lpstr>
      <vt:lpstr>Is Alice better than Carol?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Yang, Yang</cp:lastModifiedBy>
  <cp:revision>89</cp:revision>
  <dcterms:created xsi:type="dcterms:W3CDTF">2023-04-11T08:33:14Z</dcterms:created>
  <dcterms:modified xsi:type="dcterms:W3CDTF">2024-04-11T08:06:16Z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2024-04-11T07:56:23Z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851f0e69-74c9-474a-835f-dbe7c44ce3e3</vt:lpwstr>
  </property>
  <property fmtid="{D5CDD505-2E9C-101B-9397-08002B2CF9AE}" pid="8" name="MSIP_Label_400b7bbd-7ade-49ce-aa5e-23220b76cd08_ContentBits">
    <vt:lpwstr>2</vt:lpwstr>
  </property>
  <property fmtid="{D5CDD505-2E9C-101B-9397-08002B2CF9AE}" pid="9" name="ContentTypeId">
    <vt:lpwstr>0x010100EEFA57D321BFD04C9A937DA4FD3CF4B6</vt:lpwstr>
  </property>
</Properties>
</file>