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8" r:id="rId3"/>
    <p:sldId id="290" r:id="rId4"/>
    <p:sldId id="269" r:id="rId5"/>
    <p:sldId id="270" r:id="rId6"/>
    <p:sldId id="272" r:id="rId7"/>
    <p:sldId id="273" r:id="rId8"/>
    <p:sldId id="291" r:id="rId9"/>
    <p:sldId id="274" r:id="rId10"/>
    <p:sldId id="292" r:id="rId11"/>
    <p:sldId id="287" r:id="rId12"/>
    <p:sldId id="275" r:id="rId13"/>
    <p:sldId id="276" r:id="rId14"/>
    <p:sldId id="288" r:id="rId15"/>
    <p:sldId id="277" r:id="rId16"/>
    <p:sldId id="293" r:id="rId17"/>
    <p:sldId id="278" r:id="rId18"/>
    <p:sldId id="279" r:id="rId19"/>
    <p:sldId id="280" r:id="rId20"/>
    <p:sldId id="281" r:id="rId21"/>
    <p:sldId id="282" r:id="rId22"/>
    <p:sldId id="294" r:id="rId23"/>
    <p:sldId id="295" r:id="rId24"/>
    <p:sldId id="296" r:id="rId25"/>
    <p:sldId id="297" r:id="rId26"/>
    <p:sldId id="305" r:id="rId27"/>
    <p:sldId id="298" r:id="rId28"/>
    <p:sldId id="300" r:id="rId29"/>
    <p:sldId id="299" r:id="rId30"/>
    <p:sldId id="301" r:id="rId31"/>
    <p:sldId id="302" r:id="rId32"/>
    <p:sldId id="303" r:id="rId33"/>
    <p:sldId id="304" r:id="rId34"/>
    <p:sldId id="259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4" autoAdjust="0"/>
    <p:restoredTop sz="96379" autoAdjust="0"/>
  </p:normalViewPr>
  <p:slideViewPr>
    <p:cSldViewPr>
      <p:cViewPr varScale="1">
        <p:scale>
          <a:sx n="62" d="100"/>
          <a:sy n="62" d="100"/>
        </p:scale>
        <p:origin x="-6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16E8C29-A9E8-472C-A0C6-D511CC1A78A9}" type="datetimeFigureOut">
              <a:rPr lang="zh-CN" altLang="en-US"/>
              <a:pPr>
                <a:defRPr/>
              </a:pPr>
              <a:t>2017/7/11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F7F2443-2E89-4F1E-913D-88392B273C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3871730-5E7F-442A-93FD-64BD81A39710}" type="datetimeFigureOut">
              <a:rPr lang="zh-CN" altLang="en-US"/>
              <a:pPr>
                <a:defRPr/>
              </a:pPr>
              <a:t>2017/7/11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095892E-6573-4C54-A4B8-315A061CC9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z="9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z="9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z="9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z="9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z="9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z="9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z="9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table </a:t>
            </a:r>
            <a:r>
              <a:rPr lang="en-US" altLang="zh-CN" sz="900" dirty="0" err="1"/>
              <a:t>tr</a:t>
            </a:r>
            <a:r>
              <a:rPr lang="en-US" altLang="zh-CN" sz="900" dirty="0"/>
              <a:t> td</a:t>
            </a:r>
            <a:r>
              <a:rPr lang="zh-CN" altLang="en-US" sz="900" dirty="0"/>
              <a:t>写一下三行</a:t>
            </a:r>
            <a:r>
              <a:rPr lang="en-US" altLang="zh-CN" sz="900" dirty="0"/>
              <a:t>2</a:t>
            </a:r>
            <a:r>
              <a:rPr lang="zh-CN" altLang="en-US" sz="900" dirty="0"/>
              <a:t>列</a:t>
            </a:r>
            <a:endParaRPr lang="en-US" altLang="zh-CN" sz="9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&lt;table&gt;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</a:t>
            </a:r>
            <a:r>
              <a:rPr lang="en-US" altLang="zh-CN" sz="900" dirty="0" err="1"/>
              <a:t>tr</a:t>
            </a:r>
            <a:r>
              <a:rPr lang="en-US" altLang="zh-CN" sz="9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&lt;td&gt;11&lt;/td&gt;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&lt;td&gt;12&lt;/td&gt;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&lt;/</a:t>
            </a:r>
            <a:r>
              <a:rPr lang="en-US" altLang="zh-CN" sz="900" dirty="0" err="1"/>
              <a:t>tr</a:t>
            </a:r>
            <a:r>
              <a:rPr lang="en-US" altLang="zh-CN" sz="9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</a:t>
            </a:r>
            <a:r>
              <a:rPr lang="en-US" altLang="zh-CN" sz="900" dirty="0" err="1"/>
              <a:t>tr</a:t>
            </a:r>
            <a:r>
              <a:rPr lang="en-US" altLang="zh-CN" sz="9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&lt;td&gt;21&lt;/td&gt;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&lt;td&gt;22&lt;/td&gt;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&lt;/</a:t>
            </a:r>
            <a:r>
              <a:rPr lang="en-US" altLang="zh-CN" sz="900" dirty="0" err="1"/>
              <a:t>tr</a:t>
            </a:r>
            <a:r>
              <a:rPr lang="en-US" altLang="zh-CN" sz="9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</a:t>
            </a:r>
            <a:r>
              <a:rPr lang="en-US" altLang="zh-CN" sz="900" dirty="0" err="1"/>
              <a:t>tr</a:t>
            </a:r>
            <a:r>
              <a:rPr lang="en-US" altLang="zh-CN" sz="9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&lt;td&gt;31&lt;/td&gt;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&lt;td&gt;32&lt;/td&gt;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&lt;/</a:t>
            </a:r>
            <a:r>
              <a:rPr lang="en-US" altLang="zh-CN" sz="900" dirty="0" err="1"/>
              <a:t>tr</a:t>
            </a:r>
            <a:r>
              <a:rPr lang="en-US" altLang="zh-CN" sz="9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z="900" dirty="0"/>
          </a:p>
          <a:p>
            <a:pPr>
              <a:lnSpc>
                <a:spcPct val="80000"/>
              </a:lnSpc>
            </a:pPr>
            <a:endParaRPr lang="zh-CN" altLang="en-US" sz="9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&lt;input type=“text” /&gt;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&lt;input type=“password” /&gt;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3</a:t>
            </a:r>
            <a:r>
              <a:rPr lang="zh-CN" altLang="en-US"/>
              <a:t>、 </a:t>
            </a:r>
            <a:r>
              <a:rPr lang="en-US" altLang="zh-CN"/>
              <a:t>&lt;input type=“text” value=“</a:t>
            </a:r>
            <a:r>
              <a:rPr lang="zh-CN" altLang="en-US"/>
              <a:t>请输入”</a:t>
            </a:r>
            <a:r>
              <a:rPr lang="en-US" altLang="zh-CN"/>
              <a:t>/&gt;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&lt;input type=“text” maxlength=“7”/&gt;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&lt;input type=“radio”  name=“sex</a:t>
            </a:r>
            <a:r>
              <a:rPr lang="zh-CN" altLang="en-US"/>
              <a:t>”</a:t>
            </a:r>
            <a:r>
              <a:rPr lang="en-US" altLang="zh-CN"/>
              <a:t>/&gt;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&lt;input type=“checkbox” name=“hobby”/&gt;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&lt;input type=“radio” checked=“checked”/&gt; 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&lt;input type=“checkbox” name=“hobby”/&gt;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&lt;input type=“radio” checked=“checked”/&gt; </a:t>
            </a:r>
          </a:p>
          <a:p>
            <a:r>
              <a:rPr lang="en-US" altLang="zh-CN" dirty="0">
                <a:sym typeface="宋体" charset="-122"/>
              </a:rPr>
              <a:t>&lt;input type="button"  value="</a:t>
            </a:r>
            <a:r>
              <a:rPr lang="zh-CN" altLang="en-US" dirty="0">
                <a:sym typeface="宋体" charset="-122"/>
              </a:rPr>
              <a:t>搜索</a:t>
            </a:r>
            <a:r>
              <a:rPr lang="en-US" altLang="zh-CN" dirty="0">
                <a:sym typeface="宋体" charset="-122"/>
              </a:rPr>
              <a:t>"/&gt;</a:t>
            </a:r>
          </a:p>
          <a:p>
            <a:r>
              <a:rPr lang="en-US" altLang="zh-CN" dirty="0">
                <a:sym typeface="宋体" charset="-122"/>
              </a:rPr>
              <a:t> &lt;input type="submit" value="</a:t>
            </a:r>
            <a:r>
              <a:rPr lang="zh-CN" altLang="en-US" dirty="0">
                <a:sym typeface="宋体" charset="-122"/>
              </a:rPr>
              <a:t>立即注册</a:t>
            </a:r>
            <a:r>
              <a:rPr lang="en-US" altLang="zh-CN" dirty="0">
                <a:sym typeface="宋体" charset="-122"/>
              </a:rPr>
              <a:t>" /&gt;</a:t>
            </a:r>
          </a:p>
          <a:p>
            <a:r>
              <a:rPr lang="en-US" altLang="zh-CN" dirty="0">
                <a:sym typeface="宋体" charset="-122"/>
              </a:rPr>
              <a:t> &lt;input type="reset" value="</a:t>
            </a:r>
            <a:r>
              <a:rPr lang="zh-CN" altLang="en-US" dirty="0">
                <a:sym typeface="宋体" charset="-122"/>
              </a:rPr>
              <a:t>重新填写</a:t>
            </a:r>
            <a:r>
              <a:rPr lang="en-US" altLang="zh-CN" dirty="0">
                <a:sym typeface="宋体" charset="-122"/>
              </a:rPr>
              <a:t>" /&gt;</a:t>
            </a:r>
          </a:p>
          <a:p>
            <a:r>
              <a:rPr lang="en-US" altLang="zh-CN" dirty="0">
                <a:sym typeface="宋体" charset="-122"/>
              </a:rPr>
              <a:t>&lt;input type="image" </a:t>
            </a:r>
            <a:r>
              <a:rPr lang="en-US" altLang="zh-CN" dirty="0" err="1">
                <a:sym typeface="宋体" charset="-122"/>
              </a:rPr>
              <a:t>src</a:t>
            </a:r>
            <a:r>
              <a:rPr lang="en-US" altLang="zh-CN" dirty="0">
                <a:sym typeface="宋体" charset="-122"/>
              </a:rPr>
              <a:t>="im.jpg" alt="</a:t>
            </a:r>
            <a:r>
              <a:rPr lang="zh-CN" altLang="en-US" dirty="0">
                <a:sym typeface="宋体" charset="-122"/>
              </a:rPr>
              <a:t>提交按钮</a:t>
            </a:r>
            <a:r>
              <a:rPr lang="en-US" altLang="zh-CN" dirty="0">
                <a:sym typeface="宋体" charset="-122"/>
              </a:rPr>
              <a:t>" /&gt;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85397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ym typeface="宋体" charset="-122"/>
              </a:rPr>
              <a:t>&lt;input type="file" /&gt;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ym typeface="宋体" charset="-122"/>
              </a:rPr>
              <a:t>&lt;input type="file" /&gt;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文本域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&lt;textarea cols="50" rows="10"&gt;&lt;/textarea&gt;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Cols</a:t>
            </a:r>
            <a:r>
              <a:rPr lang="zh-CN" altLang="en-US"/>
              <a:t>表示多少列可看做是有多宽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Rows</a:t>
            </a:r>
            <a:r>
              <a:rPr lang="zh-CN" altLang="en-US"/>
              <a:t>表示多少行可看做是多高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下拉选项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dirty="0"/>
              <a:t>&lt;select&gt;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dirty="0"/>
              <a:t>&lt;option selected=</a:t>
            </a:r>
            <a:r>
              <a:rPr lang="zh-CN" altLang="en-US" dirty="0"/>
              <a:t>“</a:t>
            </a:r>
            <a:r>
              <a:rPr lang="en-US" altLang="zh-CN" dirty="0"/>
              <a:t>selected</a:t>
            </a:r>
            <a:r>
              <a:rPr lang="zh-CN" altLang="en-US" dirty="0"/>
              <a:t>”</a:t>
            </a:r>
            <a:r>
              <a:rPr lang="en-US" altLang="zh-CN" dirty="0"/>
              <a:t>&gt;1&lt;/option&gt;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dirty="0"/>
              <a:t>&lt;option&gt;2&lt;/option&gt;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dirty="0"/>
              <a:t>&lt;/select&gt;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z="9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z="9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z="9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z="9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z="9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z="9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z="9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table </a:t>
            </a:r>
            <a:r>
              <a:rPr lang="en-US" altLang="zh-CN" sz="900" dirty="0" err="1"/>
              <a:t>tr</a:t>
            </a:r>
            <a:r>
              <a:rPr lang="en-US" altLang="zh-CN" sz="900" dirty="0"/>
              <a:t> td</a:t>
            </a:r>
            <a:r>
              <a:rPr lang="zh-CN" altLang="en-US" sz="900" dirty="0"/>
              <a:t>写一下三行</a:t>
            </a:r>
            <a:r>
              <a:rPr lang="en-US" altLang="zh-CN" sz="900" dirty="0"/>
              <a:t>2</a:t>
            </a:r>
            <a:r>
              <a:rPr lang="zh-CN" altLang="en-US" sz="900" dirty="0"/>
              <a:t>列</a:t>
            </a:r>
            <a:endParaRPr lang="en-US" altLang="zh-CN" sz="9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&lt;table&gt;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</a:t>
            </a:r>
            <a:r>
              <a:rPr lang="en-US" altLang="zh-CN" sz="900" dirty="0" err="1"/>
              <a:t>tr</a:t>
            </a:r>
            <a:r>
              <a:rPr lang="en-US" altLang="zh-CN" sz="9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&lt;td&gt;11&lt;/td&gt;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&lt;td&gt;12&lt;/td&gt;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&lt;/</a:t>
            </a:r>
            <a:r>
              <a:rPr lang="en-US" altLang="zh-CN" sz="900" dirty="0" err="1"/>
              <a:t>tr</a:t>
            </a:r>
            <a:r>
              <a:rPr lang="en-US" altLang="zh-CN" sz="9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</a:t>
            </a:r>
            <a:r>
              <a:rPr lang="en-US" altLang="zh-CN" sz="900" dirty="0" err="1"/>
              <a:t>tr</a:t>
            </a:r>
            <a:r>
              <a:rPr lang="en-US" altLang="zh-CN" sz="9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&lt;td&gt;21&lt;/td&gt;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&lt;td&gt;22&lt;/td&gt;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&lt;/</a:t>
            </a:r>
            <a:r>
              <a:rPr lang="en-US" altLang="zh-CN" sz="900" dirty="0" err="1"/>
              <a:t>tr</a:t>
            </a:r>
            <a:r>
              <a:rPr lang="en-US" altLang="zh-CN" sz="9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</a:t>
            </a:r>
            <a:r>
              <a:rPr lang="en-US" altLang="zh-CN" sz="900" dirty="0" err="1"/>
              <a:t>tr</a:t>
            </a:r>
            <a:r>
              <a:rPr lang="en-US" altLang="zh-CN" sz="9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&lt;td&gt;31&lt;/td&gt;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&lt;td&gt;32&lt;/td&gt;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 dirty="0"/>
              <a:t>&lt;/</a:t>
            </a:r>
            <a:r>
              <a:rPr lang="en-US" altLang="zh-CN" sz="900" dirty="0" err="1"/>
              <a:t>tr</a:t>
            </a:r>
            <a:r>
              <a:rPr lang="en-US" altLang="zh-CN" sz="9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z="900" dirty="0"/>
          </a:p>
          <a:p>
            <a:pPr>
              <a:lnSpc>
                <a:spcPct val="80000"/>
              </a:lnSpc>
            </a:pPr>
            <a:endParaRPr lang="zh-CN" altLang="en-US" sz="9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Border:</a:t>
            </a:r>
            <a:r>
              <a:rPr lang="zh-CN" altLang="en-US"/>
              <a:t>表格的边框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Cellspacing</a:t>
            </a:r>
            <a:r>
              <a:rPr lang="zh-CN" altLang="en-US"/>
              <a:t>：表格单元格与单元格之间的间隙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Cellpadding</a:t>
            </a:r>
            <a:r>
              <a:rPr lang="zh-CN" altLang="en-US"/>
              <a:t>：单元格内部边框与内容的间隙</a:t>
            </a:r>
            <a:endParaRPr lang="en-US" altLang="zh-CN"/>
          </a:p>
          <a:p>
            <a:r>
              <a:rPr lang="en-US" altLang="zh-CN"/>
              <a:t>Width</a:t>
            </a:r>
            <a:r>
              <a:rPr lang="zh-CN" altLang="en-US"/>
              <a:t>：表格宽度</a:t>
            </a:r>
          </a:p>
          <a:p>
            <a:r>
              <a:rPr lang="en-US" altLang="zh-CN"/>
              <a:t>Height</a:t>
            </a:r>
            <a:r>
              <a:rPr lang="zh-CN" altLang="en-US"/>
              <a:t>：表格高度</a:t>
            </a:r>
          </a:p>
          <a:p>
            <a:r>
              <a:rPr lang="en-US" altLang="zh-CN"/>
              <a:t>Algin</a:t>
            </a:r>
            <a:r>
              <a:rPr lang="zh-CN" altLang="en-US"/>
              <a:t>：对齐方式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124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101F3-DF91-423E-A47D-E56DA0539643}" type="datetimeFigureOut">
              <a:rPr lang="zh-CN" altLang="en-US"/>
              <a:pPr>
                <a:defRPr/>
              </a:pPr>
              <a:t>2017/7/11 Tuesday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57DA0-0BF7-460C-984F-CA3662919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E288B-347B-4ECA-85C8-D1F2018AFFF2}" type="datetimeFigureOut">
              <a:rPr lang="zh-CN" altLang="en-US"/>
              <a:pPr>
                <a:defRPr/>
              </a:pPr>
              <a:t>2017/7/11 Tuesday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4A3FD-788A-41AD-9116-E109F5723C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ECEA81-619B-4A6B-90D5-5AB3FDA2F2CB}" type="datetimeFigureOut">
              <a:rPr lang="zh-CN" altLang="en-US"/>
              <a:pPr>
                <a:defRPr/>
              </a:pPr>
              <a:t>2017/7/11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9BDAF6E-C362-4A68-A7DE-60C5FC0DEB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%20&#21512;&#24182;&#21333;&#20803;&#26684;&#22797;&#20064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%20&#34920;&#21333;&#30340;&#20316;&#29992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%20&#25991;&#26412;&#26694;&#21644;&#23494;&#30721;&#26694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%20&#21333;&#36873;&#25353;&#38062;&#21644;&#22797;&#36873;&#25353;&#38062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%20&#40664;&#35748;&#36873;&#20013;&#34920;&#21333;&#23646;&#24615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%20input&#25353;&#38062;&#32452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%20&#26368;&#22810;&#23383;&#31526;&#25968;&#21644;&#25991;&#26412;&#20540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%20label&#26631;&#31614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%20&#25991;&#26412;&#22495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%20&#19979;&#25289;&#33756;&#21333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%20&#35748;&#35782;&#34920;&#26684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%20&#34920;&#21333;&#22495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0%20html5%20&#25991;&#26723;&#31867;&#22411;&#21644;&#23383;&#31526;&#38598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1%20&#26597;&#30475;&#25163;&#20876;&#21450;&#20854;&#26032;&#22686;&#26631;&#31614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2%20datalist&#26631;&#31614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3%20fieldset&#20803;&#32032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4%20HTML5%20&#26032;&#22686;input%20&#34920;&#21333;(&#19968;)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5%20HTML5%20&#26032;&#22686;input%20&#34920;&#21333;(&#20108;)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6%20&#26032;&#22686;&#21344;&#20301;&#31526;&#28966;&#28857;&#22810;&#36873;&#23646;&#24615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7%20autocomplete&#23646;&#24615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8%20&#20869;&#23481;&#19981;&#33021;&#20026;&#31354;&#21644;&#33719;&#24471;&#28966;&#28857;&#23646;&#24615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%20&#34920;&#26684;&#30340;&#27880;&#24847;&#20107;&#39033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0%20embed&#24341;&#20837;&#32593;&#19978;&#35270;&#39057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9%20&#34920;&#21333;&#32508;&#21512;&#26696;&#20363;-&#23398;&#29983;&#26723;&#26696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1%20&#25773;&#25918;&#38899;&#39057;audio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2%20&#25773;&#25918;&#35270;&#39057;video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%20&#34920;&#26684;&#23646;&#24615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&#35270;&#39057;/04%20&#34920;&#22836;&#26631;&#31614;.av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%20&#34920;&#26684;&#32467;&#26500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%20&#27983;&#35272;&#22120;&#23457;&#26597;HTML&#26631;&#31614;&#20803;&#32032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%20&#34920;&#26684;&#26631;&#39064;&#26631;&#31614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%20&#21512;&#24182;&#21333;&#20803;&#26684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1058863" y="2663825"/>
            <a:ext cx="70135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基础第二天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-DAY02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合并单元格复习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合并单元格复习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掌握此案例。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表单的作用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表单的作用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表单是用来收集不同类型的用户资料，用于向服务器传输数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完整的表单组成：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表单域   表单控件  提示信息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83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文本框和密码框</a:t>
            </a: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文本框和密码框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、文本框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text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、密码框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password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、默认值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选按钮与复选按钮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选按钮和复选按钮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1、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单选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按钮：</a:t>
            </a:r>
            <a:endParaRPr lang="en-US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复选按钮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默认选中表单属性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427038" y="2076917"/>
            <a:ext cx="84137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默认选中表单属性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2、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选中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checked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753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3.5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按钮组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input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按钮组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、普通按钮：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提交按钮：</a:t>
            </a:r>
            <a:endParaRPr lang="en-US" altLang="zh-CN" dirty="0" smtClean="0">
              <a:solidFill>
                <a:srgbClr val="E7001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重置按钮：</a:t>
            </a:r>
            <a:endParaRPr lang="en-US" altLang="zh-CN" dirty="0" smtClean="0">
              <a:solidFill>
                <a:srgbClr val="E7001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图像按钮：</a:t>
            </a:r>
            <a:endParaRPr lang="en-US" altLang="zh-CN" dirty="0" smtClean="0">
              <a:solidFill>
                <a:srgbClr val="E7001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文件按钮：</a:t>
            </a:r>
            <a:endParaRPr lang="zh-CN" altLang="en-US" dirty="0">
              <a:solidFill>
                <a:srgbClr val="E7001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3.5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最多字符数和文本值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最多字符数和文本值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最多字符数：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maxlength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默认值：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value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标签</a:t>
            </a: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7745412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l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abel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标签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点击标签所对应的文本，可获得其焦点。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&lt;label for=“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”&gt;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用户名：</a:t>
            </a:r>
            <a:r>
              <a:rPr lang="en-US" altLang="zh-CN" dirty="0"/>
              <a:t>&lt;/label&gt;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&lt;input type=“text” id=“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”/&gt;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textarea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文本域</a:t>
            </a:r>
          </a:p>
        </p:txBody>
      </p:sp>
      <p:sp>
        <p:nvSpPr>
          <p:cNvPr id="3379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t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extarea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文本域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文本域：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</a:rPr>
              <a:t>注意：可以通过 </a:t>
            </a:r>
            <a:r>
              <a:rPr lang="en-US" altLang="zh-CN" dirty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</a:rPr>
              <a:t>cols </a:t>
            </a:r>
            <a:r>
              <a:rPr lang="zh-CN" altLang="en-US" dirty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</a:rPr>
              <a:t>rows </a:t>
            </a:r>
            <a:r>
              <a:rPr lang="zh-CN" altLang="en-US" dirty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</a:rPr>
              <a:t>属性来规定 </a:t>
            </a:r>
            <a:r>
              <a:rPr lang="en-US" altLang="zh-CN" dirty="0" err="1">
                <a:solidFill>
                  <a:srgbClr val="000000"/>
                </a:solidFill>
                <a:latin typeface="Verdana" pitchFamily="34" charset="0"/>
                <a:ea typeface="微软雅黑" pitchFamily="34" charset="-122"/>
              </a:rPr>
              <a:t>textarea</a:t>
            </a:r>
            <a:r>
              <a:rPr lang="en-US" altLang="zh-CN" dirty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</a:rPr>
              <a:t>的尺寸，不过更好的办法是使用 </a:t>
            </a:r>
            <a:r>
              <a:rPr lang="en-US" altLang="zh-CN" dirty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</a:rPr>
              <a:t>CSS </a:t>
            </a:r>
            <a:r>
              <a:rPr lang="zh-CN" altLang="en-US" dirty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</a:rPr>
              <a:t>的 </a:t>
            </a:r>
            <a:r>
              <a:rPr lang="en-US" altLang="zh-CN" dirty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</a:rPr>
              <a:t>height </a:t>
            </a:r>
            <a:r>
              <a:rPr lang="zh-CN" altLang="en-US" dirty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</a:rPr>
              <a:t>width </a:t>
            </a:r>
            <a:r>
              <a:rPr lang="zh-CN" altLang="en-US" dirty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</a:rPr>
              <a:t>属性。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下拉列表</a:t>
            </a:r>
          </a:p>
        </p:txBody>
      </p:sp>
      <p:sp>
        <p:nvSpPr>
          <p:cNvPr id="358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elect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下拉列表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下拉列表：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默认选中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 err="1">
                <a:latin typeface="微软雅黑" pitchFamily="34" charset="-122"/>
                <a:ea typeface="微软雅黑" pitchFamily="34" charset="-122"/>
              </a:rPr>
              <a:t>特别注意select必须配合option使用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至少一对！</a:t>
            </a:r>
            <a:endParaRPr lang="en-US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认识表格</a:t>
            </a: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04165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认识表格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表格的结构由哪些组成？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form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表单域</a:t>
            </a:r>
          </a:p>
        </p:txBody>
      </p:sp>
      <p:sp>
        <p:nvSpPr>
          <p:cNvPr id="378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form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表单域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en-US" dirty="0" err="1">
                <a:latin typeface="微软雅黑" pitchFamily="34" charset="-122"/>
                <a:ea typeface="微软雅黑" pitchFamily="34" charset="-122"/>
              </a:rPr>
              <a:t>reset和submit在什么情况才能实现效果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en-US" dirty="0" err="1">
                <a:latin typeface="微软雅黑" pitchFamily="34" charset="-122"/>
                <a:ea typeface="微软雅黑" pitchFamily="34" charset="-122"/>
              </a:rPr>
              <a:t>action属性用于指定接收并处理表单数据的服务器程序的url地址</a:t>
            </a: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method</a:t>
            </a: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dirty="0" err="1">
                <a:latin typeface="微软雅黑" pitchFamily="34" charset="-122"/>
                <a:ea typeface="微软雅黑" pitchFamily="34" charset="-122"/>
              </a:rPr>
              <a:t>用于设置表单数据的提交方式，其取值为get或post</a:t>
            </a: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dirty="0" err="1">
                <a:latin typeface="微软雅黑" pitchFamily="34" charset="-122"/>
                <a:ea typeface="微软雅黑" pitchFamily="34" charset="-122"/>
              </a:rPr>
              <a:t>用于指定表单的名称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文档类型和字符集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html5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文档类型和字符集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简单了解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的发展进程。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查看手册及新增标签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查看手册及新增标签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Header      nav     footer  main   article   section  aside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4.4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datalist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datalist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标签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&lt;input type="text" list="star"  /&gt;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&lt;datalist id = "star"&gt;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&lt;option&gt;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刘德华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&lt;/option&gt;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&lt;option&gt;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刘晓庆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&lt;/option&gt;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&lt;option&gt;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张学友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&lt;/option&gt;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&lt;/datalist&gt;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4.4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fieldset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fieldset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元素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&lt;fieldset&gt;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&lt;legend&gt;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&lt;/legend&gt;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&lt;/fieldset&gt;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4.4HTML5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新增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表单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html5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新增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input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表单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新增的表单属性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4.4HTML5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新增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表单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html5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新增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input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表单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新增的表单属性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新增占位符焦点多选属性</a:t>
            </a:r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新增占位符焦点多选属性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Placeholder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Autofocus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smtClean="0"/>
              <a:t>Multiple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4.4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autocomplete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autocomplete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属性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自动补充完整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必须提交过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必须有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内容不能为空和获取焦点属性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内容不能为空和获取焦点属性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Required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必须添加次字段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Accesskey =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”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alt+s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获取焦点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表格的注意事项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43715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表格注意事项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的直接子元素就是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4.4embed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引入网上视频</a:t>
            </a:r>
            <a:endParaRPr lang="en-US" altLang="en-US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embed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引入网上视频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&lt;embed src='http://player.youku.com/player.php/sid/XMTc3MzIwODAxMg==/v.swf' allowFullScreen='true' quality='high' width='480' height='400' align='middle' allowScriptAccess='always' type='application/x-shockwave-flash'&gt;&lt;/embed&gt;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 表单综合案例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学生档案</a:t>
            </a:r>
            <a:endParaRPr lang="en-US" altLang="en-US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表单综合案例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学生档案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&lt;embed&gt;src='http://player.youku.com/player.php/sid/XMTc3MzIwODAxMg==/v.swf' allowFullScreen='true' quality='high' width='480' height='400' align='middle' allowScriptAccess='always' type='application/x-shockwave-flash'&gt;&lt;/embed&gt;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播放音频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audio</a:t>
            </a:r>
            <a:endParaRPr lang="en-US" altLang="en-US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播放音频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audio.avi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audio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Loop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Autoplay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自动播放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Controls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播放视频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video</a:t>
            </a:r>
            <a:endParaRPr lang="en-US" altLang="en-US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播放视频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video.avi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Autoplay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：自动播放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Controls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：宽度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表格属性</a:t>
            </a:r>
          </a:p>
        </p:txBody>
      </p:sp>
      <p:sp>
        <p:nvSpPr>
          <p:cNvPr id="16386" name="文本框 5"/>
          <p:cNvSpPr txBox="1">
            <a:spLocks noChangeArrowheads="1"/>
          </p:cNvSpPr>
          <p:nvPr/>
        </p:nvSpPr>
        <p:spPr bwMode="auto">
          <a:xfrm>
            <a:off x="323850" y="2278063"/>
            <a:ext cx="8413750" cy="45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表格属性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cellspacing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cellpadding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height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algin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表头标签</a:t>
            </a: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395288" y="2205038"/>
            <a:ext cx="71691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表头标签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、所谓的表头标签，就是顶替掉第一个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，换成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表头标签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、练习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err="1">
                <a:latin typeface="微软雅黑" pitchFamily="34" charset="-122"/>
                <a:ea typeface="微软雅黑" pitchFamily="34" charset="-122"/>
              </a:rPr>
              <a:t>表格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结构</a:t>
            </a:r>
          </a:p>
        </p:txBody>
      </p:sp>
      <p:sp>
        <p:nvSpPr>
          <p:cNvPr id="1945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表格结构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1、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thead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：表格头部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tbody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：表格主体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tfoot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：表格底部</a:t>
            </a:r>
            <a:endParaRPr lang="en-US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浏览器审查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浏览器审查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元素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熟悉掌握浏览器审查元素 并通过调试工具更改结构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表格标题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表格标题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&lt;table&gt;</a:t>
            </a:r>
          </a:p>
          <a:p>
            <a:pPr marL="1257300" lvl="2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&lt;caption&gt;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表格标题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&lt;/caption&gt;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&lt;/table&gt;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427038" y="1412776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2.6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合并单元格</a:t>
            </a: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合并单元格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跨行合并：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rowspan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跨列合并：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colspan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2287</Words>
  <Application>Microsoft Office PowerPoint</Application>
  <PresentationFormat>全屏显示(4:3)</PresentationFormat>
  <Paragraphs>336</Paragraphs>
  <Slides>34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xbany</cp:lastModifiedBy>
  <cp:revision>150</cp:revision>
  <dcterms:created xsi:type="dcterms:W3CDTF">2015-06-29T07:19:00Z</dcterms:created>
  <dcterms:modified xsi:type="dcterms:W3CDTF">2017-07-11T13:29:50Z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