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7" r:id="rId2"/>
    <p:sldId id="271" r:id="rId3"/>
    <p:sldId id="272" r:id="rId4"/>
    <p:sldId id="273" r:id="rId5"/>
    <p:sldId id="274" r:id="rId6"/>
    <p:sldId id="275" r:id="rId7"/>
    <p:sldId id="276" r:id="rId8"/>
    <p:sldId id="268" r:id="rId9"/>
    <p:sldId id="269" r:id="rId10"/>
    <p:sldId id="270" r:id="rId11"/>
    <p:sldId id="27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8701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2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35B5C-243E-4890-A946-E880DB41F13D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454E-A30D-481F-9DF1-1EAE9BAD0E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2454E-A30D-481F-9DF1-1EAE9BAD0E3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2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81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4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5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6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7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118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8121" name="Rectangle 2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88122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881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78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0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1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2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7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42ECD554-D862-4CAD-96A2-133583C7484B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fld id="{3AF40A68-5EF9-4E08-922F-2295DE5C13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JavaScript" TargetMode="External"/><Relationship Id="rId2" Type="http://schemas.openxmlformats.org/officeDocument/2006/relationships/hyperlink" Target="http://baike.baidu.com/item/%E7%BD%91%E9%A1%B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aike.baidu.com/item/%E6%A0%87%E5%87%86%E9%80%9A%E7%94%A8%E6%A0%87%E8%AE%B0%E8%AF%AD%E8%A8%80" TargetMode="External"/><Relationship Id="rId4" Type="http://schemas.openxmlformats.org/officeDocument/2006/relationships/hyperlink" Target="http://baike.baidu.com/item/X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Ajax(</a:t>
            </a:r>
            <a:r>
              <a:rPr lang="en-US" altLang="zh-CN" dirty="0" err="1" smtClean="0"/>
              <a:t>js-jq</a:t>
            </a:r>
            <a:r>
              <a:rPr lang="en-US" altLang="zh-CN" smtClean="0"/>
              <a:t>)-</a:t>
            </a:r>
            <a:r>
              <a:rPr lang="en-US" altLang="zh-CN" dirty="0" smtClean="0"/>
              <a:t>xml-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iframe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数据存储格式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/>
          <a:lstStyle/>
          <a:p>
            <a:r>
              <a:rPr lang="en-US" altLang="zh-CN" sz="1600" dirty="0" smtClean="0"/>
              <a:t>&lt;?xml version="1.0" encoding="utf-8"?&gt;</a:t>
            </a:r>
          </a:p>
          <a:p>
            <a:r>
              <a:rPr lang="en-US" altLang="zh-CN" sz="1600" dirty="0" smtClean="0"/>
              <a:t>&lt;provinces&gt;</a:t>
            </a:r>
          </a:p>
          <a:p>
            <a:r>
              <a:rPr lang="en-US" altLang="zh-CN" sz="1600" dirty="0" smtClean="0"/>
              <a:t>	&lt;city&gt;</a:t>
            </a:r>
          </a:p>
          <a:p>
            <a:r>
              <a:rPr lang="en-US" altLang="zh-CN" sz="1600" dirty="0" smtClean="0"/>
              <a:t>		&lt;name&gt;</a:t>
            </a:r>
            <a:r>
              <a:rPr lang="zh-CN" altLang="en-US" sz="1600" dirty="0" smtClean="0"/>
              <a:t>沈阳</a:t>
            </a:r>
            <a:r>
              <a:rPr lang="en-US" altLang="zh-CN" sz="1600" dirty="0" smtClean="0"/>
              <a:t>&lt;/name&gt;</a:t>
            </a:r>
          </a:p>
          <a:p>
            <a:r>
              <a:rPr lang="en-US" altLang="zh-CN" sz="1600" dirty="0" smtClean="0"/>
              <a:t>		&lt;count&gt;500</a:t>
            </a:r>
            <a:r>
              <a:rPr lang="zh-CN" altLang="en-US" sz="1600" dirty="0" smtClean="0"/>
              <a:t>万</a:t>
            </a:r>
            <a:r>
              <a:rPr lang="en-US" altLang="zh-CN" sz="1600" dirty="0" smtClean="0"/>
              <a:t>&lt;/count&gt;</a:t>
            </a:r>
          </a:p>
          <a:p>
            <a:r>
              <a:rPr lang="en-US" altLang="zh-CN" sz="1600" dirty="0" smtClean="0"/>
              <a:t>		&lt;area&gt;50</a:t>
            </a:r>
            <a:r>
              <a:rPr lang="zh-CN" altLang="en-US" sz="1600" dirty="0" smtClean="0"/>
              <a:t>平方公里</a:t>
            </a:r>
            <a:r>
              <a:rPr lang="en-US" altLang="zh-CN" sz="1600" dirty="0" smtClean="0"/>
              <a:t>&lt;/area&gt;</a:t>
            </a:r>
          </a:p>
          <a:p>
            <a:r>
              <a:rPr lang="en-US" altLang="zh-CN" sz="1600" dirty="0" smtClean="0"/>
              <a:t>	&lt;/city&gt;</a:t>
            </a:r>
          </a:p>
          <a:p>
            <a:r>
              <a:rPr lang="en-US" altLang="zh-CN" sz="1600" dirty="0" smtClean="0"/>
              <a:t>	&lt;city&gt;</a:t>
            </a:r>
          </a:p>
          <a:p>
            <a:r>
              <a:rPr lang="en-US" altLang="zh-CN" sz="1600" dirty="0" smtClean="0"/>
              <a:t>		&lt;name&gt;</a:t>
            </a:r>
            <a:r>
              <a:rPr lang="zh-CN" altLang="en-US" sz="1600" dirty="0" smtClean="0"/>
              <a:t>大连</a:t>
            </a:r>
            <a:r>
              <a:rPr lang="en-US" altLang="zh-CN" sz="1600" dirty="0" smtClean="0"/>
              <a:t>&lt;/name&gt;</a:t>
            </a:r>
          </a:p>
          <a:p>
            <a:r>
              <a:rPr lang="en-US" altLang="zh-CN" sz="1600" dirty="0" smtClean="0"/>
              <a:t>		&lt;count&gt;300</a:t>
            </a:r>
            <a:r>
              <a:rPr lang="zh-CN" altLang="en-US" sz="1600" dirty="0" smtClean="0"/>
              <a:t>万</a:t>
            </a:r>
            <a:r>
              <a:rPr lang="en-US" altLang="zh-CN" sz="1600" dirty="0" smtClean="0"/>
              <a:t>&lt;/count&gt;</a:t>
            </a:r>
          </a:p>
          <a:p>
            <a:r>
              <a:rPr lang="en-US" altLang="zh-CN" sz="1600" dirty="0" smtClean="0"/>
              <a:t>		&lt;area&gt;30</a:t>
            </a:r>
            <a:r>
              <a:rPr lang="zh-CN" altLang="en-US" sz="1600" dirty="0" smtClean="0"/>
              <a:t>平方公里</a:t>
            </a:r>
            <a:r>
              <a:rPr lang="en-US" altLang="zh-CN" sz="1600" dirty="0" smtClean="0"/>
              <a:t>&lt;/area&gt;</a:t>
            </a:r>
          </a:p>
          <a:p>
            <a:r>
              <a:rPr lang="en-US" altLang="zh-CN" sz="1600" dirty="0" smtClean="0"/>
              <a:t>	&lt;/city&gt;</a:t>
            </a:r>
          </a:p>
          <a:p>
            <a:r>
              <a:rPr lang="en-US" altLang="zh-CN" sz="1600" dirty="0" smtClean="0"/>
              <a:t>	&lt;city&gt;</a:t>
            </a:r>
          </a:p>
          <a:p>
            <a:r>
              <a:rPr lang="en-US" altLang="zh-CN" sz="1600" dirty="0" smtClean="0"/>
              <a:t>		&lt;name&gt;</a:t>
            </a:r>
            <a:r>
              <a:rPr lang="zh-CN" altLang="en-US" sz="1600" dirty="0" smtClean="0"/>
              <a:t>葫芦岛</a:t>
            </a:r>
            <a:r>
              <a:rPr lang="en-US" altLang="zh-CN" sz="1600" dirty="0" smtClean="0"/>
              <a:t>&lt;/name&gt;</a:t>
            </a:r>
          </a:p>
          <a:p>
            <a:r>
              <a:rPr lang="en-US" altLang="zh-CN" sz="1600" dirty="0" smtClean="0"/>
              <a:t>		&lt;count&gt;230</a:t>
            </a:r>
            <a:r>
              <a:rPr lang="zh-CN" altLang="en-US" sz="1600" dirty="0" smtClean="0"/>
              <a:t>万</a:t>
            </a:r>
            <a:r>
              <a:rPr lang="en-US" altLang="zh-CN" sz="1600" dirty="0" smtClean="0"/>
              <a:t>&lt;/count&gt;</a:t>
            </a:r>
          </a:p>
          <a:p>
            <a:r>
              <a:rPr lang="en-US" altLang="zh-CN" sz="1600" dirty="0" smtClean="0"/>
              <a:t>		&lt;area&gt;23</a:t>
            </a:r>
            <a:r>
              <a:rPr lang="zh-CN" altLang="en-US" sz="1600" dirty="0" smtClean="0"/>
              <a:t>平方公里</a:t>
            </a:r>
            <a:r>
              <a:rPr lang="en-US" altLang="zh-CN" sz="1600" dirty="0" smtClean="0"/>
              <a:t>&lt;/area&gt;</a:t>
            </a:r>
          </a:p>
          <a:p>
            <a:r>
              <a:rPr lang="en-US" altLang="zh-CN" sz="1600" dirty="0" smtClean="0"/>
              <a:t>	&lt;/city&gt;	</a:t>
            </a:r>
          </a:p>
          <a:p>
            <a:r>
              <a:rPr lang="en-US" altLang="zh-CN" sz="1600" dirty="0" smtClean="0"/>
              <a:t>&lt;/provinces&gt;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iframe</a:t>
            </a:r>
            <a:r>
              <a:rPr lang="en-US" altLang="zh-CN" b="1" dirty="0" smtClean="0"/>
              <a:t> </a:t>
            </a:r>
            <a:r>
              <a:rPr lang="zh-CN" altLang="en-US" b="1" dirty="0" smtClean="0"/>
              <a:t>用法的详细讲解</a:t>
            </a:r>
            <a:endParaRPr lang="zh-CN" altLang="en-US" dirty="0" smtClean="0"/>
          </a:p>
          <a:p>
            <a:r>
              <a:rPr lang="zh-CN" altLang="en-US" dirty="0" smtClean="0"/>
              <a:t>把</a:t>
            </a:r>
            <a:r>
              <a:rPr lang="en-US" altLang="zh-CN" dirty="0" err="1" smtClean="0"/>
              <a:t>iframe</a:t>
            </a:r>
            <a:r>
              <a:rPr lang="zh-CN" altLang="en-US" dirty="0" smtClean="0"/>
              <a:t>解释成“浏览器中的浏览器“很是恰当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 name=“” </a:t>
            </a:r>
            <a:r>
              <a:rPr lang="en-US" altLang="zh-CN" dirty="0" err="1" smtClean="0"/>
              <a:t>frameborder</a:t>
            </a:r>
            <a:r>
              <a:rPr lang="en-US" altLang="zh-CN" dirty="0" smtClean="0"/>
              <a:t>=0 width=170 height=100 </a:t>
            </a:r>
            <a:r>
              <a:rPr lang="en-US" altLang="zh-CN" dirty="0" err="1" smtClean="0"/>
              <a:t>marginheight</a:t>
            </a:r>
            <a:r>
              <a:rPr lang="en-US" altLang="zh-CN" dirty="0" smtClean="0"/>
              <a:t>=0 </a:t>
            </a:r>
            <a:r>
              <a:rPr lang="en-US" altLang="zh-CN" dirty="0" err="1" smtClean="0"/>
              <a:t>marginwidth</a:t>
            </a:r>
            <a:r>
              <a:rPr lang="en-US" altLang="zh-CN" dirty="0" smtClean="0"/>
              <a:t>=0 scrolling=no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=“”&gt;</a:t>
            </a:r>
          </a:p>
          <a:p>
            <a:r>
              <a:rPr lang="en-US" altLang="zh-CN" dirty="0" smtClean="0"/>
              <a:t>&lt;/iframe&gt;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AJAX</a:t>
            </a:r>
            <a:r>
              <a:rPr lang="zh-CN" altLang="en-US" sz="2400" smtClean="0">
                <a:ea typeface="宋体" pitchFamily="2" charset="-122"/>
              </a:rPr>
              <a:t>即“</a:t>
            </a:r>
            <a:r>
              <a:rPr lang="en-US" altLang="zh-CN" sz="2400" b="1" smtClean="0">
                <a:ea typeface="宋体" pitchFamily="2" charset="-122"/>
              </a:rPr>
              <a:t>A</a:t>
            </a:r>
            <a:r>
              <a:rPr lang="en-US" altLang="zh-CN" sz="2400" i="1" smtClean="0">
                <a:ea typeface="宋体" pitchFamily="2" charset="-122"/>
              </a:rPr>
              <a:t>synchronous </a:t>
            </a:r>
            <a:r>
              <a:rPr lang="en-US" altLang="zh-CN" sz="2400" b="1" smtClean="0">
                <a:ea typeface="宋体" pitchFamily="2" charset="-122"/>
              </a:rPr>
              <a:t>J</a:t>
            </a:r>
            <a:r>
              <a:rPr lang="en-US" altLang="zh-CN" sz="2400" i="1" smtClean="0">
                <a:ea typeface="宋体" pitchFamily="2" charset="-122"/>
              </a:rPr>
              <a:t>avascript </a:t>
            </a:r>
            <a:r>
              <a:rPr lang="en-US" altLang="zh-CN" sz="2400" b="1" i="1" smtClean="0">
                <a:ea typeface="宋体" pitchFamily="2" charset="-122"/>
              </a:rPr>
              <a:t>A</a:t>
            </a:r>
            <a:r>
              <a:rPr lang="en-US" altLang="zh-CN" sz="2400" i="1" smtClean="0">
                <a:ea typeface="宋体" pitchFamily="2" charset="-122"/>
              </a:rPr>
              <a:t>nd </a:t>
            </a:r>
            <a:r>
              <a:rPr lang="en-US" altLang="zh-CN" sz="2400" b="1" smtClean="0">
                <a:ea typeface="宋体" pitchFamily="2" charset="-122"/>
              </a:rPr>
              <a:t>X</a:t>
            </a:r>
            <a:r>
              <a:rPr lang="en-US" altLang="zh-CN" sz="2400" i="1" smtClean="0">
                <a:ea typeface="宋体" pitchFamily="2" charset="-122"/>
              </a:rPr>
              <a:t>ML</a:t>
            </a:r>
            <a:r>
              <a:rPr lang="zh-CN" altLang="en-US" sz="2400" smtClean="0">
                <a:ea typeface="宋体" pitchFamily="2" charset="-122"/>
              </a:rPr>
              <a:t>”（异步</a:t>
            </a:r>
            <a:r>
              <a:rPr lang="en-US" altLang="zh-CN" sz="2400" smtClean="0">
                <a:ea typeface="宋体" pitchFamily="2" charset="-122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和</a:t>
            </a:r>
            <a:r>
              <a:rPr lang="en-US" altLang="zh-CN" sz="2400" smtClean="0">
                <a:ea typeface="宋体" pitchFamily="2" charset="-122"/>
              </a:rPr>
              <a:t>XML</a:t>
            </a:r>
            <a:r>
              <a:rPr lang="zh-CN" altLang="en-US" sz="2400" smtClean="0">
                <a:ea typeface="宋体" pitchFamily="2" charset="-122"/>
              </a:rPr>
              <a:t>），是指一种创建交互式</a:t>
            </a:r>
            <a:r>
              <a:rPr lang="zh-CN" altLang="en-US" sz="2400" smtClean="0">
                <a:ea typeface="宋体" pitchFamily="2" charset="-122"/>
                <a:hlinkClick r:id="rId2"/>
              </a:rPr>
              <a:t>网页</a:t>
            </a:r>
            <a:r>
              <a:rPr lang="zh-CN" altLang="en-US" sz="2400" smtClean="0">
                <a:ea typeface="宋体" pitchFamily="2" charset="-122"/>
              </a:rPr>
              <a:t>应用的网页开发技术。</a:t>
            </a:r>
          </a:p>
          <a:p>
            <a:r>
              <a:rPr lang="en-US" altLang="zh-CN" sz="2400" smtClean="0">
                <a:ea typeface="宋体" pitchFamily="2" charset="-122"/>
              </a:rPr>
              <a:t>AJAX = </a:t>
            </a:r>
            <a:r>
              <a:rPr lang="zh-CN" altLang="en-US" sz="2400" smtClean="0">
                <a:ea typeface="宋体" pitchFamily="2" charset="-122"/>
              </a:rPr>
              <a:t>异步 </a:t>
            </a:r>
            <a:r>
              <a:rPr lang="en-US" altLang="zh-CN" sz="2400" smtClean="0">
                <a:ea typeface="宋体" pitchFamily="2" charset="-122"/>
                <a:hlinkClick r:id="rId3"/>
              </a:rPr>
              <a:t>JavaScript</a:t>
            </a:r>
            <a:r>
              <a:rPr lang="zh-CN" altLang="en-US" sz="2400" smtClean="0">
                <a:ea typeface="宋体" pitchFamily="2" charset="-122"/>
              </a:rPr>
              <a:t>和</a:t>
            </a:r>
            <a:r>
              <a:rPr lang="en-US" altLang="zh-CN" sz="2400" smtClean="0">
                <a:ea typeface="宋体" pitchFamily="2" charset="-122"/>
                <a:hlinkClick r:id="rId4"/>
              </a:rPr>
              <a:t>XML</a:t>
            </a:r>
            <a:r>
              <a:rPr lang="zh-CN" altLang="en-US" sz="2400" smtClean="0">
                <a:ea typeface="宋体" pitchFamily="2" charset="-122"/>
              </a:rPr>
              <a:t>（</a:t>
            </a:r>
            <a:r>
              <a:rPr lang="zh-CN" altLang="en-US" sz="2400" smtClean="0">
                <a:ea typeface="宋体" pitchFamily="2" charset="-122"/>
                <a:hlinkClick r:id="rId5"/>
              </a:rPr>
              <a:t>标准通用标记语言</a:t>
            </a:r>
            <a:r>
              <a:rPr lang="zh-CN" altLang="en-US" sz="2400" smtClean="0">
                <a:ea typeface="宋体" pitchFamily="2" charset="-122"/>
              </a:rPr>
              <a:t>的子集）。</a:t>
            </a:r>
          </a:p>
          <a:p>
            <a:r>
              <a:rPr lang="en-US" altLang="zh-CN" sz="2400" smtClean="0">
                <a:ea typeface="宋体" pitchFamily="2" charset="-122"/>
              </a:rPr>
              <a:t>AJAX </a:t>
            </a:r>
            <a:r>
              <a:rPr lang="zh-CN" altLang="en-US" sz="2400" smtClean="0">
                <a:ea typeface="宋体" pitchFamily="2" charset="-122"/>
              </a:rPr>
              <a:t>是一种用于创建快速动态网页的技术。</a:t>
            </a:r>
          </a:p>
          <a:p>
            <a:r>
              <a:rPr lang="zh-CN" altLang="en-US" sz="2400" smtClean="0">
                <a:ea typeface="宋体" pitchFamily="2" charset="-122"/>
              </a:rPr>
              <a:t>通过在后台与服务器进行少量数据交换，</a:t>
            </a:r>
            <a:r>
              <a:rPr lang="en-US" altLang="zh-CN" sz="2400" smtClean="0">
                <a:ea typeface="宋体" pitchFamily="2" charset="-122"/>
              </a:rPr>
              <a:t>AJAX </a:t>
            </a:r>
            <a:r>
              <a:rPr lang="zh-CN" altLang="en-US" sz="2400" smtClean="0">
                <a:ea typeface="宋体" pitchFamily="2" charset="-122"/>
              </a:rPr>
              <a:t>可以使网页实现异步更新。这意味着可以在不重新加载整个网页的情况下，对网页的某部分进行更新。</a:t>
            </a:r>
          </a:p>
          <a:p>
            <a:r>
              <a:rPr lang="zh-CN" altLang="en-US" sz="2400" smtClean="0">
                <a:ea typeface="宋体" pitchFamily="2" charset="-122"/>
              </a:rPr>
              <a:t>传统的网页（不使用 </a:t>
            </a:r>
            <a:r>
              <a:rPr lang="en-US" altLang="zh-CN" sz="2400" smtClean="0">
                <a:ea typeface="宋体" pitchFamily="2" charset="-122"/>
              </a:rPr>
              <a:t>AJAX</a:t>
            </a:r>
            <a:r>
              <a:rPr lang="zh-CN" altLang="en-US" sz="2400" smtClean="0">
                <a:ea typeface="宋体" pitchFamily="2" charset="-122"/>
              </a:rPr>
              <a:t>）如果需要更新内容，必须重载整个网页页面。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a typeface="宋体" pitchFamily="2" charset="-122"/>
              </a:rPr>
              <a:t>AJAX - </a:t>
            </a:r>
            <a:r>
              <a:rPr lang="zh-CN" altLang="en-US" b="1" smtClean="0">
                <a:ea typeface="宋体" pitchFamily="2" charset="-122"/>
              </a:rPr>
              <a:t>创建 </a:t>
            </a:r>
            <a:r>
              <a:rPr lang="en-US" altLang="zh-CN" b="1" smtClean="0">
                <a:ea typeface="宋体" pitchFamily="2" charset="-122"/>
              </a:rPr>
              <a:t>XMLHttpRequest </a:t>
            </a:r>
            <a:r>
              <a:rPr lang="zh-CN" altLang="en-US" b="1" smtClean="0">
                <a:ea typeface="宋体" pitchFamily="2" charset="-122"/>
              </a:rPr>
              <a:t>对象</a:t>
            </a:r>
          </a:p>
          <a:p>
            <a:r>
              <a:rPr lang="en-US" altLang="zh-CN" smtClean="0">
                <a:ea typeface="宋体" pitchFamily="2" charset="-122"/>
              </a:rPr>
              <a:t>XMLHttpRequest </a:t>
            </a:r>
            <a:r>
              <a:rPr lang="zh-CN" altLang="en-US" smtClean="0">
                <a:ea typeface="宋体" pitchFamily="2" charset="-122"/>
              </a:rPr>
              <a:t>是 </a:t>
            </a:r>
            <a:r>
              <a:rPr lang="en-US" altLang="zh-CN" smtClean="0">
                <a:ea typeface="宋体" pitchFamily="2" charset="-122"/>
              </a:rPr>
              <a:t>AJAX </a:t>
            </a:r>
            <a:r>
              <a:rPr lang="zh-CN" altLang="en-US" smtClean="0">
                <a:ea typeface="宋体" pitchFamily="2" charset="-122"/>
              </a:rPr>
              <a:t>的基础。</a:t>
            </a:r>
          </a:p>
          <a:p>
            <a:r>
              <a:rPr lang="en-US" altLang="zh-CN" b="1" smtClean="0">
                <a:ea typeface="宋体" pitchFamily="2" charset="-122"/>
              </a:rPr>
              <a:t>XMLHttpRequest </a:t>
            </a:r>
            <a:r>
              <a:rPr lang="zh-CN" altLang="en-US" b="1" smtClean="0">
                <a:ea typeface="宋体" pitchFamily="2" charset="-122"/>
              </a:rPr>
              <a:t>对象</a:t>
            </a:r>
          </a:p>
          <a:p>
            <a:r>
              <a:rPr lang="zh-CN" altLang="en-US" smtClean="0">
                <a:ea typeface="宋体" pitchFamily="2" charset="-122"/>
              </a:rPr>
              <a:t>所有现代浏览器均支持 </a:t>
            </a:r>
            <a:r>
              <a:rPr lang="en-US" altLang="zh-CN" smtClean="0">
                <a:ea typeface="宋体" pitchFamily="2" charset="-122"/>
              </a:rPr>
              <a:t>XMLHttpRequest </a:t>
            </a:r>
            <a:r>
              <a:rPr lang="zh-CN" altLang="en-US" smtClean="0">
                <a:ea typeface="宋体" pitchFamily="2" charset="-122"/>
              </a:rPr>
              <a:t>对象（</a:t>
            </a:r>
            <a:r>
              <a:rPr lang="en-US" altLang="zh-CN" smtClean="0">
                <a:ea typeface="宋体" pitchFamily="2" charset="-122"/>
              </a:rPr>
              <a:t>IE5 </a:t>
            </a:r>
            <a:r>
              <a:rPr lang="zh-CN" altLang="en-US" smtClean="0">
                <a:ea typeface="宋体" pitchFamily="2" charset="-122"/>
              </a:rPr>
              <a:t>和 </a:t>
            </a:r>
            <a:r>
              <a:rPr lang="en-US" altLang="zh-CN" smtClean="0">
                <a:ea typeface="宋体" pitchFamily="2" charset="-122"/>
              </a:rPr>
              <a:t>IE6 </a:t>
            </a:r>
            <a:r>
              <a:rPr lang="zh-CN" altLang="en-US" smtClean="0">
                <a:ea typeface="宋体" pitchFamily="2" charset="-122"/>
              </a:rPr>
              <a:t>使用 </a:t>
            </a:r>
            <a:r>
              <a:rPr lang="en-US" altLang="zh-CN" smtClean="0">
                <a:ea typeface="宋体" pitchFamily="2" charset="-122"/>
              </a:rPr>
              <a:t>ActiveXObject</a:t>
            </a:r>
            <a:r>
              <a:rPr lang="zh-CN" altLang="en-US" smtClean="0">
                <a:ea typeface="宋体" pitchFamily="2" charset="-122"/>
              </a:rPr>
              <a:t>）。</a:t>
            </a:r>
          </a:p>
          <a:p>
            <a:r>
              <a:rPr lang="en-US" altLang="zh-CN" smtClean="0">
                <a:ea typeface="宋体" pitchFamily="2" charset="-122"/>
              </a:rPr>
              <a:t>XMLHttpRequest </a:t>
            </a:r>
            <a:r>
              <a:rPr lang="zh-CN" altLang="en-US" smtClean="0">
                <a:ea typeface="宋体" pitchFamily="2" charset="-122"/>
              </a:rPr>
              <a:t>用于在后台与服务器交换数据。这意味着可以在不重新加载整个网页的情况下，对网页的某部分进行更新。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>
                <a:ea typeface="宋体" pitchFamily="2" charset="-122"/>
              </a:rPr>
              <a:t>创建 </a:t>
            </a:r>
            <a:r>
              <a:rPr lang="en-US" altLang="zh-CN" sz="2400" b="1" smtClean="0">
                <a:ea typeface="宋体" pitchFamily="2" charset="-122"/>
              </a:rPr>
              <a:t>XMLHttpRequest </a:t>
            </a:r>
            <a:r>
              <a:rPr lang="zh-CN" altLang="en-US" sz="2400" b="1" smtClean="0">
                <a:ea typeface="宋体" pitchFamily="2" charset="-122"/>
              </a:rPr>
              <a:t>对象</a:t>
            </a:r>
          </a:p>
          <a:p>
            <a:r>
              <a:rPr lang="zh-CN" altLang="en-US" sz="2400" smtClean="0">
                <a:ea typeface="宋体" pitchFamily="2" charset="-122"/>
              </a:rPr>
              <a:t>所有现代浏览器（</a:t>
            </a:r>
            <a:r>
              <a:rPr lang="en-US" altLang="zh-CN" sz="2400" smtClean="0">
                <a:ea typeface="宋体" pitchFamily="2" charset="-122"/>
              </a:rPr>
              <a:t>IE7+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en-US" altLang="zh-CN" sz="2400" smtClean="0">
                <a:ea typeface="宋体" pitchFamily="2" charset="-122"/>
              </a:rPr>
              <a:t>Firefox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en-US" altLang="zh-CN" sz="2400" smtClean="0">
                <a:ea typeface="宋体" pitchFamily="2" charset="-122"/>
              </a:rPr>
              <a:t>Chrome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en-US" altLang="zh-CN" sz="2400" smtClean="0">
                <a:ea typeface="宋体" pitchFamily="2" charset="-122"/>
              </a:rPr>
              <a:t>Safari </a:t>
            </a:r>
            <a:r>
              <a:rPr lang="zh-CN" altLang="en-US" sz="2400" smtClean="0">
                <a:ea typeface="宋体" pitchFamily="2" charset="-122"/>
              </a:rPr>
              <a:t>以及 </a:t>
            </a:r>
            <a:r>
              <a:rPr lang="en-US" altLang="zh-CN" sz="2400" smtClean="0">
                <a:ea typeface="宋体" pitchFamily="2" charset="-122"/>
              </a:rPr>
              <a:t>Opera</a:t>
            </a:r>
            <a:r>
              <a:rPr lang="zh-CN" altLang="en-US" sz="2400" smtClean="0">
                <a:ea typeface="宋体" pitchFamily="2" charset="-122"/>
              </a:rPr>
              <a:t>）均内建 </a:t>
            </a:r>
            <a:r>
              <a:rPr lang="en-US" altLang="zh-CN" sz="2400" smtClean="0">
                <a:ea typeface="宋体" pitchFamily="2" charset="-122"/>
              </a:rPr>
              <a:t>XMLHttpRequest </a:t>
            </a:r>
            <a:r>
              <a:rPr lang="zh-CN" altLang="en-US" sz="2400" smtClean="0">
                <a:ea typeface="宋体" pitchFamily="2" charset="-122"/>
              </a:rPr>
              <a:t>对象。</a:t>
            </a:r>
          </a:p>
          <a:p>
            <a:r>
              <a:rPr lang="zh-CN" altLang="en-US" sz="2400" smtClean="0">
                <a:ea typeface="宋体" pitchFamily="2" charset="-122"/>
              </a:rPr>
              <a:t>创建 </a:t>
            </a:r>
            <a:r>
              <a:rPr lang="en-US" altLang="zh-CN" sz="2400" smtClean="0">
                <a:ea typeface="宋体" pitchFamily="2" charset="-122"/>
              </a:rPr>
              <a:t>XMLHttpRequest </a:t>
            </a:r>
            <a:r>
              <a:rPr lang="zh-CN" altLang="en-US" sz="2400" smtClean="0">
                <a:ea typeface="宋体" pitchFamily="2" charset="-122"/>
              </a:rPr>
              <a:t>对象的语法：</a:t>
            </a:r>
          </a:p>
          <a:p>
            <a:r>
              <a:rPr lang="en-US" altLang="zh-CN" sz="2400" i="1" smtClean="0">
                <a:ea typeface="宋体" pitchFamily="2" charset="-122"/>
              </a:rPr>
              <a:t>variable</a:t>
            </a:r>
            <a:r>
              <a:rPr lang="en-US" altLang="zh-CN" sz="2400" smtClean="0">
                <a:ea typeface="宋体" pitchFamily="2" charset="-122"/>
              </a:rPr>
              <a:t>=new XMLHttpRequest();</a:t>
            </a:r>
          </a:p>
          <a:p>
            <a:r>
              <a:rPr lang="zh-CN" altLang="en-US" sz="2400" smtClean="0">
                <a:ea typeface="宋体" pitchFamily="2" charset="-122"/>
              </a:rPr>
              <a:t>老版本的 </a:t>
            </a:r>
            <a:r>
              <a:rPr lang="en-US" altLang="zh-CN" sz="2400" smtClean="0">
                <a:ea typeface="宋体" pitchFamily="2" charset="-122"/>
              </a:rPr>
              <a:t>Internet Explorer </a:t>
            </a:r>
            <a:r>
              <a:rPr lang="zh-CN" altLang="en-US" sz="2400" smtClean="0">
                <a:ea typeface="宋体" pitchFamily="2" charset="-122"/>
              </a:rPr>
              <a:t>（</a:t>
            </a:r>
            <a:r>
              <a:rPr lang="en-US" altLang="zh-CN" sz="2400" smtClean="0">
                <a:ea typeface="宋体" pitchFamily="2" charset="-122"/>
              </a:rPr>
              <a:t>IE5 </a:t>
            </a:r>
            <a:r>
              <a:rPr lang="zh-CN" altLang="en-US" sz="2400" smtClean="0">
                <a:ea typeface="宋体" pitchFamily="2" charset="-122"/>
              </a:rPr>
              <a:t>和 </a:t>
            </a:r>
            <a:r>
              <a:rPr lang="en-US" altLang="zh-CN" sz="2400" smtClean="0">
                <a:ea typeface="宋体" pitchFamily="2" charset="-122"/>
              </a:rPr>
              <a:t>IE6</a:t>
            </a:r>
            <a:r>
              <a:rPr lang="zh-CN" altLang="en-US" sz="2400" smtClean="0">
                <a:ea typeface="宋体" pitchFamily="2" charset="-122"/>
              </a:rPr>
              <a:t>）使用 </a:t>
            </a:r>
            <a:r>
              <a:rPr lang="en-US" altLang="zh-CN" sz="2400" smtClean="0">
                <a:ea typeface="宋体" pitchFamily="2" charset="-122"/>
              </a:rPr>
              <a:t>ActiveX </a:t>
            </a:r>
            <a:r>
              <a:rPr lang="zh-CN" altLang="en-US" sz="2400" smtClean="0">
                <a:ea typeface="宋体" pitchFamily="2" charset="-122"/>
              </a:rPr>
              <a:t>对象：</a:t>
            </a:r>
          </a:p>
          <a:p>
            <a:r>
              <a:rPr lang="en-US" altLang="zh-CN" sz="2400" i="1" smtClean="0">
                <a:ea typeface="宋体" pitchFamily="2" charset="-122"/>
              </a:rPr>
              <a:t>variable</a:t>
            </a:r>
            <a:r>
              <a:rPr lang="en-US" altLang="zh-CN" sz="2400" smtClean="0">
                <a:ea typeface="宋体" pitchFamily="2" charset="-122"/>
              </a:rPr>
              <a:t>=new ActiveXObject("Microsoft.XMLHTTP");</a:t>
            </a:r>
          </a:p>
          <a:p>
            <a:r>
              <a:rPr lang="zh-CN" altLang="en-US" sz="2400" smtClean="0">
                <a:ea typeface="宋体" pitchFamily="2" charset="-122"/>
              </a:rPr>
              <a:t>为了应对所有的现代浏览器，包括 </a:t>
            </a:r>
            <a:r>
              <a:rPr lang="en-US" altLang="zh-CN" sz="2400" smtClean="0">
                <a:ea typeface="宋体" pitchFamily="2" charset="-122"/>
              </a:rPr>
              <a:t>IE5 </a:t>
            </a:r>
            <a:r>
              <a:rPr lang="zh-CN" altLang="en-US" sz="2400" smtClean="0">
                <a:ea typeface="宋体" pitchFamily="2" charset="-122"/>
              </a:rPr>
              <a:t>和 </a:t>
            </a:r>
            <a:r>
              <a:rPr lang="en-US" altLang="zh-CN" sz="2400" smtClean="0">
                <a:ea typeface="宋体" pitchFamily="2" charset="-122"/>
              </a:rPr>
              <a:t>IE6</a:t>
            </a:r>
            <a:r>
              <a:rPr lang="zh-CN" altLang="en-US" sz="2400" smtClean="0">
                <a:ea typeface="宋体" pitchFamily="2" charset="-122"/>
              </a:rPr>
              <a:t>，请检查浏览器是否支持 </a:t>
            </a:r>
            <a:r>
              <a:rPr lang="en-US" altLang="zh-CN" sz="2400" smtClean="0">
                <a:ea typeface="宋体" pitchFamily="2" charset="-122"/>
              </a:rPr>
              <a:t>XMLHttpRequest </a:t>
            </a:r>
            <a:r>
              <a:rPr lang="zh-CN" altLang="en-US" sz="2400" smtClean="0">
                <a:ea typeface="宋体" pitchFamily="2" charset="-122"/>
              </a:rPr>
              <a:t>对象。如果支持，则创建 </a:t>
            </a:r>
            <a:r>
              <a:rPr lang="en-US" altLang="zh-CN" sz="2400" smtClean="0">
                <a:ea typeface="宋体" pitchFamily="2" charset="-122"/>
              </a:rPr>
              <a:t>XMLHttpRequest </a:t>
            </a:r>
            <a:r>
              <a:rPr lang="zh-CN" altLang="en-US" sz="2400" smtClean="0">
                <a:ea typeface="宋体" pitchFamily="2" charset="-122"/>
              </a:rPr>
              <a:t>对象。如果不支持，则创建 </a:t>
            </a:r>
            <a:r>
              <a:rPr lang="en-US" altLang="zh-CN" sz="2400" smtClean="0">
                <a:ea typeface="宋体" pitchFamily="2" charset="-122"/>
              </a:rPr>
              <a:t>ActiveXObject </a:t>
            </a:r>
            <a:r>
              <a:rPr lang="zh-CN" altLang="en-US" sz="2400" smtClean="0">
                <a:ea typeface="宋体" pitchFamily="2" charset="-122"/>
              </a:rPr>
              <a:t>：</a:t>
            </a:r>
          </a:p>
          <a:p>
            <a:endParaRPr lang="zh-CN" altLang="en-US" sz="2400" smtClean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1800" smtClean="0">
              <a:ea typeface="宋体" pitchFamily="2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1538" y="3286124"/>
          <a:ext cx="6943725" cy="2518410"/>
        </p:xfrm>
        <a:graphic>
          <a:graphicData uri="http://schemas.openxmlformats.org/drawingml/2006/table">
            <a:tbl>
              <a:tblPr/>
              <a:tblGrid>
                <a:gridCol w="2705100"/>
                <a:gridCol w="42386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方法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open(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method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url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async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规定请求的类型、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URL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以及是否异步处理请求。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method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：请求的类型；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GET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或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：文件在服务器上的位置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async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（异步）或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（同步）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send(</a:t>
                      </a: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string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将请求发送到服务器。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string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：仅用于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POST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7188" name="Rectangle 1"/>
          <p:cNvSpPr>
            <a:spLocks noChangeArrowheads="1"/>
          </p:cNvSpPr>
          <p:nvPr/>
        </p:nvSpPr>
        <p:spPr bwMode="auto">
          <a:xfrm>
            <a:off x="0" y="44450"/>
            <a:ext cx="5006975" cy="368300"/>
          </a:xfrm>
          <a:prstGeom prst="rect">
            <a:avLst/>
          </a:prstGeom>
          <a:solidFill>
            <a:srgbClr val="D4D4D4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XMLHttpRequest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对象用于和服务器交换数据。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89" name="Rectangle 2"/>
          <p:cNvSpPr>
            <a:spLocks noChangeArrowheads="1"/>
          </p:cNvSpPr>
          <p:nvPr/>
        </p:nvSpPr>
        <p:spPr bwMode="auto">
          <a:xfrm>
            <a:off x="0" y="280988"/>
            <a:ext cx="184150" cy="3683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90" name="Rectangle 3"/>
          <p:cNvSpPr>
            <a:spLocks noChangeArrowheads="1"/>
          </p:cNvSpPr>
          <p:nvPr/>
        </p:nvSpPr>
        <p:spPr bwMode="auto">
          <a:xfrm>
            <a:off x="71438" y="428625"/>
            <a:ext cx="8770937" cy="2259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158700" rIns="0" bIns="158700" anchor="ctr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333333"/>
                </a:solidFill>
                <a:ea typeface="Open Sans"/>
                <a:cs typeface="Open Sans"/>
              </a:rPr>
              <a:t>向服务器发送请求</a:t>
            </a:r>
          </a:p>
          <a:p>
            <a:pPr eaLnBrk="0" hangingPunct="0"/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如需将请求发送到服务器，我们使用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XMLHttpRequest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对象的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open()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和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send()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方法：</a:t>
            </a:r>
            <a:endParaRPr lang="zh-CN" altLang="en-US">
              <a:ea typeface="宋体" pitchFamily="2" charset="-122"/>
            </a:endParaRPr>
          </a:p>
          <a:p>
            <a:pPr eaLnBrk="0" hangingPunct="0"/>
            <a:r>
              <a:rPr lang="en-US" altLang="zh-CN">
                <a:solidFill>
                  <a:srgbClr val="444444"/>
                </a:solidFill>
                <a:latin typeface="Courier New" pitchFamily="49" charset="0"/>
                <a:ea typeface="Open Sans"/>
                <a:cs typeface="Courier New" pitchFamily="49" charset="0"/>
              </a:rPr>
              <a:t>xmlhttp.open("GET","ajax_info.txt",true);</a:t>
            </a:r>
            <a:br>
              <a:rPr lang="en-US" altLang="zh-CN">
                <a:solidFill>
                  <a:srgbClr val="444444"/>
                </a:solidFill>
                <a:latin typeface="Courier New" pitchFamily="49" charset="0"/>
                <a:ea typeface="Open Sans"/>
                <a:cs typeface="Courier New" pitchFamily="49" charset="0"/>
              </a:rPr>
            </a:br>
            <a:r>
              <a:rPr lang="en-US" altLang="zh-CN">
                <a:solidFill>
                  <a:srgbClr val="444444"/>
                </a:solidFill>
                <a:latin typeface="Courier New" pitchFamily="49" charset="0"/>
                <a:ea typeface="Open Sans"/>
                <a:cs typeface="Courier New" pitchFamily="49" charset="0"/>
              </a:rPr>
              <a:t>xmlhttp.send();</a:t>
            </a:r>
            <a:endParaRPr lang="en-US" altLang="zh-CN">
              <a:ea typeface="宋体" pitchFamily="2" charset="-122"/>
            </a:endParaRPr>
          </a:p>
          <a:p>
            <a:pPr eaLnBrk="0" hangingPunct="0">
              <a:buFontTx/>
              <a:buChar char="•"/>
            </a:pP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服务器响应</a:t>
            </a:r>
          </a:p>
          <a:p>
            <a:r>
              <a:rPr lang="zh-CN" altLang="en-US" smtClean="0">
                <a:ea typeface="宋体" pitchFamily="2" charset="-122"/>
              </a:rPr>
              <a:t>如需获得来自服务器的响应，请使用 </a:t>
            </a:r>
            <a:r>
              <a:rPr lang="en-US" altLang="zh-CN" smtClean="0">
                <a:ea typeface="宋体" pitchFamily="2" charset="-122"/>
              </a:rPr>
              <a:t>XMLHttpRequest </a:t>
            </a:r>
            <a:r>
              <a:rPr lang="zh-CN" altLang="en-US" smtClean="0">
                <a:ea typeface="宋体" pitchFamily="2" charset="-122"/>
              </a:rPr>
              <a:t>对象的 </a:t>
            </a:r>
            <a:r>
              <a:rPr lang="en-US" altLang="zh-CN" smtClean="0">
                <a:ea typeface="宋体" pitchFamily="2" charset="-122"/>
              </a:rPr>
              <a:t>responseText </a:t>
            </a:r>
            <a:r>
              <a:rPr lang="zh-CN" altLang="en-US" smtClean="0">
                <a:ea typeface="宋体" pitchFamily="2" charset="-122"/>
              </a:rPr>
              <a:t>或 </a:t>
            </a:r>
            <a:r>
              <a:rPr lang="en-US" altLang="zh-CN" smtClean="0">
                <a:ea typeface="宋体" pitchFamily="2" charset="-122"/>
              </a:rPr>
              <a:t>responseXML </a:t>
            </a:r>
            <a:r>
              <a:rPr lang="zh-CN" altLang="en-US" smtClean="0">
                <a:ea typeface="宋体" pitchFamily="2" charset="-122"/>
              </a:rPr>
              <a:t>属性。</a:t>
            </a:r>
          </a:p>
          <a:p>
            <a:r>
              <a:rPr lang="zh-CN" altLang="en-US" smtClean="0">
                <a:ea typeface="宋体" pitchFamily="2" charset="-122"/>
              </a:rPr>
              <a:t>属性描述</a:t>
            </a:r>
            <a:r>
              <a:rPr lang="en-US" altLang="zh-CN" smtClean="0">
                <a:ea typeface="宋体" pitchFamily="2" charset="-122"/>
              </a:rPr>
              <a:t>responseText</a:t>
            </a:r>
            <a:r>
              <a:rPr lang="zh-CN" altLang="en-US" smtClean="0">
                <a:ea typeface="宋体" pitchFamily="2" charset="-122"/>
              </a:rPr>
              <a:t>获得字符串形式的响应数据。</a:t>
            </a:r>
            <a:r>
              <a:rPr lang="en-US" altLang="zh-CN" smtClean="0">
                <a:ea typeface="宋体" pitchFamily="2" charset="-122"/>
              </a:rPr>
              <a:t>responseXML</a:t>
            </a:r>
            <a:r>
              <a:rPr lang="zh-CN" altLang="en-US" smtClean="0">
                <a:ea typeface="宋体" pitchFamily="2" charset="-122"/>
              </a:rPr>
              <a:t>获得 </a:t>
            </a:r>
            <a:r>
              <a:rPr lang="en-US" altLang="zh-CN" smtClean="0">
                <a:ea typeface="宋体" pitchFamily="2" charset="-122"/>
              </a:rPr>
              <a:t>XML </a:t>
            </a:r>
            <a:r>
              <a:rPr lang="zh-CN" altLang="en-US" smtClean="0">
                <a:ea typeface="宋体" pitchFamily="2" charset="-122"/>
              </a:rPr>
              <a:t>形式的响应数据。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57313" y="3000375"/>
          <a:ext cx="6943725" cy="3474720"/>
        </p:xfrm>
        <a:graphic>
          <a:graphicData uri="http://schemas.openxmlformats.org/drawingml/2006/table">
            <a:tbl>
              <a:tblPr/>
              <a:tblGrid>
                <a:gridCol w="1389062"/>
                <a:gridCol w="55546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属性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28575" marR="28575" marT="28575" marB="28575" horzOverflow="overflow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onreadystatechange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存储函数（或函数名），每当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readyState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属性改变时，就会调用该函数。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readyState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存有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XMLHttpRequest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的状态。从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0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到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4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Microsoft Yahei"/>
                          <a:ea typeface="宋体" pitchFamily="2" charset="-122"/>
                        </a:rPr>
                        <a:t>发生变化。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请求未初始化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服务器连接已建立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请求已接收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请求处理中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请求已完成，且响应已就绪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status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200: "OK"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404: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未找到页面</a:t>
                      </a:r>
                    </a:p>
                  </a:txBody>
                  <a:tcPr marL="47625" marR="47625" marT="66675" marB="66675" horzOverflow="overflow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38" name="Rectangle 1"/>
          <p:cNvSpPr>
            <a:spLocks noChangeArrowheads="1"/>
          </p:cNvSpPr>
          <p:nvPr/>
        </p:nvSpPr>
        <p:spPr bwMode="auto">
          <a:xfrm>
            <a:off x="214313" y="428625"/>
            <a:ext cx="3590925" cy="617538"/>
          </a:xfrm>
          <a:prstGeom prst="rect">
            <a:avLst/>
          </a:prstGeom>
          <a:solidFill>
            <a:srgbClr val="D4D4D4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63480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ea typeface="Open Sans"/>
                <a:cs typeface="Open Sans"/>
              </a:rPr>
              <a:t>AJAX - </a:t>
            </a:r>
            <a:r>
              <a:rPr lang="en-US" altLang="zh-CN" b="1">
                <a:solidFill>
                  <a:srgbClr val="64854C"/>
                </a:solidFill>
                <a:ea typeface="Open Sans"/>
                <a:cs typeface="Open Sans"/>
              </a:rPr>
              <a:t>onreadystatechange</a:t>
            </a:r>
            <a:r>
              <a:rPr lang="en-US" altLang="zh-CN" b="1">
                <a:solidFill>
                  <a:srgbClr val="000000"/>
                </a:solidFill>
                <a:ea typeface="Open Sans"/>
                <a:cs typeface="Open Sans"/>
              </a:rPr>
              <a:t> </a:t>
            </a:r>
            <a:r>
              <a:rPr lang="zh-CN" altLang="en-US" b="1">
                <a:solidFill>
                  <a:srgbClr val="000000"/>
                </a:solidFill>
                <a:ea typeface="Open Sans"/>
                <a:cs typeface="Open Sans"/>
              </a:rPr>
              <a:t>事件</a:t>
            </a:r>
          </a:p>
          <a:p>
            <a:pPr eaLnBrk="0" hangingPunct="0"/>
            <a:endParaRPr lang="zh-CN" altLang="en-US">
              <a:ea typeface="宋体" pitchFamily="2" charset="-122"/>
            </a:endParaRPr>
          </a:p>
        </p:txBody>
      </p:sp>
      <p:sp>
        <p:nvSpPr>
          <p:cNvPr id="9239" name="Rectangle 2"/>
          <p:cNvSpPr>
            <a:spLocks noChangeArrowheads="1"/>
          </p:cNvSpPr>
          <p:nvPr/>
        </p:nvSpPr>
        <p:spPr bwMode="auto">
          <a:xfrm>
            <a:off x="257175" y="1212850"/>
            <a:ext cx="184150" cy="3698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240" name="Rectangle 3"/>
          <p:cNvSpPr>
            <a:spLocks noChangeArrowheads="1"/>
          </p:cNvSpPr>
          <p:nvPr/>
        </p:nvSpPr>
        <p:spPr bwMode="auto">
          <a:xfrm>
            <a:off x="857250" y="881063"/>
            <a:ext cx="6462713" cy="19827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158700" rIns="0" bIns="158700" anchor="ctr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333333"/>
                </a:solidFill>
                <a:ea typeface="Open Sans"/>
                <a:cs typeface="Open Sans"/>
              </a:rPr>
              <a:t>onreadystatechange </a:t>
            </a:r>
            <a:r>
              <a:rPr lang="zh-CN" altLang="en-US" b="1">
                <a:solidFill>
                  <a:srgbClr val="333333"/>
                </a:solidFill>
                <a:ea typeface="Open Sans"/>
                <a:cs typeface="Open Sans"/>
              </a:rPr>
              <a:t>事件</a:t>
            </a:r>
          </a:p>
          <a:p>
            <a:pPr eaLnBrk="0" hangingPunct="0"/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当请求被发送到服务器时，我们需要执行一些基于响应的任务。</a:t>
            </a:r>
            <a:endParaRPr lang="zh-CN" altLang="en-US">
              <a:ea typeface="宋体" pitchFamily="2" charset="-122"/>
            </a:endParaRPr>
          </a:p>
          <a:p>
            <a:pPr eaLnBrk="0" hangingPunct="0"/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每当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readyState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改变时，就会触发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onreadystatechange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事件。</a:t>
            </a:r>
            <a:endParaRPr lang="zh-CN" altLang="en-US">
              <a:ea typeface="宋体" pitchFamily="2" charset="-122"/>
            </a:endParaRPr>
          </a:p>
          <a:p>
            <a:pPr eaLnBrk="0" hangingPunct="0"/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readyState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属性存有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XMLHttpRequest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的状态信息。</a:t>
            </a:r>
            <a:endParaRPr lang="zh-CN" altLang="en-US">
              <a:ea typeface="宋体" pitchFamily="2" charset="-122"/>
            </a:endParaRPr>
          </a:p>
          <a:p>
            <a:pPr eaLnBrk="0" hangingPunct="0"/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下面是 </a:t>
            </a:r>
            <a:r>
              <a:rPr lang="en-US" altLang="zh-CN">
                <a:solidFill>
                  <a:srgbClr val="333333"/>
                </a:solidFill>
                <a:ea typeface="Microsoft Yahei"/>
                <a:cs typeface="Microsoft Yahei"/>
              </a:rPr>
              <a:t>XMLHttpRequest </a:t>
            </a:r>
            <a:r>
              <a:rPr lang="zh-CN" altLang="en-US">
                <a:solidFill>
                  <a:srgbClr val="333333"/>
                </a:solidFill>
                <a:ea typeface="Microsoft Yahei"/>
                <a:cs typeface="Microsoft Yahei"/>
              </a:rPr>
              <a:t>对象的三个重要的属性：</a:t>
            </a:r>
            <a:r>
              <a:rPr lang="zh-CN" altLang="en-US">
                <a:ea typeface="宋体" pitchFamily="2" charset="-122"/>
              </a:rPr>
              <a:t/>
            </a:r>
            <a:br>
              <a:rPr lang="zh-CN" altLang="en-US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$.</a:t>
            </a:r>
            <a:r>
              <a:rPr lang="en-US" altLang="zh-CN" dirty="0" err="1" smtClean="0"/>
              <a:t>ajax</a:t>
            </a:r>
            <a:r>
              <a:rPr lang="en-US" altLang="zh-CN" dirty="0" smtClean="0"/>
              <a:t>({</a:t>
            </a:r>
          </a:p>
          <a:p>
            <a:pPr>
              <a:buNone/>
            </a:pPr>
            <a:r>
              <a:rPr lang="en-US" altLang="zh-CN" dirty="0" smtClean="0"/>
              <a:t>		   type: "  ",  //get   post</a:t>
            </a:r>
          </a:p>
          <a:p>
            <a:pPr>
              <a:buNone/>
            </a:pPr>
            <a:r>
              <a:rPr lang="en-US" altLang="zh-CN" dirty="0" smtClean="0"/>
              <a:t>		   url: "   ",  //html  txt  xml  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jsp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	  data: “  ”   //</a:t>
            </a:r>
            <a:r>
              <a:rPr lang="zh-CN" altLang="en-US" dirty="0" smtClean="0"/>
              <a:t>传给服务器的数据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 success: function(data){  //data</a:t>
            </a:r>
            <a:r>
              <a:rPr lang="zh-CN" altLang="en-US" dirty="0" smtClean="0"/>
              <a:t>存返回数据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   }</a:t>
            </a:r>
          </a:p>
          <a:p>
            <a:pPr>
              <a:buNone/>
            </a:pPr>
            <a:r>
              <a:rPr lang="en-US" altLang="zh-CN" dirty="0" smtClean="0"/>
              <a:t>			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lang="zh-CN" altLang="en-US" sz="2000" b="1" dirty="0" smtClean="0"/>
              <a:t>什么是 </a:t>
            </a:r>
            <a:r>
              <a:rPr lang="en-US" altLang="zh-CN" sz="2000" b="1" dirty="0" smtClean="0"/>
              <a:t>XML?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指可扩展标记语言（</a:t>
            </a:r>
            <a:r>
              <a:rPr lang="en-US" altLang="zh-CN" sz="2000" b="1" dirty="0" err="1" smtClean="0"/>
              <a:t>EX</a:t>
            </a:r>
            <a:r>
              <a:rPr lang="en-US" altLang="zh-CN" sz="2000" dirty="0" err="1" smtClean="0"/>
              <a:t>tensible</a:t>
            </a:r>
            <a:r>
              <a:rPr lang="en-US" altLang="zh-CN" sz="2000" dirty="0" smtClean="0"/>
              <a:t> </a:t>
            </a:r>
            <a:r>
              <a:rPr lang="en-US" altLang="zh-CN" sz="2000" b="1" dirty="0" smtClean="0"/>
              <a:t>M</a:t>
            </a:r>
            <a:r>
              <a:rPr lang="en-US" altLang="zh-CN" sz="2000" dirty="0" smtClean="0"/>
              <a:t>arkup </a:t>
            </a:r>
            <a:r>
              <a:rPr lang="en-US" altLang="zh-CN" sz="2000" b="1" dirty="0" smtClean="0"/>
              <a:t>L</a:t>
            </a:r>
            <a:r>
              <a:rPr lang="en-US" altLang="zh-CN" sz="2000" dirty="0" smtClean="0"/>
              <a:t>anguage</a:t>
            </a:r>
            <a:r>
              <a:rPr lang="zh-CN" altLang="en-US" sz="2000" dirty="0" smtClean="0"/>
              <a:t>）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是一种</a:t>
            </a:r>
            <a:r>
              <a:rPr lang="zh-CN" altLang="en-US" sz="2000" b="1" dirty="0" smtClean="0"/>
              <a:t>标记语言</a:t>
            </a:r>
            <a:r>
              <a:rPr lang="zh-CN" altLang="en-US" sz="2000" dirty="0" smtClean="0"/>
              <a:t>，很类似 </a:t>
            </a:r>
            <a:r>
              <a:rPr lang="en-US" altLang="zh-CN" sz="2000" dirty="0" smtClean="0"/>
              <a:t>HTML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的设计宗旨是</a:t>
            </a:r>
            <a:r>
              <a:rPr lang="zh-CN" altLang="en-US" sz="2000" b="1" dirty="0" smtClean="0"/>
              <a:t>传输数据</a:t>
            </a:r>
            <a:r>
              <a:rPr lang="zh-CN" altLang="en-US" sz="2000" dirty="0" smtClean="0"/>
              <a:t>，而非显示数据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标签没有被预定义。您需要</a:t>
            </a:r>
            <a:r>
              <a:rPr lang="zh-CN" altLang="en-US" sz="2000" b="1" dirty="0" smtClean="0"/>
              <a:t>自行定义标签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被设计为具有</a:t>
            </a:r>
            <a:r>
              <a:rPr lang="zh-CN" altLang="en-US" sz="2000" b="1" dirty="0" smtClean="0"/>
              <a:t>自我描述性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是 </a:t>
            </a:r>
            <a:r>
              <a:rPr lang="en-US" altLang="zh-CN" sz="2000" b="1" dirty="0" smtClean="0"/>
              <a:t>W3C </a:t>
            </a:r>
            <a:r>
              <a:rPr lang="zh-CN" altLang="en-US" sz="2000" b="1" dirty="0" smtClean="0"/>
              <a:t>的推荐标准</a:t>
            </a:r>
            <a:endParaRPr lang="en-US" altLang="zh-CN" sz="2000" b="1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XML </a:t>
            </a:r>
            <a:r>
              <a:rPr lang="zh-CN" altLang="en-US" sz="2000" b="1" dirty="0" smtClean="0"/>
              <a:t>与 </a:t>
            </a:r>
            <a:r>
              <a:rPr lang="en-US" altLang="zh-CN" sz="2000" b="1" dirty="0" smtClean="0"/>
              <a:t>HTML </a:t>
            </a:r>
            <a:r>
              <a:rPr lang="zh-CN" altLang="en-US" sz="2000" b="1" dirty="0" smtClean="0"/>
              <a:t>的主要差异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不是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的替代。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为不同的目的而设计：</a:t>
            </a:r>
          </a:p>
          <a:p>
            <a:r>
              <a:rPr lang="en-US" altLang="zh-CN" sz="2000" dirty="0" smtClean="0"/>
              <a:t>XML </a:t>
            </a:r>
            <a:r>
              <a:rPr lang="zh-CN" altLang="en-US" sz="2000" dirty="0" smtClean="0"/>
              <a:t>被设计为传输和存储数据，其焦点是数据的内容。</a:t>
            </a:r>
          </a:p>
          <a:p>
            <a:r>
              <a:rPr lang="en-US" altLang="zh-CN" sz="2000" dirty="0" smtClean="0"/>
              <a:t>HTML </a:t>
            </a:r>
            <a:r>
              <a:rPr lang="zh-CN" altLang="en-US" sz="2000" dirty="0" smtClean="0"/>
              <a:t>被设计用来显示数据，其焦点是数据的外观。</a:t>
            </a:r>
          </a:p>
          <a:p>
            <a:r>
              <a:rPr lang="en-US" altLang="zh-CN" sz="2000" dirty="0" smtClean="0"/>
              <a:t>HTML </a:t>
            </a:r>
            <a:r>
              <a:rPr lang="zh-CN" altLang="en-US" sz="2000" dirty="0" smtClean="0"/>
              <a:t>旨在显示信息，而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旨在传输信息。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Office 主题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600</TotalTime>
  <Words>395</Words>
  <Application>Microsoft Office PowerPoint</Application>
  <PresentationFormat>全屏显示(4:3)</PresentationFormat>
  <Paragraphs>102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Mountain Top</vt:lpstr>
      <vt:lpstr>Ajax(js-jq)-xml- iframe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xml</vt:lpstr>
      <vt:lpstr>xml数据存储格式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Web前端试讲课</dc:title>
  <dc:creator>Administrator</dc:creator>
  <cp:lastModifiedBy>admin</cp:lastModifiedBy>
  <cp:revision>63</cp:revision>
  <dcterms:created xsi:type="dcterms:W3CDTF">2017-02-21T12:45:46Z</dcterms:created>
  <dcterms:modified xsi:type="dcterms:W3CDTF">2017-04-05T09:34:46Z</dcterms:modified>
</cp:coreProperties>
</file>