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8" r:id="rId10"/>
    <p:sldId id="269" r:id="rId11"/>
    <p:sldId id="266" r:id="rId12"/>
    <p:sldId id="273" r:id="rId13"/>
    <p:sldId id="270" r:id="rId14"/>
    <p:sldId id="271" r:id="rId15"/>
    <p:sldId id="272" r:id="rId16"/>
    <p:sldId id="274" r:id="rId17"/>
    <p:sldId id="276" r:id="rId18"/>
    <p:sldId id="277" r:id="rId19"/>
    <p:sldId id="275" r:id="rId20"/>
    <p:sldId id="278" r:id="rId21"/>
    <p:sldId id="279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3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32"/>
    <p:restoredTop sz="94599"/>
  </p:normalViewPr>
  <p:slideViewPr>
    <p:cSldViewPr snapToGrid="0" snapToObjects="1">
      <p:cViewPr varScale="1">
        <p:scale>
          <a:sx n="70" d="100"/>
          <a:sy n="70" d="100"/>
        </p:scale>
        <p:origin x="184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E818C-7DF6-484B-9734-E19629C37691}" type="datetimeFigureOut">
              <a:rPr kumimoji="1" lang="zh-CN" altLang="en-US" smtClean="0"/>
              <a:t>2018/9/29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D6541-3186-5047-A898-9ED98EA118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1800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不是一个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框架，而是一个用于构建组件化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的库，是一个前端界面开发工具。所以顶多算是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</a:t>
            </a:r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 </a:t>
            </a:r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 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D6541-3186-5047-A898-9ED98EA118A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3942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一、命令式编程：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命令式编程的主要思想是关注计算机执行的步骤，即一步一步告诉计算机先做什么再做什么。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通俗说：命令“机器”如何去做事情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how)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这样不管你想要的是什么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what)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它都会按照你的命令实现。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二、声明式编程：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声明式编程是以数据结构的形式来表达程序执行的逻辑。它的主要思想是告诉计算机应该做什么，但不指定具体要怎么做。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通俗说：告诉“机器”你想要的是什么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what)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让机器想出如何去做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how)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D6541-3186-5047-A898-9ED98EA118A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2840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react-router</a:t>
            </a:r>
          </a:p>
          <a:p>
            <a:r>
              <a:rPr kumimoji="1" lang="en-US" altLang="zh-CN" dirty="0"/>
              <a:t>redux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D6541-3186-5047-A898-9ED98EA118A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0535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所谓双向绑定，指的是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实例中的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与其渲染的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元素的内容保持一致，无论谁被改变，另一方会相应的更新为相同的数据。这是通过设置属性访问器实现的。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双向绑定是在同一个组件内，将数据和视图绑定起来，和父子组件之间的通信并无什么关联；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单向数据流：数据主要从父节点传递到子节点（通过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如果顶层（父级）的某个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改变了，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会重渲染所有的子节点。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不可以使用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this.props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直接修改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是只读的，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是用于整个组件树中传递数据和配置。</a:t>
            </a: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D6541-3186-5047-A898-9ED98EA118A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8691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D6541-3186-5047-A898-9ED98EA118A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0419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值由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控制的输入表单元素称为</a:t>
            </a:r>
            <a:r>
              <a:rPr lang="zh-CN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受控组件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。当用户将数据输入到受控组件中时，会触发状态改变的事件处理程序，并且你的代码将决定输入是否有效（使用更新的值重新渲染）。如果你不重新渲染，那么表单元素将保持不变。</a:t>
            </a:r>
          </a:p>
          <a:p>
            <a:r>
              <a:rPr lang="zh-CN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非受控制组件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的表单元素在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之外工作。当用户将数据输入到表单域（输入框，下拉菜单等）时，不需要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做任何事情，更新的数据就会被呈现出来。这也意味着你不能强迫表单域都有一个确定的值。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D6541-3186-5047-A898-9ED98EA118A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6898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首先，用户通过视图触发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然后，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自动调用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Reducer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并且传入两个参数：当前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和收到的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Reducer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会返回新的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一旦有变化，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就会调用监听函数，可以触发重新渲染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dispatch</a:t>
            </a:r>
            <a:r>
              <a:rPr kumimoji="1" lang="zh-CN" altLang="en-US" dirty="0"/>
              <a:t>：分发</a:t>
            </a:r>
            <a:r>
              <a:rPr kumimoji="1" lang="en-US" altLang="zh-CN" dirty="0"/>
              <a:t>action</a:t>
            </a:r>
            <a:r>
              <a:rPr kumimoji="1" lang="zh-CN" altLang="en-US" dirty="0"/>
              <a:t>，这是触发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变化的唯一途径。会使用当前</a:t>
            </a:r>
            <a:r>
              <a:rPr kumimoji="1" lang="en-US" altLang="zh-CN" dirty="0" err="1"/>
              <a:t>getState</a:t>
            </a:r>
            <a:r>
              <a:rPr kumimoji="1" lang="en-US" altLang="zh-CN" dirty="0"/>
              <a:t>()</a:t>
            </a:r>
            <a:r>
              <a:rPr kumimoji="1" lang="zh-CN" altLang="en-US" dirty="0"/>
              <a:t>的结果和传入的</a:t>
            </a:r>
            <a:r>
              <a:rPr kumimoji="1" lang="en-US" altLang="zh-CN" dirty="0"/>
              <a:t>action</a:t>
            </a:r>
            <a:r>
              <a:rPr kumimoji="1" lang="zh-CN" altLang="en-US" dirty="0"/>
              <a:t>以同步方式调用</a:t>
            </a:r>
            <a:r>
              <a:rPr kumimoji="1" lang="en-US" altLang="zh-CN" dirty="0"/>
              <a:t>store</a:t>
            </a:r>
            <a:r>
              <a:rPr kumimoji="1" lang="zh-CN" altLang="en-US" dirty="0"/>
              <a:t>的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函数。返回值被作为下一个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D6541-3186-5047-A898-9ED98EA118A6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9830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applyMiddleware</a:t>
            </a:r>
            <a:r>
              <a:rPr kumimoji="1" lang="zh-CN" altLang="en-US" dirty="0"/>
              <a:t>：来自</a:t>
            </a:r>
            <a:r>
              <a:rPr kumimoji="1" lang="en-US" altLang="zh-CN" dirty="0"/>
              <a:t>redux</a:t>
            </a:r>
            <a:r>
              <a:rPr kumimoji="1" lang="zh-CN" altLang="en-US" dirty="0"/>
              <a:t>，可以包装</a:t>
            </a:r>
            <a:r>
              <a:rPr kumimoji="1" lang="en-US" altLang="zh-CN" dirty="0"/>
              <a:t>store</a:t>
            </a:r>
            <a:r>
              <a:rPr kumimoji="1" lang="zh-CN" altLang="en-US" dirty="0"/>
              <a:t>的</a:t>
            </a:r>
            <a:r>
              <a:rPr kumimoji="1" lang="en-US" altLang="zh-CN" dirty="0"/>
              <a:t>dispatch</a:t>
            </a:r>
          </a:p>
          <a:p>
            <a:r>
              <a:rPr kumimoji="1" lang="en-US" altLang="zh-CN" dirty="0"/>
              <a:t>compose</a:t>
            </a:r>
            <a:r>
              <a:rPr kumimoji="1" lang="zh-CN" altLang="en-US" dirty="0"/>
              <a:t>：函数式编程中的方法，从右到左来组合多个函数</a:t>
            </a:r>
            <a:br>
              <a:rPr kumimoji="1" lang="en-US" altLang="zh-CN" dirty="0"/>
            </a:br>
            <a:r>
              <a:rPr kumimoji="1" lang="en-US" altLang="zh-CN" dirty="0" err="1"/>
              <a:t>combineReducers</a:t>
            </a:r>
            <a:r>
              <a:rPr kumimoji="1" lang="zh-CN" altLang="en-US" dirty="0"/>
              <a:t>：将所有</a:t>
            </a:r>
            <a:r>
              <a:rPr kumimoji="1" lang="en-US" altLang="zh-CN" dirty="0"/>
              <a:t>reducer</a:t>
            </a:r>
            <a:r>
              <a:rPr kumimoji="1" lang="zh-CN" altLang="en-US" dirty="0"/>
              <a:t>打包起来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D6541-3186-5047-A898-9ED98EA118A6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4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FF413-FBF9-3943-B606-82A14CE2BE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cap="none" dirty="0" err="1"/>
              <a:t>React+Redux</a:t>
            </a:r>
            <a:r>
              <a:rPr kumimoji="1" lang="zh-CN" altLang="en-US" cap="none" dirty="0"/>
              <a:t>简单介绍</a:t>
            </a:r>
          </a:p>
        </p:txBody>
      </p:sp>
    </p:spTree>
    <p:extLst>
      <p:ext uri="{BB962C8B-B14F-4D97-AF65-F5344CB8AC3E}">
        <p14:creationId xmlns:p14="http://schemas.microsoft.com/office/powerpoint/2010/main" val="27902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9C778-F154-AA49-BDA9-678145C2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48E29D-25AC-B24D-90A8-DBE5E8E95B09}"/>
              </a:ext>
            </a:extLst>
          </p:cNvPr>
          <p:cNvSpPr txBox="1"/>
          <p:nvPr/>
        </p:nvSpPr>
        <p:spPr>
          <a:xfrm>
            <a:off x="1244600" y="2336798"/>
            <a:ext cx="4699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400" dirty="0" err="1"/>
              <a:t>React.createClass</a:t>
            </a:r>
            <a:r>
              <a:rPr kumimoji="1" lang="zh-CN" altLang="en-US" sz="2400" dirty="0"/>
              <a:t>：</a:t>
            </a:r>
            <a:endParaRPr kumimoji="1" lang="en-US" altLang="zh-CN" sz="2400" dirty="0"/>
          </a:p>
          <a:p>
            <a:endParaRPr kumimoji="1" lang="en" altLang="zh-CN" dirty="0"/>
          </a:p>
          <a:p>
            <a:r>
              <a:rPr kumimoji="1" lang="en" altLang="zh-CN" dirty="0"/>
              <a:t>let app = </a:t>
            </a:r>
            <a:r>
              <a:rPr kumimoji="1" lang="en" altLang="zh-CN" dirty="0" err="1"/>
              <a:t>React.createClass</a:t>
            </a:r>
            <a:r>
              <a:rPr kumimoji="1" lang="en" altLang="zh-CN" dirty="0"/>
              <a:t>({</a:t>
            </a:r>
          </a:p>
          <a:p>
            <a:r>
              <a:rPr kumimoji="1" lang="en" altLang="zh-CN" dirty="0"/>
              <a:t>    </a:t>
            </a:r>
            <a:r>
              <a:rPr kumimoji="1" lang="en" altLang="zh-CN" dirty="0" err="1"/>
              <a:t>getInitialState</a:t>
            </a:r>
            <a:r>
              <a:rPr kumimoji="1" lang="en" altLang="zh-CN" dirty="0"/>
              <a:t>: function() {</a:t>
            </a:r>
          </a:p>
          <a:p>
            <a:r>
              <a:rPr kumimoji="1" lang="en" altLang="zh-CN" dirty="0"/>
              <a:t>        return {</a:t>
            </a:r>
          </a:p>
          <a:p>
            <a:r>
              <a:rPr kumimoji="1" lang="en" altLang="zh-CN" dirty="0"/>
              <a:t>            name: '</a:t>
            </a:r>
            <a:r>
              <a:rPr kumimoji="1" lang="zh-CN" altLang="en-US" dirty="0"/>
              <a:t>小明</a:t>
            </a:r>
            <a:r>
              <a:rPr kumimoji="1" lang="en-US" altLang="zh-CN" dirty="0"/>
              <a:t>'</a:t>
            </a:r>
          </a:p>
          <a:p>
            <a:r>
              <a:rPr kumimoji="1" lang="en-US" altLang="zh-CN" dirty="0"/>
              <a:t>        }</a:t>
            </a:r>
          </a:p>
          <a:p>
            <a:r>
              <a:rPr kumimoji="1" lang="en-US" altLang="zh-CN" dirty="0"/>
              <a:t>    },</a:t>
            </a:r>
          </a:p>
          <a:p>
            <a:r>
              <a:rPr kumimoji="1" lang="en-US" altLang="zh-CN" dirty="0"/>
              <a:t>    </a:t>
            </a:r>
            <a:r>
              <a:rPr kumimoji="1" lang="en" altLang="zh-CN" dirty="0"/>
              <a:t>render() {</a:t>
            </a:r>
          </a:p>
          <a:p>
            <a:r>
              <a:rPr kumimoji="1" lang="en" altLang="zh-CN" dirty="0"/>
              <a:t>        return &lt;h1&gt;Hello, {</a:t>
            </a:r>
            <a:r>
              <a:rPr kumimoji="1" lang="en" altLang="zh-CN" dirty="0" err="1"/>
              <a:t>this.state.name</a:t>
            </a:r>
            <a:r>
              <a:rPr kumimoji="1" lang="en" altLang="zh-CN" dirty="0"/>
              <a:t>}&lt;/h1&gt;</a:t>
            </a:r>
          </a:p>
          <a:p>
            <a:r>
              <a:rPr kumimoji="1" lang="en" altLang="zh-CN" dirty="0"/>
              <a:t>    }</a:t>
            </a:r>
          </a:p>
          <a:p>
            <a:r>
              <a:rPr kumimoji="1" lang="en" altLang="zh-CN" dirty="0"/>
              <a:t>})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750338-E468-A944-961E-C1D7922A0708}"/>
              </a:ext>
            </a:extLst>
          </p:cNvPr>
          <p:cNvSpPr txBox="1"/>
          <p:nvPr/>
        </p:nvSpPr>
        <p:spPr>
          <a:xfrm>
            <a:off x="6743700" y="2336798"/>
            <a:ext cx="4673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400" dirty="0" err="1"/>
              <a:t>React.Component</a:t>
            </a:r>
            <a:r>
              <a:rPr kumimoji="1" lang="zh-CN" altLang="en-US" sz="2400" dirty="0"/>
              <a:t>：</a:t>
            </a:r>
            <a:endParaRPr kumimoji="1" lang="en" altLang="zh-CN" sz="2400" dirty="0"/>
          </a:p>
          <a:p>
            <a:endParaRPr kumimoji="1" lang="en" altLang="zh-CN" dirty="0"/>
          </a:p>
          <a:p>
            <a:r>
              <a:rPr kumimoji="1" lang="en" altLang="zh-CN" dirty="0"/>
              <a:t>class app extends </a:t>
            </a:r>
            <a:r>
              <a:rPr kumimoji="1" lang="en" altLang="zh-CN" dirty="0" err="1"/>
              <a:t>React.Component</a:t>
            </a:r>
            <a:r>
              <a:rPr kumimoji="1" lang="en" altLang="zh-CN" dirty="0"/>
              <a:t> {</a:t>
            </a:r>
          </a:p>
          <a:p>
            <a:r>
              <a:rPr kumimoji="1" lang="en" altLang="zh-CN" dirty="0"/>
              <a:t>    constructor(props) {</a:t>
            </a:r>
          </a:p>
          <a:p>
            <a:r>
              <a:rPr kumimoji="1" lang="en" altLang="zh-CN" dirty="0"/>
              <a:t>        super(props);   // </a:t>
            </a:r>
            <a:r>
              <a:rPr kumimoji="1" lang="zh-CN" altLang="en-US" dirty="0"/>
              <a:t>传递</a:t>
            </a:r>
            <a:r>
              <a:rPr kumimoji="1" lang="en" altLang="zh-CN" dirty="0"/>
              <a:t>props</a:t>
            </a:r>
            <a:r>
              <a:rPr kumimoji="1" lang="zh-CN" altLang="en-US" dirty="0"/>
              <a:t>给</a:t>
            </a:r>
            <a:r>
              <a:rPr kumimoji="1" lang="en" altLang="zh-CN" dirty="0"/>
              <a:t>component</a:t>
            </a:r>
          </a:p>
          <a:p>
            <a:r>
              <a:rPr kumimoji="1" lang="en" altLang="zh-CN" dirty="0"/>
              <a:t>        </a:t>
            </a:r>
            <a:r>
              <a:rPr kumimoji="1" lang="en" altLang="zh-CN" dirty="0" err="1"/>
              <a:t>this.state</a:t>
            </a:r>
            <a:r>
              <a:rPr kumimoji="1" lang="en" altLang="zh-CN" dirty="0"/>
              <a:t> = {</a:t>
            </a:r>
          </a:p>
          <a:p>
            <a:r>
              <a:rPr kumimoji="1" lang="en" altLang="zh-CN" dirty="0"/>
              <a:t>            name: '</a:t>
            </a:r>
            <a:r>
              <a:rPr kumimoji="1" lang="zh-CN" altLang="en-US" dirty="0"/>
              <a:t>小明</a:t>
            </a:r>
            <a:r>
              <a:rPr kumimoji="1" lang="en-US" altLang="zh-CN" dirty="0"/>
              <a:t>'</a:t>
            </a:r>
          </a:p>
          <a:p>
            <a:r>
              <a:rPr kumimoji="1" lang="en-US" altLang="zh-CN" dirty="0"/>
              <a:t>        }</a:t>
            </a:r>
          </a:p>
          <a:p>
            <a:r>
              <a:rPr kumimoji="1" lang="en-US" altLang="zh-CN" dirty="0"/>
              <a:t>    },</a:t>
            </a:r>
          </a:p>
          <a:p>
            <a:r>
              <a:rPr kumimoji="1" lang="en-US" altLang="zh-CN" dirty="0"/>
              <a:t>    </a:t>
            </a:r>
            <a:r>
              <a:rPr kumimoji="1" lang="en" altLang="zh-CN" dirty="0"/>
              <a:t>render() {</a:t>
            </a:r>
          </a:p>
          <a:p>
            <a:r>
              <a:rPr kumimoji="1" lang="en" altLang="zh-CN" dirty="0"/>
              <a:t>        return &lt;h1&gt;Hello, {</a:t>
            </a:r>
            <a:r>
              <a:rPr kumimoji="1" lang="en" altLang="zh-CN" dirty="0" err="1"/>
              <a:t>this.state.name</a:t>
            </a:r>
            <a:r>
              <a:rPr kumimoji="1" lang="en" altLang="zh-CN" dirty="0"/>
              <a:t>}&lt;/h1&gt;</a:t>
            </a:r>
          </a:p>
          <a:p>
            <a:r>
              <a:rPr kumimoji="1" lang="en" altLang="zh-CN" dirty="0"/>
              <a:t>    }</a:t>
            </a:r>
          </a:p>
          <a:p>
            <a:r>
              <a:rPr kumimoji="1" lang="en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66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1E0E2-B416-B44E-A224-BC7D0B13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375" y="97817"/>
            <a:ext cx="10364451" cy="1596177"/>
          </a:xfrm>
        </p:spPr>
        <p:txBody>
          <a:bodyPr/>
          <a:lstStyle/>
          <a:p>
            <a:r>
              <a:rPr kumimoji="1" lang="zh-CN" altLang="en-US" cap="none" dirty="0"/>
              <a:t>生命周期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4B85B2-32A4-2F43-AF94-08E6D2F68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738" y="1206500"/>
            <a:ext cx="4646789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01905-79DA-5349-A68A-F71953FC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DOM </a:t>
            </a:r>
            <a:r>
              <a:rPr kumimoji="1" lang="zh-CN" altLang="en-US" dirty="0"/>
              <a:t>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08A564-B74C-8F41-B276-798CEA4208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41500"/>
            <a:ext cx="10363826" cy="4267200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cap="none" dirty="0"/>
              <a:t>有许多的属性在</a:t>
            </a:r>
            <a:r>
              <a:rPr kumimoji="1" lang="en" altLang="zh-CN" cap="none" dirty="0"/>
              <a:t>React</a:t>
            </a:r>
            <a:r>
              <a:rPr kumimoji="1" lang="zh-CN" altLang="en-US" cap="none" dirty="0"/>
              <a:t>和</a:t>
            </a:r>
            <a:r>
              <a:rPr kumimoji="1" lang="en" altLang="zh-CN" cap="none" dirty="0"/>
              <a:t>Html</a:t>
            </a:r>
            <a:r>
              <a:rPr kumimoji="1" lang="zh-CN" altLang="en-US" cap="none" dirty="0"/>
              <a:t>之间行为是不一样的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cap="none" dirty="0"/>
              <a:t>类名属性：由于</a:t>
            </a:r>
            <a:r>
              <a:rPr kumimoji="1" lang="en" altLang="zh-CN" cap="none" dirty="0"/>
              <a:t>class</a:t>
            </a:r>
            <a:r>
              <a:rPr kumimoji="1" lang="zh-CN" altLang="en-US" cap="none" dirty="0"/>
              <a:t>是</a:t>
            </a:r>
            <a:r>
              <a:rPr kumimoji="1" lang="en" altLang="zh-CN" cap="none" dirty="0"/>
              <a:t>JavaScript</a:t>
            </a:r>
            <a:r>
              <a:rPr kumimoji="1" lang="zh-CN" altLang="en-US" cap="none" dirty="0"/>
              <a:t>中的保留字，在</a:t>
            </a:r>
            <a:r>
              <a:rPr kumimoji="1" lang="en" altLang="zh-CN" cap="none" dirty="0"/>
              <a:t>React</a:t>
            </a:r>
            <a:r>
              <a:rPr kumimoji="1" lang="zh-CN" altLang="en-US" cap="none" dirty="0"/>
              <a:t>中，使用</a:t>
            </a:r>
            <a:r>
              <a:rPr kumimoji="1" lang="en" altLang="zh-CN" cap="none" dirty="0" err="1"/>
              <a:t>className</a:t>
            </a:r>
            <a:r>
              <a:rPr kumimoji="1" lang="zh-CN" altLang="en-US" cap="none" dirty="0"/>
              <a:t>属性指定一个</a:t>
            </a:r>
            <a:r>
              <a:rPr kumimoji="1" lang="en" altLang="zh-CN" cap="none" dirty="0"/>
              <a:t>CSS</a:t>
            </a:r>
            <a:r>
              <a:rPr kumimoji="1" lang="zh-CN" altLang="en-US" cap="none" dirty="0"/>
              <a:t>类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" altLang="zh-CN" cap="none" dirty="0" err="1"/>
              <a:t>dangerouslySetInnerHTML</a:t>
            </a:r>
            <a:r>
              <a:rPr kumimoji="1" lang="zh-CN" altLang="en-US" cap="none" dirty="0"/>
              <a:t>：替换浏览器</a:t>
            </a:r>
            <a:r>
              <a:rPr kumimoji="1" lang="en" altLang="zh-CN" cap="none" dirty="0"/>
              <a:t>DOM</a:t>
            </a:r>
            <a:r>
              <a:rPr kumimoji="1" lang="zh-CN" altLang="en-US" cap="none" dirty="0"/>
              <a:t>中的</a:t>
            </a:r>
            <a:r>
              <a:rPr kumimoji="1" lang="en" altLang="zh-CN" cap="none" dirty="0" err="1"/>
              <a:t>innerHTML</a:t>
            </a:r>
            <a:r>
              <a:rPr kumimoji="1" lang="zh-CN" altLang="en-US" cap="none" dirty="0"/>
              <a:t>接口的一个函数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" altLang="zh-CN" cap="none" dirty="0" err="1"/>
              <a:t>htmlFor</a:t>
            </a:r>
            <a:r>
              <a:rPr kumimoji="1" lang="zh-CN" altLang="en-US" cap="none" dirty="0"/>
              <a:t>：因为在</a:t>
            </a:r>
            <a:r>
              <a:rPr kumimoji="1" lang="en" altLang="zh-CN" cap="none" dirty="0" err="1"/>
              <a:t>javascript</a:t>
            </a:r>
            <a:r>
              <a:rPr kumimoji="1" lang="zh-CN" altLang="en-US" cap="none" dirty="0"/>
              <a:t>中</a:t>
            </a:r>
            <a:r>
              <a:rPr kumimoji="1" lang="en" altLang="zh-CN" cap="none" dirty="0"/>
              <a:t>for</a:t>
            </a:r>
            <a:r>
              <a:rPr kumimoji="1" lang="zh-CN" altLang="en-US" cap="none" dirty="0"/>
              <a:t>是一个保留字，所以</a:t>
            </a:r>
            <a:r>
              <a:rPr kumimoji="1" lang="en" altLang="zh-CN" cap="none" dirty="0"/>
              <a:t>React</a:t>
            </a:r>
            <a:r>
              <a:rPr kumimoji="1" lang="zh-CN" altLang="en-US" cap="none" dirty="0"/>
              <a:t>元素使用 </a:t>
            </a:r>
            <a:r>
              <a:rPr kumimoji="1" lang="en" altLang="zh-CN" cap="none" dirty="0" err="1"/>
              <a:t>htmlFor</a:t>
            </a:r>
            <a:r>
              <a:rPr kumimoji="1" lang="zh-CN" altLang="en-US" cap="none" dirty="0"/>
              <a:t>代替。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" altLang="zh-CN" cap="none" dirty="0"/>
              <a:t>style</a:t>
            </a:r>
            <a:r>
              <a:rPr kumimoji="1" lang="zh-CN" altLang="en-US" cap="none" dirty="0"/>
              <a:t>属性：</a:t>
            </a:r>
            <a:r>
              <a:rPr kumimoji="1" lang="en" altLang="zh-CN" cap="none" dirty="0"/>
              <a:t>style</a:t>
            </a:r>
            <a:r>
              <a:rPr kumimoji="1" lang="zh-CN" altLang="en-US" cap="none" dirty="0"/>
              <a:t>属性接受一个键为小驼峰命名法命名的</a:t>
            </a:r>
            <a:r>
              <a:rPr kumimoji="1" lang="en" altLang="zh-CN" cap="none" dirty="0" err="1"/>
              <a:t>javascript</a:t>
            </a:r>
            <a:r>
              <a:rPr kumimoji="1" lang="zh-CN" altLang="en-US" cap="none" dirty="0"/>
              <a:t>对象作为值，而不是像</a:t>
            </a:r>
            <a:r>
              <a:rPr kumimoji="1" lang="en" altLang="zh-CN" cap="none" dirty="0" err="1"/>
              <a:t>css</a:t>
            </a:r>
            <a:r>
              <a:rPr kumimoji="1" lang="zh-CN" altLang="en-US" cap="none" dirty="0"/>
              <a:t>字符串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" altLang="zh-CN" cap="none" dirty="0"/>
              <a:t>Value</a:t>
            </a:r>
            <a:r>
              <a:rPr kumimoji="1" lang="zh-CN" altLang="en-US" cap="none" dirty="0"/>
              <a:t>：</a:t>
            </a:r>
            <a:r>
              <a:rPr kumimoji="1" lang="en" altLang="zh-CN" cap="none" dirty="0"/>
              <a:t> &lt;input&gt; </a:t>
            </a:r>
            <a:r>
              <a:rPr kumimoji="1" lang="zh-CN" altLang="en-US" cap="none" dirty="0"/>
              <a:t>和 </a:t>
            </a:r>
            <a:r>
              <a:rPr kumimoji="1" lang="en-US" altLang="zh-CN" cap="none" dirty="0"/>
              <a:t>&lt;</a:t>
            </a:r>
            <a:r>
              <a:rPr kumimoji="1" lang="en" altLang="zh-CN" cap="none" dirty="0" err="1"/>
              <a:t>textarea</a:t>
            </a:r>
            <a:r>
              <a:rPr kumimoji="1" lang="en" altLang="zh-CN" cap="none" dirty="0"/>
              <a:t>&gt; </a:t>
            </a:r>
            <a:r>
              <a:rPr kumimoji="1" lang="zh-CN" altLang="en-US" cap="none" dirty="0"/>
              <a:t>组件都支持</a:t>
            </a:r>
            <a:r>
              <a:rPr kumimoji="1" lang="en" altLang="zh-CN" cap="none" dirty="0"/>
              <a:t>value</a:t>
            </a:r>
            <a:r>
              <a:rPr kumimoji="1" lang="zh-CN" altLang="en-US" cap="none" dirty="0"/>
              <a:t>属性，你可以使用该属性设置组件的值，这对构建受控组件非常有用。</a:t>
            </a:r>
            <a:r>
              <a:rPr kumimoji="1" lang="en" altLang="zh-CN" cap="none" dirty="0" err="1"/>
              <a:t>defaultValue</a:t>
            </a:r>
            <a:r>
              <a:rPr kumimoji="1" lang="zh-CN" altLang="en-US" cap="none" dirty="0"/>
              <a:t>属性对应的是非受控组件的属性，用来设置组件第一次加载时的值。</a:t>
            </a:r>
            <a:endParaRPr kumimoji="1" lang="en" altLang="zh-CN" cap="none" dirty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cap="none" dirty="0"/>
              <a:t>。。。</a:t>
            </a:r>
            <a:endParaRPr kumimoji="1" lang="en" altLang="zh-CN" cap="none" dirty="0"/>
          </a:p>
          <a:p>
            <a:pPr marL="457200" indent="-457200">
              <a:buFont typeface="+mj-lt"/>
              <a:buAutoNum type="arabicPeriod"/>
            </a:pPr>
            <a:endParaRPr kumimoji="1" lang="en" altLang="zh-CN" cap="none" dirty="0"/>
          </a:p>
          <a:p>
            <a:pPr marL="457200" indent="-457200">
              <a:buFont typeface="+mj-lt"/>
              <a:buAutoNum type="arabicPeriod"/>
            </a:pPr>
            <a:endParaRPr kumimoji="1" lang="zh-CN" altLang="en-US" cap="none" dirty="0"/>
          </a:p>
          <a:p>
            <a:pPr marL="457200" indent="-457200">
              <a:buFont typeface="+mj-lt"/>
              <a:buAutoNum type="arabicPeriod"/>
            </a:pPr>
            <a:endParaRPr kumimoji="1" lang="en-US" altLang="zh-CN" cap="none" dirty="0"/>
          </a:p>
          <a:p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12045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BAD4E-D61F-3747-BCEC-BA06E8EB6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51483"/>
          </a:xfrm>
        </p:spPr>
        <p:txBody>
          <a:bodyPr/>
          <a:lstStyle/>
          <a:p>
            <a:r>
              <a:rPr kumimoji="1" lang="zh-CN" altLang="en-US" dirty="0"/>
              <a:t>事件处理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CE8738-35D7-7743-8243-B8F30E7C8C3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70000"/>
            <a:ext cx="10363826" cy="5181600"/>
          </a:xfrm>
        </p:spPr>
        <p:txBody>
          <a:bodyPr>
            <a:normAutofit fontScale="85000" lnSpcReduction="10000"/>
          </a:bodyPr>
          <a:lstStyle/>
          <a:p>
            <a:r>
              <a:rPr kumimoji="1" lang="zh-CN" altLang="en-US" cap="none" dirty="0"/>
              <a:t>绑定：</a:t>
            </a:r>
            <a:endParaRPr kumimoji="1" lang="en-US" altLang="zh-CN" cap="none" dirty="0"/>
          </a:p>
          <a:p>
            <a:pPr marL="457200" lvl="1" indent="0">
              <a:buNone/>
            </a:pPr>
            <a:r>
              <a:rPr kumimoji="1" lang="en" altLang="zh-CN" cap="none" dirty="0"/>
              <a:t>React</a:t>
            </a:r>
            <a:r>
              <a:rPr kumimoji="1" lang="zh-CN" altLang="en-US" cap="none" dirty="0"/>
              <a:t>事件绑定属性的命名采用驼峰式写法，而不是小写。例如：</a:t>
            </a:r>
            <a:r>
              <a:rPr lang="en" altLang="zh-CN" cap="none" dirty="0" err="1"/>
              <a:t>onClick</a:t>
            </a:r>
            <a:endParaRPr kumimoji="1" lang="en-US" altLang="zh-CN" cap="none" dirty="0"/>
          </a:p>
          <a:p>
            <a:pPr marL="457200" lvl="1" indent="0">
              <a:buNone/>
            </a:pPr>
            <a:r>
              <a:rPr kumimoji="1" lang="en-US" altLang="zh-CN" cap="none" dirty="0"/>
              <a:t>JSX </a:t>
            </a:r>
            <a:r>
              <a:rPr kumimoji="1" lang="zh-CN" altLang="en-US" cap="none" dirty="0"/>
              <a:t>的语法需要传入一个函数作为事件处理函数，而不是一个字符串。例如：</a:t>
            </a:r>
            <a:r>
              <a:rPr kumimoji="1" lang="en" altLang="zh-CN" cap="none" dirty="0"/>
              <a:t>&lt;button </a:t>
            </a:r>
            <a:r>
              <a:rPr kumimoji="1" lang="en" altLang="zh-CN" cap="none" dirty="0" err="1"/>
              <a:t>onClick</a:t>
            </a:r>
            <a:r>
              <a:rPr kumimoji="1" lang="en" altLang="zh-CN" cap="none" dirty="0"/>
              <a:t>={</a:t>
            </a:r>
            <a:r>
              <a:rPr kumimoji="1" lang="en-US" altLang="zh-CN" cap="none" dirty="0" err="1"/>
              <a:t>handleClick</a:t>
            </a:r>
            <a:r>
              <a:rPr kumimoji="1" lang="en" altLang="zh-CN" cap="none" dirty="0"/>
              <a:t>}&gt;hello&lt;/button&gt;</a:t>
            </a:r>
            <a:endParaRPr kumimoji="1" lang="en-US" altLang="zh-CN" cap="none" dirty="0"/>
          </a:p>
          <a:p>
            <a:r>
              <a:rPr kumimoji="1" lang="zh-CN" altLang="en-US" cap="none" dirty="0"/>
              <a:t>阻止默认行为：</a:t>
            </a:r>
            <a:endParaRPr kumimoji="1" lang="en-US" altLang="zh-CN" cap="none" dirty="0"/>
          </a:p>
          <a:p>
            <a:pPr marL="457200" lvl="1" indent="0">
              <a:buNone/>
            </a:pPr>
            <a:r>
              <a:rPr kumimoji="1" lang="zh-CN" altLang="en-US" cap="none" dirty="0"/>
              <a:t>在 </a:t>
            </a:r>
            <a:r>
              <a:rPr kumimoji="1" lang="en-US" altLang="zh-CN" cap="none" dirty="0"/>
              <a:t>React </a:t>
            </a:r>
            <a:r>
              <a:rPr kumimoji="1" lang="zh-CN" altLang="en-US" cap="none" dirty="0"/>
              <a:t>中不能使用返回 </a:t>
            </a:r>
            <a:r>
              <a:rPr kumimoji="1" lang="en-US" altLang="zh-CN" cap="none" dirty="0"/>
              <a:t>false </a:t>
            </a:r>
            <a:r>
              <a:rPr kumimoji="1" lang="zh-CN" altLang="en-US" cap="none" dirty="0"/>
              <a:t>的方式阻止默认行为。你必须明确的使用 </a:t>
            </a:r>
            <a:r>
              <a:rPr kumimoji="1" lang="en-US" altLang="zh-CN" cap="none" dirty="0" err="1"/>
              <a:t>preventDefault</a:t>
            </a:r>
            <a:r>
              <a:rPr kumimoji="1" lang="zh-CN" altLang="en-US" cap="none" dirty="0"/>
              <a:t>。</a:t>
            </a:r>
            <a:endParaRPr kumimoji="1" lang="en-US" altLang="zh-CN" cap="none" dirty="0"/>
          </a:p>
          <a:p>
            <a:r>
              <a:rPr kumimoji="1" lang="zh-CN" altLang="en-US" cap="none" dirty="0"/>
              <a:t>创建事件：</a:t>
            </a:r>
            <a:endParaRPr kumimoji="1" lang="en-US" altLang="zh-CN" cap="none" dirty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cap="none" dirty="0"/>
              <a:t>不需要使用 </a:t>
            </a:r>
            <a:r>
              <a:rPr kumimoji="1" lang="en-US" altLang="zh-CN" cap="none" dirty="0" err="1"/>
              <a:t>addEventListener</a:t>
            </a:r>
            <a:r>
              <a:rPr kumimoji="1" lang="en-US" altLang="zh-CN" cap="none" dirty="0"/>
              <a:t> </a:t>
            </a:r>
            <a:r>
              <a:rPr kumimoji="1" lang="zh-CN" altLang="en-US" cap="none" dirty="0"/>
              <a:t>添加监听器。只需要在初始渲染的时候提供一个监听器。</a:t>
            </a:r>
            <a:endParaRPr kumimoji="1" lang="en-US" altLang="zh-CN" cap="none" dirty="0"/>
          </a:p>
          <a:p>
            <a:pPr marL="457200" lvl="1" indent="0">
              <a:buNone/>
            </a:pPr>
            <a:r>
              <a:rPr kumimoji="1" lang="en-US" altLang="zh-CN" cap="none" dirty="0"/>
              <a:t>constructor(props) {</a:t>
            </a:r>
          </a:p>
          <a:p>
            <a:pPr marL="457200" lvl="1" indent="0">
              <a:buNone/>
            </a:pPr>
            <a:r>
              <a:rPr kumimoji="1" lang="en-US" altLang="zh-CN" cap="none" dirty="0"/>
              <a:t>    super(props);</a:t>
            </a:r>
          </a:p>
          <a:p>
            <a:pPr marL="457200" lvl="1" indent="0">
              <a:buNone/>
            </a:pPr>
            <a:r>
              <a:rPr kumimoji="1" lang="en-US" altLang="zh-CN" cap="none" dirty="0"/>
              <a:t>    </a:t>
            </a:r>
            <a:r>
              <a:rPr kumimoji="1" lang="en-US" altLang="zh-CN" cap="none" dirty="0" err="1"/>
              <a:t>this.handleClick</a:t>
            </a:r>
            <a:r>
              <a:rPr kumimoji="1" lang="en-US" altLang="zh-CN" cap="none" dirty="0"/>
              <a:t> = </a:t>
            </a:r>
            <a:r>
              <a:rPr kumimoji="1" lang="en-US" altLang="zh-CN" cap="none" dirty="0" err="1"/>
              <a:t>this.handleClick.bind</a:t>
            </a:r>
            <a:r>
              <a:rPr kumimoji="1" lang="en-US" altLang="zh-CN" cap="none" dirty="0"/>
              <a:t>(this);</a:t>
            </a:r>
          </a:p>
          <a:p>
            <a:pPr marL="457200" lvl="1" indent="0">
              <a:buNone/>
            </a:pPr>
            <a:r>
              <a:rPr kumimoji="1" lang="en-US" altLang="zh-CN" cap="none" dirty="0"/>
              <a:t>}</a:t>
            </a:r>
          </a:p>
          <a:p>
            <a:pPr marL="457200" lvl="1" indent="0">
              <a:buNone/>
            </a:pPr>
            <a:r>
              <a:rPr kumimoji="1" lang="en-US" altLang="zh-CN" cap="none" dirty="0" err="1"/>
              <a:t>handleClick</a:t>
            </a:r>
            <a:r>
              <a:rPr kumimoji="1" lang="en-US" altLang="zh-CN" cap="none" dirty="0"/>
              <a:t>()</a:t>
            </a:r>
            <a:r>
              <a:rPr kumimoji="1" lang="zh-CN" altLang="en-US" cap="none" dirty="0"/>
              <a:t> </a:t>
            </a:r>
            <a:r>
              <a:rPr kumimoji="1" lang="en-US" altLang="zh-CN" cap="none" dirty="0"/>
              <a:t>{</a:t>
            </a:r>
            <a:r>
              <a:rPr kumimoji="1" lang="zh-CN" altLang="en-US" cap="none" dirty="0"/>
              <a:t> </a:t>
            </a:r>
            <a:r>
              <a:rPr kumimoji="1" lang="en-US" altLang="zh-CN" cap="none" dirty="0"/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cap="none" dirty="0"/>
              <a:t>如果没有使用属性初始化器语法，你可以在回调函数中使用 箭头函数</a:t>
            </a:r>
            <a:endParaRPr kumimoji="1" lang="en-US" altLang="zh-CN" cap="none" dirty="0"/>
          </a:p>
          <a:p>
            <a:pPr marL="457200" lvl="1" indent="0">
              <a:buNone/>
            </a:pPr>
            <a:r>
              <a:rPr kumimoji="1" lang="en-US" altLang="zh-CN" cap="none" dirty="0"/>
              <a:t>&lt;button </a:t>
            </a:r>
            <a:r>
              <a:rPr kumimoji="1" lang="en-US" altLang="zh-CN" cap="none" dirty="0" err="1"/>
              <a:t>onClick</a:t>
            </a:r>
            <a:r>
              <a:rPr kumimoji="1" lang="en-US" altLang="zh-CN" cap="none" dirty="0"/>
              <a:t>={(e) =&gt; </a:t>
            </a:r>
            <a:r>
              <a:rPr kumimoji="1" lang="en-US" altLang="zh-CN" cap="none" dirty="0" err="1"/>
              <a:t>this.handleClick</a:t>
            </a:r>
            <a:r>
              <a:rPr kumimoji="1" lang="en-US" altLang="zh-CN" cap="none" dirty="0"/>
              <a:t>(e)}&gt;hello&lt;/button&gt;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347868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43685-A093-4D4B-B436-9F4875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kumimoji="1" lang="zh-CN" altLang="en-US" dirty="0"/>
              <a:t>条件渲染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38CCF3-DB14-F44C-A5EA-BBB426E01DFE}"/>
              </a:ext>
            </a:extLst>
          </p:cNvPr>
          <p:cNvSpPr txBox="1"/>
          <p:nvPr/>
        </p:nvSpPr>
        <p:spPr>
          <a:xfrm>
            <a:off x="571500" y="1981200"/>
            <a:ext cx="342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元素变量：</a:t>
            </a:r>
            <a:endParaRPr kumimoji="1" lang="en-US" altLang="zh-CN" dirty="0"/>
          </a:p>
          <a:p>
            <a:r>
              <a:rPr kumimoji="1" lang="zh-CN" altLang="en-US" sz="1600" dirty="0"/>
              <a:t>你可以使用变量来储存元素。它可以帮助你有条件的渲染组件的一部分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949D17-F3AE-AC4C-9800-C11A49A8B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61" y="3577376"/>
            <a:ext cx="3744455" cy="14137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D1FE5D1-ECEA-2448-99BD-24C84801DCCD}"/>
              </a:ext>
            </a:extLst>
          </p:cNvPr>
          <p:cNvSpPr txBox="1"/>
          <p:nvPr/>
        </p:nvSpPr>
        <p:spPr>
          <a:xfrm>
            <a:off x="5918200" y="24384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E102BE1-2809-EF47-AF97-73D5AF7C00C0}"/>
              </a:ext>
            </a:extLst>
          </p:cNvPr>
          <p:cNvSpPr txBox="1"/>
          <p:nvPr/>
        </p:nvSpPr>
        <p:spPr>
          <a:xfrm>
            <a:off x="4572000" y="1981200"/>
            <a:ext cx="342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与运算符 </a:t>
            </a:r>
            <a:r>
              <a:rPr kumimoji="1" lang="en-US" altLang="zh-CN" dirty="0"/>
              <a:t>&amp;&amp;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zh-CN" altLang="en-US" sz="1600" dirty="0"/>
              <a:t>你可以通过用花括号包裹代码在 </a:t>
            </a:r>
            <a:r>
              <a:rPr kumimoji="1" lang="en" altLang="zh-CN" sz="1600" dirty="0"/>
              <a:t>JSX </a:t>
            </a:r>
            <a:r>
              <a:rPr kumimoji="1" lang="zh-CN" altLang="en-US" sz="1600" dirty="0"/>
              <a:t>中嵌入任何表达式 ，也包括 </a:t>
            </a:r>
            <a:r>
              <a:rPr kumimoji="1" lang="en" altLang="zh-CN" sz="1600" dirty="0"/>
              <a:t>JavaScript </a:t>
            </a:r>
            <a:r>
              <a:rPr kumimoji="1" lang="zh-CN" altLang="en-US" sz="1600" dirty="0"/>
              <a:t>的逻辑与 </a:t>
            </a:r>
            <a:r>
              <a:rPr kumimoji="1" lang="en-US" altLang="zh-CN" sz="1600" dirty="0"/>
              <a:t>&amp;&amp;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A3F0CB4-5DE1-5E42-8EBF-C35943BC17D0}"/>
              </a:ext>
            </a:extLst>
          </p:cNvPr>
          <p:cNvSpPr txBox="1"/>
          <p:nvPr/>
        </p:nvSpPr>
        <p:spPr>
          <a:xfrm>
            <a:off x="8540750" y="1981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三目运算符：</a:t>
            </a:r>
            <a:endParaRPr kumimoji="1" lang="zh-CN" altLang="en-US" sz="16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BA17009-4509-8840-BD92-A6434EF96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577377"/>
            <a:ext cx="3644900" cy="188753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150D146-F2AA-2A40-93CE-7E280EAE4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649" y="3571288"/>
            <a:ext cx="3542433" cy="79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4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56BA3-F7FF-2D48-9E17-F8639D36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 dirty="0"/>
              <a:t>列表 </a:t>
            </a:r>
            <a:r>
              <a:rPr kumimoji="1" lang="en-US" altLang="zh-CN" cap="none" dirty="0"/>
              <a:t>&amp; </a:t>
            </a:r>
            <a:r>
              <a:rPr kumimoji="1" lang="en" altLang="zh-CN" cap="none" dirty="0"/>
              <a:t>Keys</a:t>
            </a:r>
            <a:endParaRPr kumimoji="1"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65DA0-59E5-614D-8516-0EB2C6F49A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019300"/>
            <a:ext cx="5271126" cy="3924300"/>
          </a:xfrm>
        </p:spPr>
        <p:txBody>
          <a:bodyPr/>
          <a:lstStyle/>
          <a:p>
            <a:r>
              <a:rPr kumimoji="1" lang="zh-CN" altLang="en-US" sz="1800" cap="none" dirty="0"/>
              <a:t>使用</a:t>
            </a:r>
            <a:r>
              <a:rPr kumimoji="1" lang="en" altLang="zh-CN" sz="1800" cap="none" dirty="0" err="1"/>
              <a:t>Javascript</a:t>
            </a:r>
            <a:r>
              <a:rPr kumimoji="1" lang="zh-CN" altLang="en-US" sz="1800" cap="none" dirty="0"/>
              <a:t>中的</a:t>
            </a:r>
            <a:r>
              <a:rPr kumimoji="1" lang="en" altLang="zh-CN" sz="1800" cap="none" dirty="0"/>
              <a:t>map()</a:t>
            </a:r>
            <a:r>
              <a:rPr kumimoji="1" lang="zh-CN" altLang="en-US" sz="1800" cap="none" dirty="0"/>
              <a:t>方法遍历数组</a:t>
            </a:r>
            <a:endParaRPr kumimoji="1" lang="en-US" altLang="zh-CN" sz="1800" cap="none" dirty="0"/>
          </a:p>
          <a:p>
            <a:endParaRPr kumimoji="1" lang="en-US" altLang="zh-CN" cap="none" dirty="0"/>
          </a:p>
          <a:p>
            <a:pPr marL="457200" lvl="1" indent="0">
              <a:buNone/>
            </a:pPr>
            <a:r>
              <a:rPr kumimoji="1" lang="en" altLang="zh-CN" cap="none" dirty="0"/>
              <a:t>return(</a:t>
            </a:r>
          </a:p>
          <a:p>
            <a:pPr marL="457200" lvl="1" indent="0">
              <a:buNone/>
            </a:pPr>
            <a:r>
              <a:rPr kumimoji="1" lang="en" altLang="zh-CN" cap="none" dirty="0"/>
              <a:t>    &lt;</a:t>
            </a:r>
            <a:r>
              <a:rPr kumimoji="1" lang="en" altLang="zh-CN" cap="none" dirty="0" err="1"/>
              <a:t>ul</a:t>
            </a:r>
            <a:r>
              <a:rPr kumimoji="1" lang="en" altLang="zh-CN" cap="none" dirty="0"/>
              <a:t>&gt;</a:t>
            </a:r>
          </a:p>
          <a:p>
            <a:pPr marL="457200" lvl="1" indent="0">
              <a:buNone/>
            </a:pPr>
            <a:r>
              <a:rPr kumimoji="1" lang="en" altLang="zh-CN" cap="none" dirty="0"/>
              <a:t>        { </a:t>
            </a:r>
            <a:r>
              <a:rPr kumimoji="1" lang="en" altLang="zh-CN" cap="none" dirty="0" err="1"/>
              <a:t>this.state.data.map</a:t>
            </a:r>
            <a:r>
              <a:rPr kumimoji="1" lang="en" altLang="zh-CN" cap="none" dirty="0"/>
              <a:t>(item, </a:t>
            </a:r>
            <a:r>
              <a:rPr kumimoji="1" lang="en" altLang="zh-CN" cap="none" dirty="0" err="1"/>
              <a:t>i</a:t>
            </a:r>
            <a:r>
              <a:rPr kumimoji="1" lang="en" altLang="zh-CN" cap="none" dirty="0"/>
              <a:t>) =&gt; {</a:t>
            </a:r>
          </a:p>
          <a:p>
            <a:pPr marL="457200" lvl="1" indent="0">
              <a:buNone/>
            </a:pPr>
            <a:r>
              <a:rPr kumimoji="1" lang="en" altLang="zh-CN" cap="none" dirty="0"/>
              <a:t>            return &lt;li&gt;{ </a:t>
            </a:r>
            <a:r>
              <a:rPr kumimoji="1" lang="en" altLang="zh-CN" cap="none" dirty="0" err="1"/>
              <a:t>item.name</a:t>
            </a:r>
            <a:r>
              <a:rPr kumimoji="1" lang="en" altLang="zh-CN" cap="none" dirty="0"/>
              <a:t> }&lt;/li&gt;</a:t>
            </a:r>
          </a:p>
          <a:p>
            <a:pPr marL="457200" lvl="1" indent="0">
              <a:buNone/>
            </a:pPr>
            <a:r>
              <a:rPr kumimoji="1" lang="en" altLang="zh-CN" cap="none" dirty="0"/>
              <a:t>        }}</a:t>
            </a:r>
          </a:p>
          <a:p>
            <a:pPr marL="457200" lvl="1" indent="0">
              <a:buNone/>
            </a:pPr>
            <a:r>
              <a:rPr kumimoji="1" lang="en" altLang="zh-CN" cap="none" dirty="0"/>
              <a:t>    &lt;/</a:t>
            </a:r>
            <a:r>
              <a:rPr kumimoji="1" lang="en" altLang="zh-CN" cap="none" dirty="0" err="1"/>
              <a:t>ul</a:t>
            </a:r>
            <a:r>
              <a:rPr kumimoji="1" lang="en" altLang="zh-CN" cap="none" dirty="0"/>
              <a:t>&gt;</a:t>
            </a:r>
          </a:p>
          <a:p>
            <a:pPr marL="457200" lvl="1" indent="0">
              <a:buNone/>
            </a:pPr>
            <a:r>
              <a:rPr kumimoji="1" lang="en" altLang="zh-CN" cap="none" dirty="0"/>
              <a:t>)</a:t>
            </a:r>
            <a:endParaRPr kumimoji="1" lang="zh-CN" altLang="en-US" cap="none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84A357-66F7-0941-91B5-C1E88079FD19}"/>
              </a:ext>
            </a:extLst>
          </p:cNvPr>
          <p:cNvSpPr txBox="1"/>
          <p:nvPr/>
        </p:nvSpPr>
        <p:spPr>
          <a:xfrm>
            <a:off x="6616700" y="2019300"/>
            <a:ext cx="46615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Keys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Keys</a:t>
            </a:r>
            <a:r>
              <a:rPr kumimoji="1" lang="zh-CN" altLang="en-US" dirty="0"/>
              <a:t>可以在</a:t>
            </a:r>
            <a:r>
              <a:rPr kumimoji="1" lang="en-US" altLang="zh-CN" dirty="0"/>
              <a:t>DOM</a:t>
            </a:r>
            <a:r>
              <a:rPr kumimoji="1" lang="zh-CN" altLang="en-US" dirty="0"/>
              <a:t>中的某些元素被增加或删除的时候帮助</a:t>
            </a:r>
            <a:r>
              <a:rPr kumimoji="1" lang="en-US" altLang="zh-CN" dirty="0"/>
              <a:t>React</a:t>
            </a:r>
            <a:r>
              <a:rPr kumimoji="1" lang="zh-CN" altLang="en-US" dirty="0"/>
              <a:t>识别哪些元素发生了变化。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en" altLang="zh-CN" dirty="0"/>
              <a:t>return(</a:t>
            </a:r>
          </a:p>
          <a:p>
            <a:pPr lvl="1"/>
            <a:r>
              <a:rPr kumimoji="1" lang="en" altLang="zh-CN" dirty="0"/>
              <a:t>    &lt;</a:t>
            </a:r>
            <a:r>
              <a:rPr kumimoji="1" lang="en" altLang="zh-CN" dirty="0" err="1"/>
              <a:t>ul</a:t>
            </a:r>
            <a:r>
              <a:rPr kumimoji="1" lang="en" altLang="zh-CN" dirty="0"/>
              <a:t>&gt;</a:t>
            </a:r>
          </a:p>
          <a:p>
            <a:pPr lvl="1"/>
            <a:r>
              <a:rPr kumimoji="1" lang="en" altLang="zh-CN" dirty="0"/>
              <a:t>        { </a:t>
            </a:r>
            <a:r>
              <a:rPr kumimoji="1" lang="en" altLang="zh-CN" dirty="0" err="1"/>
              <a:t>this.state.data.map</a:t>
            </a:r>
            <a:r>
              <a:rPr kumimoji="1" lang="en" altLang="zh-CN" dirty="0"/>
              <a:t>(item, </a:t>
            </a:r>
            <a:r>
              <a:rPr kumimoji="1" lang="en" altLang="zh-CN" dirty="0" err="1"/>
              <a:t>i</a:t>
            </a:r>
            <a:r>
              <a:rPr kumimoji="1" lang="en" altLang="zh-CN" dirty="0"/>
              <a:t>) =&gt; {</a:t>
            </a:r>
          </a:p>
          <a:p>
            <a:pPr lvl="1"/>
            <a:r>
              <a:rPr kumimoji="1" lang="en" altLang="zh-CN" dirty="0"/>
              <a:t>            return &lt;li key={</a:t>
            </a:r>
            <a:r>
              <a:rPr kumimoji="1" lang="en" altLang="zh-CN" dirty="0" err="1"/>
              <a:t>i</a:t>
            </a:r>
            <a:r>
              <a:rPr kumimoji="1" lang="en" altLang="zh-CN" dirty="0"/>
              <a:t>}&gt;{ </a:t>
            </a:r>
            <a:r>
              <a:rPr kumimoji="1" lang="en" altLang="zh-CN" dirty="0" err="1"/>
              <a:t>item.name</a:t>
            </a:r>
            <a:r>
              <a:rPr kumimoji="1" lang="en" altLang="zh-CN" dirty="0"/>
              <a:t> }&lt;/li&gt;</a:t>
            </a:r>
          </a:p>
          <a:p>
            <a:pPr lvl="1"/>
            <a:r>
              <a:rPr kumimoji="1" lang="en" altLang="zh-CN" dirty="0"/>
              <a:t>        }}</a:t>
            </a:r>
          </a:p>
          <a:p>
            <a:pPr lvl="1"/>
            <a:r>
              <a:rPr kumimoji="1" lang="en" altLang="zh-CN" dirty="0"/>
              <a:t>    &lt;/</a:t>
            </a:r>
            <a:r>
              <a:rPr kumimoji="1" lang="en" altLang="zh-CN" dirty="0" err="1"/>
              <a:t>ul</a:t>
            </a:r>
            <a:r>
              <a:rPr kumimoji="1" lang="en" altLang="zh-CN" dirty="0"/>
              <a:t>&gt;</a:t>
            </a:r>
          </a:p>
          <a:p>
            <a:pPr lvl="1"/>
            <a:r>
              <a:rPr kumimoji="1" lang="en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02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DE878-8DD4-C748-B4DE-9EECCCA9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A58308-FDBC-0045-A47B-23D166AA8B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cap="none" dirty="0"/>
              <a:t>受控 </a:t>
            </a:r>
            <a:r>
              <a:rPr kumimoji="1" lang="en-US" altLang="zh-CN" cap="none" dirty="0"/>
              <a:t>&amp; </a:t>
            </a:r>
            <a:r>
              <a:rPr kumimoji="1" lang="zh-CN" altLang="en-US" cap="none" dirty="0"/>
              <a:t>非受控组件</a:t>
            </a:r>
            <a:endParaRPr kumimoji="1" lang="en-US" altLang="zh-CN" cap="none" dirty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cap="none" dirty="0"/>
              <a:t>值由</a:t>
            </a:r>
            <a:r>
              <a:rPr kumimoji="1" lang="en-US" altLang="zh-CN" cap="none" dirty="0"/>
              <a:t>React</a:t>
            </a:r>
            <a:r>
              <a:rPr kumimoji="1" lang="zh-CN" altLang="en-US" cap="none" dirty="0"/>
              <a:t>控制的输入表单元素称为受控组件。当用户将数据输入到受控组件中时，会触发状态改变的事件处理程序，并且你的代码将决定输入是否有效（使用更新的值重新渲染）。如果你不重新渲染，那么表单元素将保持不变。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cap="none" dirty="0"/>
              <a:t>非受控制组件的表单元素在</a:t>
            </a:r>
            <a:r>
              <a:rPr kumimoji="1" lang="en-US" altLang="zh-CN" cap="none" dirty="0"/>
              <a:t>React</a:t>
            </a:r>
            <a:r>
              <a:rPr kumimoji="1" lang="zh-CN" altLang="en-US" cap="none" dirty="0"/>
              <a:t>之外工作。当用户将数据输入到表单域（输入框，下拉菜单等）时，不需要</a:t>
            </a:r>
            <a:r>
              <a:rPr kumimoji="1" lang="en-US" altLang="zh-CN" cap="none" dirty="0"/>
              <a:t>React</a:t>
            </a:r>
            <a:r>
              <a:rPr kumimoji="1" lang="zh-CN" altLang="en-US" cap="none" dirty="0"/>
              <a:t>做任何事情，更新的数据就会被呈现出来。这也意味着你不能强迫表单域都有一个确定的值。</a:t>
            </a:r>
            <a:endParaRPr kumimoji="1" lang="en-US" altLang="zh-CN" cap="none" dirty="0"/>
          </a:p>
          <a:p>
            <a:pPr marL="0" indent="0">
              <a:buNone/>
            </a:pPr>
            <a:r>
              <a:rPr kumimoji="1" lang="en-US" altLang="zh-CN" cap="none" dirty="0"/>
              <a:t>Refs</a:t>
            </a:r>
            <a:r>
              <a:rPr kumimoji="1" lang="zh-CN" altLang="en-US" cap="none" dirty="0"/>
              <a:t>：</a:t>
            </a:r>
            <a:endParaRPr kumimoji="1" lang="en-US" altLang="zh-CN" cap="none" dirty="0"/>
          </a:p>
          <a:p>
            <a:pPr marL="0" indent="0">
              <a:buNone/>
            </a:pPr>
            <a:r>
              <a:rPr kumimoji="1" lang="en" altLang="zh-CN" cap="none" dirty="0"/>
              <a:t>React</a:t>
            </a:r>
            <a:r>
              <a:rPr kumimoji="1" lang="zh-CN" altLang="en-US" cap="none" dirty="0"/>
              <a:t>支持一个可以附加到任何组件的特殊属性</a:t>
            </a:r>
            <a:r>
              <a:rPr kumimoji="1" lang="en" altLang="zh-CN" cap="none" dirty="0"/>
              <a:t>ref</a:t>
            </a:r>
            <a:r>
              <a:rPr kumimoji="1" lang="zh-CN" altLang="en" cap="none" dirty="0"/>
              <a:t>。</a:t>
            </a:r>
            <a:r>
              <a:rPr kumimoji="1" lang="en" altLang="zh-CN" cap="none" dirty="0"/>
              <a:t>ref</a:t>
            </a:r>
            <a:r>
              <a:rPr kumimoji="1" lang="zh-CN" altLang="en-US" cap="none" dirty="0"/>
              <a:t>属性可以是一个字符串或一个回调函数。当</a:t>
            </a:r>
            <a:r>
              <a:rPr kumimoji="1" lang="en" altLang="zh-CN" cap="none" dirty="0"/>
              <a:t>ref</a:t>
            </a:r>
            <a:r>
              <a:rPr kumimoji="1" lang="zh-CN" altLang="en-US" cap="none" dirty="0"/>
              <a:t>属性是一个回调函数时，函数接收底层</a:t>
            </a:r>
            <a:r>
              <a:rPr kumimoji="1" lang="en" altLang="zh-CN" cap="none" dirty="0"/>
              <a:t>DOM</a:t>
            </a:r>
            <a:r>
              <a:rPr kumimoji="1" lang="zh-CN" altLang="en-US" cap="none" dirty="0"/>
              <a:t>元素或类实例（取决于元素的类型）作为参数。这使你可以直接访问</a:t>
            </a:r>
            <a:r>
              <a:rPr kumimoji="1" lang="en" altLang="zh-CN" cap="none" dirty="0"/>
              <a:t>DOM</a:t>
            </a:r>
            <a:r>
              <a:rPr kumimoji="1" lang="zh-CN" altLang="en-US" cap="none" dirty="0"/>
              <a:t>元素或组件实例。</a:t>
            </a:r>
            <a:endParaRPr kumimoji="1" lang="en-US" altLang="zh-CN" cap="none" dirty="0"/>
          </a:p>
          <a:p>
            <a:endParaRPr kumimoji="1" lang="en-US" altLang="zh-CN" cap="none" dirty="0"/>
          </a:p>
          <a:p>
            <a:endParaRPr kumimoji="1" lang="en-US" altLang="zh-CN" cap="none" dirty="0"/>
          </a:p>
          <a:p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418962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FF413-FBF9-3943-B606-82A14CE2BE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cap="none" dirty="0"/>
              <a:t>Redux</a:t>
            </a: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82728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53BC0-0178-AD41-B998-BA410E53C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 dirty="0"/>
              <a:t>为什么需要</a:t>
            </a:r>
            <a:r>
              <a:rPr kumimoji="1" lang="en-US" altLang="zh-CN" cap="none" dirty="0"/>
              <a:t>Redux</a:t>
            </a:r>
            <a:r>
              <a:rPr kumimoji="1" lang="zh-CN" altLang="en-US" cap="none" dirty="0"/>
              <a:t>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4E1AE4-6988-A34A-9C54-F62E27B0F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1784349"/>
            <a:ext cx="4749800" cy="48091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D6BE9E-BA57-D640-B258-58D666888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650" y="1784348"/>
            <a:ext cx="5125566" cy="480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3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BCE46-E7CF-BB40-9AE5-F387CDC2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/>
              <a:t>Redux</a:t>
            </a:r>
            <a:r>
              <a:rPr kumimoji="1" lang="zh-CN" altLang="en-US" cap="none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0C351-57FC-4643-8249-736F65552D0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cap="none" dirty="0"/>
              <a:t>什么是</a:t>
            </a:r>
            <a:r>
              <a:rPr kumimoji="1" lang="en-US" altLang="zh-CN" cap="none" dirty="0"/>
              <a:t>redux</a:t>
            </a:r>
            <a:r>
              <a:rPr kumimoji="1" lang="zh-CN" altLang="en-US" cap="none" dirty="0"/>
              <a:t>？</a:t>
            </a:r>
            <a:endParaRPr kumimoji="1" lang="en-US" altLang="zh-CN" cap="none" dirty="0"/>
          </a:p>
          <a:p>
            <a:pPr marL="457200" lvl="1" indent="0">
              <a:buNone/>
            </a:pPr>
            <a:r>
              <a:rPr kumimoji="1" lang="en" altLang="zh-CN" cap="none" dirty="0"/>
              <a:t>Redux </a:t>
            </a:r>
            <a:r>
              <a:rPr kumimoji="1" lang="zh-CN" altLang="en-US" cap="none" dirty="0"/>
              <a:t>是 </a:t>
            </a:r>
            <a:r>
              <a:rPr kumimoji="1" lang="en" altLang="zh-CN" cap="none" dirty="0"/>
              <a:t>JavaScript </a:t>
            </a:r>
            <a:r>
              <a:rPr kumimoji="1" lang="zh-CN" altLang="en-US" cap="none" dirty="0"/>
              <a:t>状态容器，提供可预测化的状态管理。</a:t>
            </a:r>
            <a:endParaRPr kumimoji="1" lang="en-US" altLang="zh-CN" cap="none" dirty="0"/>
          </a:p>
          <a:p>
            <a:r>
              <a:rPr kumimoji="1" lang="en-US" altLang="zh-CN" cap="none" dirty="0"/>
              <a:t>Redux</a:t>
            </a:r>
            <a:r>
              <a:rPr kumimoji="1" lang="zh-CN" altLang="en-US" cap="none" dirty="0"/>
              <a:t>设计思想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cap="none" dirty="0"/>
              <a:t>Web </a:t>
            </a:r>
            <a:r>
              <a:rPr kumimoji="1" lang="zh-CN" altLang="en-US" cap="none" dirty="0"/>
              <a:t>应用是一个状态机，视图与状态是一一对应的。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cap="none" dirty="0"/>
              <a:t>所有的状态，保存在一个对象里面。</a:t>
            </a:r>
            <a:endParaRPr kumimoji="1" lang="en-US" altLang="zh-CN" cap="none" dirty="0"/>
          </a:p>
          <a:p>
            <a:endParaRPr kumimoji="1" lang="en-US" altLang="zh-CN" cap="none" dirty="0"/>
          </a:p>
          <a:p>
            <a:endParaRPr kumimoji="1" lang="en-US" altLang="zh-CN" cap="none" dirty="0"/>
          </a:p>
          <a:p>
            <a:endParaRPr kumimoji="1" lang="en-US" altLang="zh-CN" cap="none" dirty="0"/>
          </a:p>
        </p:txBody>
      </p:sp>
    </p:spTree>
    <p:extLst>
      <p:ext uri="{BB962C8B-B14F-4D97-AF65-F5344CB8AC3E}">
        <p14:creationId xmlns:p14="http://schemas.microsoft.com/office/powerpoint/2010/main" val="175162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2CBBB-F40F-AA4D-A1CF-FDCA762B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</a:t>
            </a:r>
            <a:r>
              <a:rPr lang="en-US" altLang="zh-CN" cap="none" dirty="0"/>
              <a:t>React </a:t>
            </a:r>
            <a:r>
              <a:rPr kumimoji="1"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CF8E6-4044-334A-8E45-28A8147059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r>
              <a:rPr lang="zh-CN" altLang="en-US" dirty="0"/>
              <a:t>起源于 </a:t>
            </a:r>
            <a:r>
              <a:rPr lang="en" altLang="zh-CN" dirty="0"/>
              <a:t>Facebook </a:t>
            </a:r>
            <a:r>
              <a:rPr lang="zh-CN" altLang="en-US" dirty="0"/>
              <a:t>的内部项目</a:t>
            </a:r>
            <a:endParaRPr lang="en-US" altLang="zh-CN" dirty="0"/>
          </a:p>
          <a:p>
            <a:r>
              <a:rPr lang="zh-CN" altLang="en-US" dirty="0"/>
              <a:t>用于构建用户界面的 </a:t>
            </a:r>
            <a:r>
              <a:rPr lang="en" altLang="zh-CN" dirty="0"/>
              <a:t>JavaScript </a:t>
            </a:r>
            <a:r>
              <a:rPr lang="zh-CN" altLang="en-US" dirty="0"/>
              <a:t>库</a:t>
            </a:r>
            <a:endParaRPr lang="en-US" altLang="zh-CN" dirty="0"/>
          </a:p>
          <a:p>
            <a:r>
              <a:rPr lang="zh-CN" altLang="en-US" dirty="0"/>
              <a:t>是</a:t>
            </a:r>
            <a:r>
              <a:rPr lang="en" altLang="zh-CN" dirty="0"/>
              <a:t>Web</a:t>
            </a:r>
            <a:r>
              <a:rPr lang="zh-CN" altLang="en-US" dirty="0"/>
              <a:t>应用程序的视图层</a:t>
            </a:r>
            <a:endParaRPr lang="en-US" altLang="zh-CN" dirty="0"/>
          </a:p>
          <a:p>
            <a:r>
              <a:rPr lang="en" altLang="zh-CN" dirty="0"/>
              <a:t>React</a:t>
            </a:r>
            <a:r>
              <a:rPr lang="zh-CN" altLang="en-US" dirty="0"/>
              <a:t>应用程序的核心是组件</a:t>
            </a:r>
            <a:r>
              <a:rPr lang="en-US" altLang="zh-CN" dirty="0"/>
              <a:t>(</a:t>
            </a:r>
            <a:r>
              <a:rPr lang="en" altLang="zh-CN" dirty="0"/>
              <a:t>Component)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994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AA673-28C0-854C-99B1-138E26D8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/>
              <a:t>Redux</a:t>
            </a:r>
            <a:r>
              <a:rPr kumimoji="1" lang="zh-CN" altLang="en-US" dirty="0"/>
              <a:t>流程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F3641F-B072-7C48-9C8E-6F10E43EE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47" y="1871107"/>
            <a:ext cx="5483663" cy="41084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602F637-9B33-EA4D-BBA5-D3258484D23E}"/>
              </a:ext>
            </a:extLst>
          </p:cNvPr>
          <p:cNvSpPr txBox="1"/>
          <p:nvPr/>
        </p:nvSpPr>
        <p:spPr>
          <a:xfrm>
            <a:off x="5911957" y="2180801"/>
            <a:ext cx="57720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200" dirty="0"/>
              <a:t>Store</a:t>
            </a:r>
            <a:r>
              <a:rPr kumimoji="1" lang="zh-CN" altLang="en" sz="2200" dirty="0"/>
              <a:t>：</a:t>
            </a:r>
            <a:r>
              <a:rPr kumimoji="1" lang="zh-CN" altLang="en-US" sz="2200" dirty="0"/>
              <a:t>是保存数据的地方，整个应用只能有一个 </a:t>
            </a:r>
            <a:r>
              <a:rPr kumimoji="1" lang="en" altLang="zh-CN" sz="2200" dirty="0"/>
              <a:t>Store</a:t>
            </a:r>
            <a:r>
              <a:rPr kumimoji="1" lang="zh-CN" altLang="en" sz="2200" dirty="0"/>
              <a:t>。</a:t>
            </a:r>
          </a:p>
          <a:p>
            <a:endParaRPr kumimoji="1" lang="zh-CN" altLang="en" sz="2200" dirty="0"/>
          </a:p>
          <a:p>
            <a:r>
              <a:rPr kumimoji="1" lang="en" altLang="zh-CN" sz="2200" dirty="0"/>
              <a:t>Action</a:t>
            </a:r>
            <a:r>
              <a:rPr kumimoji="1" lang="zh-CN" altLang="en" sz="2200" dirty="0"/>
              <a:t>：</a:t>
            </a:r>
            <a:r>
              <a:rPr kumimoji="1" lang="zh-CN" altLang="en-US" sz="2200" dirty="0"/>
              <a:t>是</a:t>
            </a:r>
            <a:r>
              <a:rPr kumimoji="1" lang="en" altLang="zh-CN" sz="2200" dirty="0"/>
              <a:t>store</a:t>
            </a:r>
            <a:r>
              <a:rPr kumimoji="1" lang="zh-CN" altLang="en-US" sz="2200" dirty="0"/>
              <a:t>数据的唯一来源，一般通过</a:t>
            </a:r>
            <a:r>
              <a:rPr kumimoji="1" lang="en" altLang="zh-CN" sz="2200" dirty="0" err="1"/>
              <a:t>store.dispatch</a:t>
            </a:r>
            <a:r>
              <a:rPr kumimoji="1" lang="en" altLang="zh-CN" sz="2200" dirty="0"/>
              <a:t>()</a:t>
            </a:r>
            <a:r>
              <a:rPr kumimoji="1" lang="zh-CN" altLang="en-US" sz="2200" dirty="0"/>
              <a:t>将</a:t>
            </a:r>
            <a:r>
              <a:rPr kumimoji="1" lang="en" altLang="zh-CN" sz="2200" dirty="0"/>
              <a:t>action</a:t>
            </a:r>
            <a:r>
              <a:rPr kumimoji="1" lang="zh-CN" altLang="en-US" sz="2200" dirty="0"/>
              <a:t>传到</a:t>
            </a:r>
            <a:r>
              <a:rPr kumimoji="1" lang="en" altLang="zh-CN" sz="2200" dirty="0"/>
              <a:t>store</a:t>
            </a:r>
          </a:p>
          <a:p>
            <a:endParaRPr kumimoji="1" lang="en" altLang="zh-CN" sz="2200" dirty="0"/>
          </a:p>
          <a:p>
            <a:r>
              <a:rPr kumimoji="1" lang="en" altLang="zh-CN" sz="2200" dirty="0"/>
              <a:t>Reducers</a:t>
            </a:r>
            <a:r>
              <a:rPr kumimoji="1" lang="zh-CN" altLang="en" sz="2200" dirty="0"/>
              <a:t>：</a:t>
            </a:r>
            <a:r>
              <a:rPr kumimoji="1" lang="zh-CN" altLang="en-US" sz="2200" dirty="0"/>
              <a:t>通过</a:t>
            </a:r>
            <a:r>
              <a:rPr kumimoji="1" lang="en" altLang="zh-CN" sz="2200" dirty="0"/>
              <a:t>dispatch</a:t>
            </a:r>
            <a:r>
              <a:rPr kumimoji="1" lang="zh-CN" altLang="en-US" sz="2200" dirty="0"/>
              <a:t>方法告诉应用如何更新</a:t>
            </a:r>
            <a:r>
              <a:rPr kumimoji="1" lang="en" altLang="zh-CN" sz="2200" dirty="0"/>
              <a:t>state</a:t>
            </a:r>
            <a:r>
              <a:rPr kumimoji="1" lang="zh-CN" altLang="en" sz="2200" dirty="0"/>
              <a:t>，</a:t>
            </a:r>
            <a:r>
              <a:rPr kumimoji="1" lang="zh-CN" altLang="en-US" sz="2200" dirty="0"/>
              <a:t>会返回一个新的</a:t>
            </a:r>
            <a:r>
              <a:rPr kumimoji="1" lang="en" altLang="zh-CN" sz="2200" dirty="0"/>
              <a:t>state</a:t>
            </a:r>
          </a:p>
          <a:p>
            <a:endParaRPr kumimoji="1" lang="en" altLang="zh-CN" sz="2200" dirty="0"/>
          </a:p>
          <a:p>
            <a:r>
              <a:rPr kumimoji="1" lang="en" altLang="zh-CN" sz="2200" dirty="0"/>
              <a:t>state</a:t>
            </a:r>
            <a:r>
              <a:rPr kumimoji="1" lang="zh-CN" altLang="en" sz="2200" dirty="0"/>
              <a:t>：</a:t>
            </a:r>
            <a:r>
              <a:rPr kumimoji="1" lang="zh-CN" altLang="en-US" sz="2200" dirty="0"/>
              <a:t>包含所有数据，可以通过</a:t>
            </a:r>
            <a:r>
              <a:rPr kumimoji="1" lang="en" altLang="zh-CN" sz="2200" dirty="0" err="1"/>
              <a:t>store.getState</a:t>
            </a:r>
            <a:r>
              <a:rPr kumimoji="1" lang="en" altLang="zh-CN" sz="2200" dirty="0"/>
              <a:t>()</a:t>
            </a:r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78612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2B59F-EB08-824D-810E-E3A000FD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/>
              <a:t>react-redux</a:t>
            </a:r>
            <a:endParaRPr kumimoji="1"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8F7885-0F5A-1749-B448-9133F6B216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90700"/>
            <a:ext cx="10363826" cy="4318000"/>
          </a:xfrm>
        </p:spPr>
        <p:txBody>
          <a:bodyPr/>
          <a:lstStyle/>
          <a:p>
            <a:r>
              <a:rPr kumimoji="1" lang="en-US" altLang="zh-CN" cap="none" dirty="0"/>
              <a:t>redux</a:t>
            </a:r>
            <a:r>
              <a:rPr kumimoji="1" lang="zh-CN" altLang="en-US" cap="none" dirty="0"/>
              <a:t>是独立的应用状态管理工具，它是可以独立于</a:t>
            </a:r>
            <a:r>
              <a:rPr kumimoji="1" lang="en-US" altLang="zh-CN" cap="none" dirty="0"/>
              <a:t>react</a:t>
            </a:r>
            <a:r>
              <a:rPr kumimoji="1" lang="zh-CN" altLang="en-US" cap="none" dirty="0"/>
              <a:t>之外的。在</a:t>
            </a:r>
            <a:r>
              <a:rPr kumimoji="1" lang="en-US" altLang="zh-CN" cap="none" dirty="0"/>
              <a:t>react</a:t>
            </a:r>
            <a:r>
              <a:rPr kumimoji="1" lang="zh-CN" altLang="en-US" cap="none" dirty="0"/>
              <a:t>中使用</a:t>
            </a:r>
            <a:r>
              <a:rPr kumimoji="1" lang="en-US" altLang="zh-CN" cap="none" dirty="0"/>
              <a:t>react-redux</a:t>
            </a:r>
            <a:r>
              <a:rPr kumimoji="1" lang="zh-CN" altLang="en-US" cap="none" dirty="0"/>
              <a:t>这个工具</a:t>
            </a:r>
            <a:endParaRPr kumimoji="1" lang="en-US" altLang="zh-CN" cap="none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cap="none" dirty="0"/>
              <a:t>Provider</a:t>
            </a:r>
            <a:r>
              <a:rPr kumimoji="1" lang="zh-CN" altLang="en-US" cap="none" dirty="0"/>
              <a:t>：它是组件顶层，用来盛放</a:t>
            </a:r>
            <a:r>
              <a:rPr kumimoji="1" lang="en-US" altLang="zh-CN" cap="none" dirty="0"/>
              <a:t>store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cap="none" dirty="0" err="1"/>
              <a:t>mapStateToProps</a:t>
            </a:r>
            <a:r>
              <a:rPr kumimoji="1" lang="zh-CN" altLang="en-US" cap="none" dirty="0"/>
              <a:t>：将</a:t>
            </a:r>
            <a:r>
              <a:rPr kumimoji="1" lang="en" altLang="zh-CN" cap="none" dirty="0"/>
              <a:t>state</a:t>
            </a:r>
            <a:r>
              <a:rPr kumimoji="1" lang="zh-CN" altLang="en-US" cap="none" dirty="0"/>
              <a:t>转换为了</a:t>
            </a:r>
            <a:r>
              <a:rPr kumimoji="1" lang="en" altLang="zh-CN" cap="none" dirty="0"/>
              <a:t>props</a:t>
            </a:r>
            <a:r>
              <a:rPr kumimoji="1" lang="zh-CN" altLang="en-US" cap="none" dirty="0"/>
              <a:t>对象</a:t>
            </a:r>
            <a:endParaRPr kumimoji="1" lang="en-US" altLang="zh-CN" cap="none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cap="none" dirty="0" err="1"/>
              <a:t>mapDispatchToProps</a:t>
            </a:r>
            <a:r>
              <a:rPr kumimoji="1" lang="zh-CN" altLang="en-US" cap="none" dirty="0"/>
              <a:t>：帮助我们在组件中通过</a:t>
            </a:r>
            <a:r>
              <a:rPr kumimoji="1" lang="en" altLang="zh-CN" cap="none" dirty="0"/>
              <a:t>props</a:t>
            </a:r>
            <a:r>
              <a:rPr kumimoji="1" lang="zh-CN" altLang="en-US" cap="none" dirty="0"/>
              <a:t>调用</a:t>
            </a:r>
            <a:r>
              <a:rPr kumimoji="1" lang="en" altLang="zh-CN" cap="none" dirty="0"/>
              <a:t>dispatch</a:t>
            </a:r>
            <a:r>
              <a:rPr kumimoji="1" lang="zh-CN" altLang="en-US" cap="none" dirty="0"/>
              <a:t>来触发</a:t>
            </a:r>
            <a:r>
              <a:rPr kumimoji="1" lang="en" altLang="zh-CN" cap="none" dirty="0"/>
              <a:t>action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cap="none" dirty="0"/>
              <a:t>connect</a:t>
            </a:r>
            <a:r>
              <a:rPr kumimoji="1" lang="zh-CN" altLang="en-US" cap="none" dirty="0"/>
              <a:t>：将</a:t>
            </a:r>
            <a:r>
              <a:rPr kumimoji="1" lang="en" altLang="zh-CN" cap="none" dirty="0" err="1"/>
              <a:t>mapStateToProps</a:t>
            </a:r>
            <a:r>
              <a:rPr kumimoji="1" lang="zh-CN" altLang="en-US" cap="none" dirty="0"/>
              <a:t>和</a:t>
            </a:r>
            <a:r>
              <a:rPr kumimoji="1" lang="en" altLang="zh-CN" cap="none" dirty="0" err="1"/>
              <a:t>mapDispatchToProps</a:t>
            </a:r>
            <a:r>
              <a:rPr kumimoji="1" lang="zh-CN" altLang="en-US" cap="none" dirty="0"/>
              <a:t>生成的</a:t>
            </a:r>
            <a:r>
              <a:rPr kumimoji="1" lang="en" altLang="zh-CN" cap="none" dirty="0"/>
              <a:t>props</a:t>
            </a:r>
            <a:r>
              <a:rPr kumimoji="1" lang="zh-CN" altLang="en-US" cap="none" dirty="0"/>
              <a:t>注入到需要使用它的组中</a:t>
            </a:r>
            <a:endParaRPr kumimoji="1" lang="en-US" altLang="zh-CN" cap="none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cap="none" dirty="0"/>
              <a:t>redux-</a:t>
            </a:r>
            <a:r>
              <a:rPr kumimoji="1" lang="en-US" altLang="zh-CN" cap="none" dirty="0" err="1"/>
              <a:t>thunk</a:t>
            </a:r>
            <a:r>
              <a:rPr kumimoji="1" lang="zh-CN" altLang="en-US" cap="none" dirty="0"/>
              <a:t>：它是一个中间件，作用是使被</a:t>
            </a:r>
            <a:r>
              <a:rPr kumimoji="1" lang="en-US" altLang="zh-CN" cap="none" dirty="0"/>
              <a:t>dispatch</a:t>
            </a:r>
            <a:r>
              <a:rPr kumimoji="1" lang="zh-CN" altLang="en-US" cap="none" dirty="0"/>
              <a:t>的</a:t>
            </a:r>
            <a:r>
              <a:rPr kumimoji="1" lang="en-US" altLang="zh-CN" cap="none" dirty="0"/>
              <a:t>function</a:t>
            </a:r>
            <a:r>
              <a:rPr kumimoji="1" lang="zh-CN" altLang="en-US" cap="none" dirty="0"/>
              <a:t>会接收</a:t>
            </a:r>
            <a:r>
              <a:rPr kumimoji="1" lang="en-US" altLang="zh-CN" cap="none" dirty="0"/>
              <a:t>dispatch</a:t>
            </a:r>
            <a:r>
              <a:rPr kumimoji="1" lang="zh-CN" altLang="en-US" cap="none" dirty="0"/>
              <a:t>作为参数，并且可以异步调用</a:t>
            </a:r>
            <a:endParaRPr kumimoji="1" lang="en-US" altLang="zh-CN" cap="none" dirty="0"/>
          </a:p>
          <a:p>
            <a:endParaRPr kumimoji="1" lang="en-US" altLang="zh-CN" cap="none" dirty="0"/>
          </a:p>
          <a:p>
            <a:endParaRPr kumimoji="1" lang="en-US" altLang="zh-CN" cap="none" dirty="0"/>
          </a:p>
          <a:p>
            <a:endParaRPr kumimoji="1" lang="en-US" altLang="zh-CN" cap="none" dirty="0"/>
          </a:p>
          <a:p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43253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0685799-7504-5942-ACAF-52AE0B921280}"/>
              </a:ext>
            </a:extLst>
          </p:cNvPr>
          <p:cNvSpPr/>
          <p:nvPr/>
        </p:nvSpPr>
        <p:spPr>
          <a:xfrm>
            <a:off x="5085918" y="2710934"/>
            <a:ext cx="25410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6000" b="1" i="1" dirty="0">
                <a:solidFill>
                  <a:srgbClr val="FF0000"/>
                </a:solidFill>
                <a:latin typeface="Kaiti SC" panose="02010600040101010101" pitchFamily="2" charset="-122"/>
                <a:ea typeface="Kaiti SC" panose="02010600040101010101" pitchFamily="2" charset="-122"/>
                <a:cs typeface="Yuppy SC" panose="020F0603040207020204" pitchFamily="3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62720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AD8B8-141D-9B4A-9CA4-5B9171F1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React</a:t>
            </a:r>
            <a:r>
              <a:rPr kumimoji="1" lang="zh-CN" altLang="en-US" dirty="0"/>
              <a:t>的特点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2BC142-8D71-D349-A5FB-838ABFBB45B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声明式：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" altLang="zh-CN" dirty="0"/>
              <a:t>React </a:t>
            </a:r>
            <a:r>
              <a:rPr lang="zh-CN" altLang="en-US" dirty="0"/>
              <a:t>可以非常轻松地创建用户交互界面。为你应用的每一个状态设计简洁的视图，在数据改变时 </a:t>
            </a:r>
            <a:r>
              <a:rPr lang="en" altLang="zh-CN" dirty="0"/>
              <a:t>React </a:t>
            </a:r>
            <a:r>
              <a:rPr lang="zh-CN" altLang="en-US" dirty="0"/>
              <a:t>也可以高效地更新渲染界面。</a:t>
            </a:r>
            <a:endParaRPr lang="en-US" altLang="zh-CN" dirty="0"/>
          </a:p>
          <a:p>
            <a:r>
              <a:rPr lang="zh-CN" altLang="en-US" dirty="0"/>
              <a:t>组件化：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创建好拥有各自状态的组件，再由组件构成更加复杂的界面。</a:t>
            </a:r>
            <a:endParaRPr lang="en-US" altLang="zh-CN" dirty="0"/>
          </a:p>
          <a:p>
            <a:r>
              <a:rPr lang="zh-CN" altLang="en-US" dirty="0"/>
              <a:t>一次学习，随处编写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无论你现在正在使用什么技术栈，你都可以随时引入 </a:t>
            </a:r>
            <a:r>
              <a:rPr lang="en" altLang="zh-CN" dirty="0"/>
              <a:t>React </a:t>
            </a:r>
            <a:r>
              <a:rPr lang="zh-CN" altLang="en-US" dirty="0"/>
              <a:t>开发新特性。</a:t>
            </a:r>
          </a:p>
        </p:txBody>
      </p:sp>
    </p:spTree>
    <p:extLst>
      <p:ext uri="{BB962C8B-B14F-4D97-AF65-F5344CB8AC3E}">
        <p14:creationId xmlns:p14="http://schemas.microsoft.com/office/powerpoint/2010/main" val="161350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DB717-822A-F74F-BA16-6CEA6586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React</a:t>
            </a:r>
            <a:r>
              <a:rPr kumimoji="1" lang="zh-CN" altLang="en-US" cap="none" dirty="0"/>
              <a:t> </a:t>
            </a:r>
            <a:r>
              <a:rPr kumimoji="1" lang="en-US" altLang="zh-CN" cap="none" dirty="0"/>
              <a:t>VS</a:t>
            </a:r>
            <a:r>
              <a:rPr kumimoji="1" lang="zh-CN" altLang="en-US" cap="none" dirty="0"/>
              <a:t> </a:t>
            </a:r>
            <a:r>
              <a:rPr kumimoji="1" lang="en-US" altLang="zh-CN" cap="none" dirty="0" err="1"/>
              <a:t>Vue</a:t>
            </a:r>
            <a:endParaRPr kumimoji="1"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4A527-AA04-BA46-804E-1A862AF327A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sz="2800" dirty="0"/>
              <a:t>相同点</a:t>
            </a:r>
            <a:endParaRPr kumimoji="1" lang="en-US" altLang="zh-CN" sz="2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使用 </a:t>
            </a:r>
            <a:r>
              <a:rPr lang="en" altLang="zh-CN" dirty="0"/>
              <a:t>Virtual DOM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提供了响应式</a:t>
            </a:r>
            <a:r>
              <a:rPr lang="en" altLang="zh-CN" dirty="0"/>
              <a:t> </a:t>
            </a:r>
            <a:r>
              <a:rPr lang="zh-CN" altLang="en-US" dirty="0"/>
              <a:t>和组件化 的视图组件。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将注意力集中保持在核心库，而将其他功能如路由和全局状态管理交给相关的库。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优秀的支持和社区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03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F5D1E-C996-A94B-A911-FE7D932CB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React</a:t>
            </a:r>
            <a:r>
              <a:rPr kumimoji="1" lang="zh-CN" altLang="en-US" cap="none" dirty="0"/>
              <a:t> </a:t>
            </a:r>
            <a:r>
              <a:rPr kumimoji="1" lang="en-US" altLang="zh-CN" cap="none" dirty="0"/>
              <a:t>VS</a:t>
            </a:r>
            <a:r>
              <a:rPr kumimoji="1" lang="zh-CN" altLang="en-US" cap="none" dirty="0"/>
              <a:t> </a:t>
            </a:r>
            <a:r>
              <a:rPr kumimoji="1" lang="en-US" altLang="zh-CN" cap="none" dirty="0" err="1"/>
              <a:t>Vue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2DCDA7-A72C-B74A-A2DD-EB5921CA8F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78430"/>
            <a:ext cx="10363826" cy="3812770"/>
          </a:xfrm>
        </p:spPr>
        <p:txBody>
          <a:bodyPr>
            <a:normAutofit lnSpcReduction="10000"/>
          </a:bodyPr>
          <a:lstStyle/>
          <a:p>
            <a:r>
              <a:rPr kumimoji="1" lang="zh-CN" altLang="en-US" cap="none" dirty="0"/>
              <a:t>不同点</a:t>
            </a:r>
            <a:endParaRPr kumimoji="1" lang="en-US" altLang="zh-CN" cap="none" dirty="0"/>
          </a:p>
          <a:p>
            <a:pPr marL="457200" indent="-457200">
              <a:buFont typeface="+mj-lt"/>
              <a:buAutoNum type="arabicPeriod"/>
            </a:pPr>
            <a:r>
              <a:rPr kumimoji="1" lang="en" altLang="zh-CN" cap="none" dirty="0"/>
              <a:t>JSX vs Templates</a:t>
            </a:r>
            <a:r>
              <a:rPr kumimoji="1" lang="zh-CN" altLang="en-US" cap="none" dirty="0"/>
              <a:t>：</a:t>
            </a:r>
            <a:r>
              <a:rPr lang="zh-CN" altLang="en-US" cap="none" dirty="0"/>
              <a:t>在 </a:t>
            </a:r>
            <a:r>
              <a:rPr lang="en" altLang="zh-CN" cap="none" dirty="0"/>
              <a:t>React </a:t>
            </a:r>
            <a:r>
              <a:rPr lang="zh-CN" altLang="en-US" cap="none" dirty="0"/>
              <a:t>中，所有的组件的渲染功能都依靠 </a:t>
            </a:r>
            <a:r>
              <a:rPr lang="en" altLang="zh-CN" cap="none" dirty="0"/>
              <a:t>JSX</a:t>
            </a:r>
            <a:r>
              <a:rPr lang="zh-CN" altLang="en-US" cap="none" dirty="0"/>
              <a:t>；而</a:t>
            </a:r>
            <a:r>
              <a:rPr lang="en-US" altLang="zh-CN" cap="none" dirty="0" err="1"/>
              <a:t>Vue</a:t>
            </a:r>
            <a:r>
              <a:rPr lang="zh-CN" altLang="en-US" cap="none" dirty="0"/>
              <a:t>的足迹渲染依靠</a:t>
            </a:r>
            <a:r>
              <a:rPr lang="en-US" altLang="zh-CN" cap="none" dirty="0"/>
              <a:t>Template</a:t>
            </a:r>
            <a:r>
              <a:rPr lang="zh-CN" altLang="en-US" cap="none" dirty="0"/>
              <a:t>。</a:t>
            </a:r>
            <a:endParaRPr lang="en-US" altLang="zh-CN" cap="none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cap="none" dirty="0"/>
              <a:t>数据流和数据绑定：</a:t>
            </a:r>
            <a:r>
              <a:rPr lang="en" altLang="zh-CN" dirty="0"/>
              <a:t>react</a:t>
            </a:r>
            <a:r>
              <a:rPr lang="zh-CN" altLang="en-US" dirty="0"/>
              <a:t>是单向数据流；</a:t>
            </a:r>
            <a:r>
              <a:rPr lang="en" altLang="zh-CN" dirty="0" err="1"/>
              <a:t>vue</a:t>
            </a:r>
            <a:r>
              <a:rPr lang="zh-CN" altLang="en-US" dirty="0"/>
              <a:t>是双向绑定。</a:t>
            </a:r>
            <a:endParaRPr lang="zh-CN" altLang="en-US" cap="none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cap="none" dirty="0"/>
              <a:t>生命周期：</a:t>
            </a:r>
            <a:r>
              <a:rPr lang="en" altLang="zh-CN" dirty="0" err="1"/>
              <a:t>Vue</a:t>
            </a:r>
            <a:r>
              <a:rPr lang="zh-CN" altLang="en-US" dirty="0"/>
              <a:t>中的组件与</a:t>
            </a:r>
            <a:r>
              <a:rPr lang="en" altLang="zh-CN" dirty="0"/>
              <a:t>React</a:t>
            </a:r>
            <a:r>
              <a:rPr lang="zh-CN" altLang="en-US" dirty="0"/>
              <a:t>组件有着相似的生命周期方法。但有个很大区别就是：</a:t>
            </a:r>
            <a:r>
              <a:rPr lang="en" altLang="zh-CN" dirty="0" err="1"/>
              <a:t>Vue</a:t>
            </a:r>
            <a:r>
              <a:rPr lang="zh-CN" altLang="en-US" dirty="0"/>
              <a:t>没有</a:t>
            </a:r>
            <a:r>
              <a:rPr lang="en" altLang="zh-CN" dirty="0" err="1"/>
              <a:t>shouldComponentUpdate</a:t>
            </a:r>
            <a:r>
              <a:rPr lang="zh-CN" altLang="en" dirty="0"/>
              <a:t>，</a:t>
            </a:r>
            <a:r>
              <a:rPr lang="zh-CN" altLang="en-US" dirty="0"/>
              <a:t>因为</a:t>
            </a:r>
            <a:r>
              <a:rPr lang="en" altLang="zh-CN" dirty="0" err="1"/>
              <a:t>Vue</a:t>
            </a:r>
            <a:r>
              <a:rPr lang="zh-CN" altLang="en-US" dirty="0"/>
              <a:t>的</a:t>
            </a:r>
            <a:r>
              <a:rPr lang="en" altLang="zh-CN" dirty="0"/>
              <a:t>reactivity</a:t>
            </a:r>
            <a:r>
              <a:rPr lang="zh-CN" altLang="en-US" dirty="0"/>
              <a:t>系统不需要。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cap="none" dirty="0"/>
              <a:t>状态管理 </a:t>
            </a:r>
            <a:r>
              <a:rPr lang="en-US" altLang="zh-CN" cap="none" dirty="0"/>
              <a:t>vs </a:t>
            </a:r>
            <a:r>
              <a:rPr lang="zh-CN" altLang="en-US" cap="none" dirty="0"/>
              <a:t>对象属性：在</a:t>
            </a:r>
            <a:r>
              <a:rPr lang="en-US" altLang="zh-CN" cap="none" dirty="0"/>
              <a:t>React</a:t>
            </a:r>
            <a:r>
              <a:rPr lang="zh-CN" altLang="en-US" cap="none" dirty="0"/>
              <a:t>中需要使用</a:t>
            </a:r>
            <a:r>
              <a:rPr lang="en-US" altLang="zh-CN" cap="none" dirty="0" err="1"/>
              <a:t>setState</a:t>
            </a:r>
            <a:r>
              <a:rPr lang="en-US" altLang="zh-CN" cap="none" dirty="0"/>
              <a:t>()</a:t>
            </a:r>
            <a:r>
              <a:rPr lang="zh-CN" altLang="en-US" cap="none" dirty="0"/>
              <a:t>方法去更新状态，也有一些配套框架被设计为管理一个大的</a:t>
            </a:r>
            <a:r>
              <a:rPr lang="en" altLang="zh-CN" cap="none" dirty="0"/>
              <a:t>state</a:t>
            </a:r>
            <a:r>
              <a:rPr lang="zh-CN" altLang="en-US" cap="none" dirty="0"/>
              <a:t>对象，如</a:t>
            </a:r>
            <a:r>
              <a:rPr lang="en" altLang="zh-CN" cap="none" dirty="0"/>
              <a:t>Redux</a:t>
            </a:r>
            <a:r>
              <a:rPr lang="zh-CN" altLang="en-US" cap="none" dirty="0"/>
              <a:t>；在</a:t>
            </a:r>
            <a:r>
              <a:rPr lang="en" altLang="zh-CN" cap="none" dirty="0" err="1"/>
              <a:t>Vue</a:t>
            </a:r>
            <a:r>
              <a:rPr lang="zh-CN" altLang="en-US" cap="none" dirty="0"/>
              <a:t>中，</a:t>
            </a:r>
            <a:r>
              <a:rPr lang="en" altLang="zh-CN" cap="none" dirty="0"/>
              <a:t>state</a:t>
            </a:r>
            <a:r>
              <a:rPr lang="zh-CN" altLang="en-US" cap="none" dirty="0"/>
              <a:t>对象并不是必须的，数据由</a:t>
            </a:r>
            <a:r>
              <a:rPr lang="en" altLang="zh-CN" cap="none" dirty="0"/>
              <a:t>data</a:t>
            </a:r>
            <a:r>
              <a:rPr lang="zh-CN" altLang="en-US" cap="none" dirty="0"/>
              <a:t>属性在</a:t>
            </a:r>
            <a:r>
              <a:rPr lang="en" altLang="zh-CN" cap="none" dirty="0" err="1"/>
              <a:t>Vue</a:t>
            </a:r>
            <a:r>
              <a:rPr lang="zh-CN" altLang="en-US" cap="none" dirty="0"/>
              <a:t>对象中进行管理，可以使用配套的状态管理</a:t>
            </a:r>
            <a:r>
              <a:rPr lang="en" altLang="zh-CN" cap="none" dirty="0" err="1"/>
              <a:t>Vuex</a:t>
            </a:r>
            <a:r>
              <a:rPr lang="zh-CN" altLang="en-US" cap="none" dirty="0"/>
              <a:t>。</a:t>
            </a:r>
            <a:endParaRPr lang="en-US" altLang="zh-CN" cap="none" dirty="0"/>
          </a:p>
        </p:txBody>
      </p:sp>
    </p:spTree>
    <p:extLst>
      <p:ext uri="{BB962C8B-B14F-4D97-AF65-F5344CB8AC3E}">
        <p14:creationId xmlns:p14="http://schemas.microsoft.com/office/powerpoint/2010/main" val="102308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28321-B77A-EE49-A004-037B175B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cap="none" dirty="0"/>
              <a:t>Hello World</a:t>
            </a:r>
            <a:endParaRPr kumimoji="1"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BECC52-9B83-9D45-8FE6-BF740BA0B7A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sz="2400" cap="none" dirty="0"/>
              <a:t>一个最简单的</a:t>
            </a:r>
            <a:r>
              <a:rPr kumimoji="1" lang="en" altLang="zh-CN" sz="2400" cap="none" dirty="0"/>
              <a:t>React</a:t>
            </a:r>
            <a:r>
              <a:rPr kumimoji="1" lang="zh-CN" altLang="en-US" sz="2400" cap="none" dirty="0"/>
              <a:t>例子</a:t>
            </a:r>
            <a:r>
              <a:rPr kumimoji="1" lang="en-US" altLang="zh-CN" sz="2400" cap="none" dirty="0"/>
              <a:t>:</a:t>
            </a:r>
          </a:p>
          <a:p>
            <a:pPr marL="0" indent="0">
              <a:buNone/>
            </a:pPr>
            <a:r>
              <a:rPr lang="en" altLang="zh-CN" cap="none" dirty="0"/>
              <a:t>import React from 'react';</a:t>
            </a:r>
          </a:p>
          <a:p>
            <a:pPr marL="0" indent="0">
              <a:buNone/>
            </a:pPr>
            <a:r>
              <a:rPr lang="en" altLang="zh-CN" cap="none" dirty="0"/>
              <a:t>import </a:t>
            </a:r>
            <a:r>
              <a:rPr lang="en" altLang="zh-CN" cap="none" dirty="0" err="1"/>
              <a:t>ReactDOM</a:t>
            </a:r>
            <a:r>
              <a:rPr lang="en" altLang="zh-CN" cap="none" dirty="0"/>
              <a:t> from 'react-</a:t>
            </a:r>
            <a:r>
              <a:rPr lang="en" altLang="zh-CN" cap="none" dirty="0" err="1"/>
              <a:t>dom</a:t>
            </a:r>
            <a:r>
              <a:rPr lang="en" altLang="zh-CN" cap="none" dirty="0"/>
              <a:t>';</a:t>
            </a:r>
          </a:p>
          <a:p>
            <a:pPr marL="0" indent="0">
              <a:buNone/>
            </a:pPr>
            <a:r>
              <a:rPr kumimoji="1" lang="en" altLang="zh-CN" cap="none" dirty="0" err="1"/>
              <a:t>ReactDOM.render</a:t>
            </a:r>
            <a:r>
              <a:rPr kumimoji="1" lang="en" altLang="zh-CN" cap="none" dirty="0"/>
              <a:t>(</a:t>
            </a:r>
          </a:p>
          <a:p>
            <a:pPr marL="0" indent="0">
              <a:buNone/>
            </a:pPr>
            <a:r>
              <a:rPr kumimoji="1" lang="en" altLang="zh-CN" cap="none" dirty="0"/>
              <a:t>    &lt;h1&gt;Hello, world!&lt;/h1&gt;,</a:t>
            </a:r>
          </a:p>
          <a:p>
            <a:pPr marL="0" indent="0">
              <a:buNone/>
            </a:pPr>
            <a:r>
              <a:rPr kumimoji="1" lang="en" altLang="zh-CN" cap="none" dirty="0"/>
              <a:t>    </a:t>
            </a:r>
            <a:r>
              <a:rPr kumimoji="1" lang="en" altLang="zh-CN" cap="none" dirty="0" err="1"/>
              <a:t>document.getElementById</a:t>
            </a:r>
            <a:r>
              <a:rPr kumimoji="1" lang="en" altLang="zh-CN" cap="none" dirty="0"/>
              <a:t>('root')</a:t>
            </a:r>
          </a:p>
          <a:p>
            <a:pPr marL="0" indent="0">
              <a:buNone/>
            </a:pPr>
            <a:r>
              <a:rPr kumimoji="1" lang="en" altLang="zh-CN" cap="none" dirty="0"/>
              <a:t>);</a:t>
            </a: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73398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1DFA4-F68E-204A-99B2-1B9561A3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0654"/>
          </a:xfrm>
        </p:spPr>
        <p:txBody>
          <a:bodyPr/>
          <a:lstStyle/>
          <a:p>
            <a:r>
              <a:rPr kumimoji="1" lang="en" altLang="zh-CN" dirty="0"/>
              <a:t>JSX 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C3115-A5E8-F24F-8A98-D6384AD427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79172"/>
            <a:ext cx="10363826" cy="4804755"/>
          </a:xfrm>
        </p:spPr>
        <p:txBody>
          <a:bodyPr>
            <a:normAutofit lnSpcReduction="10000"/>
          </a:bodyPr>
          <a:lstStyle/>
          <a:p>
            <a:r>
              <a:rPr kumimoji="1" lang="en-US" altLang="zh-CN" cap="none" dirty="0" err="1"/>
              <a:t>const</a:t>
            </a:r>
            <a:r>
              <a:rPr kumimoji="1" lang="zh-CN" altLang="en-US" cap="none" dirty="0"/>
              <a:t> </a:t>
            </a:r>
            <a:r>
              <a:rPr kumimoji="1" lang="en" altLang="zh-CN" cap="none" dirty="0"/>
              <a:t>element = &lt;h1 </a:t>
            </a:r>
            <a:r>
              <a:rPr kumimoji="1" lang="en" altLang="zh-CN" cap="none" dirty="0" err="1"/>
              <a:t>tabIndex</a:t>
            </a:r>
            <a:r>
              <a:rPr kumimoji="1" lang="en" altLang="zh-CN" cap="none" dirty="0"/>
              <a:t>="0"&gt;Hello, world!&lt;/h1&gt;;</a:t>
            </a:r>
          </a:p>
          <a:p>
            <a:pPr marL="457200" lvl="1" indent="0">
              <a:buNone/>
            </a:pPr>
            <a:r>
              <a:rPr kumimoji="1" lang="zh-CN" altLang="en-US" cap="none" dirty="0"/>
              <a:t>这种看起来可能有些奇怪的标签语法既不是字符串也不是 </a:t>
            </a:r>
            <a:r>
              <a:rPr kumimoji="1" lang="en" altLang="zh-CN" cap="none" dirty="0"/>
              <a:t>HTML</a:t>
            </a:r>
            <a:r>
              <a:rPr kumimoji="1" lang="zh-CN" altLang="en" cap="none" dirty="0"/>
              <a:t>。</a:t>
            </a:r>
            <a:r>
              <a:rPr kumimoji="1" lang="zh-CN" altLang="en-US" cap="none" dirty="0"/>
              <a:t>它被称为 </a:t>
            </a:r>
            <a:r>
              <a:rPr kumimoji="1" lang="en" altLang="zh-CN" cap="none" dirty="0"/>
              <a:t>JSX</a:t>
            </a:r>
            <a:r>
              <a:rPr kumimoji="1" lang="zh-CN" altLang="en" cap="none" dirty="0"/>
              <a:t>， </a:t>
            </a:r>
            <a:r>
              <a:rPr kumimoji="1" lang="zh-CN" altLang="en-US" cap="none" dirty="0"/>
              <a:t>一种 </a:t>
            </a:r>
            <a:r>
              <a:rPr kumimoji="1" lang="en" altLang="zh-CN" cap="none" dirty="0"/>
              <a:t>JavaScript </a:t>
            </a:r>
            <a:r>
              <a:rPr kumimoji="1" lang="zh-CN" altLang="en-US" cap="none" dirty="0"/>
              <a:t>的语法扩展。</a:t>
            </a:r>
            <a:r>
              <a:rPr kumimoji="1" lang="en" altLang="zh-CN" cap="none" dirty="0"/>
              <a:t> JSX</a:t>
            </a:r>
            <a:r>
              <a:rPr kumimoji="1" lang="zh-CN" altLang="en-US" cap="none" dirty="0"/>
              <a:t>与模板语言相似，但它具有</a:t>
            </a:r>
            <a:r>
              <a:rPr kumimoji="1" lang="en" altLang="zh-CN" cap="none" dirty="0"/>
              <a:t>JavaScript</a:t>
            </a:r>
            <a:r>
              <a:rPr kumimoji="1" lang="zh-CN" altLang="en-US" cap="none" dirty="0"/>
              <a:t>的全部功能。</a:t>
            </a:r>
            <a:endParaRPr kumimoji="1" lang="en" altLang="zh-CN" cap="none" dirty="0"/>
          </a:p>
          <a:p>
            <a:r>
              <a:rPr kumimoji="1" lang="zh-CN" altLang="en-US" cap="none" dirty="0"/>
              <a:t>在 </a:t>
            </a:r>
            <a:r>
              <a:rPr kumimoji="1" lang="en" altLang="zh-CN" cap="none" dirty="0"/>
              <a:t>JSX </a:t>
            </a:r>
            <a:r>
              <a:rPr kumimoji="1" lang="zh-CN" altLang="en-US" cap="none" dirty="0"/>
              <a:t>中使用表达式</a:t>
            </a:r>
            <a:endParaRPr kumimoji="1" lang="en-US" altLang="zh-CN" cap="none" dirty="0"/>
          </a:p>
          <a:p>
            <a:pPr marL="457200" lvl="1" indent="0">
              <a:buNone/>
            </a:pPr>
            <a:r>
              <a:rPr kumimoji="1" lang="zh-CN" altLang="en-US" cap="none" dirty="0"/>
              <a:t>你可以任意地在 </a:t>
            </a:r>
            <a:r>
              <a:rPr kumimoji="1" lang="en-US" altLang="zh-CN" cap="none" dirty="0"/>
              <a:t>JSX </a:t>
            </a:r>
            <a:r>
              <a:rPr kumimoji="1" lang="zh-CN" altLang="en-US" cap="none" dirty="0"/>
              <a:t>当中使用 </a:t>
            </a:r>
            <a:r>
              <a:rPr kumimoji="1" lang="en-US" altLang="zh-CN" cap="none" dirty="0"/>
              <a:t>JavaScript </a:t>
            </a:r>
            <a:r>
              <a:rPr kumimoji="1" lang="zh-CN" altLang="en-US" cap="none" dirty="0"/>
              <a:t>表达式，在 </a:t>
            </a:r>
            <a:r>
              <a:rPr kumimoji="1" lang="en-US" altLang="zh-CN" cap="none" dirty="0"/>
              <a:t>JSX </a:t>
            </a:r>
            <a:r>
              <a:rPr kumimoji="1" lang="zh-CN" altLang="en-US" cap="none" dirty="0"/>
              <a:t>当中的表达式要包含在大括号里。</a:t>
            </a:r>
            <a:endParaRPr kumimoji="1" lang="en-US" altLang="zh-CN" cap="none" dirty="0"/>
          </a:p>
          <a:p>
            <a:pPr marL="457200" lvl="1" indent="0">
              <a:buNone/>
            </a:pPr>
            <a:r>
              <a:rPr kumimoji="1" lang="en-US" altLang="zh-CN" cap="none" dirty="0" err="1"/>
              <a:t>const</a:t>
            </a:r>
            <a:r>
              <a:rPr kumimoji="1" lang="en-US" altLang="zh-CN" cap="none" dirty="0"/>
              <a:t> element = (</a:t>
            </a:r>
          </a:p>
          <a:p>
            <a:pPr marL="457200" lvl="1" indent="0">
              <a:buNone/>
            </a:pPr>
            <a:r>
              <a:rPr kumimoji="1" lang="en-US" altLang="zh-CN" cap="none" dirty="0"/>
              <a:t>    &lt;h1&gt;Hello, { </a:t>
            </a:r>
            <a:r>
              <a:rPr kumimoji="1" lang="en-US" altLang="zh-CN" cap="none" dirty="0" err="1"/>
              <a:t>user.firstName</a:t>
            </a:r>
            <a:r>
              <a:rPr kumimoji="1" lang="en-US" altLang="zh-CN" cap="none" dirty="0"/>
              <a:t> + '' + </a:t>
            </a:r>
            <a:r>
              <a:rPr kumimoji="1" lang="en-US" altLang="zh-CN" cap="none" dirty="0" err="1"/>
              <a:t>user.lastName</a:t>
            </a:r>
            <a:r>
              <a:rPr kumimoji="1" lang="en-US" altLang="zh-CN" cap="none" dirty="0"/>
              <a:t> }!&lt;/h1&gt;</a:t>
            </a:r>
          </a:p>
          <a:p>
            <a:pPr marL="457200" lvl="1" indent="0">
              <a:buNone/>
            </a:pPr>
            <a:r>
              <a:rPr kumimoji="1" lang="en-US" altLang="zh-CN" cap="none" dirty="0"/>
              <a:t>);</a:t>
            </a:r>
          </a:p>
          <a:p>
            <a:r>
              <a:rPr kumimoji="1" lang="en" altLang="zh-CN" cap="none" dirty="0"/>
              <a:t>JSX </a:t>
            </a:r>
            <a:r>
              <a:rPr kumimoji="1" lang="zh-CN" altLang="en-US" cap="none" dirty="0"/>
              <a:t>本身其实也是一种表达式</a:t>
            </a:r>
          </a:p>
          <a:p>
            <a:pPr marL="457200" lvl="1" indent="0">
              <a:buNone/>
            </a:pPr>
            <a:r>
              <a:rPr kumimoji="1" lang="zh-CN" altLang="en-US" cap="none" dirty="0"/>
              <a:t>在编译之后呢，</a:t>
            </a:r>
            <a:r>
              <a:rPr kumimoji="1" lang="en-US" altLang="zh-CN" cap="none" dirty="0"/>
              <a:t>JSX </a:t>
            </a:r>
            <a:r>
              <a:rPr kumimoji="1" lang="zh-CN" altLang="en-US" cap="none" dirty="0"/>
              <a:t>会被转化为普通的 </a:t>
            </a:r>
            <a:r>
              <a:rPr kumimoji="1" lang="en-US" altLang="zh-CN" cap="none" dirty="0"/>
              <a:t>JavaScript </a:t>
            </a:r>
            <a:r>
              <a:rPr kumimoji="1" lang="zh-CN" altLang="en-US" cap="none" dirty="0"/>
              <a:t>对象。</a:t>
            </a:r>
            <a:endParaRPr kumimoji="1" lang="en-US" altLang="zh-CN" cap="none" dirty="0"/>
          </a:p>
          <a:p>
            <a:pPr marL="457200" lvl="1" indent="0">
              <a:buNone/>
            </a:pPr>
            <a:r>
              <a:rPr kumimoji="1" lang="zh-CN" altLang="en-US" cap="none" dirty="0"/>
              <a:t>也就意味着，你其实可以在 </a:t>
            </a:r>
            <a:r>
              <a:rPr kumimoji="1" lang="en-US" altLang="zh-CN" cap="none" dirty="0"/>
              <a:t>if </a:t>
            </a:r>
            <a:r>
              <a:rPr kumimoji="1" lang="zh-CN" altLang="en-US" cap="none" dirty="0"/>
              <a:t>或者 </a:t>
            </a:r>
            <a:r>
              <a:rPr kumimoji="1" lang="en-US" altLang="zh-CN" cap="none" dirty="0"/>
              <a:t>for </a:t>
            </a:r>
            <a:r>
              <a:rPr kumimoji="1" lang="zh-CN" altLang="en-US" cap="none" dirty="0"/>
              <a:t>语句里使用 </a:t>
            </a:r>
            <a:r>
              <a:rPr kumimoji="1" lang="en-US" altLang="zh-CN" cap="none" dirty="0"/>
              <a:t>JSX</a:t>
            </a:r>
            <a:r>
              <a:rPr kumimoji="1" lang="zh-CN" altLang="en-US" cap="none" dirty="0"/>
              <a:t>，将它赋值给变量，当作参数传入，作为返回值都可以</a:t>
            </a:r>
            <a:endParaRPr kumimoji="1" lang="en-US" altLang="zh-CN" cap="none" dirty="0"/>
          </a:p>
          <a:p>
            <a:endParaRPr kumimoji="1" lang="en-US" altLang="zh-CN" cap="none" dirty="0"/>
          </a:p>
          <a:p>
            <a:pPr marL="0" indent="0">
              <a:buNone/>
            </a:pP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70210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9BEE9-6C05-474C-9769-0EF50DF0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元素渲染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D11F1-2E91-0D4D-A7AF-CF3C1A548D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cap="none" dirty="0"/>
              <a:t>将元素渲染到 </a:t>
            </a:r>
            <a:r>
              <a:rPr kumimoji="1" lang="en" altLang="zh-CN" cap="none" dirty="0"/>
              <a:t>DOM </a:t>
            </a:r>
            <a:r>
              <a:rPr kumimoji="1" lang="zh-CN" altLang="en-US" cap="none" dirty="0"/>
              <a:t>中</a:t>
            </a:r>
            <a:endParaRPr kumimoji="1" lang="en-US" altLang="zh-CN" cap="none" dirty="0"/>
          </a:p>
          <a:p>
            <a:pPr marL="457200" lvl="1" indent="0">
              <a:buNone/>
            </a:pPr>
            <a:r>
              <a:rPr kumimoji="1" lang="en" altLang="zh-CN" cap="none" dirty="0"/>
              <a:t>&lt;div id="root"&gt;&lt;/div&gt;</a:t>
            </a:r>
          </a:p>
          <a:p>
            <a:pPr marL="457200" lvl="1" indent="0">
              <a:buNone/>
            </a:pPr>
            <a:r>
              <a:rPr kumimoji="1" lang="en" altLang="zh-CN" cap="none" dirty="0" err="1"/>
              <a:t>const</a:t>
            </a:r>
            <a:r>
              <a:rPr kumimoji="1" lang="en" altLang="zh-CN" cap="none" dirty="0"/>
              <a:t> element = &lt;h1&gt;Hello, world&lt;/h1&gt;;</a:t>
            </a:r>
          </a:p>
          <a:p>
            <a:pPr marL="457200" lvl="1" indent="0">
              <a:buNone/>
            </a:pPr>
            <a:r>
              <a:rPr kumimoji="1" lang="en" altLang="zh-CN" cap="none" dirty="0" err="1"/>
              <a:t>ReactDOM.render</a:t>
            </a:r>
            <a:r>
              <a:rPr kumimoji="1" lang="en" altLang="zh-CN" cap="none" dirty="0"/>
              <a:t>(element, </a:t>
            </a:r>
            <a:r>
              <a:rPr kumimoji="1" lang="en" altLang="zh-CN" cap="none" dirty="0" err="1"/>
              <a:t>document.getElementById</a:t>
            </a:r>
            <a:r>
              <a:rPr kumimoji="1" lang="en" altLang="zh-CN" cap="none" dirty="0"/>
              <a:t>('root'));</a:t>
            </a:r>
          </a:p>
          <a:p>
            <a:r>
              <a:rPr kumimoji="1" lang="en" altLang="zh-CN" cap="none" dirty="0"/>
              <a:t>React </a:t>
            </a:r>
            <a:r>
              <a:rPr kumimoji="1" lang="zh-CN" altLang="en-US" cap="none" dirty="0"/>
              <a:t>只会更新必要的部分</a:t>
            </a:r>
            <a:endParaRPr kumimoji="1" lang="en" altLang="zh-CN" cap="none" dirty="0"/>
          </a:p>
          <a:p>
            <a:pPr marL="457200" lvl="1" indent="0">
              <a:buNone/>
            </a:pPr>
            <a:r>
              <a:rPr kumimoji="1" lang="en" altLang="zh-CN" cap="none" dirty="0"/>
              <a:t>React DOM </a:t>
            </a:r>
            <a:r>
              <a:rPr kumimoji="1" lang="zh-CN" altLang="en-US" cap="none" dirty="0"/>
              <a:t>首先会比较元素内容先后的不同，而在渲染过程中只会更新改变了的部分。</a:t>
            </a:r>
            <a:endParaRPr kumimoji="1" lang="en" altLang="zh-CN" cap="none" dirty="0"/>
          </a:p>
          <a:p>
            <a:endParaRPr kumimoji="1" lang="en" altLang="zh-CN" cap="none" dirty="0"/>
          </a:p>
          <a:p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411409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94983-592D-084F-BC2A-3F015562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/>
              <a:t>state</a:t>
            </a:r>
            <a:r>
              <a:rPr kumimoji="1" lang="zh-CN" altLang="en-US" cap="none" dirty="0"/>
              <a:t>和</a:t>
            </a:r>
            <a:r>
              <a:rPr kumimoji="1" lang="en-US" altLang="zh-CN" cap="none" dirty="0"/>
              <a:t>props</a:t>
            </a:r>
            <a:endParaRPr kumimoji="1"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B236A9-1F6F-9C4A-87A8-5257A3EEF8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cap="none" dirty="0"/>
              <a:t>state:</a:t>
            </a:r>
          </a:p>
          <a:p>
            <a:pPr marL="457200" lvl="1" indent="0">
              <a:buNone/>
            </a:pPr>
            <a:r>
              <a:rPr lang="en-US" altLang="zh-CN" cap="none" dirty="0"/>
              <a:t>s</a:t>
            </a:r>
            <a:r>
              <a:rPr lang="en" altLang="zh-CN" cap="none" dirty="0" err="1"/>
              <a:t>tate</a:t>
            </a:r>
            <a:r>
              <a:rPr lang="zh-CN" altLang="en-US" cap="none" dirty="0"/>
              <a:t>主要用于更新界面，组件的</a:t>
            </a:r>
            <a:r>
              <a:rPr lang="en-US" altLang="zh-CN" cap="none" dirty="0"/>
              <a:t>s</a:t>
            </a:r>
            <a:r>
              <a:rPr lang="en" altLang="zh-CN" cap="none" dirty="0" err="1"/>
              <a:t>tate</a:t>
            </a:r>
            <a:r>
              <a:rPr lang="zh-CN" altLang="en-US" cap="none" dirty="0"/>
              <a:t>属性在生命周期函数 </a:t>
            </a:r>
            <a:r>
              <a:rPr lang="en" altLang="zh-CN" cap="none" dirty="0" err="1"/>
              <a:t>getInitialState</a:t>
            </a:r>
            <a:r>
              <a:rPr lang="zh-CN" altLang="en-US" cap="none" dirty="0"/>
              <a:t>中初始化，通过</a:t>
            </a:r>
            <a:r>
              <a:rPr lang="en-US" altLang="zh-CN" cap="none" dirty="0" err="1"/>
              <a:t>this.state.XX</a:t>
            </a:r>
            <a:r>
              <a:rPr lang="zh-CN" altLang="en-US" cap="none" dirty="0"/>
              <a:t>获取，当调用组件的</a:t>
            </a:r>
            <a:r>
              <a:rPr lang="en" altLang="zh-CN" cap="none" dirty="0" err="1"/>
              <a:t>this.setState</a:t>
            </a:r>
            <a:r>
              <a:rPr lang="zh-CN" altLang="en-US" cap="none" dirty="0"/>
              <a:t>改变</a:t>
            </a:r>
            <a:r>
              <a:rPr lang="en" altLang="zh-CN" cap="none" dirty="0"/>
              <a:t>state</a:t>
            </a:r>
            <a:r>
              <a:rPr lang="zh-CN" altLang="en-US" cap="none" dirty="0"/>
              <a:t>的时候，组件会重新渲染刷新。 </a:t>
            </a:r>
            <a:endParaRPr kumimoji="1" lang="en-US" altLang="zh-CN" cap="none" dirty="0"/>
          </a:p>
          <a:p>
            <a:r>
              <a:rPr kumimoji="1" lang="en-US" altLang="zh-CN" cap="none" dirty="0"/>
              <a:t>props</a:t>
            </a:r>
            <a:r>
              <a:rPr kumimoji="1" lang="zh-CN" altLang="en-US" cap="none" dirty="0"/>
              <a:t>：</a:t>
            </a:r>
            <a:endParaRPr kumimoji="1" lang="en-US" altLang="zh-CN" cap="none" dirty="0"/>
          </a:p>
          <a:p>
            <a:pPr marL="457200" lvl="1" indent="0">
              <a:buNone/>
            </a:pPr>
            <a:r>
              <a:rPr lang="en-US" altLang="zh-CN" cap="none" dirty="0"/>
              <a:t>p</a:t>
            </a:r>
            <a:r>
              <a:rPr lang="en" altLang="zh-CN" cap="none" dirty="0" err="1"/>
              <a:t>rops</a:t>
            </a:r>
            <a:r>
              <a:rPr lang="zh-CN" altLang="en-US" cap="none" dirty="0"/>
              <a:t>主要用于父组件传递给子组件的数据，也就是标签的属性，通过</a:t>
            </a:r>
            <a:r>
              <a:rPr lang="en" altLang="zh-CN" cap="none" dirty="0" err="1"/>
              <a:t>this.props</a:t>
            </a:r>
            <a:r>
              <a:rPr lang="en" altLang="zh-CN" cap="none" dirty="0"/>
              <a:t>.</a:t>
            </a:r>
            <a:r>
              <a:rPr lang="en-US" altLang="zh-CN" cap="none" dirty="0"/>
              <a:t>XX</a:t>
            </a:r>
            <a:r>
              <a:rPr lang="zh-CN" altLang="en" cap="none" dirty="0"/>
              <a:t>获取</a:t>
            </a:r>
            <a:r>
              <a:rPr lang="zh-CN" altLang="en-US" cap="none" dirty="0"/>
              <a:t>，</a:t>
            </a:r>
            <a:r>
              <a:rPr lang="en" altLang="zh-CN" cap="none" dirty="0"/>
              <a:t> props </a:t>
            </a:r>
            <a:r>
              <a:rPr lang="zh-CN" altLang="en-US" cap="none" dirty="0"/>
              <a:t>是只读的</a:t>
            </a:r>
            <a:endParaRPr kumimoji="1" lang="en-US" altLang="zh-CN" cap="none" dirty="0"/>
          </a:p>
          <a:p>
            <a:endParaRPr kumimoji="1" lang="en-US" altLang="zh-CN" cap="none" dirty="0"/>
          </a:p>
          <a:p>
            <a:pPr marL="457200" lvl="1" indent="0">
              <a:buNone/>
            </a:pPr>
            <a:endParaRPr lang="en-US" altLang="zh-CN" cap="none" dirty="0"/>
          </a:p>
        </p:txBody>
      </p:sp>
    </p:spTree>
    <p:extLst>
      <p:ext uri="{BB962C8B-B14F-4D97-AF65-F5344CB8AC3E}">
        <p14:creationId xmlns:p14="http://schemas.microsoft.com/office/powerpoint/2010/main" val="347921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4628</TotalTime>
  <Words>2219</Words>
  <Application>Microsoft Macintosh PowerPoint</Application>
  <PresentationFormat>宽屏</PresentationFormat>
  <Paragraphs>201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宋体</vt:lpstr>
      <vt:lpstr>Kaiti SC</vt:lpstr>
      <vt:lpstr>Yuppy SC</vt:lpstr>
      <vt:lpstr>Arial</vt:lpstr>
      <vt:lpstr>Tw Cen MT</vt:lpstr>
      <vt:lpstr>水滴</vt:lpstr>
      <vt:lpstr>React+Redux简单介绍</vt:lpstr>
      <vt:lpstr>什么是React ？</vt:lpstr>
      <vt:lpstr>React的特点</vt:lpstr>
      <vt:lpstr>React VS Vue</vt:lpstr>
      <vt:lpstr>React VS Vue</vt:lpstr>
      <vt:lpstr>Hello World</vt:lpstr>
      <vt:lpstr>JSX 简介</vt:lpstr>
      <vt:lpstr>元素渲染</vt:lpstr>
      <vt:lpstr>state和props</vt:lpstr>
      <vt:lpstr>组件</vt:lpstr>
      <vt:lpstr>生命周期</vt:lpstr>
      <vt:lpstr>DOM 元素</vt:lpstr>
      <vt:lpstr>事件处理</vt:lpstr>
      <vt:lpstr>条件渲染</vt:lpstr>
      <vt:lpstr>列表 &amp; Keys</vt:lpstr>
      <vt:lpstr>其他</vt:lpstr>
      <vt:lpstr>Redux</vt:lpstr>
      <vt:lpstr>为什么需要Redux？</vt:lpstr>
      <vt:lpstr>Redux介绍</vt:lpstr>
      <vt:lpstr>Redux流程</vt:lpstr>
      <vt:lpstr>react-redux</vt:lpstr>
      <vt:lpstr>PowerPoint 演示文稿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React简单介绍</dc:title>
  <dc:creator>Microsoft Office User</dc:creator>
  <cp:lastModifiedBy>Microsoft Office User</cp:lastModifiedBy>
  <cp:revision>40</cp:revision>
  <dcterms:created xsi:type="dcterms:W3CDTF">2018-09-26T03:01:25Z</dcterms:created>
  <dcterms:modified xsi:type="dcterms:W3CDTF">2018-09-29T08:15:34Z</dcterms:modified>
</cp:coreProperties>
</file>