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Advent Pro SemiBold"/>
      <p:regular r:id="rId28"/>
      <p:bold r:id="rId29"/>
    </p:embeddedFont>
    <p:embeddedFont>
      <p:font typeface="Fira Sans Extra Condensed Medium"/>
      <p:regular r:id="rId30"/>
      <p:bold r:id="rId31"/>
      <p:italic r:id="rId32"/>
      <p:boldItalic r:id="rId33"/>
    </p:embeddedFont>
    <p:embeddedFont>
      <p:font typeface="Fira Sans Condensed Medium"/>
      <p:regular r:id="rId34"/>
      <p:bold r:id="rId35"/>
      <p:italic r:id="rId36"/>
      <p:boldItalic r:id="rId37"/>
    </p:embeddedFont>
    <p:embeddedFont>
      <p:font typeface="Maven Pro"/>
      <p:regular r:id="rId38"/>
      <p:bold r:id="rId39"/>
    </p:embeddedFont>
    <p:embeddedFont>
      <p:font typeface="Share Tech"/>
      <p:regular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ShareTech-regular.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AdventProSemiBold-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dventProSemiBold-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iraSansExtraCondensedMedium-bold.fntdata"/><Relationship Id="rId30" Type="http://schemas.openxmlformats.org/officeDocument/2006/relationships/font" Target="fonts/FiraSansExtraCondensedMedium-regular.fntdata"/><Relationship Id="rId11" Type="http://schemas.openxmlformats.org/officeDocument/2006/relationships/slide" Target="slides/slide7.xml"/><Relationship Id="rId33" Type="http://schemas.openxmlformats.org/officeDocument/2006/relationships/font" Target="fonts/FiraSansExtraCondensedMedium-boldItalic.fntdata"/><Relationship Id="rId10" Type="http://schemas.openxmlformats.org/officeDocument/2006/relationships/slide" Target="slides/slide6.xml"/><Relationship Id="rId32" Type="http://schemas.openxmlformats.org/officeDocument/2006/relationships/font" Target="fonts/FiraSansExtraCondensedMedium-italic.fntdata"/><Relationship Id="rId13" Type="http://schemas.openxmlformats.org/officeDocument/2006/relationships/slide" Target="slides/slide9.xml"/><Relationship Id="rId35" Type="http://schemas.openxmlformats.org/officeDocument/2006/relationships/font" Target="fonts/FiraSansCondensedMedium-bold.fntdata"/><Relationship Id="rId12" Type="http://schemas.openxmlformats.org/officeDocument/2006/relationships/slide" Target="slides/slide8.xml"/><Relationship Id="rId34" Type="http://schemas.openxmlformats.org/officeDocument/2006/relationships/font" Target="fonts/FiraSansCondensedMedium-regular.fntdata"/><Relationship Id="rId15" Type="http://schemas.openxmlformats.org/officeDocument/2006/relationships/slide" Target="slides/slide11.xml"/><Relationship Id="rId37" Type="http://schemas.openxmlformats.org/officeDocument/2006/relationships/font" Target="fonts/FiraSansCondensedMedium-boldItalic.fntdata"/><Relationship Id="rId14" Type="http://schemas.openxmlformats.org/officeDocument/2006/relationships/slide" Target="slides/slide10.xml"/><Relationship Id="rId36" Type="http://schemas.openxmlformats.org/officeDocument/2006/relationships/font" Target="fonts/FiraSansCondensedMedium-italic.fntdata"/><Relationship Id="rId17" Type="http://schemas.openxmlformats.org/officeDocument/2006/relationships/slide" Target="slides/slide13.xml"/><Relationship Id="rId39" Type="http://schemas.openxmlformats.org/officeDocument/2006/relationships/font" Target="fonts/MavenPro-bold.fntdata"/><Relationship Id="rId16" Type="http://schemas.openxmlformats.org/officeDocument/2006/relationships/slide" Target="slides/slide12.xml"/><Relationship Id="rId38" Type="http://schemas.openxmlformats.org/officeDocument/2006/relationships/font" Target="fonts/MavenPro-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6c52a2e8d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6c52a2e8d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g88e406f588_5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88e406f588_5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66700" lvl="0" marL="0" rtl="0" algn="l">
              <a:lnSpc>
                <a:spcPct val="115000"/>
              </a:lnSpc>
              <a:spcBef>
                <a:spcPts val="0"/>
              </a:spcBef>
              <a:spcAft>
                <a:spcPts val="0"/>
              </a:spcAft>
              <a:buNone/>
            </a:pPr>
            <a:r>
              <a:rPr lang="en" sz="900"/>
              <a:t> 變數的處理(就像是分成ab兩個寶可夢進入對戰組合)</a:t>
            </a:r>
            <a:endParaRPr sz="900"/>
          </a:p>
          <a:p>
            <a:pPr indent="266700" lvl="0" marL="0" rtl="0" algn="l">
              <a:lnSpc>
                <a:spcPct val="115000"/>
              </a:lnSpc>
              <a:spcBef>
                <a:spcPts val="0"/>
              </a:spcBef>
              <a:spcAft>
                <a:spcPts val="0"/>
              </a:spcAft>
              <a:buNone/>
            </a:pPr>
            <a:r>
              <a:rPr lang="en" sz="900"/>
              <a:t>2. 有沒有變數要做轉換(例如True False轉1 0)</a:t>
            </a:r>
            <a:endParaRPr sz="900"/>
          </a:p>
          <a:p>
            <a:pPr indent="266700" lvl="0" marL="0" rtl="0" algn="l">
              <a:lnSpc>
                <a:spcPct val="115000"/>
              </a:lnSpc>
              <a:spcBef>
                <a:spcPts val="0"/>
              </a:spcBef>
              <a:spcAft>
                <a:spcPts val="0"/>
              </a:spcAft>
              <a:buNone/>
            </a:pPr>
            <a:r>
              <a:rPr lang="en" sz="900"/>
              <a:t>3. 甚麼模型、展示結果(可能要用cmd跑一下)</a:t>
            </a:r>
            <a:endParaRPr sz="1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g88e406f588_5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88e406f588_5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66700" lvl="0" marL="0" rtl="0" algn="l">
              <a:lnSpc>
                <a:spcPct val="115000"/>
              </a:lnSpc>
              <a:spcBef>
                <a:spcPts val="0"/>
              </a:spcBef>
              <a:spcAft>
                <a:spcPts val="0"/>
              </a:spcAft>
              <a:buNone/>
            </a:pPr>
            <a:r>
              <a:rPr lang="en" sz="900"/>
              <a:t> 變數的處理(就像是分成ab兩個寶可夢進入對戰組合)</a:t>
            </a:r>
            <a:endParaRPr sz="900"/>
          </a:p>
          <a:p>
            <a:pPr indent="266700" lvl="0" marL="0" rtl="0" algn="l">
              <a:lnSpc>
                <a:spcPct val="115000"/>
              </a:lnSpc>
              <a:spcBef>
                <a:spcPts val="0"/>
              </a:spcBef>
              <a:spcAft>
                <a:spcPts val="0"/>
              </a:spcAft>
              <a:buNone/>
            </a:pPr>
            <a:r>
              <a:rPr lang="en" sz="900"/>
              <a:t>2. 有沒有變數要做轉換(例如True False轉1 0)</a:t>
            </a:r>
            <a:endParaRPr sz="900"/>
          </a:p>
          <a:p>
            <a:pPr indent="266700" lvl="0" marL="0" rtl="0" algn="l">
              <a:lnSpc>
                <a:spcPct val="115000"/>
              </a:lnSpc>
              <a:spcBef>
                <a:spcPts val="0"/>
              </a:spcBef>
              <a:spcAft>
                <a:spcPts val="0"/>
              </a:spcAft>
              <a:buNone/>
            </a:pPr>
            <a:r>
              <a:rPr lang="en" sz="900"/>
              <a:t>3. 甚麼模型、展示結果(可能要用cmd跑一下)</a:t>
            </a:r>
            <a:endParaRPr sz="1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8" name="Shape 548"/>
        <p:cNvGrpSpPr/>
        <p:nvPr/>
      </p:nvGrpSpPr>
      <p:grpSpPr>
        <a:xfrm>
          <a:off x="0" y="0"/>
          <a:ext cx="0" cy="0"/>
          <a:chOff x="0" y="0"/>
          <a:chExt cx="0" cy="0"/>
        </a:xfrm>
      </p:grpSpPr>
      <p:sp>
        <p:nvSpPr>
          <p:cNvPr id="549" name="Google Shape;549;g88e406f588_5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88e406f588_5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66700" lvl="0" marL="0" rtl="0" algn="l">
              <a:lnSpc>
                <a:spcPct val="115000"/>
              </a:lnSpc>
              <a:spcBef>
                <a:spcPts val="0"/>
              </a:spcBef>
              <a:spcAft>
                <a:spcPts val="0"/>
              </a:spcAft>
              <a:buNone/>
            </a:pPr>
            <a:r>
              <a:rPr lang="en" sz="900"/>
              <a:t> 變數的處理(就像是分成ab兩個寶可夢進入對戰組合)</a:t>
            </a:r>
            <a:endParaRPr sz="900"/>
          </a:p>
          <a:p>
            <a:pPr indent="266700" lvl="0" marL="0" rtl="0" algn="l">
              <a:lnSpc>
                <a:spcPct val="115000"/>
              </a:lnSpc>
              <a:spcBef>
                <a:spcPts val="0"/>
              </a:spcBef>
              <a:spcAft>
                <a:spcPts val="0"/>
              </a:spcAft>
              <a:buNone/>
            </a:pPr>
            <a:r>
              <a:rPr lang="en" sz="900"/>
              <a:t>2. 有沒有變數要做轉換(例如True False轉1 0)</a:t>
            </a:r>
            <a:endParaRPr sz="900"/>
          </a:p>
          <a:p>
            <a:pPr indent="266700" lvl="0" marL="0" rtl="0" algn="l">
              <a:lnSpc>
                <a:spcPct val="115000"/>
              </a:lnSpc>
              <a:spcBef>
                <a:spcPts val="0"/>
              </a:spcBef>
              <a:spcAft>
                <a:spcPts val="0"/>
              </a:spcAft>
              <a:buNone/>
            </a:pPr>
            <a:r>
              <a:rPr lang="en" sz="900"/>
              <a:t>3. 甚麼模型、展示結果(可能要用cmd跑一下)</a:t>
            </a:r>
            <a:endParaRPr sz="1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g88e406f588_5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88e406f588_5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66700" lvl="0" marL="0" rtl="0" algn="l">
              <a:lnSpc>
                <a:spcPct val="115000"/>
              </a:lnSpc>
              <a:spcBef>
                <a:spcPts val="0"/>
              </a:spcBef>
              <a:spcAft>
                <a:spcPts val="0"/>
              </a:spcAft>
              <a:buNone/>
            </a:pPr>
            <a:r>
              <a:rPr lang="en" sz="900"/>
              <a:t> 變數的處理(就像是分成ab兩個寶可夢進入對戰組合)</a:t>
            </a:r>
            <a:endParaRPr sz="900"/>
          </a:p>
          <a:p>
            <a:pPr indent="266700" lvl="0" marL="0" rtl="0" algn="l">
              <a:lnSpc>
                <a:spcPct val="115000"/>
              </a:lnSpc>
              <a:spcBef>
                <a:spcPts val="0"/>
              </a:spcBef>
              <a:spcAft>
                <a:spcPts val="0"/>
              </a:spcAft>
              <a:buNone/>
            </a:pPr>
            <a:r>
              <a:rPr lang="en" sz="900"/>
              <a:t>2. 有沒有變數要做轉換(例如True False轉1 0)</a:t>
            </a:r>
            <a:endParaRPr sz="900"/>
          </a:p>
          <a:p>
            <a:pPr indent="266700" lvl="0" marL="0" rtl="0" algn="l">
              <a:lnSpc>
                <a:spcPct val="115000"/>
              </a:lnSpc>
              <a:spcBef>
                <a:spcPts val="0"/>
              </a:spcBef>
              <a:spcAft>
                <a:spcPts val="0"/>
              </a:spcAft>
              <a:buNone/>
            </a:pPr>
            <a:r>
              <a:rPr lang="en" sz="900"/>
              <a:t>3. 甚麼模型、展示結果(可能要用cmd跑一下)</a:t>
            </a:r>
            <a:endParaRPr sz="1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Google Shape;565;g88e406f588_5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88e406f588_5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66700" lvl="0" marL="0" rtl="0" algn="l">
              <a:lnSpc>
                <a:spcPct val="115000"/>
              </a:lnSpc>
              <a:spcBef>
                <a:spcPts val="0"/>
              </a:spcBef>
              <a:spcAft>
                <a:spcPts val="0"/>
              </a:spcAft>
              <a:buNone/>
            </a:pPr>
            <a:r>
              <a:rPr lang="en" sz="900"/>
              <a:t> 變數的處理(就像是分成ab兩個寶可夢進入對戰組合)</a:t>
            </a:r>
            <a:endParaRPr sz="900"/>
          </a:p>
          <a:p>
            <a:pPr indent="266700" lvl="0" marL="0" rtl="0" algn="l">
              <a:lnSpc>
                <a:spcPct val="115000"/>
              </a:lnSpc>
              <a:spcBef>
                <a:spcPts val="0"/>
              </a:spcBef>
              <a:spcAft>
                <a:spcPts val="0"/>
              </a:spcAft>
              <a:buNone/>
            </a:pPr>
            <a:r>
              <a:rPr lang="en" sz="900"/>
              <a:t>2. 有沒有變數要做轉換(例如True False轉1 0)</a:t>
            </a:r>
            <a:endParaRPr sz="900"/>
          </a:p>
          <a:p>
            <a:pPr indent="266700" lvl="0" marL="0" rtl="0" algn="l">
              <a:lnSpc>
                <a:spcPct val="115000"/>
              </a:lnSpc>
              <a:spcBef>
                <a:spcPts val="0"/>
              </a:spcBef>
              <a:spcAft>
                <a:spcPts val="0"/>
              </a:spcAft>
              <a:buNone/>
            </a:pPr>
            <a:r>
              <a:rPr lang="en" sz="900"/>
              <a:t>3. 甚麼模型、展示結果(可能要用cmd跑一下)</a:t>
            </a:r>
            <a:endParaRPr sz="1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Google Shape;572;g88e406f588_5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88e406f588_5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66700" lvl="0" marL="0" rtl="0" algn="l">
              <a:lnSpc>
                <a:spcPct val="115000"/>
              </a:lnSpc>
              <a:spcBef>
                <a:spcPts val="0"/>
              </a:spcBef>
              <a:spcAft>
                <a:spcPts val="0"/>
              </a:spcAft>
              <a:buNone/>
            </a:pPr>
            <a:r>
              <a:rPr lang="en" sz="900"/>
              <a:t> 變數的處理(就像是分成ab兩個寶可夢進入對戰組合)</a:t>
            </a:r>
            <a:endParaRPr sz="900"/>
          </a:p>
          <a:p>
            <a:pPr indent="266700" lvl="0" marL="0" rtl="0" algn="l">
              <a:lnSpc>
                <a:spcPct val="115000"/>
              </a:lnSpc>
              <a:spcBef>
                <a:spcPts val="0"/>
              </a:spcBef>
              <a:spcAft>
                <a:spcPts val="0"/>
              </a:spcAft>
              <a:buNone/>
            </a:pPr>
            <a:r>
              <a:rPr lang="en" sz="900"/>
              <a:t>2. 有沒有變數要做轉換(例如True False轉1 0)</a:t>
            </a:r>
            <a:endParaRPr sz="900"/>
          </a:p>
          <a:p>
            <a:pPr indent="266700" lvl="0" marL="0" rtl="0" algn="l">
              <a:lnSpc>
                <a:spcPct val="115000"/>
              </a:lnSpc>
              <a:spcBef>
                <a:spcPts val="0"/>
              </a:spcBef>
              <a:spcAft>
                <a:spcPts val="0"/>
              </a:spcAft>
              <a:buNone/>
            </a:pPr>
            <a:r>
              <a:rPr lang="en" sz="900"/>
              <a:t>3. 甚麼模型、展示結果(可能要用cmd跑一下)</a:t>
            </a:r>
            <a:endParaRPr sz="1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Google Shape;581;g899303252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899303252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Google Shape;592;g899303252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899303252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1" name="Shape 601"/>
        <p:cNvGrpSpPr/>
        <p:nvPr/>
      </p:nvGrpSpPr>
      <p:grpSpPr>
        <a:xfrm>
          <a:off x="0" y="0"/>
          <a:ext cx="0" cy="0"/>
          <a:chOff x="0" y="0"/>
          <a:chExt cx="0" cy="0"/>
        </a:xfrm>
      </p:grpSpPr>
      <p:sp>
        <p:nvSpPr>
          <p:cNvPr id="602" name="Google Shape;602;g88e406f588_5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88e406f588_5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66700" lvl="0" marL="0" rtl="0" algn="l">
              <a:lnSpc>
                <a:spcPct val="115000"/>
              </a:lnSpc>
              <a:spcBef>
                <a:spcPts val="0"/>
              </a:spcBef>
              <a:spcAft>
                <a:spcPts val="0"/>
              </a:spcAft>
              <a:buNone/>
            </a:pPr>
            <a:r>
              <a:rPr lang="en" sz="1000"/>
              <a:t>總對戰場數為</a:t>
            </a:r>
            <a:r>
              <a:rPr lang="en" sz="1000">
                <a:latin typeface="Calibri"/>
                <a:ea typeface="Calibri"/>
                <a:cs typeface="Calibri"/>
                <a:sym typeface="Calibri"/>
              </a:rPr>
              <a:t>134</a:t>
            </a:r>
            <a:r>
              <a:rPr lang="en" sz="1000"/>
              <a:t>場</a:t>
            </a:r>
            <a:endParaRPr sz="1000"/>
          </a:p>
          <a:p>
            <a:pPr indent="266700" lvl="0" marL="0" rtl="0" algn="l">
              <a:lnSpc>
                <a:spcPct val="22500"/>
              </a:lnSpc>
              <a:spcBef>
                <a:spcPts val="1000"/>
              </a:spcBef>
              <a:spcAft>
                <a:spcPts val="0"/>
              </a:spcAft>
              <a:buNone/>
            </a:pPr>
            <a:r>
              <a:rPr lang="en" sz="1000"/>
              <a:t>•其中與</a:t>
            </a:r>
            <a:r>
              <a:rPr lang="en" sz="1000">
                <a:latin typeface="Calibri"/>
                <a:ea typeface="Calibri"/>
                <a:cs typeface="Calibri"/>
                <a:sym typeface="Calibri"/>
              </a:rPr>
              <a:t>124</a:t>
            </a:r>
            <a:r>
              <a:rPr lang="en" sz="1000"/>
              <a:t>隻不同的寶可夢對戰過，也就是有</a:t>
            </a:r>
            <a:r>
              <a:rPr lang="en" sz="1000">
                <a:latin typeface="Calibri"/>
                <a:ea typeface="Calibri"/>
                <a:cs typeface="Calibri"/>
                <a:sym typeface="Calibri"/>
              </a:rPr>
              <a:t>10</a:t>
            </a:r>
            <a:r>
              <a:rPr lang="en" sz="1000"/>
              <a:t>場對戰是和重複的寶可夢對戰</a:t>
            </a:r>
            <a:endParaRPr sz="1000"/>
          </a:p>
          <a:p>
            <a:pPr indent="266700" lvl="0" marL="0" rtl="0" algn="l">
              <a:lnSpc>
                <a:spcPct val="22500"/>
              </a:lnSpc>
              <a:spcBef>
                <a:spcPts val="1000"/>
              </a:spcBef>
              <a:spcAft>
                <a:spcPts val="0"/>
              </a:spcAft>
              <a:buNone/>
            </a:pPr>
            <a:r>
              <a:rPr lang="en" sz="1000"/>
              <a:t>•其勝率為</a:t>
            </a:r>
            <a:r>
              <a:rPr lang="en" sz="1000">
                <a:latin typeface="Calibri"/>
                <a:ea typeface="Calibri"/>
                <a:cs typeface="Calibri"/>
                <a:sym typeface="Calibri"/>
              </a:rPr>
              <a:t>94.78% (</a:t>
            </a:r>
            <a:r>
              <a:rPr lang="en" sz="1000"/>
              <a:t>贏了</a:t>
            </a:r>
            <a:r>
              <a:rPr lang="en" sz="1000">
                <a:latin typeface="Calibri"/>
                <a:ea typeface="Calibri"/>
                <a:cs typeface="Calibri"/>
                <a:sym typeface="Calibri"/>
              </a:rPr>
              <a:t>127</a:t>
            </a:r>
            <a:r>
              <a:rPr lang="en" sz="1000"/>
              <a:t>場，輸了</a:t>
            </a:r>
            <a:r>
              <a:rPr lang="en" sz="1000">
                <a:latin typeface="Calibri"/>
                <a:ea typeface="Calibri"/>
                <a:cs typeface="Calibri"/>
                <a:sym typeface="Calibri"/>
              </a:rPr>
              <a:t>7</a:t>
            </a:r>
            <a:r>
              <a:rPr lang="en" sz="1000"/>
              <a:t>場</a:t>
            </a:r>
            <a:r>
              <a:rPr lang="en" sz="1000">
                <a:latin typeface="Calibri"/>
                <a:ea typeface="Calibri"/>
                <a:cs typeface="Calibri"/>
                <a:sym typeface="Calibri"/>
              </a:rPr>
              <a:t>)</a:t>
            </a:r>
            <a:endParaRPr sz="1000">
              <a:latin typeface="Calibri"/>
              <a:ea typeface="Calibri"/>
              <a:cs typeface="Calibri"/>
              <a:sym typeface="Calibri"/>
            </a:endParaRPr>
          </a:p>
          <a:p>
            <a:pPr indent="266700" lvl="0" marL="0" rtl="0" algn="l">
              <a:lnSpc>
                <a:spcPct val="22500"/>
              </a:lnSpc>
              <a:spcBef>
                <a:spcPts val="1000"/>
              </a:spcBef>
              <a:spcAft>
                <a:spcPts val="0"/>
              </a:spcAft>
              <a:buNone/>
            </a:pPr>
            <a:r>
              <a:rPr lang="en" sz="1000"/>
              <a:t>•問題：</a:t>
            </a:r>
            <a:endParaRPr sz="1000"/>
          </a:p>
          <a:p>
            <a:pPr indent="266700" lvl="0" marL="0" rtl="0" algn="l">
              <a:lnSpc>
                <a:spcPct val="22500"/>
              </a:lnSpc>
              <a:spcBef>
                <a:spcPts val="500"/>
              </a:spcBef>
              <a:spcAft>
                <a:spcPts val="0"/>
              </a:spcAft>
              <a:buNone/>
            </a:pPr>
            <a:r>
              <a:rPr lang="en" sz="600"/>
              <a:t>•根據我們</a:t>
            </a:r>
            <a:r>
              <a:rPr lang="en" sz="600">
                <a:latin typeface="Calibri"/>
                <a:ea typeface="Calibri"/>
                <a:cs typeface="Calibri"/>
                <a:sym typeface="Calibri"/>
              </a:rPr>
              <a:t>EDA</a:t>
            </a:r>
            <a:r>
              <a:rPr lang="en" sz="600"/>
              <a:t>的結論，「</a:t>
            </a:r>
            <a:r>
              <a:rPr lang="en" sz="600">
                <a:latin typeface="Calibri"/>
                <a:ea typeface="Calibri"/>
                <a:cs typeface="Calibri"/>
                <a:sym typeface="Calibri"/>
              </a:rPr>
              <a:t>Mega </a:t>
            </a:r>
            <a:r>
              <a:rPr lang="en" sz="600"/>
              <a:t>烈空座」是全能力值加總排進前十甚至前三的寶可夢，但為什麼勝率連前十都排不進？</a:t>
            </a:r>
            <a:endParaRPr sz="600"/>
          </a:p>
          <a:p>
            <a:pPr indent="266700" lvl="0" marL="457200" rtl="0" algn="l">
              <a:lnSpc>
                <a:spcPct val="22500"/>
              </a:lnSpc>
              <a:spcBef>
                <a:spcPts val="500"/>
              </a:spcBef>
              <a:spcAft>
                <a:spcPts val="0"/>
              </a:spcAft>
              <a:buNone/>
            </a:pPr>
            <a:r>
              <a:rPr lang="en" sz="600">
                <a:latin typeface="Calibri"/>
                <a:ea typeface="Calibri"/>
                <a:cs typeface="Calibri"/>
                <a:sym typeface="Calibri"/>
              </a:rPr>
              <a:t>  →因此後續將分析「Mega </a:t>
            </a:r>
            <a:r>
              <a:rPr lang="en" sz="600"/>
              <a:t>烈空座」的失敗場次來找出原因</a:t>
            </a:r>
            <a:endParaRPr sz="600">
              <a:latin typeface="Maven Pro"/>
              <a:ea typeface="Maven Pro"/>
              <a:cs typeface="Maven Pro"/>
              <a:sym typeface="Maven Pro"/>
            </a:endParaRPr>
          </a:p>
          <a:p>
            <a:pPr indent="0" lvl="0" marL="0" rtl="0" algn="l">
              <a:spcBef>
                <a:spcPts val="0"/>
              </a:spcBef>
              <a:spcAft>
                <a:spcPts val="0"/>
              </a:spcAft>
              <a:buNone/>
            </a:pPr>
            <a:r>
              <a:t/>
            </a:r>
            <a:endParaRPr sz="6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Google Shape;617;g88e406f588_5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88e406f588_5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6c60e245bf_1_31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6c60e245bf_1_31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7" name="Shape 637"/>
        <p:cNvGrpSpPr/>
        <p:nvPr/>
      </p:nvGrpSpPr>
      <p:grpSpPr>
        <a:xfrm>
          <a:off x="0" y="0"/>
          <a:ext cx="0" cy="0"/>
          <a:chOff x="0" y="0"/>
          <a:chExt cx="0" cy="0"/>
        </a:xfrm>
      </p:grpSpPr>
      <p:sp>
        <p:nvSpPr>
          <p:cNvPr id="638" name="Google Shape;638;g88e406f588_5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88e406f588_5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77142"/>
              </a:lnSpc>
              <a:spcBef>
                <a:spcPts val="1000"/>
              </a:spcBef>
              <a:spcAft>
                <a:spcPts val="0"/>
              </a:spcAft>
              <a:buNone/>
            </a:pPr>
            <a:r>
              <a:rPr lang="en"/>
              <a:t>其中「超夢」以及超夢的「</a:t>
            </a:r>
            <a:r>
              <a:rPr lang="en">
                <a:latin typeface="Calibri"/>
                <a:ea typeface="Calibri"/>
                <a:cs typeface="Calibri"/>
                <a:sym typeface="Calibri"/>
              </a:rPr>
              <a:t>Mega X &amp; Mega Y</a:t>
            </a:r>
            <a:r>
              <a:rPr lang="en"/>
              <a:t>」型態為</a:t>
            </a:r>
            <a:r>
              <a:rPr lang="en">
                <a:latin typeface="Calibri"/>
                <a:ea typeface="Calibri"/>
                <a:cs typeface="Calibri"/>
                <a:sym typeface="Calibri"/>
              </a:rPr>
              <a:t>”</a:t>
            </a:r>
            <a:r>
              <a:rPr lang="en"/>
              <a:t>傳說級</a:t>
            </a:r>
            <a:r>
              <a:rPr lang="en">
                <a:latin typeface="Calibri"/>
                <a:ea typeface="Calibri"/>
                <a:cs typeface="Calibri"/>
                <a:sym typeface="Calibri"/>
              </a:rPr>
              <a:t>”</a:t>
            </a:r>
            <a:r>
              <a:rPr lang="en"/>
              <a:t>寶可夢，其能力值總和如同「</a:t>
            </a:r>
            <a:r>
              <a:rPr lang="en">
                <a:latin typeface="Calibri"/>
                <a:ea typeface="Calibri"/>
                <a:cs typeface="Calibri"/>
                <a:sym typeface="Calibri"/>
              </a:rPr>
              <a:t>Mega </a:t>
            </a:r>
            <a:r>
              <a:rPr lang="en"/>
              <a:t>烈空座」也在前段班，甚至比烈空座還高。</a:t>
            </a:r>
            <a:endParaRPr/>
          </a:p>
          <a:p>
            <a:pPr indent="1016000" lvl="0" marL="0" rtl="0" algn="l">
              <a:lnSpc>
                <a:spcPct val="77142"/>
              </a:lnSpc>
              <a:spcBef>
                <a:spcPts val="1000"/>
              </a:spcBef>
              <a:spcAft>
                <a:spcPts val="0"/>
              </a:spcAft>
              <a:buNone/>
            </a:pPr>
            <a:r>
              <a:rPr lang="en"/>
              <a:t>•其餘三隻寶可夢皆為一般寶可夢</a:t>
            </a:r>
            <a:r>
              <a:rPr lang="en">
                <a:latin typeface="Calibri"/>
                <a:ea typeface="Calibri"/>
                <a:cs typeface="Calibri"/>
                <a:sym typeface="Calibri"/>
              </a:rPr>
              <a:t>(</a:t>
            </a:r>
            <a:r>
              <a:rPr lang="en"/>
              <a:t>非傳說</a:t>
            </a:r>
            <a:r>
              <a:rPr lang="en">
                <a:latin typeface="Calibri"/>
                <a:ea typeface="Calibri"/>
                <a:cs typeface="Calibri"/>
                <a:sym typeface="Calibri"/>
              </a:rPr>
              <a:t>)</a:t>
            </a:r>
            <a:r>
              <a:rPr lang="en"/>
              <a:t>，且勝率並不高</a:t>
            </a:r>
            <a:endParaRPr/>
          </a:p>
          <a:p>
            <a:pPr indent="1016000" lvl="0" marL="0" rtl="0" algn="l">
              <a:lnSpc>
                <a:spcPct val="77142"/>
              </a:lnSpc>
              <a:spcBef>
                <a:spcPts val="1000"/>
              </a:spcBef>
              <a:spcAft>
                <a:spcPts val="0"/>
              </a:spcAft>
              <a:buNone/>
            </a:pPr>
            <a:r>
              <a:rPr lang="en"/>
              <a:t>•勝率：</a:t>
            </a:r>
            <a:endParaRPr/>
          </a:p>
          <a:p>
            <a:pPr indent="1016000" lvl="0" marL="0" rtl="0" algn="l">
              <a:lnSpc>
                <a:spcPct val="77142"/>
              </a:lnSpc>
              <a:spcBef>
                <a:spcPts val="500"/>
              </a:spcBef>
              <a:spcAft>
                <a:spcPts val="0"/>
              </a:spcAft>
              <a:buNone/>
            </a:pPr>
            <a:r>
              <a:rPr lang="en" sz="700"/>
              <a:t>•皮寶寶：</a:t>
            </a:r>
            <a:r>
              <a:rPr lang="en" sz="700">
                <a:latin typeface="Calibri"/>
                <a:ea typeface="Calibri"/>
                <a:cs typeface="Calibri"/>
                <a:sym typeface="Calibri"/>
              </a:rPr>
              <a:t>6.25%</a:t>
            </a:r>
            <a:endParaRPr sz="700">
              <a:latin typeface="Calibri"/>
              <a:ea typeface="Calibri"/>
              <a:cs typeface="Calibri"/>
              <a:sym typeface="Calibri"/>
            </a:endParaRPr>
          </a:p>
          <a:p>
            <a:pPr indent="1016000" lvl="0" marL="0" rtl="0" algn="l">
              <a:lnSpc>
                <a:spcPct val="77142"/>
              </a:lnSpc>
              <a:spcBef>
                <a:spcPts val="500"/>
              </a:spcBef>
              <a:spcAft>
                <a:spcPts val="0"/>
              </a:spcAft>
              <a:buNone/>
            </a:pPr>
            <a:r>
              <a:rPr lang="en" sz="700"/>
              <a:t>•花傑夫人：</a:t>
            </a:r>
            <a:r>
              <a:rPr lang="en" sz="700">
                <a:latin typeface="Calibri"/>
                <a:ea typeface="Calibri"/>
                <a:cs typeface="Calibri"/>
                <a:sym typeface="Calibri"/>
              </a:rPr>
              <a:t>62.81%</a:t>
            </a:r>
            <a:endParaRPr sz="700">
              <a:latin typeface="Calibri"/>
              <a:ea typeface="Calibri"/>
              <a:cs typeface="Calibri"/>
              <a:sym typeface="Calibri"/>
            </a:endParaRPr>
          </a:p>
          <a:p>
            <a:pPr indent="1016000" lvl="0" marL="0" rtl="0" algn="l">
              <a:lnSpc>
                <a:spcPct val="77142"/>
              </a:lnSpc>
              <a:spcBef>
                <a:spcPts val="500"/>
              </a:spcBef>
              <a:spcAft>
                <a:spcPts val="0"/>
              </a:spcAft>
              <a:buNone/>
            </a:pPr>
            <a:r>
              <a:rPr lang="en" sz="700"/>
              <a:t>•花葉蒂：</a:t>
            </a:r>
            <a:r>
              <a:rPr lang="en" sz="700">
                <a:latin typeface="Calibri"/>
                <a:ea typeface="Calibri"/>
                <a:cs typeface="Calibri"/>
                <a:sym typeface="Calibri"/>
              </a:rPr>
              <a:t>39.67%</a:t>
            </a:r>
            <a:endParaRPr sz="700">
              <a:latin typeface="Calibri"/>
              <a:ea typeface="Calibri"/>
              <a:cs typeface="Calibri"/>
              <a:sym typeface="Calibri"/>
            </a:endParaRPr>
          </a:p>
          <a:p>
            <a:pPr indent="1016000" lvl="0" marL="457200" rtl="0" algn="l">
              <a:lnSpc>
                <a:spcPct val="77142"/>
              </a:lnSpc>
              <a:spcBef>
                <a:spcPts val="500"/>
              </a:spcBef>
              <a:spcAft>
                <a:spcPts val="0"/>
              </a:spcAft>
              <a:buNone/>
            </a:pPr>
            <a:r>
              <a:rPr lang="en" sz="700">
                <a:latin typeface="Calibri"/>
                <a:ea typeface="Calibri"/>
                <a:cs typeface="Calibri"/>
                <a:sym typeface="Calibri"/>
              </a:rPr>
              <a:t>→ 但共同點為皆為「妖精屬性」寶可夢！</a:t>
            </a:r>
            <a:endParaRPr sz="700">
              <a:latin typeface="Calibri"/>
              <a:ea typeface="Calibri"/>
              <a:cs typeface="Calibri"/>
              <a:sym typeface="Calibri"/>
            </a:endParaRPr>
          </a:p>
          <a:p>
            <a:pPr indent="1016000" lvl="0" marL="457200" rtl="0" algn="l">
              <a:lnSpc>
                <a:spcPct val="77142"/>
              </a:lnSpc>
              <a:spcBef>
                <a:spcPts val="500"/>
              </a:spcBef>
              <a:spcAft>
                <a:spcPts val="0"/>
              </a:spcAft>
              <a:buNone/>
            </a:pPr>
            <a:r>
              <a:rPr lang="en" sz="700">
                <a:latin typeface="Calibri"/>
                <a:ea typeface="Calibri"/>
                <a:cs typeface="Calibri"/>
                <a:sym typeface="Calibri"/>
              </a:rPr>
              <a:t>  (</a:t>
            </a:r>
            <a:r>
              <a:rPr lang="en" sz="700"/>
              <a:t>也是</a:t>
            </a:r>
            <a:r>
              <a:rPr lang="en" sz="700">
                <a:latin typeface="Calibri"/>
                <a:ea typeface="Calibri"/>
                <a:cs typeface="Calibri"/>
                <a:sym typeface="Calibri"/>
              </a:rPr>
              <a:t>Mega </a:t>
            </a:r>
            <a:r>
              <a:rPr lang="en" sz="700"/>
              <a:t>烈空座唯</a:t>
            </a:r>
            <a:r>
              <a:rPr lang="en" sz="700">
                <a:latin typeface="Calibri"/>
                <a:ea typeface="Calibri"/>
                <a:cs typeface="Calibri"/>
                <a:sym typeface="Calibri"/>
              </a:rPr>
              <a:t>3</a:t>
            </a:r>
            <a:r>
              <a:rPr lang="en" sz="700"/>
              <a:t>對戰的妖精屬性寶可夢</a:t>
            </a:r>
            <a:r>
              <a:rPr lang="en" sz="700">
                <a:latin typeface="Calibri"/>
                <a:ea typeface="Calibri"/>
                <a:cs typeface="Calibri"/>
                <a:sym typeface="Calibri"/>
              </a:rPr>
              <a:t>)</a:t>
            </a:r>
            <a:endParaRPr sz="700">
              <a:latin typeface="Calibri"/>
              <a:ea typeface="Calibri"/>
              <a:cs typeface="Calibri"/>
              <a:sym typeface="Calibri"/>
            </a:endParaRPr>
          </a:p>
          <a:p>
            <a:pPr indent="1016000" lvl="0" marL="457200" rtl="0" algn="l">
              <a:lnSpc>
                <a:spcPct val="77142"/>
              </a:lnSpc>
              <a:spcBef>
                <a:spcPts val="500"/>
              </a:spcBef>
              <a:spcAft>
                <a:spcPts val="0"/>
              </a:spcAft>
              <a:buNone/>
            </a:pPr>
            <a:r>
              <a:rPr lang="en" sz="700">
                <a:latin typeface="Calibri"/>
                <a:ea typeface="Calibri"/>
                <a:cs typeface="Calibri"/>
                <a:sym typeface="Calibri"/>
              </a:rPr>
              <a:t>**註：花傑夫人為花葉蒂的進化型</a:t>
            </a:r>
            <a:endParaRPr sz="700">
              <a:latin typeface="Calibri"/>
              <a:ea typeface="Calibri"/>
              <a:cs typeface="Calibri"/>
              <a:sym typeface="Calibri"/>
            </a:endParaRPr>
          </a:p>
          <a:p>
            <a:pPr indent="0" lvl="0" marL="0" rtl="0" algn="l">
              <a:spcBef>
                <a:spcPts val="0"/>
              </a:spcBef>
              <a:spcAft>
                <a:spcPts val="0"/>
              </a:spcAft>
              <a:buNone/>
            </a:pPr>
            <a:r>
              <a:t/>
            </a:r>
            <a:endParaRPr sz="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0" name="Shape 650"/>
        <p:cNvGrpSpPr/>
        <p:nvPr/>
      </p:nvGrpSpPr>
      <p:grpSpPr>
        <a:xfrm>
          <a:off x="0" y="0"/>
          <a:ext cx="0" cy="0"/>
          <a:chOff x="0" y="0"/>
          <a:chExt cx="0" cy="0"/>
        </a:xfrm>
      </p:grpSpPr>
      <p:sp>
        <p:nvSpPr>
          <p:cNvPr id="651" name="Google Shape;651;g88e406f588_5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88e406f588_5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016000" lvl="0" marL="0" rtl="0" algn="l">
              <a:lnSpc>
                <a:spcPct val="77142"/>
              </a:lnSpc>
              <a:spcBef>
                <a:spcPts val="1000"/>
              </a:spcBef>
              <a:spcAft>
                <a:spcPts val="0"/>
              </a:spcAft>
              <a:buNone/>
            </a:pPr>
            <a:r>
              <a:rPr lang="en"/>
              <a:t>•面對傳說級寶可夢</a:t>
            </a:r>
            <a:r>
              <a:rPr lang="en">
                <a:latin typeface="Calibri"/>
                <a:ea typeface="Calibri"/>
                <a:cs typeface="Calibri"/>
                <a:sym typeface="Calibri"/>
              </a:rPr>
              <a:t>(</a:t>
            </a:r>
            <a:r>
              <a:rPr lang="en"/>
              <a:t>這裡指的是超夢</a:t>
            </a:r>
            <a:r>
              <a:rPr lang="en">
                <a:latin typeface="Calibri"/>
                <a:ea typeface="Calibri"/>
                <a:cs typeface="Calibri"/>
                <a:sym typeface="Calibri"/>
              </a:rPr>
              <a:t>)</a:t>
            </a:r>
            <a:r>
              <a:rPr lang="en"/>
              <a:t>：</a:t>
            </a:r>
            <a:endParaRPr/>
          </a:p>
          <a:p>
            <a:pPr indent="1016000" lvl="0" marL="0" rtl="0" algn="l">
              <a:lnSpc>
                <a:spcPct val="77142"/>
              </a:lnSpc>
              <a:spcBef>
                <a:spcPts val="500"/>
              </a:spcBef>
              <a:spcAft>
                <a:spcPts val="0"/>
              </a:spcAft>
              <a:buNone/>
            </a:pPr>
            <a:r>
              <a:rPr lang="en" sz="700"/>
              <a:t>•總能力值較低可能是一大原因</a:t>
            </a:r>
            <a:endParaRPr sz="700"/>
          </a:p>
          <a:p>
            <a:pPr indent="1016000" lvl="0" marL="0" rtl="0" algn="l">
              <a:lnSpc>
                <a:spcPct val="77142"/>
              </a:lnSpc>
              <a:spcBef>
                <a:spcPts val="500"/>
              </a:spcBef>
              <a:spcAft>
                <a:spcPts val="0"/>
              </a:spcAft>
              <a:buNone/>
            </a:pPr>
            <a:r>
              <a:rPr lang="en" sz="700"/>
              <a:t>•而超夢為「超能力」屬性，</a:t>
            </a:r>
            <a:r>
              <a:rPr lang="en" sz="700">
                <a:latin typeface="Calibri"/>
                <a:ea typeface="Calibri"/>
                <a:cs typeface="Calibri"/>
                <a:sym typeface="Calibri"/>
              </a:rPr>
              <a:t>Mega </a:t>
            </a:r>
            <a:r>
              <a:rPr lang="en" sz="700"/>
              <a:t>烈空座為「龍系 </a:t>
            </a:r>
            <a:r>
              <a:rPr lang="en" sz="700">
                <a:latin typeface="Calibri"/>
                <a:ea typeface="Calibri"/>
                <a:cs typeface="Calibri"/>
                <a:sym typeface="Calibri"/>
              </a:rPr>
              <a:t>+飛行」屬性，屬性上並無優劣勢(</a:t>
            </a:r>
            <a:r>
              <a:rPr lang="en" sz="700"/>
              <a:t>互相攻擊傷害均為 </a:t>
            </a:r>
            <a:r>
              <a:rPr lang="en" sz="700">
                <a:latin typeface="Calibri"/>
                <a:ea typeface="Calibri"/>
                <a:cs typeface="Calibri"/>
                <a:sym typeface="Calibri"/>
              </a:rPr>
              <a:t>x1)</a:t>
            </a:r>
            <a:endParaRPr sz="700">
              <a:latin typeface="Calibri"/>
              <a:ea typeface="Calibri"/>
              <a:cs typeface="Calibri"/>
              <a:sym typeface="Calibri"/>
            </a:endParaRPr>
          </a:p>
          <a:p>
            <a:pPr indent="1016000" lvl="0" marL="0" rtl="0" algn="l">
              <a:lnSpc>
                <a:spcPct val="77142"/>
              </a:lnSpc>
              <a:spcBef>
                <a:spcPts val="1000"/>
              </a:spcBef>
              <a:spcAft>
                <a:spcPts val="0"/>
              </a:spcAft>
              <a:buNone/>
            </a:pPr>
            <a:r>
              <a:rPr lang="en"/>
              <a:t>•面對其他一般寶可夢：</a:t>
            </a:r>
            <a:endParaRPr/>
          </a:p>
          <a:p>
            <a:pPr indent="1016000" lvl="0" marL="0" rtl="0" algn="l">
              <a:lnSpc>
                <a:spcPct val="77142"/>
              </a:lnSpc>
              <a:spcBef>
                <a:spcPts val="500"/>
              </a:spcBef>
              <a:spcAft>
                <a:spcPts val="0"/>
              </a:spcAft>
              <a:buNone/>
            </a:pPr>
            <a:r>
              <a:rPr lang="en" sz="700"/>
              <a:t>•屬性上「妖精」克制「龍」屬性</a:t>
            </a:r>
            <a:r>
              <a:rPr lang="en" sz="700">
                <a:latin typeface="Calibri"/>
                <a:ea typeface="Calibri"/>
                <a:cs typeface="Calibri"/>
                <a:sym typeface="Calibri"/>
              </a:rPr>
              <a:t>(</a:t>
            </a:r>
            <a:r>
              <a:rPr lang="en" sz="700"/>
              <a:t>妖精系技能攻擊龍系傷害為 </a:t>
            </a:r>
            <a:r>
              <a:rPr lang="en" sz="700">
                <a:latin typeface="Calibri"/>
                <a:ea typeface="Calibri"/>
                <a:cs typeface="Calibri"/>
                <a:sym typeface="Calibri"/>
              </a:rPr>
              <a:t>x2)</a:t>
            </a:r>
            <a:endParaRPr sz="700">
              <a:latin typeface="Calibri"/>
              <a:ea typeface="Calibri"/>
              <a:cs typeface="Calibri"/>
              <a:sym typeface="Calibri"/>
            </a:endParaRPr>
          </a:p>
          <a:p>
            <a:pPr indent="1016000" lvl="0" marL="0" rtl="0" algn="l">
              <a:lnSpc>
                <a:spcPct val="77142"/>
              </a:lnSpc>
              <a:spcBef>
                <a:spcPts val="500"/>
              </a:spcBef>
              <a:spcAft>
                <a:spcPts val="0"/>
              </a:spcAft>
              <a:buNone/>
            </a:pPr>
            <a:r>
              <a:rPr lang="en" sz="700"/>
              <a:t>•另外在細部探究招式技能後，發現這三隻寶可夢皆有降低對手能力的招式</a:t>
            </a:r>
            <a:endParaRPr sz="700"/>
          </a:p>
          <a:p>
            <a:pPr indent="1016000" lvl="0" marL="0" rtl="0" algn="l">
              <a:lnSpc>
                <a:spcPct val="77142"/>
              </a:lnSpc>
              <a:spcBef>
                <a:spcPts val="500"/>
              </a:spcBef>
              <a:spcAft>
                <a:spcPts val="0"/>
              </a:spcAft>
              <a:buNone/>
            </a:pPr>
            <a:r>
              <a:rPr lang="en" sz="700"/>
              <a:t>•例如： </a:t>
            </a:r>
            <a:endParaRPr sz="700"/>
          </a:p>
          <a:p>
            <a:pPr indent="1016000" lvl="0" marL="0" rtl="0" algn="l">
              <a:lnSpc>
                <a:spcPct val="77142"/>
              </a:lnSpc>
              <a:spcBef>
                <a:spcPts val="500"/>
              </a:spcBef>
              <a:spcAft>
                <a:spcPts val="0"/>
              </a:spcAft>
              <a:buNone/>
            </a:pPr>
            <a:r>
              <a:rPr lang="en" sz="400"/>
              <a:t>•皮寶寶的『天使之吻』效果為 </a:t>
            </a:r>
            <a:r>
              <a:rPr lang="en" sz="400">
                <a:latin typeface="Calibri"/>
                <a:ea typeface="Calibri"/>
                <a:cs typeface="Calibri"/>
                <a:sym typeface="Calibri"/>
              </a:rPr>
              <a:t>“</a:t>
            </a:r>
            <a:r>
              <a:rPr lang="en" sz="400"/>
              <a:t>能使對手混亂</a:t>
            </a:r>
            <a:r>
              <a:rPr lang="en" sz="400">
                <a:latin typeface="Calibri"/>
                <a:ea typeface="Calibri"/>
                <a:cs typeface="Calibri"/>
                <a:sym typeface="Calibri"/>
              </a:rPr>
              <a:t>”</a:t>
            </a:r>
            <a:endParaRPr sz="400">
              <a:latin typeface="Calibri"/>
              <a:ea typeface="Calibri"/>
              <a:cs typeface="Calibri"/>
              <a:sym typeface="Calibri"/>
            </a:endParaRPr>
          </a:p>
          <a:p>
            <a:pPr indent="1016000" lvl="0" marL="0" rtl="0" algn="l">
              <a:lnSpc>
                <a:spcPct val="77142"/>
              </a:lnSpc>
              <a:spcBef>
                <a:spcPts val="500"/>
              </a:spcBef>
              <a:spcAft>
                <a:spcPts val="0"/>
              </a:spcAft>
              <a:buNone/>
            </a:pPr>
            <a:r>
              <a:rPr lang="en" sz="400"/>
              <a:t>•花傑夫人以及花葉蒂的『薄霧場地』效果為 </a:t>
            </a:r>
            <a:r>
              <a:rPr lang="en" sz="400">
                <a:latin typeface="Calibri"/>
                <a:ea typeface="Calibri"/>
                <a:cs typeface="Calibri"/>
                <a:sym typeface="Calibri"/>
              </a:rPr>
              <a:t>“</a:t>
            </a:r>
            <a:r>
              <a:rPr lang="en" sz="400"/>
              <a:t>受到的龍屬性招式的傷害降低</a:t>
            </a:r>
            <a:r>
              <a:rPr lang="en" sz="400">
                <a:latin typeface="Calibri"/>
                <a:ea typeface="Calibri"/>
                <a:cs typeface="Calibri"/>
                <a:sym typeface="Calibri"/>
              </a:rPr>
              <a:t>50%”</a:t>
            </a:r>
            <a:endParaRPr sz="400">
              <a:latin typeface="Calibri"/>
              <a:ea typeface="Calibri"/>
              <a:cs typeface="Calibri"/>
              <a:sym typeface="Calibri"/>
            </a:endParaRPr>
          </a:p>
          <a:p>
            <a:pPr indent="1016000" lvl="0" marL="0" rtl="0" algn="l">
              <a:lnSpc>
                <a:spcPct val="77142"/>
              </a:lnSpc>
              <a:spcBef>
                <a:spcPts val="500"/>
              </a:spcBef>
              <a:spcAft>
                <a:spcPts val="0"/>
              </a:spcAft>
              <a:buNone/>
            </a:pPr>
            <a:r>
              <a:rPr lang="en" sz="400"/>
              <a:t>•</a:t>
            </a:r>
            <a:endParaRPr sz="400"/>
          </a:p>
          <a:p>
            <a:pPr indent="1016000" lvl="0" marL="0" rtl="0" algn="l">
              <a:lnSpc>
                <a:spcPct val="77142"/>
              </a:lnSpc>
              <a:spcBef>
                <a:spcPts val="1000"/>
              </a:spcBef>
              <a:spcAft>
                <a:spcPts val="0"/>
              </a:spcAft>
              <a:buNone/>
            </a:pPr>
            <a:r>
              <a:rPr lang="en"/>
              <a:t>•結論：除能力值外，屬性克制也是需要考慮的重要因素！</a:t>
            </a:r>
            <a:endParaRPr/>
          </a:p>
          <a:p>
            <a:pPr indent="1016000" lvl="0" marL="457200" rtl="0" algn="l">
              <a:lnSpc>
                <a:spcPct val="77142"/>
              </a:lnSpc>
              <a:spcBef>
                <a:spcPts val="500"/>
              </a:spcBef>
              <a:spcAft>
                <a:spcPts val="0"/>
              </a:spcAft>
              <a:buNone/>
            </a:pPr>
            <a:r>
              <a:t/>
            </a:r>
            <a:endParaRPr sz="400"/>
          </a:p>
          <a:p>
            <a:pPr indent="0" lvl="0" marL="0" rtl="0" algn="l">
              <a:spcBef>
                <a:spcPts val="0"/>
              </a:spcBef>
              <a:spcAft>
                <a:spcPts val="0"/>
              </a:spcAft>
              <a:buNone/>
            </a:pPr>
            <a:r>
              <a:t/>
            </a:r>
            <a:endParaRPr sz="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Google Shape;664;g88e406f588_7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88e406f588_7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016000" lvl="0" marL="0" rtl="0" algn="l">
              <a:lnSpc>
                <a:spcPct val="77142"/>
              </a:lnSpc>
              <a:spcBef>
                <a:spcPts val="1000"/>
              </a:spcBef>
              <a:spcAft>
                <a:spcPts val="0"/>
              </a:spcAft>
              <a:buNone/>
            </a:pPr>
            <a:r>
              <a:rPr lang="en"/>
              <a:t>•面對傳說級寶可夢</a:t>
            </a:r>
            <a:r>
              <a:rPr lang="en">
                <a:latin typeface="Calibri"/>
                <a:ea typeface="Calibri"/>
                <a:cs typeface="Calibri"/>
                <a:sym typeface="Calibri"/>
              </a:rPr>
              <a:t>(</a:t>
            </a:r>
            <a:r>
              <a:rPr lang="en"/>
              <a:t>這裡指的是超夢</a:t>
            </a:r>
            <a:r>
              <a:rPr lang="en">
                <a:latin typeface="Calibri"/>
                <a:ea typeface="Calibri"/>
                <a:cs typeface="Calibri"/>
                <a:sym typeface="Calibri"/>
              </a:rPr>
              <a:t>)</a:t>
            </a:r>
            <a:r>
              <a:rPr lang="en"/>
              <a:t>：</a:t>
            </a:r>
            <a:endParaRPr/>
          </a:p>
          <a:p>
            <a:pPr indent="1016000" lvl="0" marL="0" rtl="0" algn="l">
              <a:lnSpc>
                <a:spcPct val="77142"/>
              </a:lnSpc>
              <a:spcBef>
                <a:spcPts val="500"/>
              </a:spcBef>
              <a:spcAft>
                <a:spcPts val="0"/>
              </a:spcAft>
              <a:buNone/>
            </a:pPr>
            <a:r>
              <a:rPr lang="en" sz="700"/>
              <a:t>•總能力值較低可能是一大原因</a:t>
            </a:r>
            <a:endParaRPr sz="700"/>
          </a:p>
          <a:p>
            <a:pPr indent="1016000" lvl="0" marL="0" rtl="0" algn="l">
              <a:lnSpc>
                <a:spcPct val="77142"/>
              </a:lnSpc>
              <a:spcBef>
                <a:spcPts val="500"/>
              </a:spcBef>
              <a:spcAft>
                <a:spcPts val="0"/>
              </a:spcAft>
              <a:buNone/>
            </a:pPr>
            <a:r>
              <a:rPr lang="en" sz="700"/>
              <a:t>•而超夢為「超能力」屬性，</a:t>
            </a:r>
            <a:r>
              <a:rPr lang="en" sz="700">
                <a:latin typeface="Calibri"/>
                <a:ea typeface="Calibri"/>
                <a:cs typeface="Calibri"/>
                <a:sym typeface="Calibri"/>
              </a:rPr>
              <a:t>Mega </a:t>
            </a:r>
            <a:r>
              <a:rPr lang="en" sz="700"/>
              <a:t>烈空座為「龍系 </a:t>
            </a:r>
            <a:r>
              <a:rPr lang="en" sz="700">
                <a:latin typeface="Calibri"/>
                <a:ea typeface="Calibri"/>
                <a:cs typeface="Calibri"/>
                <a:sym typeface="Calibri"/>
              </a:rPr>
              <a:t>+飛行」屬性，屬性上並無優劣勢(</a:t>
            </a:r>
            <a:r>
              <a:rPr lang="en" sz="700"/>
              <a:t>互相攻擊傷害均為 </a:t>
            </a:r>
            <a:r>
              <a:rPr lang="en" sz="700">
                <a:latin typeface="Calibri"/>
                <a:ea typeface="Calibri"/>
                <a:cs typeface="Calibri"/>
                <a:sym typeface="Calibri"/>
              </a:rPr>
              <a:t>x1)</a:t>
            </a:r>
            <a:endParaRPr sz="700">
              <a:latin typeface="Calibri"/>
              <a:ea typeface="Calibri"/>
              <a:cs typeface="Calibri"/>
              <a:sym typeface="Calibri"/>
            </a:endParaRPr>
          </a:p>
          <a:p>
            <a:pPr indent="1016000" lvl="0" marL="0" rtl="0" algn="l">
              <a:lnSpc>
                <a:spcPct val="77142"/>
              </a:lnSpc>
              <a:spcBef>
                <a:spcPts val="1000"/>
              </a:spcBef>
              <a:spcAft>
                <a:spcPts val="0"/>
              </a:spcAft>
              <a:buNone/>
            </a:pPr>
            <a:r>
              <a:rPr lang="en"/>
              <a:t>•面對其他一般寶可夢：</a:t>
            </a:r>
            <a:endParaRPr/>
          </a:p>
          <a:p>
            <a:pPr indent="1016000" lvl="0" marL="0" rtl="0" algn="l">
              <a:lnSpc>
                <a:spcPct val="77142"/>
              </a:lnSpc>
              <a:spcBef>
                <a:spcPts val="500"/>
              </a:spcBef>
              <a:spcAft>
                <a:spcPts val="0"/>
              </a:spcAft>
              <a:buNone/>
            </a:pPr>
            <a:r>
              <a:rPr lang="en" sz="700"/>
              <a:t>•屬性上「妖精」克制「龍」屬性</a:t>
            </a:r>
            <a:r>
              <a:rPr lang="en" sz="700">
                <a:latin typeface="Calibri"/>
                <a:ea typeface="Calibri"/>
                <a:cs typeface="Calibri"/>
                <a:sym typeface="Calibri"/>
              </a:rPr>
              <a:t>(</a:t>
            </a:r>
            <a:r>
              <a:rPr lang="en" sz="700"/>
              <a:t>妖精系技能攻擊龍系傷害為 </a:t>
            </a:r>
            <a:r>
              <a:rPr lang="en" sz="700">
                <a:latin typeface="Calibri"/>
                <a:ea typeface="Calibri"/>
                <a:cs typeface="Calibri"/>
                <a:sym typeface="Calibri"/>
              </a:rPr>
              <a:t>x2)</a:t>
            </a:r>
            <a:endParaRPr sz="700">
              <a:latin typeface="Calibri"/>
              <a:ea typeface="Calibri"/>
              <a:cs typeface="Calibri"/>
              <a:sym typeface="Calibri"/>
            </a:endParaRPr>
          </a:p>
          <a:p>
            <a:pPr indent="1016000" lvl="0" marL="0" rtl="0" algn="l">
              <a:lnSpc>
                <a:spcPct val="77142"/>
              </a:lnSpc>
              <a:spcBef>
                <a:spcPts val="500"/>
              </a:spcBef>
              <a:spcAft>
                <a:spcPts val="0"/>
              </a:spcAft>
              <a:buNone/>
            </a:pPr>
            <a:r>
              <a:rPr lang="en" sz="700"/>
              <a:t>•另外在細部探究招式技能後，發現這三隻寶可夢皆有降低對手能力的招式</a:t>
            </a:r>
            <a:endParaRPr sz="700"/>
          </a:p>
          <a:p>
            <a:pPr indent="1016000" lvl="0" marL="0" rtl="0" algn="l">
              <a:lnSpc>
                <a:spcPct val="77142"/>
              </a:lnSpc>
              <a:spcBef>
                <a:spcPts val="500"/>
              </a:spcBef>
              <a:spcAft>
                <a:spcPts val="0"/>
              </a:spcAft>
              <a:buNone/>
            </a:pPr>
            <a:r>
              <a:rPr lang="en" sz="700"/>
              <a:t>•例如： </a:t>
            </a:r>
            <a:endParaRPr sz="700"/>
          </a:p>
          <a:p>
            <a:pPr indent="1016000" lvl="0" marL="0" rtl="0" algn="l">
              <a:lnSpc>
                <a:spcPct val="77142"/>
              </a:lnSpc>
              <a:spcBef>
                <a:spcPts val="500"/>
              </a:spcBef>
              <a:spcAft>
                <a:spcPts val="0"/>
              </a:spcAft>
              <a:buNone/>
            </a:pPr>
            <a:r>
              <a:rPr lang="en" sz="400"/>
              <a:t>•皮寶寶的『天使之吻』效果為 </a:t>
            </a:r>
            <a:r>
              <a:rPr lang="en" sz="400">
                <a:latin typeface="Calibri"/>
                <a:ea typeface="Calibri"/>
                <a:cs typeface="Calibri"/>
                <a:sym typeface="Calibri"/>
              </a:rPr>
              <a:t>“</a:t>
            </a:r>
            <a:r>
              <a:rPr lang="en" sz="400"/>
              <a:t>能使對手混亂</a:t>
            </a:r>
            <a:r>
              <a:rPr lang="en" sz="400">
                <a:latin typeface="Calibri"/>
                <a:ea typeface="Calibri"/>
                <a:cs typeface="Calibri"/>
                <a:sym typeface="Calibri"/>
              </a:rPr>
              <a:t>”</a:t>
            </a:r>
            <a:endParaRPr sz="400">
              <a:latin typeface="Calibri"/>
              <a:ea typeface="Calibri"/>
              <a:cs typeface="Calibri"/>
              <a:sym typeface="Calibri"/>
            </a:endParaRPr>
          </a:p>
          <a:p>
            <a:pPr indent="1016000" lvl="0" marL="0" rtl="0" algn="l">
              <a:lnSpc>
                <a:spcPct val="77142"/>
              </a:lnSpc>
              <a:spcBef>
                <a:spcPts val="500"/>
              </a:spcBef>
              <a:spcAft>
                <a:spcPts val="0"/>
              </a:spcAft>
              <a:buNone/>
            </a:pPr>
            <a:r>
              <a:rPr lang="en" sz="400"/>
              <a:t>•花傑夫人以及花葉蒂的『薄霧場地』效果為 </a:t>
            </a:r>
            <a:r>
              <a:rPr lang="en" sz="400">
                <a:latin typeface="Calibri"/>
                <a:ea typeface="Calibri"/>
                <a:cs typeface="Calibri"/>
                <a:sym typeface="Calibri"/>
              </a:rPr>
              <a:t>“</a:t>
            </a:r>
            <a:r>
              <a:rPr lang="en" sz="400"/>
              <a:t>受到的龍屬性招式的傷害降低</a:t>
            </a:r>
            <a:r>
              <a:rPr lang="en" sz="400">
                <a:latin typeface="Calibri"/>
                <a:ea typeface="Calibri"/>
                <a:cs typeface="Calibri"/>
                <a:sym typeface="Calibri"/>
              </a:rPr>
              <a:t>50%”</a:t>
            </a:r>
            <a:endParaRPr sz="400">
              <a:latin typeface="Calibri"/>
              <a:ea typeface="Calibri"/>
              <a:cs typeface="Calibri"/>
              <a:sym typeface="Calibri"/>
            </a:endParaRPr>
          </a:p>
          <a:p>
            <a:pPr indent="1016000" lvl="0" marL="0" rtl="0" algn="l">
              <a:lnSpc>
                <a:spcPct val="77142"/>
              </a:lnSpc>
              <a:spcBef>
                <a:spcPts val="500"/>
              </a:spcBef>
              <a:spcAft>
                <a:spcPts val="0"/>
              </a:spcAft>
              <a:buNone/>
            </a:pPr>
            <a:r>
              <a:rPr lang="en" sz="400"/>
              <a:t>•</a:t>
            </a:r>
            <a:endParaRPr sz="400"/>
          </a:p>
          <a:p>
            <a:pPr indent="1016000" lvl="0" marL="0" rtl="0" algn="l">
              <a:lnSpc>
                <a:spcPct val="77142"/>
              </a:lnSpc>
              <a:spcBef>
                <a:spcPts val="1000"/>
              </a:spcBef>
              <a:spcAft>
                <a:spcPts val="0"/>
              </a:spcAft>
              <a:buNone/>
            </a:pPr>
            <a:r>
              <a:rPr lang="en"/>
              <a:t>•結論：除能力值外，屬性克制也是需要考慮的重要因素！</a:t>
            </a:r>
            <a:endParaRPr/>
          </a:p>
          <a:p>
            <a:pPr indent="1016000" lvl="0" marL="457200" rtl="0" algn="l">
              <a:lnSpc>
                <a:spcPct val="77142"/>
              </a:lnSpc>
              <a:spcBef>
                <a:spcPts val="500"/>
              </a:spcBef>
              <a:spcAft>
                <a:spcPts val="0"/>
              </a:spcAft>
              <a:buNone/>
            </a:pPr>
            <a:r>
              <a:t/>
            </a:r>
            <a:endParaRPr sz="400"/>
          </a:p>
          <a:p>
            <a:pPr indent="0" lvl="0" marL="0" rtl="0" algn="l">
              <a:spcBef>
                <a:spcPts val="0"/>
              </a:spcBef>
              <a:spcAft>
                <a:spcPts val="0"/>
              </a:spcAft>
              <a:buNone/>
            </a:pPr>
            <a:r>
              <a:t/>
            </a:r>
            <a:endParaRPr sz="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6" name="Shape 676"/>
        <p:cNvGrpSpPr/>
        <p:nvPr/>
      </p:nvGrpSpPr>
      <p:grpSpPr>
        <a:xfrm>
          <a:off x="0" y="0"/>
          <a:ext cx="0" cy="0"/>
          <a:chOff x="0" y="0"/>
          <a:chExt cx="0" cy="0"/>
        </a:xfrm>
      </p:grpSpPr>
      <p:sp>
        <p:nvSpPr>
          <p:cNvPr id="677" name="Google Shape;677;g899303252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899303252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88e406f588_5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88e406f588_5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g6c60e245bf_1_31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6c60e245bf_1_31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88e406f588_5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88e406f588_5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g88e406f588_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88e406f588_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88e406f588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88e406f588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Google Shape;508;g899303252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899303252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g899303252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899303252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
    <p:spTree>
      <p:nvGrpSpPr>
        <p:cNvPr id="175" name="Shape 175"/>
        <p:cNvGrpSpPr/>
        <p:nvPr/>
      </p:nvGrpSpPr>
      <p:grpSpPr>
        <a:xfrm>
          <a:off x="0" y="0"/>
          <a:ext cx="0" cy="0"/>
          <a:chOff x="0" y="0"/>
          <a:chExt cx="0" cy="0"/>
        </a:xfrm>
      </p:grpSpPr>
      <p:sp>
        <p:nvSpPr>
          <p:cNvPr id="176" name="Google Shape;176;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7" name="Google Shape;177;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217" name="Shape 217"/>
        <p:cNvGrpSpPr/>
        <p:nvPr/>
      </p:nvGrpSpPr>
      <p:grpSpPr>
        <a:xfrm>
          <a:off x="0" y="0"/>
          <a:ext cx="0" cy="0"/>
          <a:chOff x="0" y="0"/>
          <a:chExt cx="0" cy="0"/>
        </a:xfrm>
      </p:grpSpPr>
      <p:sp>
        <p:nvSpPr>
          <p:cNvPr id="218" name="Google Shape;218;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p:cSld name="CUSTOM">
    <p:spTree>
      <p:nvGrpSpPr>
        <p:cNvPr id="256" name="Shape 256"/>
        <p:cNvGrpSpPr/>
        <p:nvPr/>
      </p:nvGrpSpPr>
      <p:grpSpPr>
        <a:xfrm>
          <a:off x="0" y="0"/>
          <a:ext cx="0" cy="0"/>
          <a:chOff x="0" y="0"/>
          <a:chExt cx="0" cy="0"/>
        </a:xfrm>
      </p:grpSpPr>
      <p:sp>
        <p:nvSpPr>
          <p:cNvPr id="257" name="Google Shape;257;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8" name="Google Shape;258;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69" name="Google Shape;269;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0" name="Google Shape;270;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2" name="Google Shape;272;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5" name="Google Shape;275;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6" name="Google Shape;276;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2">
  <p:cSld name="TITLE_AND_TWO_COLUMNS_1">
    <p:spTree>
      <p:nvGrpSpPr>
        <p:cNvPr id="278" name="Shape 278"/>
        <p:cNvGrpSpPr/>
        <p:nvPr/>
      </p:nvGrpSpPr>
      <p:grpSpPr>
        <a:xfrm>
          <a:off x="0" y="0"/>
          <a:ext cx="0" cy="0"/>
          <a:chOff x="0" y="0"/>
          <a:chExt cx="0" cy="0"/>
        </a:xfrm>
      </p:grpSpPr>
      <p:sp>
        <p:nvSpPr>
          <p:cNvPr id="279" name="Google Shape;279;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0" name="Google Shape;280;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1" name="Google Shape;281;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2" name="Google Shape;282;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3" name="Google Shape;283;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hree columns">
  <p:cSld name="CUSTOM_1_1">
    <p:spTree>
      <p:nvGrpSpPr>
        <p:cNvPr id="293" name="Shape 293"/>
        <p:cNvGrpSpPr/>
        <p:nvPr/>
      </p:nvGrpSpPr>
      <p:grpSpPr>
        <a:xfrm>
          <a:off x="0" y="0"/>
          <a:ext cx="0" cy="0"/>
          <a:chOff x="0" y="0"/>
          <a:chExt cx="0" cy="0"/>
        </a:xfrm>
      </p:grpSpPr>
      <p:sp>
        <p:nvSpPr>
          <p:cNvPr id="294" name="Google Shape;294;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4" name="Google Shape;304;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6" name="Google Shape;306;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8" name="Google Shape;308;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9" name="Google Shape;309;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ix columns">
  <p:cSld name="CUSTOM_1_1_1">
    <p:spTree>
      <p:nvGrpSpPr>
        <p:cNvPr id="310" name="Shape 310"/>
        <p:cNvGrpSpPr/>
        <p:nvPr/>
      </p:nvGrpSpPr>
      <p:grpSpPr>
        <a:xfrm>
          <a:off x="0" y="0"/>
          <a:ext cx="0" cy="0"/>
          <a:chOff x="0" y="0"/>
          <a:chExt cx="0" cy="0"/>
        </a:xfrm>
      </p:grpSpPr>
      <p:sp>
        <p:nvSpPr>
          <p:cNvPr id="311" name="Google Shape;311;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2" name="Google Shape;312;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3" name="Google Shape;313;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4" name="Google Shape;314;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5" name="Google Shape;315;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6" name="Google Shape;316;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7" name="Google Shape;317;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8" name="Google Shape;318;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3" name="Google Shape;323;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four columns">
  <p:cSld name="CUSTOM_2">
    <p:spTree>
      <p:nvGrpSpPr>
        <p:cNvPr id="333" name="Shape 333"/>
        <p:cNvGrpSpPr/>
        <p:nvPr/>
      </p:nvGrpSpPr>
      <p:grpSpPr>
        <a:xfrm>
          <a:off x="0" y="0"/>
          <a:ext cx="0" cy="0"/>
          <a:chOff x="0" y="0"/>
          <a:chExt cx="0" cy="0"/>
        </a:xfrm>
      </p:grpSpPr>
      <p:sp>
        <p:nvSpPr>
          <p:cNvPr id="334" name="Google Shape;334;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5" name="Google Shape;335;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6" name="Google Shape;336;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7" name="Google Shape;337;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8" name="Google Shape;338;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9" name="Google Shape;339;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1" name="Google Shape;341;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3" name="Google Shape;343;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four columns 2">
  <p:cSld name="CUSTOM_2_1">
    <p:spTree>
      <p:nvGrpSpPr>
        <p:cNvPr id="353" name="Shape 353"/>
        <p:cNvGrpSpPr/>
        <p:nvPr/>
      </p:nvGrpSpPr>
      <p:grpSpPr>
        <a:xfrm>
          <a:off x="0" y="0"/>
          <a:ext cx="0" cy="0"/>
          <a:chOff x="0" y="0"/>
          <a:chExt cx="0" cy="0"/>
        </a:xfrm>
      </p:grpSpPr>
      <p:sp>
        <p:nvSpPr>
          <p:cNvPr id="354" name="Google Shape;354;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5" name="Google Shape;355;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7" name="Google Shape;357;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9" name="Google Shape;359;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1" name="Google Shape;361;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3" name="Google Shape;363;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s">
  <p:cSld name="CUSTOM_3">
    <p:spTree>
      <p:nvGrpSpPr>
        <p:cNvPr id="373" name="Shape 373"/>
        <p:cNvGrpSpPr/>
        <p:nvPr/>
      </p:nvGrpSpPr>
      <p:grpSpPr>
        <a:xfrm>
          <a:off x="0" y="0"/>
          <a:ext cx="0" cy="0"/>
          <a:chOff x="0" y="0"/>
          <a:chExt cx="0" cy="0"/>
        </a:xfrm>
      </p:grpSpPr>
      <p:sp>
        <p:nvSpPr>
          <p:cNvPr id="374" name="Google Shape;374;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5" name="Google Shape;375;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6" name="Google Shape;376;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list">
  <p:cSld name="CUSTOM_4">
    <p:spTree>
      <p:nvGrpSpPr>
        <p:cNvPr id="409" name="Shape 409"/>
        <p:cNvGrpSpPr/>
        <p:nvPr/>
      </p:nvGrpSpPr>
      <p:grpSpPr>
        <a:xfrm>
          <a:off x="0" y="0"/>
          <a:ext cx="0" cy="0"/>
          <a:chOff x="0" y="0"/>
          <a:chExt cx="0" cy="0"/>
        </a:xfrm>
      </p:grpSpPr>
      <p:sp>
        <p:nvSpPr>
          <p:cNvPr id="410" name="Google Shape;410;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1" name="Google Shape;411;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2" name="Google Shape;412;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3" name="Google Shape;413;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noFill/>
      </p:bgPr>
    </p:bg>
    <p:spTree>
      <p:nvGrpSpPr>
        <p:cNvPr id="425"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73" name="Shape 173"/>
        <p:cNvGrpSpPr/>
        <p:nvPr/>
      </p:nvGrpSpPr>
      <p:grpSpPr>
        <a:xfrm>
          <a:off x="0" y="0"/>
          <a:ext cx="0" cy="0"/>
          <a:chOff x="0" y="0"/>
          <a:chExt cx="0" cy="0"/>
        </a:xfrm>
      </p:grpSpPr>
      <p:sp>
        <p:nvSpPr>
          <p:cNvPr id="174" name="Google Shape;174;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ziweihuang.shinyapps.io/FinalProjec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23"/>
          <p:cNvSpPr txBox="1"/>
          <p:nvPr>
            <p:ph idx="1" type="subTitle"/>
          </p:nvPr>
        </p:nvSpPr>
        <p:spPr>
          <a:xfrm>
            <a:off x="2224275" y="3308138"/>
            <a:ext cx="48060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 Member:</a:t>
            </a:r>
            <a:r>
              <a:rPr lang="en"/>
              <a:t>林冠宇、黃子瑋、蔡政融</a:t>
            </a:r>
            <a:endParaRPr/>
          </a:p>
        </p:txBody>
      </p:sp>
      <p:sp>
        <p:nvSpPr>
          <p:cNvPr id="431" name="Google Shape;431;p23"/>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a:t>
            </a:r>
            <a:r>
              <a:rPr lang="en">
                <a:solidFill>
                  <a:schemeClr val="accent2"/>
                </a:solidFill>
              </a:rPr>
              <a:t>SCIENCE</a:t>
            </a:r>
            <a:r>
              <a:rPr lang="en"/>
              <a:t> pokemon analysis</a:t>
            </a:r>
            <a:endParaRPr/>
          </a:p>
        </p:txBody>
      </p:sp>
      <p:sp>
        <p:nvSpPr>
          <p:cNvPr id="432" name="Google Shape;432;p23"/>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8" name="Google Shape;438;p23"/>
          <p:cNvGrpSpPr/>
          <p:nvPr/>
        </p:nvGrpSpPr>
        <p:grpSpPr>
          <a:xfrm>
            <a:off x="6232314" y="3696331"/>
            <a:ext cx="121434" cy="1073147"/>
            <a:chOff x="6232314" y="3696331"/>
            <a:chExt cx="121434" cy="1073147"/>
          </a:xfrm>
        </p:grpSpPr>
        <p:sp>
          <p:nvSpPr>
            <p:cNvPr id="439" name="Google Shape;439;p23"/>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23"/>
          <p:cNvGrpSpPr/>
          <p:nvPr/>
        </p:nvGrpSpPr>
        <p:grpSpPr>
          <a:xfrm>
            <a:off x="6780548" y="337714"/>
            <a:ext cx="133252" cy="1952377"/>
            <a:chOff x="6780548" y="337714"/>
            <a:chExt cx="133252" cy="1952377"/>
          </a:xfrm>
        </p:grpSpPr>
        <p:sp>
          <p:nvSpPr>
            <p:cNvPr id="442" name="Google Shape;442;p2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23"/>
          <p:cNvGrpSpPr/>
          <p:nvPr/>
        </p:nvGrpSpPr>
        <p:grpSpPr>
          <a:xfrm>
            <a:off x="1608717" y="1280046"/>
            <a:ext cx="199237" cy="2828935"/>
            <a:chOff x="1608717" y="1280046"/>
            <a:chExt cx="199237" cy="2828935"/>
          </a:xfrm>
        </p:grpSpPr>
        <p:sp>
          <p:nvSpPr>
            <p:cNvPr id="445" name="Google Shape;445;p2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23"/>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0" name="Google Shape;450;p23"/>
          <p:cNvGrpSpPr/>
          <p:nvPr/>
        </p:nvGrpSpPr>
        <p:grpSpPr>
          <a:xfrm>
            <a:off x="8008096" y="2108910"/>
            <a:ext cx="199001" cy="2139769"/>
            <a:chOff x="8008096" y="2108910"/>
            <a:chExt cx="199001" cy="2139769"/>
          </a:xfrm>
        </p:grpSpPr>
        <p:sp>
          <p:nvSpPr>
            <p:cNvPr id="451" name="Google Shape;451;p2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23"/>
          <p:cNvGrpSpPr/>
          <p:nvPr/>
        </p:nvGrpSpPr>
        <p:grpSpPr>
          <a:xfrm>
            <a:off x="4472500" y="3928605"/>
            <a:ext cx="199001" cy="867198"/>
            <a:chOff x="4475150" y="4052605"/>
            <a:chExt cx="199001" cy="867198"/>
          </a:xfrm>
        </p:grpSpPr>
        <p:sp>
          <p:nvSpPr>
            <p:cNvPr id="454" name="Google Shape;454;p23"/>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32"/>
          <p:cNvSpPr/>
          <p:nvPr/>
        </p:nvSpPr>
        <p:spPr>
          <a:xfrm>
            <a:off x="0" y="0"/>
            <a:ext cx="9144000" cy="987000"/>
          </a:xfrm>
          <a:prstGeom prst="rect">
            <a:avLst/>
          </a:pr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2"/>
          <p:cNvSpPr txBox="1"/>
          <p:nvPr>
            <p:ph idx="4294967295" type="ctrTitle"/>
          </p:nvPr>
        </p:nvSpPr>
        <p:spPr>
          <a:xfrm>
            <a:off x="1787252" y="73500"/>
            <a:ext cx="5569500" cy="83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Data transition</a:t>
            </a:r>
            <a:endParaRPr>
              <a:solidFill>
                <a:srgbClr val="FFFFFF"/>
              </a:solidFill>
            </a:endParaRPr>
          </a:p>
        </p:txBody>
      </p:sp>
      <p:sp>
        <p:nvSpPr>
          <p:cNvPr id="538" name="Google Shape;538;p32"/>
          <p:cNvSpPr txBox="1"/>
          <p:nvPr/>
        </p:nvSpPr>
        <p:spPr>
          <a:xfrm>
            <a:off x="758300" y="1333525"/>
            <a:ext cx="6996900" cy="3235200"/>
          </a:xfrm>
          <a:prstGeom prst="rect">
            <a:avLst/>
          </a:prstGeom>
          <a:noFill/>
          <a:ln>
            <a:noFill/>
          </a:ln>
        </p:spPr>
        <p:txBody>
          <a:bodyPr anchorCtr="0" anchor="t" bIns="91425" lIns="91425" spcFirstLastPara="1" rIns="91425" wrap="square" tIns="91425">
            <a:noAutofit/>
          </a:bodyPr>
          <a:lstStyle/>
          <a:p>
            <a:pPr indent="-406400" lvl="0" marL="457200" rtl="0" algn="l">
              <a:lnSpc>
                <a:spcPct val="150000"/>
              </a:lnSpc>
              <a:spcBef>
                <a:spcPts val="0"/>
              </a:spcBef>
              <a:spcAft>
                <a:spcPts val="0"/>
              </a:spcAft>
              <a:buClr>
                <a:schemeClr val="lt1"/>
              </a:buClr>
              <a:buSzPts val="2800"/>
              <a:buFont typeface="Share Tech"/>
              <a:buChar char="➔"/>
            </a:pPr>
            <a:r>
              <a:rPr lang="en" sz="2800">
                <a:solidFill>
                  <a:schemeClr val="lt1"/>
                </a:solidFill>
                <a:latin typeface="Share Tech"/>
                <a:ea typeface="Share Tech"/>
                <a:cs typeface="Share Tech"/>
                <a:sym typeface="Share Tech"/>
              </a:rPr>
              <a:t>Merge two input files</a:t>
            </a:r>
            <a:endParaRPr sz="2800">
              <a:solidFill>
                <a:schemeClr val="lt1"/>
              </a:solidFill>
              <a:latin typeface="Share Tech"/>
              <a:ea typeface="Share Tech"/>
              <a:cs typeface="Share Tech"/>
              <a:sym typeface="Share Tech"/>
            </a:endParaRPr>
          </a:p>
        </p:txBody>
      </p:sp>
      <p:pic>
        <p:nvPicPr>
          <p:cNvPr id="539" name="Google Shape;539;p32"/>
          <p:cNvPicPr preferRelativeResize="0"/>
          <p:nvPr/>
        </p:nvPicPr>
        <p:blipFill>
          <a:blip r:embed="rId3">
            <a:alphaModFix/>
          </a:blip>
          <a:stretch>
            <a:fillRect/>
          </a:stretch>
        </p:blipFill>
        <p:spPr>
          <a:xfrm>
            <a:off x="714375" y="2995350"/>
            <a:ext cx="7715250" cy="1104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Google Shape;544;p33"/>
          <p:cNvSpPr/>
          <p:nvPr/>
        </p:nvSpPr>
        <p:spPr>
          <a:xfrm>
            <a:off x="0" y="0"/>
            <a:ext cx="9144000" cy="987000"/>
          </a:xfrm>
          <a:prstGeom prst="rect">
            <a:avLst/>
          </a:pr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3"/>
          <p:cNvSpPr txBox="1"/>
          <p:nvPr>
            <p:ph idx="4294967295" type="ctrTitle"/>
          </p:nvPr>
        </p:nvSpPr>
        <p:spPr>
          <a:xfrm>
            <a:off x="1787252" y="73500"/>
            <a:ext cx="5569500" cy="83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Data transition</a:t>
            </a:r>
            <a:endParaRPr>
              <a:solidFill>
                <a:srgbClr val="FFFFFF"/>
              </a:solidFill>
            </a:endParaRPr>
          </a:p>
        </p:txBody>
      </p:sp>
      <p:pic>
        <p:nvPicPr>
          <p:cNvPr id="546" name="Google Shape;546;p33"/>
          <p:cNvPicPr preferRelativeResize="0"/>
          <p:nvPr/>
        </p:nvPicPr>
        <p:blipFill>
          <a:blip r:embed="rId3">
            <a:alphaModFix/>
          </a:blip>
          <a:stretch>
            <a:fillRect/>
          </a:stretch>
        </p:blipFill>
        <p:spPr>
          <a:xfrm>
            <a:off x="152400" y="2258050"/>
            <a:ext cx="8839199" cy="1284767"/>
          </a:xfrm>
          <a:prstGeom prst="rect">
            <a:avLst/>
          </a:prstGeom>
          <a:noFill/>
          <a:ln>
            <a:noFill/>
          </a:ln>
        </p:spPr>
      </p:pic>
      <p:sp>
        <p:nvSpPr>
          <p:cNvPr id="547" name="Google Shape;547;p33"/>
          <p:cNvSpPr txBox="1"/>
          <p:nvPr/>
        </p:nvSpPr>
        <p:spPr>
          <a:xfrm>
            <a:off x="758300" y="1333525"/>
            <a:ext cx="6996900" cy="3235200"/>
          </a:xfrm>
          <a:prstGeom prst="rect">
            <a:avLst/>
          </a:prstGeom>
          <a:noFill/>
          <a:ln>
            <a:noFill/>
          </a:ln>
        </p:spPr>
        <p:txBody>
          <a:bodyPr anchorCtr="0" anchor="t" bIns="91425" lIns="91425" spcFirstLastPara="1" rIns="91425" wrap="square" tIns="91425">
            <a:noAutofit/>
          </a:bodyPr>
          <a:lstStyle/>
          <a:p>
            <a:pPr indent="-406400" lvl="0" marL="457200" rtl="0" algn="l">
              <a:lnSpc>
                <a:spcPct val="150000"/>
              </a:lnSpc>
              <a:spcBef>
                <a:spcPts val="0"/>
              </a:spcBef>
              <a:spcAft>
                <a:spcPts val="0"/>
              </a:spcAft>
              <a:buClr>
                <a:schemeClr val="lt1"/>
              </a:buClr>
              <a:buSzPts val="2800"/>
              <a:buFont typeface="Share Tech"/>
              <a:buChar char="➔"/>
            </a:pPr>
            <a:r>
              <a:rPr lang="en" sz="2800">
                <a:solidFill>
                  <a:schemeClr val="lt1"/>
                </a:solidFill>
                <a:latin typeface="Share Tech"/>
                <a:ea typeface="Share Tech"/>
                <a:cs typeface="Share Tech"/>
                <a:sym typeface="Share Tech"/>
              </a:rPr>
              <a:t>From character to numeric</a:t>
            </a:r>
            <a:endParaRPr sz="2800">
              <a:solidFill>
                <a:schemeClr val="lt1"/>
              </a:solidFill>
              <a:latin typeface="Share Tech"/>
              <a:ea typeface="Share Tech"/>
              <a:cs typeface="Share Tech"/>
              <a:sym typeface="Share Tech"/>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1" name="Shape 551"/>
        <p:cNvGrpSpPr/>
        <p:nvPr/>
      </p:nvGrpSpPr>
      <p:grpSpPr>
        <a:xfrm>
          <a:off x="0" y="0"/>
          <a:ext cx="0" cy="0"/>
          <a:chOff x="0" y="0"/>
          <a:chExt cx="0" cy="0"/>
        </a:xfrm>
      </p:grpSpPr>
      <p:sp>
        <p:nvSpPr>
          <p:cNvPr id="552" name="Google Shape;552;p34"/>
          <p:cNvSpPr/>
          <p:nvPr/>
        </p:nvSpPr>
        <p:spPr>
          <a:xfrm>
            <a:off x="0" y="0"/>
            <a:ext cx="9144000" cy="987000"/>
          </a:xfrm>
          <a:prstGeom prst="rect">
            <a:avLst/>
          </a:pr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4"/>
          <p:cNvSpPr txBox="1"/>
          <p:nvPr>
            <p:ph idx="4294967295" type="ctrTitle"/>
          </p:nvPr>
        </p:nvSpPr>
        <p:spPr>
          <a:xfrm>
            <a:off x="1787252" y="73500"/>
            <a:ext cx="5569500" cy="83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Data transition</a:t>
            </a:r>
            <a:endParaRPr>
              <a:solidFill>
                <a:srgbClr val="FFFFFF"/>
              </a:solidFill>
            </a:endParaRPr>
          </a:p>
        </p:txBody>
      </p:sp>
      <p:sp>
        <p:nvSpPr>
          <p:cNvPr id="554" name="Google Shape;554;p34"/>
          <p:cNvSpPr txBox="1"/>
          <p:nvPr/>
        </p:nvSpPr>
        <p:spPr>
          <a:xfrm>
            <a:off x="758300" y="1264550"/>
            <a:ext cx="6996900" cy="3235200"/>
          </a:xfrm>
          <a:prstGeom prst="rect">
            <a:avLst/>
          </a:prstGeom>
          <a:noFill/>
          <a:ln>
            <a:noFill/>
          </a:ln>
        </p:spPr>
        <p:txBody>
          <a:bodyPr anchorCtr="0" anchor="t" bIns="91425" lIns="91425" spcFirstLastPara="1" rIns="91425" wrap="square" tIns="91425">
            <a:noAutofit/>
          </a:bodyPr>
          <a:lstStyle/>
          <a:p>
            <a:pPr indent="-406400" lvl="0" marL="457200" rtl="0" algn="l">
              <a:lnSpc>
                <a:spcPct val="150000"/>
              </a:lnSpc>
              <a:spcBef>
                <a:spcPts val="0"/>
              </a:spcBef>
              <a:spcAft>
                <a:spcPts val="0"/>
              </a:spcAft>
              <a:buClr>
                <a:schemeClr val="lt1"/>
              </a:buClr>
              <a:buSzPts val="2800"/>
              <a:buFont typeface="Share Tech"/>
              <a:buChar char="➔"/>
            </a:pPr>
            <a:r>
              <a:rPr lang="en" sz="2800">
                <a:solidFill>
                  <a:schemeClr val="lt1"/>
                </a:solidFill>
                <a:latin typeface="Share Tech"/>
                <a:ea typeface="Share Tech"/>
                <a:cs typeface="Share Tech"/>
                <a:sym typeface="Share Tech"/>
              </a:rPr>
              <a:t>Delete unnecessary columns and create a column called “binarywinner” as label</a:t>
            </a:r>
            <a:endParaRPr sz="2800">
              <a:solidFill>
                <a:schemeClr val="lt1"/>
              </a:solidFill>
              <a:latin typeface="Share Tech"/>
              <a:ea typeface="Share Tech"/>
              <a:cs typeface="Share Tech"/>
              <a:sym typeface="Share Tech"/>
            </a:endParaRPr>
          </a:p>
        </p:txBody>
      </p:sp>
      <p:pic>
        <p:nvPicPr>
          <p:cNvPr id="555" name="Google Shape;555;p34"/>
          <p:cNvPicPr preferRelativeResize="0"/>
          <p:nvPr/>
        </p:nvPicPr>
        <p:blipFill>
          <a:blip r:embed="rId3">
            <a:alphaModFix/>
          </a:blip>
          <a:stretch>
            <a:fillRect/>
          </a:stretch>
        </p:blipFill>
        <p:spPr>
          <a:xfrm>
            <a:off x="171450" y="2594750"/>
            <a:ext cx="8801100" cy="2057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Google Shape;560;p35"/>
          <p:cNvSpPr/>
          <p:nvPr/>
        </p:nvSpPr>
        <p:spPr>
          <a:xfrm>
            <a:off x="0" y="0"/>
            <a:ext cx="9144000" cy="987000"/>
          </a:xfrm>
          <a:prstGeom prst="rect">
            <a:avLst/>
          </a:pr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5"/>
          <p:cNvSpPr txBox="1"/>
          <p:nvPr>
            <p:ph idx="4294967295" type="ctrTitle"/>
          </p:nvPr>
        </p:nvSpPr>
        <p:spPr>
          <a:xfrm>
            <a:off x="1787252" y="73500"/>
            <a:ext cx="5569500" cy="83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Data transition</a:t>
            </a:r>
            <a:endParaRPr>
              <a:solidFill>
                <a:srgbClr val="FFFFFF"/>
              </a:solidFill>
            </a:endParaRPr>
          </a:p>
        </p:txBody>
      </p:sp>
      <p:pic>
        <p:nvPicPr>
          <p:cNvPr id="562" name="Google Shape;562;p35"/>
          <p:cNvPicPr preferRelativeResize="0"/>
          <p:nvPr/>
        </p:nvPicPr>
        <p:blipFill>
          <a:blip r:embed="rId3">
            <a:alphaModFix/>
          </a:blip>
          <a:stretch>
            <a:fillRect/>
          </a:stretch>
        </p:blipFill>
        <p:spPr>
          <a:xfrm>
            <a:off x="152400" y="2258050"/>
            <a:ext cx="8839199" cy="1284767"/>
          </a:xfrm>
          <a:prstGeom prst="rect">
            <a:avLst/>
          </a:prstGeom>
          <a:noFill/>
          <a:ln>
            <a:noFill/>
          </a:ln>
        </p:spPr>
      </p:pic>
      <p:sp>
        <p:nvSpPr>
          <p:cNvPr id="563" name="Google Shape;563;p35"/>
          <p:cNvSpPr txBox="1"/>
          <p:nvPr/>
        </p:nvSpPr>
        <p:spPr>
          <a:xfrm>
            <a:off x="758300" y="1333525"/>
            <a:ext cx="6996900" cy="3235200"/>
          </a:xfrm>
          <a:prstGeom prst="rect">
            <a:avLst/>
          </a:prstGeom>
          <a:noFill/>
          <a:ln>
            <a:noFill/>
          </a:ln>
        </p:spPr>
        <p:txBody>
          <a:bodyPr anchorCtr="0" anchor="t" bIns="91425" lIns="91425" spcFirstLastPara="1" rIns="91425" wrap="square" tIns="91425">
            <a:noAutofit/>
          </a:bodyPr>
          <a:lstStyle/>
          <a:p>
            <a:pPr indent="-406400" lvl="0" marL="457200" rtl="0" algn="l">
              <a:lnSpc>
                <a:spcPct val="150000"/>
              </a:lnSpc>
              <a:spcBef>
                <a:spcPts val="0"/>
              </a:spcBef>
              <a:spcAft>
                <a:spcPts val="0"/>
              </a:spcAft>
              <a:buClr>
                <a:schemeClr val="lt1"/>
              </a:buClr>
              <a:buSzPts val="2800"/>
              <a:buFont typeface="Share Tech"/>
              <a:buChar char="➔"/>
            </a:pPr>
            <a:r>
              <a:rPr lang="en" sz="2800">
                <a:solidFill>
                  <a:schemeClr val="lt1"/>
                </a:solidFill>
                <a:latin typeface="Share Tech"/>
                <a:ea typeface="Share Tech"/>
                <a:cs typeface="Share Tech"/>
                <a:sym typeface="Share Tech"/>
              </a:rPr>
              <a:t>From character to numeric</a:t>
            </a:r>
            <a:endParaRPr sz="2800">
              <a:solidFill>
                <a:schemeClr val="lt1"/>
              </a:solidFill>
              <a:latin typeface="Share Tech"/>
              <a:ea typeface="Share Tech"/>
              <a:cs typeface="Share Tech"/>
              <a:sym typeface="Share Tech"/>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Google Shape;568;p36"/>
          <p:cNvSpPr/>
          <p:nvPr/>
        </p:nvSpPr>
        <p:spPr>
          <a:xfrm>
            <a:off x="0" y="0"/>
            <a:ext cx="9144000" cy="987000"/>
          </a:xfrm>
          <a:prstGeom prst="rect">
            <a:avLst/>
          </a:pr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6"/>
          <p:cNvSpPr txBox="1"/>
          <p:nvPr>
            <p:ph idx="4294967295" type="ctrTitle"/>
          </p:nvPr>
        </p:nvSpPr>
        <p:spPr>
          <a:xfrm>
            <a:off x="1787252" y="73500"/>
            <a:ext cx="5569500" cy="83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Models</a:t>
            </a:r>
            <a:endParaRPr>
              <a:solidFill>
                <a:srgbClr val="FFFFFF"/>
              </a:solidFill>
            </a:endParaRPr>
          </a:p>
        </p:txBody>
      </p:sp>
      <p:sp>
        <p:nvSpPr>
          <p:cNvPr id="570" name="Google Shape;570;p36"/>
          <p:cNvSpPr txBox="1"/>
          <p:nvPr/>
        </p:nvSpPr>
        <p:spPr>
          <a:xfrm>
            <a:off x="758300" y="1333525"/>
            <a:ext cx="6996900" cy="3235200"/>
          </a:xfrm>
          <a:prstGeom prst="rect">
            <a:avLst/>
          </a:prstGeom>
          <a:noFill/>
          <a:ln>
            <a:noFill/>
          </a:ln>
        </p:spPr>
        <p:txBody>
          <a:bodyPr anchorCtr="0" anchor="t" bIns="91425" lIns="91425" spcFirstLastPara="1" rIns="91425" wrap="square" tIns="91425">
            <a:noAutofit/>
          </a:bodyPr>
          <a:lstStyle/>
          <a:p>
            <a:pPr indent="-406400" lvl="0" marL="457200" rtl="0" algn="l">
              <a:lnSpc>
                <a:spcPct val="150000"/>
              </a:lnSpc>
              <a:spcBef>
                <a:spcPts val="0"/>
              </a:spcBef>
              <a:spcAft>
                <a:spcPts val="0"/>
              </a:spcAft>
              <a:buClr>
                <a:schemeClr val="lt1"/>
              </a:buClr>
              <a:buSzPts val="2800"/>
              <a:buFont typeface="Share Tech"/>
              <a:buChar char="➔"/>
            </a:pPr>
            <a:r>
              <a:rPr lang="en" sz="2800">
                <a:solidFill>
                  <a:schemeClr val="lt1"/>
                </a:solidFill>
                <a:latin typeface="Share Tech"/>
                <a:ea typeface="Share Tech"/>
                <a:cs typeface="Share Tech"/>
                <a:sym typeface="Share Tech"/>
              </a:rPr>
              <a:t>Logistic regression</a:t>
            </a:r>
            <a:endParaRPr sz="2800">
              <a:solidFill>
                <a:schemeClr val="lt1"/>
              </a:solidFill>
              <a:latin typeface="Share Tech"/>
              <a:ea typeface="Share Tech"/>
              <a:cs typeface="Share Tech"/>
              <a:sym typeface="Share Tech"/>
            </a:endParaRPr>
          </a:p>
          <a:p>
            <a:pPr indent="-406400" lvl="0" marL="457200" rtl="0" algn="l">
              <a:lnSpc>
                <a:spcPct val="150000"/>
              </a:lnSpc>
              <a:spcBef>
                <a:spcPts val="0"/>
              </a:spcBef>
              <a:spcAft>
                <a:spcPts val="0"/>
              </a:spcAft>
              <a:buClr>
                <a:schemeClr val="lt1"/>
              </a:buClr>
              <a:buSzPts val="2800"/>
              <a:buFont typeface="Share Tech"/>
              <a:buChar char="➔"/>
            </a:pPr>
            <a:r>
              <a:rPr lang="en" sz="2800">
                <a:solidFill>
                  <a:schemeClr val="lt1"/>
                </a:solidFill>
                <a:latin typeface="Share Tech"/>
                <a:ea typeface="Share Tech"/>
                <a:cs typeface="Share Tech"/>
                <a:sym typeface="Share Tech"/>
              </a:rPr>
              <a:t>Random Forest</a:t>
            </a:r>
            <a:endParaRPr sz="2800">
              <a:solidFill>
                <a:schemeClr val="lt1"/>
              </a:solidFill>
              <a:latin typeface="Share Tech"/>
              <a:ea typeface="Share Tech"/>
              <a:cs typeface="Share Tech"/>
              <a:sym typeface="Share Tech"/>
            </a:endParaRPr>
          </a:p>
          <a:p>
            <a:pPr indent="-406400" lvl="0" marL="457200" rtl="0" algn="l">
              <a:lnSpc>
                <a:spcPct val="150000"/>
              </a:lnSpc>
              <a:spcBef>
                <a:spcPts val="0"/>
              </a:spcBef>
              <a:spcAft>
                <a:spcPts val="0"/>
              </a:spcAft>
              <a:buClr>
                <a:schemeClr val="lt1"/>
              </a:buClr>
              <a:buSzPts val="2800"/>
              <a:buFont typeface="Share Tech"/>
              <a:buChar char="➔"/>
            </a:pPr>
            <a:r>
              <a:rPr lang="en" sz="2800">
                <a:solidFill>
                  <a:schemeClr val="lt1"/>
                </a:solidFill>
                <a:latin typeface="Share Tech"/>
                <a:ea typeface="Share Tech"/>
                <a:cs typeface="Share Tech"/>
                <a:sym typeface="Share Tech"/>
              </a:rPr>
              <a:t>XGboost</a:t>
            </a:r>
            <a:endParaRPr sz="2800">
              <a:solidFill>
                <a:schemeClr val="lt1"/>
              </a:solidFill>
              <a:latin typeface="Share Tech"/>
              <a:ea typeface="Share Tech"/>
              <a:cs typeface="Share Tech"/>
              <a:sym typeface="Share Tech"/>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Google Shape;575;p37"/>
          <p:cNvSpPr/>
          <p:nvPr/>
        </p:nvSpPr>
        <p:spPr>
          <a:xfrm>
            <a:off x="0" y="0"/>
            <a:ext cx="9144000" cy="987000"/>
          </a:xfrm>
          <a:prstGeom prst="rect">
            <a:avLst/>
          </a:pr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7"/>
          <p:cNvSpPr txBox="1"/>
          <p:nvPr>
            <p:ph idx="4294967295" type="ctrTitle"/>
          </p:nvPr>
        </p:nvSpPr>
        <p:spPr>
          <a:xfrm>
            <a:off x="1787252" y="73500"/>
            <a:ext cx="5569500" cy="83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Evaluation</a:t>
            </a:r>
            <a:endParaRPr>
              <a:solidFill>
                <a:srgbClr val="FFFFFF"/>
              </a:solidFill>
            </a:endParaRPr>
          </a:p>
        </p:txBody>
      </p:sp>
      <p:pic>
        <p:nvPicPr>
          <p:cNvPr id="577" name="Google Shape;577;p37"/>
          <p:cNvPicPr preferRelativeResize="0"/>
          <p:nvPr/>
        </p:nvPicPr>
        <p:blipFill>
          <a:blip r:embed="rId3">
            <a:alphaModFix/>
          </a:blip>
          <a:stretch>
            <a:fillRect/>
          </a:stretch>
        </p:blipFill>
        <p:spPr>
          <a:xfrm>
            <a:off x="5087525" y="1205225"/>
            <a:ext cx="3771302" cy="3851698"/>
          </a:xfrm>
          <a:prstGeom prst="rect">
            <a:avLst/>
          </a:prstGeom>
          <a:noFill/>
          <a:ln>
            <a:noFill/>
          </a:ln>
        </p:spPr>
      </p:pic>
      <p:pic>
        <p:nvPicPr>
          <p:cNvPr id="578" name="Google Shape;578;p37"/>
          <p:cNvPicPr preferRelativeResize="0"/>
          <p:nvPr/>
        </p:nvPicPr>
        <p:blipFill>
          <a:blip r:embed="rId4">
            <a:alphaModFix/>
          </a:blip>
          <a:stretch>
            <a:fillRect/>
          </a:stretch>
        </p:blipFill>
        <p:spPr>
          <a:xfrm>
            <a:off x="163350" y="2795400"/>
            <a:ext cx="4782725" cy="2094760"/>
          </a:xfrm>
          <a:prstGeom prst="rect">
            <a:avLst/>
          </a:prstGeom>
          <a:noFill/>
          <a:ln>
            <a:noFill/>
          </a:ln>
        </p:spPr>
      </p:pic>
      <p:sp>
        <p:nvSpPr>
          <p:cNvPr id="579" name="Google Shape;579;p37"/>
          <p:cNvSpPr txBox="1"/>
          <p:nvPr/>
        </p:nvSpPr>
        <p:spPr>
          <a:xfrm>
            <a:off x="163350" y="1333525"/>
            <a:ext cx="6996900" cy="3235200"/>
          </a:xfrm>
          <a:prstGeom prst="rect">
            <a:avLst/>
          </a:prstGeom>
          <a:noFill/>
          <a:ln>
            <a:noFill/>
          </a:ln>
        </p:spPr>
        <p:txBody>
          <a:bodyPr anchorCtr="0" anchor="t" bIns="91425" lIns="91425" spcFirstLastPara="1" rIns="91425" wrap="square" tIns="91425">
            <a:noAutofit/>
          </a:bodyPr>
          <a:lstStyle/>
          <a:p>
            <a:pPr indent="-406400" lvl="0" marL="457200" rtl="0" algn="l">
              <a:lnSpc>
                <a:spcPct val="150000"/>
              </a:lnSpc>
              <a:spcBef>
                <a:spcPts val="0"/>
              </a:spcBef>
              <a:spcAft>
                <a:spcPts val="0"/>
              </a:spcAft>
              <a:buClr>
                <a:schemeClr val="lt1"/>
              </a:buClr>
              <a:buSzPts val="2800"/>
              <a:buFont typeface="Share Tech"/>
              <a:buChar char="➔"/>
            </a:pPr>
            <a:r>
              <a:rPr lang="en" sz="2800">
                <a:solidFill>
                  <a:schemeClr val="lt1"/>
                </a:solidFill>
                <a:latin typeface="Share Tech"/>
                <a:ea typeface="Share Tech"/>
                <a:cs typeface="Share Tech"/>
                <a:sym typeface="Share Tech"/>
              </a:rPr>
              <a:t>Random Forest as example</a:t>
            </a:r>
            <a:endParaRPr sz="2800">
              <a:solidFill>
                <a:schemeClr val="lt1"/>
              </a:solidFill>
              <a:latin typeface="Share Tech"/>
              <a:ea typeface="Share Tech"/>
              <a:cs typeface="Share Tech"/>
              <a:sym typeface="Share Tech"/>
            </a:endParaRPr>
          </a:p>
          <a:p>
            <a:pPr indent="-406400" lvl="1" marL="914400" rtl="0" algn="l">
              <a:lnSpc>
                <a:spcPct val="150000"/>
              </a:lnSpc>
              <a:spcBef>
                <a:spcPts val="0"/>
              </a:spcBef>
              <a:spcAft>
                <a:spcPts val="0"/>
              </a:spcAft>
              <a:buClr>
                <a:schemeClr val="lt1"/>
              </a:buClr>
              <a:buSzPts val="2800"/>
              <a:buFont typeface="Share Tech"/>
              <a:buChar char="◆"/>
            </a:pPr>
            <a:r>
              <a:rPr lang="en" sz="2800">
                <a:solidFill>
                  <a:schemeClr val="lt1"/>
                </a:solidFill>
                <a:latin typeface="Share Tech"/>
                <a:ea typeface="Share Tech"/>
                <a:cs typeface="Share Tech"/>
                <a:sym typeface="Share Tech"/>
              </a:rPr>
              <a:t>Csv &amp; confusion matrix</a:t>
            </a:r>
            <a:endParaRPr sz="2800">
              <a:solidFill>
                <a:schemeClr val="lt1"/>
              </a:solidFill>
              <a:latin typeface="Share Tech"/>
              <a:ea typeface="Share Tech"/>
              <a:cs typeface="Share Tech"/>
              <a:sym typeface="Share Tech"/>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Google Shape;584;p38"/>
          <p:cNvSpPr txBox="1"/>
          <p:nvPr>
            <p:ph type="ctrTitle"/>
          </p:nvPr>
        </p:nvSpPr>
        <p:spPr>
          <a:xfrm>
            <a:off x="2102697" y="2153100"/>
            <a:ext cx="3215700" cy="83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585" name="Google Shape;585;p38"/>
          <p:cNvSpPr/>
          <p:nvPr/>
        </p:nvSpPr>
        <p:spPr>
          <a:xfrm>
            <a:off x="5782875" y="1868575"/>
            <a:ext cx="1085100" cy="1085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8"/>
          <p:cNvSpPr txBox="1"/>
          <p:nvPr>
            <p:ph idx="2" type="title"/>
          </p:nvPr>
        </p:nvSpPr>
        <p:spPr>
          <a:xfrm>
            <a:off x="5834900" y="2122225"/>
            <a:ext cx="981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03</a:t>
            </a:r>
            <a:endParaRPr>
              <a:solidFill>
                <a:schemeClr val="dk2"/>
              </a:solidFill>
            </a:endParaRPr>
          </a:p>
        </p:txBody>
      </p:sp>
      <p:sp>
        <p:nvSpPr>
          <p:cNvPr id="587" name="Google Shape;587;p38"/>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8"/>
          <p:cNvSpPr/>
          <p:nvPr/>
        </p:nvSpPr>
        <p:spPr>
          <a:xfrm>
            <a:off x="1369950" y="3869000"/>
            <a:ext cx="5074478"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9" name="Google Shape;589;p38"/>
          <p:cNvCxnSpPr>
            <a:stCxn id="585" idx="2"/>
          </p:cNvCxnSpPr>
          <p:nvPr/>
        </p:nvCxnSpPr>
        <p:spPr>
          <a:xfrm>
            <a:off x="6325425" y="2953675"/>
            <a:ext cx="0" cy="978000"/>
          </a:xfrm>
          <a:prstGeom prst="straightConnector1">
            <a:avLst/>
          </a:prstGeom>
          <a:noFill/>
          <a:ln cap="flat" cmpd="sng" w="19050">
            <a:solidFill>
              <a:schemeClr val="accent1"/>
            </a:solidFill>
            <a:prstDash val="solid"/>
            <a:round/>
            <a:headEnd len="med" w="med" type="none"/>
            <a:tailEnd len="med" w="med" type="none"/>
          </a:ln>
        </p:spPr>
      </p:cxnSp>
      <p:sp>
        <p:nvSpPr>
          <p:cNvPr id="590" name="Google Shape;590;p38"/>
          <p:cNvSpPr txBox="1"/>
          <p:nvPr/>
        </p:nvSpPr>
        <p:spPr>
          <a:xfrm>
            <a:off x="1893200" y="4037800"/>
            <a:ext cx="5474100" cy="53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https://ziweihuang.shinyapps.io/FinalProject/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Google Shape;595;p39"/>
          <p:cNvSpPr txBox="1"/>
          <p:nvPr>
            <p:ph type="ctrTitle"/>
          </p:nvPr>
        </p:nvSpPr>
        <p:spPr>
          <a:xfrm>
            <a:off x="1916537" y="2153100"/>
            <a:ext cx="3981300" cy="83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Improvements</a:t>
            </a:r>
            <a:endParaRPr/>
          </a:p>
        </p:txBody>
      </p:sp>
      <p:sp>
        <p:nvSpPr>
          <p:cNvPr id="596" name="Google Shape;596;p39"/>
          <p:cNvSpPr/>
          <p:nvPr/>
        </p:nvSpPr>
        <p:spPr>
          <a:xfrm>
            <a:off x="5782875" y="1868575"/>
            <a:ext cx="1085100" cy="1085100"/>
          </a:xfrm>
          <a:prstGeom prst="rect">
            <a:avLst/>
          </a:prstGeom>
          <a:solidFill>
            <a:srgbClr val="A6CB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9"/>
          <p:cNvSpPr txBox="1"/>
          <p:nvPr>
            <p:ph idx="2" type="title"/>
          </p:nvPr>
        </p:nvSpPr>
        <p:spPr>
          <a:xfrm>
            <a:off x="5834900" y="2122225"/>
            <a:ext cx="981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04</a:t>
            </a:r>
            <a:endParaRPr>
              <a:solidFill>
                <a:schemeClr val="dk2"/>
              </a:solidFill>
            </a:endParaRPr>
          </a:p>
        </p:txBody>
      </p:sp>
      <p:sp>
        <p:nvSpPr>
          <p:cNvPr id="598" name="Google Shape;598;p39"/>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9"/>
          <p:cNvSpPr/>
          <p:nvPr/>
        </p:nvSpPr>
        <p:spPr>
          <a:xfrm>
            <a:off x="1369950" y="3869000"/>
            <a:ext cx="5074478"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A6CB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0" name="Google Shape;600;p39"/>
          <p:cNvCxnSpPr>
            <a:stCxn id="596" idx="2"/>
          </p:cNvCxnSpPr>
          <p:nvPr/>
        </p:nvCxnSpPr>
        <p:spPr>
          <a:xfrm>
            <a:off x="6325425" y="2953675"/>
            <a:ext cx="0" cy="978000"/>
          </a:xfrm>
          <a:prstGeom prst="straightConnector1">
            <a:avLst/>
          </a:prstGeom>
          <a:noFill/>
          <a:ln cap="flat" cmpd="sng" w="19050">
            <a:solidFill>
              <a:srgbClr val="A6CBC2"/>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4" name="Shape 604"/>
        <p:cNvGrpSpPr/>
        <p:nvPr/>
      </p:nvGrpSpPr>
      <p:grpSpPr>
        <a:xfrm>
          <a:off x="0" y="0"/>
          <a:ext cx="0" cy="0"/>
          <a:chOff x="0" y="0"/>
          <a:chExt cx="0" cy="0"/>
        </a:xfrm>
      </p:grpSpPr>
      <p:sp>
        <p:nvSpPr>
          <p:cNvPr id="605" name="Google Shape;605;p40"/>
          <p:cNvSpPr/>
          <p:nvPr/>
        </p:nvSpPr>
        <p:spPr>
          <a:xfrm>
            <a:off x="615725" y="2634300"/>
            <a:ext cx="7764600" cy="18096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6" name="Google Shape;606;p40"/>
          <p:cNvGrpSpPr/>
          <p:nvPr/>
        </p:nvGrpSpPr>
        <p:grpSpPr>
          <a:xfrm>
            <a:off x="3083370" y="599033"/>
            <a:ext cx="174807" cy="220543"/>
            <a:chOff x="5357662" y="4297637"/>
            <a:chExt cx="287275" cy="326296"/>
          </a:xfrm>
        </p:grpSpPr>
        <p:sp>
          <p:nvSpPr>
            <p:cNvPr id="607" name="Google Shape;607;p40"/>
            <p:cNvSpPr/>
            <p:nvPr/>
          </p:nvSpPr>
          <p:spPr>
            <a:xfrm>
              <a:off x="5357662" y="4385545"/>
              <a:ext cx="287275" cy="238388"/>
            </a:xfrm>
            <a:custGeom>
              <a:rect b="b" l="l" r="r" t="t"/>
              <a:pathLst>
                <a:path extrusionOk="0" h="7490" w="9026">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0"/>
            <p:cNvSpPr/>
            <p:nvPr/>
          </p:nvSpPr>
          <p:spPr>
            <a:xfrm>
              <a:off x="5377363" y="4576542"/>
              <a:ext cx="62191" cy="10248"/>
            </a:xfrm>
            <a:custGeom>
              <a:rect b="b" l="l" r="r" t="t"/>
              <a:pathLst>
                <a:path extrusionOk="0" h="322" w="1954">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0"/>
            <p:cNvSpPr/>
            <p:nvPr/>
          </p:nvSpPr>
          <p:spPr>
            <a:xfrm>
              <a:off x="5470204" y="4495827"/>
              <a:ext cx="62191" cy="10630"/>
            </a:xfrm>
            <a:custGeom>
              <a:rect b="b" l="l" r="r" t="t"/>
              <a:pathLst>
                <a:path extrusionOk="0" h="334" w="1954">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0"/>
            <p:cNvSpPr/>
            <p:nvPr/>
          </p:nvSpPr>
          <p:spPr>
            <a:xfrm>
              <a:off x="5562694" y="4409798"/>
              <a:ext cx="62159" cy="10280"/>
            </a:xfrm>
            <a:custGeom>
              <a:rect b="b" l="l" r="r" t="t"/>
              <a:pathLst>
                <a:path extrusionOk="0" h="323" w="1953">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0"/>
            <p:cNvSpPr/>
            <p:nvPr/>
          </p:nvSpPr>
          <p:spPr>
            <a:xfrm>
              <a:off x="5358043" y="4297637"/>
              <a:ext cx="238388" cy="237624"/>
            </a:xfrm>
            <a:custGeom>
              <a:rect b="b" l="l" r="r" t="t"/>
              <a:pathLst>
                <a:path extrusionOk="0" h="7466" w="749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2" name="Google Shape;612;p40"/>
          <p:cNvSpPr txBox="1"/>
          <p:nvPr/>
        </p:nvSpPr>
        <p:spPr>
          <a:xfrm>
            <a:off x="670575" y="1441475"/>
            <a:ext cx="8093700" cy="357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solidFill>
                  <a:schemeClr val="lt1"/>
                </a:solidFill>
                <a:latin typeface="Share Tech"/>
                <a:ea typeface="Share Tech"/>
                <a:cs typeface="Share Tech"/>
                <a:sym typeface="Share Tech"/>
              </a:rPr>
              <a:t>Total battle numbers: 134 games(10 with same opponents)</a:t>
            </a:r>
            <a:endParaRPr sz="2100">
              <a:solidFill>
                <a:schemeClr val="lt1"/>
              </a:solidFill>
              <a:latin typeface="Share Tech"/>
              <a:ea typeface="Share Tech"/>
              <a:cs typeface="Share Tech"/>
              <a:sym typeface="Share Tech"/>
            </a:endParaRPr>
          </a:p>
          <a:p>
            <a:pPr indent="0" lvl="0" marL="0" rtl="0" algn="l">
              <a:lnSpc>
                <a:spcPct val="115000"/>
              </a:lnSpc>
              <a:spcBef>
                <a:spcPts val="0"/>
              </a:spcBef>
              <a:spcAft>
                <a:spcPts val="0"/>
              </a:spcAft>
              <a:buNone/>
            </a:pPr>
            <a:r>
              <a:rPr lang="en" sz="2100">
                <a:solidFill>
                  <a:schemeClr val="lt1"/>
                </a:solidFill>
                <a:latin typeface="Share Tech"/>
                <a:ea typeface="Share Tech"/>
                <a:cs typeface="Share Tech"/>
                <a:sym typeface="Share Tech"/>
              </a:rPr>
              <a:t>Win rate: 94.78% (win 127 games, loss 7 games)</a:t>
            </a:r>
            <a:endParaRPr sz="2100">
              <a:solidFill>
                <a:schemeClr val="lt1"/>
              </a:solidFill>
              <a:latin typeface="Share Tech"/>
              <a:ea typeface="Share Tech"/>
              <a:cs typeface="Share Tech"/>
              <a:sym typeface="Share Tech"/>
            </a:endParaRPr>
          </a:p>
          <a:p>
            <a:pPr indent="0" lvl="0" marL="0" rtl="0" algn="l">
              <a:lnSpc>
                <a:spcPct val="115000"/>
              </a:lnSpc>
              <a:spcBef>
                <a:spcPts val="0"/>
              </a:spcBef>
              <a:spcAft>
                <a:spcPts val="0"/>
              </a:spcAft>
              <a:buNone/>
            </a:pPr>
            <a:r>
              <a:t/>
            </a:r>
            <a:endParaRPr sz="2100">
              <a:solidFill>
                <a:srgbClr val="FFFFFF"/>
              </a:solidFill>
            </a:endParaRPr>
          </a:p>
          <a:p>
            <a:pPr indent="0" lvl="0" marL="0" rtl="0" algn="l">
              <a:lnSpc>
                <a:spcPct val="115000"/>
              </a:lnSpc>
              <a:spcBef>
                <a:spcPts val="0"/>
              </a:spcBef>
              <a:spcAft>
                <a:spcPts val="0"/>
              </a:spcAft>
              <a:buNone/>
            </a:pPr>
            <a:r>
              <a:rPr lang="en" sz="2100">
                <a:solidFill>
                  <a:srgbClr val="CC0000"/>
                </a:solidFill>
                <a:latin typeface="Share Tech"/>
                <a:ea typeface="Share Tech"/>
                <a:cs typeface="Share Tech"/>
                <a:sym typeface="Share Tech"/>
              </a:rPr>
              <a:t>Question:</a:t>
            </a:r>
            <a:endParaRPr sz="2700">
              <a:solidFill>
                <a:srgbClr val="CC0000"/>
              </a:solidFill>
            </a:endParaRPr>
          </a:p>
          <a:p>
            <a:pPr indent="0" lvl="0" marL="0" rtl="0" algn="l">
              <a:lnSpc>
                <a:spcPct val="115000"/>
              </a:lnSpc>
              <a:spcBef>
                <a:spcPts val="0"/>
              </a:spcBef>
              <a:spcAft>
                <a:spcPts val="0"/>
              </a:spcAft>
              <a:buNone/>
            </a:pPr>
            <a:r>
              <a:rPr lang="en" sz="2100">
                <a:latin typeface="Share Tech"/>
                <a:ea typeface="Share Tech"/>
                <a:cs typeface="Share Tech"/>
                <a:sym typeface="Share Tech"/>
              </a:rPr>
              <a:t>According to the conclusion of our EDA, "Mega Rayquaza" is a Pokémon that ranks in the top ten in total ability, but why the win rate does not even ranks in the top ten?</a:t>
            </a:r>
            <a:endParaRPr sz="2300">
              <a:solidFill>
                <a:srgbClr val="FFFFFF"/>
              </a:solidFill>
            </a:endParaRPr>
          </a:p>
        </p:txBody>
      </p:sp>
      <p:sp>
        <p:nvSpPr>
          <p:cNvPr id="613" name="Google Shape;613;p40"/>
          <p:cNvSpPr txBox="1"/>
          <p:nvPr/>
        </p:nvSpPr>
        <p:spPr>
          <a:xfrm>
            <a:off x="517025" y="911213"/>
            <a:ext cx="33231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lt1"/>
                </a:solidFill>
                <a:latin typeface="Share Tech"/>
                <a:ea typeface="Share Tech"/>
                <a:cs typeface="Share Tech"/>
                <a:sym typeface="Share Tech"/>
              </a:rPr>
              <a:t>Mega Rayquaza</a:t>
            </a:r>
            <a:endParaRPr sz="2300">
              <a:solidFill>
                <a:schemeClr val="lt1"/>
              </a:solidFill>
              <a:latin typeface="Share Tech"/>
              <a:ea typeface="Share Tech"/>
              <a:cs typeface="Share Tech"/>
              <a:sym typeface="Share Tech"/>
            </a:endParaRPr>
          </a:p>
        </p:txBody>
      </p:sp>
      <p:sp>
        <p:nvSpPr>
          <p:cNvPr id="614" name="Google Shape;614;p40"/>
          <p:cNvSpPr/>
          <p:nvPr/>
        </p:nvSpPr>
        <p:spPr>
          <a:xfrm>
            <a:off x="0" y="0"/>
            <a:ext cx="9144000" cy="987000"/>
          </a:xfrm>
          <a:prstGeom prst="rect">
            <a:avLst/>
          </a:prstGeom>
          <a:solidFill>
            <a:srgbClr val="A6CB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0"/>
          <p:cNvSpPr txBox="1"/>
          <p:nvPr>
            <p:ph idx="4294967295" type="ctrTitle"/>
          </p:nvPr>
        </p:nvSpPr>
        <p:spPr>
          <a:xfrm>
            <a:off x="1787252" y="73500"/>
            <a:ext cx="5569500" cy="83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solidFill>
                  <a:srgbClr val="FFFFFF"/>
                </a:solidFill>
              </a:rPr>
              <a:t>Bonus</a:t>
            </a:r>
            <a:endParaRPr sz="34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sp>
        <p:nvSpPr>
          <p:cNvPr id="620" name="Google Shape;620;p41"/>
          <p:cNvSpPr txBox="1"/>
          <p:nvPr>
            <p:ph type="ctrTitle"/>
          </p:nvPr>
        </p:nvSpPr>
        <p:spPr>
          <a:xfrm>
            <a:off x="2208150" y="421900"/>
            <a:ext cx="47277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Improvements</a:t>
            </a:r>
            <a:endParaRPr/>
          </a:p>
        </p:txBody>
      </p:sp>
      <p:sp>
        <p:nvSpPr>
          <p:cNvPr id="621" name="Google Shape;621;p41"/>
          <p:cNvSpPr/>
          <p:nvPr/>
        </p:nvSpPr>
        <p:spPr>
          <a:xfrm>
            <a:off x="3012100" y="536050"/>
            <a:ext cx="314700" cy="349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2" name="Google Shape;622;p41"/>
          <p:cNvGrpSpPr/>
          <p:nvPr/>
        </p:nvGrpSpPr>
        <p:grpSpPr>
          <a:xfrm>
            <a:off x="3083370" y="599033"/>
            <a:ext cx="174807" cy="220543"/>
            <a:chOff x="5357662" y="4297637"/>
            <a:chExt cx="287275" cy="326296"/>
          </a:xfrm>
        </p:grpSpPr>
        <p:sp>
          <p:nvSpPr>
            <p:cNvPr id="623" name="Google Shape;623;p41"/>
            <p:cNvSpPr/>
            <p:nvPr/>
          </p:nvSpPr>
          <p:spPr>
            <a:xfrm>
              <a:off x="5357662" y="4385545"/>
              <a:ext cx="287275" cy="238388"/>
            </a:xfrm>
            <a:custGeom>
              <a:rect b="b" l="l" r="r" t="t"/>
              <a:pathLst>
                <a:path extrusionOk="0" h="7490" w="9026">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1"/>
            <p:cNvSpPr/>
            <p:nvPr/>
          </p:nvSpPr>
          <p:spPr>
            <a:xfrm>
              <a:off x="5377363" y="4576542"/>
              <a:ext cx="62191" cy="10248"/>
            </a:xfrm>
            <a:custGeom>
              <a:rect b="b" l="l" r="r" t="t"/>
              <a:pathLst>
                <a:path extrusionOk="0" h="322" w="1954">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1"/>
            <p:cNvSpPr/>
            <p:nvPr/>
          </p:nvSpPr>
          <p:spPr>
            <a:xfrm>
              <a:off x="5470204" y="4495827"/>
              <a:ext cx="62191" cy="10630"/>
            </a:xfrm>
            <a:custGeom>
              <a:rect b="b" l="l" r="r" t="t"/>
              <a:pathLst>
                <a:path extrusionOk="0" h="334" w="1954">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1"/>
            <p:cNvSpPr/>
            <p:nvPr/>
          </p:nvSpPr>
          <p:spPr>
            <a:xfrm>
              <a:off x="5562694" y="4409798"/>
              <a:ext cx="62159" cy="10280"/>
            </a:xfrm>
            <a:custGeom>
              <a:rect b="b" l="l" r="r" t="t"/>
              <a:pathLst>
                <a:path extrusionOk="0" h="323" w="1953">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1"/>
            <p:cNvSpPr/>
            <p:nvPr/>
          </p:nvSpPr>
          <p:spPr>
            <a:xfrm>
              <a:off x="5358043" y="4297637"/>
              <a:ext cx="238388" cy="237624"/>
            </a:xfrm>
            <a:custGeom>
              <a:rect b="b" l="l" r="r" t="t"/>
              <a:pathLst>
                <a:path extrusionOk="0" h="7466" w="749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28" name="Google Shape;628;p41"/>
          <p:cNvPicPr preferRelativeResize="0"/>
          <p:nvPr/>
        </p:nvPicPr>
        <p:blipFill>
          <a:blip r:embed="rId3">
            <a:alphaModFix/>
          </a:blip>
          <a:stretch>
            <a:fillRect/>
          </a:stretch>
        </p:blipFill>
        <p:spPr>
          <a:xfrm>
            <a:off x="407375" y="241550"/>
            <a:ext cx="8666775" cy="4901951"/>
          </a:xfrm>
          <a:prstGeom prst="rect">
            <a:avLst/>
          </a:prstGeom>
          <a:noFill/>
          <a:ln>
            <a:noFill/>
          </a:ln>
        </p:spPr>
      </p:pic>
      <p:sp>
        <p:nvSpPr>
          <p:cNvPr id="629" name="Google Shape;629;p41"/>
          <p:cNvSpPr/>
          <p:nvPr/>
        </p:nvSpPr>
        <p:spPr>
          <a:xfrm>
            <a:off x="2470700" y="1416700"/>
            <a:ext cx="3608100" cy="283800"/>
          </a:xfrm>
          <a:prstGeom prst="right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1"/>
          <p:cNvSpPr/>
          <p:nvPr/>
        </p:nvSpPr>
        <p:spPr>
          <a:xfrm>
            <a:off x="3820800" y="2307875"/>
            <a:ext cx="3608100" cy="283800"/>
          </a:xfrm>
          <a:prstGeom prst="right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1"/>
          <p:cNvSpPr/>
          <p:nvPr/>
        </p:nvSpPr>
        <p:spPr>
          <a:xfrm>
            <a:off x="2470700" y="3544300"/>
            <a:ext cx="3608100" cy="283800"/>
          </a:xfrm>
          <a:prstGeom prst="right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1"/>
          <p:cNvSpPr/>
          <p:nvPr/>
        </p:nvSpPr>
        <p:spPr>
          <a:xfrm>
            <a:off x="3820800" y="4586125"/>
            <a:ext cx="3608100" cy="283800"/>
          </a:xfrm>
          <a:prstGeom prst="right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1"/>
          <p:cNvSpPr txBox="1"/>
          <p:nvPr/>
        </p:nvSpPr>
        <p:spPr>
          <a:xfrm>
            <a:off x="2808425" y="909250"/>
            <a:ext cx="3270300" cy="5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Share Tech"/>
                <a:ea typeface="Share Tech"/>
                <a:cs typeface="Share Tech"/>
                <a:sym typeface="Share Tech"/>
              </a:rPr>
              <a:t>Lose to Mewtwo 超夢 </a:t>
            </a:r>
            <a:endParaRPr sz="1500">
              <a:solidFill>
                <a:schemeClr val="lt1"/>
              </a:solidFill>
              <a:latin typeface="Share Tech"/>
              <a:ea typeface="Share Tech"/>
              <a:cs typeface="Share Tech"/>
              <a:sym typeface="Share Tech"/>
            </a:endParaRPr>
          </a:p>
          <a:p>
            <a:pPr indent="0" lvl="0" marL="0" rtl="0" algn="l">
              <a:spcBef>
                <a:spcPts val="0"/>
              </a:spcBef>
              <a:spcAft>
                <a:spcPts val="0"/>
              </a:spcAft>
              <a:buNone/>
            </a:pPr>
            <a:r>
              <a:rPr lang="en" sz="1500">
                <a:solidFill>
                  <a:schemeClr val="lt1"/>
                </a:solidFill>
                <a:latin typeface="Share Tech"/>
                <a:ea typeface="Share Tech"/>
                <a:cs typeface="Share Tech"/>
                <a:sym typeface="Share Tech"/>
              </a:rPr>
              <a:t>(Normal &amp; Mega-X &amp; Mega-Y)</a:t>
            </a:r>
            <a:endParaRPr sz="1500">
              <a:solidFill>
                <a:schemeClr val="lt1"/>
              </a:solidFill>
              <a:latin typeface="Share Tech"/>
              <a:ea typeface="Share Tech"/>
              <a:cs typeface="Share Tech"/>
              <a:sym typeface="Share Tech"/>
            </a:endParaRPr>
          </a:p>
        </p:txBody>
      </p:sp>
      <p:sp>
        <p:nvSpPr>
          <p:cNvPr id="634" name="Google Shape;634;p41"/>
          <p:cNvSpPr txBox="1"/>
          <p:nvPr/>
        </p:nvSpPr>
        <p:spPr>
          <a:xfrm>
            <a:off x="3820800" y="1913075"/>
            <a:ext cx="3467100" cy="39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500">
                <a:solidFill>
                  <a:schemeClr val="lt1"/>
                </a:solidFill>
                <a:latin typeface="Share Tech"/>
                <a:ea typeface="Share Tech"/>
                <a:cs typeface="Share Tech"/>
                <a:sym typeface="Share Tech"/>
              </a:rPr>
              <a:t>Lose to Cleffa 皮皮寶 twice</a:t>
            </a:r>
            <a:endParaRPr sz="1500">
              <a:solidFill>
                <a:schemeClr val="lt1"/>
              </a:solidFill>
              <a:latin typeface="Share Tech"/>
              <a:ea typeface="Share Tech"/>
              <a:cs typeface="Share Tech"/>
              <a:sym typeface="Share Tech"/>
            </a:endParaRPr>
          </a:p>
        </p:txBody>
      </p:sp>
      <p:sp>
        <p:nvSpPr>
          <p:cNvPr id="635" name="Google Shape;635;p41"/>
          <p:cNvSpPr txBox="1"/>
          <p:nvPr/>
        </p:nvSpPr>
        <p:spPr>
          <a:xfrm>
            <a:off x="2611725" y="3149500"/>
            <a:ext cx="3467100" cy="39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Share Tech"/>
                <a:ea typeface="Share Tech"/>
                <a:cs typeface="Share Tech"/>
                <a:sym typeface="Share Tech"/>
              </a:rPr>
              <a:t>Lose to Florges 花傑夫人</a:t>
            </a:r>
            <a:r>
              <a:rPr lang="en">
                <a:solidFill>
                  <a:srgbClr val="FFFFFF"/>
                </a:solidFill>
                <a:latin typeface="Maven Pro"/>
                <a:ea typeface="Maven Pro"/>
                <a:cs typeface="Maven Pro"/>
                <a:sym typeface="Maven Pro"/>
              </a:rPr>
              <a:t> </a:t>
            </a:r>
            <a:endParaRPr>
              <a:solidFill>
                <a:srgbClr val="FFFFFF"/>
              </a:solidFill>
              <a:latin typeface="Maven Pro"/>
              <a:ea typeface="Maven Pro"/>
              <a:cs typeface="Maven Pro"/>
              <a:sym typeface="Maven Pro"/>
            </a:endParaRPr>
          </a:p>
        </p:txBody>
      </p:sp>
      <p:sp>
        <p:nvSpPr>
          <p:cNvPr id="636" name="Google Shape;636;p41"/>
          <p:cNvSpPr txBox="1"/>
          <p:nvPr/>
        </p:nvSpPr>
        <p:spPr>
          <a:xfrm>
            <a:off x="3820800" y="4191325"/>
            <a:ext cx="3467100" cy="39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Share Tech"/>
                <a:ea typeface="Share Tech"/>
                <a:cs typeface="Share Tech"/>
                <a:sym typeface="Share Tech"/>
              </a:rPr>
              <a:t>Lose to Floette 花葉蒂</a:t>
            </a:r>
            <a:endParaRPr>
              <a:solidFill>
                <a:srgbClr val="FFFFFF"/>
              </a:solidFill>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24"/>
          <p:cNvSpPr txBox="1"/>
          <p:nvPr>
            <p:ph type="ctrTitle"/>
          </p:nvPr>
        </p:nvSpPr>
        <p:spPr>
          <a:xfrm>
            <a:off x="2021071" y="2153100"/>
            <a:ext cx="3511800" cy="83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Feature Engineering</a:t>
            </a:r>
            <a:endParaRPr/>
          </a:p>
        </p:txBody>
      </p:sp>
      <p:sp>
        <p:nvSpPr>
          <p:cNvPr id="462" name="Google Shape;462;p24"/>
          <p:cNvSpPr/>
          <p:nvPr/>
        </p:nvSpPr>
        <p:spPr>
          <a:xfrm>
            <a:off x="5782875" y="1868575"/>
            <a:ext cx="10851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4"/>
          <p:cNvSpPr txBox="1"/>
          <p:nvPr>
            <p:ph idx="2" type="title"/>
          </p:nvPr>
        </p:nvSpPr>
        <p:spPr>
          <a:xfrm>
            <a:off x="5834900" y="2122225"/>
            <a:ext cx="981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01</a:t>
            </a:r>
            <a:endParaRPr>
              <a:solidFill>
                <a:schemeClr val="dk2"/>
              </a:solidFill>
            </a:endParaRPr>
          </a:p>
        </p:txBody>
      </p:sp>
      <p:sp>
        <p:nvSpPr>
          <p:cNvPr id="464" name="Google Shape;464;p24"/>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4"/>
          <p:cNvSpPr/>
          <p:nvPr/>
        </p:nvSpPr>
        <p:spPr>
          <a:xfrm>
            <a:off x="1369950" y="3869000"/>
            <a:ext cx="5074478"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6" name="Google Shape;466;p24"/>
          <p:cNvCxnSpPr>
            <a:stCxn id="462" idx="2"/>
          </p:cNvCxnSpPr>
          <p:nvPr/>
        </p:nvCxnSpPr>
        <p:spPr>
          <a:xfrm>
            <a:off x="6325425" y="2953675"/>
            <a:ext cx="0" cy="9780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0" name="Shape 640"/>
        <p:cNvGrpSpPr/>
        <p:nvPr/>
      </p:nvGrpSpPr>
      <p:grpSpPr>
        <a:xfrm>
          <a:off x="0" y="0"/>
          <a:ext cx="0" cy="0"/>
          <a:chOff x="0" y="0"/>
          <a:chExt cx="0" cy="0"/>
        </a:xfrm>
      </p:grpSpPr>
      <p:sp>
        <p:nvSpPr>
          <p:cNvPr id="641" name="Google Shape;641;p42"/>
          <p:cNvSpPr txBox="1"/>
          <p:nvPr>
            <p:ph type="ctrTitle"/>
          </p:nvPr>
        </p:nvSpPr>
        <p:spPr>
          <a:xfrm>
            <a:off x="2208150" y="421900"/>
            <a:ext cx="47277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Improvements</a:t>
            </a:r>
            <a:endParaRPr/>
          </a:p>
        </p:txBody>
      </p:sp>
      <p:sp>
        <p:nvSpPr>
          <p:cNvPr id="642" name="Google Shape;642;p42"/>
          <p:cNvSpPr/>
          <p:nvPr/>
        </p:nvSpPr>
        <p:spPr>
          <a:xfrm>
            <a:off x="3012100" y="536050"/>
            <a:ext cx="314700" cy="349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3" name="Google Shape;643;p42"/>
          <p:cNvGrpSpPr/>
          <p:nvPr/>
        </p:nvGrpSpPr>
        <p:grpSpPr>
          <a:xfrm>
            <a:off x="3083370" y="599033"/>
            <a:ext cx="174807" cy="220543"/>
            <a:chOff x="5357662" y="4297637"/>
            <a:chExt cx="287275" cy="326296"/>
          </a:xfrm>
        </p:grpSpPr>
        <p:sp>
          <p:nvSpPr>
            <p:cNvPr id="644" name="Google Shape;644;p42"/>
            <p:cNvSpPr/>
            <p:nvPr/>
          </p:nvSpPr>
          <p:spPr>
            <a:xfrm>
              <a:off x="5357662" y="4385545"/>
              <a:ext cx="287275" cy="238388"/>
            </a:xfrm>
            <a:custGeom>
              <a:rect b="b" l="l" r="r" t="t"/>
              <a:pathLst>
                <a:path extrusionOk="0" h="7490" w="9026">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2"/>
            <p:cNvSpPr/>
            <p:nvPr/>
          </p:nvSpPr>
          <p:spPr>
            <a:xfrm>
              <a:off x="5377363" y="4576542"/>
              <a:ext cx="62191" cy="10248"/>
            </a:xfrm>
            <a:custGeom>
              <a:rect b="b" l="l" r="r" t="t"/>
              <a:pathLst>
                <a:path extrusionOk="0" h="322" w="1954">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2"/>
            <p:cNvSpPr/>
            <p:nvPr/>
          </p:nvSpPr>
          <p:spPr>
            <a:xfrm>
              <a:off x="5470204" y="4495827"/>
              <a:ext cx="62191" cy="10630"/>
            </a:xfrm>
            <a:custGeom>
              <a:rect b="b" l="l" r="r" t="t"/>
              <a:pathLst>
                <a:path extrusionOk="0" h="334" w="1954">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2"/>
            <p:cNvSpPr/>
            <p:nvPr/>
          </p:nvSpPr>
          <p:spPr>
            <a:xfrm>
              <a:off x="5562694" y="4409798"/>
              <a:ext cx="62159" cy="10280"/>
            </a:xfrm>
            <a:custGeom>
              <a:rect b="b" l="l" r="r" t="t"/>
              <a:pathLst>
                <a:path extrusionOk="0" h="323" w="1953">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2"/>
            <p:cNvSpPr/>
            <p:nvPr/>
          </p:nvSpPr>
          <p:spPr>
            <a:xfrm>
              <a:off x="5358043" y="4297637"/>
              <a:ext cx="238388" cy="237624"/>
            </a:xfrm>
            <a:custGeom>
              <a:rect b="b" l="l" r="r" t="t"/>
              <a:pathLst>
                <a:path extrusionOk="0" h="7466" w="749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9" name="Google Shape;649;p42"/>
          <p:cNvSpPr txBox="1"/>
          <p:nvPr/>
        </p:nvSpPr>
        <p:spPr>
          <a:xfrm>
            <a:off x="131400" y="1072700"/>
            <a:ext cx="8881200" cy="3916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Share Tech"/>
              <a:buChar char="●"/>
            </a:pPr>
            <a:r>
              <a:rPr lang="en" sz="1800">
                <a:solidFill>
                  <a:schemeClr val="lt1"/>
                </a:solidFill>
                <a:latin typeface="Share Tech"/>
                <a:ea typeface="Share Tech"/>
                <a:cs typeface="Share Tech"/>
                <a:sym typeface="Share Tech"/>
              </a:rPr>
              <a:t>Among them, Mewtwo is "Legendary" Pokémon, and the total ability is similar to "Mega Rayquaza ".</a:t>
            </a:r>
            <a:endParaRPr sz="1800">
              <a:solidFill>
                <a:schemeClr val="lt1"/>
              </a:solidFill>
              <a:latin typeface="Share Tech"/>
              <a:ea typeface="Share Tech"/>
              <a:cs typeface="Share Tech"/>
              <a:sym typeface="Share Tech"/>
            </a:endParaRPr>
          </a:p>
          <a:p>
            <a:pPr indent="-342900" lvl="0" marL="457200" rtl="0" algn="l">
              <a:lnSpc>
                <a:spcPct val="115000"/>
              </a:lnSpc>
              <a:spcBef>
                <a:spcPts val="0"/>
              </a:spcBef>
              <a:spcAft>
                <a:spcPts val="0"/>
              </a:spcAft>
              <a:buClr>
                <a:schemeClr val="lt1"/>
              </a:buClr>
              <a:buSzPts val="1800"/>
              <a:buFont typeface="Share Tech"/>
              <a:buChar char="●"/>
            </a:pPr>
            <a:r>
              <a:rPr lang="en" sz="1800">
                <a:solidFill>
                  <a:schemeClr val="lt1"/>
                </a:solidFill>
                <a:latin typeface="Share Tech"/>
                <a:ea typeface="Share Tech"/>
                <a:cs typeface="Share Tech"/>
                <a:sym typeface="Share Tech"/>
              </a:rPr>
              <a:t>The other three Pokémon are general Pokémon (non-legendary), and their win rate is not high.</a:t>
            </a:r>
            <a:endParaRPr sz="1800">
              <a:solidFill>
                <a:schemeClr val="lt1"/>
              </a:solidFill>
              <a:latin typeface="Share Tech"/>
              <a:ea typeface="Share Tech"/>
              <a:cs typeface="Share Tech"/>
              <a:sym typeface="Share Tech"/>
            </a:endParaRPr>
          </a:p>
          <a:p>
            <a:pPr indent="-342900" lvl="0" marL="457200" rtl="0" algn="l">
              <a:lnSpc>
                <a:spcPct val="115000"/>
              </a:lnSpc>
              <a:spcBef>
                <a:spcPts val="0"/>
              </a:spcBef>
              <a:spcAft>
                <a:spcPts val="0"/>
              </a:spcAft>
              <a:buClr>
                <a:schemeClr val="lt1"/>
              </a:buClr>
              <a:buSzPts val="1800"/>
              <a:buFont typeface="Share Tech"/>
              <a:buChar char="●"/>
            </a:pPr>
            <a:r>
              <a:rPr lang="en" sz="1800">
                <a:solidFill>
                  <a:schemeClr val="lt1"/>
                </a:solidFill>
                <a:latin typeface="Share Tech"/>
                <a:ea typeface="Share Tech"/>
                <a:cs typeface="Share Tech"/>
                <a:sym typeface="Share Tech"/>
              </a:rPr>
              <a:t>Win rate:</a:t>
            </a:r>
            <a:endParaRPr sz="1800">
              <a:solidFill>
                <a:schemeClr val="lt1"/>
              </a:solidFill>
              <a:latin typeface="Share Tech"/>
              <a:ea typeface="Share Tech"/>
              <a:cs typeface="Share Tech"/>
              <a:sym typeface="Share Tech"/>
            </a:endParaRPr>
          </a:p>
          <a:p>
            <a:pPr indent="-342900" lvl="1" marL="914400" rtl="0" algn="l">
              <a:lnSpc>
                <a:spcPct val="115000"/>
              </a:lnSpc>
              <a:spcBef>
                <a:spcPts val="0"/>
              </a:spcBef>
              <a:spcAft>
                <a:spcPts val="0"/>
              </a:spcAft>
              <a:buClr>
                <a:schemeClr val="lt1"/>
              </a:buClr>
              <a:buSzPts val="1800"/>
              <a:buFont typeface="Share Tech"/>
              <a:buChar char="○"/>
            </a:pPr>
            <a:r>
              <a:rPr lang="en" sz="1800">
                <a:solidFill>
                  <a:schemeClr val="lt1"/>
                </a:solidFill>
                <a:latin typeface="Share Tech"/>
                <a:ea typeface="Share Tech"/>
                <a:cs typeface="Share Tech"/>
                <a:sym typeface="Share Tech"/>
              </a:rPr>
              <a:t>Cleffa 皮寶寶: 6.25%</a:t>
            </a:r>
            <a:endParaRPr sz="1800">
              <a:solidFill>
                <a:schemeClr val="lt1"/>
              </a:solidFill>
              <a:latin typeface="Share Tech"/>
              <a:ea typeface="Share Tech"/>
              <a:cs typeface="Share Tech"/>
              <a:sym typeface="Share Tech"/>
            </a:endParaRPr>
          </a:p>
          <a:p>
            <a:pPr indent="-342900" lvl="1" marL="914400" rtl="0" algn="l">
              <a:lnSpc>
                <a:spcPct val="115000"/>
              </a:lnSpc>
              <a:spcBef>
                <a:spcPts val="0"/>
              </a:spcBef>
              <a:spcAft>
                <a:spcPts val="0"/>
              </a:spcAft>
              <a:buClr>
                <a:schemeClr val="lt1"/>
              </a:buClr>
              <a:buSzPts val="1800"/>
              <a:buFont typeface="Share Tech"/>
              <a:buChar char="○"/>
            </a:pPr>
            <a:r>
              <a:rPr lang="en" sz="1800">
                <a:solidFill>
                  <a:schemeClr val="lt1"/>
                </a:solidFill>
                <a:latin typeface="Share Tech"/>
                <a:ea typeface="Share Tech"/>
                <a:cs typeface="Share Tech"/>
                <a:sym typeface="Share Tech"/>
              </a:rPr>
              <a:t>Florges 花傑夫人: 62.81%</a:t>
            </a:r>
            <a:endParaRPr sz="1800">
              <a:solidFill>
                <a:schemeClr val="lt1"/>
              </a:solidFill>
              <a:latin typeface="Share Tech"/>
              <a:ea typeface="Share Tech"/>
              <a:cs typeface="Share Tech"/>
              <a:sym typeface="Share Tech"/>
            </a:endParaRPr>
          </a:p>
          <a:p>
            <a:pPr indent="-342900" lvl="1" marL="914400" rtl="0" algn="l">
              <a:lnSpc>
                <a:spcPct val="115000"/>
              </a:lnSpc>
              <a:spcBef>
                <a:spcPts val="0"/>
              </a:spcBef>
              <a:spcAft>
                <a:spcPts val="0"/>
              </a:spcAft>
              <a:buClr>
                <a:schemeClr val="lt1"/>
              </a:buClr>
              <a:buSzPts val="1800"/>
              <a:buFont typeface="Share Tech"/>
              <a:buChar char="○"/>
            </a:pPr>
            <a:r>
              <a:rPr lang="en" sz="1800">
                <a:solidFill>
                  <a:schemeClr val="lt1"/>
                </a:solidFill>
                <a:latin typeface="Share Tech"/>
                <a:ea typeface="Share Tech"/>
                <a:cs typeface="Share Tech"/>
                <a:sym typeface="Share Tech"/>
              </a:rPr>
              <a:t>Floette 花葉蒂: 39.67%</a:t>
            </a:r>
            <a:endParaRPr sz="1800">
              <a:solidFill>
                <a:schemeClr val="lt1"/>
              </a:solidFill>
              <a:latin typeface="Share Tech"/>
              <a:ea typeface="Share Tech"/>
              <a:cs typeface="Share Tech"/>
              <a:sym typeface="Share Tech"/>
            </a:endParaRPr>
          </a:p>
          <a:p>
            <a:pPr indent="457200" lvl="0" marL="457200" rtl="0" algn="l">
              <a:lnSpc>
                <a:spcPct val="115000"/>
              </a:lnSpc>
              <a:spcBef>
                <a:spcPts val="0"/>
              </a:spcBef>
              <a:spcAft>
                <a:spcPts val="0"/>
              </a:spcAft>
              <a:buNone/>
            </a:pPr>
            <a:r>
              <a:rPr lang="en" sz="1800">
                <a:solidFill>
                  <a:schemeClr val="lt1"/>
                </a:solidFill>
                <a:latin typeface="Share Tech"/>
                <a:ea typeface="Share Tech"/>
                <a:cs typeface="Share Tech"/>
                <a:sym typeface="Share Tech"/>
              </a:rPr>
              <a:t>They are all "Fairy" Pokémon !</a:t>
            </a:r>
            <a:endParaRPr sz="1800">
              <a:solidFill>
                <a:schemeClr val="lt1"/>
              </a:solidFill>
              <a:latin typeface="Share Tech"/>
              <a:ea typeface="Share Tech"/>
              <a:cs typeface="Share Tech"/>
              <a:sym typeface="Share Tech"/>
            </a:endParaRPr>
          </a:p>
          <a:p>
            <a:pPr indent="457200" lvl="0" marL="457200" rtl="0" algn="l">
              <a:lnSpc>
                <a:spcPct val="115000"/>
              </a:lnSpc>
              <a:spcBef>
                <a:spcPts val="0"/>
              </a:spcBef>
              <a:spcAft>
                <a:spcPts val="0"/>
              </a:spcAft>
              <a:buNone/>
            </a:pPr>
            <a:r>
              <a:rPr lang="en" sz="1800">
                <a:solidFill>
                  <a:schemeClr val="lt1"/>
                </a:solidFill>
                <a:latin typeface="Share Tech"/>
                <a:ea typeface="Share Tech"/>
                <a:cs typeface="Share Tech"/>
                <a:sym typeface="Share Tech"/>
              </a:rPr>
              <a:t>They are only the 3 Fairy Pokémon that Mega Rayquaza Battle</a:t>
            </a:r>
            <a:endParaRPr sz="1800">
              <a:solidFill>
                <a:schemeClr val="lt1"/>
              </a:solidFill>
              <a:latin typeface="Share Tech"/>
              <a:ea typeface="Share Tech"/>
              <a:cs typeface="Share Tech"/>
              <a:sym typeface="Share Tech"/>
            </a:endParaRPr>
          </a:p>
          <a:p>
            <a:pPr indent="457200" lvl="0" marL="457200" rtl="0" algn="l">
              <a:lnSpc>
                <a:spcPct val="115000"/>
              </a:lnSpc>
              <a:spcBef>
                <a:spcPts val="0"/>
              </a:spcBef>
              <a:spcAft>
                <a:spcPts val="0"/>
              </a:spcAft>
              <a:buNone/>
            </a:pPr>
            <a:r>
              <a:rPr lang="en" sz="1800">
                <a:solidFill>
                  <a:schemeClr val="lt1"/>
                </a:solidFill>
                <a:latin typeface="Share Tech"/>
                <a:ea typeface="Share Tech"/>
                <a:cs typeface="Share Tech"/>
                <a:sym typeface="Share Tech"/>
              </a:rPr>
              <a:t>** Note: Florges花傑夫人 is the evolutionary pattern of Floette花葉蒂</a:t>
            </a:r>
            <a:endParaRPr sz="1800">
              <a:solidFill>
                <a:schemeClr val="lt1"/>
              </a:solidFill>
              <a:latin typeface="Share Tech"/>
              <a:ea typeface="Share Tech"/>
              <a:cs typeface="Share Tech"/>
              <a:sym typeface="Share Tech"/>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3" name="Shape 653"/>
        <p:cNvGrpSpPr/>
        <p:nvPr/>
      </p:nvGrpSpPr>
      <p:grpSpPr>
        <a:xfrm>
          <a:off x="0" y="0"/>
          <a:ext cx="0" cy="0"/>
          <a:chOff x="0" y="0"/>
          <a:chExt cx="0" cy="0"/>
        </a:xfrm>
      </p:grpSpPr>
      <p:sp>
        <p:nvSpPr>
          <p:cNvPr id="654" name="Google Shape;654;p43"/>
          <p:cNvSpPr txBox="1"/>
          <p:nvPr>
            <p:ph type="ctrTitle"/>
          </p:nvPr>
        </p:nvSpPr>
        <p:spPr>
          <a:xfrm>
            <a:off x="2208150" y="421900"/>
            <a:ext cx="47277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Improvements</a:t>
            </a:r>
            <a:endParaRPr/>
          </a:p>
        </p:txBody>
      </p:sp>
      <p:sp>
        <p:nvSpPr>
          <p:cNvPr id="655" name="Google Shape;655;p43"/>
          <p:cNvSpPr/>
          <p:nvPr/>
        </p:nvSpPr>
        <p:spPr>
          <a:xfrm>
            <a:off x="3012100" y="536050"/>
            <a:ext cx="314700" cy="349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6" name="Google Shape;656;p43"/>
          <p:cNvGrpSpPr/>
          <p:nvPr/>
        </p:nvGrpSpPr>
        <p:grpSpPr>
          <a:xfrm>
            <a:off x="3083370" y="599033"/>
            <a:ext cx="174807" cy="220543"/>
            <a:chOff x="5357662" y="4297637"/>
            <a:chExt cx="287275" cy="326296"/>
          </a:xfrm>
        </p:grpSpPr>
        <p:sp>
          <p:nvSpPr>
            <p:cNvPr id="657" name="Google Shape;657;p43"/>
            <p:cNvSpPr/>
            <p:nvPr/>
          </p:nvSpPr>
          <p:spPr>
            <a:xfrm>
              <a:off x="5357662" y="4385545"/>
              <a:ext cx="287275" cy="238388"/>
            </a:xfrm>
            <a:custGeom>
              <a:rect b="b" l="l" r="r" t="t"/>
              <a:pathLst>
                <a:path extrusionOk="0" h="7490" w="9026">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3"/>
            <p:cNvSpPr/>
            <p:nvPr/>
          </p:nvSpPr>
          <p:spPr>
            <a:xfrm>
              <a:off x="5377363" y="4576542"/>
              <a:ext cx="62191" cy="10248"/>
            </a:xfrm>
            <a:custGeom>
              <a:rect b="b" l="l" r="r" t="t"/>
              <a:pathLst>
                <a:path extrusionOk="0" h="322" w="1954">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3"/>
            <p:cNvSpPr/>
            <p:nvPr/>
          </p:nvSpPr>
          <p:spPr>
            <a:xfrm>
              <a:off x="5470204" y="4495827"/>
              <a:ext cx="62191" cy="10630"/>
            </a:xfrm>
            <a:custGeom>
              <a:rect b="b" l="l" r="r" t="t"/>
              <a:pathLst>
                <a:path extrusionOk="0" h="334" w="1954">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3"/>
            <p:cNvSpPr/>
            <p:nvPr/>
          </p:nvSpPr>
          <p:spPr>
            <a:xfrm>
              <a:off x="5562694" y="4409798"/>
              <a:ext cx="62159" cy="10280"/>
            </a:xfrm>
            <a:custGeom>
              <a:rect b="b" l="l" r="r" t="t"/>
              <a:pathLst>
                <a:path extrusionOk="0" h="323" w="1953">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3"/>
            <p:cNvSpPr/>
            <p:nvPr/>
          </p:nvSpPr>
          <p:spPr>
            <a:xfrm>
              <a:off x="5358043" y="4297637"/>
              <a:ext cx="238388" cy="237624"/>
            </a:xfrm>
            <a:custGeom>
              <a:rect b="b" l="l" r="r" t="t"/>
              <a:pathLst>
                <a:path extrusionOk="0" h="7466" w="749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2" name="Google Shape;662;p43"/>
          <p:cNvSpPr txBox="1"/>
          <p:nvPr/>
        </p:nvSpPr>
        <p:spPr>
          <a:xfrm>
            <a:off x="160500" y="954775"/>
            <a:ext cx="8983500" cy="3920700"/>
          </a:xfrm>
          <a:prstGeom prst="rect">
            <a:avLst/>
          </a:prstGeom>
          <a:noFill/>
          <a:ln>
            <a:noFill/>
          </a:ln>
        </p:spPr>
        <p:txBody>
          <a:bodyPr anchorCtr="0" anchor="t" bIns="91425" lIns="91425" spcFirstLastPara="1" rIns="91425" wrap="square" tIns="91425">
            <a:noAutofit/>
          </a:bodyPr>
          <a:lstStyle/>
          <a:p>
            <a:pPr indent="-342900" lvl="0" marL="457200" rtl="0" algn="l">
              <a:lnSpc>
                <a:spcPct val="130000"/>
              </a:lnSpc>
              <a:spcBef>
                <a:spcPts val="0"/>
              </a:spcBef>
              <a:spcAft>
                <a:spcPts val="0"/>
              </a:spcAft>
              <a:buClr>
                <a:schemeClr val="lt1"/>
              </a:buClr>
              <a:buSzPts val="1800"/>
              <a:buFont typeface="Share Tech"/>
              <a:buChar char="●"/>
            </a:pPr>
            <a:r>
              <a:rPr lang="en" sz="1800">
                <a:solidFill>
                  <a:schemeClr val="lt1"/>
                </a:solidFill>
                <a:latin typeface="Share Tech"/>
                <a:ea typeface="Share Tech"/>
                <a:cs typeface="Share Tech"/>
                <a:sym typeface="Share Tech"/>
              </a:rPr>
              <a:t>Facing the legendary Pokémon (this refers to Mewtwo):</a:t>
            </a:r>
            <a:endParaRPr sz="1800">
              <a:solidFill>
                <a:schemeClr val="lt1"/>
              </a:solidFill>
              <a:latin typeface="Share Tech"/>
              <a:ea typeface="Share Tech"/>
              <a:cs typeface="Share Tech"/>
              <a:sym typeface="Share Tech"/>
            </a:endParaRPr>
          </a:p>
          <a:p>
            <a:pPr indent="-342900" lvl="1" marL="914400" rtl="0" algn="l">
              <a:lnSpc>
                <a:spcPct val="130000"/>
              </a:lnSpc>
              <a:spcBef>
                <a:spcPts val="0"/>
              </a:spcBef>
              <a:spcAft>
                <a:spcPts val="0"/>
              </a:spcAft>
              <a:buClr>
                <a:schemeClr val="lt1"/>
              </a:buClr>
              <a:buSzPts val="1800"/>
              <a:buFont typeface="Share Tech"/>
              <a:buChar char="○"/>
            </a:pPr>
            <a:r>
              <a:rPr lang="en" sz="1800">
                <a:solidFill>
                  <a:schemeClr val="lt1"/>
                </a:solidFill>
                <a:latin typeface="Share Tech"/>
                <a:ea typeface="Share Tech"/>
                <a:cs typeface="Share Tech"/>
                <a:sym typeface="Share Tech"/>
              </a:rPr>
              <a:t>A little lower total ability may be a reason to loss</a:t>
            </a:r>
            <a:endParaRPr sz="1800">
              <a:solidFill>
                <a:schemeClr val="lt1"/>
              </a:solidFill>
              <a:latin typeface="Share Tech"/>
              <a:ea typeface="Share Tech"/>
              <a:cs typeface="Share Tech"/>
              <a:sym typeface="Share Tech"/>
            </a:endParaRPr>
          </a:p>
          <a:p>
            <a:pPr indent="-342900" lvl="1" marL="914400" rtl="0" algn="l">
              <a:lnSpc>
                <a:spcPct val="130000"/>
              </a:lnSpc>
              <a:spcBef>
                <a:spcPts val="0"/>
              </a:spcBef>
              <a:spcAft>
                <a:spcPts val="0"/>
              </a:spcAft>
              <a:buClr>
                <a:schemeClr val="lt1"/>
              </a:buClr>
              <a:buSzPts val="1800"/>
              <a:buFont typeface="Share Tech"/>
              <a:buChar char="○"/>
            </a:pPr>
            <a:r>
              <a:rPr lang="en" sz="1800">
                <a:solidFill>
                  <a:schemeClr val="lt1"/>
                </a:solidFill>
                <a:latin typeface="Share Tech"/>
                <a:ea typeface="Share Tech"/>
                <a:cs typeface="Share Tech"/>
                <a:sym typeface="Share Tech"/>
              </a:rPr>
              <a:t>Mewtwo is a "Psychic" Pokemon, the Mega Rayquaza is a "Dragon + Flying" Pokemon, and there is no advantage or disadvantage in the type.</a:t>
            </a:r>
            <a:endParaRPr sz="1800">
              <a:solidFill>
                <a:schemeClr val="lt1"/>
              </a:solidFill>
              <a:latin typeface="Share Tech"/>
              <a:ea typeface="Share Tech"/>
              <a:cs typeface="Share Tech"/>
              <a:sym typeface="Share Tech"/>
            </a:endParaRPr>
          </a:p>
          <a:p>
            <a:pPr indent="-342900" lvl="0" marL="457200" rtl="0" algn="l">
              <a:lnSpc>
                <a:spcPct val="130000"/>
              </a:lnSpc>
              <a:spcBef>
                <a:spcPts val="0"/>
              </a:spcBef>
              <a:spcAft>
                <a:spcPts val="0"/>
              </a:spcAft>
              <a:buClr>
                <a:schemeClr val="lt1"/>
              </a:buClr>
              <a:buSzPts val="1800"/>
              <a:buFont typeface="Share Tech"/>
              <a:buChar char="●"/>
            </a:pPr>
            <a:r>
              <a:rPr lang="en" sz="1800">
                <a:solidFill>
                  <a:schemeClr val="lt1"/>
                </a:solidFill>
                <a:latin typeface="Share Tech"/>
                <a:ea typeface="Share Tech"/>
                <a:cs typeface="Share Tech"/>
                <a:sym typeface="Share Tech"/>
              </a:rPr>
              <a:t>Facing other general Pokémon:</a:t>
            </a:r>
            <a:endParaRPr sz="1800">
              <a:solidFill>
                <a:schemeClr val="lt1"/>
              </a:solidFill>
              <a:latin typeface="Share Tech"/>
              <a:ea typeface="Share Tech"/>
              <a:cs typeface="Share Tech"/>
              <a:sym typeface="Share Tech"/>
            </a:endParaRPr>
          </a:p>
          <a:p>
            <a:pPr indent="-342900" lvl="1" marL="914400" rtl="0" algn="l">
              <a:lnSpc>
                <a:spcPct val="130000"/>
              </a:lnSpc>
              <a:spcBef>
                <a:spcPts val="0"/>
              </a:spcBef>
              <a:spcAft>
                <a:spcPts val="0"/>
              </a:spcAft>
              <a:buClr>
                <a:schemeClr val="lt1"/>
              </a:buClr>
              <a:buSzPts val="1800"/>
              <a:buFont typeface="Share Tech"/>
              <a:buChar char="○"/>
            </a:pPr>
            <a:r>
              <a:rPr lang="en" sz="1800">
                <a:solidFill>
                  <a:schemeClr val="lt1"/>
                </a:solidFill>
                <a:latin typeface="Share Tech"/>
                <a:ea typeface="Share Tech"/>
                <a:cs typeface="Share Tech"/>
                <a:sym typeface="Share Tech"/>
              </a:rPr>
              <a:t>"Fairy" restrains "Dragon" (Fairy moves attack Dragon and damage multiplied by 2)</a:t>
            </a:r>
            <a:endParaRPr sz="1800">
              <a:solidFill>
                <a:schemeClr val="lt1"/>
              </a:solidFill>
              <a:latin typeface="Share Tech"/>
              <a:ea typeface="Share Tech"/>
              <a:cs typeface="Share Tech"/>
              <a:sym typeface="Share Tech"/>
            </a:endParaRPr>
          </a:p>
          <a:p>
            <a:pPr indent="-342900" lvl="1" marL="914400" rtl="0" algn="l">
              <a:lnSpc>
                <a:spcPct val="130000"/>
              </a:lnSpc>
              <a:spcBef>
                <a:spcPts val="0"/>
              </a:spcBef>
              <a:spcAft>
                <a:spcPts val="0"/>
              </a:spcAft>
              <a:buClr>
                <a:schemeClr val="lt1"/>
              </a:buClr>
              <a:buSzPts val="1800"/>
              <a:buFont typeface="Share Tech"/>
              <a:buChar char="○"/>
            </a:pPr>
            <a:r>
              <a:rPr lang="en" sz="1800">
                <a:solidFill>
                  <a:schemeClr val="lt1"/>
                </a:solidFill>
                <a:latin typeface="Share Tech"/>
                <a:ea typeface="Share Tech"/>
                <a:cs typeface="Share Tech"/>
                <a:sym typeface="Share Tech"/>
              </a:rPr>
              <a:t>In addition, after detailed exploration of skill moves, we found that all three Pokémon have moves that reduce the ability of opponents.</a:t>
            </a:r>
            <a:endParaRPr sz="1800">
              <a:solidFill>
                <a:schemeClr val="lt1"/>
              </a:solidFill>
              <a:latin typeface="Share Tech"/>
              <a:ea typeface="Share Tech"/>
              <a:cs typeface="Share Tech"/>
              <a:sym typeface="Share Tech"/>
            </a:endParaRPr>
          </a:p>
          <a:p>
            <a:pPr indent="-342900" lvl="1" marL="914400" rtl="0" algn="l">
              <a:lnSpc>
                <a:spcPct val="130000"/>
              </a:lnSpc>
              <a:spcBef>
                <a:spcPts val="0"/>
              </a:spcBef>
              <a:spcAft>
                <a:spcPts val="0"/>
              </a:spcAft>
              <a:buClr>
                <a:schemeClr val="lt1"/>
              </a:buClr>
              <a:buSzPts val="1800"/>
              <a:buFont typeface="Share Tech"/>
              <a:buChar char="○"/>
            </a:pPr>
            <a:r>
              <a:rPr lang="en" sz="1800">
                <a:solidFill>
                  <a:schemeClr val="lt1"/>
                </a:solidFill>
                <a:latin typeface="Share Tech"/>
                <a:ea typeface="Share Tech"/>
                <a:cs typeface="Share Tech"/>
                <a:sym typeface="Share Tech"/>
              </a:rPr>
              <a:t>E.g : Cleffa 's "Angel Kiss" 天使之吻 effect is "Make opponents confused"</a:t>
            </a:r>
            <a:endParaRPr sz="1800">
              <a:solidFill>
                <a:schemeClr val="lt1"/>
              </a:solidFill>
              <a:latin typeface="Share Tech"/>
              <a:ea typeface="Share Tech"/>
              <a:cs typeface="Share Tech"/>
              <a:sym typeface="Share Tech"/>
            </a:endParaRPr>
          </a:p>
          <a:p>
            <a:pPr indent="-342900" lvl="1" marL="914400" rtl="0" algn="l">
              <a:lnSpc>
                <a:spcPct val="130000"/>
              </a:lnSpc>
              <a:spcBef>
                <a:spcPts val="0"/>
              </a:spcBef>
              <a:spcAft>
                <a:spcPts val="0"/>
              </a:spcAft>
              <a:buClr>
                <a:schemeClr val="lt1"/>
              </a:buClr>
              <a:buSzPts val="1800"/>
              <a:buFont typeface="Share Tech"/>
              <a:buChar char="○"/>
            </a:pPr>
            <a:r>
              <a:rPr lang="en" sz="1800">
                <a:solidFill>
                  <a:schemeClr val="lt1"/>
                </a:solidFill>
                <a:latin typeface="Share Tech"/>
                <a:ea typeface="Share Tech"/>
                <a:cs typeface="Share Tech"/>
                <a:sym typeface="Share Tech"/>
              </a:rPr>
              <a:t>The "Mist Field" 薄霧場地 of Florges and Floette effect is "Make Dragon-type moves reduced by 50% damage"</a:t>
            </a:r>
            <a:endParaRPr sz="1600">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6" name="Shape 666"/>
        <p:cNvGrpSpPr/>
        <p:nvPr/>
      </p:nvGrpSpPr>
      <p:grpSpPr>
        <a:xfrm>
          <a:off x="0" y="0"/>
          <a:ext cx="0" cy="0"/>
          <a:chOff x="0" y="0"/>
          <a:chExt cx="0" cy="0"/>
        </a:xfrm>
      </p:grpSpPr>
      <p:sp>
        <p:nvSpPr>
          <p:cNvPr id="667" name="Google Shape;667;p44"/>
          <p:cNvSpPr txBox="1"/>
          <p:nvPr>
            <p:ph type="ctrTitle"/>
          </p:nvPr>
        </p:nvSpPr>
        <p:spPr>
          <a:xfrm>
            <a:off x="2208150" y="421900"/>
            <a:ext cx="47277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Improvements</a:t>
            </a:r>
            <a:endParaRPr/>
          </a:p>
        </p:txBody>
      </p:sp>
      <p:sp>
        <p:nvSpPr>
          <p:cNvPr id="668" name="Google Shape;668;p44"/>
          <p:cNvSpPr/>
          <p:nvPr/>
        </p:nvSpPr>
        <p:spPr>
          <a:xfrm>
            <a:off x="3012100" y="536050"/>
            <a:ext cx="314700" cy="349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9" name="Google Shape;669;p44"/>
          <p:cNvGrpSpPr/>
          <p:nvPr/>
        </p:nvGrpSpPr>
        <p:grpSpPr>
          <a:xfrm>
            <a:off x="3083370" y="599033"/>
            <a:ext cx="174807" cy="220543"/>
            <a:chOff x="5357662" y="4297637"/>
            <a:chExt cx="287275" cy="326296"/>
          </a:xfrm>
        </p:grpSpPr>
        <p:sp>
          <p:nvSpPr>
            <p:cNvPr id="670" name="Google Shape;670;p44"/>
            <p:cNvSpPr/>
            <p:nvPr/>
          </p:nvSpPr>
          <p:spPr>
            <a:xfrm>
              <a:off x="5357662" y="4385545"/>
              <a:ext cx="287275" cy="238388"/>
            </a:xfrm>
            <a:custGeom>
              <a:rect b="b" l="l" r="r" t="t"/>
              <a:pathLst>
                <a:path extrusionOk="0" h="7490" w="9026">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4"/>
            <p:cNvSpPr/>
            <p:nvPr/>
          </p:nvSpPr>
          <p:spPr>
            <a:xfrm>
              <a:off x="5377363" y="4576542"/>
              <a:ext cx="62191" cy="10248"/>
            </a:xfrm>
            <a:custGeom>
              <a:rect b="b" l="l" r="r" t="t"/>
              <a:pathLst>
                <a:path extrusionOk="0" h="322" w="1954">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4"/>
            <p:cNvSpPr/>
            <p:nvPr/>
          </p:nvSpPr>
          <p:spPr>
            <a:xfrm>
              <a:off x="5470204" y="4495827"/>
              <a:ext cx="62191" cy="10630"/>
            </a:xfrm>
            <a:custGeom>
              <a:rect b="b" l="l" r="r" t="t"/>
              <a:pathLst>
                <a:path extrusionOk="0" h="334" w="1954">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4"/>
            <p:cNvSpPr/>
            <p:nvPr/>
          </p:nvSpPr>
          <p:spPr>
            <a:xfrm>
              <a:off x="5562694" y="4409798"/>
              <a:ext cx="62159" cy="10280"/>
            </a:xfrm>
            <a:custGeom>
              <a:rect b="b" l="l" r="r" t="t"/>
              <a:pathLst>
                <a:path extrusionOk="0" h="323" w="1953">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4"/>
            <p:cNvSpPr/>
            <p:nvPr/>
          </p:nvSpPr>
          <p:spPr>
            <a:xfrm>
              <a:off x="5358043" y="4297637"/>
              <a:ext cx="238388" cy="237624"/>
            </a:xfrm>
            <a:custGeom>
              <a:rect b="b" l="l" r="r" t="t"/>
              <a:pathLst>
                <a:path extrusionOk="0" h="7466" w="749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5" name="Google Shape;675;p44"/>
          <p:cNvSpPr txBox="1"/>
          <p:nvPr/>
        </p:nvSpPr>
        <p:spPr>
          <a:xfrm>
            <a:off x="80250" y="1494600"/>
            <a:ext cx="8983500" cy="2731500"/>
          </a:xfrm>
          <a:prstGeom prst="rect">
            <a:avLst/>
          </a:prstGeom>
          <a:noFill/>
          <a:ln>
            <a:noFill/>
          </a:ln>
        </p:spPr>
        <p:txBody>
          <a:bodyPr anchorCtr="0" anchor="t" bIns="91425" lIns="91425" spcFirstLastPara="1" rIns="91425" wrap="square" tIns="91425">
            <a:noAutofit/>
          </a:bodyPr>
          <a:lstStyle/>
          <a:p>
            <a:pPr indent="-374650" lvl="0" marL="457200" rtl="0" algn="l">
              <a:lnSpc>
                <a:spcPct val="130000"/>
              </a:lnSpc>
              <a:spcBef>
                <a:spcPts val="0"/>
              </a:spcBef>
              <a:spcAft>
                <a:spcPts val="0"/>
              </a:spcAft>
              <a:buClr>
                <a:schemeClr val="lt1"/>
              </a:buClr>
              <a:buSzPts val="2300"/>
              <a:buFont typeface="Share Tech"/>
              <a:buChar char="●"/>
            </a:pPr>
            <a:r>
              <a:rPr lang="en" sz="2300">
                <a:solidFill>
                  <a:schemeClr val="lt1"/>
                </a:solidFill>
                <a:latin typeface="Share Tech"/>
                <a:ea typeface="Share Tech"/>
                <a:cs typeface="Share Tech"/>
                <a:sym typeface="Share Tech"/>
              </a:rPr>
              <a:t>Conclusion : </a:t>
            </a:r>
            <a:endParaRPr sz="2300">
              <a:solidFill>
                <a:schemeClr val="lt1"/>
              </a:solidFill>
              <a:latin typeface="Share Tech"/>
              <a:ea typeface="Share Tech"/>
              <a:cs typeface="Share Tech"/>
              <a:sym typeface="Share Tech"/>
            </a:endParaRPr>
          </a:p>
          <a:p>
            <a:pPr indent="-361950" lvl="1" marL="914400" rtl="0" algn="l">
              <a:lnSpc>
                <a:spcPct val="130000"/>
              </a:lnSpc>
              <a:spcBef>
                <a:spcPts val="0"/>
              </a:spcBef>
              <a:spcAft>
                <a:spcPts val="0"/>
              </a:spcAft>
              <a:buClr>
                <a:schemeClr val="lt1"/>
              </a:buClr>
              <a:buSzPts val="2100"/>
              <a:buFont typeface="Share Tech"/>
              <a:buChar char="○"/>
            </a:pPr>
            <a:r>
              <a:rPr lang="en" sz="2100">
                <a:solidFill>
                  <a:schemeClr val="lt1"/>
                </a:solidFill>
                <a:latin typeface="Share Tech"/>
                <a:ea typeface="Share Tech"/>
                <a:cs typeface="Share Tech"/>
                <a:sym typeface="Share Tech"/>
              </a:rPr>
              <a:t>In addition to total ability, type restraint is also an important factor to consider.</a:t>
            </a:r>
            <a:endParaRPr sz="2100">
              <a:solidFill>
                <a:schemeClr val="lt1"/>
              </a:solidFill>
              <a:latin typeface="Share Tech"/>
              <a:ea typeface="Share Tech"/>
              <a:cs typeface="Share Tech"/>
              <a:sym typeface="Share Tech"/>
            </a:endParaRPr>
          </a:p>
          <a:p>
            <a:pPr indent="-361950" lvl="1" marL="914400" rtl="0" algn="l">
              <a:lnSpc>
                <a:spcPct val="130000"/>
              </a:lnSpc>
              <a:spcBef>
                <a:spcPts val="0"/>
              </a:spcBef>
              <a:spcAft>
                <a:spcPts val="0"/>
              </a:spcAft>
              <a:buClr>
                <a:schemeClr val="lt1"/>
              </a:buClr>
              <a:buSzPts val="2100"/>
              <a:buFont typeface="Share Tech"/>
              <a:buChar char="○"/>
            </a:pPr>
            <a:r>
              <a:rPr lang="en" sz="2100">
                <a:solidFill>
                  <a:schemeClr val="lt1"/>
                </a:solidFill>
                <a:latin typeface="Share Tech"/>
                <a:ea typeface="Share Tech"/>
                <a:cs typeface="Share Tech"/>
                <a:sym typeface="Share Tech"/>
              </a:rPr>
              <a:t>Besides, t</a:t>
            </a:r>
            <a:r>
              <a:rPr lang="en" sz="2100">
                <a:solidFill>
                  <a:schemeClr val="lt1"/>
                </a:solidFill>
                <a:latin typeface="Share Tech"/>
                <a:ea typeface="Share Tech"/>
                <a:cs typeface="Share Tech"/>
                <a:sym typeface="Share Tech"/>
              </a:rPr>
              <a:t>here are also moves to be consider. If we can collect data or obtain relevant data from other data sets, we think that from the previous example, the prediction results may be improved.</a:t>
            </a:r>
            <a:endParaRPr sz="2100">
              <a:solidFill>
                <a:schemeClr val="lt1"/>
              </a:solidFill>
              <a:latin typeface="Share Tech"/>
              <a:ea typeface="Share Tech"/>
              <a:cs typeface="Share Tech"/>
              <a:sym typeface="Share Tech"/>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9" name="Shape 679"/>
        <p:cNvGrpSpPr/>
        <p:nvPr/>
      </p:nvGrpSpPr>
      <p:grpSpPr>
        <a:xfrm>
          <a:off x="0" y="0"/>
          <a:ext cx="0" cy="0"/>
          <a:chOff x="0" y="0"/>
          <a:chExt cx="0" cy="0"/>
        </a:xfrm>
      </p:grpSpPr>
      <p:sp>
        <p:nvSpPr>
          <p:cNvPr id="680" name="Google Shape;680;p45"/>
          <p:cNvSpPr txBox="1"/>
          <p:nvPr>
            <p:ph idx="4294967295" type="title"/>
          </p:nvPr>
        </p:nvSpPr>
        <p:spPr>
          <a:xfrm>
            <a:off x="2310450" y="2189125"/>
            <a:ext cx="4523100" cy="51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 for listening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25"/>
          <p:cNvSpPr/>
          <p:nvPr/>
        </p:nvSpPr>
        <p:spPr>
          <a:xfrm>
            <a:off x="0" y="0"/>
            <a:ext cx="9144000" cy="987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5"/>
          <p:cNvSpPr txBox="1"/>
          <p:nvPr>
            <p:ph type="ctrTitle"/>
          </p:nvPr>
        </p:nvSpPr>
        <p:spPr>
          <a:xfrm>
            <a:off x="1787252" y="73500"/>
            <a:ext cx="5569500" cy="83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2"/>
                </a:solidFill>
              </a:rPr>
              <a:t>Input</a:t>
            </a:r>
            <a:endParaRPr>
              <a:solidFill>
                <a:schemeClr val="dk2"/>
              </a:solidFill>
            </a:endParaRPr>
          </a:p>
        </p:txBody>
      </p:sp>
      <p:sp>
        <p:nvSpPr>
          <p:cNvPr id="473" name="Google Shape;473;p25"/>
          <p:cNvSpPr txBox="1"/>
          <p:nvPr/>
        </p:nvSpPr>
        <p:spPr>
          <a:xfrm>
            <a:off x="83450" y="1125150"/>
            <a:ext cx="6996900" cy="3235200"/>
          </a:xfrm>
          <a:prstGeom prst="rect">
            <a:avLst/>
          </a:prstGeom>
          <a:noFill/>
          <a:ln>
            <a:noFill/>
          </a:ln>
        </p:spPr>
        <p:txBody>
          <a:bodyPr anchorCtr="0" anchor="t" bIns="91425" lIns="91425" spcFirstLastPara="1" rIns="91425" wrap="square" tIns="91425">
            <a:noAutofit/>
          </a:bodyPr>
          <a:lstStyle/>
          <a:p>
            <a:pPr indent="-406400" lvl="0" marL="457200" rtl="0" algn="l">
              <a:lnSpc>
                <a:spcPct val="150000"/>
              </a:lnSpc>
              <a:spcBef>
                <a:spcPts val="0"/>
              </a:spcBef>
              <a:spcAft>
                <a:spcPts val="0"/>
              </a:spcAft>
              <a:buClr>
                <a:schemeClr val="lt1"/>
              </a:buClr>
              <a:buSzPts val="2800"/>
              <a:buFont typeface="Share Tech"/>
              <a:buChar char="➔"/>
            </a:pPr>
            <a:r>
              <a:rPr lang="en" sz="2800">
                <a:solidFill>
                  <a:schemeClr val="lt1"/>
                </a:solidFill>
                <a:latin typeface="Share Tech"/>
                <a:ea typeface="Share Tech"/>
                <a:cs typeface="Share Tech"/>
                <a:sym typeface="Share Tech"/>
              </a:rPr>
              <a:t>Data source : kaggle dataset</a:t>
            </a:r>
            <a:endParaRPr sz="2800">
              <a:solidFill>
                <a:schemeClr val="lt1"/>
              </a:solidFill>
              <a:latin typeface="Share Tech"/>
              <a:ea typeface="Share Tech"/>
              <a:cs typeface="Share Tech"/>
              <a:sym typeface="Share Tech"/>
            </a:endParaRPr>
          </a:p>
          <a:p>
            <a:pPr indent="-406400" lvl="0" marL="457200" rtl="0" algn="l">
              <a:lnSpc>
                <a:spcPct val="150000"/>
              </a:lnSpc>
              <a:spcBef>
                <a:spcPts val="0"/>
              </a:spcBef>
              <a:spcAft>
                <a:spcPts val="0"/>
              </a:spcAft>
              <a:buClr>
                <a:schemeClr val="lt1"/>
              </a:buClr>
              <a:buSzPts val="2800"/>
              <a:buFont typeface="Share Tech"/>
              <a:buChar char="➔"/>
            </a:pPr>
            <a:r>
              <a:rPr lang="en" sz="2800">
                <a:solidFill>
                  <a:schemeClr val="lt1"/>
                </a:solidFill>
                <a:latin typeface="Share Tech"/>
                <a:ea typeface="Share Tech"/>
                <a:cs typeface="Share Tech"/>
                <a:sym typeface="Share Tech"/>
              </a:rPr>
              <a:t>Input format : csv file</a:t>
            </a:r>
            <a:endParaRPr sz="2800">
              <a:solidFill>
                <a:schemeClr val="lt1"/>
              </a:solidFill>
              <a:latin typeface="Share Tech"/>
              <a:ea typeface="Share Tech"/>
              <a:cs typeface="Share Tech"/>
              <a:sym typeface="Share Tech"/>
            </a:endParaRPr>
          </a:p>
          <a:p>
            <a:pPr indent="-406400" lvl="0" marL="457200" rtl="0" algn="l">
              <a:lnSpc>
                <a:spcPct val="150000"/>
              </a:lnSpc>
              <a:spcBef>
                <a:spcPts val="0"/>
              </a:spcBef>
              <a:spcAft>
                <a:spcPts val="0"/>
              </a:spcAft>
              <a:buClr>
                <a:schemeClr val="lt1"/>
              </a:buClr>
              <a:buSzPts val="2800"/>
              <a:buFont typeface="Share Tech"/>
              <a:buChar char="➔"/>
            </a:pPr>
            <a:r>
              <a:rPr lang="en" sz="2800">
                <a:solidFill>
                  <a:schemeClr val="lt1"/>
                </a:solidFill>
                <a:latin typeface="Share Tech"/>
                <a:ea typeface="Share Tech"/>
                <a:cs typeface="Share Tech"/>
                <a:sym typeface="Share Tech"/>
              </a:rPr>
              <a:t>The data set contains 12 </a:t>
            </a:r>
            <a:endParaRPr sz="2800">
              <a:solidFill>
                <a:schemeClr val="lt1"/>
              </a:solidFill>
              <a:latin typeface="Share Tech"/>
              <a:ea typeface="Share Tech"/>
              <a:cs typeface="Share Tech"/>
              <a:sym typeface="Share Tech"/>
            </a:endParaRPr>
          </a:p>
          <a:p>
            <a:pPr indent="0" lvl="0" marL="457200" rtl="0" algn="l">
              <a:lnSpc>
                <a:spcPct val="150000"/>
              </a:lnSpc>
              <a:spcBef>
                <a:spcPts val="0"/>
              </a:spcBef>
              <a:spcAft>
                <a:spcPts val="0"/>
              </a:spcAft>
              <a:buNone/>
            </a:pPr>
            <a:r>
              <a:rPr lang="en" sz="2800">
                <a:solidFill>
                  <a:schemeClr val="lt1"/>
                </a:solidFill>
                <a:latin typeface="Share Tech"/>
                <a:ea typeface="Share Tech"/>
                <a:cs typeface="Share Tech"/>
                <a:sym typeface="Share Tech"/>
              </a:rPr>
              <a:t>variables</a:t>
            </a:r>
            <a:endParaRPr sz="2800">
              <a:solidFill>
                <a:schemeClr val="lt1"/>
              </a:solidFill>
              <a:latin typeface="Share Tech"/>
              <a:ea typeface="Share Tech"/>
              <a:cs typeface="Share Tech"/>
              <a:sym typeface="Share Tech"/>
            </a:endParaRPr>
          </a:p>
        </p:txBody>
      </p:sp>
      <p:pic>
        <p:nvPicPr>
          <p:cNvPr id="474" name="Google Shape;474;p25"/>
          <p:cNvPicPr preferRelativeResize="0"/>
          <p:nvPr/>
        </p:nvPicPr>
        <p:blipFill>
          <a:blip r:embed="rId3">
            <a:alphaModFix/>
          </a:blip>
          <a:stretch>
            <a:fillRect/>
          </a:stretch>
        </p:blipFill>
        <p:spPr>
          <a:xfrm>
            <a:off x="4922100" y="1125150"/>
            <a:ext cx="4069499" cy="3839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26"/>
          <p:cNvSpPr txBox="1"/>
          <p:nvPr>
            <p:ph type="ctrTitle"/>
          </p:nvPr>
        </p:nvSpPr>
        <p:spPr>
          <a:xfrm>
            <a:off x="2208150" y="421900"/>
            <a:ext cx="47277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Feature Engineering</a:t>
            </a:r>
            <a:endParaRPr/>
          </a:p>
        </p:txBody>
      </p:sp>
      <p:sp>
        <p:nvSpPr>
          <p:cNvPr id="480" name="Google Shape;480;p26"/>
          <p:cNvSpPr/>
          <p:nvPr/>
        </p:nvSpPr>
        <p:spPr>
          <a:xfrm>
            <a:off x="2440600" y="505300"/>
            <a:ext cx="377400" cy="411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6"/>
          <p:cNvSpPr/>
          <p:nvPr/>
        </p:nvSpPr>
        <p:spPr>
          <a:xfrm>
            <a:off x="2497165" y="558428"/>
            <a:ext cx="264463" cy="288193"/>
          </a:xfrm>
          <a:custGeom>
            <a:rect b="b" l="l" r="r" t="t"/>
            <a:pathLst>
              <a:path extrusionOk="0" h="11205" w="11193">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6"/>
          <p:cNvSpPr txBox="1"/>
          <p:nvPr/>
        </p:nvSpPr>
        <p:spPr>
          <a:xfrm>
            <a:off x="319625" y="763275"/>
            <a:ext cx="1689000" cy="7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aven Pro"/>
                <a:ea typeface="Maven Pro"/>
                <a:cs typeface="Maven Pro"/>
                <a:sym typeface="Maven Pro"/>
              </a:rPr>
              <a:t>pokemon.csv</a:t>
            </a:r>
            <a:endParaRPr sz="1800">
              <a:solidFill>
                <a:srgbClr val="FFFFFF"/>
              </a:solidFill>
              <a:latin typeface="Maven Pro"/>
              <a:ea typeface="Maven Pro"/>
              <a:cs typeface="Maven Pro"/>
              <a:sym typeface="Maven Pro"/>
            </a:endParaRPr>
          </a:p>
        </p:txBody>
      </p:sp>
      <p:pic>
        <p:nvPicPr>
          <p:cNvPr id="483" name="Google Shape;483;p26"/>
          <p:cNvPicPr preferRelativeResize="0"/>
          <p:nvPr/>
        </p:nvPicPr>
        <p:blipFill>
          <a:blip r:embed="rId3">
            <a:alphaModFix/>
          </a:blip>
          <a:stretch>
            <a:fillRect/>
          </a:stretch>
        </p:blipFill>
        <p:spPr>
          <a:xfrm>
            <a:off x="152400" y="1617675"/>
            <a:ext cx="8839198" cy="322040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27"/>
          <p:cNvSpPr txBox="1"/>
          <p:nvPr>
            <p:ph type="ctrTitle"/>
          </p:nvPr>
        </p:nvSpPr>
        <p:spPr>
          <a:xfrm>
            <a:off x="2208150" y="421900"/>
            <a:ext cx="47277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Feature Engineering</a:t>
            </a:r>
            <a:endParaRPr/>
          </a:p>
        </p:txBody>
      </p:sp>
      <p:sp>
        <p:nvSpPr>
          <p:cNvPr id="489" name="Google Shape;489;p27"/>
          <p:cNvSpPr/>
          <p:nvPr/>
        </p:nvSpPr>
        <p:spPr>
          <a:xfrm>
            <a:off x="2440600" y="505300"/>
            <a:ext cx="377400" cy="411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7"/>
          <p:cNvSpPr/>
          <p:nvPr/>
        </p:nvSpPr>
        <p:spPr>
          <a:xfrm>
            <a:off x="2497165" y="558428"/>
            <a:ext cx="264463" cy="288193"/>
          </a:xfrm>
          <a:custGeom>
            <a:rect b="b" l="l" r="r" t="t"/>
            <a:pathLst>
              <a:path extrusionOk="0" h="11205" w="11193">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7"/>
          <p:cNvSpPr txBox="1"/>
          <p:nvPr/>
        </p:nvSpPr>
        <p:spPr>
          <a:xfrm>
            <a:off x="319625" y="763275"/>
            <a:ext cx="1689000" cy="7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aven Pro"/>
                <a:ea typeface="Maven Pro"/>
                <a:cs typeface="Maven Pro"/>
                <a:sym typeface="Maven Pro"/>
              </a:rPr>
              <a:t>combats</a:t>
            </a:r>
            <a:r>
              <a:rPr lang="en" sz="1800">
                <a:solidFill>
                  <a:srgbClr val="FFFFFF"/>
                </a:solidFill>
                <a:latin typeface="Maven Pro"/>
                <a:ea typeface="Maven Pro"/>
                <a:cs typeface="Maven Pro"/>
                <a:sym typeface="Maven Pro"/>
              </a:rPr>
              <a:t>.csv</a:t>
            </a:r>
            <a:endParaRPr sz="1800">
              <a:solidFill>
                <a:srgbClr val="FFFFFF"/>
              </a:solidFill>
              <a:latin typeface="Maven Pro"/>
              <a:ea typeface="Maven Pro"/>
              <a:cs typeface="Maven Pro"/>
              <a:sym typeface="Maven Pro"/>
            </a:endParaRPr>
          </a:p>
        </p:txBody>
      </p:sp>
      <p:pic>
        <p:nvPicPr>
          <p:cNvPr id="492" name="Google Shape;492;p27"/>
          <p:cNvPicPr preferRelativeResize="0"/>
          <p:nvPr/>
        </p:nvPicPr>
        <p:blipFill>
          <a:blip r:embed="rId3">
            <a:alphaModFix/>
          </a:blip>
          <a:stretch>
            <a:fillRect/>
          </a:stretch>
        </p:blipFill>
        <p:spPr>
          <a:xfrm>
            <a:off x="2161025" y="1152100"/>
            <a:ext cx="6653355" cy="383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28"/>
          <p:cNvSpPr txBox="1"/>
          <p:nvPr/>
        </p:nvSpPr>
        <p:spPr>
          <a:xfrm>
            <a:off x="578500" y="1114950"/>
            <a:ext cx="8004600" cy="3597300"/>
          </a:xfrm>
          <a:prstGeom prst="rect">
            <a:avLst/>
          </a:prstGeom>
          <a:noFill/>
          <a:ln>
            <a:noFill/>
          </a:ln>
        </p:spPr>
        <p:txBody>
          <a:bodyPr anchorCtr="0" anchor="t" bIns="91425" lIns="91425" spcFirstLastPara="1" rIns="91425" wrap="square" tIns="91425">
            <a:noAutofit/>
          </a:bodyPr>
          <a:lstStyle/>
          <a:p>
            <a:pPr indent="-406400" lvl="0" marL="457200" rtl="0" algn="l">
              <a:lnSpc>
                <a:spcPct val="150000"/>
              </a:lnSpc>
              <a:spcBef>
                <a:spcPts val="0"/>
              </a:spcBef>
              <a:spcAft>
                <a:spcPts val="0"/>
              </a:spcAft>
              <a:buClr>
                <a:schemeClr val="lt1"/>
              </a:buClr>
              <a:buSzPts val="2800"/>
              <a:buFont typeface="Share Tech"/>
              <a:buChar char="➔"/>
            </a:pPr>
            <a:r>
              <a:rPr lang="en" sz="2800">
                <a:solidFill>
                  <a:schemeClr val="lt1"/>
                </a:solidFill>
                <a:latin typeface="Share Tech"/>
                <a:ea typeface="Share Tech"/>
                <a:cs typeface="Share Tech"/>
                <a:sym typeface="Share Tech"/>
              </a:rPr>
              <a:t>target</a:t>
            </a:r>
            <a:endParaRPr sz="2800">
              <a:solidFill>
                <a:schemeClr val="lt1"/>
              </a:solidFill>
              <a:latin typeface="Share Tech"/>
              <a:ea typeface="Share Tech"/>
              <a:cs typeface="Share Tech"/>
              <a:sym typeface="Share Tech"/>
            </a:endParaRPr>
          </a:p>
          <a:p>
            <a:pPr indent="-361950" lvl="1" marL="914400" rtl="0" algn="l">
              <a:lnSpc>
                <a:spcPct val="150000"/>
              </a:lnSpc>
              <a:spcBef>
                <a:spcPts val="0"/>
              </a:spcBef>
              <a:spcAft>
                <a:spcPts val="0"/>
              </a:spcAft>
              <a:buClr>
                <a:schemeClr val="lt1"/>
              </a:buClr>
              <a:buSzPts val="2100"/>
              <a:buFont typeface="Share Tech"/>
              <a:buChar char="◆"/>
            </a:pPr>
            <a:r>
              <a:rPr lang="en" sz="2100">
                <a:solidFill>
                  <a:schemeClr val="lt1"/>
                </a:solidFill>
                <a:latin typeface="Share Tech"/>
                <a:ea typeface="Share Tech"/>
                <a:cs typeface="Share Tech"/>
                <a:sym typeface="Share Tech"/>
              </a:rPr>
              <a:t>Calculate "Win rate" : We record the number of games and divide the individual wins by the total number of games played to calculate the win rate.</a:t>
            </a:r>
            <a:endParaRPr sz="2100">
              <a:solidFill>
                <a:schemeClr val="lt1"/>
              </a:solidFill>
              <a:latin typeface="Share Tech"/>
              <a:ea typeface="Share Tech"/>
              <a:cs typeface="Share Tech"/>
              <a:sym typeface="Share Tech"/>
            </a:endParaRPr>
          </a:p>
          <a:p>
            <a:pPr indent="-361950" lvl="1" marL="914400" rtl="0" algn="l">
              <a:lnSpc>
                <a:spcPct val="150000"/>
              </a:lnSpc>
              <a:spcBef>
                <a:spcPts val="0"/>
              </a:spcBef>
              <a:spcAft>
                <a:spcPts val="0"/>
              </a:spcAft>
              <a:buClr>
                <a:schemeClr val="lt1"/>
              </a:buClr>
              <a:buSzPts val="2100"/>
              <a:buFont typeface="Share Tech"/>
              <a:buChar char="◆"/>
            </a:pPr>
            <a:r>
              <a:rPr lang="en" sz="2100">
                <a:solidFill>
                  <a:schemeClr val="lt1"/>
                </a:solidFill>
                <a:latin typeface="Share Tech"/>
                <a:ea typeface="Share Tech"/>
                <a:cs typeface="Share Tech"/>
                <a:sym typeface="Share Tech"/>
              </a:rPr>
              <a:t>"Mega" variable creation : We have specially selected whether it is Mega Pokemon for EDA to see if it will have an impact on victory.</a:t>
            </a:r>
            <a:endParaRPr sz="1800">
              <a:solidFill>
                <a:srgbClr val="FFFFFF"/>
              </a:solidFill>
              <a:latin typeface="Maven Pro"/>
              <a:ea typeface="Maven Pro"/>
              <a:cs typeface="Maven Pro"/>
              <a:sym typeface="Maven Pro"/>
            </a:endParaRPr>
          </a:p>
        </p:txBody>
      </p:sp>
      <p:sp>
        <p:nvSpPr>
          <p:cNvPr id="498" name="Google Shape;498;p28"/>
          <p:cNvSpPr/>
          <p:nvPr/>
        </p:nvSpPr>
        <p:spPr>
          <a:xfrm>
            <a:off x="0" y="0"/>
            <a:ext cx="9144000" cy="987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8"/>
          <p:cNvSpPr txBox="1"/>
          <p:nvPr>
            <p:ph idx="4294967295" type="ctrTitle"/>
          </p:nvPr>
        </p:nvSpPr>
        <p:spPr>
          <a:xfrm>
            <a:off x="1787252" y="73500"/>
            <a:ext cx="5569500" cy="83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solidFill>
                  <a:schemeClr val="dk2"/>
                </a:solidFill>
              </a:rPr>
              <a:t>Feature Processing</a:t>
            </a:r>
            <a:endParaRPr sz="33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29"/>
          <p:cNvSpPr txBox="1"/>
          <p:nvPr/>
        </p:nvSpPr>
        <p:spPr>
          <a:xfrm>
            <a:off x="673175" y="1241175"/>
            <a:ext cx="7972800" cy="3534000"/>
          </a:xfrm>
          <a:prstGeom prst="rect">
            <a:avLst/>
          </a:prstGeom>
          <a:noFill/>
          <a:ln>
            <a:noFill/>
          </a:ln>
        </p:spPr>
        <p:txBody>
          <a:bodyPr anchorCtr="0" anchor="t" bIns="91425" lIns="91425" spcFirstLastPara="1" rIns="91425" wrap="square" tIns="91425">
            <a:noAutofit/>
          </a:bodyPr>
          <a:lstStyle/>
          <a:p>
            <a:pPr indent="-406400" lvl="0" marL="457200" rtl="0" algn="l">
              <a:lnSpc>
                <a:spcPct val="150000"/>
              </a:lnSpc>
              <a:spcBef>
                <a:spcPts val="0"/>
              </a:spcBef>
              <a:spcAft>
                <a:spcPts val="0"/>
              </a:spcAft>
              <a:buClr>
                <a:schemeClr val="lt1"/>
              </a:buClr>
              <a:buSzPts val="2800"/>
              <a:buFont typeface="Share Tech"/>
              <a:buChar char="➔"/>
            </a:pPr>
            <a:r>
              <a:rPr lang="en" sz="2800">
                <a:solidFill>
                  <a:schemeClr val="lt1"/>
                </a:solidFill>
                <a:latin typeface="Share Tech"/>
                <a:ea typeface="Share Tech"/>
                <a:cs typeface="Share Tech"/>
                <a:sym typeface="Share Tech"/>
              </a:rPr>
              <a:t>Missing value</a:t>
            </a:r>
            <a:endParaRPr sz="2800">
              <a:solidFill>
                <a:schemeClr val="lt1"/>
              </a:solidFill>
              <a:latin typeface="Share Tech"/>
              <a:ea typeface="Share Tech"/>
              <a:cs typeface="Share Tech"/>
              <a:sym typeface="Share Tech"/>
            </a:endParaRPr>
          </a:p>
          <a:p>
            <a:pPr indent="-374650" lvl="1" marL="914400" rtl="0" algn="l">
              <a:lnSpc>
                <a:spcPct val="150000"/>
              </a:lnSpc>
              <a:spcBef>
                <a:spcPts val="0"/>
              </a:spcBef>
              <a:spcAft>
                <a:spcPts val="0"/>
              </a:spcAft>
              <a:buClr>
                <a:srgbClr val="FFFFFF"/>
              </a:buClr>
              <a:buSzPts val="2300"/>
              <a:buFont typeface="Share Tech"/>
              <a:buChar char="◆"/>
            </a:pPr>
            <a:r>
              <a:rPr lang="en" sz="2100">
                <a:solidFill>
                  <a:schemeClr val="lt1"/>
                </a:solidFill>
                <a:latin typeface="Share Tech"/>
                <a:ea typeface="Share Tech"/>
                <a:cs typeface="Share Tech"/>
                <a:sym typeface="Share Tech"/>
              </a:rPr>
              <a:t>In our dataset, three pokemon's name are missing.</a:t>
            </a:r>
            <a:endParaRPr sz="2100">
              <a:solidFill>
                <a:schemeClr val="lt1"/>
              </a:solidFill>
              <a:latin typeface="Share Tech"/>
              <a:ea typeface="Share Tech"/>
              <a:cs typeface="Share Tech"/>
              <a:sym typeface="Share Tech"/>
            </a:endParaRPr>
          </a:p>
          <a:p>
            <a:pPr indent="-374650" lvl="1" marL="914400" rtl="0" algn="l">
              <a:lnSpc>
                <a:spcPct val="150000"/>
              </a:lnSpc>
              <a:spcBef>
                <a:spcPts val="0"/>
              </a:spcBef>
              <a:spcAft>
                <a:spcPts val="0"/>
              </a:spcAft>
              <a:buClr>
                <a:srgbClr val="FFFFFF"/>
              </a:buClr>
              <a:buSzPts val="2300"/>
              <a:buFont typeface="Share Tech"/>
              <a:buChar char="◆"/>
            </a:pPr>
            <a:r>
              <a:rPr lang="en" sz="2100">
                <a:solidFill>
                  <a:schemeClr val="lt1"/>
                </a:solidFill>
                <a:latin typeface="Share Tech"/>
                <a:ea typeface="Share Tech"/>
                <a:cs typeface="Share Tech"/>
                <a:sym typeface="Share Tech"/>
              </a:rPr>
              <a:t>There is a Pokemon that is divided into male and female and has a gender symbol next to the name label, which causes an error when reading the dataset. We also fixed this problem manually.</a:t>
            </a:r>
            <a:endParaRPr sz="2100">
              <a:solidFill>
                <a:schemeClr val="lt1"/>
              </a:solidFill>
              <a:latin typeface="Share Tech"/>
              <a:ea typeface="Share Tech"/>
              <a:cs typeface="Share Tech"/>
              <a:sym typeface="Share Tech"/>
            </a:endParaRPr>
          </a:p>
        </p:txBody>
      </p:sp>
      <p:sp>
        <p:nvSpPr>
          <p:cNvPr id="505" name="Google Shape;505;p29"/>
          <p:cNvSpPr/>
          <p:nvPr/>
        </p:nvSpPr>
        <p:spPr>
          <a:xfrm>
            <a:off x="0" y="0"/>
            <a:ext cx="9144000" cy="987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9"/>
          <p:cNvSpPr txBox="1"/>
          <p:nvPr>
            <p:ph idx="4294967295" type="ctrTitle"/>
          </p:nvPr>
        </p:nvSpPr>
        <p:spPr>
          <a:xfrm>
            <a:off x="1787252" y="73500"/>
            <a:ext cx="5569500" cy="83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solidFill>
                  <a:schemeClr val="dk2"/>
                </a:solidFill>
              </a:rPr>
              <a:t>Feature engineering</a:t>
            </a:r>
            <a:endParaRPr sz="33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Google Shape;511;p30"/>
          <p:cNvSpPr txBox="1"/>
          <p:nvPr>
            <p:ph type="ctrTitle"/>
          </p:nvPr>
        </p:nvSpPr>
        <p:spPr>
          <a:xfrm>
            <a:off x="2102697" y="2153100"/>
            <a:ext cx="3215700" cy="83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 Selection</a:t>
            </a:r>
            <a:endParaRPr/>
          </a:p>
        </p:txBody>
      </p:sp>
      <p:sp>
        <p:nvSpPr>
          <p:cNvPr id="512" name="Google Shape;512;p30"/>
          <p:cNvSpPr/>
          <p:nvPr/>
        </p:nvSpPr>
        <p:spPr>
          <a:xfrm>
            <a:off x="5782875" y="1868575"/>
            <a:ext cx="1085100" cy="1085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0"/>
          <p:cNvSpPr txBox="1"/>
          <p:nvPr>
            <p:ph idx="2" type="title"/>
          </p:nvPr>
        </p:nvSpPr>
        <p:spPr>
          <a:xfrm>
            <a:off x="5834900" y="2122225"/>
            <a:ext cx="981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02</a:t>
            </a:r>
            <a:endParaRPr>
              <a:solidFill>
                <a:schemeClr val="dk2"/>
              </a:solidFill>
            </a:endParaRPr>
          </a:p>
        </p:txBody>
      </p:sp>
      <p:sp>
        <p:nvSpPr>
          <p:cNvPr id="514" name="Google Shape;514;p30"/>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0"/>
          <p:cNvSpPr/>
          <p:nvPr/>
        </p:nvSpPr>
        <p:spPr>
          <a:xfrm>
            <a:off x="1369950" y="3869000"/>
            <a:ext cx="5074478"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6" name="Google Shape;516;p30"/>
          <p:cNvCxnSpPr>
            <a:stCxn id="512" idx="2"/>
          </p:cNvCxnSpPr>
          <p:nvPr/>
        </p:nvCxnSpPr>
        <p:spPr>
          <a:xfrm>
            <a:off x="6325425" y="2953675"/>
            <a:ext cx="0" cy="978000"/>
          </a:xfrm>
          <a:prstGeom prst="straightConnector1">
            <a:avLst/>
          </a:prstGeom>
          <a:noFill/>
          <a:ln cap="flat" cmpd="sng" w="19050">
            <a:solidFill>
              <a:schemeClr val="accent6"/>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Google Shape;521;p31"/>
          <p:cNvSpPr txBox="1"/>
          <p:nvPr>
            <p:ph type="ctrTitle"/>
          </p:nvPr>
        </p:nvSpPr>
        <p:spPr>
          <a:xfrm>
            <a:off x="2208150" y="421900"/>
            <a:ext cx="47277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 Selection</a:t>
            </a:r>
            <a:endParaRPr/>
          </a:p>
        </p:txBody>
      </p:sp>
      <p:sp>
        <p:nvSpPr>
          <p:cNvPr id="522" name="Google Shape;522;p31"/>
          <p:cNvSpPr/>
          <p:nvPr/>
        </p:nvSpPr>
        <p:spPr>
          <a:xfrm>
            <a:off x="2797775" y="515650"/>
            <a:ext cx="377700" cy="390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3" name="Google Shape;523;p31"/>
          <p:cNvGrpSpPr/>
          <p:nvPr/>
        </p:nvGrpSpPr>
        <p:grpSpPr>
          <a:xfrm>
            <a:off x="2860036" y="578668"/>
            <a:ext cx="252785" cy="261217"/>
            <a:chOff x="4890434" y="4287389"/>
            <a:chExt cx="345997" cy="346029"/>
          </a:xfrm>
        </p:grpSpPr>
        <p:sp>
          <p:nvSpPr>
            <p:cNvPr id="524" name="Google Shape;524;p31"/>
            <p:cNvSpPr/>
            <p:nvPr/>
          </p:nvSpPr>
          <p:spPr>
            <a:xfrm>
              <a:off x="5111349" y="4400695"/>
              <a:ext cx="54998" cy="54998"/>
            </a:xfrm>
            <a:custGeom>
              <a:rect b="b" l="l" r="r" t="t"/>
              <a:pathLst>
                <a:path extrusionOk="0" h="1728" w="1728">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1"/>
            <p:cNvSpPr/>
            <p:nvPr/>
          </p:nvSpPr>
          <p:spPr>
            <a:xfrm>
              <a:off x="5113640" y="4466642"/>
              <a:ext cx="70498" cy="51179"/>
            </a:xfrm>
            <a:custGeom>
              <a:rect b="b" l="l" r="r" t="t"/>
              <a:pathLst>
                <a:path extrusionOk="0" h="1608" w="2215">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1"/>
            <p:cNvSpPr/>
            <p:nvPr/>
          </p:nvSpPr>
          <p:spPr>
            <a:xfrm>
              <a:off x="4943490" y="4467023"/>
              <a:ext cx="70880" cy="51179"/>
            </a:xfrm>
            <a:custGeom>
              <a:rect b="b" l="l" r="r" t="t"/>
              <a:pathLst>
                <a:path extrusionOk="0" h="1608" w="2227">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1"/>
            <p:cNvSpPr/>
            <p:nvPr/>
          </p:nvSpPr>
          <p:spPr>
            <a:xfrm>
              <a:off x="4961282" y="4400695"/>
              <a:ext cx="54616" cy="54998"/>
            </a:xfrm>
            <a:custGeom>
              <a:rect b="b" l="l" r="r" t="t"/>
              <a:pathLst>
                <a:path extrusionOk="0" h="1728" w="1716">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1"/>
            <p:cNvSpPr/>
            <p:nvPr/>
          </p:nvSpPr>
          <p:spPr>
            <a:xfrm>
              <a:off x="5028374" y="4386691"/>
              <a:ext cx="71262" cy="70880"/>
            </a:xfrm>
            <a:custGeom>
              <a:rect b="b" l="l" r="r" t="t"/>
              <a:pathLst>
                <a:path extrusionOk="0" h="2227" w="2239">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1"/>
            <p:cNvSpPr/>
            <p:nvPr/>
          </p:nvSpPr>
          <p:spPr>
            <a:xfrm>
              <a:off x="5004122" y="4468901"/>
              <a:ext cx="120149" cy="65596"/>
            </a:xfrm>
            <a:custGeom>
              <a:rect b="b" l="l" r="r" t="t"/>
              <a:pathLst>
                <a:path extrusionOk="0" h="2061" w="3775">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1"/>
            <p:cNvSpPr/>
            <p:nvPr/>
          </p:nvSpPr>
          <p:spPr>
            <a:xfrm>
              <a:off x="4890434" y="4287389"/>
              <a:ext cx="345997" cy="346029"/>
            </a:xfrm>
            <a:custGeom>
              <a:rect b="b" l="l" r="r" t="t"/>
              <a:pathLst>
                <a:path extrusionOk="0" h="10872" w="10871">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1" name="Google Shape;531;p31"/>
          <p:cNvSpPr txBox="1"/>
          <p:nvPr/>
        </p:nvSpPr>
        <p:spPr>
          <a:xfrm>
            <a:off x="758300" y="1333525"/>
            <a:ext cx="6996900" cy="3235200"/>
          </a:xfrm>
          <a:prstGeom prst="rect">
            <a:avLst/>
          </a:prstGeom>
          <a:noFill/>
          <a:ln>
            <a:noFill/>
          </a:ln>
        </p:spPr>
        <p:txBody>
          <a:bodyPr anchorCtr="0" anchor="t" bIns="91425" lIns="91425" spcFirstLastPara="1" rIns="91425" wrap="square" tIns="91425">
            <a:noAutofit/>
          </a:bodyPr>
          <a:lstStyle/>
          <a:p>
            <a:pPr indent="-406400" lvl="0" marL="457200" rtl="0" algn="l">
              <a:lnSpc>
                <a:spcPct val="150000"/>
              </a:lnSpc>
              <a:spcBef>
                <a:spcPts val="0"/>
              </a:spcBef>
              <a:spcAft>
                <a:spcPts val="0"/>
              </a:spcAft>
              <a:buClr>
                <a:schemeClr val="lt1"/>
              </a:buClr>
              <a:buSzPts val="2800"/>
              <a:buFont typeface="Share Tech"/>
              <a:buChar char="➔"/>
            </a:pPr>
            <a:r>
              <a:rPr lang="en" sz="2800">
                <a:solidFill>
                  <a:schemeClr val="lt1"/>
                </a:solidFill>
                <a:latin typeface="Share Tech"/>
                <a:ea typeface="Share Tech"/>
                <a:cs typeface="Share Tech"/>
                <a:sym typeface="Share Tech"/>
              </a:rPr>
              <a:t>Data transition</a:t>
            </a:r>
            <a:endParaRPr sz="2800">
              <a:solidFill>
                <a:schemeClr val="lt1"/>
              </a:solidFill>
              <a:latin typeface="Share Tech"/>
              <a:ea typeface="Share Tech"/>
              <a:cs typeface="Share Tech"/>
              <a:sym typeface="Share Tech"/>
            </a:endParaRPr>
          </a:p>
          <a:p>
            <a:pPr indent="-406400" lvl="0" marL="457200" rtl="0" algn="l">
              <a:lnSpc>
                <a:spcPct val="150000"/>
              </a:lnSpc>
              <a:spcBef>
                <a:spcPts val="0"/>
              </a:spcBef>
              <a:spcAft>
                <a:spcPts val="0"/>
              </a:spcAft>
              <a:buClr>
                <a:schemeClr val="lt1"/>
              </a:buClr>
              <a:buSzPts val="2800"/>
              <a:buFont typeface="Share Tech"/>
              <a:buChar char="➔"/>
            </a:pPr>
            <a:r>
              <a:rPr lang="en" sz="2800">
                <a:solidFill>
                  <a:schemeClr val="lt1"/>
                </a:solidFill>
                <a:latin typeface="Share Tech"/>
                <a:ea typeface="Share Tech"/>
                <a:cs typeface="Share Tech"/>
                <a:sym typeface="Share Tech"/>
              </a:rPr>
              <a:t>3 models</a:t>
            </a:r>
            <a:endParaRPr sz="2800">
              <a:solidFill>
                <a:schemeClr val="lt1"/>
              </a:solidFill>
              <a:latin typeface="Share Tech"/>
              <a:ea typeface="Share Tech"/>
              <a:cs typeface="Share Tech"/>
              <a:sym typeface="Share Tech"/>
            </a:endParaRPr>
          </a:p>
          <a:p>
            <a:pPr indent="-406400" lvl="0" marL="457200" rtl="0" algn="l">
              <a:lnSpc>
                <a:spcPct val="150000"/>
              </a:lnSpc>
              <a:spcBef>
                <a:spcPts val="0"/>
              </a:spcBef>
              <a:spcAft>
                <a:spcPts val="0"/>
              </a:spcAft>
              <a:buClr>
                <a:schemeClr val="lt1"/>
              </a:buClr>
              <a:buSzPts val="2800"/>
              <a:buFont typeface="Share Tech"/>
              <a:buChar char="➔"/>
            </a:pPr>
            <a:r>
              <a:rPr lang="en" sz="2800">
                <a:solidFill>
                  <a:schemeClr val="lt1"/>
                </a:solidFill>
                <a:latin typeface="Share Tech"/>
                <a:ea typeface="Share Tech"/>
                <a:cs typeface="Share Tech"/>
                <a:sym typeface="Share Tech"/>
              </a:rPr>
              <a:t>Evaluation </a:t>
            </a:r>
            <a:endParaRPr sz="2800">
              <a:solidFill>
                <a:schemeClr val="lt1"/>
              </a:solidFill>
              <a:latin typeface="Share Tech"/>
              <a:ea typeface="Share Tech"/>
              <a:cs typeface="Share Tech"/>
              <a:sym typeface="Share Tech"/>
            </a:endParaRPr>
          </a:p>
        </p:txBody>
      </p:sp>
    </p:spTree>
  </p:cSld>
  <p:clrMapOvr>
    <a:masterClrMapping/>
  </p:clrMapOvr>
</p:sld>
</file>

<file path=ppt/theme/theme1.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