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BF0"/>
    <a:srgbClr val="DDFBE7"/>
    <a:srgbClr val="00FF00"/>
    <a:srgbClr val="B7FBDB"/>
    <a:srgbClr val="BCFCBC"/>
    <a:srgbClr val="C9CEF7"/>
    <a:srgbClr val="83F190"/>
    <a:srgbClr val="99FFCC"/>
    <a:srgbClr val="FFFED6"/>
    <a:srgbClr val="D7F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08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9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117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3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74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70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5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6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20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7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FDF21-4773-4480-B962-6A07FCB0D3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E65F-5E90-4B4B-A6EC-DB55A305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6" r:id="rId1"/>
    <p:sldLayoutId id="2147484307" r:id="rId2"/>
    <p:sldLayoutId id="2147484308" r:id="rId3"/>
    <p:sldLayoutId id="2147484309" r:id="rId4"/>
    <p:sldLayoutId id="2147484310" r:id="rId5"/>
    <p:sldLayoutId id="2147484311" r:id="rId6"/>
    <p:sldLayoutId id="2147484312" r:id="rId7"/>
    <p:sldLayoutId id="2147484313" r:id="rId8"/>
    <p:sldLayoutId id="2147484314" r:id="rId9"/>
    <p:sldLayoutId id="2147484315" r:id="rId10"/>
    <p:sldLayoutId id="2147484316" r:id="rId11"/>
    <p:sldLayoutId id="2147484317" r:id="rId12"/>
    <p:sldLayoutId id="2147484318" r:id="rId13"/>
    <p:sldLayoutId id="2147484319" r:id="rId14"/>
    <p:sldLayoutId id="2147484320" r:id="rId15"/>
    <p:sldLayoutId id="2147484321" r:id="rId16"/>
    <p:sldLayoutId id="21474843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ED6"/>
            </a:gs>
            <a:gs pos="98230">
              <a:srgbClr val="83F190"/>
            </a:gs>
            <a:gs pos="73615">
              <a:srgbClr val="B7FBDB"/>
            </a:gs>
            <a:gs pos="49000">
              <a:srgbClr val="C9CE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EF4A5-8094-4731-8824-131B1C71692E}"/>
              </a:ext>
            </a:extLst>
          </p:cNvPr>
          <p:cNvSpPr txBox="1"/>
          <p:nvPr/>
        </p:nvSpPr>
        <p:spPr>
          <a:xfrm>
            <a:off x="1489749" y="3167362"/>
            <a:ext cx="9246742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 rtl="1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e-IL" altLang="en-US" sz="4000" b="1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מיזם חינוכי-מנהלי: </a:t>
            </a:r>
          </a:p>
          <a:p>
            <a:pPr marL="342900" lvl="0" indent="-342900" algn="r" rtl="1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e-IL" altLang="en-US" sz="4000" b="1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he-IL" altLang="en-US" sz="3600" b="1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יוזמת </a:t>
            </a:r>
            <a:r>
              <a:rPr lang="he-IL" altLang="en-US" sz="3600" b="1" kern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מאפיינת וכותבת התוכנית</a:t>
            </a:r>
            <a:r>
              <a:rPr lang="he-IL" altLang="en-US" sz="1600" b="1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altLang="en-US" sz="3600" b="1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lvl="0" indent="-342900" algn="r" rtl="1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e-IL" altLang="en-US" sz="3600" b="1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יסמין </a:t>
            </a:r>
            <a:r>
              <a:rPr lang="he-IL" altLang="en-US" sz="3600" b="1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עמראן</a:t>
            </a:r>
            <a:r>
              <a:rPr lang="he-IL" altLang="en-US" sz="3600" b="1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מורה לחינוך מיוחד ומתכנתת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CC1F69-8D5A-4395-8D7D-96C1639EF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630" y="567648"/>
            <a:ext cx="9246741" cy="6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r" defTabSz="914400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800">
                <a:solidFill>
                  <a:srgbClr val="003366"/>
                </a:solidFill>
                <a:latin typeface="Arial" pitchFamily="34" charset="0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Arial" pitchFamily="34" charset="0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21600" b="1" kern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מנט"א</a:t>
            </a:r>
            <a:r>
              <a:rPr lang="he-IL" altLang="en-US" sz="216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he-IL" altLang="en-US" sz="14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מערכת ניהול טיפול אישי</a:t>
            </a:r>
            <a:endParaRPr lang="en-US" altLang="en-US" sz="1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fr-FR" altLang="en-US" kern="0" dirty="0">
              <a:solidFill>
                <a:srgbClr val="333399"/>
              </a:solidFill>
              <a:latin typeface="Arial Narrow"/>
              <a:cs typeface="Arial"/>
            </a:endParaRPr>
          </a:p>
        </p:txBody>
      </p:sp>
      <p:pic>
        <p:nvPicPr>
          <p:cNvPr id="10" name="Picture 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D0C64D7-DCA5-49B4-81D3-914339075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5" y="155334"/>
            <a:ext cx="1514686" cy="1428949"/>
          </a:xfrm>
          <a:prstGeom prst="rect">
            <a:avLst/>
          </a:prstGeom>
          <a:effectLst>
            <a:outerShdw dir="5400000" algn="ctr" rotWithShape="0">
              <a:srgbClr val="DDFBF0">
                <a:alpha val="23922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05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ED6"/>
            </a:gs>
            <a:gs pos="98230">
              <a:srgbClr val="83F190"/>
            </a:gs>
            <a:gs pos="73615">
              <a:srgbClr val="B7FBDB"/>
            </a:gs>
            <a:gs pos="49000">
              <a:srgbClr val="C9CE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4CC1F69-8D5A-4395-8D7D-96C1639EF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629" y="342303"/>
            <a:ext cx="9246741" cy="6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r" defTabSz="914400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800">
                <a:solidFill>
                  <a:srgbClr val="003366"/>
                </a:solidFill>
                <a:latin typeface="Arial" pitchFamily="34" charset="0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Arial" pitchFamily="34" charset="0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21600" b="1" ker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מנט"א - </a:t>
            </a:r>
            <a:r>
              <a:rPr lang="he-IL" altLang="en-US" sz="14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מערכת ניהול טיפול אישי</a:t>
            </a:r>
            <a:endParaRPr lang="en-US" altLang="en-US" sz="14400" b="1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40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fr-FR" altLang="en-US" kern="0" dirty="0">
              <a:solidFill>
                <a:srgbClr val="333399"/>
              </a:solidFill>
              <a:latin typeface="Arial Narrow"/>
              <a:cs typeface="Arial"/>
            </a:endParaRPr>
          </a:p>
        </p:txBody>
      </p:sp>
      <p:pic>
        <p:nvPicPr>
          <p:cNvPr id="10" name="Picture 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D0C64D7-DCA5-49B4-81D3-914339075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5" y="155334"/>
            <a:ext cx="1514686" cy="1428949"/>
          </a:xfrm>
          <a:prstGeom prst="rect">
            <a:avLst/>
          </a:prstGeom>
          <a:effectLst>
            <a:outerShdw dir="5400000" algn="ctr" rotWithShape="0">
              <a:srgbClr val="DDFBF0">
                <a:alpha val="23922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0526B1-651A-4A4F-A9EF-1BFFB97F0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71" y="2404919"/>
            <a:ext cx="3277057" cy="2048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1E3174-24D0-4864-94DD-C7AFEB8C9CF8}"/>
              </a:ext>
            </a:extLst>
          </p:cNvPr>
          <p:cNvSpPr txBox="1"/>
          <p:nvPr/>
        </p:nvSpPr>
        <p:spPr>
          <a:xfrm>
            <a:off x="3286539" y="4678017"/>
            <a:ext cx="551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bg1"/>
                </a:solidFill>
              </a:rPr>
              <a:t>תודה על ההקשבה!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5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ED6"/>
            </a:gs>
            <a:gs pos="98230">
              <a:srgbClr val="83F190"/>
            </a:gs>
            <a:gs pos="73615">
              <a:srgbClr val="B7FBDB"/>
            </a:gs>
            <a:gs pos="49000">
              <a:srgbClr val="C9CE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EF4A5-8094-4731-8824-131B1C71692E}"/>
              </a:ext>
            </a:extLst>
          </p:cNvPr>
          <p:cNvSpPr txBox="1"/>
          <p:nvPr/>
        </p:nvSpPr>
        <p:spPr>
          <a:xfrm>
            <a:off x="1489749" y="3167362"/>
            <a:ext cx="9246742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 rtl="1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e-IL" altLang="en-US" sz="3600" b="1" kern="0" dirty="0">
                <a:solidFill>
                  <a:srgbClr val="003366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מערכת ממוחשבת לכתיבה וניהול </a:t>
            </a:r>
          </a:p>
          <a:p>
            <a:pPr marL="342900" lvl="0" indent="-342900" algn="r" rtl="1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e-IL" altLang="en-US" sz="3600" b="1" kern="0" dirty="0">
                <a:solidFill>
                  <a:srgbClr val="003366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תכניות חינוכיות אישיות </a:t>
            </a:r>
          </a:p>
          <a:p>
            <a:pPr marL="342900" lvl="0" indent="-342900" algn="r" rtl="1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e-IL" altLang="en-US" sz="3600" b="1" kern="0" dirty="0">
                <a:solidFill>
                  <a:srgbClr val="003366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לילדים בחינוך המיוחד.</a:t>
            </a:r>
            <a:endParaRPr lang="he-IL" altLang="en-US" sz="3600" b="1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CC1F69-8D5A-4395-8D7D-96C1639EF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630" y="567648"/>
            <a:ext cx="9246741" cy="6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r" defTabSz="914400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800">
                <a:solidFill>
                  <a:srgbClr val="003366"/>
                </a:solidFill>
                <a:latin typeface="Arial" pitchFamily="34" charset="0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Arial" pitchFamily="34" charset="0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21600" b="1" kern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מנט"א</a:t>
            </a:r>
            <a:r>
              <a:rPr lang="he-IL" altLang="en-US" sz="216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he-IL" altLang="en-US" sz="14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מערכת ניהול טיפול אישי</a:t>
            </a:r>
            <a:endParaRPr lang="en-US" altLang="en-US" sz="1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fr-FR" altLang="en-US" kern="0" dirty="0">
              <a:solidFill>
                <a:srgbClr val="333399"/>
              </a:solidFill>
              <a:latin typeface="Arial Narrow"/>
              <a:cs typeface="Arial"/>
            </a:endParaRPr>
          </a:p>
        </p:txBody>
      </p:sp>
      <p:pic>
        <p:nvPicPr>
          <p:cNvPr id="10" name="Picture 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D0C64D7-DCA5-49B4-81D3-914339075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5" y="155334"/>
            <a:ext cx="1514686" cy="1428949"/>
          </a:xfrm>
          <a:prstGeom prst="rect">
            <a:avLst/>
          </a:prstGeom>
          <a:effectLst>
            <a:outerShdw dir="5400000" algn="ctr" rotWithShape="0">
              <a:srgbClr val="DDFBF0">
                <a:alpha val="23922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87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ED6"/>
            </a:gs>
            <a:gs pos="98230">
              <a:srgbClr val="83F190"/>
            </a:gs>
            <a:gs pos="73615">
              <a:srgbClr val="B7FBDB"/>
            </a:gs>
            <a:gs pos="49000">
              <a:srgbClr val="C9CE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EF4A5-8094-4731-8824-131B1C71692E}"/>
              </a:ext>
            </a:extLst>
          </p:cNvPr>
          <p:cNvSpPr txBox="1"/>
          <p:nvPr/>
        </p:nvSpPr>
        <p:spPr>
          <a:xfrm>
            <a:off x="8719930" y="1854804"/>
            <a:ext cx="30179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altLang="en-US" sz="3600" dirty="0">
                <a:solidFill>
                  <a:schemeClr val="bg1"/>
                </a:solidFill>
              </a:rPr>
              <a:t> ניהול רשימות </a:t>
            </a:r>
          </a:p>
          <a:p>
            <a:pPr algn="r" rtl="1"/>
            <a:r>
              <a:rPr lang="he-IL" altLang="en-US" sz="3600" dirty="0">
                <a:solidFill>
                  <a:schemeClr val="bg1"/>
                </a:solidFill>
              </a:rPr>
              <a:t> בתי ספר, תלמידים, אנשי צוות ודו"חות </a:t>
            </a:r>
            <a:r>
              <a:rPr lang="he-IL" altLang="en-US" sz="3600" dirty="0" err="1">
                <a:solidFill>
                  <a:schemeClr val="bg1"/>
                </a:solidFill>
              </a:rPr>
              <a:t>מתי"א</a:t>
            </a:r>
            <a:endParaRPr lang="he-IL" altLang="en-US" sz="3600" dirty="0">
              <a:solidFill>
                <a:schemeClr val="bg1"/>
              </a:solidFill>
            </a:endParaRPr>
          </a:p>
          <a:p>
            <a:pPr algn="r" rtl="1"/>
            <a:r>
              <a:rPr lang="he-IL" altLang="en-US" sz="3600" dirty="0">
                <a:solidFill>
                  <a:schemeClr val="bg1"/>
                </a:solidFill>
              </a:rPr>
              <a:t> על בסיס בנק מטרות ויעדים.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CC1F69-8D5A-4395-8D7D-96C1639EF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630" y="567648"/>
            <a:ext cx="9246741" cy="6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r" defTabSz="914400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800">
                <a:solidFill>
                  <a:srgbClr val="003366"/>
                </a:solidFill>
                <a:latin typeface="Arial" pitchFamily="34" charset="0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Arial" pitchFamily="34" charset="0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21600" b="1" kern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מנט"א</a:t>
            </a:r>
            <a:r>
              <a:rPr lang="he-IL" altLang="en-US" sz="216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he-IL" altLang="en-US" sz="14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מערכת ניהול טיפול אישי</a:t>
            </a:r>
            <a:endParaRPr lang="en-US" altLang="en-US" sz="1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fr-FR" altLang="en-US" kern="0" dirty="0">
              <a:solidFill>
                <a:srgbClr val="333399"/>
              </a:solidFill>
              <a:latin typeface="Arial Narrow"/>
              <a:cs typeface="Arial"/>
            </a:endParaRPr>
          </a:p>
        </p:txBody>
      </p:sp>
      <p:pic>
        <p:nvPicPr>
          <p:cNvPr id="10" name="Picture 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D0C64D7-DCA5-49B4-81D3-914339075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5" y="155334"/>
            <a:ext cx="1514686" cy="1428949"/>
          </a:xfrm>
          <a:prstGeom prst="rect">
            <a:avLst/>
          </a:prstGeom>
          <a:effectLst>
            <a:outerShdw dir="5400000" algn="ctr" rotWithShape="0">
              <a:srgbClr val="DDFBF0">
                <a:alpha val="23922"/>
              </a:srgbClr>
            </a:outerShdw>
          </a:effectLst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2FCF559-0986-450C-BFC1-BCF18303A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3" y="2223130"/>
            <a:ext cx="7273402" cy="30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1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ED6"/>
            </a:gs>
            <a:gs pos="98230">
              <a:srgbClr val="83F190"/>
            </a:gs>
            <a:gs pos="73615">
              <a:srgbClr val="B7FBDB"/>
            </a:gs>
            <a:gs pos="49000">
              <a:srgbClr val="C9CE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EF4A5-8094-4731-8824-131B1C71692E}"/>
              </a:ext>
            </a:extLst>
          </p:cNvPr>
          <p:cNvSpPr txBox="1"/>
          <p:nvPr/>
        </p:nvSpPr>
        <p:spPr>
          <a:xfrm>
            <a:off x="1706881" y="2437900"/>
            <a:ext cx="9683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altLang="en-US" sz="3600" dirty="0">
                <a:solidFill>
                  <a:schemeClr val="bg1"/>
                </a:solidFill>
              </a:rPr>
              <a:t>מערכת ריכוזית לניהול  מידע רב מערכתי. </a:t>
            </a:r>
          </a:p>
          <a:p>
            <a:pPr algn="r" rtl="1"/>
            <a:endParaRPr lang="he-IL" altLang="en-US" sz="3600" dirty="0">
              <a:solidFill>
                <a:schemeClr val="bg1"/>
              </a:solidFill>
            </a:endParaRPr>
          </a:p>
          <a:p>
            <a:pPr algn="r" rtl="1"/>
            <a:r>
              <a:rPr lang="he-IL" altLang="en-US" sz="3600" dirty="0">
                <a:solidFill>
                  <a:schemeClr val="bg1"/>
                </a:solidFill>
              </a:rPr>
              <a:t>מערכת הגדלה עם השימוש.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CC1F69-8D5A-4395-8D7D-96C1639EF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630" y="567648"/>
            <a:ext cx="9246741" cy="6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r" defTabSz="914400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800">
                <a:solidFill>
                  <a:srgbClr val="003366"/>
                </a:solidFill>
                <a:latin typeface="Arial" pitchFamily="34" charset="0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Arial" pitchFamily="34" charset="0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21600" b="1" kern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מנט"א</a:t>
            </a:r>
            <a:r>
              <a:rPr lang="he-IL" altLang="en-US" sz="216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he-IL" altLang="en-US" sz="14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מערכת ניהול טיפול אישי</a:t>
            </a:r>
            <a:endParaRPr lang="en-US" altLang="en-US" sz="1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fr-FR" altLang="en-US" kern="0" dirty="0">
              <a:solidFill>
                <a:srgbClr val="333399"/>
              </a:solidFill>
              <a:latin typeface="Arial Narrow"/>
              <a:cs typeface="Arial"/>
            </a:endParaRPr>
          </a:p>
        </p:txBody>
      </p:sp>
      <p:pic>
        <p:nvPicPr>
          <p:cNvPr id="10" name="Picture 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D0C64D7-DCA5-49B4-81D3-914339075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5" y="155334"/>
            <a:ext cx="1514686" cy="1428949"/>
          </a:xfrm>
          <a:prstGeom prst="rect">
            <a:avLst/>
          </a:prstGeom>
          <a:effectLst>
            <a:outerShdw dir="5400000" algn="ctr" rotWithShape="0">
              <a:srgbClr val="DDFBF0">
                <a:alpha val="23922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67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ED6"/>
            </a:gs>
            <a:gs pos="98230">
              <a:srgbClr val="83F190"/>
            </a:gs>
            <a:gs pos="73615">
              <a:srgbClr val="B7FBDB"/>
            </a:gs>
            <a:gs pos="49000">
              <a:srgbClr val="C9CE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4CC1F69-8D5A-4395-8D7D-96C1639EF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629" y="342303"/>
            <a:ext cx="9246741" cy="6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r" defTabSz="914400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800">
                <a:solidFill>
                  <a:srgbClr val="003366"/>
                </a:solidFill>
                <a:latin typeface="Arial" pitchFamily="34" charset="0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Arial" pitchFamily="34" charset="0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21600" b="1" kern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מנט"א</a:t>
            </a:r>
            <a:r>
              <a:rPr lang="he-IL" altLang="en-US" sz="216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he-IL" altLang="en-US" sz="14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מערכת ניהול טיפול אישי</a:t>
            </a:r>
            <a:endParaRPr lang="en-US" altLang="en-US" sz="1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fr-FR" altLang="en-US" kern="0" dirty="0">
              <a:solidFill>
                <a:srgbClr val="333399"/>
              </a:solidFill>
              <a:latin typeface="Arial Narrow"/>
              <a:cs typeface="Arial"/>
            </a:endParaRPr>
          </a:p>
        </p:txBody>
      </p:sp>
      <p:pic>
        <p:nvPicPr>
          <p:cNvPr id="10" name="Picture 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D0C64D7-DCA5-49B4-81D3-914339075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5" y="155334"/>
            <a:ext cx="1514686" cy="1428949"/>
          </a:xfrm>
          <a:prstGeom prst="rect">
            <a:avLst/>
          </a:prstGeom>
          <a:effectLst>
            <a:outerShdw dir="5400000" algn="ctr" rotWithShape="0">
              <a:srgbClr val="DDFBF0">
                <a:alpha val="23922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2BA9D2-1E17-4D69-93FC-E95D8C672031}"/>
              </a:ext>
            </a:extLst>
          </p:cNvPr>
          <p:cNvSpPr txBox="1"/>
          <p:nvPr/>
        </p:nvSpPr>
        <p:spPr>
          <a:xfrm>
            <a:off x="3049417" y="1575375"/>
            <a:ext cx="75307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altLang="en-US" sz="4400" b="1" dirty="0">
                <a:solidFill>
                  <a:schemeClr val="bg1"/>
                </a:solidFill>
              </a:rPr>
              <a:t>מערכת קלה וידידותית</a:t>
            </a:r>
          </a:p>
          <a:p>
            <a:pPr algn="r" rtl="1"/>
            <a:endParaRPr lang="he-IL" alt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03965-D5ED-4C7A-9553-CF7DD234265A}"/>
              </a:ext>
            </a:extLst>
          </p:cNvPr>
          <p:cNvSpPr txBox="1"/>
          <p:nvPr/>
        </p:nvSpPr>
        <p:spPr>
          <a:xfrm>
            <a:off x="982639" y="2654140"/>
            <a:ext cx="1075443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charset="0"/>
              <a:buChar char="•"/>
            </a:pPr>
            <a:r>
              <a:rPr lang="he-IL" altLang="en-US" sz="4000" dirty="0">
                <a:solidFill>
                  <a:schemeClr val="bg1"/>
                </a:solidFill>
              </a:rPr>
              <a:t>מנווטת באופן מובנה ומדריכה דרך השלבים השונים.</a:t>
            </a:r>
          </a:p>
          <a:p>
            <a:pPr marL="342900" indent="-342900" algn="r" rtl="1">
              <a:buFont typeface="Arial" charset="0"/>
              <a:buChar char="•"/>
            </a:pPr>
            <a:endParaRPr lang="he-IL" altLang="en-US" sz="4800" dirty="0">
              <a:solidFill>
                <a:schemeClr val="bg1"/>
              </a:solidFill>
            </a:endParaRPr>
          </a:p>
          <a:p>
            <a:pPr algn="r" rtl="1"/>
            <a:endParaRPr lang="he-IL" altLang="en-US" sz="5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DC88D7-1BC8-4BB8-887B-DC09A6A8D0FB}"/>
              </a:ext>
            </a:extLst>
          </p:cNvPr>
          <p:cNvSpPr txBox="1"/>
          <p:nvPr/>
        </p:nvSpPr>
        <p:spPr>
          <a:xfrm>
            <a:off x="1437564" y="3931129"/>
            <a:ext cx="107544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altLang="en-US" sz="4000" dirty="0">
                <a:solidFill>
                  <a:schemeClr val="bg1"/>
                </a:solidFill>
              </a:rPr>
              <a:t>שומרת את כל הנתונים ומציגה אותם באופן ברור לכל המורשים</a:t>
            </a:r>
          </a:p>
          <a:p>
            <a:pPr marL="342900" indent="-342900" algn="r" rtl="1">
              <a:buFont typeface="Arial" charset="0"/>
              <a:buChar char="•"/>
            </a:pPr>
            <a:endParaRPr lang="he-IL" altLang="en-US" sz="4800" dirty="0">
              <a:solidFill>
                <a:schemeClr val="bg1"/>
              </a:solidFill>
            </a:endParaRPr>
          </a:p>
          <a:p>
            <a:pPr algn="r" rtl="1"/>
            <a:endParaRPr lang="he-IL" altLang="en-US" sz="5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7EE31-FFEE-43CF-8507-40B07BB39A61}"/>
              </a:ext>
            </a:extLst>
          </p:cNvPr>
          <p:cNvSpPr txBox="1"/>
          <p:nvPr/>
        </p:nvSpPr>
        <p:spPr>
          <a:xfrm>
            <a:off x="1050879" y="5625448"/>
            <a:ext cx="107544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altLang="en-US" sz="4000" dirty="0">
                <a:solidFill>
                  <a:schemeClr val="bg1"/>
                </a:solidFill>
              </a:rPr>
              <a:t>תומכת בכל הסטנדרטים של משרד החינוך. </a:t>
            </a:r>
          </a:p>
          <a:p>
            <a:pPr marL="342900" indent="-342900" algn="r" rtl="1">
              <a:buFont typeface="Arial" charset="0"/>
              <a:buChar char="•"/>
            </a:pPr>
            <a:endParaRPr lang="he-IL" altLang="en-US" sz="4000" dirty="0">
              <a:solidFill>
                <a:schemeClr val="bg1"/>
              </a:solidFill>
            </a:endParaRPr>
          </a:p>
          <a:p>
            <a:pPr algn="r" rtl="1"/>
            <a:endParaRPr lang="he-IL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9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ED6"/>
            </a:gs>
            <a:gs pos="98230">
              <a:srgbClr val="83F190"/>
            </a:gs>
            <a:gs pos="73615">
              <a:srgbClr val="B7FBDB"/>
            </a:gs>
            <a:gs pos="49000">
              <a:srgbClr val="C9CE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4CC1F69-8D5A-4395-8D7D-96C1639EF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629" y="342303"/>
            <a:ext cx="9246741" cy="6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r" defTabSz="914400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800">
                <a:solidFill>
                  <a:srgbClr val="003366"/>
                </a:solidFill>
                <a:latin typeface="Arial" pitchFamily="34" charset="0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Arial" pitchFamily="34" charset="0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21600" b="1" kern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מנט"א</a:t>
            </a:r>
            <a:r>
              <a:rPr lang="he-IL" altLang="en-US" sz="216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he-IL" altLang="en-US" sz="14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מערכת ניהול טיפול אישי</a:t>
            </a:r>
            <a:endParaRPr lang="en-US" altLang="en-US" sz="1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fr-FR" altLang="en-US" kern="0" dirty="0">
              <a:solidFill>
                <a:srgbClr val="333399"/>
              </a:solidFill>
              <a:latin typeface="Arial Narrow"/>
              <a:cs typeface="Arial"/>
            </a:endParaRPr>
          </a:p>
        </p:txBody>
      </p:sp>
      <p:pic>
        <p:nvPicPr>
          <p:cNvPr id="10" name="Picture 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D0C64D7-DCA5-49B4-81D3-914339075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5" y="155334"/>
            <a:ext cx="1514686" cy="1428949"/>
          </a:xfrm>
          <a:prstGeom prst="rect">
            <a:avLst/>
          </a:prstGeom>
          <a:effectLst>
            <a:outerShdw dir="5400000" algn="ctr" rotWithShape="0">
              <a:srgbClr val="DDFBF0">
                <a:alpha val="23922"/>
              </a:srgbClr>
            </a:outerShdw>
          </a:effectLst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4C10F0FD-F83D-44A5-9914-8DCDAB96D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30" y="1932925"/>
            <a:ext cx="936153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0" algn="r"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altLang="en-US" sz="3200" b="1" kern="0" dirty="0"/>
              <a:t>קהילה </a:t>
            </a:r>
            <a:r>
              <a:rPr lang="he-IL" altLang="en-US" sz="3200" b="1" kern="0" dirty="0" err="1"/>
              <a:t>לומדת+קהילת</a:t>
            </a:r>
            <a:r>
              <a:rPr lang="he-IL" altLang="en-US" sz="3200" b="1" kern="0" dirty="0"/>
              <a:t> קהילות: </a:t>
            </a:r>
            <a:r>
              <a:rPr lang="he-IL" altLang="en-US" sz="3200" b="1" kern="0" dirty="0" err="1">
                <a:solidFill>
                  <a:srgbClr val="00B050"/>
                </a:solidFill>
              </a:rPr>
              <a:t>מנט"א</a:t>
            </a:r>
            <a:r>
              <a:rPr lang="he-IL" altLang="en-US" sz="3200" b="1" kern="0" dirty="0"/>
              <a:t> </a:t>
            </a:r>
            <a:r>
              <a:rPr lang="he-IL" altLang="en-US" sz="3200" kern="0" dirty="0"/>
              <a:t>מעודדת הפרייה הדדית של הצוות כולו בחומרים ומשאבי למידה ועבודה, הן כצוות בית ספרי והן כצוות כלל ארצי של מוסדות שונים ברחבי הארץ. 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3357B71E-7724-4441-A454-7258755D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089" y="4767581"/>
            <a:ext cx="95894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3200" b="1" dirty="0"/>
              <a:t>עבודת צוות: </a:t>
            </a:r>
            <a:r>
              <a:rPr lang="he-IL" altLang="en-US" sz="3200" dirty="0"/>
              <a:t>הדוחות </a:t>
            </a:r>
            <a:r>
              <a:rPr lang="he-IL" altLang="en-US" sz="3200" dirty="0" err="1"/>
              <a:t>ב</a:t>
            </a:r>
            <a:r>
              <a:rPr lang="he-IL" altLang="en-US" sz="3200" b="1" dirty="0" err="1">
                <a:solidFill>
                  <a:srgbClr val="00B050"/>
                </a:solidFill>
              </a:rPr>
              <a:t>מנט"א</a:t>
            </a:r>
            <a:r>
              <a:rPr lang="he-IL" altLang="en-US" sz="3200" dirty="0"/>
              <a:t> ישבו בבסיס נתונים מרכזי ולכל משתמש תהיה גישה בהתאם להרשאה שניתנה לו. 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5938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ED6"/>
            </a:gs>
            <a:gs pos="98230">
              <a:srgbClr val="83F190"/>
            </a:gs>
            <a:gs pos="73615">
              <a:srgbClr val="B7FBDB"/>
            </a:gs>
            <a:gs pos="49000">
              <a:srgbClr val="C9CE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4CC1F69-8D5A-4395-8D7D-96C1639EF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629" y="342303"/>
            <a:ext cx="9246741" cy="6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r" defTabSz="914400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800">
                <a:solidFill>
                  <a:srgbClr val="003366"/>
                </a:solidFill>
                <a:latin typeface="Arial" pitchFamily="34" charset="0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Arial" pitchFamily="34" charset="0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21600" b="1" kern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מנט"א</a:t>
            </a:r>
            <a:r>
              <a:rPr lang="he-IL" altLang="en-US" sz="216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he-IL" altLang="en-US" sz="14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מערכת ניהול טיפול אישי</a:t>
            </a:r>
            <a:endParaRPr lang="en-US" altLang="en-US" sz="1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fr-FR" altLang="en-US" kern="0" dirty="0">
              <a:solidFill>
                <a:srgbClr val="333399"/>
              </a:solidFill>
              <a:latin typeface="Arial Narrow"/>
              <a:cs typeface="Arial"/>
            </a:endParaRPr>
          </a:p>
        </p:txBody>
      </p:sp>
      <p:pic>
        <p:nvPicPr>
          <p:cNvPr id="10" name="Picture 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D0C64D7-DCA5-49B4-81D3-914339075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5" y="155334"/>
            <a:ext cx="1514686" cy="1428949"/>
          </a:xfrm>
          <a:prstGeom prst="rect">
            <a:avLst/>
          </a:prstGeom>
          <a:effectLst>
            <a:outerShdw dir="5400000" algn="ctr" rotWithShape="0">
              <a:srgbClr val="DDFBF0">
                <a:alpha val="23922"/>
              </a:srgbClr>
            </a:outerShdw>
          </a:effec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3A8B495E-7904-4DFC-8B78-0B47782A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28" y="1865976"/>
            <a:ext cx="93615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sz="3200" b="1" kern="0" noProof="0" dirty="0"/>
              <a:t>מקצועיות</a:t>
            </a:r>
            <a:r>
              <a:rPr kumimoji="0" lang="he-IL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:  </a:t>
            </a:r>
            <a:r>
              <a:rPr kumimoji="0" lang="he-IL" alt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מנט"א</a:t>
            </a:r>
            <a:r>
              <a:rPr kumimoji="0" lang="he-IL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altLang="en-US" sz="2800" kern="0" noProof="0" dirty="0"/>
              <a:t>מתבססת על בנק שנכתב ע"י אנשי מקצוע מנוסים בתחומם ומחייבת דיוק בכל היגד שנוסף למערכת .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1A2A3-EF44-4EFD-921C-8553C0D26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1" y="3711623"/>
            <a:ext cx="908018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3200" b="1" dirty="0"/>
              <a:t>שפה משותפת: </a:t>
            </a:r>
            <a:r>
              <a:rPr lang="he-IL" altLang="en-US" sz="3200" dirty="0"/>
              <a:t> </a:t>
            </a:r>
            <a:r>
              <a:rPr lang="he-IL" altLang="en-US" sz="2800" kern="0" dirty="0"/>
              <a:t>ב</a:t>
            </a:r>
            <a:r>
              <a:rPr lang="he-IL" altLang="en-US" sz="3200" dirty="0"/>
              <a:t> </a:t>
            </a:r>
            <a:r>
              <a:rPr lang="he-IL" altLang="en-US" sz="3200" b="1" dirty="0" err="1">
                <a:solidFill>
                  <a:srgbClr val="00B050"/>
                </a:solidFill>
              </a:rPr>
              <a:t>מנט"א</a:t>
            </a:r>
            <a:r>
              <a:rPr lang="he-IL" altLang="en-US" sz="3200" b="1" dirty="0"/>
              <a:t> </a:t>
            </a:r>
            <a:r>
              <a:rPr lang="he-IL" altLang="en-US" sz="2800" kern="0" dirty="0"/>
              <a:t>מטרות יעדים ואמצעים     </a:t>
            </a:r>
          </a:p>
          <a:p>
            <a:pPr algn="r" rtl="1" eaLnBrk="1" hangingPunct="1"/>
            <a:r>
              <a:rPr lang="he-IL" altLang="en-US" sz="2800" kern="0" dirty="0"/>
              <a:t>ינוסחו מראש בצורה מקצועית עפ"י קטגוריות. </a:t>
            </a:r>
            <a:endParaRPr lang="en-US" altLang="en-US" sz="2800" kern="0" dirty="0"/>
          </a:p>
          <a:p>
            <a:pPr eaLnBrk="1" hangingPunct="1"/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033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ED6"/>
            </a:gs>
            <a:gs pos="98230">
              <a:srgbClr val="83F190"/>
            </a:gs>
            <a:gs pos="73615">
              <a:srgbClr val="B7FBDB"/>
            </a:gs>
            <a:gs pos="49000">
              <a:srgbClr val="C9CE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4CC1F69-8D5A-4395-8D7D-96C1639EF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629" y="342303"/>
            <a:ext cx="9246741" cy="6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r" defTabSz="914400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800">
                <a:solidFill>
                  <a:srgbClr val="003366"/>
                </a:solidFill>
                <a:latin typeface="Arial" pitchFamily="34" charset="0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Arial" pitchFamily="34" charset="0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21600" b="1" kern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מנט"א</a:t>
            </a:r>
            <a:r>
              <a:rPr lang="he-IL" altLang="en-US" sz="216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he-IL" altLang="en-US" sz="14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מערכת ניהול טיפול אישי</a:t>
            </a:r>
            <a:endParaRPr lang="en-US" altLang="en-US" sz="1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fr-FR" altLang="en-US" kern="0" dirty="0">
              <a:solidFill>
                <a:srgbClr val="333399"/>
              </a:solidFill>
              <a:latin typeface="Arial Narrow"/>
              <a:cs typeface="Arial"/>
            </a:endParaRPr>
          </a:p>
        </p:txBody>
      </p:sp>
      <p:pic>
        <p:nvPicPr>
          <p:cNvPr id="10" name="Picture 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D0C64D7-DCA5-49B4-81D3-914339075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5" y="155334"/>
            <a:ext cx="1514686" cy="1428949"/>
          </a:xfrm>
          <a:prstGeom prst="rect">
            <a:avLst/>
          </a:prstGeom>
          <a:effectLst>
            <a:outerShdw dir="5400000" algn="ctr" rotWithShape="0">
              <a:srgbClr val="DDFBF0">
                <a:alpha val="23922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1FFBC-83E8-46AD-8999-B3F4BEDA6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45" y="3151028"/>
            <a:ext cx="1014868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3200" b="1" dirty="0"/>
              <a:t>ייחודיות וגמישות: </a:t>
            </a:r>
            <a:r>
              <a:rPr lang="he-IL" altLang="en-US" sz="2800" dirty="0"/>
              <a:t>בנק הנתונים ב </a:t>
            </a:r>
            <a:r>
              <a:rPr lang="he-IL" altLang="en-US" sz="2800" b="1" dirty="0" err="1">
                <a:solidFill>
                  <a:srgbClr val="00B050"/>
                </a:solidFill>
              </a:rPr>
              <a:t>מנט"א</a:t>
            </a:r>
            <a:r>
              <a:rPr lang="he-IL" altLang="en-US" sz="2800" b="1" dirty="0"/>
              <a:t> </a:t>
            </a:r>
            <a:r>
              <a:rPr lang="he-IL" altLang="en-US" sz="2800" dirty="0"/>
              <a:t> יגדל  ויתעצב עם השימוש. אפשר יהיה להוסיף נתונים לילד ספציפי עפ"י הצורך. </a:t>
            </a:r>
          </a:p>
          <a:p>
            <a:pPr algn="r" rtl="1" eaLnBrk="1" hangingPunct="1"/>
            <a:r>
              <a:rPr lang="he-IL" altLang="en-US" sz="2800" kern="0" dirty="0"/>
              <a:t>מנהל יישום יוכל </a:t>
            </a:r>
            <a:r>
              <a:rPr lang="he-IL" altLang="en-US" sz="2800" kern="0" dirty="0" err="1"/>
              <a:t>להנגיש</a:t>
            </a:r>
            <a:r>
              <a:rPr lang="he-IL" altLang="en-US" sz="2800" kern="0" dirty="0"/>
              <a:t> את המטרה\יעד\אמצעי החדש שהוסף אם ימצא לנכון עפ"י שיקול דעתו.</a:t>
            </a:r>
            <a:r>
              <a:rPr lang="he-IL" altLang="en-US" sz="2800" dirty="0"/>
              <a:t> </a:t>
            </a:r>
            <a:endParaRPr lang="en-US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2E367-0487-4530-9CBF-40F49E986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526" y="5195125"/>
            <a:ext cx="8153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3200" b="1" dirty="0"/>
              <a:t>רצפים: </a:t>
            </a:r>
            <a:r>
              <a:rPr lang="he-IL" altLang="en-US" sz="2800" dirty="0"/>
              <a:t>העברה קלה ומהירה של נתונים במעבר ילדים, שימור הנתונים וכדומה. </a:t>
            </a:r>
            <a:endParaRPr lang="en-US" altLang="en-US" sz="2800" b="1" dirty="0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AD16DA24-51C7-43E6-A5CD-DB3A2B034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45" y="1517979"/>
            <a:ext cx="1014868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altLang="en-US" sz="3200" b="1" dirty="0"/>
              <a:t>נוחות וקלות השימוש: </a:t>
            </a:r>
            <a:r>
              <a:rPr lang="he-IL" altLang="en-US" sz="2800" dirty="0"/>
              <a:t>ב </a:t>
            </a:r>
            <a:r>
              <a:rPr lang="he-IL" altLang="en-US" sz="2800" b="1" dirty="0" err="1">
                <a:solidFill>
                  <a:srgbClr val="00B050"/>
                </a:solidFill>
              </a:rPr>
              <a:t>מנט"א</a:t>
            </a:r>
            <a:r>
              <a:rPr lang="he-IL" altLang="en-US" sz="2800" b="1" dirty="0"/>
              <a:t> </a:t>
            </a:r>
            <a:r>
              <a:rPr lang="he-IL" altLang="en-US" sz="2800" dirty="0"/>
              <a:t>מטרות יעדים ואמצעים יבחרו בהקלקה מתוך בנק נתון. </a:t>
            </a:r>
          </a:p>
          <a:p>
            <a:pPr algn="r"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altLang="en-US" sz="2800" dirty="0"/>
              <a:t>השימוש אינטואיטיבי וקל להבנה גם למי שאינו אמון על מערכות מחשב.   </a:t>
            </a:r>
            <a:endParaRPr lang="en-US" altLang="en-US" sz="3200" dirty="0"/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ED6"/>
            </a:gs>
            <a:gs pos="98230">
              <a:srgbClr val="83F190"/>
            </a:gs>
            <a:gs pos="73615">
              <a:srgbClr val="B7FBDB"/>
            </a:gs>
            <a:gs pos="49000">
              <a:srgbClr val="C9CE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4CC1F69-8D5A-4395-8D7D-96C1639EF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629" y="342303"/>
            <a:ext cx="9246741" cy="6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r" defTabSz="914400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kern="1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800">
                <a:solidFill>
                  <a:srgbClr val="003366"/>
                </a:solidFill>
                <a:latin typeface="Arial" pitchFamily="34" charset="0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Arial" pitchFamily="34" charset="0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Arial" pitchFamily="34" charset="0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21600" b="1" kern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מנט"א</a:t>
            </a:r>
            <a:r>
              <a:rPr lang="he-IL" altLang="en-US" sz="21600" b="1" kern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he-IL" altLang="en-US" sz="14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מערכת ניהול טיפול אישי</a:t>
            </a:r>
            <a:endParaRPr lang="en-US" altLang="en-US" sz="1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he-IL" altLang="en-US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he-IL" alt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endParaRPr lang="fr-FR" altLang="en-US" kern="0" dirty="0">
              <a:solidFill>
                <a:srgbClr val="333399"/>
              </a:solidFill>
              <a:latin typeface="Arial Narrow"/>
              <a:cs typeface="Arial"/>
            </a:endParaRPr>
          </a:p>
        </p:txBody>
      </p:sp>
      <p:pic>
        <p:nvPicPr>
          <p:cNvPr id="10" name="Picture 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D0C64D7-DCA5-49B4-81D3-914339075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5" y="155334"/>
            <a:ext cx="1514686" cy="1428949"/>
          </a:xfrm>
          <a:prstGeom prst="rect">
            <a:avLst/>
          </a:prstGeom>
          <a:effectLst>
            <a:outerShdw dir="5400000" algn="ctr" rotWithShape="0">
              <a:srgbClr val="DDFBF0">
                <a:alpha val="23922"/>
              </a:srgbClr>
            </a:outerShdw>
          </a:effec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B18F3B89-37D7-4205-A676-286DA4034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336" y="1763104"/>
            <a:ext cx="958947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3200" b="1" dirty="0"/>
              <a:t>מידור: </a:t>
            </a:r>
            <a:r>
              <a:rPr lang="he-IL" altLang="en-US" sz="3200" dirty="0"/>
              <a:t>ב </a:t>
            </a:r>
            <a:r>
              <a:rPr lang="he-IL" altLang="en-US" sz="3200" b="1" dirty="0" err="1">
                <a:solidFill>
                  <a:srgbClr val="00B050"/>
                </a:solidFill>
              </a:rPr>
              <a:t>מנט"א</a:t>
            </a:r>
            <a:r>
              <a:rPr lang="he-IL" altLang="en-US" sz="3200" b="1" dirty="0"/>
              <a:t> </a:t>
            </a:r>
            <a:r>
              <a:rPr lang="he-IL" altLang="en-US" sz="3200" dirty="0"/>
              <a:t>יש ניהול נגישות, מה שמאפשר לכל איש צוות להיכנס למערכת עפ"י קוד וסיסמה, כך שתהיה לו גישה אך ורק לנתונים שאותם הוא יורשה לראות\לעדכן עפ"י מדיניות שתקבע ע"י סמכות מתאימה. </a:t>
            </a:r>
            <a:endParaRPr lang="en-US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DC042-EFB8-49ED-AA3A-4B850832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713" y="4301283"/>
            <a:ext cx="931982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3200" b="1" dirty="0"/>
              <a:t>כלי עבודה ניהולי: </a:t>
            </a:r>
            <a:r>
              <a:rPr lang="he-IL" altLang="en-US" sz="3200" dirty="0"/>
              <a:t>ב</a:t>
            </a:r>
            <a:r>
              <a:rPr lang="he-IL" altLang="en-US" sz="3200" b="1" dirty="0"/>
              <a:t> </a:t>
            </a:r>
            <a:r>
              <a:rPr lang="he-IL" altLang="en-US" sz="3200" b="1" dirty="0" err="1">
                <a:solidFill>
                  <a:srgbClr val="00B050"/>
                </a:solidFill>
              </a:rPr>
              <a:t>מנט"א</a:t>
            </a:r>
            <a:r>
              <a:rPr lang="he-IL" altLang="en-US" sz="3200" dirty="0"/>
              <a:t> יש אפשרות למעקב סטטיסטי המאפשר הצגת נתונים סטטיסטיים עפ"י חתכים שונים כגון שנים, ילדים, מטרות, יעדים, נתוני פרופיל  וכד.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290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118</TotalTime>
  <Words>388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Bookman Old Style</vt:lpstr>
      <vt:lpstr>David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מנט"א מערכת ניהול תכנית טיפול אישית</dc:title>
  <dc:creator>AMTOME5</dc:creator>
  <cp:lastModifiedBy>yasmi</cp:lastModifiedBy>
  <cp:revision>38</cp:revision>
  <dcterms:created xsi:type="dcterms:W3CDTF">2018-10-16T05:44:10Z</dcterms:created>
  <dcterms:modified xsi:type="dcterms:W3CDTF">2019-10-07T08:33:18Z</dcterms:modified>
</cp:coreProperties>
</file>