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76C2F-B450-3E6A-C90A-7DA1816F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E6751-DF4D-ECED-F13C-BFA3B953C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1655F-39A6-07A3-0755-A080721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0C323-B39A-1843-531A-FB3AE576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BCA16-4FD4-EA41-2115-FA9FD9D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8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45EB-EE0D-D219-9832-D9E88B0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2F483-9210-4AB6-67FF-F364FC46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54BAD-4160-AE39-E595-76A6B34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75D3-A127-B4C0-FAB0-F7A3D7E3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F5CB7-BA33-A5F9-6543-A325F901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59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6CB2CF-DE0D-49B8-EB12-253DDB9C4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85C34-B63A-B3D0-C097-56E4BFBA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A1D72-3A79-7592-0830-62A8B660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93A58-EE11-24FF-0832-9C5597FF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73D14-27D2-9713-FB2D-1F50BA9C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1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C8B7-E8B3-3A1A-E70C-D4A9EEAB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5C2BB-9EDB-90A9-4502-72B72683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1837C-0BB5-0DFF-18DF-2B39753A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4F91B-03CA-DCA4-1086-01EEC8A0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3F525-0863-F561-4272-50D36506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8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D83E-832F-2831-39D0-5575AD88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D5465-4228-9E99-5874-4FB54F91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C0B6E-2553-F2F7-D634-F472C87E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43A22-7826-D868-7C9E-9919DF0A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DEFF-01CD-359B-C7AE-0E4AF7AD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8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280-C5FB-436B-3772-538D2D0A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671BB-A60D-44AC-318D-4D917ACA8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180F5-66F6-8695-B0DE-DFE4E82B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9B3A-9DEC-41D5-3A9D-DF1CD4E5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547BD-2227-1208-8DD2-EF292704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E9DC7-7089-D4E4-B869-252A1E2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88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DE44-DB7F-DC45-CA8C-7145F26D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32B71-B3DA-EEE4-35C2-8E7D2BE5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72544-14D1-1B15-AC43-A7406A11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7E93F-08C7-CB71-5408-F798160D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835DDC-49C7-1912-A267-6B5D538D9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C3C246-5820-1518-7C55-0FBF089D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7711EA-B1D8-7F64-F386-B257B415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6571E-8888-FBEA-BE7B-9DFFA21F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44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B731-CC09-41D9-BDCD-5602AC94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F7132D-958B-280B-7B9C-73FF5048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9FBB2-BAC2-B0C3-A37F-A2BACDE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E5C43-8A70-A06B-FA8B-558D7A19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40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B135B4-13A0-7B9E-624D-F381186A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2E21E8-9F43-0626-98A1-9A8C38FB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224C68-935D-8EB0-368F-6B4840D6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9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67602-B789-D997-B2BD-9672FFEC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879A6-0B81-0E41-4110-F0F553B9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766A7-FA00-AFFE-C14B-88775BF1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C1B26-A89E-2B1B-A937-B71F87B5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1BF09-8C24-317C-09F2-56DCF329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94AFD-1414-ACCD-08EC-33BE49D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53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CF94-B14E-D206-1F7B-33FF8111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13DFA-719F-B012-DF98-8A0C8DA7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30B15-AB46-B21E-785C-9861C5A1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B3971-2040-147B-3E57-5EA5AA73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3D63-191F-F2D1-01AA-040E3EE8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A799A-59F4-F38C-A4A6-30D5CF6C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1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1E64D-DAF1-25B6-F084-1FA3C1E5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38349-3449-B749-AE3B-3E6C3615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08AFE-5653-56C8-C914-BBEF429DC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00E8F-D0B3-214D-BD6A-E2DB9289F3EC}" type="datetimeFigureOut">
              <a:rPr kumimoji="1" lang="ko-KR" altLang="en-US" smtClean="0"/>
              <a:t>2024. 12. 26.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473F-6C0F-A925-4DCF-71BF8C37B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AD10C-2F03-C744-24E8-1CA788AE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0BE1C-FEB0-9E43-8E93-BDB0136A45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7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6C828-27DB-90EC-E300-A10353154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49"/>
            <a:ext cx="9144000" cy="938213"/>
          </a:xfrm>
        </p:spPr>
        <p:txBody>
          <a:bodyPr>
            <a:normAutofit/>
          </a:bodyPr>
          <a:lstStyle/>
          <a:p>
            <a:r>
              <a:rPr kumimoji="1" lang="en-US" altLang="ko-KR" sz="4800" b="1" dirty="0"/>
              <a:t>Walk vs Run </a:t>
            </a:r>
            <a:r>
              <a:rPr kumimoji="1" lang="ko-KR" altLang="en-US" sz="4800" b="1" dirty="0"/>
              <a:t>분석 및 모델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A11E9F-DBFF-3A14-BC55-A80C309A5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다변량</a:t>
            </a:r>
            <a:r>
              <a:rPr kumimoji="1" lang="ko-KR" altLang="en-US" sz="2000" dirty="0"/>
              <a:t> 시계열 데이터 </a:t>
            </a:r>
            <a:r>
              <a:rPr kumimoji="1" lang="en-US" altLang="ko-KR" sz="2000" dirty="0"/>
              <a:t>(MTS)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219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EBDC3-A79C-7BDC-6E0B-6A6291E4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390"/>
            <a:ext cx="10515600" cy="534257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/>
              <a:t>데이터 읽기 및 </a:t>
            </a:r>
            <a:r>
              <a:rPr kumimoji="1" lang="ko-KR" altLang="en-US" sz="2000" b="1" dirty="0" err="1"/>
              <a:t>전처리</a:t>
            </a:r>
            <a:endParaRPr kumimoji="1" lang="en-US" altLang="ko-KR" sz="2000" b="1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8A64641-5A5F-D725-697C-9A587B1B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34" y="1855866"/>
            <a:ext cx="7048731" cy="43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23583-2A02-F21A-D430-A37CCA45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670"/>
            <a:ext cx="10515600" cy="538829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/>
              <a:t>모델 학습</a:t>
            </a:r>
            <a:endParaRPr kumimoji="1" lang="en-US" altLang="ko-KR" sz="2000" b="1" dirty="0"/>
          </a:p>
          <a:p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Cross-Entropy Loss</a:t>
            </a:r>
            <a:endParaRPr kumimoji="1" lang="en-US" altLang="ko-KR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Adam Optimizer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349E9A0-09C2-F3B6-A658-8167C661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89" y="2137419"/>
            <a:ext cx="6047222" cy="40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C1ED4-86D4-72DA-3E94-FFDDAFA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/>
              <a:t>모델 평가</a:t>
            </a:r>
            <a:endParaRPr kumimoji="1" lang="en-US" altLang="ko-KR" sz="2000" b="1" dirty="0"/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정확도와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점수</a:t>
            </a:r>
            <a:endParaRPr kumimoji="1" lang="ko-KR" altLang="en-US" sz="18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68EBCD1-7F6D-78CD-02BD-E76BA12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15" y="2208497"/>
            <a:ext cx="4179570" cy="33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3F09A-DC13-1396-066D-D12A282E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1" y="876692"/>
            <a:ext cx="3455821" cy="711674"/>
          </a:xfrm>
        </p:spPr>
        <p:txBody>
          <a:bodyPr anchor="b">
            <a:normAutofit/>
          </a:bodyPr>
          <a:lstStyle/>
          <a:p>
            <a:r>
              <a:rPr kumimoji="1" lang="ko-KR" altLang="en-US" sz="3200" b="1" dirty="0"/>
              <a:t>데이터셋 설명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8664FD-785D-B99A-FFA9-73189CBE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1" y="2028000"/>
            <a:ext cx="4541902" cy="395330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/>
              <a:t>date</a:t>
            </a:r>
            <a:r>
              <a:rPr lang="en" altLang="ko-KR" sz="1100" dirty="0"/>
              <a:t>: </a:t>
            </a:r>
            <a:r>
              <a:rPr lang="ko-KR" altLang="en-US" sz="1100" dirty="0"/>
              <a:t>데이터가 기록된 날짜 </a:t>
            </a:r>
            <a:r>
              <a:rPr lang="en-US" altLang="ko-KR" sz="1100" dirty="0"/>
              <a:t>(</a:t>
            </a:r>
            <a:r>
              <a:rPr lang="en" altLang="ko-KR" sz="1100" dirty="0"/>
              <a:t>YYYY-MM-DD </a:t>
            </a:r>
            <a:r>
              <a:rPr lang="ko-KR" altLang="en-US" sz="1100" dirty="0"/>
              <a:t>형식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/>
              <a:t>time</a:t>
            </a:r>
            <a:r>
              <a:rPr lang="en" altLang="ko-KR" sz="1100" dirty="0"/>
              <a:t>: </a:t>
            </a:r>
            <a:r>
              <a:rPr lang="ko-KR" altLang="en-US" sz="1100" dirty="0"/>
              <a:t>데이터가 기록된 시간 </a:t>
            </a:r>
            <a:r>
              <a:rPr lang="en-US" altLang="ko-KR" sz="1100" dirty="0"/>
              <a:t>(</a:t>
            </a:r>
            <a:r>
              <a:rPr lang="en" altLang="ko-KR" sz="1100" dirty="0"/>
              <a:t>HH:MM:SS:</a:t>
            </a:r>
            <a:r>
              <a:rPr lang="ko-KR" altLang="en-US" sz="1100" dirty="0" err="1"/>
              <a:t>나노초</a:t>
            </a:r>
            <a:r>
              <a:rPr lang="ko-KR" altLang="en-US" sz="1100" dirty="0"/>
              <a:t> 형식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/>
              <a:t>username</a:t>
            </a:r>
            <a:r>
              <a:rPr lang="en" altLang="ko-KR" sz="1100" dirty="0"/>
              <a:t>: </a:t>
            </a:r>
            <a:r>
              <a:rPr lang="ko-KR" altLang="en-US" sz="1100" dirty="0"/>
              <a:t>데이터를 제공한 사용자 이름 </a:t>
            </a:r>
            <a:r>
              <a:rPr lang="en-US" altLang="ko-KR" sz="1100" dirty="0"/>
              <a:t>(</a:t>
            </a:r>
            <a:r>
              <a:rPr lang="ko-KR" altLang="en-US" sz="1100" dirty="0"/>
              <a:t>여기서는 </a:t>
            </a:r>
            <a:r>
              <a:rPr lang="en-US" altLang="ko-KR" sz="1100" dirty="0"/>
              <a:t>"</a:t>
            </a:r>
            <a:r>
              <a:rPr lang="en" altLang="ko-KR" sz="1100" dirty="0" err="1"/>
              <a:t>viktor</a:t>
            </a:r>
            <a:r>
              <a:rPr lang="en" altLang="ko-KR" sz="1100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/>
              <a:t>wrist</a:t>
            </a:r>
            <a:r>
              <a:rPr lang="en" altLang="ko-KR" sz="1100" dirty="0"/>
              <a:t>: </a:t>
            </a:r>
            <a:r>
              <a:rPr lang="ko-KR" altLang="en-US" sz="1100" dirty="0"/>
              <a:t>손목 장치를 착용한 손</a:t>
            </a:r>
            <a:r>
              <a:rPr lang="en-US" altLang="ko-KR" sz="1100" dirty="0"/>
              <a:t>(0</a:t>
            </a:r>
            <a:r>
              <a:rPr lang="ko-KR" altLang="en-US" sz="1100" dirty="0"/>
              <a:t>은 왼손</a:t>
            </a:r>
            <a:r>
              <a:rPr lang="en-US" altLang="ko-KR" sz="1100" dirty="0"/>
              <a:t>, 1</a:t>
            </a:r>
            <a:r>
              <a:rPr lang="ko-KR" altLang="en-US" sz="1100" dirty="0"/>
              <a:t>은 오른손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/>
              <a:t>activity</a:t>
            </a:r>
            <a:r>
              <a:rPr lang="en" altLang="ko-KR" sz="1100" dirty="0"/>
              <a:t>: </a:t>
            </a:r>
            <a:r>
              <a:rPr lang="ko-KR" altLang="en-US" sz="1100" dirty="0"/>
              <a:t>활동 유형</a:t>
            </a:r>
            <a:r>
              <a:rPr lang="en-US" altLang="ko-KR" sz="1100" dirty="0"/>
              <a:t>(0</a:t>
            </a:r>
            <a:r>
              <a:rPr lang="ko-KR" altLang="en-US" sz="1100" dirty="0"/>
              <a:t>은 걷기</a:t>
            </a:r>
            <a:r>
              <a:rPr lang="en-US" altLang="ko-KR" sz="1100" dirty="0"/>
              <a:t>, 1</a:t>
            </a:r>
            <a:r>
              <a:rPr lang="ko-KR" altLang="en-US" sz="1100" dirty="0"/>
              <a:t>은 달리기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 err="1"/>
              <a:t>acceleration_x</a:t>
            </a:r>
            <a:r>
              <a:rPr lang="en" altLang="ko-KR" sz="1100" dirty="0"/>
              <a:t>: X</a:t>
            </a:r>
            <a:r>
              <a:rPr lang="ko-KR" altLang="en-US" sz="1100" dirty="0"/>
              <a:t>축 방향의 가속도 값 </a:t>
            </a:r>
            <a:r>
              <a:rPr lang="en-US" altLang="ko-KR" sz="1100" dirty="0"/>
              <a:t>(</a:t>
            </a:r>
            <a:r>
              <a:rPr lang="en" altLang="ko-KR" sz="1100" dirty="0"/>
              <a:t>m/s² </a:t>
            </a:r>
            <a:r>
              <a:rPr lang="ko-KR" altLang="en-US" sz="1100" dirty="0"/>
              <a:t>단위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 err="1"/>
              <a:t>acceleration_y</a:t>
            </a:r>
            <a:r>
              <a:rPr lang="en" altLang="ko-KR" sz="1100" dirty="0"/>
              <a:t>: Y</a:t>
            </a:r>
            <a:r>
              <a:rPr lang="ko-KR" altLang="en-US" sz="1100" dirty="0"/>
              <a:t>축 방향의 가속도 값 </a:t>
            </a:r>
            <a:r>
              <a:rPr lang="en-US" altLang="ko-KR" sz="1100" dirty="0"/>
              <a:t>(</a:t>
            </a:r>
            <a:r>
              <a:rPr lang="en" altLang="ko-KR" sz="1100" dirty="0"/>
              <a:t>m/s² </a:t>
            </a:r>
            <a:r>
              <a:rPr lang="ko-KR" altLang="en-US" sz="1100" dirty="0"/>
              <a:t>단위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 err="1"/>
              <a:t>acceleration_z</a:t>
            </a:r>
            <a:r>
              <a:rPr lang="en" altLang="ko-KR" sz="1100" dirty="0"/>
              <a:t>: Z</a:t>
            </a:r>
            <a:r>
              <a:rPr lang="ko-KR" altLang="en-US" sz="1100" dirty="0"/>
              <a:t>축 방향의 가속도 값 </a:t>
            </a:r>
            <a:r>
              <a:rPr lang="en-US" altLang="ko-KR" sz="1100" dirty="0"/>
              <a:t>(</a:t>
            </a:r>
            <a:r>
              <a:rPr lang="en" altLang="ko-KR" sz="1100" dirty="0"/>
              <a:t>m/s² </a:t>
            </a:r>
            <a:r>
              <a:rPr lang="ko-KR" altLang="en-US" sz="1100" dirty="0"/>
              <a:t>단위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 err="1"/>
              <a:t>gyro_x</a:t>
            </a:r>
            <a:r>
              <a:rPr lang="en" altLang="ko-KR" sz="1100" dirty="0"/>
              <a:t>: X</a:t>
            </a:r>
            <a:r>
              <a:rPr lang="ko-KR" altLang="en-US" sz="1100" dirty="0"/>
              <a:t>축 방향의 자이로스코프 값 </a:t>
            </a:r>
            <a:r>
              <a:rPr lang="en-US" altLang="ko-KR" sz="1100" dirty="0"/>
              <a:t>(</a:t>
            </a:r>
            <a:r>
              <a:rPr lang="ko-KR" altLang="en-US" sz="1100" dirty="0"/>
              <a:t>회전 속도</a:t>
            </a:r>
            <a:r>
              <a:rPr lang="en-US" altLang="ko-KR" sz="1100" dirty="0"/>
              <a:t>, </a:t>
            </a:r>
            <a:r>
              <a:rPr lang="en" altLang="ko-KR" sz="1100" dirty="0"/>
              <a:t>rad/s </a:t>
            </a:r>
            <a:r>
              <a:rPr lang="ko-KR" altLang="en-US" sz="1100" dirty="0"/>
              <a:t>단위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 err="1"/>
              <a:t>gyro_y</a:t>
            </a:r>
            <a:r>
              <a:rPr lang="en" altLang="ko-KR" sz="1100" dirty="0"/>
              <a:t>: Y</a:t>
            </a:r>
            <a:r>
              <a:rPr lang="ko-KR" altLang="en-US" sz="1100" dirty="0"/>
              <a:t>축 방향의 자이로스코프 값 </a:t>
            </a:r>
            <a:r>
              <a:rPr lang="en-US" altLang="ko-KR" sz="1100" dirty="0"/>
              <a:t>(</a:t>
            </a:r>
            <a:r>
              <a:rPr lang="ko-KR" altLang="en-US" sz="1100" dirty="0"/>
              <a:t>회전 속도</a:t>
            </a:r>
            <a:r>
              <a:rPr lang="en-US" altLang="ko-KR" sz="1100" dirty="0"/>
              <a:t>, </a:t>
            </a:r>
            <a:r>
              <a:rPr lang="en" altLang="ko-KR" sz="1100" dirty="0"/>
              <a:t>rad/s </a:t>
            </a:r>
            <a:r>
              <a:rPr lang="ko-KR" altLang="en-US" sz="1100" dirty="0"/>
              <a:t>단위</a:t>
            </a:r>
            <a:r>
              <a:rPr lang="en-US" altLang="ko-K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100" b="1" dirty="0" err="1"/>
              <a:t>gyro_z</a:t>
            </a:r>
            <a:r>
              <a:rPr lang="en" altLang="ko-KR" sz="1100" dirty="0"/>
              <a:t>: Z</a:t>
            </a:r>
            <a:r>
              <a:rPr lang="ko-KR" altLang="en-US" sz="1100" dirty="0"/>
              <a:t>축 방향의 자이로스코프 값 </a:t>
            </a:r>
            <a:r>
              <a:rPr lang="en-US" altLang="ko-KR" sz="1100" dirty="0"/>
              <a:t>(</a:t>
            </a:r>
            <a:r>
              <a:rPr lang="ko-KR" altLang="en-US" sz="1100" dirty="0"/>
              <a:t>회전 속도</a:t>
            </a:r>
            <a:r>
              <a:rPr lang="en-US" altLang="ko-KR" sz="1100" dirty="0"/>
              <a:t>, </a:t>
            </a:r>
            <a:r>
              <a:rPr lang="en" altLang="ko-KR" sz="1100" dirty="0"/>
              <a:t>rad/s </a:t>
            </a:r>
            <a:r>
              <a:rPr lang="ko-KR" altLang="en-US" sz="1100" dirty="0"/>
              <a:t>단위</a:t>
            </a:r>
            <a:r>
              <a:rPr lang="en-US" altLang="ko-KR" sz="1100" dirty="0"/>
              <a:t>)</a:t>
            </a:r>
          </a:p>
        </p:txBody>
      </p:sp>
      <p:pic>
        <p:nvPicPr>
          <p:cNvPr id="5" name="내용 개체 틀 4" descr="텍스트, 메뉴, 스크린샷, 영수증이(가) 표시된 사진&#10;&#10;자동 생성된 설명">
            <a:extLst>
              <a:ext uri="{FF2B5EF4-FFF2-40B4-BE49-F238E27FC236}">
                <a16:creationId xmlns:a16="http://schemas.microsoft.com/office/drawing/2014/main" id="{72D0BB31-574B-42EC-A6F6-363A982D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28000"/>
            <a:ext cx="6389346" cy="281131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881FF8-7652-B8BC-D190-F4F4F99DDCCA}"/>
              </a:ext>
            </a:extLst>
          </p:cNvPr>
          <p:cNvSpPr txBox="1"/>
          <p:nvPr/>
        </p:nvSpPr>
        <p:spPr>
          <a:xfrm>
            <a:off x="3261814" y="1219034"/>
            <a:ext cx="700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가속도</a:t>
            </a:r>
            <a:r>
              <a:rPr lang="en-US" altLang="ko-KR" sz="1600" dirty="0"/>
              <a:t>, </a:t>
            </a:r>
            <a:r>
              <a:rPr lang="ko-KR" altLang="en-US" sz="1600" dirty="0"/>
              <a:t>자이로스코프 등의 센서로 신체움직임을 시간에 따라 기록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431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F5E77-0397-CD7C-5D6F-630E99DC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1211112"/>
            <a:ext cx="3455821" cy="764321"/>
          </a:xfrm>
        </p:spPr>
        <p:txBody>
          <a:bodyPr anchor="b">
            <a:normAutofit/>
          </a:bodyPr>
          <a:lstStyle/>
          <a:p>
            <a:r>
              <a:rPr kumimoji="1" lang="ko-KR" altLang="en-US" sz="3200" b="1" dirty="0"/>
              <a:t>상관관계 분석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D37F03-377A-7776-862A-687206F0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879678"/>
            <a:ext cx="4036501" cy="2767210"/>
          </a:xfrm>
        </p:spPr>
        <p:txBody>
          <a:bodyPr anchor="t">
            <a:normAutofit fontScale="92500"/>
          </a:bodyPr>
          <a:lstStyle/>
          <a:p>
            <a:r>
              <a:rPr lang="ko-KR" altLang="en-US" sz="1600" dirty="0"/>
              <a:t>가속도 데이터 간의 상관 관계</a:t>
            </a:r>
            <a:r>
              <a:rPr lang="en-US" altLang="ko-KR" sz="1600" dirty="0"/>
              <a:t>:</a:t>
            </a:r>
            <a:br>
              <a:rPr lang="en-US" altLang="ko-KR" sz="2000" dirty="0"/>
            </a:b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acceleration_x</a:t>
            </a:r>
            <a:r>
              <a:rPr lang="ko-KR" altLang="en-US" sz="1400" dirty="0"/>
              <a:t>와 </a:t>
            </a: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acceleration_y</a:t>
            </a:r>
            <a:r>
              <a:rPr lang="en" altLang="ko-KR" sz="1400" dirty="0"/>
              <a:t>: </a:t>
            </a:r>
            <a:r>
              <a:rPr lang="ko-KR" altLang="en-US" sz="1400" dirty="0"/>
              <a:t>상관 계수 </a:t>
            </a:r>
            <a:r>
              <a:rPr lang="en-US" altLang="ko-KR" sz="1400" dirty="0"/>
              <a:t>= </a:t>
            </a:r>
            <a:r>
              <a:rPr lang="en-US" altLang="ko-KR" sz="1400" b="1" dirty="0">
                <a:effectLst/>
              </a:rPr>
              <a:t>0.27</a:t>
            </a:r>
            <a:br>
              <a:rPr lang="en-US" altLang="ko-KR" sz="1400" b="1" dirty="0">
                <a:effectLst/>
              </a:rPr>
            </a:b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acceleration_x</a:t>
            </a:r>
            <a:r>
              <a:rPr lang="ko-KR" altLang="en-US" sz="1400" dirty="0"/>
              <a:t>와 </a:t>
            </a: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acceleration_z</a:t>
            </a:r>
            <a:r>
              <a:rPr lang="en" altLang="ko-KR" sz="1400" dirty="0"/>
              <a:t>: </a:t>
            </a:r>
            <a:r>
              <a:rPr lang="ko-KR" altLang="en-US" sz="1400" dirty="0"/>
              <a:t>상관 계수 </a:t>
            </a:r>
            <a:r>
              <a:rPr lang="en-US" altLang="ko-KR" sz="1400" dirty="0"/>
              <a:t>= </a:t>
            </a:r>
            <a:r>
              <a:rPr lang="en-US" altLang="ko-KR" sz="1400" b="1" dirty="0">
                <a:effectLst/>
              </a:rPr>
              <a:t>0.55</a:t>
            </a:r>
            <a:br>
              <a:rPr lang="en-US" altLang="ko-KR" sz="1400" b="1" dirty="0">
                <a:effectLst/>
              </a:rPr>
            </a:b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acceleration_y</a:t>
            </a:r>
            <a:r>
              <a:rPr lang="ko-KR" altLang="en-US" sz="1400" dirty="0"/>
              <a:t>와 </a:t>
            </a: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acceleration_z</a:t>
            </a:r>
            <a:r>
              <a:rPr lang="en" altLang="ko-KR" sz="1400" dirty="0"/>
              <a:t>: </a:t>
            </a:r>
            <a:r>
              <a:rPr lang="ko-KR" altLang="en-US" sz="1400" dirty="0"/>
              <a:t>상관 계수 </a:t>
            </a:r>
            <a:r>
              <a:rPr lang="en-US" altLang="ko-KR" sz="1400" dirty="0"/>
              <a:t>= </a:t>
            </a:r>
            <a:r>
              <a:rPr lang="en-US" altLang="ko-KR" sz="1400" b="1" dirty="0">
                <a:effectLst/>
              </a:rPr>
              <a:t>0.11</a:t>
            </a:r>
            <a:br>
              <a:rPr lang="en-US" altLang="ko-KR" sz="1000" b="1" dirty="0">
                <a:effectLst/>
              </a:rPr>
            </a:br>
            <a:br>
              <a:rPr lang="en-US" altLang="ko-KR" sz="1000" b="1" dirty="0">
                <a:effectLst/>
              </a:rPr>
            </a:br>
            <a:endParaRPr lang="en-US" altLang="ko-KR" sz="1000" b="1" dirty="0">
              <a:effectLst/>
            </a:endParaRPr>
          </a:p>
          <a:p>
            <a:r>
              <a:rPr lang="ko-KR" altLang="en-US" sz="1600" dirty="0"/>
              <a:t>자이로스코프 데이터 간의 상관 관계</a:t>
            </a:r>
            <a:r>
              <a:rPr lang="en-US" altLang="ko-KR" sz="1600" dirty="0"/>
              <a:t>:</a:t>
            </a:r>
            <a:br>
              <a:rPr lang="en-US" altLang="ko-KR" sz="1600" b="1" dirty="0"/>
            </a:b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gyro_x</a:t>
            </a:r>
            <a:r>
              <a:rPr lang="ko-KR" altLang="en-US" sz="1400" dirty="0"/>
              <a:t>와 </a:t>
            </a: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gyro_y</a:t>
            </a:r>
            <a:r>
              <a:rPr lang="en" altLang="ko-KR" sz="1400" dirty="0"/>
              <a:t>: </a:t>
            </a:r>
            <a:r>
              <a:rPr lang="ko-KR" altLang="en-US" sz="1400" dirty="0"/>
              <a:t>상관 계수 </a:t>
            </a:r>
            <a:r>
              <a:rPr lang="en-US" altLang="ko-KR" sz="1400" dirty="0"/>
              <a:t>= </a:t>
            </a:r>
            <a:r>
              <a:rPr lang="en-US" altLang="ko-KR" sz="1400" b="1" dirty="0">
                <a:effectLst/>
              </a:rPr>
              <a:t>0.094</a:t>
            </a:r>
            <a:br>
              <a:rPr lang="en-US" altLang="ko-KR" sz="1400" b="1" dirty="0"/>
            </a:b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gyro_x</a:t>
            </a:r>
            <a:r>
              <a:rPr lang="ko-KR" altLang="en-US" sz="1400" dirty="0"/>
              <a:t>와 </a:t>
            </a: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gyro_z</a:t>
            </a:r>
            <a:r>
              <a:rPr lang="en" altLang="ko-KR" sz="1400" dirty="0"/>
              <a:t>: </a:t>
            </a:r>
            <a:r>
              <a:rPr lang="ko-KR" altLang="en-US" sz="1400" dirty="0"/>
              <a:t>상관 계수 </a:t>
            </a:r>
            <a:r>
              <a:rPr lang="en-US" altLang="ko-KR" sz="1400" dirty="0"/>
              <a:t>= </a:t>
            </a:r>
            <a:r>
              <a:rPr lang="en-US" altLang="ko-KR" sz="1400" b="1" dirty="0">
                <a:effectLst/>
              </a:rPr>
              <a:t>0.32</a:t>
            </a:r>
            <a:br>
              <a:rPr lang="en-US" altLang="ko-KR" sz="1400" b="1" dirty="0"/>
            </a:b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gyro_y</a:t>
            </a:r>
            <a:r>
              <a:rPr lang="ko-KR" altLang="en-US" sz="1400" dirty="0"/>
              <a:t>와 </a:t>
            </a:r>
            <a:r>
              <a:rPr lang="en" altLang="ko-KR" sz="1400" dirty="0" err="1">
                <a:solidFill>
                  <a:srgbClr val="EB5757"/>
                </a:solidFill>
                <a:effectLst/>
                <a:latin typeface="SFMono-Regular"/>
              </a:rPr>
              <a:t>gyro_z</a:t>
            </a:r>
            <a:r>
              <a:rPr lang="en" altLang="ko-KR" sz="1400" dirty="0"/>
              <a:t>: </a:t>
            </a:r>
            <a:r>
              <a:rPr lang="ko-KR" altLang="en-US" sz="1400" dirty="0"/>
              <a:t>상관 계수 </a:t>
            </a:r>
            <a:r>
              <a:rPr lang="en-US" altLang="ko-KR" sz="1400" dirty="0"/>
              <a:t>= </a:t>
            </a:r>
            <a:r>
              <a:rPr lang="en-US" altLang="ko-KR" sz="1400" b="1" dirty="0">
                <a:effectLst/>
              </a:rPr>
              <a:t>0.29</a:t>
            </a:r>
          </a:p>
          <a:p>
            <a:endParaRPr lang="en-US" altLang="ko-KR" sz="1200" b="1" dirty="0"/>
          </a:p>
          <a:p>
            <a:r>
              <a:rPr lang="ko-KR" altLang="en-US" sz="1500" b="1" dirty="0"/>
              <a:t>상관계수 </a:t>
            </a:r>
            <a:r>
              <a:rPr lang="en-US" altLang="ko-KR" sz="1500" b="1" dirty="0"/>
              <a:t>0.3</a:t>
            </a:r>
            <a:r>
              <a:rPr lang="ko-KR" altLang="en-US" sz="1500" b="1" dirty="0"/>
              <a:t> 이상이면 유의미하다고 판단</a:t>
            </a:r>
            <a:endParaRPr lang="en-US" altLang="ko-KR" sz="1200" dirty="0"/>
          </a:p>
        </p:txBody>
      </p:sp>
      <p:pic>
        <p:nvPicPr>
          <p:cNvPr id="5" name="내용 개체 틀 4" descr="스크린샷, 텍스트, 사각형, 직사각형이(가) 표시된 사진&#10;&#10;자동 생성된 설명">
            <a:extLst>
              <a:ext uri="{FF2B5EF4-FFF2-40B4-BE49-F238E27FC236}">
                <a16:creationId xmlns:a16="http://schemas.microsoft.com/office/drawing/2014/main" id="{5E4C1A40-2DF0-E120-57BD-1F8B1B52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17" t="9625" r="14509" b="14915"/>
          <a:stretch/>
        </p:blipFill>
        <p:spPr>
          <a:xfrm>
            <a:off x="5114238" y="741391"/>
            <a:ext cx="6136214" cy="53845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1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F7FD-67B6-227F-9B38-07BB1A06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3D07E-EE41-1EA3-C8A9-AB61402C7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7239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[</a:t>
            </a:r>
            <a:r>
              <a:rPr kumimoji="1" lang="ko-KR" altLang="en-US" dirty="0"/>
              <a:t> 과정 </a:t>
            </a:r>
            <a:r>
              <a:rPr kumimoji="1" lang="en-US" altLang="ko-KR" dirty="0"/>
              <a:t>]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데이터 로드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원</a:t>
            </a:r>
            <a:r>
              <a:rPr kumimoji="1" lang="en-US" altLang="ko-KR" dirty="0"/>
              <a:t>-</a:t>
            </a:r>
            <a:r>
              <a:rPr kumimoji="1" lang="ko-KR" altLang="en-US" dirty="0"/>
              <a:t>핫 인코딩으로 변환하여 모델 학습 준비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각 </a:t>
            </a:r>
            <a:r>
              <a:rPr kumimoji="1" lang="ko-KR" altLang="en-US" dirty="0" err="1"/>
              <a:t>분류기별</a:t>
            </a:r>
            <a:r>
              <a:rPr kumimoji="1" lang="ko-KR" altLang="en-US" dirty="0"/>
              <a:t> 성능 평가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[</a:t>
            </a:r>
            <a:r>
              <a:rPr kumimoji="1" lang="ko-KR" altLang="en-US" dirty="0"/>
              <a:t> 목표 </a:t>
            </a:r>
            <a:r>
              <a:rPr kumimoji="1" lang="en-US" altLang="ko-KR" dirty="0"/>
              <a:t>]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000" dirty="0"/>
              <a:t>주어진 </a:t>
            </a:r>
            <a:r>
              <a:rPr lang="ko-KR" altLang="en-US" sz="2000" dirty="0" err="1"/>
              <a:t>다변량</a:t>
            </a:r>
            <a:r>
              <a:rPr lang="ko-KR" altLang="en-US" sz="2000" dirty="0"/>
              <a:t> 시계열 데이터를 기반으로 각 샘플이 어떤 클래스</a:t>
            </a:r>
            <a:r>
              <a:rPr lang="en-US" altLang="ko-KR" sz="2000" dirty="0"/>
              <a:t>(</a:t>
            </a:r>
            <a:r>
              <a:rPr lang="en" altLang="ko-KR" sz="2000" dirty="0"/>
              <a:t>Walking, Running)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속하는지 예측하는 것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134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1279C-C63C-06CD-8A89-303694F0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b="1" dirty="0" err="1"/>
              <a:t>fit_classifier</a:t>
            </a:r>
            <a:r>
              <a:rPr kumimoji="1" lang="en" altLang="ko-KR" b="1" dirty="0"/>
              <a:t>()</a:t>
            </a:r>
            <a:r>
              <a:rPr kumimoji="1" lang="ko-KR" altLang="en-US" b="1" dirty="0"/>
              <a:t>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모델 학습</a:t>
            </a:r>
            <a:endParaRPr kumimoji="1" lang="ko-KR" altLang="en-US" dirty="0"/>
          </a:p>
        </p:txBody>
      </p:sp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7D1FC3-A873-4F5B-8061-E9D9627F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829" y="1825625"/>
            <a:ext cx="4366342" cy="4351338"/>
          </a:xfrm>
        </p:spPr>
      </p:pic>
    </p:spTree>
    <p:extLst>
      <p:ext uri="{BB962C8B-B14F-4D97-AF65-F5344CB8AC3E}">
        <p14:creationId xmlns:p14="http://schemas.microsoft.com/office/powerpoint/2010/main" val="862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DD74D-643E-BEB9-6E2F-BB2C026D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b="1" dirty="0" err="1"/>
              <a:t>create_classifier</a:t>
            </a:r>
            <a:r>
              <a:rPr kumimoji="1" lang="en-US" altLang="ko-KR" b="1" dirty="0"/>
              <a:t>()</a:t>
            </a:r>
            <a:r>
              <a:rPr kumimoji="1" lang="ko-KR" altLang="en-US" b="1" dirty="0"/>
              <a:t> </a:t>
            </a:r>
            <a:r>
              <a:rPr kumimoji="1" lang="en-US" altLang="ko-KR" sz="2400" b="1" dirty="0"/>
              <a:t>–</a:t>
            </a:r>
            <a:r>
              <a:rPr kumimoji="1" lang="ko-KR" altLang="en-US" b="1" dirty="0"/>
              <a:t> </a:t>
            </a:r>
            <a:r>
              <a:rPr kumimoji="1" lang="ko-KR" altLang="en-US" sz="2400" dirty="0"/>
              <a:t>분류기에 따라 모델 생성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53F04A0-05C0-2B45-4877-733EBA46C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997" y="1825625"/>
            <a:ext cx="5368005" cy="4351338"/>
          </a:xfrm>
        </p:spPr>
      </p:pic>
    </p:spTree>
    <p:extLst>
      <p:ext uri="{BB962C8B-B14F-4D97-AF65-F5344CB8AC3E}">
        <p14:creationId xmlns:p14="http://schemas.microsoft.com/office/powerpoint/2010/main" val="7496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DEAF-F9AB-68BA-D869-5951BF77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분류기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943B5-9D8A-9DC8-A0B4-5A0BB397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" altLang="ko-KR" sz="2400" dirty="0"/>
              <a:t>Fully Convolutional Network (FCN)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Multi-Layer Perceptron (MLP)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Residual Network (</a:t>
            </a:r>
            <a:r>
              <a:rPr lang="en" altLang="ko-KR" sz="2400" dirty="0" err="1"/>
              <a:t>ResNet</a:t>
            </a:r>
            <a:r>
              <a:rPr lang="en" altLang="ko-KR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Inception Network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Time-CNN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Encoder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Multi-Channel Convolutional Neural Network (MCNN)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Time-</a:t>
            </a:r>
            <a:r>
              <a:rPr lang="en" altLang="ko-KR" sz="2400" dirty="0" err="1"/>
              <a:t>LeNet</a:t>
            </a:r>
            <a:r>
              <a:rPr lang="en" altLang="ko-KR" sz="2400" dirty="0"/>
              <a:t> (</a:t>
            </a:r>
            <a:r>
              <a:rPr lang="en" altLang="ko-KR" sz="2400" dirty="0" err="1"/>
              <a:t>TLENet</a:t>
            </a:r>
            <a:r>
              <a:rPr lang="en" altLang="ko-KR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Time Warp-Invariant Echo State Network (TWIESN)</a:t>
            </a:r>
          </a:p>
          <a:p>
            <a:pPr>
              <a:lnSpc>
                <a:spcPct val="120000"/>
              </a:lnSpc>
            </a:pPr>
            <a:r>
              <a:rPr lang="en" altLang="ko-KR" sz="2400" dirty="0"/>
              <a:t>Multi-scale Convolutional Deep Convolutional Neural Network (MCDCNN)</a:t>
            </a:r>
          </a:p>
        </p:txBody>
      </p:sp>
    </p:spTree>
    <p:extLst>
      <p:ext uri="{BB962C8B-B14F-4D97-AF65-F5344CB8AC3E}">
        <p14:creationId xmlns:p14="http://schemas.microsoft.com/office/powerpoint/2010/main" val="26469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B4D7-703B-DDBE-FDF8-8A974A00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93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시계열 예측 모델 만들기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B32EB22-88AD-C1FB-012A-A439BBC90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210" y="3406995"/>
            <a:ext cx="6541580" cy="2940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B7DA3-EE6D-70CB-1B9B-C8600D984406}"/>
              </a:ext>
            </a:extLst>
          </p:cNvPr>
          <p:cNvSpPr txBox="1"/>
          <p:nvPr/>
        </p:nvSpPr>
        <p:spPr>
          <a:xfrm>
            <a:off x="838200" y="1766809"/>
            <a:ext cx="62064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데이터셋 준비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features: </a:t>
            </a:r>
            <a:r>
              <a:rPr kumimoji="1" lang="ko-KR" altLang="en-US" dirty="0"/>
              <a:t>입력 데이터 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targets: </a:t>
            </a:r>
            <a:r>
              <a:rPr kumimoji="1" lang="ko-KR" altLang="en-US" dirty="0"/>
              <a:t>출력 레이블 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seq_length</a:t>
            </a:r>
            <a:r>
              <a:rPr kumimoji="1" lang="en-US" altLang="ko-KR" dirty="0"/>
              <a:t>: </a:t>
            </a:r>
            <a:r>
              <a:rPr kumimoji="1" lang="ko-KR" altLang="en-US" dirty="0"/>
              <a:t>시계열 데이터 길이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슬라이딩 윈도우 크기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07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32A06-04E4-40F3-CF0A-9418B08E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/>
              <a:t>분류기 설정</a:t>
            </a:r>
            <a:endParaRPr kumimoji="1" lang="en-US" altLang="ko-KR" sz="2000" b="1" dirty="0"/>
          </a:p>
          <a:p>
            <a:r>
              <a:rPr lang="en-US" altLang="ko-KR" sz="1800" dirty="0">
                <a:solidFill>
                  <a:srgbClr val="000000"/>
                </a:solidFill>
                <a:latin typeface="-webkit-standard"/>
              </a:rPr>
              <a:t>transformer: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여러 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Encoder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레이어를 쌓은 모델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입력 </a:t>
            </a:r>
            <a:r>
              <a:rPr lang="en" altLang="ko-KR" sz="1800" dirty="0"/>
              <a:t>x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 </a:t>
            </a:r>
            <a:r>
              <a:rPr lang="en" altLang="ko-KR" sz="1800" dirty="0"/>
              <a:t>[</a:t>
            </a:r>
            <a:r>
              <a:rPr lang="en" altLang="ko-KR" sz="1800" dirty="0" err="1"/>
              <a:t>batch_size</a:t>
            </a:r>
            <a:r>
              <a:rPr lang="en" altLang="ko-KR" sz="1800" dirty="0"/>
              <a:t>, </a:t>
            </a:r>
            <a:r>
              <a:rPr lang="en" altLang="ko-KR" sz="1800" dirty="0" err="1"/>
              <a:t>seq_length</a:t>
            </a:r>
            <a:r>
              <a:rPr lang="en" altLang="ko-KR" sz="1800" dirty="0"/>
              <a:t>, </a:t>
            </a:r>
            <a:r>
              <a:rPr lang="en" altLang="ko-KR" sz="1800" dirty="0" err="1"/>
              <a:t>input_dim</a:t>
            </a:r>
            <a:r>
              <a:rPr lang="en" altLang="ko-KR" sz="1800" dirty="0"/>
              <a:t>]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9D1953FB-A261-D265-C3CA-565C78D3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8590"/>
            <a:ext cx="7772400" cy="34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461</Words>
  <Application>Microsoft Macintosh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-webkit-standard</vt:lpstr>
      <vt:lpstr>맑은 고딕</vt:lpstr>
      <vt:lpstr>SFMono-Regular</vt:lpstr>
      <vt:lpstr>Arial</vt:lpstr>
      <vt:lpstr>Office 테마</vt:lpstr>
      <vt:lpstr>Walk vs Run 분석 및 모델 학습</vt:lpstr>
      <vt:lpstr>데이터셋 설명</vt:lpstr>
      <vt:lpstr>상관관계 분석</vt:lpstr>
      <vt:lpstr>모델 학습</vt:lpstr>
      <vt:lpstr>fit_classifier() – 모델 학습</vt:lpstr>
      <vt:lpstr>create_classifier() – 분류기에 따라 모델 생성</vt:lpstr>
      <vt:lpstr>분류기</vt:lpstr>
      <vt:lpstr>시계열 예측 모델 만들기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Yewon Hwang</dc:creator>
  <cp:lastModifiedBy>Yewon Hwang</cp:lastModifiedBy>
  <cp:revision>12</cp:revision>
  <dcterms:created xsi:type="dcterms:W3CDTF">2024-12-19T14:23:46Z</dcterms:created>
  <dcterms:modified xsi:type="dcterms:W3CDTF">2024-12-26T15:44:03Z</dcterms:modified>
</cp:coreProperties>
</file>