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78" r:id="rId4"/>
    <p:sldId id="257" r:id="rId5"/>
    <p:sldId id="270" r:id="rId6"/>
    <p:sldId id="264" r:id="rId7"/>
    <p:sldId id="258" r:id="rId8"/>
    <p:sldId id="265" r:id="rId9"/>
    <p:sldId id="263" r:id="rId10"/>
    <p:sldId id="268" r:id="rId11"/>
    <p:sldId id="269" r:id="rId12"/>
    <p:sldId id="271" r:id="rId13"/>
    <p:sldId id="273" r:id="rId14"/>
    <p:sldId id="272" r:id="rId15"/>
    <p:sldId id="274" r:id="rId16"/>
    <p:sldId id="275" r:id="rId17"/>
    <p:sldId id="276" r:id="rId18"/>
    <p:sldId id="277" r:id="rId19"/>
    <p:sldId id="261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76A0"/>
    <a:srgbClr val="78206E"/>
    <a:srgbClr val="042433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2C8EA6-101E-14A1-A376-82135AB15A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04FA3AF-4CE4-400F-02CA-3C71654D43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60450C-A789-3A9D-6A18-78AB2F93D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D1B0F-02AC-4195-A768-B4986CE95E63}" type="datetimeFigureOut">
              <a:rPr lang="ko-KR" altLang="en-US" smtClean="0"/>
              <a:t>2024-03-05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24371F-D7C0-6194-B214-DFF684CB3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3D36A5-A952-6CF3-6EF9-D5785E2BA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895D0-B1A4-477E-959A-DDB9C84F0C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368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DA0C8E-BB03-8338-FFD1-560AEA2FA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E1727B-1ECF-D428-3C09-F719D0E52F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085E47-0310-EC40-E9F9-060115F9C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D1B0F-02AC-4195-A768-B4986CE95E63}" type="datetimeFigureOut">
              <a:rPr lang="ko-KR" altLang="en-US" smtClean="0"/>
              <a:t>2024-03-05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070E0F-9E23-9A62-6BF8-15E413C80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869411-F1B2-1169-7C9C-FA296A033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895D0-B1A4-477E-959A-DDB9C84F0C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686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7DB1505-DA0E-4F3A-618B-413765BC9B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2EF3E5A-0EDD-8332-F002-11367C6912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00A9B5-A59F-4EC6-12B3-83D76608E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D1B0F-02AC-4195-A768-B4986CE95E63}" type="datetimeFigureOut">
              <a:rPr lang="ko-KR" altLang="en-US" smtClean="0"/>
              <a:t>2024-03-05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368CDD-2C8F-EAA4-09D8-37D689BDF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AD01F3-A4C2-0E04-7428-D9F5FFD5E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895D0-B1A4-477E-959A-DDB9C84F0C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0648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C4F629-1B81-D244-94C2-7762B3C5D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705A41-7E6C-2E2D-C3E1-5E5528C1B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D3E816-2CB0-9F0F-5DFF-A03C93971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D1B0F-02AC-4195-A768-B4986CE95E63}" type="datetimeFigureOut">
              <a:rPr lang="ko-KR" altLang="en-US" smtClean="0"/>
              <a:t>2024-03-05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E771DB-02A8-1601-E257-C1052727B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DC5768-246A-D111-BF2B-4FED94734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895D0-B1A4-477E-959A-DDB9C84F0C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889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A6B9D5-91DC-5BA1-3E20-391C48846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D69DB7-D029-A497-D942-1DBFB51DC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419294-9689-7AF1-EDF1-BEBB69DB9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D1B0F-02AC-4195-A768-B4986CE95E63}" type="datetimeFigureOut">
              <a:rPr lang="ko-KR" altLang="en-US" smtClean="0"/>
              <a:t>2024-03-05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CC9F21-1277-35D0-F573-43B5AD9C6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211040-39BD-1F5C-87C1-4FA7AE527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895D0-B1A4-477E-959A-DDB9C84F0C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070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D3426B-FAF2-160C-5C7D-6005327F8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48948E-E59E-37CD-291A-1209950A80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559024-E2C8-E8B9-7857-AC8BD50E8E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FC9A1A-B9EA-5DB4-CC63-F4E3237BB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D1B0F-02AC-4195-A768-B4986CE95E63}" type="datetimeFigureOut">
              <a:rPr lang="ko-KR" altLang="en-US" smtClean="0"/>
              <a:t>2024-03-05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C9DD58-658F-52FC-859C-07E4D2264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D2B71F-2BA4-D6F2-2E58-6019E87B1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895D0-B1A4-477E-959A-DDB9C84F0C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919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99BEA0-50FA-C15B-3BD9-AC8AC6E2B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B12EB6-0D52-F74E-CA14-41F348ABE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B5FD1A5-3373-9A7E-0752-F7069B9F34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D790A9B-DFAE-3B20-7AC8-664BCDB23D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F9FE718-3953-CAB0-82C7-7B67944105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C900904-5858-0065-D385-BD3548E79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D1B0F-02AC-4195-A768-B4986CE95E63}" type="datetimeFigureOut">
              <a:rPr lang="ko-KR" altLang="en-US" smtClean="0"/>
              <a:t>2024-03-05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AA22959-62ED-DF37-B930-5D6B6A9AD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66AEF62-35F8-2D92-2136-3B41BD542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895D0-B1A4-477E-959A-DDB9C84F0C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554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8ED1E0-EF45-1907-EF3B-A76A463AD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5030369-42A2-2DCD-ACA7-D15A8EBC0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D1B0F-02AC-4195-A768-B4986CE95E63}" type="datetimeFigureOut">
              <a:rPr lang="ko-KR" altLang="en-US" smtClean="0"/>
              <a:t>2024-03-05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B62673A-FB83-59E2-30D1-B293D5CE2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719C11A-0956-CCF2-C06E-C30FCBC3D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895D0-B1A4-477E-959A-DDB9C84F0C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3327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62D1349-F92F-8D55-74D2-296365073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D1B0F-02AC-4195-A768-B4986CE95E63}" type="datetimeFigureOut">
              <a:rPr lang="ko-KR" altLang="en-US" smtClean="0"/>
              <a:t>2024-03-05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07E6738-DD4E-9B24-044C-349651CD3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5BDAF0-B729-A1D6-3796-024FA1B22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895D0-B1A4-477E-959A-DDB9C84F0C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756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15A976-C915-ADB7-4D5A-DBD184258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A6DDBE-A71F-195C-DBD4-A7B9FE5BF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73F6AC0-7700-21C1-2E2D-68266883AE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818A62-9028-F8F9-F485-CEAB35B47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D1B0F-02AC-4195-A768-B4986CE95E63}" type="datetimeFigureOut">
              <a:rPr lang="ko-KR" altLang="en-US" smtClean="0"/>
              <a:t>2024-03-05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C4D9B1-03D4-F041-5BC0-76AA2324B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1E1060-2301-0487-F534-603B409FF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895D0-B1A4-477E-959A-DDB9C84F0C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439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4275DB-1FF7-B5CE-DECD-482AEFB2B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5891556-01CB-35CA-7E90-DEB6C905EF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DDE7374-BC56-534C-BA50-B8AA94ECDB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11970E-6F32-9422-5F51-379BE86B6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D1B0F-02AC-4195-A768-B4986CE95E63}" type="datetimeFigureOut">
              <a:rPr lang="ko-KR" altLang="en-US" smtClean="0"/>
              <a:t>2024-03-05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B0DC16-CFA0-8B1C-8D8B-DBBF93D8F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479A9E-29F5-8C51-C4D6-88237A074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895D0-B1A4-477E-959A-DDB9C84F0C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425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8941721-0234-0833-06DE-0C5D8A116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F9BE20-7E27-EC9F-D29D-57F69797E7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3215A1-7A18-6C0B-F66A-A05FB6B2D6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8D1B0F-02AC-4195-A768-B4986CE95E63}" type="datetimeFigureOut">
              <a:rPr lang="ko-KR" altLang="en-US" smtClean="0"/>
              <a:t>2024-03-05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215D7C-DE9A-D957-8661-B0315ED37C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FFF17F-9CC4-2765-DDBA-44CAF7D7F4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45895D0-B1A4-477E-959A-DDB9C84F0C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1314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eips.ethereum.org/EIPS/eip-4337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eips.ethereum.org/EIPS/eip-4337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conomy.io/smart-accounts" TargetMode="External"/><Relationship Id="rId2" Type="http://schemas.openxmlformats.org/officeDocument/2006/relationships/hyperlink" Target="https://eips.ethereum.org/EIPS/eip-4337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iffyscan.xyz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chain.link/cross-chain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chain.link/ccip/tutorials/programmable-token-transfers#transfer-and-receive-tokens-and-data-and-pay-in-native" TargetMode="External"/><Relationship Id="rId3" Type="http://schemas.openxmlformats.org/officeDocument/2006/relationships/hyperlink" Target="https://xangle.io/research/detail/1219" TargetMode="External"/><Relationship Id="rId7" Type="http://schemas.openxmlformats.org/officeDocument/2006/relationships/hyperlink" Target="https://jiffyscan.xyz/" TargetMode="External"/><Relationship Id="rId2" Type="http://schemas.openxmlformats.org/officeDocument/2006/relationships/hyperlink" Target="https://eips.ethereum.org/EIPS/eip-4337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iconomy.io/smart-accounts" TargetMode="External"/><Relationship Id="rId5" Type="http://schemas.openxmlformats.org/officeDocument/2006/relationships/hyperlink" Target="https://xangle.io/research/detail/1198?utm_source=telegram&amp;amp;utm_medium=organic_social&amp;amp;utm_campaign=ERC4337_digest_230526" TargetMode="External"/><Relationship Id="rId4" Type="http://schemas.openxmlformats.org/officeDocument/2006/relationships/hyperlink" Target="https://docs.alchemy.com/reference/bundler-api-endpoint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ips.ethereum.org/EIPS/eip-4337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ips.ethereum.org/EIPS/eip-7562#alt-mempools-rules" TargetMode="External"/><Relationship Id="rId2" Type="http://schemas.openxmlformats.org/officeDocument/2006/relationships/hyperlink" Target="https://eips.ethereum.org/EIPS/eip-4337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th-infinitism/account-abstraction/tree/develop/contracts/samples" TargetMode="External"/><Relationship Id="rId2" Type="http://schemas.openxmlformats.org/officeDocument/2006/relationships/hyperlink" Target="https://eips.ethereum.org/EIPS/eip-4337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ips.ethereum.org/EIPS/eip-4337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ips.ethereum.org/EIPS/eip-4337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eips.ethereum.org/EIPS/eip-4337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ips.ethereum.org/EIPS/eip-4337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eips.ethereum.org/EIPS/eip-4337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D79E230-1BFE-640D-61BA-CDEE8B332F57}"/>
              </a:ext>
            </a:extLst>
          </p:cNvPr>
          <p:cNvSpPr txBox="1"/>
          <p:nvPr/>
        </p:nvSpPr>
        <p:spPr>
          <a:xfrm>
            <a:off x="1125532" y="1140824"/>
            <a:ext cx="974907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Account Abstraction</a:t>
            </a:r>
            <a:r>
              <a:rPr lang="en-US" altLang="ko-KR" sz="3200" dirty="0"/>
              <a:t> (AA)</a:t>
            </a:r>
          </a:p>
          <a:p>
            <a:r>
              <a:rPr lang="en-US" altLang="ko-KR" sz="3200" dirty="0"/>
              <a:t>	- </a:t>
            </a:r>
            <a:r>
              <a:rPr lang="ko-KR" altLang="en-US" sz="2400" dirty="0"/>
              <a:t>계정 추상화 </a:t>
            </a:r>
            <a:r>
              <a:rPr lang="en-US" altLang="ko-KR" sz="1600" dirty="0"/>
              <a:t>with</a:t>
            </a:r>
            <a:r>
              <a:rPr lang="en-US" altLang="ko-KR" sz="2000" dirty="0"/>
              <a:t> ERC4337 : Account Abstractions Using Alt </a:t>
            </a:r>
            <a:r>
              <a:rPr lang="en-US" altLang="ko-KR" sz="2000" dirty="0" err="1"/>
              <a:t>Mempool</a:t>
            </a:r>
            <a:endParaRPr lang="ko-KR" altLang="en-US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4BCFD1-3818-AB05-6382-F505F5619381}"/>
              </a:ext>
            </a:extLst>
          </p:cNvPr>
          <p:cNvSpPr txBox="1"/>
          <p:nvPr/>
        </p:nvSpPr>
        <p:spPr>
          <a:xfrm>
            <a:off x="6479177" y="3994402"/>
            <a:ext cx="5001690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using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Alchemy Bundler &amp; Simple Account Contract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29EDDB-4BD9-47FB-926A-494EA9870669}"/>
              </a:ext>
            </a:extLst>
          </p:cNvPr>
          <p:cNvSpPr txBox="1"/>
          <p:nvPr/>
        </p:nvSpPr>
        <p:spPr>
          <a:xfrm>
            <a:off x="8378735" y="5728877"/>
            <a:ext cx="30203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/>
              <a:t>이정윤 선임연구원</a:t>
            </a:r>
            <a:endParaRPr lang="en-US" altLang="ko-KR" dirty="0"/>
          </a:p>
          <a:p>
            <a:r>
              <a:rPr lang="ko-KR" altLang="en-US" dirty="0"/>
              <a:t>작성일 </a:t>
            </a:r>
            <a:r>
              <a:rPr lang="en-US" altLang="ko-KR" dirty="0"/>
              <a:t>: 2024</a:t>
            </a:r>
            <a:r>
              <a:rPr lang="ko-KR" altLang="en-US" dirty="0"/>
              <a:t>년 </a:t>
            </a:r>
            <a:r>
              <a:rPr lang="en-US" altLang="ko-KR" dirty="0"/>
              <a:t>02</a:t>
            </a:r>
            <a:r>
              <a:rPr lang="ko-KR" altLang="en-US" dirty="0"/>
              <a:t>월</a:t>
            </a:r>
          </a:p>
        </p:txBody>
      </p:sp>
    </p:spTree>
    <p:extLst>
      <p:ext uri="{BB962C8B-B14F-4D97-AF65-F5344CB8AC3E}">
        <p14:creationId xmlns:p14="http://schemas.microsoft.com/office/powerpoint/2010/main" val="748336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16BF07-D70E-156F-9A45-68DFC9E50D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hlinkClick r:id="rId2"/>
            <a:extLst>
              <a:ext uri="{FF2B5EF4-FFF2-40B4-BE49-F238E27FC236}">
                <a16:creationId xmlns:a16="http://schemas.microsoft.com/office/drawing/2014/main" id="{EE69A8F4-F83F-CD12-A4B4-3AA036F2B631}"/>
              </a:ext>
            </a:extLst>
          </p:cNvPr>
          <p:cNvSpPr txBox="1"/>
          <p:nvPr/>
        </p:nvSpPr>
        <p:spPr>
          <a:xfrm>
            <a:off x="185923" y="200373"/>
            <a:ext cx="7590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/>
            <a:r>
              <a:rPr lang="en-US" altLang="ko-KR" sz="2800" b="0" i="0" dirty="0">
                <a:solidFill>
                  <a:srgbClr val="212529"/>
                </a:solidFill>
                <a:effectLst/>
                <a:latin typeface="system-ui"/>
              </a:rPr>
              <a:t>ERC-4337: Account Abstraction Using Alt </a:t>
            </a:r>
            <a:r>
              <a:rPr lang="en-US" altLang="ko-KR" sz="2800" b="0" i="0" dirty="0" err="1">
                <a:solidFill>
                  <a:srgbClr val="212529"/>
                </a:solidFill>
                <a:effectLst/>
                <a:latin typeface="system-ui"/>
              </a:rPr>
              <a:t>Mempool</a:t>
            </a:r>
            <a:r>
              <a:rPr lang="en-US" altLang="ko-KR" sz="28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800DEA6-671D-86F6-228A-71D27E569135}"/>
              </a:ext>
            </a:extLst>
          </p:cNvPr>
          <p:cNvSpPr/>
          <p:nvPr/>
        </p:nvSpPr>
        <p:spPr>
          <a:xfrm>
            <a:off x="7201988" y="2098766"/>
            <a:ext cx="1528354" cy="661851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Validator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89500BF-AA88-0EAE-DA92-C43E9D7B3183}"/>
              </a:ext>
            </a:extLst>
          </p:cNvPr>
          <p:cNvSpPr/>
          <p:nvPr/>
        </p:nvSpPr>
        <p:spPr>
          <a:xfrm>
            <a:off x="5856515" y="2098766"/>
            <a:ext cx="1014549" cy="661851"/>
          </a:xfrm>
          <a:prstGeom prst="rect">
            <a:avLst/>
          </a:prstGeom>
          <a:noFill/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accent4">
                    <a:lumMod val="75000"/>
                  </a:schemeClr>
                </a:solidFill>
              </a:rPr>
              <a:t>S_A_C</a:t>
            </a:r>
            <a:endParaRPr lang="ko-KR" altLang="en-US" sz="1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8AD09CF-BA1A-534F-2B55-4F97EC30B7AF}"/>
              </a:ext>
            </a:extLst>
          </p:cNvPr>
          <p:cNvSpPr/>
          <p:nvPr/>
        </p:nvSpPr>
        <p:spPr>
          <a:xfrm>
            <a:off x="4354286" y="2098766"/>
            <a:ext cx="1258388" cy="66185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Entry Point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B86F342-772D-A5A3-519A-42B7F086F193}"/>
              </a:ext>
            </a:extLst>
          </p:cNvPr>
          <p:cNvSpPr/>
          <p:nvPr/>
        </p:nvSpPr>
        <p:spPr>
          <a:xfrm>
            <a:off x="8974183" y="2098766"/>
            <a:ext cx="1528354" cy="661851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Blockchain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1C4C3FE-32DC-9EE2-6B12-0B3EFA7A061F}"/>
              </a:ext>
            </a:extLst>
          </p:cNvPr>
          <p:cNvSpPr/>
          <p:nvPr/>
        </p:nvSpPr>
        <p:spPr>
          <a:xfrm>
            <a:off x="1841862" y="2098766"/>
            <a:ext cx="1014549" cy="66185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userOp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6FC549B-EDBF-43A3-E2F2-85E701D5D895}"/>
              </a:ext>
            </a:extLst>
          </p:cNvPr>
          <p:cNvSpPr/>
          <p:nvPr/>
        </p:nvSpPr>
        <p:spPr>
          <a:xfrm>
            <a:off x="3095896" y="2098766"/>
            <a:ext cx="1014549" cy="661851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accent4">
                    <a:lumMod val="75000"/>
                  </a:schemeClr>
                </a:solidFill>
              </a:rPr>
              <a:t>Bundler</a:t>
            </a:r>
            <a:endParaRPr lang="ko-KR" altLang="en-US" sz="1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5F97134-976F-86B7-55D4-CD38C309F86C}"/>
              </a:ext>
            </a:extLst>
          </p:cNvPr>
          <p:cNvSpPr/>
          <p:nvPr/>
        </p:nvSpPr>
        <p:spPr>
          <a:xfrm>
            <a:off x="587828" y="2098766"/>
            <a:ext cx="1014549" cy="66185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EOA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D13EF7E-A737-2A08-C2F9-BEFAC2C23630}"/>
              </a:ext>
            </a:extLst>
          </p:cNvPr>
          <p:cNvSpPr/>
          <p:nvPr/>
        </p:nvSpPr>
        <p:spPr>
          <a:xfrm>
            <a:off x="465909" y="1500833"/>
            <a:ext cx="1254034" cy="369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AA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77187872-634E-39FA-CDEC-529755E1CCDC}"/>
              </a:ext>
            </a:extLst>
          </p:cNvPr>
          <p:cNvSpPr/>
          <p:nvPr/>
        </p:nvSpPr>
        <p:spPr>
          <a:xfrm>
            <a:off x="8991595" y="2996344"/>
            <a:ext cx="1532712" cy="781800"/>
          </a:xfrm>
          <a:prstGeom prst="round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Blockchain</a:t>
            </a: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Ethereum</a:t>
            </a:r>
          </a:p>
          <a:p>
            <a:pPr algn="ctr"/>
            <a:r>
              <a:rPr lang="en-US" altLang="ko-KR" sz="1400" b="1" dirty="0" err="1">
                <a:solidFill>
                  <a:schemeClr val="tx1"/>
                </a:solidFill>
              </a:rPr>
              <a:t>Sepolia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2CA7F29-ACA6-A1CC-5B49-D9CCA334ED97}"/>
              </a:ext>
            </a:extLst>
          </p:cNvPr>
          <p:cNvSpPr/>
          <p:nvPr/>
        </p:nvSpPr>
        <p:spPr>
          <a:xfrm>
            <a:off x="3001193" y="2021782"/>
            <a:ext cx="3956954" cy="806326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7E04C8-006C-2675-C3FC-A24E9F41D684}"/>
              </a:ext>
            </a:extLst>
          </p:cNvPr>
          <p:cNvSpPr txBox="1"/>
          <p:nvPr/>
        </p:nvSpPr>
        <p:spPr>
          <a:xfrm>
            <a:off x="3409475" y="3387244"/>
            <a:ext cx="34615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Simple Account Contract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ko-KR" dirty="0" err="1"/>
              <a:t>EntryPoint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ko-KR" dirty="0"/>
              <a:t>beneficiary(bundler account)</a:t>
            </a:r>
            <a:endParaRPr lang="ko-KR" altLang="en-US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F4BE0B5A-9ECF-A7C2-1AE4-C7EFC3A48E83}"/>
              </a:ext>
            </a:extLst>
          </p:cNvPr>
          <p:cNvCxnSpPr/>
          <p:nvPr/>
        </p:nvCxnSpPr>
        <p:spPr>
          <a:xfrm flipH="1">
            <a:off x="3526790" y="3196641"/>
            <a:ext cx="2926080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09EA4D73-1D5A-AA39-2B98-1E254539B3F8}"/>
              </a:ext>
            </a:extLst>
          </p:cNvPr>
          <p:cNvSpPr/>
          <p:nvPr/>
        </p:nvSpPr>
        <p:spPr>
          <a:xfrm>
            <a:off x="465909" y="745915"/>
            <a:ext cx="3775165" cy="369332"/>
          </a:xfrm>
          <a:prstGeom prst="rect">
            <a:avLst/>
          </a:prstGeom>
          <a:noFill/>
          <a:ln w="57150">
            <a:solidFill>
              <a:srgbClr val="0B76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Gas Fee : without Paymaster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555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325B33-95A2-4290-9E20-D4AA1CC64E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hlinkClick r:id="rId2"/>
            <a:extLst>
              <a:ext uri="{FF2B5EF4-FFF2-40B4-BE49-F238E27FC236}">
                <a16:creationId xmlns:a16="http://schemas.microsoft.com/office/drawing/2014/main" id="{AB3F1739-1F4D-21C7-437B-CD6002E86245}"/>
              </a:ext>
            </a:extLst>
          </p:cNvPr>
          <p:cNvSpPr txBox="1"/>
          <p:nvPr/>
        </p:nvSpPr>
        <p:spPr>
          <a:xfrm>
            <a:off x="185923" y="200373"/>
            <a:ext cx="7590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/>
            <a:r>
              <a:rPr lang="en-US" altLang="ko-KR" sz="2800" b="0" i="0" dirty="0">
                <a:solidFill>
                  <a:srgbClr val="212529"/>
                </a:solidFill>
                <a:effectLst/>
                <a:latin typeface="system-ui"/>
              </a:rPr>
              <a:t>ERC-4337: Account Abstraction Using Alt </a:t>
            </a:r>
            <a:r>
              <a:rPr lang="en-US" altLang="ko-KR" sz="2800" b="0" i="0" dirty="0" err="1">
                <a:solidFill>
                  <a:srgbClr val="212529"/>
                </a:solidFill>
                <a:effectLst/>
                <a:latin typeface="system-ui"/>
              </a:rPr>
              <a:t>Mempool</a:t>
            </a:r>
            <a:r>
              <a:rPr lang="en-US" altLang="ko-KR" sz="28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17FE706-5752-92F9-433B-69B73A7CFB4E}"/>
              </a:ext>
            </a:extLst>
          </p:cNvPr>
          <p:cNvSpPr/>
          <p:nvPr/>
        </p:nvSpPr>
        <p:spPr>
          <a:xfrm>
            <a:off x="7102929" y="2479604"/>
            <a:ext cx="1101632" cy="661851"/>
          </a:xfrm>
          <a:prstGeom prst="rect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accent4">
                    <a:lumMod val="75000"/>
                  </a:schemeClr>
                </a:solidFill>
              </a:rPr>
              <a:t>Paymaster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F43DC14-EFAE-FA5D-0A06-2F9E42C97453}"/>
              </a:ext>
            </a:extLst>
          </p:cNvPr>
          <p:cNvSpPr/>
          <p:nvPr/>
        </p:nvSpPr>
        <p:spPr>
          <a:xfrm>
            <a:off x="4354286" y="2484351"/>
            <a:ext cx="1258388" cy="66185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Entry Point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3ADA35D-ACA6-CA17-358B-406E6E12E1D6}"/>
              </a:ext>
            </a:extLst>
          </p:cNvPr>
          <p:cNvSpPr/>
          <p:nvPr/>
        </p:nvSpPr>
        <p:spPr>
          <a:xfrm>
            <a:off x="1841862" y="2484351"/>
            <a:ext cx="1014549" cy="66185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userOp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EBAE3FB-7699-E30B-015D-CF1A6F951A29}"/>
              </a:ext>
            </a:extLst>
          </p:cNvPr>
          <p:cNvSpPr/>
          <p:nvPr/>
        </p:nvSpPr>
        <p:spPr>
          <a:xfrm>
            <a:off x="3095896" y="2484351"/>
            <a:ext cx="1014549" cy="661851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accent4">
                    <a:lumMod val="75000"/>
                  </a:schemeClr>
                </a:solidFill>
              </a:rPr>
              <a:t>Bundler</a:t>
            </a:r>
            <a:endParaRPr lang="ko-KR" altLang="en-US" sz="1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E8F756D-4106-DF54-C1F0-8B48BB0C21AD}"/>
              </a:ext>
            </a:extLst>
          </p:cNvPr>
          <p:cNvSpPr/>
          <p:nvPr/>
        </p:nvSpPr>
        <p:spPr>
          <a:xfrm>
            <a:off x="587828" y="2484351"/>
            <a:ext cx="1014549" cy="66185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EOA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1004ADC-72CB-2A3E-07A6-6D3348F11380}"/>
              </a:ext>
            </a:extLst>
          </p:cNvPr>
          <p:cNvSpPr/>
          <p:nvPr/>
        </p:nvSpPr>
        <p:spPr>
          <a:xfrm>
            <a:off x="465909" y="1500833"/>
            <a:ext cx="1254034" cy="369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AA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BD9E991-9F64-3EB0-71D9-7710BE232967}"/>
              </a:ext>
            </a:extLst>
          </p:cNvPr>
          <p:cNvSpPr/>
          <p:nvPr/>
        </p:nvSpPr>
        <p:spPr>
          <a:xfrm>
            <a:off x="3001193" y="2407367"/>
            <a:ext cx="3956954" cy="806326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9125ACA-CA40-32DA-2706-1AD3B4BF451E}"/>
              </a:ext>
            </a:extLst>
          </p:cNvPr>
          <p:cNvSpPr/>
          <p:nvPr/>
        </p:nvSpPr>
        <p:spPr>
          <a:xfrm>
            <a:off x="465909" y="745915"/>
            <a:ext cx="3775165" cy="369332"/>
          </a:xfrm>
          <a:prstGeom prst="rect">
            <a:avLst/>
          </a:prstGeom>
          <a:noFill/>
          <a:ln w="57150">
            <a:solidFill>
              <a:srgbClr val="0B76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Gas Fee : with Paymaster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02CCAF8-47AC-D398-397C-6F6E1CF4E5F5}"/>
              </a:ext>
            </a:extLst>
          </p:cNvPr>
          <p:cNvSpPr/>
          <p:nvPr/>
        </p:nvSpPr>
        <p:spPr>
          <a:xfrm>
            <a:off x="5856515" y="2484946"/>
            <a:ext cx="1014549" cy="661851"/>
          </a:xfrm>
          <a:prstGeom prst="rect">
            <a:avLst/>
          </a:prstGeom>
          <a:noFill/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accent4">
                    <a:lumMod val="75000"/>
                  </a:schemeClr>
                </a:solidFill>
              </a:rPr>
              <a:t>S_A_C</a:t>
            </a:r>
            <a:endParaRPr lang="ko-KR" altLang="en-US" sz="1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237AEAC-99D3-4314-4713-EE31A21558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8799" y="1409235"/>
            <a:ext cx="7935432" cy="552527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F76E346-B022-65FD-8B06-FA83F3E2F19B}"/>
              </a:ext>
            </a:extLst>
          </p:cNvPr>
          <p:cNvCxnSpPr>
            <a:cxnSpLocks/>
          </p:cNvCxnSpPr>
          <p:nvPr/>
        </p:nvCxnSpPr>
        <p:spPr>
          <a:xfrm flipV="1">
            <a:off x="2349137" y="1987889"/>
            <a:ext cx="0" cy="432000"/>
          </a:xfrm>
          <a:prstGeom prst="straightConnector1">
            <a:avLst/>
          </a:prstGeom>
          <a:ln w="57150"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7E372C2-89AE-5DE0-9F63-AD37094DF48B}"/>
              </a:ext>
            </a:extLst>
          </p:cNvPr>
          <p:cNvSpPr/>
          <p:nvPr/>
        </p:nvSpPr>
        <p:spPr>
          <a:xfrm>
            <a:off x="7102929" y="3873300"/>
            <a:ext cx="1101632" cy="661851"/>
          </a:xfrm>
          <a:prstGeom prst="rect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accent4">
                    <a:lumMod val="75000"/>
                  </a:schemeClr>
                </a:solidFill>
              </a:rPr>
              <a:t>Paymaster</a:t>
            </a:r>
          </a:p>
          <a:p>
            <a:pPr algn="ctr"/>
            <a:r>
              <a:rPr lang="en-US" altLang="ko-KR" sz="1400" b="1" dirty="0">
                <a:solidFill>
                  <a:schemeClr val="accent4">
                    <a:lumMod val="75000"/>
                  </a:schemeClr>
                </a:solidFill>
              </a:rPr>
              <a:t>ERC-20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8B8E68-1D3E-9935-47B2-55C956DD7AFD}"/>
              </a:ext>
            </a:extLst>
          </p:cNvPr>
          <p:cNvSpPr txBox="1"/>
          <p:nvPr/>
        </p:nvSpPr>
        <p:spPr>
          <a:xfrm>
            <a:off x="7330579" y="332271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또는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814D4A-CE58-9E4B-0A46-34215DFCDDF2}"/>
              </a:ext>
            </a:extLst>
          </p:cNvPr>
          <p:cNvSpPr txBox="1"/>
          <p:nvPr/>
        </p:nvSpPr>
        <p:spPr>
          <a:xfrm>
            <a:off x="4354286" y="3692043"/>
            <a:ext cx="17665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검증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ko-KR" dirty="0"/>
              <a:t>ERC-20 </a:t>
            </a:r>
            <a:r>
              <a:rPr lang="ko-KR" altLang="en-US" dirty="0"/>
              <a:t>잔액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ko-KR" dirty="0"/>
              <a:t>whitelist</a:t>
            </a:r>
            <a:endParaRPr lang="ko-KR" altLang="en-US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4235305D-2B24-FB68-A756-F4C5D1FF2747}"/>
              </a:ext>
            </a:extLst>
          </p:cNvPr>
          <p:cNvCxnSpPr>
            <a:cxnSpLocks/>
          </p:cNvCxnSpPr>
          <p:nvPr/>
        </p:nvCxnSpPr>
        <p:spPr>
          <a:xfrm flipH="1">
            <a:off x="3526790" y="3501440"/>
            <a:ext cx="3431357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067EBB86-1925-BD74-0864-8F0F1A644E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6963" y="2422776"/>
            <a:ext cx="3667252" cy="290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517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B155C5-FF32-6FEA-890D-19F9F7B94D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hlinkClick r:id="rId2"/>
            <a:extLst>
              <a:ext uri="{FF2B5EF4-FFF2-40B4-BE49-F238E27FC236}">
                <a16:creationId xmlns:a16="http://schemas.microsoft.com/office/drawing/2014/main" id="{C541F544-7FD4-EBA9-93D9-B3A8C95949CF}"/>
              </a:ext>
            </a:extLst>
          </p:cNvPr>
          <p:cNvSpPr txBox="1"/>
          <p:nvPr/>
        </p:nvSpPr>
        <p:spPr>
          <a:xfrm>
            <a:off x="185923" y="200373"/>
            <a:ext cx="7590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/>
            <a:r>
              <a:rPr lang="ko-KR" altLang="en-US" sz="2800" b="0" i="0" dirty="0">
                <a:solidFill>
                  <a:srgbClr val="212529"/>
                </a:solidFill>
                <a:effectLst/>
                <a:latin typeface="system-ui"/>
              </a:rPr>
              <a:t>적용 사례</a:t>
            </a:r>
            <a:endParaRPr lang="en-US" altLang="ko-KR" sz="2800" b="0" i="0" dirty="0">
              <a:solidFill>
                <a:srgbClr val="212529"/>
              </a:solidFill>
              <a:effectLst/>
              <a:latin typeface="system-ui"/>
            </a:endParaRPr>
          </a:p>
        </p:txBody>
      </p:sp>
      <p:sp>
        <p:nvSpPr>
          <p:cNvPr id="41" name="직사각형 40">
            <a:hlinkClick r:id="rId3"/>
            <a:extLst>
              <a:ext uri="{FF2B5EF4-FFF2-40B4-BE49-F238E27FC236}">
                <a16:creationId xmlns:a16="http://schemas.microsoft.com/office/drawing/2014/main" id="{4ED3D235-AF77-CFF6-A85A-456F855433C6}"/>
              </a:ext>
            </a:extLst>
          </p:cNvPr>
          <p:cNvSpPr/>
          <p:nvPr/>
        </p:nvSpPr>
        <p:spPr>
          <a:xfrm>
            <a:off x="2005149" y="307696"/>
            <a:ext cx="3775165" cy="369332"/>
          </a:xfrm>
          <a:prstGeom prst="rect">
            <a:avLst/>
          </a:prstGeom>
          <a:noFill/>
          <a:ln w="57150">
            <a:solidFill>
              <a:srgbClr val="0B76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>
                <a:solidFill>
                  <a:schemeClr val="tx1"/>
                </a:solidFill>
              </a:rPr>
              <a:t>Biconomy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0D8CAA36-7257-4CF7-828D-438EBC1064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7699" y="830916"/>
            <a:ext cx="9116601" cy="5620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696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420210-227B-FA6D-B682-E10F1F8BBA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9C5CCD2-19DA-0F50-B113-7339D8713862}"/>
              </a:ext>
            </a:extLst>
          </p:cNvPr>
          <p:cNvSpPr txBox="1"/>
          <p:nvPr/>
        </p:nvSpPr>
        <p:spPr>
          <a:xfrm>
            <a:off x="185923" y="200373"/>
            <a:ext cx="7590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/>
            <a:r>
              <a:rPr lang="ko-KR" altLang="en-US" sz="2800" dirty="0">
                <a:solidFill>
                  <a:srgbClr val="212529"/>
                </a:solidFill>
                <a:latin typeface="system-ui"/>
              </a:rPr>
              <a:t>활용 방안</a:t>
            </a:r>
            <a:endParaRPr lang="en-US" altLang="ko-KR" sz="2800" b="0" i="0" dirty="0">
              <a:solidFill>
                <a:srgbClr val="212529"/>
              </a:solidFill>
              <a:effectLst/>
              <a:latin typeface="system-ui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F0F727F-A9BF-B8E4-68F7-6CECA34AC3BA}"/>
              </a:ext>
            </a:extLst>
          </p:cNvPr>
          <p:cNvSpPr/>
          <p:nvPr/>
        </p:nvSpPr>
        <p:spPr>
          <a:xfrm>
            <a:off x="2005149" y="307696"/>
            <a:ext cx="4595948" cy="369332"/>
          </a:xfrm>
          <a:prstGeom prst="rect">
            <a:avLst/>
          </a:prstGeom>
          <a:noFill/>
          <a:ln w="57150">
            <a:solidFill>
              <a:srgbClr val="0B76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UI/UX</a:t>
            </a:r>
            <a:r>
              <a:rPr lang="ko-KR" altLang="en-US" sz="1600" b="1" dirty="0">
                <a:solidFill>
                  <a:schemeClr val="tx1"/>
                </a:solidFill>
              </a:rPr>
              <a:t> </a:t>
            </a:r>
            <a:r>
              <a:rPr lang="en-US" altLang="ko-KR" sz="1600" b="1" dirty="0">
                <a:solidFill>
                  <a:schemeClr val="tx1"/>
                </a:solidFill>
              </a:rPr>
              <a:t>Web3 </a:t>
            </a:r>
            <a:r>
              <a:rPr lang="ko-KR" altLang="en-US" sz="1600" b="1" dirty="0">
                <a:solidFill>
                  <a:schemeClr val="tx1"/>
                </a:solidFill>
              </a:rPr>
              <a:t>요소 배제 </a:t>
            </a:r>
            <a:r>
              <a:rPr lang="en-US" altLang="ko-KR" sz="1600" b="1" dirty="0">
                <a:solidFill>
                  <a:schemeClr val="tx1"/>
                </a:solidFill>
              </a:rPr>
              <a:t>- </a:t>
            </a:r>
            <a:r>
              <a:rPr lang="ko-KR" altLang="en-US" sz="1600" b="1" dirty="0">
                <a:solidFill>
                  <a:schemeClr val="tx1"/>
                </a:solidFill>
              </a:rPr>
              <a:t>사용자 접근성 개선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E532DB-8EB8-05AA-3894-2E7042D678B0}"/>
              </a:ext>
            </a:extLst>
          </p:cNvPr>
          <p:cNvSpPr txBox="1"/>
          <p:nvPr/>
        </p:nvSpPr>
        <p:spPr>
          <a:xfrm>
            <a:off x="425147" y="1041439"/>
            <a:ext cx="5266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서비스 소유 </a:t>
            </a:r>
            <a:r>
              <a:rPr lang="en-US" altLang="ko-KR" dirty="0"/>
              <a:t>Contract Account </a:t>
            </a:r>
            <a:r>
              <a:rPr lang="ko-KR" altLang="en-US" dirty="0"/>
              <a:t>생성 후 </a:t>
            </a:r>
            <a:r>
              <a:rPr lang="en-US" altLang="ko-KR" dirty="0"/>
              <a:t>ID</a:t>
            </a:r>
            <a:r>
              <a:rPr lang="ko-KR" altLang="en-US" dirty="0"/>
              <a:t>와 매칭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60C9E5F-5EA1-9ED7-46EE-8B0AEEA420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147" y="1728617"/>
            <a:ext cx="5104049" cy="319580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CA6B8E8-08BA-F11B-2079-5E6DB116F0A0}"/>
              </a:ext>
            </a:extLst>
          </p:cNvPr>
          <p:cNvSpPr/>
          <p:nvPr/>
        </p:nvSpPr>
        <p:spPr>
          <a:xfrm>
            <a:off x="5995579" y="2900360"/>
            <a:ext cx="1452971" cy="1209675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DApp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Social Login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D5306C1-D433-47DF-D327-F2107CD18798}"/>
              </a:ext>
            </a:extLst>
          </p:cNvPr>
          <p:cNvSpPr/>
          <p:nvPr/>
        </p:nvSpPr>
        <p:spPr>
          <a:xfrm>
            <a:off x="9305925" y="2571749"/>
            <a:ext cx="2286000" cy="1866899"/>
          </a:xfrm>
          <a:prstGeom prst="rect">
            <a:avLst/>
          </a:prstGeom>
          <a:noFill/>
          <a:ln w="57150">
            <a:solidFill>
              <a:srgbClr val="0B76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Backend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user </a:t>
            </a:r>
            <a:r>
              <a:rPr lang="en-US" altLang="ko-KR" dirty="0" err="1">
                <a:solidFill>
                  <a:schemeClr val="tx1"/>
                </a:solidFill>
              </a:rPr>
              <a:t>Idx</a:t>
            </a:r>
            <a:r>
              <a:rPr lang="en-US" altLang="ko-KR" dirty="0">
                <a:solidFill>
                  <a:schemeClr val="tx1"/>
                </a:solidFill>
              </a:rPr>
              <a:t> = salt</a:t>
            </a:r>
          </a:p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createAccount</a:t>
            </a:r>
            <a:r>
              <a:rPr lang="en-US" altLang="ko-KR" dirty="0">
                <a:solidFill>
                  <a:schemeClr val="tx1"/>
                </a:solidFill>
              </a:rPr>
              <a:t>(salt)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84D26734-EE18-2B1C-BA62-0A7E2A50573F}"/>
              </a:ext>
            </a:extLst>
          </p:cNvPr>
          <p:cNvCxnSpPr>
            <a:cxnSpLocks/>
          </p:cNvCxnSpPr>
          <p:nvPr/>
        </p:nvCxnSpPr>
        <p:spPr>
          <a:xfrm>
            <a:off x="7747286" y="3326521"/>
            <a:ext cx="127288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5D7822E-132F-080C-C46E-30FA0A7DB06F}"/>
              </a:ext>
            </a:extLst>
          </p:cNvPr>
          <p:cNvSpPr txBox="1"/>
          <p:nvPr/>
        </p:nvSpPr>
        <p:spPr>
          <a:xfrm>
            <a:off x="8132619" y="2957189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cid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8EFD2D7-8A5A-5596-B609-0180C4600F74}"/>
              </a:ext>
            </a:extLst>
          </p:cNvPr>
          <p:cNvCxnSpPr>
            <a:cxnSpLocks/>
          </p:cNvCxnSpPr>
          <p:nvPr/>
        </p:nvCxnSpPr>
        <p:spPr>
          <a:xfrm flipH="1">
            <a:off x="7747286" y="3662039"/>
            <a:ext cx="127288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BC5E125-FB85-484C-A90E-83472D328C53}"/>
              </a:ext>
            </a:extLst>
          </p:cNvPr>
          <p:cNvSpPr txBox="1"/>
          <p:nvPr/>
        </p:nvSpPr>
        <p:spPr>
          <a:xfrm>
            <a:off x="7914933" y="3681089"/>
            <a:ext cx="984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address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3191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01E5CE-E9CB-38CF-E270-CCA4E0C2F3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EFB4F48-F84F-6810-BAB8-EEB134EA1F60}"/>
              </a:ext>
            </a:extLst>
          </p:cNvPr>
          <p:cNvSpPr txBox="1"/>
          <p:nvPr/>
        </p:nvSpPr>
        <p:spPr>
          <a:xfrm>
            <a:off x="185923" y="200373"/>
            <a:ext cx="7590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/>
            <a:r>
              <a:rPr lang="ko-KR" altLang="en-US" sz="2800" dirty="0">
                <a:solidFill>
                  <a:srgbClr val="212529"/>
                </a:solidFill>
                <a:latin typeface="system-ui"/>
              </a:rPr>
              <a:t>활용 방안</a:t>
            </a:r>
            <a:endParaRPr lang="en-US" altLang="ko-KR" sz="2800" b="0" i="0" dirty="0">
              <a:solidFill>
                <a:srgbClr val="212529"/>
              </a:solidFill>
              <a:effectLst/>
              <a:latin typeface="system-ui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9424613-E35A-146D-B416-646AFCDB61EE}"/>
              </a:ext>
            </a:extLst>
          </p:cNvPr>
          <p:cNvSpPr/>
          <p:nvPr/>
        </p:nvSpPr>
        <p:spPr>
          <a:xfrm>
            <a:off x="2005149" y="307696"/>
            <a:ext cx="3775165" cy="369332"/>
          </a:xfrm>
          <a:prstGeom prst="rect">
            <a:avLst/>
          </a:prstGeom>
          <a:noFill/>
          <a:ln w="57150">
            <a:solidFill>
              <a:srgbClr val="0B76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공동 지갑 혹은 소셜 복구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8C0A247-F6F2-A1DC-5C56-049D5C28A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147" y="1728618"/>
            <a:ext cx="6935168" cy="242921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4EF2FE9-8F63-C96C-FB3F-639181F806AF}"/>
              </a:ext>
            </a:extLst>
          </p:cNvPr>
          <p:cNvSpPr txBox="1"/>
          <p:nvPr/>
        </p:nvSpPr>
        <p:spPr>
          <a:xfrm>
            <a:off x="425147" y="1041439"/>
            <a:ext cx="6605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_</a:t>
            </a:r>
            <a:r>
              <a:rPr lang="en-US" altLang="ko-KR" dirty="0" err="1"/>
              <a:t>validateSignature</a:t>
            </a:r>
            <a:r>
              <a:rPr lang="en-US" altLang="ko-KR" dirty="0"/>
              <a:t>()</a:t>
            </a:r>
            <a:r>
              <a:rPr lang="ko-KR" altLang="en-US" dirty="0"/>
              <a:t>를 </a:t>
            </a:r>
            <a:r>
              <a:rPr lang="en-US" altLang="ko-KR" dirty="0"/>
              <a:t>Customizing – owner</a:t>
            </a:r>
            <a:r>
              <a:rPr lang="ko-KR" altLang="en-US" dirty="0"/>
              <a:t> 체크 방식을 변경</a:t>
            </a:r>
          </a:p>
        </p:txBody>
      </p:sp>
    </p:spTree>
    <p:extLst>
      <p:ext uri="{BB962C8B-B14F-4D97-AF65-F5344CB8AC3E}">
        <p14:creationId xmlns:p14="http://schemas.microsoft.com/office/powerpoint/2010/main" val="29447231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7D85CD-3156-35DA-4775-BD9CB89B1B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0C50945-3567-7654-F943-50149898EF3B}"/>
              </a:ext>
            </a:extLst>
          </p:cNvPr>
          <p:cNvSpPr txBox="1"/>
          <p:nvPr/>
        </p:nvSpPr>
        <p:spPr>
          <a:xfrm>
            <a:off x="185923" y="200373"/>
            <a:ext cx="7590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/>
            <a:r>
              <a:rPr lang="ko-KR" altLang="en-US" sz="2800" dirty="0">
                <a:solidFill>
                  <a:srgbClr val="212529"/>
                </a:solidFill>
                <a:latin typeface="system-ui"/>
              </a:rPr>
              <a:t>한계</a:t>
            </a:r>
            <a:r>
              <a:rPr lang="ko-KR" altLang="en-US" sz="2800" b="0" i="0" dirty="0">
                <a:solidFill>
                  <a:srgbClr val="212529"/>
                </a:solidFill>
                <a:effectLst/>
                <a:latin typeface="system-ui"/>
              </a:rPr>
              <a:t>점</a:t>
            </a:r>
            <a:endParaRPr lang="en-US" altLang="ko-KR" sz="2800" b="0" i="0" dirty="0">
              <a:solidFill>
                <a:srgbClr val="212529"/>
              </a:solidFill>
              <a:effectLst/>
              <a:latin typeface="system-ui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C8DDA19-50FA-9EE8-7A23-E9C67598330A}"/>
              </a:ext>
            </a:extLst>
          </p:cNvPr>
          <p:cNvSpPr/>
          <p:nvPr/>
        </p:nvSpPr>
        <p:spPr>
          <a:xfrm>
            <a:off x="2005149" y="307696"/>
            <a:ext cx="3775165" cy="369332"/>
          </a:xfrm>
          <a:prstGeom prst="rect">
            <a:avLst/>
          </a:prstGeom>
          <a:noFill/>
          <a:ln w="57150">
            <a:solidFill>
              <a:srgbClr val="0B76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>
                <a:solidFill>
                  <a:schemeClr val="tx1"/>
                </a:solidFill>
              </a:rPr>
              <a:t>중앙화된</a:t>
            </a:r>
            <a:r>
              <a:rPr lang="ko-KR" altLang="en-US" sz="1600" b="1" dirty="0">
                <a:solidFill>
                  <a:schemeClr val="tx1"/>
                </a:solidFill>
              </a:rPr>
              <a:t> 프로세스로 인한 보안 위험성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F31FEE-55F9-2228-D0CF-FF6032906D58}"/>
              </a:ext>
            </a:extLst>
          </p:cNvPr>
          <p:cNvSpPr txBox="1"/>
          <p:nvPr/>
        </p:nvSpPr>
        <p:spPr>
          <a:xfrm>
            <a:off x="425147" y="1041439"/>
            <a:ext cx="9420528" cy="3724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신뢰할 수 있는 </a:t>
            </a:r>
            <a:r>
              <a:rPr lang="en-US" altLang="ko-KR" dirty="0"/>
              <a:t>Bundler</a:t>
            </a:r>
            <a:r>
              <a:rPr lang="ko-KR" altLang="en-US" dirty="0"/>
              <a:t>의 필요성</a:t>
            </a:r>
            <a:endParaRPr lang="en-US" altLang="ko-KR" dirty="0"/>
          </a:p>
          <a:p>
            <a:r>
              <a:rPr lang="en-US" altLang="ko-KR" sz="1600" dirty="0"/>
              <a:t>- </a:t>
            </a:r>
            <a:r>
              <a:rPr lang="en-US" altLang="ko-KR" sz="1600" dirty="0" err="1"/>
              <a:t>userOperation</a:t>
            </a:r>
            <a:r>
              <a:rPr lang="en-US" altLang="ko-KR" sz="1600" dirty="0"/>
              <a:t> </a:t>
            </a:r>
            <a:r>
              <a:rPr lang="ko-KR" altLang="en-US" sz="1600" dirty="0"/>
              <a:t>요청을 선택적으로 실행 가능함</a:t>
            </a:r>
            <a:endParaRPr lang="en-US" altLang="ko-KR" sz="1600" dirty="0"/>
          </a:p>
          <a:p>
            <a:r>
              <a:rPr lang="en-US" altLang="ko-KR" sz="1600" dirty="0"/>
              <a:t>- </a:t>
            </a:r>
            <a:r>
              <a:rPr lang="en-US" altLang="ko-KR" sz="1600" dirty="0" err="1"/>
              <a:t>userOperation</a:t>
            </a:r>
            <a:r>
              <a:rPr lang="ko-KR" altLang="en-US" sz="1600" dirty="0"/>
              <a:t>을 미리 확인하고 악의적으로 이용할 수 있음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Auditing</a:t>
            </a:r>
            <a:r>
              <a:rPr lang="ko-KR" altLang="en-US" dirty="0"/>
              <a:t>된</a:t>
            </a:r>
            <a:r>
              <a:rPr lang="en-US" altLang="ko-KR" dirty="0"/>
              <a:t> Contract Factory </a:t>
            </a:r>
            <a:r>
              <a:rPr lang="ko-KR" altLang="en-US" dirty="0"/>
              <a:t>코드 사용의 필요성</a:t>
            </a:r>
            <a:endParaRPr lang="en-US" altLang="ko-KR" dirty="0"/>
          </a:p>
          <a:p>
            <a:r>
              <a:rPr lang="en-US" altLang="ko-KR" sz="1600" dirty="0"/>
              <a:t>- Contract Account</a:t>
            </a:r>
            <a:r>
              <a:rPr lang="ko-KR" altLang="en-US" sz="1600" dirty="0"/>
              <a:t>의 </a:t>
            </a:r>
            <a:r>
              <a:rPr lang="en-US" altLang="ko-KR" sz="1600" dirty="0"/>
              <a:t>signature validation</a:t>
            </a:r>
            <a:r>
              <a:rPr lang="ko-KR" altLang="en-US" sz="1600" dirty="0"/>
              <a:t>에 취약점이 있을 경우 자산 탈취 가능</a:t>
            </a:r>
            <a:endParaRPr lang="en-US" altLang="ko-KR" sz="1600" dirty="0"/>
          </a:p>
          <a:p>
            <a:endParaRPr lang="en-US" altLang="ko-KR" dirty="0"/>
          </a:p>
          <a:p>
            <a:r>
              <a:rPr lang="ko-KR" altLang="en-US" dirty="0"/>
              <a:t>증가하는 </a:t>
            </a:r>
            <a:r>
              <a:rPr lang="en-US" altLang="ko-KR" dirty="0"/>
              <a:t>Gas fee</a:t>
            </a:r>
          </a:p>
          <a:p>
            <a:r>
              <a:rPr lang="en-US" altLang="ko-KR" sz="1600" dirty="0"/>
              <a:t>- </a:t>
            </a:r>
            <a:r>
              <a:rPr lang="ko-KR" altLang="en-US" sz="1600" dirty="0"/>
              <a:t>단순 실험 결과 직접 </a:t>
            </a:r>
            <a:r>
              <a:rPr lang="en-US" altLang="ko-KR" sz="1600" dirty="0"/>
              <a:t>Contract call</a:t>
            </a:r>
            <a:r>
              <a:rPr lang="ko-KR" altLang="en-US" sz="1600" dirty="0"/>
              <a:t>에 비해 </a:t>
            </a:r>
            <a:r>
              <a:rPr lang="en-US" altLang="ko-KR" sz="1600" dirty="0" err="1"/>
              <a:t>userOp</a:t>
            </a:r>
            <a:r>
              <a:rPr lang="en-US" altLang="ko-KR" sz="1600" dirty="0"/>
              <a:t> </a:t>
            </a:r>
            <a:r>
              <a:rPr lang="ko-KR" altLang="en-US" sz="1600" dirty="0"/>
              <a:t>전송 시 </a:t>
            </a:r>
            <a:r>
              <a:rPr lang="en-US" altLang="ko-KR" sz="1600" dirty="0"/>
              <a:t>3</a:t>
            </a:r>
            <a:r>
              <a:rPr lang="ko-KR" altLang="en-US" sz="1600" dirty="0"/>
              <a:t>배의 </a:t>
            </a:r>
            <a:r>
              <a:rPr lang="en-US" altLang="ko-KR" sz="1600" dirty="0"/>
              <a:t>Gas fee</a:t>
            </a:r>
            <a:r>
              <a:rPr lang="ko-KR" altLang="en-US" sz="1600" dirty="0"/>
              <a:t> 발생함</a:t>
            </a:r>
            <a:endParaRPr lang="en-US" altLang="ko-KR" sz="1600" dirty="0"/>
          </a:p>
          <a:p>
            <a:r>
              <a:rPr lang="en-US" altLang="ko-KR" sz="1600" dirty="0"/>
              <a:t>- Bundler</a:t>
            </a:r>
            <a:r>
              <a:rPr lang="ko-KR" altLang="en-US" sz="1600" dirty="0"/>
              <a:t>를 직접 운영하고</a:t>
            </a:r>
            <a:r>
              <a:rPr lang="en-US" altLang="ko-KR" sz="1600" dirty="0"/>
              <a:t>,</a:t>
            </a:r>
            <a:r>
              <a:rPr lang="ko-KR" altLang="en-US" sz="1600" dirty="0"/>
              <a:t> </a:t>
            </a:r>
            <a:r>
              <a:rPr lang="en-US" altLang="ko-KR" sz="1600" dirty="0" err="1"/>
              <a:t>userOp</a:t>
            </a:r>
            <a:r>
              <a:rPr lang="ko-KR" altLang="en-US" sz="1600" dirty="0"/>
              <a:t>를 최대한 많이 묶어서 전송하면 </a:t>
            </a:r>
            <a:r>
              <a:rPr lang="en-US" altLang="ko-KR" sz="1600" dirty="0"/>
              <a:t>control </a:t>
            </a:r>
            <a:r>
              <a:rPr lang="ko-KR" altLang="en-US" sz="1600" dirty="0"/>
              <a:t>가능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dirty="0"/>
              <a:t>Transaction Tracking</a:t>
            </a:r>
            <a:r>
              <a:rPr lang="ko-KR" altLang="en-US" dirty="0"/>
              <a:t> 어려움</a:t>
            </a:r>
            <a:endParaRPr lang="en-US" altLang="ko-KR" dirty="0"/>
          </a:p>
          <a:p>
            <a:r>
              <a:rPr lang="en-US" altLang="ko-KR" sz="1600" dirty="0"/>
              <a:t>- </a:t>
            </a:r>
            <a:r>
              <a:rPr lang="ko-KR" altLang="en-US" sz="1600" dirty="0"/>
              <a:t>개인의 </a:t>
            </a:r>
            <a:r>
              <a:rPr lang="en-US" altLang="ko-KR" sz="1600" dirty="0"/>
              <a:t>EOA</a:t>
            </a:r>
            <a:r>
              <a:rPr lang="ko-KR" altLang="en-US" sz="1600" dirty="0"/>
              <a:t>의 </a:t>
            </a:r>
            <a:r>
              <a:rPr lang="en-US" altLang="ko-KR" sz="1600" dirty="0"/>
              <a:t>Address</a:t>
            </a:r>
            <a:r>
              <a:rPr lang="ko-KR" altLang="en-US" sz="1600" dirty="0"/>
              <a:t>에서 발생하지 않기 때문에 별도의 </a:t>
            </a:r>
            <a:r>
              <a:rPr lang="en-US" altLang="ko-KR" sz="1600" dirty="0" err="1"/>
              <a:t>userOp</a:t>
            </a:r>
            <a:r>
              <a:rPr lang="en-US" altLang="ko-KR" sz="1600" dirty="0"/>
              <a:t> Hash explorer solution</a:t>
            </a:r>
            <a:r>
              <a:rPr lang="ko-KR" altLang="en-US" sz="1600" dirty="0"/>
              <a:t>이 필요함</a:t>
            </a:r>
            <a:endParaRPr lang="en-US" altLang="ko-KR" sz="1600" dirty="0"/>
          </a:p>
          <a:p>
            <a:r>
              <a:rPr lang="en-US" altLang="ko-KR" sz="1600" dirty="0"/>
              <a:t>- Alchemy Log, </a:t>
            </a:r>
            <a:r>
              <a:rPr lang="af-ZA" altLang="ko-KR" sz="1600" dirty="0">
                <a:hlinkClick r:id="rId2"/>
              </a:rPr>
              <a:t>https://jiffyscan.xyz/</a:t>
            </a:r>
            <a:endParaRPr lang="af-ZA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516924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D04310-E907-B470-F50B-E5178D42E6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3D3A83F-42F9-6BD3-04C3-8595DB5A3B96}"/>
              </a:ext>
            </a:extLst>
          </p:cNvPr>
          <p:cNvSpPr txBox="1"/>
          <p:nvPr/>
        </p:nvSpPr>
        <p:spPr>
          <a:xfrm>
            <a:off x="185923" y="200373"/>
            <a:ext cx="7590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/>
            <a:r>
              <a:rPr lang="ko-KR" altLang="en-US" sz="2800" dirty="0">
                <a:solidFill>
                  <a:srgbClr val="212529"/>
                </a:solidFill>
                <a:latin typeface="system-ui"/>
              </a:rPr>
              <a:t>응용방안 제안 </a:t>
            </a:r>
            <a:r>
              <a:rPr lang="en-US" altLang="ko-KR" sz="2800" dirty="0">
                <a:solidFill>
                  <a:srgbClr val="212529"/>
                </a:solidFill>
                <a:latin typeface="system-ui"/>
              </a:rPr>
              <a:t>1</a:t>
            </a:r>
            <a:endParaRPr lang="en-US" altLang="ko-KR" sz="2800" b="0" i="0" dirty="0">
              <a:solidFill>
                <a:srgbClr val="212529"/>
              </a:solidFill>
              <a:effectLst/>
              <a:latin typeface="system-ui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3B060B1-FFFF-C6F7-B755-7771067FF4FD}"/>
              </a:ext>
            </a:extLst>
          </p:cNvPr>
          <p:cNvSpPr/>
          <p:nvPr/>
        </p:nvSpPr>
        <p:spPr>
          <a:xfrm>
            <a:off x="3328851" y="307696"/>
            <a:ext cx="3775165" cy="369332"/>
          </a:xfrm>
          <a:prstGeom prst="rect">
            <a:avLst/>
          </a:prstGeom>
          <a:noFill/>
          <a:ln w="57150">
            <a:solidFill>
              <a:srgbClr val="0B76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CCIP fee </a:t>
            </a:r>
            <a:r>
              <a:rPr lang="ko-KR" altLang="en-US" sz="1600" b="1" dirty="0">
                <a:solidFill>
                  <a:schemeClr val="tx1"/>
                </a:solidFill>
              </a:rPr>
              <a:t>대납 </a:t>
            </a:r>
            <a:r>
              <a:rPr lang="en-US" altLang="ko-KR" sz="1600" b="1" dirty="0">
                <a:solidFill>
                  <a:schemeClr val="tx1"/>
                </a:solidFill>
              </a:rPr>
              <a:t>Bridge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3E7321-49FA-0E89-3753-CF7107D2BAFD}"/>
              </a:ext>
            </a:extLst>
          </p:cNvPr>
          <p:cNvSpPr txBox="1"/>
          <p:nvPr/>
        </p:nvSpPr>
        <p:spPr>
          <a:xfrm>
            <a:off x="425147" y="1041439"/>
            <a:ext cx="75269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>
                <a:hlinkClick r:id="rId2"/>
              </a:rPr>
              <a:t>Chainlink</a:t>
            </a:r>
            <a:r>
              <a:rPr lang="ko-KR" altLang="en-US" sz="1600" dirty="0">
                <a:hlinkClick r:id="rId2"/>
              </a:rPr>
              <a:t>의 </a:t>
            </a:r>
            <a:r>
              <a:rPr lang="en-US" altLang="ko-KR" sz="1600" dirty="0">
                <a:hlinkClick r:id="rId2"/>
              </a:rPr>
              <a:t>CCIP</a:t>
            </a:r>
            <a:r>
              <a:rPr lang="ko-KR" altLang="en-US" sz="1600" dirty="0"/>
              <a:t>를 연계하여 다른 체인에서 </a:t>
            </a:r>
            <a:r>
              <a:rPr lang="en-US" altLang="ko-KR" sz="1600" dirty="0"/>
              <a:t>Transaction</a:t>
            </a:r>
            <a:r>
              <a:rPr lang="ko-KR" altLang="en-US" sz="1600" dirty="0"/>
              <a:t>을 발생시키고 대납처리</a:t>
            </a:r>
            <a:endParaRPr lang="en-US" altLang="ko-KR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FB9E8E5-7B5B-3B07-61A2-E79494CBA0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60" y="1697839"/>
            <a:ext cx="12041280" cy="295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6382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516F17-06AF-916E-A2B1-6CBFFFD147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7E97092-A2D5-32B1-7105-B290C6AC2B32}"/>
              </a:ext>
            </a:extLst>
          </p:cNvPr>
          <p:cNvSpPr txBox="1"/>
          <p:nvPr/>
        </p:nvSpPr>
        <p:spPr>
          <a:xfrm>
            <a:off x="185923" y="200373"/>
            <a:ext cx="7590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/>
            <a:r>
              <a:rPr lang="ko-KR" altLang="en-US" sz="2800" dirty="0">
                <a:solidFill>
                  <a:srgbClr val="212529"/>
                </a:solidFill>
                <a:latin typeface="system-ui"/>
              </a:rPr>
              <a:t>응용방안 제안 </a:t>
            </a:r>
            <a:r>
              <a:rPr lang="en-US" altLang="ko-KR" sz="2800" dirty="0">
                <a:solidFill>
                  <a:srgbClr val="212529"/>
                </a:solidFill>
                <a:latin typeface="system-ui"/>
              </a:rPr>
              <a:t>1</a:t>
            </a:r>
            <a:endParaRPr lang="en-US" altLang="ko-KR" sz="2800" b="0" i="0" dirty="0">
              <a:solidFill>
                <a:srgbClr val="212529"/>
              </a:solidFill>
              <a:effectLst/>
              <a:latin typeface="system-ui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FDFFC17-425A-43B6-03C7-2E6FE1512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60" y="1018838"/>
            <a:ext cx="12041280" cy="482032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A4C0793-6B86-7204-34A0-E719760420C5}"/>
              </a:ext>
            </a:extLst>
          </p:cNvPr>
          <p:cNvSpPr/>
          <p:nvPr/>
        </p:nvSpPr>
        <p:spPr>
          <a:xfrm>
            <a:off x="3328851" y="307696"/>
            <a:ext cx="3775165" cy="369332"/>
          </a:xfrm>
          <a:prstGeom prst="rect">
            <a:avLst/>
          </a:prstGeom>
          <a:noFill/>
          <a:ln w="57150">
            <a:solidFill>
              <a:srgbClr val="0B76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CCIP fee </a:t>
            </a:r>
            <a:r>
              <a:rPr lang="ko-KR" altLang="en-US" sz="1600" b="1" dirty="0">
                <a:solidFill>
                  <a:schemeClr val="tx1"/>
                </a:solidFill>
              </a:rPr>
              <a:t>대납 </a:t>
            </a:r>
            <a:r>
              <a:rPr lang="en-US" altLang="ko-KR" sz="1600" b="1" dirty="0">
                <a:solidFill>
                  <a:schemeClr val="tx1"/>
                </a:solidFill>
              </a:rPr>
              <a:t>Bridge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29565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B2F73D-BBAB-4EA7-8394-D401E8313A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01BC301-8353-EBFF-E88D-BF50690324C5}"/>
              </a:ext>
            </a:extLst>
          </p:cNvPr>
          <p:cNvSpPr txBox="1"/>
          <p:nvPr/>
        </p:nvSpPr>
        <p:spPr>
          <a:xfrm>
            <a:off x="185923" y="200373"/>
            <a:ext cx="7590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/>
            <a:r>
              <a:rPr lang="ko-KR" altLang="en-US" sz="2800" dirty="0">
                <a:solidFill>
                  <a:srgbClr val="212529"/>
                </a:solidFill>
                <a:latin typeface="system-ui"/>
              </a:rPr>
              <a:t>응용방안 제안 </a:t>
            </a:r>
            <a:r>
              <a:rPr lang="en-US" altLang="ko-KR" sz="2800" dirty="0">
                <a:solidFill>
                  <a:srgbClr val="212529"/>
                </a:solidFill>
                <a:latin typeface="system-ui"/>
              </a:rPr>
              <a:t>2</a:t>
            </a:r>
            <a:endParaRPr lang="en-US" altLang="ko-KR" sz="2800" b="0" i="0" dirty="0">
              <a:solidFill>
                <a:srgbClr val="212529"/>
              </a:solidFill>
              <a:effectLst/>
              <a:latin typeface="system-ui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30B4A8C-4810-CC99-3F8C-A63FBAEEE0CD}"/>
              </a:ext>
            </a:extLst>
          </p:cNvPr>
          <p:cNvSpPr/>
          <p:nvPr/>
        </p:nvSpPr>
        <p:spPr>
          <a:xfrm>
            <a:off x="3328851" y="307696"/>
            <a:ext cx="3775165" cy="369332"/>
          </a:xfrm>
          <a:prstGeom prst="rect">
            <a:avLst/>
          </a:prstGeom>
          <a:noFill/>
          <a:ln w="57150">
            <a:solidFill>
              <a:srgbClr val="0B76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Non EVM Network</a:t>
            </a:r>
            <a:r>
              <a:rPr lang="ko-KR" altLang="en-US" sz="1600" b="1" dirty="0">
                <a:solidFill>
                  <a:schemeClr val="tx1"/>
                </a:solidFill>
              </a:rPr>
              <a:t> </a:t>
            </a:r>
            <a:r>
              <a:rPr lang="en-US" altLang="ko-KR" sz="1600" b="1" dirty="0">
                <a:solidFill>
                  <a:schemeClr val="tx1"/>
                </a:solidFill>
              </a:rPr>
              <a:t>Bridge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6747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>
            <a:extLst>
              <a:ext uri="{FF2B5EF4-FFF2-40B4-BE49-F238E27FC236}">
                <a16:creationId xmlns:a16="http://schemas.microsoft.com/office/drawing/2014/main" id="{B18AC017-632B-E59E-C55A-E7770132AD28}"/>
              </a:ext>
            </a:extLst>
          </p:cNvPr>
          <p:cNvSpPr txBox="1"/>
          <p:nvPr/>
        </p:nvSpPr>
        <p:spPr>
          <a:xfrm>
            <a:off x="0" y="946947"/>
            <a:ext cx="87403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 fontAlgn="ctr">
              <a:buAutoNum type="arabicPeriod"/>
            </a:pPr>
            <a:r>
              <a:rPr lang="en-US" altLang="ko-KR" b="0" i="0" dirty="0">
                <a:solidFill>
                  <a:srgbClr val="212529"/>
                </a:solidFill>
                <a:effectLst/>
                <a:latin typeface="system-ui"/>
                <a:hlinkClick r:id="rId2"/>
              </a:rPr>
              <a:t>ERC-4337: Account Abstraction Using Alt </a:t>
            </a:r>
            <a:r>
              <a:rPr lang="en-US" altLang="ko-KR" b="0" i="0" dirty="0" err="1">
                <a:solidFill>
                  <a:srgbClr val="212529"/>
                </a:solidFill>
                <a:effectLst/>
                <a:latin typeface="system-ui"/>
                <a:hlinkClick r:id="rId2"/>
              </a:rPr>
              <a:t>Mempool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</a:p>
          <a:p>
            <a:pPr marL="342900" indent="-342900" fontAlgn="ctr">
              <a:buFontTx/>
              <a:buAutoNum type="arabicPeriod"/>
            </a:pPr>
            <a:r>
              <a:rPr lang="en-US" altLang="ko-KR" dirty="0" err="1">
                <a:hlinkClick r:id="rId3"/>
              </a:rPr>
              <a:t>Xangle</a:t>
            </a:r>
            <a:r>
              <a:rPr lang="en-US" altLang="ko-KR" dirty="0">
                <a:hlinkClick r:id="rId3"/>
              </a:rPr>
              <a:t> – </a:t>
            </a:r>
            <a:r>
              <a:rPr lang="ko-KR" altLang="en-US" dirty="0">
                <a:hlinkClick r:id="rId3"/>
              </a:rPr>
              <a:t>계정 추상화</a:t>
            </a:r>
            <a:r>
              <a:rPr lang="en-US" altLang="ko-KR" dirty="0">
                <a:hlinkClick r:id="rId3"/>
              </a:rPr>
              <a:t>-</a:t>
            </a:r>
            <a:r>
              <a:rPr lang="ko-KR" altLang="en-US" dirty="0">
                <a:hlinkClick r:id="rId3"/>
              </a:rPr>
              <a:t>결제 시스템 혁신을 위한 키</a:t>
            </a:r>
            <a:endParaRPr lang="ko-KR" altLang="en-US" dirty="0"/>
          </a:p>
          <a:p>
            <a:pPr marL="342900" indent="-342900" algn="l" fontAlgn="ctr">
              <a:buAutoNum type="arabicPeriod"/>
            </a:pPr>
            <a:r>
              <a:rPr lang="en-US" altLang="ko-KR" b="0" i="0" dirty="0">
                <a:solidFill>
                  <a:srgbClr val="212529"/>
                </a:solidFill>
                <a:effectLst/>
                <a:latin typeface="system-ui"/>
                <a:hlinkClick r:id="rId4"/>
              </a:rPr>
              <a:t>Alchemy Bundler API Endpoints</a:t>
            </a:r>
            <a:endParaRPr lang="en-US" altLang="ko-KR" b="0" i="0" dirty="0">
              <a:solidFill>
                <a:srgbClr val="212529"/>
              </a:solidFill>
              <a:effectLst/>
              <a:latin typeface="system-ui"/>
            </a:endParaRPr>
          </a:p>
          <a:p>
            <a:pPr marL="342900" indent="-342900" fontAlgn="ctr">
              <a:buFontTx/>
              <a:buAutoNum type="arabicPeriod"/>
            </a:pPr>
            <a:r>
              <a:rPr lang="af-ZA" altLang="ko-KR" dirty="0">
                <a:hlinkClick r:id="rId5"/>
              </a:rPr>
              <a:t>Xangle - UX</a:t>
            </a:r>
            <a:r>
              <a:rPr lang="ko-KR" altLang="en-US" dirty="0">
                <a:hlinkClick r:id="rId5"/>
              </a:rPr>
              <a:t>관점에서 살펴보는 </a:t>
            </a:r>
            <a:r>
              <a:rPr lang="af-ZA" altLang="ko-KR" dirty="0">
                <a:hlinkClick r:id="rId5"/>
              </a:rPr>
              <a:t>ERC-4337 Use case for Web3 Game</a:t>
            </a:r>
            <a:endParaRPr lang="af-ZA" altLang="ko-KR" dirty="0"/>
          </a:p>
          <a:p>
            <a:pPr marL="342900" indent="-342900" fontAlgn="ctr">
              <a:buFontTx/>
              <a:buAutoNum type="arabicPeriod"/>
            </a:pPr>
            <a:r>
              <a:rPr lang="en-US" altLang="ko-KR" dirty="0" err="1">
                <a:hlinkClick r:id="rId6"/>
              </a:rPr>
              <a:t>Biconomy</a:t>
            </a:r>
            <a:endParaRPr lang="af-ZA" altLang="ko-KR" dirty="0"/>
          </a:p>
          <a:p>
            <a:pPr marL="342900" indent="-342900" fontAlgn="ctr">
              <a:buFontTx/>
              <a:buAutoNum type="arabicPeriod"/>
            </a:pPr>
            <a:r>
              <a:rPr lang="af-ZA" altLang="ko-KR" dirty="0">
                <a:hlinkClick r:id="rId7"/>
              </a:rPr>
              <a:t>UserOp Explorer - https://jiffyscan.xyz/</a:t>
            </a:r>
            <a:endParaRPr lang="af-ZA" altLang="ko-KR" dirty="0"/>
          </a:p>
          <a:p>
            <a:pPr marL="342900" indent="-342900" fontAlgn="ctr">
              <a:buFontTx/>
              <a:buAutoNum type="arabicPeriod"/>
            </a:pPr>
            <a:r>
              <a:rPr lang="af-ZA" altLang="ko-KR" dirty="0">
                <a:hlinkClick r:id="rId8"/>
              </a:rPr>
              <a:t>Chainlink CCIP – pay in native</a:t>
            </a:r>
            <a:endParaRPr lang="af-ZA" altLang="ko-KR" dirty="0"/>
          </a:p>
          <a:p>
            <a:pPr marL="342900" indent="-342900" algn="l" fontAlgn="ctr">
              <a:buAutoNum type="arabicPeriod"/>
            </a:pPr>
            <a:endParaRPr lang="en-US" altLang="ko-KR" b="0" i="0" dirty="0">
              <a:solidFill>
                <a:srgbClr val="212529"/>
              </a:solidFill>
              <a:effectLst/>
              <a:latin typeface="system-ui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3068145-29AB-AE44-A512-58AAE1CAADEB}"/>
              </a:ext>
            </a:extLst>
          </p:cNvPr>
          <p:cNvSpPr/>
          <p:nvPr/>
        </p:nvSpPr>
        <p:spPr>
          <a:xfrm>
            <a:off x="187235" y="197275"/>
            <a:ext cx="3775165" cy="369332"/>
          </a:xfrm>
          <a:prstGeom prst="rect">
            <a:avLst/>
          </a:prstGeom>
          <a:noFill/>
          <a:ln w="57150">
            <a:solidFill>
              <a:srgbClr val="0424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Reference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8563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D8EE1C-E5D2-79B2-1E83-02BA89BE3685}"/>
              </a:ext>
            </a:extLst>
          </p:cNvPr>
          <p:cNvSpPr txBox="1"/>
          <p:nvPr/>
        </p:nvSpPr>
        <p:spPr>
          <a:xfrm>
            <a:off x="1739661" y="1768677"/>
            <a:ext cx="3467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0070C0"/>
                </a:solidFill>
              </a:rPr>
              <a:t>EOA</a:t>
            </a:r>
            <a:r>
              <a:rPr lang="en-US" altLang="ko-KR" b="1" dirty="0"/>
              <a:t> </a:t>
            </a:r>
            <a:r>
              <a:rPr lang="en-US" altLang="ko-KR" dirty="0"/>
              <a:t>(</a:t>
            </a:r>
            <a:r>
              <a:rPr lang="en-US" altLang="ko-KR" b="1" dirty="0"/>
              <a:t>E</a:t>
            </a:r>
            <a:r>
              <a:rPr lang="en-US" altLang="ko-KR" dirty="0"/>
              <a:t>xternal </a:t>
            </a:r>
            <a:r>
              <a:rPr lang="en-US" altLang="ko-KR" b="1" dirty="0"/>
              <a:t>O</a:t>
            </a:r>
            <a:r>
              <a:rPr lang="en-US" altLang="ko-KR" dirty="0"/>
              <a:t>wned </a:t>
            </a:r>
            <a:r>
              <a:rPr lang="en-US" altLang="ko-KR" b="1" dirty="0"/>
              <a:t>A</a:t>
            </a:r>
            <a:r>
              <a:rPr lang="en-US" altLang="ko-KR" dirty="0"/>
              <a:t>ccount)</a:t>
            </a:r>
            <a:endParaRPr lang="ko-KR" altLang="en-US" dirty="0"/>
          </a:p>
        </p:txBody>
      </p:sp>
      <p:sp>
        <p:nvSpPr>
          <p:cNvPr id="6" name="TextBox 5">
            <a:hlinkClick r:id="rId2"/>
            <a:extLst>
              <a:ext uri="{FF2B5EF4-FFF2-40B4-BE49-F238E27FC236}">
                <a16:creationId xmlns:a16="http://schemas.microsoft.com/office/drawing/2014/main" id="{5BCB119C-7B25-CF06-EF0E-85D480A889F2}"/>
              </a:ext>
            </a:extLst>
          </p:cNvPr>
          <p:cNvSpPr txBox="1"/>
          <p:nvPr/>
        </p:nvSpPr>
        <p:spPr>
          <a:xfrm>
            <a:off x="185923" y="200373"/>
            <a:ext cx="7590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/>
            <a:r>
              <a:rPr lang="en-US" altLang="ko-KR" sz="2800" b="0" i="0" dirty="0">
                <a:solidFill>
                  <a:srgbClr val="212529"/>
                </a:solidFill>
                <a:effectLst/>
                <a:latin typeface="system-ui"/>
              </a:rPr>
              <a:t>ERC-4337: Account Abstraction Using Alt </a:t>
            </a:r>
            <a:r>
              <a:rPr lang="en-US" altLang="ko-KR" sz="2800" b="0" i="0" dirty="0" err="1">
                <a:solidFill>
                  <a:srgbClr val="212529"/>
                </a:solidFill>
                <a:effectLst/>
                <a:latin typeface="system-ui"/>
              </a:rPr>
              <a:t>Mempool</a:t>
            </a:r>
            <a:r>
              <a:rPr lang="en-US" altLang="ko-KR" sz="28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7D0DCFE-CAAB-86B8-BB90-DFBD53863EB2}"/>
              </a:ext>
            </a:extLst>
          </p:cNvPr>
          <p:cNvSpPr/>
          <p:nvPr/>
        </p:nvSpPr>
        <p:spPr>
          <a:xfrm>
            <a:off x="465909" y="745915"/>
            <a:ext cx="2817221" cy="369332"/>
          </a:xfrm>
          <a:prstGeom prst="rect">
            <a:avLst/>
          </a:prstGeom>
          <a:noFill/>
          <a:ln w="57150">
            <a:solidFill>
              <a:srgbClr val="0424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AA : </a:t>
            </a:r>
            <a:r>
              <a:rPr lang="ko-KR" altLang="en-US" sz="1600" b="1" dirty="0">
                <a:solidFill>
                  <a:schemeClr val="tx1"/>
                </a:solidFill>
              </a:rPr>
              <a:t>계정의 종류 및 역할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A5FBC9-5362-8AD8-5DB8-20AF22F5B3E1}"/>
              </a:ext>
            </a:extLst>
          </p:cNvPr>
          <p:cNvSpPr txBox="1"/>
          <p:nvPr/>
        </p:nvSpPr>
        <p:spPr>
          <a:xfrm>
            <a:off x="2231943" y="2311531"/>
            <a:ext cx="248337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- </a:t>
            </a:r>
            <a:r>
              <a:rPr lang="ko-KR" altLang="en-US" sz="1400" dirty="0"/>
              <a:t>개인 소유의 지갑 주소</a:t>
            </a:r>
            <a:endParaRPr lang="en-US" altLang="ko-KR" sz="1400" dirty="0"/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개인키</a:t>
            </a:r>
            <a:r>
              <a:rPr lang="en-US" altLang="ko-KR" sz="1400" dirty="0"/>
              <a:t>(Private Key)</a:t>
            </a:r>
          </a:p>
          <a:p>
            <a:r>
              <a:rPr lang="en-US" altLang="ko-KR" sz="1400" dirty="0"/>
              <a:t>- </a:t>
            </a:r>
            <a:r>
              <a:rPr lang="ko-KR" altLang="en-US" sz="1400" b="1" dirty="0">
                <a:solidFill>
                  <a:srgbClr val="0070C0"/>
                </a:solidFill>
              </a:rPr>
              <a:t>서명 기능</a:t>
            </a:r>
            <a:endParaRPr lang="en-US" altLang="ko-KR" sz="1400" b="1" dirty="0">
              <a:solidFill>
                <a:srgbClr val="0070C0"/>
              </a:solidFill>
            </a:endParaRPr>
          </a:p>
          <a:p>
            <a:r>
              <a:rPr lang="en-US" altLang="ko-KR" sz="1400" dirty="0"/>
              <a:t>- </a:t>
            </a:r>
            <a:r>
              <a:rPr lang="ko-KR" altLang="en-US" sz="1400" b="1" dirty="0">
                <a:solidFill>
                  <a:srgbClr val="0070C0"/>
                </a:solidFill>
              </a:rPr>
              <a:t>스스로 트랜잭션 실행 가능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2C036E-EF63-1377-84D6-510FCD81B997}"/>
              </a:ext>
            </a:extLst>
          </p:cNvPr>
          <p:cNvSpPr txBox="1"/>
          <p:nvPr/>
        </p:nvSpPr>
        <p:spPr>
          <a:xfrm>
            <a:off x="7174904" y="1768677"/>
            <a:ext cx="2552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CA</a:t>
            </a:r>
            <a:r>
              <a:rPr lang="en-US" altLang="ko-KR" b="1" dirty="0"/>
              <a:t> </a:t>
            </a:r>
            <a:r>
              <a:rPr lang="en-US" altLang="ko-KR" dirty="0"/>
              <a:t>(</a:t>
            </a:r>
            <a:r>
              <a:rPr lang="en-US" altLang="ko-KR" b="1" dirty="0"/>
              <a:t>C</a:t>
            </a:r>
            <a:r>
              <a:rPr lang="en-US" altLang="ko-KR" dirty="0"/>
              <a:t>ontract </a:t>
            </a:r>
            <a:r>
              <a:rPr lang="en-US" altLang="ko-KR" b="1" dirty="0"/>
              <a:t>A</a:t>
            </a:r>
            <a:r>
              <a:rPr lang="en-US" altLang="ko-KR" dirty="0"/>
              <a:t>ccount)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53B6D3-5307-0994-D6E5-CD74EB998120}"/>
              </a:ext>
            </a:extLst>
          </p:cNvPr>
          <p:cNvSpPr txBox="1"/>
          <p:nvPr/>
        </p:nvSpPr>
        <p:spPr>
          <a:xfrm>
            <a:off x="7088342" y="2311531"/>
            <a:ext cx="272542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- </a:t>
            </a:r>
            <a:r>
              <a:rPr lang="ko-KR" altLang="en-US" sz="1400" dirty="0"/>
              <a:t>코드로 작성된 </a:t>
            </a:r>
            <a:r>
              <a:rPr lang="en-US" altLang="ko-KR" sz="1400" dirty="0"/>
              <a:t>Account</a:t>
            </a:r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저장 공간에 데이터 저장 가능</a:t>
            </a:r>
            <a:endParaRPr lang="en-US" altLang="ko-KR" sz="1400" dirty="0"/>
          </a:p>
          <a:p>
            <a:r>
              <a:rPr lang="en-US" altLang="ko-KR" sz="1400" dirty="0"/>
              <a:t>- </a:t>
            </a:r>
            <a:r>
              <a:rPr lang="ko-KR" altLang="en-US" sz="1400" b="1" dirty="0">
                <a:solidFill>
                  <a:srgbClr val="FF0000"/>
                </a:solidFill>
              </a:rPr>
              <a:t>서명 기능 없음</a:t>
            </a:r>
            <a:endParaRPr lang="en-US" altLang="ko-KR" sz="1400" b="1" dirty="0">
              <a:solidFill>
                <a:srgbClr val="FF0000"/>
              </a:solidFill>
            </a:endParaRPr>
          </a:p>
          <a:p>
            <a:r>
              <a:rPr lang="en-US" altLang="ko-KR" sz="1400" dirty="0"/>
              <a:t>- </a:t>
            </a:r>
            <a:r>
              <a:rPr lang="ko-KR" altLang="en-US" sz="1400" b="1" dirty="0">
                <a:solidFill>
                  <a:srgbClr val="FF0000"/>
                </a:solidFill>
              </a:rPr>
              <a:t>스스로 트랜잭션 실행 불가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96405C-9EE0-8567-2FF1-BC2A21B18F1E}"/>
              </a:ext>
            </a:extLst>
          </p:cNvPr>
          <p:cNvSpPr txBox="1"/>
          <p:nvPr/>
        </p:nvSpPr>
        <p:spPr>
          <a:xfrm>
            <a:off x="4562565" y="4050984"/>
            <a:ext cx="306686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- </a:t>
            </a:r>
            <a:r>
              <a:rPr lang="ko-KR" altLang="en-US" sz="1600" dirty="0"/>
              <a:t>서명 및 검증 방식 변경 가능</a:t>
            </a:r>
            <a:endParaRPr lang="en-US" altLang="ko-KR" sz="1600" dirty="0"/>
          </a:p>
          <a:p>
            <a:r>
              <a:rPr lang="en-US" altLang="ko-KR" sz="1600" dirty="0"/>
              <a:t>- </a:t>
            </a:r>
            <a:r>
              <a:rPr lang="ko-KR" altLang="en-US" sz="1600" dirty="0"/>
              <a:t>개인키 변경 </a:t>
            </a:r>
            <a:r>
              <a:rPr lang="en-US" altLang="ko-KR" sz="1600" dirty="0"/>
              <a:t>(CA Owner </a:t>
            </a:r>
            <a:r>
              <a:rPr lang="ko-KR" altLang="en-US" sz="1600" dirty="0"/>
              <a:t>변경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- Gas fee </a:t>
            </a:r>
            <a:r>
              <a:rPr lang="ko-KR" altLang="en-US" sz="1600" dirty="0"/>
              <a:t>대납</a:t>
            </a:r>
            <a:endParaRPr lang="en-US" altLang="ko-KR" sz="1600" dirty="0"/>
          </a:p>
          <a:p>
            <a:r>
              <a:rPr lang="en-US" altLang="ko-KR" sz="1600" dirty="0"/>
              <a:t>- </a:t>
            </a:r>
            <a:r>
              <a:rPr lang="ko-KR" altLang="en-US" sz="1600" dirty="0"/>
              <a:t>다중 서명 트랜잭션</a:t>
            </a:r>
            <a:endParaRPr lang="en-US" altLang="ko-KR" sz="1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F1E1D7-B3CB-07CD-41A6-2F7AE9299A9D}"/>
              </a:ext>
            </a:extLst>
          </p:cNvPr>
          <p:cNvSpPr txBox="1"/>
          <p:nvPr/>
        </p:nvSpPr>
        <p:spPr>
          <a:xfrm>
            <a:off x="4658746" y="3592363"/>
            <a:ext cx="2874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00B050"/>
                </a:solidFill>
              </a:rPr>
              <a:t>AA</a:t>
            </a:r>
            <a:r>
              <a:rPr lang="en-US" altLang="ko-KR" b="1" dirty="0"/>
              <a:t> </a:t>
            </a:r>
            <a:r>
              <a:rPr lang="en-US" altLang="ko-KR" dirty="0"/>
              <a:t>(</a:t>
            </a:r>
            <a:r>
              <a:rPr lang="en-US" altLang="ko-KR" b="1" dirty="0"/>
              <a:t>A</a:t>
            </a:r>
            <a:r>
              <a:rPr lang="en-US" altLang="ko-KR" dirty="0"/>
              <a:t>ccount </a:t>
            </a:r>
            <a:r>
              <a:rPr lang="en-US" altLang="ko-KR" b="1" dirty="0"/>
              <a:t>A</a:t>
            </a:r>
            <a:r>
              <a:rPr lang="en-US" altLang="ko-KR" dirty="0"/>
              <a:t>bstraction)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3821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hlinkClick r:id="rId2"/>
            <a:extLst>
              <a:ext uri="{FF2B5EF4-FFF2-40B4-BE49-F238E27FC236}">
                <a16:creationId xmlns:a16="http://schemas.microsoft.com/office/drawing/2014/main" id="{6E39D9BB-2F9F-9BC2-284E-BA74BB9B617C}"/>
              </a:ext>
            </a:extLst>
          </p:cNvPr>
          <p:cNvSpPr txBox="1"/>
          <p:nvPr/>
        </p:nvSpPr>
        <p:spPr>
          <a:xfrm>
            <a:off x="185923" y="200373"/>
            <a:ext cx="7590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/>
            <a:r>
              <a:rPr lang="en-US" altLang="ko-KR" sz="2800" b="0" i="0" dirty="0">
                <a:solidFill>
                  <a:srgbClr val="212529"/>
                </a:solidFill>
                <a:effectLst/>
                <a:latin typeface="system-ui"/>
              </a:rPr>
              <a:t>ERC-4337: Account Abstraction Using Alt </a:t>
            </a:r>
            <a:r>
              <a:rPr lang="en-US" altLang="ko-KR" sz="2800" b="0" i="0" dirty="0" err="1">
                <a:solidFill>
                  <a:srgbClr val="212529"/>
                </a:solidFill>
                <a:effectLst/>
                <a:latin typeface="system-ui"/>
              </a:rPr>
              <a:t>Mempool</a:t>
            </a:r>
            <a:r>
              <a:rPr lang="en-US" altLang="ko-KR" sz="28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95A8063-61B3-F227-983F-9F8867A6F141}"/>
              </a:ext>
            </a:extLst>
          </p:cNvPr>
          <p:cNvSpPr/>
          <p:nvPr/>
        </p:nvSpPr>
        <p:spPr>
          <a:xfrm>
            <a:off x="465909" y="745915"/>
            <a:ext cx="2817221" cy="369332"/>
          </a:xfrm>
          <a:prstGeom prst="rect">
            <a:avLst/>
          </a:prstGeom>
          <a:noFill/>
          <a:ln w="57150">
            <a:solidFill>
              <a:srgbClr val="0424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>
                <a:solidFill>
                  <a:schemeClr val="tx1"/>
                </a:solidFill>
              </a:rPr>
              <a:t>Mempool</a:t>
            </a:r>
            <a:r>
              <a:rPr lang="en-US" altLang="ko-KR" sz="1600" b="1" dirty="0">
                <a:solidFill>
                  <a:schemeClr val="tx1"/>
                </a:solidFill>
              </a:rPr>
              <a:t> &amp; Alt </a:t>
            </a:r>
            <a:r>
              <a:rPr lang="en-US" altLang="ko-KR" sz="1600" b="1" dirty="0" err="1">
                <a:solidFill>
                  <a:schemeClr val="tx1"/>
                </a:solidFill>
              </a:rPr>
              <a:t>Mempool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3CC4851A-DA1E-2F33-48CE-E34B3EB63D84}"/>
              </a:ext>
            </a:extLst>
          </p:cNvPr>
          <p:cNvSpPr/>
          <p:nvPr/>
        </p:nvSpPr>
        <p:spPr>
          <a:xfrm>
            <a:off x="3015445" y="1653191"/>
            <a:ext cx="2388394" cy="1631800"/>
          </a:xfrm>
          <a:prstGeom prst="roundRect">
            <a:avLst/>
          </a:prstGeom>
          <a:solidFill>
            <a:srgbClr val="0B76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C258ABC-CA82-0D48-622D-FC825778EC99}"/>
              </a:ext>
            </a:extLst>
          </p:cNvPr>
          <p:cNvSpPr/>
          <p:nvPr/>
        </p:nvSpPr>
        <p:spPr>
          <a:xfrm>
            <a:off x="3300005" y="2137906"/>
            <a:ext cx="1819275" cy="252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transaction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C936A2D-B419-6907-41E2-E41B18321E52}"/>
              </a:ext>
            </a:extLst>
          </p:cNvPr>
          <p:cNvSpPr/>
          <p:nvPr/>
        </p:nvSpPr>
        <p:spPr>
          <a:xfrm>
            <a:off x="3300005" y="2501402"/>
            <a:ext cx="1819275" cy="252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transaction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A7BA329-DB54-DD9E-9C9C-5C147D74261F}"/>
              </a:ext>
            </a:extLst>
          </p:cNvPr>
          <p:cNvSpPr/>
          <p:nvPr/>
        </p:nvSpPr>
        <p:spPr>
          <a:xfrm>
            <a:off x="3300005" y="2839320"/>
            <a:ext cx="1819275" cy="252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transaction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34BE7C2F-FB0B-0584-EEC0-694B32D488B2}"/>
              </a:ext>
            </a:extLst>
          </p:cNvPr>
          <p:cNvSpPr/>
          <p:nvPr/>
        </p:nvSpPr>
        <p:spPr>
          <a:xfrm>
            <a:off x="6603206" y="1653191"/>
            <a:ext cx="2388394" cy="16318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4F2042F-880E-8CD1-FF6F-8104A0FA3FAE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5119280" y="2263906"/>
            <a:ext cx="1877240" cy="237496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744E282-8844-5FC0-04CA-29725BFD02C3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5119280" y="2743436"/>
            <a:ext cx="1953440" cy="221884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C3BEBB9-E10F-D037-AC05-20687846DF82}"/>
              </a:ext>
            </a:extLst>
          </p:cNvPr>
          <p:cNvSpPr txBox="1"/>
          <p:nvPr/>
        </p:nvSpPr>
        <p:spPr>
          <a:xfrm>
            <a:off x="7246098" y="1283858"/>
            <a:ext cx="1102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Validator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D035DC9-D9D8-DE1C-7F8F-03B8793846FC}"/>
              </a:ext>
            </a:extLst>
          </p:cNvPr>
          <p:cNvSpPr txBox="1"/>
          <p:nvPr/>
        </p:nvSpPr>
        <p:spPr>
          <a:xfrm>
            <a:off x="3658335" y="1283858"/>
            <a:ext cx="1070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Network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793E107-B188-5B7E-C764-4A50C59FA629}"/>
              </a:ext>
            </a:extLst>
          </p:cNvPr>
          <p:cNvSpPr txBox="1"/>
          <p:nvPr/>
        </p:nvSpPr>
        <p:spPr>
          <a:xfrm>
            <a:off x="3597069" y="1657078"/>
            <a:ext cx="1192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</a:rPr>
              <a:t>Mempool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ECB0D97-3A7D-798E-1A00-B243F62FAC98}"/>
              </a:ext>
            </a:extLst>
          </p:cNvPr>
          <p:cNvSpPr txBox="1"/>
          <p:nvPr/>
        </p:nvSpPr>
        <p:spPr>
          <a:xfrm>
            <a:off x="6838134" y="1653190"/>
            <a:ext cx="1877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Block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5E4A94F5-E956-BE1A-8D4E-30736770E099}"/>
              </a:ext>
            </a:extLst>
          </p:cNvPr>
          <p:cNvSpPr/>
          <p:nvPr/>
        </p:nvSpPr>
        <p:spPr>
          <a:xfrm>
            <a:off x="3015445" y="3876027"/>
            <a:ext cx="2388394" cy="1631800"/>
          </a:xfrm>
          <a:prstGeom prst="roundRect">
            <a:avLst/>
          </a:prstGeom>
          <a:solidFill>
            <a:srgbClr val="0B76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D089FD3-0F3F-09E3-E2F9-F1E8F563FD34}"/>
              </a:ext>
            </a:extLst>
          </p:cNvPr>
          <p:cNvSpPr/>
          <p:nvPr/>
        </p:nvSpPr>
        <p:spPr>
          <a:xfrm>
            <a:off x="3300005" y="4360742"/>
            <a:ext cx="1819275" cy="252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userOperation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50D7C74-4ED6-D3C9-CB4B-A8D0B4BAC242}"/>
              </a:ext>
            </a:extLst>
          </p:cNvPr>
          <p:cNvSpPr/>
          <p:nvPr/>
        </p:nvSpPr>
        <p:spPr>
          <a:xfrm>
            <a:off x="3300005" y="4724238"/>
            <a:ext cx="1819275" cy="252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userOperation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A4D716A-8AC3-7203-CD02-84DA473E43BA}"/>
              </a:ext>
            </a:extLst>
          </p:cNvPr>
          <p:cNvSpPr/>
          <p:nvPr/>
        </p:nvSpPr>
        <p:spPr>
          <a:xfrm>
            <a:off x="3300005" y="5062156"/>
            <a:ext cx="1819275" cy="252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userOperation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BF31C3DE-4CA3-C206-1CAE-B3576C2678FE}"/>
              </a:ext>
            </a:extLst>
          </p:cNvPr>
          <p:cNvSpPr/>
          <p:nvPr/>
        </p:nvSpPr>
        <p:spPr>
          <a:xfrm>
            <a:off x="6603206" y="3876027"/>
            <a:ext cx="2388394" cy="16318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ko-KR" altLang="en-US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CB0F25BD-B68D-F60D-2ED1-0FE588EE2687}"/>
              </a:ext>
            </a:extLst>
          </p:cNvPr>
          <p:cNvCxnSpPr>
            <a:cxnSpLocks/>
            <a:stCxn id="44" idx="3"/>
          </p:cNvCxnSpPr>
          <p:nvPr/>
        </p:nvCxnSpPr>
        <p:spPr>
          <a:xfrm>
            <a:off x="5119280" y="4486742"/>
            <a:ext cx="1877240" cy="237496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E418850D-5286-94BB-FD1B-7B78232A1E45}"/>
              </a:ext>
            </a:extLst>
          </p:cNvPr>
          <p:cNvCxnSpPr>
            <a:cxnSpLocks/>
            <a:stCxn id="46" idx="3"/>
          </p:cNvCxnSpPr>
          <p:nvPr/>
        </p:nvCxnSpPr>
        <p:spPr>
          <a:xfrm flipV="1">
            <a:off x="5119280" y="4966272"/>
            <a:ext cx="1953440" cy="221884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C8B65E5-1E40-E193-3EDE-A94A01F9BA44}"/>
              </a:ext>
            </a:extLst>
          </p:cNvPr>
          <p:cNvSpPr txBox="1"/>
          <p:nvPr/>
        </p:nvSpPr>
        <p:spPr>
          <a:xfrm>
            <a:off x="7304319" y="3505390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Bundler</a:t>
            </a:r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5AF89B0-45C0-E48D-45E2-4DEF8122F729}"/>
              </a:ext>
            </a:extLst>
          </p:cNvPr>
          <p:cNvSpPr txBox="1"/>
          <p:nvPr/>
        </p:nvSpPr>
        <p:spPr>
          <a:xfrm>
            <a:off x="3411922" y="3874722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Alt </a:t>
            </a:r>
            <a:r>
              <a:rPr lang="en-US" altLang="ko-KR" dirty="0" err="1">
                <a:solidFill>
                  <a:schemeClr val="bg1"/>
                </a:solidFill>
              </a:rPr>
              <a:t>Mempool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1695FEA-EF69-E932-3503-DC66F2248FCB}"/>
              </a:ext>
            </a:extLst>
          </p:cNvPr>
          <p:cNvSpPr txBox="1"/>
          <p:nvPr/>
        </p:nvSpPr>
        <p:spPr>
          <a:xfrm>
            <a:off x="6858782" y="3874722"/>
            <a:ext cx="1877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Bundle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87B02FA-DFED-44AD-9736-1219A2CDE1B0}"/>
              </a:ext>
            </a:extLst>
          </p:cNvPr>
          <p:cNvSpPr txBox="1"/>
          <p:nvPr/>
        </p:nvSpPr>
        <p:spPr>
          <a:xfrm>
            <a:off x="9176555" y="4420824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linkClick r:id="rId3"/>
              </a:rPr>
              <a:t>Alt </a:t>
            </a:r>
            <a:r>
              <a:rPr lang="en-US" altLang="ko-KR" dirty="0" err="1">
                <a:hlinkClick r:id="rId3"/>
              </a:rPr>
              <a:t>Mempool</a:t>
            </a:r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75D2BC4-DC1F-DB86-C81A-82D429981975}"/>
              </a:ext>
            </a:extLst>
          </p:cNvPr>
          <p:cNvSpPr txBox="1"/>
          <p:nvPr/>
        </p:nvSpPr>
        <p:spPr>
          <a:xfrm>
            <a:off x="3206736" y="3505390"/>
            <a:ext cx="1973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Private </a:t>
            </a:r>
            <a:r>
              <a:rPr lang="en-US" altLang="ko-KR" dirty="0" err="1"/>
              <a:t>Mempool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4840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hlinkClick r:id="rId2"/>
            <a:extLst>
              <a:ext uri="{FF2B5EF4-FFF2-40B4-BE49-F238E27FC236}">
                <a16:creationId xmlns:a16="http://schemas.microsoft.com/office/drawing/2014/main" id="{9C05001E-467F-3E86-EE9F-F0BD27B14F0D}"/>
              </a:ext>
            </a:extLst>
          </p:cNvPr>
          <p:cNvSpPr txBox="1"/>
          <p:nvPr/>
        </p:nvSpPr>
        <p:spPr>
          <a:xfrm>
            <a:off x="185923" y="200373"/>
            <a:ext cx="7590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/>
            <a:r>
              <a:rPr lang="en-US" altLang="ko-KR" sz="2800" b="0" i="0" dirty="0">
                <a:solidFill>
                  <a:srgbClr val="212529"/>
                </a:solidFill>
                <a:effectLst/>
                <a:latin typeface="system-ui"/>
              </a:rPr>
              <a:t>ERC-4337: Account Abstraction Using Alt </a:t>
            </a:r>
            <a:r>
              <a:rPr lang="en-US" altLang="ko-KR" sz="2800" b="0" i="0" dirty="0" err="1">
                <a:solidFill>
                  <a:srgbClr val="212529"/>
                </a:solidFill>
                <a:effectLst/>
                <a:latin typeface="system-ui"/>
              </a:rPr>
              <a:t>Mempool</a:t>
            </a:r>
            <a:r>
              <a:rPr lang="en-US" altLang="ko-KR" sz="28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DACDFFB-9D78-9594-E24B-68C52F5FFA95}"/>
              </a:ext>
            </a:extLst>
          </p:cNvPr>
          <p:cNvSpPr/>
          <p:nvPr/>
        </p:nvSpPr>
        <p:spPr>
          <a:xfrm>
            <a:off x="587829" y="2080755"/>
            <a:ext cx="1014549" cy="66185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EOA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4820C75-E210-2803-7C94-ED09F12DE968}"/>
              </a:ext>
            </a:extLst>
          </p:cNvPr>
          <p:cNvSpPr/>
          <p:nvPr/>
        </p:nvSpPr>
        <p:spPr>
          <a:xfrm>
            <a:off x="3644535" y="2080755"/>
            <a:ext cx="1258388" cy="661851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accent4">
                    <a:lumMod val="75000"/>
                  </a:schemeClr>
                </a:solidFill>
              </a:rPr>
              <a:t>Provider</a:t>
            </a:r>
            <a:endParaRPr lang="ko-KR" altLang="en-US" sz="1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910294A-9AE3-2F5D-EE9A-59062856BD4E}"/>
              </a:ext>
            </a:extLst>
          </p:cNvPr>
          <p:cNvSpPr/>
          <p:nvPr/>
        </p:nvSpPr>
        <p:spPr>
          <a:xfrm>
            <a:off x="7201989" y="3997235"/>
            <a:ext cx="1528354" cy="661851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Validator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1ADF3C8-6946-C9F3-647E-7950F1993048}"/>
              </a:ext>
            </a:extLst>
          </p:cNvPr>
          <p:cNvSpPr/>
          <p:nvPr/>
        </p:nvSpPr>
        <p:spPr>
          <a:xfrm>
            <a:off x="5856516" y="3997235"/>
            <a:ext cx="1014549" cy="661851"/>
          </a:xfrm>
          <a:prstGeom prst="rect">
            <a:avLst/>
          </a:prstGeom>
          <a:noFill/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accent4">
                    <a:lumMod val="75000"/>
                  </a:schemeClr>
                </a:solidFill>
              </a:rPr>
              <a:t>S_A_C</a:t>
            </a:r>
            <a:endParaRPr lang="ko-KR" altLang="en-US" sz="1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C0F4B3A-8711-D6DF-530B-51A6D144007C}"/>
              </a:ext>
            </a:extLst>
          </p:cNvPr>
          <p:cNvSpPr/>
          <p:nvPr/>
        </p:nvSpPr>
        <p:spPr>
          <a:xfrm>
            <a:off x="4354287" y="3997235"/>
            <a:ext cx="1258388" cy="66185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Entry Point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9D57979-AEEB-254B-65E2-FA5C9DE1F65F}"/>
              </a:ext>
            </a:extLst>
          </p:cNvPr>
          <p:cNvSpPr/>
          <p:nvPr/>
        </p:nvSpPr>
        <p:spPr>
          <a:xfrm>
            <a:off x="8974184" y="3997235"/>
            <a:ext cx="1528354" cy="661851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Blockchain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20200C3-C7AB-A05D-6CE0-79A19B675342}"/>
              </a:ext>
            </a:extLst>
          </p:cNvPr>
          <p:cNvSpPr/>
          <p:nvPr/>
        </p:nvSpPr>
        <p:spPr>
          <a:xfrm>
            <a:off x="1841863" y="3997235"/>
            <a:ext cx="1014549" cy="66185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userOp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FAEE614-96CB-348C-CFB6-3E3E1ABF0FD9}"/>
              </a:ext>
            </a:extLst>
          </p:cNvPr>
          <p:cNvSpPr/>
          <p:nvPr/>
        </p:nvSpPr>
        <p:spPr>
          <a:xfrm>
            <a:off x="1841863" y="2080755"/>
            <a:ext cx="1563187" cy="66185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Transaction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C513436-9F11-81DA-6271-1A6B9C159562}"/>
              </a:ext>
            </a:extLst>
          </p:cNvPr>
          <p:cNvSpPr/>
          <p:nvPr/>
        </p:nvSpPr>
        <p:spPr>
          <a:xfrm>
            <a:off x="3095897" y="3997235"/>
            <a:ext cx="1014549" cy="661851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accent4">
                    <a:lumMod val="75000"/>
                  </a:schemeClr>
                </a:solidFill>
              </a:rPr>
              <a:t>Bundler</a:t>
            </a:r>
            <a:endParaRPr lang="ko-KR" altLang="en-US" sz="1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88161B2-B6D2-C143-FEED-41C190E845E7}"/>
              </a:ext>
            </a:extLst>
          </p:cNvPr>
          <p:cNvSpPr/>
          <p:nvPr/>
        </p:nvSpPr>
        <p:spPr>
          <a:xfrm>
            <a:off x="587829" y="3997235"/>
            <a:ext cx="1014549" cy="66185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EOA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0687E38-4670-8D9C-7190-D415E63F3D8F}"/>
              </a:ext>
            </a:extLst>
          </p:cNvPr>
          <p:cNvSpPr/>
          <p:nvPr/>
        </p:nvSpPr>
        <p:spPr>
          <a:xfrm>
            <a:off x="465910" y="1477203"/>
            <a:ext cx="1254033" cy="369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EOA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E637A97-4A54-199C-F315-51F8D41B3927}"/>
              </a:ext>
            </a:extLst>
          </p:cNvPr>
          <p:cNvSpPr/>
          <p:nvPr/>
        </p:nvSpPr>
        <p:spPr>
          <a:xfrm>
            <a:off x="465910" y="3399302"/>
            <a:ext cx="1254034" cy="369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AA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4360CAE4-F2FF-5F3C-0564-179248331FB2}"/>
              </a:ext>
            </a:extLst>
          </p:cNvPr>
          <p:cNvSpPr/>
          <p:nvPr/>
        </p:nvSpPr>
        <p:spPr>
          <a:xfrm>
            <a:off x="3095897" y="4894813"/>
            <a:ext cx="1885406" cy="781800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Alt </a:t>
            </a:r>
            <a:r>
              <a:rPr lang="en-US" altLang="ko-KR" sz="1400" dirty="0" err="1">
                <a:solidFill>
                  <a:schemeClr val="tx1"/>
                </a:solidFill>
              </a:rPr>
              <a:t>Mempool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Bundler</a:t>
            </a: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Alchemy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4" name="사각형: 둥근 모서리 33">
            <a:hlinkClick r:id="rId3"/>
            <a:extLst>
              <a:ext uri="{FF2B5EF4-FFF2-40B4-BE49-F238E27FC236}">
                <a16:creationId xmlns:a16="http://schemas.microsoft.com/office/drawing/2014/main" id="{F8FB2135-70BB-CF0E-8A91-90A861C86137}"/>
              </a:ext>
            </a:extLst>
          </p:cNvPr>
          <p:cNvSpPr/>
          <p:nvPr/>
        </p:nvSpPr>
        <p:spPr>
          <a:xfrm>
            <a:off x="5290455" y="4894813"/>
            <a:ext cx="1532711" cy="781800"/>
          </a:xfrm>
          <a:prstGeom prst="roundRect">
            <a:avLst/>
          </a:prstGeom>
          <a:noFill/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Account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Contract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8F591058-8D4C-A2D7-0085-92EAAA35C49D}"/>
              </a:ext>
            </a:extLst>
          </p:cNvPr>
          <p:cNvSpPr/>
          <p:nvPr/>
        </p:nvSpPr>
        <p:spPr>
          <a:xfrm>
            <a:off x="8991596" y="4894813"/>
            <a:ext cx="1532712" cy="781800"/>
          </a:xfrm>
          <a:prstGeom prst="round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Blockchain</a:t>
            </a: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Ethereum</a:t>
            </a:r>
          </a:p>
          <a:p>
            <a:pPr algn="ctr"/>
            <a:r>
              <a:rPr lang="en-US" altLang="ko-KR" sz="1400" b="1" dirty="0" err="1">
                <a:solidFill>
                  <a:schemeClr val="tx1"/>
                </a:solidFill>
              </a:rPr>
              <a:t>Sepolia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292ECEA-02F0-856F-D871-B529F97C6FCB}"/>
              </a:ext>
            </a:extLst>
          </p:cNvPr>
          <p:cNvSpPr/>
          <p:nvPr/>
        </p:nvSpPr>
        <p:spPr>
          <a:xfrm>
            <a:off x="6910247" y="2080754"/>
            <a:ext cx="1528354" cy="661851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Blockchain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D7E9F56-2522-B924-D924-CEF5778E2258}"/>
              </a:ext>
            </a:extLst>
          </p:cNvPr>
          <p:cNvSpPr/>
          <p:nvPr/>
        </p:nvSpPr>
        <p:spPr>
          <a:xfrm>
            <a:off x="3001194" y="3920251"/>
            <a:ext cx="3956954" cy="806326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2818D4C-3978-F7F7-D9DE-A2BCE23D35F1}"/>
              </a:ext>
            </a:extLst>
          </p:cNvPr>
          <p:cNvSpPr/>
          <p:nvPr/>
        </p:nvSpPr>
        <p:spPr>
          <a:xfrm>
            <a:off x="465909" y="745915"/>
            <a:ext cx="3775165" cy="369332"/>
          </a:xfrm>
          <a:prstGeom prst="rect">
            <a:avLst/>
          </a:prstGeom>
          <a:noFill/>
          <a:ln w="57150">
            <a:solidFill>
              <a:srgbClr val="0424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Alt </a:t>
            </a:r>
            <a:r>
              <a:rPr lang="en-US" altLang="ko-KR" sz="1600" b="1" dirty="0" err="1">
                <a:solidFill>
                  <a:schemeClr val="tx1"/>
                </a:solidFill>
              </a:rPr>
              <a:t>Mempool</a:t>
            </a:r>
            <a:r>
              <a:rPr lang="en-US" altLang="ko-KR" sz="1600" b="1" dirty="0">
                <a:solidFill>
                  <a:schemeClr val="tx1"/>
                </a:solidFill>
              </a:rPr>
              <a:t> : Transaction </a:t>
            </a:r>
            <a:r>
              <a:rPr lang="ko-KR" altLang="en-US" sz="1600" b="1" dirty="0">
                <a:solidFill>
                  <a:schemeClr val="tx1"/>
                </a:solidFill>
              </a:rPr>
              <a:t>전송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E9A6E43-ACEA-0E52-9140-1B5D9D61B6DC}"/>
              </a:ext>
            </a:extLst>
          </p:cNvPr>
          <p:cNvSpPr/>
          <p:nvPr/>
        </p:nvSpPr>
        <p:spPr>
          <a:xfrm>
            <a:off x="5142408" y="2080754"/>
            <a:ext cx="1528354" cy="661851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Validator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D03FBD-3EED-FCAC-0E82-E8338D816B59}"/>
              </a:ext>
            </a:extLst>
          </p:cNvPr>
          <p:cNvSpPr txBox="1"/>
          <p:nvPr/>
        </p:nvSpPr>
        <p:spPr>
          <a:xfrm>
            <a:off x="9721844" y="930581"/>
            <a:ext cx="1604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accent4">
                    <a:lumMod val="75000"/>
                  </a:schemeClr>
                </a:solidFill>
              </a:rPr>
              <a:t>커스텀</a:t>
            </a:r>
            <a:r>
              <a:rPr lang="ko-KR" altLang="en-US" dirty="0"/>
              <a:t> </a:t>
            </a:r>
            <a:r>
              <a:rPr lang="ko-KR" altLang="en-US" sz="1400" b="1" dirty="0">
                <a:solidFill>
                  <a:schemeClr val="accent4">
                    <a:lumMod val="75000"/>
                  </a:schemeClr>
                </a:solidFill>
              </a:rPr>
              <a:t>가능</a:t>
            </a:r>
            <a:r>
              <a:rPr lang="ko-KR" altLang="en-US" dirty="0"/>
              <a:t> </a:t>
            </a:r>
            <a:r>
              <a:rPr lang="ko-KR" altLang="en-US" sz="1400" b="1" dirty="0">
                <a:solidFill>
                  <a:schemeClr val="accent4">
                    <a:lumMod val="75000"/>
                  </a:schemeClr>
                </a:solidFill>
              </a:rPr>
              <a:t>영역</a:t>
            </a:r>
          </a:p>
        </p:txBody>
      </p:sp>
    </p:spTree>
    <p:extLst>
      <p:ext uri="{BB962C8B-B14F-4D97-AF65-F5344CB8AC3E}">
        <p14:creationId xmlns:p14="http://schemas.microsoft.com/office/powerpoint/2010/main" val="2046199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6B58353-5ED0-DC7D-2F0D-7D477B490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073" y="1501342"/>
            <a:ext cx="7363853" cy="4610743"/>
          </a:xfrm>
          <a:prstGeom prst="rect">
            <a:avLst/>
          </a:prstGeom>
        </p:spPr>
      </p:pic>
      <p:sp>
        <p:nvSpPr>
          <p:cNvPr id="6" name="TextBox 5">
            <a:hlinkClick r:id="rId3"/>
            <a:extLst>
              <a:ext uri="{FF2B5EF4-FFF2-40B4-BE49-F238E27FC236}">
                <a16:creationId xmlns:a16="http://schemas.microsoft.com/office/drawing/2014/main" id="{C493B750-75CE-DAEE-8BD3-85552854C0CF}"/>
              </a:ext>
            </a:extLst>
          </p:cNvPr>
          <p:cNvSpPr txBox="1"/>
          <p:nvPr/>
        </p:nvSpPr>
        <p:spPr>
          <a:xfrm>
            <a:off x="185923" y="200373"/>
            <a:ext cx="7590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/>
            <a:r>
              <a:rPr lang="en-US" altLang="ko-KR" sz="2800" b="0" i="0" dirty="0">
                <a:solidFill>
                  <a:srgbClr val="212529"/>
                </a:solidFill>
                <a:effectLst/>
                <a:latin typeface="system-ui"/>
              </a:rPr>
              <a:t>ERC-4337: Account Abstraction Using Alt </a:t>
            </a:r>
            <a:r>
              <a:rPr lang="en-US" altLang="ko-KR" sz="2800" b="0" i="0" dirty="0" err="1">
                <a:solidFill>
                  <a:srgbClr val="212529"/>
                </a:solidFill>
                <a:effectLst/>
                <a:latin typeface="system-ui"/>
              </a:rPr>
              <a:t>Mempool</a:t>
            </a:r>
            <a:r>
              <a:rPr lang="en-US" altLang="ko-KR" sz="28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B4B8F1E-10A8-11F5-9996-351EF1544448}"/>
              </a:ext>
            </a:extLst>
          </p:cNvPr>
          <p:cNvSpPr/>
          <p:nvPr/>
        </p:nvSpPr>
        <p:spPr>
          <a:xfrm>
            <a:off x="465909" y="745915"/>
            <a:ext cx="3775165" cy="369332"/>
          </a:xfrm>
          <a:prstGeom prst="rect">
            <a:avLst/>
          </a:prstGeom>
          <a:noFill/>
          <a:ln w="57150">
            <a:solidFill>
              <a:srgbClr val="0424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Alt </a:t>
            </a:r>
            <a:r>
              <a:rPr lang="en-US" altLang="ko-KR" sz="1600" b="1" dirty="0" err="1">
                <a:solidFill>
                  <a:schemeClr val="tx1"/>
                </a:solidFill>
              </a:rPr>
              <a:t>Mempool</a:t>
            </a:r>
            <a:r>
              <a:rPr lang="en-US" altLang="ko-KR" sz="1600" b="1" dirty="0">
                <a:solidFill>
                  <a:schemeClr val="tx1"/>
                </a:solidFill>
              </a:rPr>
              <a:t> : Transaction </a:t>
            </a:r>
            <a:r>
              <a:rPr lang="ko-KR" altLang="en-US" sz="1600" b="1" dirty="0">
                <a:solidFill>
                  <a:schemeClr val="tx1"/>
                </a:solidFill>
              </a:rPr>
              <a:t>전송</a:t>
            </a:r>
          </a:p>
        </p:txBody>
      </p:sp>
    </p:spTree>
    <p:extLst>
      <p:ext uri="{BB962C8B-B14F-4D97-AF65-F5344CB8AC3E}">
        <p14:creationId xmlns:p14="http://schemas.microsoft.com/office/powerpoint/2010/main" val="2410508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258838C-176B-84DA-6ED3-18E158ADB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909" y="1423898"/>
            <a:ext cx="7287954" cy="4374204"/>
          </a:xfrm>
          <a:prstGeom prst="rect">
            <a:avLst/>
          </a:prstGeom>
        </p:spPr>
      </p:pic>
      <p:sp>
        <p:nvSpPr>
          <p:cNvPr id="6" name="TextBox 5">
            <a:hlinkClick r:id="rId3"/>
            <a:extLst>
              <a:ext uri="{FF2B5EF4-FFF2-40B4-BE49-F238E27FC236}">
                <a16:creationId xmlns:a16="http://schemas.microsoft.com/office/drawing/2014/main" id="{699FBD54-9E94-FD6F-616A-A182BE4BE0AA}"/>
              </a:ext>
            </a:extLst>
          </p:cNvPr>
          <p:cNvSpPr txBox="1"/>
          <p:nvPr/>
        </p:nvSpPr>
        <p:spPr>
          <a:xfrm>
            <a:off x="185923" y="200373"/>
            <a:ext cx="7590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/>
            <a:r>
              <a:rPr lang="en-US" altLang="ko-KR" sz="2800" b="0" i="0" dirty="0">
                <a:solidFill>
                  <a:srgbClr val="212529"/>
                </a:solidFill>
                <a:effectLst/>
                <a:latin typeface="system-ui"/>
              </a:rPr>
              <a:t>ERC-4337: Account Abstraction Using Alt </a:t>
            </a:r>
            <a:r>
              <a:rPr lang="en-US" altLang="ko-KR" sz="2800" b="0" i="0" dirty="0" err="1">
                <a:solidFill>
                  <a:srgbClr val="212529"/>
                </a:solidFill>
                <a:effectLst/>
                <a:latin typeface="system-ui"/>
              </a:rPr>
              <a:t>Mempool</a:t>
            </a:r>
            <a:r>
              <a:rPr lang="en-US" altLang="ko-KR" sz="28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D616AEA-BCDB-FCD0-00A5-2DDC681BA717}"/>
              </a:ext>
            </a:extLst>
          </p:cNvPr>
          <p:cNvSpPr/>
          <p:nvPr/>
        </p:nvSpPr>
        <p:spPr>
          <a:xfrm>
            <a:off x="465909" y="745915"/>
            <a:ext cx="2817221" cy="369332"/>
          </a:xfrm>
          <a:prstGeom prst="rect">
            <a:avLst/>
          </a:prstGeom>
          <a:noFill/>
          <a:ln w="57150">
            <a:solidFill>
              <a:srgbClr val="0424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>
                <a:solidFill>
                  <a:schemeClr val="tx1"/>
                </a:solidFill>
              </a:rPr>
              <a:t>userOperation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0492CCA-CDAA-CB4E-E29F-F09E66CE8D43}"/>
              </a:ext>
            </a:extLst>
          </p:cNvPr>
          <p:cNvSpPr/>
          <p:nvPr/>
        </p:nvSpPr>
        <p:spPr>
          <a:xfrm>
            <a:off x="468000" y="2412000"/>
            <a:ext cx="1404000" cy="432000"/>
          </a:xfrm>
          <a:prstGeom prst="rect">
            <a:avLst/>
          </a:prstGeom>
          <a:noFill/>
          <a:ln w="57150">
            <a:solidFill>
              <a:srgbClr val="0424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77F21E-A15A-4393-3D73-F985CD8FA18F}"/>
              </a:ext>
            </a:extLst>
          </p:cNvPr>
          <p:cNvSpPr/>
          <p:nvPr/>
        </p:nvSpPr>
        <p:spPr>
          <a:xfrm>
            <a:off x="468000" y="2808000"/>
            <a:ext cx="1404000" cy="432000"/>
          </a:xfrm>
          <a:prstGeom prst="rect">
            <a:avLst/>
          </a:prstGeom>
          <a:noFill/>
          <a:ln w="57150">
            <a:solidFill>
              <a:srgbClr val="0424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9834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hlinkClick r:id="rId2"/>
            <a:extLst>
              <a:ext uri="{FF2B5EF4-FFF2-40B4-BE49-F238E27FC236}">
                <a16:creationId xmlns:a16="http://schemas.microsoft.com/office/drawing/2014/main" id="{80931277-73EC-607D-F8BE-F34836E58113}"/>
              </a:ext>
            </a:extLst>
          </p:cNvPr>
          <p:cNvSpPr txBox="1"/>
          <p:nvPr/>
        </p:nvSpPr>
        <p:spPr>
          <a:xfrm>
            <a:off x="185923" y="200373"/>
            <a:ext cx="7590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/>
            <a:r>
              <a:rPr lang="en-US" altLang="ko-KR" sz="2800" b="0" i="0" dirty="0">
                <a:solidFill>
                  <a:srgbClr val="212529"/>
                </a:solidFill>
                <a:effectLst/>
                <a:latin typeface="system-ui"/>
              </a:rPr>
              <a:t>ERC-4337: Account Abstraction Using Alt </a:t>
            </a:r>
            <a:r>
              <a:rPr lang="en-US" altLang="ko-KR" sz="2800" b="0" i="0" dirty="0" err="1">
                <a:solidFill>
                  <a:srgbClr val="212529"/>
                </a:solidFill>
                <a:effectLst/>
                <a:latin typeface="system-ui"/>
              </a:rPr>
              <a:t>Mempool</a:t>
            </a:r>
            <a:r>
              <a:rPr lang="en-US" altLang="ko-KR" sz="28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C85DCC0-CAE6-9B44-D98B-5BAC5E56F7AC}"/>
              </a:ext>
            </a:extLst>
          </p:cNvPr>
          <p:cNvSpPr/>
          <p:nvPr/>
        </p:nvSpPr>
        <p:spPr>
          <a:xfrm>
            <a:off x="465910" y="1465994"/>
            <a:ext cx="1254034" cy="369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AA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F42A979-9B5A-EE29-244E-E53BB5103CA1}"/>
              </a:ext>
            </a:extLst>
          </p:cNvPr>
          <p:cNvSpPr/>
          <p:nvPr/>
        </p:nvSpPr>
        <p:spPr>
          <a:xfrm>
            <a:off x="465909" y="745915"/>
            <a:ext cx="2817221" cy="369332"/>
          </a:xfrm>
          <a:prstGeom prst="rect">
            <a:avLst/>
          </a:prstGeom>
          <a:noFill/>
          <a:ln w="57150">
            <a:solidFill>
              <a:srgbClr val="78206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Simple Account Factory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FD2DEF9-21F2-332F-8928-B45438179525}"/>
              </a:ext>
            </a:extLst>
          </p:cNvPr>
          <p:cNvSpPr/>
          <p:nvPr/>
        </p:nvSpPr>
        <p:spPr>
          <a:xfrm>
            <a:off x="2852058" y="2063926"/>
            <a:ext cx="3875314" cy="410173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b="1" dirty="0">
                <a:solidFill>
                  <a:schemeClr val="tx1"/>
                </a:solidFill>
              </a:rPr>
              <a:t>Entry Point</a:t>
            </a:r>
            <a:endParaRPr lang="ko-KR" altLang="en-US" sz="1400" b="1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 err="1">
                <a:solidFill>
                  <a:schemeClr val="tx1"/>
                </a:solidFill>
              </a:rPr>
              <a:t>handleOps</a:t>
            </a:r>
            <a:r>
              <a:rPr lang="en-US" altLang="ko-KR" sz="1400" dirty="0">
                <a:solidFill>
                  <a:schemeClr val="tx1"/>
                </a:solidFill>
              </a:rPr>
              <a:t>(ops[], beneficiary)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 err="1">
                <a:solidFill>
                  <a:schemeClr val="tx1"/>
                </a:solidFill>
              </a:rPr>
              <a:t>balanceOf</a:t>
            </a:r>
            <a:r>
              <a:rPr lang="en-US" altLang="ko-KR" sz="1400" dirty="0">
                <a:solidFill>
                  <a:schemeClr val="tx1"/>
                </a:solidFill>
              </a:rPr>
              <a:t>(AA Address)</a:t>
            </a:r>
          </a:p>
          <a:p>
            <a:r>
              <a:rPr lang="en-US" altLang="ko-KR" sz="1400" dirty="0" err="1">
                <a:solidFill>
                  <a:schemeClr val="tx1"/>
                </a:solidFill>
              </a:rPr>
              <a:t>getNonce</a:t>
            </a:r>
            <a:r>
              <a:rPr lang="en-US" altLang="ko-KR" sz="1400" dirty="0">
                <a:solidFill>
                  <a:schemeClr val="tx1"/>
                </a:solidFill>
              </a:rPr>
              <a:t>(AA Address, key)</a:t>
            </a:r>
          </a:p>
          <a:p>
            <a:r>
              <a:rPr lang="en-US" altLang="ko-KR" sz="1400" dirty="0" err="1">
                <a:solidFill>
                  <a:schemeClr val="tx1"/>
                </a:solidFill>
              </a:rPr>
              <a:t>nonceSequenceNumber</a:t>
            </a:r>
            <a:r>
              <a:rPr lang="en-US" altLang="ko-KR" sz="1400" dirty="0">
                <a:solidFill>
                  <a:schemeClr val="tx1"/>
                </a:solidFill>
              </a:rPr>
              <a:t>(AA Address, key)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 err="1">
                <a:solidFill>
                  <a:schemeClr val="tx1"/>
                </a:solidFill>
              </a:rPr>
              <a:t>addStake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</a:rPr>
              <a:t>payableAmount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unstakeDelaySec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400" dirty="0" err="1">
                <a:solidFill>
                  <a:schemeClr val="tx1"/>
                </a:solidFill>
              </a:rPr>
              <a:t>withdrawStake</a:t>
            </a:r>
            <a:r>
              <a:rPr lang="en-US" altLang="ko-KR" sz="1400" dirty="0">
                <a:solidFill>
                  <a:schemeClr val="tx1"/>
                </a:solidFill>
              </a:rPr>
              <a:t>()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 err="1">
                <a:solidFill>
                  <a:schemeClr val="tx1"/>
                </a:solidFill>
              </a:rPr>
              <a:t>depositTo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</a:rPr>
              <a:t>payableAmount</a:t>
            </a:r>
            <a:r>
              <a:rPr lang="en-US" altLang="ko-KR" sz="1400" dirty="0">
                <a:solidFill>
                  <a:schemeClr val="tx1"/>
                </a:solidFill>
              </a:rPr>
              <a:t>, account)</a:t>
            </a:r>
          </a:p>
          <a:p>
            <a:r>
              <a:rPr lang="en-US" altLang="ko-KR" sz="1400" dirty="0" err="1">
                <a:solidFill>
                  <a:schemeClr val="tx1"/>
                </a:solidFill>
              </a:rPr>
              <a:t>withdrawTo</a:t>
            </a:r>
            <a:r>
              <a:rPr lang="en-US" altLang="ko-KR" sz="1400" dirty="0">
                <a:solidFill>
                  <a:schemeClr val="tx1"/>
                </a:solidFill>
              </a:rPr>
              <a:t>()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33A4B5C-9769-8269-8F2E-BB092C3D4758}"/>
              </a:ext>
            </a:extLst>
          </p:cNvPr>
          <p:cNvSpPr/>
          <p:nvPr/>
        </p:nvSpPr>
        <p:spPr>
          <a:xfrm>
            <a:off x="6999513" y="2063928"/>
            <a:ext cx="2338251" cy="1759131"/>
          </a:xfrm>
          <a:prstGeom prst="rect">
            <a:avLst/>
          </a:prstGeom>
          <a:noFill/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b="1" dirty="0" err="1">
                <a:solidFill>
                  <a:schemeClr val="tx1"/>
                </a:solidFill>
              </a:rPr>
              <a:t>SimpleAccountFactory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 err="1">
                <a:solidFill>
                  <a:schemeClr val="tx1"/>
                </a:solidFill>
              </a:rPr>
              <a:t>getAddress</a:t>
            </a:r>
            <a:r>
              <a:rPr lang="en-US" altLang="ko-KR" sz="1400" dirty="0">
                <a:solidFill>
                  <a:schemeClr val="tx1"/>
                </a:solidFill>
              </a:rPr>
              <a:t>(owner, salt)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 err="1">
                <a:solidFill>
                  <a:schemeClr val="tx1"/>
                </a:solidFill>
              </a:rPr>
              <a:t>createAccount</a:t>
            </a:r>
            <a:r>
              <a:rPr lang="en-US" altLang="ko-KR" sz="1400" dirty="0">
                <a:solidFill>
                  <a:schemeClr val="tx1"/>
                </a:solidFill>
              </a:rPr>
              <a:t>(owner, salt)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7137E34-786A-D2F0-6D5A-3B64695DCABB}"/>
              </a:ext>
            </a:extLst>
          </p:cNvPr>
          <p:cNvSpPr/>
          <p:nvPr/>
        </p:nvSpPr>
        <p:spPr>
          <a:xfrm>
            <a:off x="9609905" y="2063926"/>
            <a:ext cx="2338251" cy="1759131"/>
          </a:xfrm>
          <a:prstGeom prst="rect">
            <a:avLst/>
          </a:prstGeom>
          <a:noFill/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b="1" dirty="0" err="1">
                <a:solidFill>
                  <a:schemeClr val="tx1"/>
                </a:solidFill>
              </a:rPr>
              <a:t>SimpleAccountContract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execute(</a:t>
            </a:r>
            <a:r>
              <a:rPr lang="en-US" altLang="ko-KR" sz="1400" dirty="0" err="1">
                <a:solidFill>
                  <a:schemeClr val="tx1"/>
                </a:solidFill>
              </a:rPr>
              <a:t>dest</a:t>
            </a:r>
            <a:r>
              <a:rPr lang="en-US" altLang="ko-KR" sz="1400" dirty="0">
                <a:solidFill>
                  <a:schemeClr val="tx1"/>
                </a:solidFill>
              </a:rPr>
              <a:t>, value, </a:t>
            </a:r>
            <a:r>
              <a:rPr lang="en-US" altLang="ko-KR" sz="1400" dirty="0" err="1">
                <a:solidFill>
                  <a:schemeClr val="tx1"/>
                </a:solidFill>
              </a:rPr>
              <a:t>func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37735CB-79B3-164E-5512-BBE93252CE45}"/>
              </a:ext>
            </a:extLst>
          </p:cNvPr>
          <p:cNvSpPr/>
          <p:nvPr/>
        </p:nvSpPr>
        <p:spPr>
          <a:xfrm>
            <a:off x="465909" y="2063926"/>
            <a:ext cx="2114008" cy="410173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b="1" dirty="0" err="1">
                <a:solidFill>
                  <a:schemeClr val="tx1"/>
                </a:solidFill>
              </a:rPr>
              <a:t>init</a:t>
            </a:r>
            <a:r>
              <a:rPr lang="en-US" altLang="ko-KR" sz="1400" b="1" dirty="0">
                <a:solidFill>
                  <a:schemeClr val="tx1"/>
                </a:solidFill>
              </a:rPr>
              <a:t> code</a:t>
            </a:r>
            <a:endParaRPr lang="ko-KR" altLang="en-US" sz="1400" b="1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S.A.F address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+ interface(</a:t>
            </a:r>
            <a:r>
              <a:rPr lang="en-US" altLang="ko-KR" sz="1400" dirty="0" err="1">
                <a:solidFill>
                  <a:schemeClr val="tx1"/>
                </a:solidFill>
              </a:rPr>
              <a:t>createAccount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+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address EOA account</a:t>
            </a:r>
            <a:br>
              <a:rPr lang="en-US" altLang="ko-KR" sz="1400" dirty="0">
                <a:solidFill>
                  <a:schemeClr val="tx1"/>
                </a:solidFill>
              </a:rPr>
            </a:br>
            <a:r>
              <a:rPr lang="en-US" altLang="ko-KR" sz="1400" dirty="0">
                <a:solidFill>
                  <a:schemeClr val="tx1"/>
                </a:solidFill>
              </a:rPr>
              <a:t>+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uint256 salt</a:t>
            </a:r>
          </a:p>
        </p:txBody>
      </p:sp>
    </p:spTree>
    <p:extLst>
      <p:ext uri="{BB962C8B-B14F-4D97-AF65-F5344CB8AC3E}">
        <p14:creationId xmlns:p14="http://schemas.microsoft.com/office/powerpoint/2010/main" val="4184422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2F92002-98B0-13B2-35F5-8D9BE2C76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909" y="1360667"/>
            <a:ext cx="7310845" cy="2124978"/>
          </a:xfrm>
          <a:prstGeom prst="rect">
            <a:avLst/>
          </a:prstGeom>
        </p:spPr>
      </p:pic>
      <p:sp>
        <p:nvSpPr>
          <p:cNvPr id="6" name="TextBox 5">
            <a:hlinkClick r:id="rId3"/>
            <a:extLst>
              <a:ext uri="{FF2B5EF4-FFF2-40B4-BE49-F238E27FC236}">
                <a16:creationId xmlns:a16="http://schemas.microsoft.com/office/drawing/2014/main" id="{7A315299-D525-7B3C-66E6-A646A70131AD}"/>
              </a:ext>
            </a:extLst>
          </p:cNvPr>
          <p:cNvSpPr txBox="1"/>
          <p:nvPr/>
        </p:nvSpPr>
        <p:spPr>
          <a:xfrm>
            <a:off x="185923" y="200373"/>
            <a:ext cx="7590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/>
            <a:r>
              <a:rPr lang="en-US" altLang="ko-KR" sz="2800" b="0" i="0" dirty="0">
                <a:solidFill>
                  <a:srgbClr val="212529"/>
                </a:solidFill>
                <a:effectLst/>
                <a:latin typeface="system-ui"/>
              </a:rPr>
              <a:t>ERC-4337: Account Abstraction Using Alt </a:t>
            </a:r>
            <a:r>
              <a:rPr lang="en-US" altLang="ko-KR" sz="2800" b="0" i="0" dirty="0" err="1">
                <a:solidFill>
                  <a:srgbClr val="212529"/>
                </a:solidFill>
                <a:effectLst/>
                <a:latin typeface="system-ui"/>
              </a:rPr>
              <a:t>Mempool</a:t>
            </a:r>
            <a:r>
              <a:rPr lang="en-US" altLang="ko-KR" sz="28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F5C8830-8AB0-5CE8-A712-4BEFAFF4FC78}"/>
              </a:ext>
            </a:extLst>
          </p:cNvPr>
          <p:cNvSpPr/>
          <p:nvPr/>
        </p:nvSpPr>
        <p:spPr>
          <a:xfrm>
            <a:off x="465909" y="745915"/>
            <a:ext cx="2817221" cy="369332"/>
          </a:xfrm>
          <a:prstGeom prst="rect">
            <a:avLst/>
          </a:prstGeom>
          <a:noFill/>
          <a:ln w="57150">
            <a:solidFill>
              <a:srgbClr val="0424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>
                <a:solidFill>
                  <a:schemeClr val="tx1"/>
                </a:solidFill>
              </a:rPr>
              <a:t>userOperation</a:t>
            </a:r>
            <a:r>
              <a:rPr lang="en-US" altLang="ko-KR" sz="1600" b="1" dirty="0">
                <a:solidFill>
                  <a:schemeClr val="tx1"/>
                </a:solidFill>
              </a:rPr>
              <a:t> - </a:t>
            </a:r>
            <a:r>
              <a:rPr lang="en-US" altLang="ko-KR" sz="1600" b="1" dirty="0" err="1">
                <a:solidFill>
                  <a:schemeClr val="tx1"/>
                </a:solidFill>
              </a:rPr>
              <a:t>callData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03878BB-4928-4C50-76E6-7AEBA86FF85E}"/>
              </a:ext>
            </a:extLst>
          </p:cNvPr>
          <p:cNvSpPr/>
          <p:nvPr/>
        </p:nvSpPr>
        <p:spPr>
          <a:xfrm>
            <a:off x="465910" y="3614057"/>
            <a:ext cx="5882639" cy="304357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>
                <a:solidFill>
                  <a:schemeClr val="tx1"/>
                </a:solidFill>
              </a:rPr>
              <a:t>User Operation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AAA2354-C9F5-3112-C03E-880C17D4CD40}"/>
              </a:ext>
            </a:extLst>
          </p:cNvPr>
          <p:cNvSpPr/>
          <p:nvPr/>
        </p:nvSpPr>
        <p:spPr>
          <a:xfrm>
            <a:off x="809897" y="4101737"/>
            <a:ext cx="5286103" cy="2403566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 err="1">
                <a:solidFill>
                  <a:schemeClr val="tx1"/>
                </a:solidFill>
              </a:rPr>
              <a:t>callData</a:t>
            </a:r>
            <a:r>
              <a:rPr lang="en-US" altLang="ko-KR" dirty="0">
                <a:solidFill>
                  <a:schemeClr val="tx1"/>
                </a:solidFill>
              </a:rPr>
              <a:t> -&gt; </a:t>
            </a:r>
            <a:r>
              <a:rPr lang="en-US" altLang="ko-KR" dirty="0" err="1">
                <a:solidFill>
                  <a:schemeClr val="tx1"/>
                </a:solidFill>
              </a:rPr>
              <a:t>EntryPoint</a:t>
            </a:r>
            <a:r>
              <a:rPr lang="en-US" altLang="ko-KR" dirty="0">
                <a:solidFill>
                  <a:schemeClr val="tx1"/>
                </a:solidFill>
              </a:rPr>
              <a:t> - </a:t>
            </a:r>
            <a:r>
              <a:rPr lang="en-US" altLang="ko-KR" dirty="0" err="1">
                <a:solidFill>
                  <a:schemeClr val="tx1"/>
                </a:solidFill>
              </a:rPr>
              <a:t>handleOps</a:t>
            </a:r>
            <a:r>
              <a:rPr lang="en-US" altLang="ko-KR" dirty="0">
                <a:solidFill>
                  <a:schemeClr val="tx1"/>
                </a:solidFill>
              </a:rPr>
              <a:t>()</a:t>
            </a:r>
            <a:endParaRPr lang="ko-KR" altLang="en-US" dirty="0">
              <a:solidFill>
                <a:schemeClr val="tx1"/>
              </a:solidFill>
            </a:endParaRP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CB71968-2361-3E8F-7855-BC0BB4FE2080}"/>
              </a:ext>
            </a:extLst>
          </p:cNvPr>
          <p:cNvSpPr/>
          <p:nvPr/>
        </p:nvSpPr>
        <p:spPr>
          <a:xfrm>
            <a:off x="1149531" y="4492292"/>
            <a:ext cx="4693920" cy="1812714"/>
          </a:xfrm>
          <a:prstGeom prst="rect">
            <a:avLst/>
          </a:prstGeom>
          <a:noFill/>
          <a:ln w="57150">
            <a:solidFill>
              <a:srgbClr val="78206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>
                <a:solidFill>
                  <a:schemeClr val="tx1"/>
                </a:solidFill>
              </a:rPr>
              <a:t>Simple Account Contract – execute()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B77AD55-E088-2565-D5DC-0A44D7238AA3}"/>
              </a:ext>
            </a:extLst>
          </p:cNvPr>
          <p:cNvSpPr/>
          <p:nvPr/>
        </p:nvSpPr>
        <p:spPr>
          <a:xfrm>
            <a:off x="1419497" y="4866762"/>
            <a:ext cx="4153989" cy="1245323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>
                <a:solidFill>
                  <a:schemeClr val="tx1"/>
                </a:solidFill>
              </a:rPr>
              <a:t>to Destination Contract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3659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A8A8DA-8D25-162F-DADC-BC361594B5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hlinkClick r:id="rId2"/>
            <a:extLst>
              <a:ext uri="{FF2B5EF4-FFF2-40B4-BE49-F238E27FC236}">
                <a16:creationId xmlns:a16="http://schemas.microsoft.com/office/drawing/2014/main" id="{EA2949A6-C082-6465-C379-DACCF4A7CC0A}"/>
              </a:ext>
            </a:extLst>
          </p:cNvPr>
          <p:cNvSpPr txBox="1"/>
          <p:nvPr/>
        </p:nvSpPr>
        <p:spPr>
          <a:xfrm>
            <a:off x="185923" y="200373"/>
            <a:ext cx="7590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/>
            <a:r>
              <a:rPr lang="en-US" altLang="ko-KR" sz="2800" b="0" i="0" dirty="0">
                <a:solidFill>
                  <a:srgbClr val="212529"/>
                </a:solidFill>
                <a:effectLst/>
                <a:latin typeface="system-ui"/>
              </a:rPr>
              <a:t>ERC-4337: Account Abstraction Using Alt </a:t>
            </a:r>
            <a:r>
              <a:rPr lang="en-US" altLang="ko-KR" sz="2800" b="0" i="0" dirty="0" err="1">
                <a:solidFill>
                  <a:srgbClr val="212529"/>
                </a:solidFill>
                <a:effectLst/>
                <a:latin typeface="system-ui"/>
              </a:rPr>
              <a:t>Mempool</a:t>
            </a:r>
            <a:r>
              <a:rPr lang="en-US" altLang="ko-KR" sz="28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36AD932-D2F4-0E85-CCFE-519CC8D8640D}"/>
              </a:ext>
            </a:extLst>
          </p:cNvPr>
          <p:cNvSpPr/>
          <p:nvPr/>
        </p:nvSpPr>
        <p:spPr>
          <a:xfrm>
            <a:off x="7563394" y="2081351"/>
            <a:ext cx="1014549" cy="661851"/>
          </a:xfrm>
          <a:prstGeom prst="rect">
            <a:avLst/>
          </a:prstGeom>
          <a:noFill/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S_C_A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FCB6680-E4B9-92AA-1D6C-1AAF716DD7DA}"/>
              </a:ext>
            </a:extLst>
          </p:cNvPr>
          <p:cNvSpPr/>
          <p:nvPr/>
        </p:nvSpPr>
        <p:spPr>
          <a:xfrm>
            <a:off x="6061165" y="2081351"/>
            <a:ext cx="1258388" cy="66185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Entry point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AEB278E-7B67-5346-E5EC-8AD471E299B6}"/>
              </a:ext>
            </a:extLst>
          </p:cNvPr>
          <p:cNvSpPr/>
          <p:nvPr/>
        </p:nvSpPr>
        <p:spPr>
          <a:xfrm>
            <a:off x="8821784" y="2081352"/>
            <a:ext cx="1528354" cy="661851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Blockchain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BEF4657-0FC9-A457-55EC-1BB2BFDC09EF}"/>
              </a:ext>
            </a:extLst>
          </p:cNvPr>
          <p:cNvSpPr/>
          <p:nvPr/>
        </p:nvSpPr>
        <p:spPr>
          <a:xfrm>
            <a:off x="1841862" y="2081352"/>
            <a:ext cx="1014549" cy="66185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userOp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574D3D1-F029-3FA4-323E-3CA512984BE1}"/>
              </a:ext>
            </a:extLst>
          </p:cNvPr>
          <p:cNvSpPr/>
          <p:nvPr/>
        </p:nvSpPr>
        <p:spPr>
          <a:xfrm>
            <a:off x="4802775" y="2081351"/>
            <a:ext cx="1014549" cy="661851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Bundler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1227627-5F9E-776E-2B3F-8CB3D2C222C7}"/>
              </a:ext>
            </a:extLst>
          </p:cNvPr>
          <p:cNvSpPr/>
          <p:nvPr/>
        </p:nvSpPr>
        <p:spPr>
          <a:xfrm>
            <a:off x="587828" y="2081352"/>
            <a:ext cx="1014549" cy="66185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EOA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F7C6F0E-4975-8834-1D0A-A33543006F8F}"/>
              </a:ext>
            </a:extLst>
          </p:cNvPr>
          <p:cNvSpPr/>
          <p:nvPr/>
        </p:nvSpPr>
        <p:spPr>
          <a:xfrm>
            <a:off x="465909" y="1483419"/>
            <a:ext cx="1254034" cy="369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AA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DB40167-4C5D-7DAF-6857-41181A324097}"/>
              </a:ext>
            </a:extLst>
          </p:cNvPr>
          <p:cNvSpPr/>
          <p:nvPr/>
        </p:nvSpPr>
        <p:spPr>
          <a:xfrm>
            <a:off x="4708072" y="2002971"/>
            <a:ext cx="3956954" cy="806326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BEA43D7-8A59-030F-F7A4-1F06D50BE5E8}"/>
              </a:ext>
            </a:extLst>
          </p:cNvPr>
          <p:cNvSpPr/>
          <p:nvPr/>
        </p:nvSpPr>
        <p:spPr>
          <a:xfrm>
            <a:off x="465909" y="745915"/>
            <a:ext cx="2817221" cy="369332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Validation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9AB0CD6-D346-97D7-429F-25DA9050C6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2775" y="3013168"/>
            <a:ext cx="5410955" cy="258163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8F8D330D-68F2-3B81-BC72-B0999446D43E}"/>
              </a:ext>
            </a:extLst>
          </p:cNvPr>
          <p:cNvSpPr/>
          <p:nvPr/>
        </p:nvSpPr>
        <p:spPr>
          <a:xfrm>
            <a:off x="1841862" y="2971804"/>
            <a:ext cx="1014549" cy="66185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userOp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85B8882-49EA-8B33-D83D-8A97258E10C8}"/>
              </a:ext>
            </a:extLst>
          </p:cNvPr>
          <p:cNvSpPr/>
          <p:nvPr/>
        </p:nvSpPr>
        <p:spPr>
          <a:xfrm>
            <a:off x="587828" y="2971804"/>
            <a:ext cx="1014549" cy="66185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EOA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F7BD38C-1B57-2CDD-32A9-8A9857840A0E}"/>
              </a:ext>
            </a:extLst>
          </p:cNvPr>
          <p:cNvSpPr/>
          <p:nvPr/>
        </p:nvSpPr>
        <p:spPr>
          <a:xfrm>
            <a:off x="1841862" y="3862256"/>
            <a:ext cx="1014549" cy="66185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userOp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1865CAC-388A-53EE-1B89-6A059525777D}"/>
              </a:ext>
            </a:extLst>
          </p:cNvPr>
          <p:cNvSpPr/>
          <p:nvPr/>
        </p:nvSpPr>
        <p:spPr>
          <a:xfrm>
            <a:off x="587828" y="3862256"/>
            <a:ext cx="1014549" cy="66185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EOA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816CE9CD-071C-75EE-4E7B-94DB7B37C2DB}"/>
              </a:ext>
            </a:extLst>
          </p:cNvPr>
          <p:cNvCxnSpPr>
            <a:cxnSpLocks/>
            <a:stCxn id="16" idx="3"/>
            <a:endCxn id="23" idx="1"/>
          </p:cNvCxnSpPr>
          <p:nvPr/>
        </p:nvCxnSpPr>
        <p:spPr>
          <a:xfrm flipV="1">
            <a:off x="2856411" y="2412277"/>
            <a:ext cx="1946364" cy="1"/>
          </a:xfrm>
          <a:prstGeom prst="bentConnector3">
            <a:avLst/>
          </a:prstGeom>
          <a:ln>
            <a:solidFill>
              <a:srgbClr val="04243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0EE411BE-F296-F03A-997A-CC1B8A04E211}"/>
              </a:ext>
            </a:extLst>
          </p:cNvPr>
          <p:cNvCxnSpPr>
            <a:cxnSpLocks/>
            <a:stCxn id="4" idx="3"/>
            <a:endCxn id="23" idx="1"/>
          </p:cNvCxnSpPr>
          <p:nvPr/>
        </p:nvCxnSpPr>
        <p:spPr>
          <a:xfrm flipV="1">
            <a:off x="2856411" y="2412277"/>
            <a:ext cx="1946364" cy="890453"/>
          </a:xfrm>
          <a:prstGeom prst="bentConnector3">
            <a:avLst/>
          </a:prstGeom>
          <a:ln>
            <a:solidFill>
              <a:srgbClr val="04243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3C24FBEC-1B2A-CA69-B89D-BCD5116C2C45}"/>
              </a:ext>
            </a:extLst>
          </p:cNvPr>
          <p:cNvCxnSpPr>
            <a:cxnSpLocks/>
            <a:stCxn id="8" idx="3"/>
            <a:endCxn id="23" idx="1"/>
          </p:cNvCxnSpPr>
          <p:nvPr/>
        </p:nvCxnSpPr>
        <p:spPr>
          <a:xfrm flipV="1">
            <a:off x="2856411" y="2412277"/>
            <a:ext cx="1946364" cy="1780905"/>
          </a:xfrm>
          <a:prstGeom prst="bentConnector3">
            <a:avLst/>
          </a:prstGeom>
          <a:ln>
            <a:solidFill>
              <a:srgbClr val="04243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7612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9705</TotalTime>
  <Words>679</Words>
  <Application>Microsoft Office PowerPoint</Application>
  <PresentationFormat>와이드스크린</PresentationFormat>
  <Paragraphs>199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system-ui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이정윤</dc:creator>
  <cp:lastModifiedBy>이정윤</cp:lastModifiedBy>
  <cp:revision>100</cp:revision>
  <dcterms:created xsi:type="dcterms:W3CDTF">2024-02-21T05:22:34Z</dcterms:created>
  <dcterms:modified xsi:type="dcterms:W3CDTF">2024-03-05T03:27:14Z</dcterms:modified>
</cp:coreProperties>
</file>