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84" r:id="rId4"/>
    <p:sldMasterId id="2147483697" r:id="rId5"/>
  </p:sldMasterIdLst>
  <p:notesMasterIdLst>
    <p:notesMasterId r:id="rId59"/>
  </p:notesMasterIdLst>
  <p:handoutMasterIdLst>
    <p:handoutMasterId r:id="rId60"/>
  </p:handoutMasterIdLst>
  <p:sldIdLst>
    <p:sldId id="256" r:id="rId6"/>
    <p:sldId id="317" r:id="rId7"/>
    <p:sldId id="318" r:id="rId8"/>
    <p:sldId id="319" r:id="rId9"/>
    <p:sldId id="322" r:id="rId10"/>
    <p:sldId id="326" r:id="rId11"/>
    <p:sldId id="338" r:id="rId12"/>
    <p:sldId id="334" r:id="rId13"/>
    <p:sldId id="336" r:id="rId14"/>
    <p:sldId id="337" r:id="rId15"/>
    <p:sldId id="335" r:id="rId16"/>
    <p:sldId id="348" r:id="rId17"/>
    <p:sldId id="349" r:id="rId18"/>
    <p:sldId id="329" r:id="rId19"/>
    <p:sldId id="330" r:id="rId20"/>
    <p:sldId id="331" r:id="rId21"/>
    <p:sldId id="339" r:id="rId22"/>
    <p:sldId id="258" r:id="rId23"/>
    <p:sldId id="259" r:id="rId24"/>
    <p:sldId id="263" r:id="rId25"/>
    <p:sldId id="264" r:id="rId26"/>
    <p:sldId id="267" r:id="rId27"/>
    <p:sldId id="307" r:id="rId28"/>
    <p:sldId id="308" r:id="rId29"/>
    <p:sldId id="270" r:id="rId30"/>
    <p:sldId id="273" r:id="rId31"/>
    <p:sldId id="309" r:id="rId32"/>
    <p:sldId id="310" r:id="rId33"/>
    <p:sldId id="276" r:id="rId34"/>
    <p:sldId id="340" r:id="rId35"/>
    <p:sldId id="341" r:id="rId36"/>
    <p:sldId id="342" r:id="rId37"/>
    <p:sldId id="343" r:id="rId38"/>
    <p:sldId id="277" r:id="rId39"/>
    <p:sldId id="278" r:id="rId40"/>
    <p:sldId id="311" r:id="rId41"/>
    <p:sldId id="280" r:id="rId42"/>
    <p:sldId id="344" r:id="rId43"/>
    <p:sldId id="304" r:id="rId44"/>
    <p:sldId id="306" r:id="rId45"/>
    <p:sldId id="281" r:id="rId46"/>
    <p:sldId id="284" r:id="rId47"/>
    <p:sldId id="286" r:id="rId48"/>
    <p:sldId id="290" r:id="rId49"/>
    <p:sldId id="282" r:id="rId50"/>
    <p:sldId id="291" r:id="rId51"/>
    <p:sldId id="292" r:id="rId52"/>
    <p:sldId id="293" r:id="rId53"/>
    <p:sldId id="294" r:id="rId54"/>
    <p:sldId id="295" r:id="rId55"/>
    <p:sldId id="346" r:id="rId56"/>
    <p:sldId id="347" r:id="rId57"/>
    <p:sldId id="345" r:id="rId58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280"/>
    </p:cViewPr>
  </p:sorterViewPr>
  <p:notesViewPr>
    <p:cSldViewPr snapToGrid="0" snapToObjects="1">
      <p:cViewPr varScale="1">
        <p:scale>
          <a:sx n="65" d="100"/>
          <a:sy n="65" d="100"/>
        </p:scale>
        <p:origin x="3291" y="5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6FB-A89A-62C197B5205A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BB-46FB-A89A-62C197B5205A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B-46FB-A89A-62C197B5205A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BB-46FB-A89A-62C197B5205A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B-46FB-A89A-62C197B5205A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B-46FB-A89A-62C197B5205A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BB-46FB-A89A-62C197B5205A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BB-46FB-A89A-62C197B5205A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BB-46FB-A89A-62C197B5205A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BB-46FB-A89A-62C197B5205A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BB-46FB-A89A-62C197B5205A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9BB-46FB-A89A-62C197B5205A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BB-46FB-A89A-62C197B5205A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9BB-46FB-A89A-62C197B5205A}"/>
            </c:ext>
          </c:extLst>
        </c:ser>
        <c:bandFmts/>
        <c:axId val="-2123527512"/>
        <c:axId val="-2123556824"/>
        <c:axId val="-2123569992"/>
      </c:surface3DChart>
      <c:catAx>
        <c:axId val="-2123527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zh-CN" altLang="en-US" sz="1200">
                    <a:latin typeface="Arial"/>
                  </a:rPr>
                  <a:t>步幅</a:t>
                </a:r>
                <a:r>
                  <a:rPr lang="en-US" sz="1200">
                    <a:latin typeface="Arial"/>
                  </a:rPr>
                  <a:t>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23556824"/>
        <c:crosses val="autoZero"/>
        <c:auto val="1"/>
        <c:lblAlgn val="ctr"/>
        <c:lblOffset val="100"/>
        <c:noMultiLvlLbl val="0"/>
      </c:catAx>
      <c:valAx>
        <c:axId val="-21235568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zh-CN" altLang="en-US" sz="1200">
                    <a:latin typeface="Arial"/>
                  </a:rPr>
                  <a:t>读吞吐量</a:t>
                </a:r>
                <a:r>
                  <a:rPr lang="en-US" sz="1200">
                    <a:latin typeface="Arial"/>
                  </a:rPr>
                  <a:t>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23527512"/>
        <c:crosses val="autoZero"/>
        <c:crossBetween val="midCat"/>
        <c:majorUnit val="2000"/>
        <c:minorUnit val="500"/>
      </c:valAx>
      <c:serAx>
        <c:axId val="-21235699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235568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0E1EF-C774-4750-8934-DA38FC7F2F7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7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EEBA86-F21B-4F61-AFCB-E76DF4CAE45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3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E034B0-9199-4DEF-BD36-360AD8BCB91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40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ＭＳ Ｐゴシック" pitchFamily="34" charset="-128"/>
              </a:rPr>
              <a:t>1995-1997: REB/DROH teaching computer architecture course at CMU.</a:t>
            </a:r>
          </a:p>
          <a:p>
            <a:pPr lvl="1"/>
            <a:r>
              <a:rPr lang="en-US" altLang="zh-CN">
                <a:ea typeface="ＭＳ Ｐゴシック" pitchFamily="34" charset="-128"/>
              </a:rPr>
              <a:t>Good material, dedicated teachers, but students hate it</a:t>
            </a:r>
          </a:p>
          <a:p>
            <a:pPr lvl="1"/>
            <a:r>
              <a:rPr lang="en-US" altLang="zh-CN">
                <a:ea typeface="ＭＳ Ｐゴシック" pitchFamily="34" charset="-128"/>
              </a:rPr>
              <a:t>Don’t see how it will affect there lives as programmers</a:t>
            </a:r>
          </a:p>
          <a:p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97B9C2-8CB5-496D-80C9-2244E3CCE7E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46B27-1064-40C2-9889-87948348B57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74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350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7C93D-64C9-4204-95B9-E70D44D477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350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38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998538"/>
            <a:ext cx="25908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998538"/>
            <a:ext cx="75692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0" y="6641069"/>
            <a:ext cx="6096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7000"/>
            <a:ext cx="5486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0"/>
            <a:ext cx="5486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457890"/>
            <a:ext cx="6705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6519446"/>
            <a:ext cx="5994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54000"/>
            <a:ext cx="27940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54000"/>
            <a:ext cx="81788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7451" y="50801"/>
            <a:ext cx="2774949" cy="607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51" y="50801"/>
            <a:ext cx="8128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3962400"/>
            <a:ext cx="12192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6179" tIns="42333" rIns="86179" bIns="42333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138207" y="-9525"/>
            <a:ext cx="0" cy="47323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7690" tIns="0" rIns="87690" bIns="0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11169953" y="3962400"/>
            <a:ext cx="0" cy="7635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7690" tIns="0" rIns="87690" bIns="0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2439207" y="3962400"/>
            <a:ext cx="2336397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87690" tIns="0" rIns="87690" bIns="0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4724400"/>
            <a:ext cx="12192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6179" tIns="42333" rIns="86179" bIns="42333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14476" y="-19050"/>
            <a:ext cx="0" cy="4740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7690" tIns="0" rIns="87690" bIns="0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8736793" y="3962400"/>
            <a:ext cx="0" cy="2895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86179" tIns="42333" rIns="86179" bIns="42333" anchor="ctr"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775605" y="2133602"/>
            <a:ext cx="2354540" cy="25876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87690" tIns="0" rIns="87690" bIns="0" anchor="ctr"/>
          <a:lstStyle/>
          <a:p>
            <a:pPr algn="ctr">
              <a:defRPr/>
            </a:pPr>
            <a:endParaRPr lang="de-CH" altLang="sv-SE" sz="1524">
              <a:latin typeface="Arial" charset="0"/>
              <a:ea typeface="黑体" pitchFamily="2" charset="-122"/>
            </a:endParaRPr>
          </a:p>
        </p:txBody>
      </p:sp>
      <p:pic>
        <p:nvPicPr>
          <p:cNvPr id="12" name="Picture 43" descr="00000000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02239" y="2095500"/>
            <a:ext cx="252185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6" descr="电机楼广场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4477" y="3962402"/>
            <a:ext cx="260450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7" descr="20043264077747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708571" y="3962402"/>
            <a:ext cx="129822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8" descr="200432844014280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918095" y="3962402"/>
            <a:ext cx="129822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9" descr="HIT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0067270" y="5826125"/>
            <a:ext cx="118533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06318" y="2057400"/>
            <a:ext cx="4176889" cy="1524000"/>
          </a:xfrm>
        </p:spPr>
        <p:txBody>
          <a:bodyPr anchor="t"/>
          <a:lstStyle>
            <a:lvl1pPr>
              <a:defRPr sz="1905"/>
            </a:lvl1pPr>
          </a:lstStyle>
          <a:p>
            <a:r>
              <a:rPr lang="en-US" altLang="sv-SE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794" y="2133600"/>
            <a:ext cx="3822095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714"/>
            </a:lvl1pPr>
          </a:lstStyle>
          <a:p>
            <a:r>
              <a:rPr lang="en-US" altLang="sv-SE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838740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114600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7" y="4406902"/>
            <a:ext cx="10363604" cy="1362075"/>
          </a:xfrm>
        </p:spPr>
        <p:txBody>
          <a:bodyPr anchor="t"/>
          <a:lstStyle>
            <a:lvl1pPr algn="l">
              <a:defRPr sz="38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7" y="2906713"/>
            <a:ext cx="10363604" cy="1500187"/>
          </a:xfrm>
        </p:spPr>
        <p:txBody>
          <a:bodyPr anchor="b"/>
          <a:lstStyle>
            <a:lvl1pPr marL="0" indent="0">
              <a:buNone/>
              <a:defRPr sz="1905"/>
            </a:lvl1pPr>
            <a:lvl2pPr marL="435437" indent="0">
              <a:buNone/>
              <a:defRPr sz="1714"/>
            </a:lvl2pPr>
            <a:lvl3pPr marL="870875" indent="0">
              <a:buNone/>
              <a:defRPr sz="1524"/>
            </a:lvl3pPr>
            <a:lvl4pPr marL="1306312" indent="0">
              <a:buNone/>
              <a:defRPr sz="1333"/>
            </a:lvl4pPr>
            <a:lvl5pPr marL="1741749" indent="0">
              <a:buNone/>
              <a:defRPr sz="1333"/>
            </a:lvl5pPr>
            <a:lvl6pPr marL="2177186" indent="0">
              <a:buNone/>
              <a:defRPr sz="1333"/>
            </a:lvl6pPr>
            <a:lvl7pPr marL="2612624" indent="0">
              <a:buNone/>
              <a:defRPr sz="1333"/>
            </a:lvl7pPr>
            <a:lvl8pPr marL="3048061" indent="0">
              <a:buNone/>
              <a:defRPr sz="1333"/>
            </a:lvl8pPr>
            <a:lvl9pPr marL="348349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2395996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143000"/>
            <a:ext cx="5356175" cy="4343400"/>
          </a:xfrm>
        </p:spPr>
        <p:txBody>
          <a:bodyPr/>
          <a:lstStyle>
            <a:lvl1pPr>
              <a:defRPr sz="2667"/>
            </a:lvl1pPr>
            <a:lvl2pPr>
              <a:defRPr sz="2286"/>
            </a:lvl2pPr>
            <a:lvl3pPr>
              <a:defRPr sz="1905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7700" y="1143000"/>
            <a:ext cx="5356173" cy="4343400"/>
          </a:xfrm>
        </p:spPr>
        <p:txBody>
          <a:bodyPr/>
          <a:lstStyle>
            <a:lvl1pPr>
              <a:defRPr sz="2667"/>
            </a:lvl1pPr>
            <a:lvl2pPr>
              <a:defRPr sz="2286"/>
            </a:lvl2pPr>
            <a:lvl3pPr>
              <a:defRPr sz="1905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9781825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94" y="274638"/>
            <a:ext cx="109744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794" y="1535113"/>
            <a:ext cx="5388429" cy="639762"/>
          </a:xfrm>
        </p:spPr>
        <p:txBody>
          <a:bodyPr anchor="b"/>
          <a:lstStyle>
            <a:lvl1pPr marL="0" indent="0"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794" y="2174875"/>
            <a:ext cx="5388429" cy="3951288"/>
          </a:xfrm>
        </p:spPr>
        <p:txBody>
          <a:bodyPr/>
          <a:lstStyle>
            <a:lvl1pPr>
              <a:defRPr sz="2286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763" y="1535113"/>
            <a:ext cx="5390444" cy="639762"/>
          </a:xfrm>
        </p:spPr>
        <p:txBody>
          <a:bodyPr anchor="b"/>
          <a:lstStyle>
            <a:lvl1pPr marL="0" indent="0"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763" y="2174875"/>
            <a:ext cx="5390444" cy="3951288"/>
          </a:xfrm>
        </p:spPr>
        <p:txBody>
          <a:bodyPr/>
          <a:lstStyle>
            <a:lvl1pPr>
              <a:defRPr sz="2286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2943368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456769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886200"/>
            <a:ext cx="50165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886200"/>
            <a:ext cx="50165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2522"/>
      </p:ext>
    </p:extLst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95" y="273050"/>
            <a:ext cx="4011587" cy="1162050"/>
          </a:xfrm>
        </p:spPr>
        <p:txBody>
          <a:bodyPr/>
          <a:lstStyle>
            <a:lvl1pPr algn="l">
              <a:defRPr sz="19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52"/>
            <a:ext cx="6815667" cy="5853113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795" y="1435102"/>
            <a:ext cx="4011587" cy="4691063"/>
          </a:xfrm>
        </p:spPr>
        <p:txBody>
          <a:bodyPr/>
          <a:lstStyle>
            <a:lvl1pPr marL="0" indent="0">
              <a:buNone/>
              <a:defRPr sz="1333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5850906"/>
      </p:ext>
    </p:extLst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811" y="4800600"/>
            <a:ext cx="7315603" cy="566738"/>
          </a:xfrm>
        </p:spPr>
        <p:txBody>
          <a:bodyPr/>
          <a:lstStyle>
            <a:lvl1pPr algn="l">
              <a:defRPr sz="19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811" y="612775"/>
            <a:ext cx="7315603" cy="4114800"/>
          </a:xfrm>
        </p:spPr>
        <p:txBody>
          <a:bodyPr/>
          <a:lstStyle>
            <a:lvl1pPr marL="0" indent="0">
              <a:buNone/>
              <a:defRPr sz="3048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811" y="5367338"/>
            <a:ext cx="7315603" cy="804862"/>
          </a:xfrm>
        </p:spPr>
        <p:txBody>
          <a:bodyPr/>
          <a:lstStyle>
            <a:lvl1pPr marL="0" indent="0">
              <a:buNone/>
              <a:defRPr sz="1333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2006539"/>
      </p:ext>
    </p:extLst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7848687"/>
      </p:ext>
    </p:extLst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8414" y="228600"/>
            <a:ext cx="272546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1" y="228600"/>
            <a:ext cx="7986889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22240"/>
      </p:ext>
    </p:extLst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08001" y="228600"/>
            <a:ext cx="1090587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760791"/>
      </p:ext>
    </p:extLst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72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4" y="435678"/>
            <a:ext cx="11715976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7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4" y="435678"/>
            <a:ext cx="11715976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49720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240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998538"/>
            <a:ext cx="103632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886200"/>
            <a:ext cx="1023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826776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275" y="6629401"/>
            <a:ext cx="4645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54000"/>
            <a:ext cx="11176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7000"/>
            <a:ext cx="11176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826776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92970" y="6629401"/>
            <a:ext cx="4570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itchFamily="34" charset="0"/>
              </a:rPr>
              <a:t>哈尔滨工业大学</a:t>
            </a:r>
            <a:r>
              <a:rPr lang="en-US" altLang="zh-CN" sz="1000" b="0" i="0">
                <a:latin typeface="Calibri" pitchFamily="34" charset="0"/>
              </a:rPr>
              <a:t>-</a:t>
            </a:r>
            <a:r>
              <a:rPr lang="zh-CN" altLang="en-US" sz="1000" b="0" i="0">
                <a:latin typeface="Calibri" pitchFamily="34" charset="0"/>
              </a:rPr>
              <a:t>计算机科学与技术学院</a:t>
            </a:r>
            <a:r>
              <a:rPr lang="en-US" altLang="zh-CN" sz="1000" b="0" i="0">
                <a:latin typeface="Calibri" pitchFamily="34" charset="0"/>
              </a:rPr>
              <a:t>-</a:t>
            </a:r>
            <a:r>
              <a:rPr lang="zh-CN" altLang="en-US" sz="1000" b="0" i="0">
                <a:latin typeface="Calibri" pitchFamily="34" charset="0"/>
              </a:rPr>
              <a:t>计算机硬件教研室</a:t>
            </a:r>
            <a:r>
              <a:rPr lang="en-US" altLang="zh-CN" sz="1000" b="0" i="0">
                <a:latin typeface="Calibri" pitchFamily="34" charset="0"/>
              </a:rPr>
              <a:t>-</a:t>
            </a:r>
            <a:r>
              <a:rPr lang="zh-CN" altLang="en-US" sz="1000" b="0" i="0">
                <a:latin typeface="Calibri" pitchFamily="34" charset="0"/>
              </a:rPr>
              <a:t>史先俊</a:t>
            </a:r>
            <a:r>
              <a:rPr lang="en-US" altLang="zh-CN" sz="1000" b="0" i="0">
                <a:latin typeface="Calibri" pitchFamily="34" charset="0"/>
              </a:rPr>
              <a:t>-</a:t>
            </a:r>
            <a:r>
              <a:rPr lang="zh-CN" altLang="en-US" sz="1000" b="0" i="0">
                <a:latin typeface="Calibri" pitchFamily="34" charset="0"/>
              </a:rPr>
              <a:t>计算机系统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50800"/>
            <a:ext cx="101219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1826776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5275" y="6629401"/>
            <a:ext cx="4645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9222" y="228600"/>
            <a:ext cx="7956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abbbb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143000"/>
            <a:ext cx="1090587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 rot="-5400000">
            <a:off x="-738425" y="5429844"/>
            <a:ext cx="2025168" cy="389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376" tIns="47689" rIns="95376" bIns="47689">
            <a:spAutoFit/>
          </a:bodyPr>
          <a:lstStyle/>
          <a:p>
            <a:pPr defTabSz="954031">
              <a:tabLst>
                <a:tab pos="217719" algn="l"/>
              </a:tabLst>
              <a:defRPr/>
            </a:pPr>
            <a:r>
              <a:rPr lang="en-US" altLang="sv-SE" sz="952">
                <a:solidFill>
                  <a:srgbClr val="010307"/>
                </a:solidFill>
                <a:latin typeface="Arial" charset="0"/>
                <a:ea typeface="黑体" pitchFamily="2" charset="-122"/>
              </a:rPr>
              <a:t>©	Harbin Institute of Technology</a:t>
            </a:r>
            <a:endParaRPr lang="sv-SE" altLang="sv-SE" sz="952">
              <a:solidFill>
                <a:srgbClr val="010307"/>
              </a:solidFill>
              <a:latin typeface="Arial" charset="0"/>
              <a:ea typeface="宋体" pitchFamily="2" charset="-122"/>
            </a:endParaRPr>
          </a:p>
          <a:p>
            <a:pPr defTabSz="954031">
              <a:tabLst>
                <a:tab pos="217719" algn="l"/>
              </a:tabLst>
              <a:defRPr/>
            </a:pPr>
            <a:r>
              <a:rPr lang="en-US" altLang="sv-SE" sz="952">
                <a:solidFill>
                  <a:srgbClr val="010307"/>
                </a:solidFill>
                <a:latin typeface="Arial" charset="0"/>
                <a:ea typeface="黑体" pitchFamily="2" charset="-122"/>
              </a:rPr>
              <a:t>	PAGE  - </a:t>
            </a:r>
            <a:fld id="{66293283-3AB9-4E53-813C-BB70B7319CB1}" type="slidenum">
              <a:rPr lang="en-US" altLang="sv-SE" sz="952">
                <a:solidFill>
                  <a:srgbClr val="010307"/>
                </a:solidFill>
                <a:latin typeface="Arial" charset="0"/>
                <a:ea typeface="黑体" pitchFamily="2" charset="-122"/>
              </a:rPr>
              <a:pPr defTabSz="954031">
                <a:tabLst>
                  <a:tab pos="217719" algn="l"/>
                </a:tabLst>
                <a:defRPr/>
              </a:pPr>
              <a:t>‹#›</a:t>
            </a:fld>
            <a:r>
              <a:rPr lang="en-US" altLang="sv-SE" sz="952">
                <a:solidFill>
                  <a:srgbClr val="010307"/>
                </a:solidFill>
                <a:latin typeface="Arial" charset="0"/>
                <a:ea typeface="黑体" pitchFamily="2" charset="-122"/>
              </a:rPr>
              <a:t> -</a:t>
            </a:r>
          </a:p>
        </p:txBody>
      </p:sp>
      <p:pic>
        <p:nvPicPr>
          <p:cNvPr id="1029" name="Picture 13" descr="HI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0357556" y="5915025"/>
            <a:ext cx="118533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4" descr="hit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7" name="Line 15"/>
          <p:cNvSpPr>
            <a:spLocks noChangeShapeType="1"/>
          </p:cNvSpPr>
          <p:nvPr userDrawn="1"/>
        </p:nvSpPr>
        <p:spPr bwMode="auto">
          <a:xfrm>
            <a:off x="1177270" y="787400"/>
            <a:ext cx="10611556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400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5pPr>
      <a:lvl6pPr marL="435437"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6pPr>
      <a:lvl7pPr marL="870875"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7pPr>
      <a:lvl8pPr marL="1306312"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8pPr>
      <a:lvl9pPr marL="1741749" algn="l" rtl="0" eaLnBrk="0" fontAlgn="base" hangingPunct="0">
        <a:spcBef>
          <a:spcPct val="0"/>
        </a:spcBef>
        <a:spcAft>
          <a:spcPct val="0"/>
        </a:spcAft>
        <a:defRPr kumimoji="1" sz="2286" b="1">
          <a:solidFill>
            <a:schemeClr val="tx2"/>
          </a:solidFill>
          <a:latin typeface="Arial" charset="0"/>
        </a:defRPr>
      </a:lvl9pPr>
    </p:titleStyle>
    <p:bodyStyle>
      <a:lvl1pPr marL="326578" indent="-32657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286">
          <a:solidFill>
            <a:schemeClr val="tx1"/>
          </a:solidFill>
          <a:latin typeface="+mn-lt"/>
          <a:ea typeface="+mn-ea"/>
          <a:cs typeface="+mn-cs"/>
        </a:defRPr>
      </a:lvl1pPr>
      <a:lvl2pPr marL="707586" indent="-272148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1905">
          <a:solidFill>
            <a:schemeClr val="tx1"/>
          </a:solidFill>
          <a:latin typeface="+mn-lt"/>
        </a:defRPr>
      </a:lvl2pPr>
      <a:lvl3pPr marL="1088593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286">
          <a:solidFill>
            <a:schemeClr val="tx1"/>
          </a:solidFill>
          <a:latin typeface="+mn-lt"/>
        </a:defRPr>
      </a:lvl3pPr>
      <a:lvl4pPr marL="1524030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1905">
          <a:solidFill>
            <a:schemeClr val="tx1"/>
          </a:solidFill>
          <a:latin typeface="+mn-lt"/>
        </a:defRPr>
      </a:lvl4pPr>
      <a:lvl5pPr marL="1959468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1905">
          <a:solidFill>
            <a:schemeClr val="tx1"/>
          </a:solidFill>
          <a:latin typeface="+mn-lt"/>
        </a:defRPr>
      </a:lvl5pPr>
      <a:lvl6pPr marL="2394905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6pPr>
      <a:lvl7pPr marL="2830342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7pPr>
      <a:lvl8pPr marL="3265780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8pPr>
      <a:lvl9pPr marL="3701217" indent="-217719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1454061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200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1219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26776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5275" y="6629401"/>
            <a:ext cx="4645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11826776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916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r-apps.as.cmu.edu/open/SOC/SOCServlet?CourseNo=15411&amp;SEMESTER=F11&amp;Formname=Course_Det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enr-apps.as.cmu.edu/open/SOC/SOCServlet?CourseNo=15441&amp;SEMESTER=F11&amp;Formname=Course_Detail" TargetMode="External"/><Relationship Id="rId5" Type="http://schemas.openxmlformats.org/officeDocument/2006/relationships/hyperlink" Target="https://enr-apps.as.cmu.edu/open/SOC/SOCServlet?CourseNo=15440&amp;SEMESTER=F11&amp;Formname=Course_Detail" TargetMode="External"/><Relationship Id="rId4" Type="http://schemas.openxmlformats.org/officeDocument/2006/relationships/hyperlink" Target="https://enr-apps.as.cmu.edu/open/SOC/SOCServlet?CourseNo=15418&amp;SEMESTER=S11&amp;Formname=Course_Detai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r-apps.as.cmu.edu/open/SOC/SOCServlet?CourseNo=15451&amp;SEMESTER=F11&amp;Formname=Course_Detail" TargetMode="External"/><Relationship Id="rId3" Type="http://schemas.openxmlformats.org/officeDocument/2006/relationships/hyperlink" Target="https://enr-apps.as.cmu.edu/open/SOC/SOCServlet?CourseNo=15122&amp;SEMESTER=F11&amp;Formname=Course_Detail" TargetMode="External"/><Relationship Id="rId7" Type="http://schemas.openxmlformats.org/officeDocument/2006/relationships/hyperlink" Target="https://enr-apps.as.cmu.edu/open/SOC/SOCServlet?CourseNo=15251&amp;SEMESTER=F11&amp;Formname=Course_Deta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enr-apps.as.cmu.edu/open/SOC/SOCServlet?CourseNo=15213&amp;SEMESTER=F11&amp;Formname=Course_Detail" TargetMode="External"/><Relationship Id="rId5" Type="http://schemas.openxmlformats.org/officeDocument/2006/relationships/hyperlink" Target="https://enr-apps.as.cmu.edu/open/SOC/SOCServlet?CourseNo=15210&amp;SEMESTER=F11&amp;Formname=Course_Detail" TargetMode="External"/><Relationship Id="rId4" Type="http://schemas.openxmlformats.org/officeDocument/2006/relationships/hyperlink" Target="https://enr-apps.as.cmu.edu/open/SOC/SOCServlet?CourseNo=15150&amp;SEMESTER=F11&amp;Formname=Course_Det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4478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zh-CN" altLang="en-US" sz="40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课程概述</a:t>
            </a:r>
            <a:r>
              <a:rPr lang="en-US" sz="40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/>
            </a:r>
            <a:br>
              <a:rPr lang="en-US" sz="40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</a:br>
            <a:r>
              <a:rPr lang="en-US" sz="44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/>
            </a:r>
            <a:br>
              <a:rPr lang="en-US" sz="44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</a:br>
            <a:r>
              <a:rPr lang="zh-CN" altLang="en-US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计算机系统</a:t>
            </a:r>
            <a:r>
              <a:rPr lang="en-US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lang="en-US" sz="44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/>
            </a:r>
            <a:br>
              <a:rPr lang="en-US" sz="44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</a:br>
            <a:r>
              <a:rPr lang="zh-CN" altLang="en-US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第</a:t>
            </a:r>
            <a:r>
              <a:rPr lang="en-US" altLang="zh-CN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1</a:t>
            </a:r>
            <a:r>
              <a:rPr lang="zh-CN" altLang="en-US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讲</a:t>
            </a:r>
            <a:r>
              <a:rPr lang="en-US" sz="28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sz="28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Mar. 9, 2021</a:t>
            </a:r>
            <a:endParaRPr lang="en-US" sz="2800" b="1" kern="0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4267200"/>
            <a:ext cx="76787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教师</a:t>
            </a:r>
            <a:r>
              <a:rPr lang="en-US" sz="24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en-US" sz="24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刘宏伟</a:t>
            </a:r>
            <a:endParaRPr lang="en-US" altLang="zh-CN" sz="24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sz="24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哈尔滨工业大学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计算机学部</a:t>
            </a:r>
            <a:endParaRPr lang="en-US" sz="2400" b="1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9873" y="381000"/>
            <a:ext cx="7095194" cy="508000"/>
          </a:xfrm>
        </p:spPr>
        <p:txBody>
          <a:bodyPr/>
          <a:lstStyle/>
          <a:p>
            <a:pPr algn="l" eaLnBrk="1" hangingPunct="1"/>
            <a:r>
              <a:rPr lang="en-US" altLang="zh-CN" sz="3810" dirty="0">
                <a:latin typeface="Comic Sans MS" pitchFamily="66" charset="0"/>
              </a:rPr>
              <a:t>Stanford</a:t>
            </a:r>
            <a:r>
              <a:rPr lang="zh-CN" altLang="en-US" sz="3810" dirty="0">
                <a:latin typeface="Comic Sans MS" pitchFamily="66" charset="0"/>
              </a:rPr>
              <a:t>计算机本科核心课程</a:t>
            </a:r>
            <a:endParaRPr lang="en-US" altLang="zh-CN" sz="3810" dirty="0">
              <a:latin typeface="Comic Sans MS" pitchFamily="66" charset="0"/>
            </a:endParaRPr>
          </a:p>
        </p:txBody>
      </p:sp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2057400" y="990600"/>
            <a:ext cx="8278812" cy="501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kern="0" dirty="0">
                <a:latin typeface="Comic Sans MS" pitchFamily="66" charset="0"/>
                <a:ea typeface="宋体"/>
                <a:cs typeface="+mn-cs"/>
              </a:rPr>
              <a:t>Systems</a:t>
            </a:r>
            <a:endParaRPr lang="en-US" altLang="zh-CN" sz="2667" dirty="0">
              <a:latin typeface="Times New Roman" pitchFamily="18" charset="0"/>
              <a:ea typeface="黑体" pitchFamily="49" charset="-122"/>
              <a:cs typeface="Times New Roman" pitchFamily="18" charset="0"/>
              <a:hlinkClick r:id="" action="ppaction://noaction"/>
            </a:endParaRP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" action="ppaction://noaction"/>
              </a:rPr>
              <a:t>cs106B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Programming Abstractions and Methodologies</a:t>
            </a: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3"/>
              </a:rPr>
              <a:t>cs107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667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Computer Organization and Systems</a:t>
            </a: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4"/>
              </a:rPr>
              <a:t>cs110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667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Principles of Computer Systems</a:t>
            </a: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kern="0" dirty="0">
                <a:latin typeface="Comic Sans MS" pitchFamily="66" charset="0"/>
                <a:ea typeface="宋体"/>
                <a:cs typeface="+mn-cs"/>
              </a:rPr>
              <a:t>Theory</a:t>
            </a:r>
            <a:endParaRPr lang="en-US" altLang="zh-CN" sz="2667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5"/>
              </a:rPr>
              <a:t>cs103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Mathematical Foundations of Computing</a:t>
            </a: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6"/>
              </a:rPr>
              <a:t>cs109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Intro to Probability for Computer Scientists</a:t>
            </a:r>
          </a:p>
          <a:p>
            <a:pPr marL="0" lvl="1" algn="l" defTabSz="870875" eaLnBrk="0" hangingPunct="0">
              <a:lnSpc>
                <a:spcPct val="150000"/>
              </a:lnSpc>
              <a:defRPr/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6"/>
              </a:rPr>
              <a:t>cs161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9668518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048" dirty="0" smtClean="0">
                <a:latin typeface="Comic Sans MS" pitchFamily="66" charset="0"/>
              </a:rPr>
              <a:t>名校计算机核心课</a:t>
            </a:r>
            <a:endParaRPr lang="en-US" altLang="zh-CN" sz="3048" dirty="0">
              <a:latin typeface="Comic Sans MS" pitchFamily="66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6452" y="1219200"/>
            <a:ext cx="7677149" cy="4484310"/>
          </a:xfrm>
        </p:spPr>
        <p:txBody>
          <a:bodyPr/>
          <a:lstStyle/>
          <a:p>
            <a:pPr eaLnBrk="1" hangingPunct="1">
              <a:spcBef>
                <a:spcPts val="286"/>
              </a:spcBef>
            </a:pPr>
            <a:r>
              <a:rPr lang="zh-CN" altLang="en-US" sz="2667" dirty="0">
                <a:latin typeface="Comic Sans MS" pitchFamily="66" charset="0"/>
              </a:rPr>
              <a:t>全专业必修的专业基础课</a:t>
            </a:r>
            <a:endParaRPr lang="en-US" altLang="zh-CN" sz="2667" dirty="0">
              <a:latin typeface="Comic Sans MS" pitchFamily="66" charset="0"/>
            </a:endParaRPr>
          </a:p>
          <a:p>
            <a:pPr eaLnBrk="1" hangingPunct="1">
              <a:spcBef>
                <a:spcPts val="286"/>
              </a:spcBef>
            </a:pPr>
            <a:r>
              <a:rPr lang="zh-CN" altLang="en-US" sz="2667" dirty="0">
                <a:latin typeface="Comic Sans MS" pitchFamily="66" charset="0"/>
              </a:rPr>
              <a:t>特点：</a:t>
            </a:r>
            <a:endParaRPr lang="en-US" altLang="zh-CN" sz="2667" dirty="0">
              <a:latin typeface="Comic Sans MS" pitchFamily="66" charset="0"/>
            </a:endParaRPr>
          </a:p>
          <a:p>
            <a:pPr lvl="1" eaLnBrk="1" hangingPunct="1">
              <a:spcBef>
                <a:spcPts val="286"/>
              </a:spcBef>
            </a:pPr>
            <a:r>
              <a:rPr lang="zh-CN" altLang="en-US" sz="2286" dirty="0">
                <a:latin typeface="Comic Sans MS" pitchFamily="66" charset="0"/>
              </a:rPr>
              <a:t>数量少、基础宽（覆盖面广）</a:t>
            </a:r>
            <a:endParaRPr lang="en-US" altLang="zh-CN" sz="2286" dirty="0">
              <a:latin typeface="Comic Sans MS" pitchFamily="66" charset="0"/>
            </a:endParaRPr>
          </a:p>
          <a:p>
            <a:pPr lvl="1" eaLnBrk="1" hangingPunct="1">
              <a:spcBef>
                <a:spcPts val="286"/>
              </a:spcBef>
            </a:pPr>
            <a:r>
              <a:rPr lang="zh-CN" altLang="en-US" sz="2286" dirty="0">
                <a:latin typeface="Comic Sans MS" pitchFamily="66" charset="0"/>
              </a:rPr>
              <a:t>综合性强（</a:t>
            </a:r>
            <a:r>
              <a:rPr lang="en-US" altLang="zh-CN" sz="2286" dirty="0">
                <a:latin typeface="Comic Sans MS" pitchFamily="66" charset="0"/>
              </a:rPr>
              <a:t>problem solving</a:t>
            </a:r>
            <a:r>
              <a:rPr lang="zh-CN" altLang="en-US" sz="2286" dirty="0">
                <a:latin typeface="Comic Sans MS" pitchFamily="66" charset="0"/>
              </a:rPr>
              <a:t>）</a:t>
            </a:r>
            <a:endParaRPr lang="en-US" altLang="zh-CN" sz="2286" dirty="0">
              <a:latin typeface="Comic Sans MS" pitchFamily="66" charset="0"/>
            </a:endParaRPr>
          </a:p>
          <a:p>
            <a:pPr lvl="1" eaLnBrk="1" hangingPunct="1">
              <a:spcBef>
                <a:spcPts val="286"/>
              </a:spcBef>
            </a:pPr>
            <a:r>
              <a:rPr lang="zh-CN" altLang="en-US" sz="2286" dirty="0">
                <a:latin typeface="Comic Sans MS" pitchFamily="66" charset="0"/>
              </a:rPr>
              <a:t>前沿性（互联网、并行）</a:t>
            </a:r>
            <a:endParaRPr lang="en-US" altLang="zh-CN" sz="2286" dirty="0">
              <a:latin typeface="Comic Sans MS" pitchFamily="66" charset="0"/>
            </a:endParaRPr>
          </a:p>
          <a:p>
            <a:pPr lvl="2" eaLnBrk="1" hangingPunct="1">
              <a:spcBef>
                <a:spcPts val="286"/>
              </a:spcBef>
            </a:pPr>
            <a:r>
              <a:rPr lang="zh-CN" altLang="en-US" dirty="0">
                <a:latin typeface="Comic Sans MS" pitchFamily="66" charset="0"/>
              </a:rPr>
              <a:t>对教师要求高（与国内情况不同）</a:t>
            </a:r>
            <a:endParaRPr lang="en-US" altLang="zh-CN" dirty="0">
              <a:latin typeface="Comic Sans MS" pitchFamily="66" charset="0"/>
            </a:endParaRPr>
          </a:p>
          <a:p>
            <a:pPr lvl="1" eaLnBrk="1" hangingPunct="1">
              <a:spcBef>
                <a:spcPts val="286"/>
              </a:spcBef>
            </a:pPr>
            <a:r>
              <a:rPr lang="zh-CN" altLang="en-US" sz="2286" dirty="0">
                <a:latin typeface="Comic Sans MS" pitchFamily="66" charset="0"/>
              </a:rPr>
              <a:t>实践量大（</a:t>
            </a:r>
            <a:r>
              <a:rPr lang="en-US" altLang="zh-CN" sz="2286" dirty="0">
                <a:latin typeface="Comic Sans MS" pitchFamily="66" charset="0"/>
              </a:rPr>
              <a:t>Learning by doing</a:t>
            </a:r>
            <a:r>
              <a:rPr lang="zh-CN" altLang="en-US" sz="2286" dirty="0">
                <a:latin typeface="Comic Sans MS" pitchFamily="66" charset="0"/>
              </a:rPr>
              <a:t>）</a:t>
            </a:r>
            <a:endParaRPr lang="en-US" altLang="zh-CN" sz="2286" dirty="0">
              <a:latin typeface="Comic Sans MS" pitchFamily="66" charset="0"/>
            </a:endParaRPr>
          </a:p>
          <a:p>
            <a:pPr lvl="2" eaLnBrk="1" hangingPunct="1">
              <a:spcBef>
                <a:spcPts val="286"/>
              </a:spcBef>
            </a:pPr>
            <a:r>
              <a:rPr lang="zh-CN" altLang="en-US" sz="1905" dirty="0">
                <a:latin typeface="Comic Sans MS" pitchFamily="66" charset="0"/>
              </a:rPr>
              <a:t>许多课程有大量的实验（</a:t>
            </a:r>
            <a:r>
              <a:rPr lang="en-US" altLang="zh-CN" sz="1905" dirty="0">
                <a:latin typeface="Comic Sans MS" pitchFamily="66" charset="0"/>
              </a:rPr>
              <a:t>lab, project</a:t>
            </a:r>
            <a:r>
              <a:rPr lang="zh-CN" altLang="en-US" sz="1905" dirty="0">
                <a:latin typeface="Comic Sans MS" pitchFamily="66" charset="0"/>
              </a:rPr>
              <a:t>）</a:t>
            </a:r>
            <a:endParaRPr lang="en-US" altLang="zh-CN" sz="1905" dirty="0">
              <a:latin typeface="Comic Sans MS" pitchFamily="66" charset="0"/>
            </a:endParaRPr>
          </a:p>
          <a:p>
            <a:pPr lvl="1" eaLnBrk="1" hangingPunct="1">
              <a:spcBef>
                <a:spcPts val="286"/>
              </a:spcBef>
            </a:pPr>
            <a:r>
              <a:rPr lang="zh-CN" altLang="en-US" sz="2286" dirty="0">
                <a:latin typeface="Comic Sans MS" pitchFamily="66" charset="0"/>
              </a:rPr>
              <a:t>阅读量大（</a:t>
            </a:r>
            <a:r>
              <a:rPr lang="en-US" altLang="zh-CN" sz="2286" dirty="0">
                <a:latin typeface="Comic Sans MS" pitchFamily="66" charset="0"/>
              </a:rPr>
              <a:t>You read, I illustrate</a:t>
            </a:r>
            <a:r>
              <a:rPr lang="zh-CN" altLang="en-US" sz="2286" dirty="0">
                <a:latin typeface="Comic Sans MS" pitchFamily="66" charset="0"/>
              </a:rPr>
              <a:t>）</a:t>
            </a:r>
            <a:endParaRPr lang="en-US" altLang="zh-CN" sz="2286" dirty="0">
              <a:latin typeface="Comic Sans MS" pitchFamily="66" charset="0"/>
            </a:endParaRPr>
          </a:p>
          <a:p>
            <a:pPr lvl="2" eaLnBrk="1" hangingPunct="1">
              <a:spcBef>
                <a:spcPts val="286"/>
              </a:spcBef>
            </a:pPr>
            <a:r>
              <a:rPr lang="zh-CN" altLang="en-US" dirty="0">
                <a:latin typeface="Comic Sans MS" pitchFamily="66" charset="0"/>
              </a:rPr>
              <a:t>作业和实验需要自学很多内容</a:t>
            </a:r>
            <a:endParaRPr lang="en-US" altLang="zh-CN" dirty="0">
              <a:latin typeface="Comic Sans MS" pitchFamily="66" charset="0"/>
            </a:endParaRPr>
          </a:p>
          <a:p>
            <a:pPr lvl="2" eaLnBrk="1" hangingPunct="1">
              <a:spcBef>
                <a:spcPts val="286"/>
              </a:spcBef>
            </a:pPr>
            <a:r>
              <a:rPr lang="zh-CN" altLang="en-US" dirty="0">
                <a:latin typeface="Comic Sans MS" pitchFamily="66" charset="0"/>
              </a:rPr>
              <a:t>有些课程本身也要求大量阅读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11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ChangeArrowheads="1"/>
          </p:cNvSpPr>
          <p:nvPr/>
        </p:nvSpPr>
        <p:spPr bwMode="auto">
          <a:xfrm>
            <a:off x="2211388" y="1600200"/>
            <a:ext cx="7340600" cy="428322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defTabSz="870875" eaLnBrk="0" hangingPunct="0"/>
            <a:endParaRPr lang="zh-CN" altLang="zh-CN" sz="3048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6627" name="object 3"/>
          <p:cNvSpPr txBox="1">
            <a:spLocks noChangeArrowheads="1"/>
          </p:cNvSpPr>
          <p:nvPr/>
        </p:nvSpPr>
        <p:spPr bwMode="auto">
          <a:xfrm>
            <a:off x="3511550" y="152401"/>
            <a:ext cx="5327650" cy="57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sz="20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>
              <a:defRPr sz="1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12095" algn="l" defTabSz="870875" eaLnBrk="0" hangingPunct="0">
              <a:lnSpc>
                <a:spcPts val="4548"/>
              </a:lnSpc>
            </a:pPr>
            <a:r>
              <a:rPr lang="en-US" altLang="zh-CN" sz="38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38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zh-CN" altLang="zh-CN" sz="381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课程设置的特点</a:t>
            </a:r>
          </a:p>
        </p:txBody>
      </p:sp>
      <p:sp>
        <p:nvSpPr>
          <p:cNvPr id="26628" name="object 4"/>
          <p:cNvSpPr txBox="1">
            <a:spLocks noChangeArrowheads="1"/>
          </p:cNvSpPr>
          <p:nvPr/>
        </p:nvSpPr>
        <p:spPr bwMode="auto">
          <a:xfrm>
            <a:off x="2060575" y="914401"/>
            <a:ext cx="4922838" cy="3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sz="20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>
              <a:defRPr sz="1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eaLnBrk="0" hangingPunct="0">
              <a:defRPr sz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12095" algn="l" defTabSz="870875" eaLnBrk="0" hangingPunct="0">
              <a:lnSpc>
                <a:spcPts val="3095"/>
              </a:lnSpc>
            </a:pPr>
            <a:r>
              <a:rPr lang="zh-CN" altLang="zh-CN" sz="2191" dirty="0">
                <a:solidFill>
                  <a:srgbClr val="D24717"/>
                </a:solidFill>
                <a:latin typeface="Wingdings" pitchFamily="2" charset="2"/>
                <a:cs typeface="+mn-cs"/>
              </a:rPr>
              <a:t></a:t>
            </a:r>
            <a:r>
              <a:rPr lang="zh-CN" altLang="zh-CN" sz="2191" dirty="0">
                <a:solidFill>
                  <a:srgbClr val="D24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67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高度浓缩简化“硬件类课程”</a:t>
            </a:r>
          </a:p>
        </p:txBody>
      </p:sp>
    </p:spTree>
    <p:extLst>
      <p:ext uri="{BB962C8B-B14F-4D97-AF65-F5344CB8AC3E}">
        <p14:creationId xmlns:p14="http://schemas.microsoft.com/office/powerpoint/2010/main" val="25264673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1"/>
            <a:ext cx="7772400" cy="533401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CMU Randal Bryant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的课程评分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24429"/>
            <a:ext cx="8307387" cy="4977190"/>
          </a:xfrm>
        </p:spPr>
        <p:txBody>
          <a:bodyPr/>
          <a:lstStyle/>
          <a:p>
            <a:pPr>
              <a:defRPr/>
            </a:pPr>
            <a:r>
              <a:rPr lang="en-US" sz="1905" dirty="0"/>
              <a:t>Students</a:t>
            </a:r>
          </a:p>
          <a:p>
            <a:pPr>
              <a:defRPr/>
            </a:pPr>
            <a:endParaRPr lang="en-US" sz="1905" dirty="0"/>
          </a:p>
          <a:p>
            <a:pPr>
              <a:defRPr/>
            </a:pPr>
            <a:endParaRPr lang="en-US" sz="1905" dirty="0"/>
          </a:p>
          <a:p>
            <a:pPr>
              <a:defRPr/>
            </a:pPr>
            <a:endParaRPr lang="en-US" sz="1905" dirty="0"/>
          </a:p>
          <a:p>
            <a:pPr>
              <a:defRPr/>
            </a:pPr>
            <a:endParaRPr lang="en-US" sz="1905" dirty="0"/>
          </a:p>
          <a:p>
            <a:pPr>
              <a:defRPr/>
            </a:pPr>
            <a:endParaRPr lang="en-US" sz="1905" dirty="0"/>
          </a:p>
          <a:p>
            <a:pPr>
              <a:defRPr/>
            </a:pPr>
            <a:endParaRPr lang="en-US" sz="1905" dirty="0"/>
          </a:p>
          <a:p>
            <a:pPr marL="0" indent="0">
              <a:buNone/>
              <a:defRPr/>
            </a:pPr>
            <a:endParaRPr lang="en-US" sz="1905" dirty="0"/>
          </a:p>
          <a:p>
            <a:pPr>
              <a:defRPr/>
            </a:pPr>
            <a:r>
              <a:rPr lang="en-US" sz="1905" dirty="0"/>
              <a:t>Faculty</a:t>
            </a:r>
          </a:p>
          <a:p>
            <a:pPr lvl="1">
              <a:defRPr/>
            </a:pPr>
            <a:r>
              <a:rPr lang="en-US" sz="1714" dirty="0"/>
              <a:t>Prerequisite for most upper level CS systems courses</a:t>
            </a:r>
          </a:p>
          <a:p>
            <a:pPr lvl="1">
              <a:defRPr/>
            </a:pPr>
            <a:r>
              <a:rPr lang="en-US" sz="1714" dirty="0"/>
              <a:t>Required for all ECE students</a:t>
            </a:r>
          </a:p>
        </p:txBody>
      </p:sp>
      <p:pic>
        <p:nvPicPr>
          <p:cNvPr id="2560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1676400"/>
            <a:ext cx="4543425" cy="302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017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558144" y="228601"/>
            <a:ext cx="7576457" cy="521305"/>
          </a:xfrm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Introduction to Computer Systems</a:t>
            </a:r>
          </a:p>
        </p:txBody>
      </p:sp>
      <p:sp>
        <p:nvSpPr>
          <p:cNvPr id="22531" name="Content Placeholder 15"/>
          <p:cNvSpPr>
            <a:spLocks noGrp="1"/>
          </p:cNvSpPr>
          <p:nvPr>
            <p:ph idx="1"/>
          </p:nvPr>
        </p:nvSpPr>
        <p:spPr>
          <a:xfrm>
            <a:off x="4191000" y="1023258"/>
            <a:ext cx="6477000" cy="2862943"/>
          </a:xfrm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Textbook</a:t>
            </a:r>
          </a:p>
          <a:p>
            <a:pPr lvl="1"/>
            <a:r>
              <a:rPr lang="en-US" altLang="zh-CN" i="1" dirty="0">
                <a:ea typeface="ＭＳ Ｐゴシック" pitchFamily="34" charset="-128"/>
              </a:rPr>
              <a:t>Computer Systems: A Programmer’s Perspective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Randal E. Bryant &amp; David R. </a:t>
            </a:r>
            <a:r>
              <a:rPr lang="en-US" altLang="zh-CN" dirty="0" err="1">
                <a:ea typeface="ＭＳ Ｐゴシック" pitchFamily="34" charset="-128"/>
              </a:rPr>
              <a:t>O’Hallaron</a:t>
            </a:r>
            <a:r>
              <a:rPr lang="en-US" altLang="zh-CN" dirty="0">
                <a:ea typeface="ＭＳ Ｐゴシック" pitchFamily="34" charset="-128"/>
              </a:rPr>
              <a:t>, 1998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Comprehend </a:t>
            </a:r>
            <a:r>
              <a:rPr lang="en-US" altLang="zh-CN" dirty="0">
                <a:ea typeface="ＭＳ Ｐゴシック" pitchFamily="34" charset="-128"/>
              </a:rPr>
              <a:t>computer organization / architecture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Teach systems from programmer’s perspective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Widespread adoption</a:t>
            </a: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1998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CMU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开设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2002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年正式出版教材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年第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版发行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年第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版发行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涵盖了计算机系统领域的广泛内容</a:t>
            </a: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仅从程序员的角度介绍，不与后续课程抢内容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3750" y="2605013"/>
            <a:ext cx="1295400" cy="653143"/>
          </a:xfrm>
          <a:prstGeom prst="rect">
            <a:avLst/>
          </a:prstGeom>
          <a:solidFill>
            <a:srgbClr val="8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en-US" sz="1143" dirty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defTabSz="870875" eaLnBrk="0" hangingPunct="0">
              <a:defRPr/>
            </a:pPr>
            <a:r>
              <a:rPr lang="en-US" sz="1143" dirty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Programming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3750" y="1440847"/>
            <a:ext cx="1295400" cy="653143"/>
          </a:xfrm>
          <a:prstGeom prst="rect">
            <a:avLst/>
          </a:prstGeom>
          <a:solidFill>
            <a:srgbClr val="ADEBE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en-US" sz="114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CS 213</a:t>
            </a:r>
          </a:p>
          <a:p>
            <a:pPr defTabSz="870875" eaLnBrk="0" hangingPunct="0">
              <a:defRPr/>
            </a:pPr>
            <a:r>
              <a:rPr lang="en-US" sz="114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Introduction to</a:t>
            </a:r>
          </a:p>
          <a:p>
            <a:pPr defTabSz="870875" eaLnBrk="0" hangingPunct="0">
              <a:defRPr/>
            </a:pPr>
            <a:r>
              <a:rPr lang="en-US" sz="1143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 Systems</a:t>
            </a:r>
          </a:p>
        </p:txBody>
      </p:sp>
      <p:cxnSp>
        <p:nvCxnSpPr>
          <p:cNvPr id="32" name="Straight Arrow Connector 31"/>
          <p:cNvCxnSpPr>
            <a:stCxn id="24" idx="0"/>
            <a:endCxn id="31" idx="2"/>
          </p:cNvCxnSpPr>
          <p:nvPr/>
        </p:nvCxnSpPr>
        <p:spPr>
          <a:xfrm flipV="1">
            <a:off x="2711450" y="2093990"/>
            <a:ext cx="0" cy="51102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5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9" y="3737430"/>
            <a:ext cx="2430462" cy="288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936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620000" cy="5334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ＭＳ Ｐゴシック" pitchFamily="34" charset="-128"/>
              </a:rPr>
              <a:t>Introduction to Computer Systems</a:t>
            </a:r>
            <a:endParaRPr lang="en-US" altLang="zh-CN" sz="3200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620000" cy="4484310"/>
          </a:xfrm>
        </p:spPr>
        <p:txBody>
          <a:bodyPr/>
          <a:lstStyle/>
          <a:p>
            <a:pPr eaLnBrk="1" hangingPunct="1">
              <a:spcBef>
                <a:spcPts val="571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汇编、编译</a:t>
            </a:r>
          </a:p>
          <a:p>
            <a:pPr lvl="1" eaLnBrk="1" hangingPunct="1">
              <a:spcBef>
                <a:spcPts val="571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二进制，汇编，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link/loader</a:t>
            </a:r>
          </a:p>
          <a:p>
            <a:pPr eaLnBrk="1" hangingPunct="1">
              <a:spcBef>
                <a:spcPts val="571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组成与体系结构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571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流水线，超标量，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memory hierarchy</a:t>
            </a:r>
          </a:p>
          <a:p>
            <a:pPr eaLnBrk="1" hangingPunct="1">
              <a:spcBef>
                <a:spcPts val="571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571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Fork/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execve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/wait/signal (shell),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虚存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571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与网络编程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571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I/O,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网络程序设计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并发程序设计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576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228600"/>
            <a:ext cx="6960205" cy="53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ＭＳ Ｐゴシック" pitchFamily="34" charset="-128"/>
              </a:rPr>
              <a:t>Introduction to Computer Systems</a:t>
            </a:r>
            <a:endParaRPr lang="en-US" altLang="zh-CN" sz="2800" dirty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14400"/>
            <a:ext cx="8294687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做中学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19" b="1" dirty="0">
                <a:latin typeface="宋体" panose="02010600030101010101" pitchFamily="2" charset="-122"/>
                <a:ea typeface="宋体" panose="02010600030101010101" pitchFamily="2" charset="-122"/>
              </a:rPr>
              <a:t>设计了</a:t>
            </a:r>
            <a:r>
              <a:rPr lang="en-US" altLang="zh-CN" sz="2819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19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19" b="1" dirty="0">
                <a:latin typeface="宋体" panose="02010600030101010101" pitchFamily="2" charset="-122"/>
                <a:ea typeface="宋体" panose="02010600030101010101" pitchFamily="2" charset="-122"/>
              </a:rPr>
              <a:t>labs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1.linux</a:t>
            </a:r>
            <a:r>
              <a:rPr lang="zh-CN" altLang="zh-CN" sz="2400" kern="1200" dirty="0"/>
              <a:t>下</a:t>
            </a:r>
            <a:r>
              <a:rPr lang="en-US" altLang="zh-CN" sz="2400" kern="1200" dirty="0"/>
              <a:t>C</a:t>
            </a:r>
            <a:r>
              <a:rPr lang="zh-CN" altLang="zh-CN" sz="2400" kern="1200" dirty="0"/>
              <a:t>工具应用</a:t>
            </a:r>
            <a:r>
              <a:rPr lang="en-US" altLang="zh-CN" sz="2400" kern="1200" dirty="0"/>
              <a:t>  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2.</a:t>
            </a:r>
            <a:r>
              <a:rPr lang="zh-CN" altLang="zh-CN" sz="2400" kern="1200" dirty="0"/>
              <a:t>数据表示</a:t>
            </a:r>
            <a:r>
              <a:rPr lang="en-US" altLang="zh-CN" sz="2400" kern="1200" dirty="0"/>
              <a:t>                   </a:t>
            </a:r>
            <a:endParaRPr lang="zh-CN" altLang="zh-CN" sz="2400" kern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3.</a:t>
            </a:r>
            <a:r>
              <a:rPr lang="zh-CN" altLang="zh-CN" sz="2400" kern="1200" dirty="0"/>
              <a:t>破解：二进制炸弹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4.</a:t>
            </a:r>
            <a:r>
              <a:rPr lang="zh-CN" altLang="zh-CN" sz="2400" kern="1200" dirty="0"/>
              <a:t>漏洞攻击</a:t>
            </a:r>
            <a:r>
              <a:rPr lang="en-US" altLang="zh-CN" sz="2400" kern="1200" dirty="0"/>
              <a:t>                  </a:t>
            </a:r>
            <a:endParaRPr lang="zh-CN" altLang="zh-CN" sz="2400" kern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5. </a:t>
            </a:r>
            <a:r>
              <a:rPr lang="zh-CN" altLang="en-US" sz="2400" kern="1200" dirty="0"/>
              <a:t>链接</a:t>
            </a:r>
            <a:r>
              <a:rPr lang="en-US" altLang="zh-CN" sz="2400" kern="1200" dirty="0"/>
              <a:t>                        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6.Cache</a:t>
            </a:r>
            <a:r>
              <a:rPr lang="zh-CN" altLang="zh-CN" sz="2400" kern="1200" dirty="0"/>
              <a:t>高速缓冲器 </a:t>
            </a:r>
            <a:r>
              <a:rPr lang="en-US" altLang="zh-CN" sz="2400" kern="1200" dirty="0"/>
              <a:t>  </a:t>
            </a:r>
            <a:endParaRPr lang="zh-CN" altLang="zh-CN" sz="2400" kern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7.</a:t>
            </a:r>
            <a:r>
              <a:rPr lang="zh-CN" altLang="zh-CN" sz="2400" kern="1200" dirty="0"/>
              <a:t>微壳</a:t>
            </a:r>
            <a:r>
              <a:rPr lang="en-US" altLang="zh-CN" sz="2400" kern="1200" dirty="0" err="1"/>
              <a:t>TinyShell</a:t>
            </a:r>
            <a:r>
              <a:rPr lang="en-US" altLang="zh-CN" sz="2400" kern="1200" dirty="0"/>
              <a:t>            </a:t>
            </a:r>
            <a:endParaRPr lang="zh-CN" altLang="zh-CN" sz="2400" kern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kern="1200" dirty="0"/>
              <a:t>8.</a:t>
            </a:r>
            <a:r>
              <a:rPr lang="zh-CN" altLang="zh-CN" sz="2400" kern="1200" dirty="0"/>
              <a:t>存储器分配</a:t>
            </a:r>
            <a:r>
              <a:rPr lang="en-US" altLang="zh-CN" sz="2400" kern="1200" dirty="0"/>
              <a:t>              </a:t>
            </a:r>
            <a:endParaRPr lang="en-US" altLang="zh-CN" sz="3181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9586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本课程的要点</a:t>
            </a:r>
            <a:endParaRPr 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4013200"/>
          </a:xfrm>
        </p:spPr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课程主题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五个现实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可执行程序是怎么生成的（程序员的角度）？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可执行程序是怎么运行的（程序员的角度）？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怎么优化源程序（程序员的角度）？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计算机系统层次模型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CSE/SE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课程体系中的地位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课程考核与学术诚信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8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7366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一、课程主题</a:t>
            </a:r>
            <a:endParaRPr 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439400" cy="54864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多数计算机科学与计算机工程的课程强调抽象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抽象数据（类）型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渐进分析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Asymptotic analysis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抽象是有限制的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特别是在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（程序缺陷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故障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错误）面前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需要理解底层实现的细节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学完本课程的有用的收获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成为更高水平的程序员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能够发现并有效地排除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能理解并调整程序性能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的后续系统课程打基础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编译、操作系统设计、计算机网络、计算机组织与体系结构、嵌入式系统等。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培养学生系统观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4400" y="1981201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抽象很好，但别忘记现实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382000" cy="982626"/>
          </a:xfrm>
          <a:ln/>
        </p:spPr>
        <p:txBody>
          <a:bodyPr/>
          <a:lstStyle/>
          <a:p>
            <a:pPr marL="119063" indent="-119063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二、五个现实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现实</a:t>
            </a:r>
            <a:r>
              <a:rPr lang="en-US" b="1" dirty="0"/>
              <a:t> #1:  </a:t>
            </a:r>
            <a:r>
              <a:rPr lang="en-US" altLang="zh-CN" b="1" dirty="0" err="1"/>
              <a:t>i</a:t>
            </a:r>
            <a:r>
              <a:rPr lang="en-US" b="1" dirty="0" err="1"/>
              <a:t>nt</a:t>
            </a:r>
            <a:r>
              <a:rPr lang="zh-CN" altLang="en-US" b="1" dirty="0"/>
              <a:t>不是整数</a:t>
            </a:r>
            <a:r>
              <a:rPr lang="en-US" b="1" dirty="0"/>
              <a:t>, float</a:t>
            </a:r>
            <a:r>
              <a:rPr lang="zh-CN" altLang="en-US" b="1" dirty="0"/>
              <a:t>不是实数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943780"/>
            <a:ext cx="8382000" cy="3237821"/>
          </a:xfrm>
          <a:ln/>
        </p:spPr>
        <p:txBody>
          <a:bodyPr/>
          <a:lstStyle/>
          <a:p>
            <a:r>
              <a:rPr lang="zh-CN" altLang="en-US" b="1" dirty="0"/>
              <a:t>例</a:t>
            </a:r>
            <a:r>
              <a:rPr lang="en-US" b="1" dirty="0"/>
              <a:t> 1: 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60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</a:t>
            </a:r>
            <a:r>
              <a:rPr lang="en-US" altLang="zh-CN" dirty="0">
                <a:latin typeface="宋体" panose="02010600030101010101" pitchFamily="2" charset="-122"/>
                <a:ea typeface="Zapf Dingbats" charset="2"/>
                <a:cs typeface="Zapf Dingbats" charset="2"/>
              </a:rPr>
              <a:t>→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</a:t>
            </a:r>
            <a:r>
              <a:rPr lang="en-US" altLang="zh-CN" dirty="0">
                <a:latin typeface="宋体" panose="02010600030101010101" pitchFamily="2" charset="-122"/>
                <a:ea typeface="Zapf Dingbats" charset="2"/>
                <a:cs typeface="Zapf Dingbats" charset="2"/>
              </a:rPr>
              <a:t>→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2801" y="2052638"/>
            <a:ext cx="5331841" cy="17573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8866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05000" y="4686980"/>
            <a:ext cx="8382000" cy="1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r>
              <a:rPr lang="zh-CN" altLang="en-US" b="1" dirty="0"/>
              <a:t>例</a:t>
            </a:r>
            <a:r>
              <a:rPr lang="en-US" altLang="zh-CN" b="1" dirty="0"/>
              <a:t> 2:  (x + y) + z  =  x + (y + z)?</a:t>
            </a:r>
          </a:p>
          <a:p>
            <a:pPr marL="552450" lvl="1"/>
            <a:r>
              <a:rPr lang="zh-CN" altLang="en-US" dirty="0"/>
              <a:t>无符号</a:t>
            </a:r>
            <a:r>
              <a:rPr lang="en-US" altLang="zh-CN" dirty="0"/>
              <a:t>/</a:t>
            </a:r>
            <a:r>
              <a:rPr lang="zh-CN" altLang="en-US" dirty="0"/>
              <a:t>有符号 </a:t>
            </a:r>
            <a:r>
              <a:rPr lang="en-US" altLang="zh-CN" dirty="0" err="1"/>
              <a:t>Int</a:t>
            </a:r>
            <a:r>
              <a:rPr lang="en-US" altLang="zh-CN" dirty="0"/>
              <a:t>: Yes!</a:t>
            </a:r>
          </a:p>
          <a:p>
            <a:pPr marL="552450" lvl="1"/>
            <a:r>
              <a:rPr lang="zh-CN" altLang="en-US" dirty="0"/>
              <a:t>浮点数</a:t>
            </a:r>
            <a:r>
              <a:rPr lang="en-US" altLang="zh-CN" dirty="0"/>
              <a:t>Float:	</a:t>
            </a:r>
          </a:p>
          <a:p>
            <a:pPr marL="838200" lvl="2"/>
            <a:r>
              <a:rPr lang="en-US" altLang="zh-CN" dirty="0"/>
              <a:t> (1e20 + -1e20) + 3.14 --&gt; 3.14</a:t>
            </a:r>
          </a:p>
          <a:p>
            <a:pPr marL="838200" lvl="2"/>
            <a:r>
              <a:rPr lang="en-US" altLang="zh-CN" dirty="0"/>
              <a:t> 1e20 + (-1e20 + 3.14) --&gt; 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  <p:bldP spid="8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4861" y="228600"/>
            <a:ext cx="7198545" cy="508000"/>
          </a:xfrm>
        </p:spPr>
        <p:txBody>
          <a:bodyPr/>
          <a:lstStyle/>
          <a:p>
            <a:r>
              <a:rPr lang="zh-CN" altLang="en-US" sz="2667" dirty="0"/>
              <a:t>计算机学科的特色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990600"/>
            <a:ext cx="8305800" cy="5486400"/>
          </a:xfrm>
        </p:spPr>
        <p:txBody>
          <a:bodyPr/>
          <a:lstStyle/>
          <a:p>
            <a:r>
              <a:rPr lang="zh-CN" altLang="en-US" sz="2400" b="1" dirty="0"/>
              <a:t>计算机学科是一个新兴学科</a:t>
            </a:r>
            <a:endParaRPr lang="en-US" altLang="zh-CN" sz="2400" b="1" dirty="0"/>
          </a:p>
          <a:p>
            <a:pPr lvl="1"/>
            <a:r>
              <a:rPr lang="en-US" altLang="zh-CN" sz="2000" b="1" dirty="0"/>
              <a:t>1946</a:t>
            </a:r>
            <a:r>
              <a:rPr lang="zh-CN" altLang="en-US" sz="2000" b="1" dirty="0"/>
              <a:t>年出现第一台真正意义上的电子计算机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世界</a:t>
            </a:r>
            <a:r>
              <a:rPr lang="zh-CN" altLang="en-US" sz="2000" b="1" dirty="0" smtClean="0"/>
              <a:t>上较早的计算机科学</a:t>
            </a:r>
            <a:r>
              <a:rPr lang="zh-CN" altLang="en-US" sz="2000" b="1" dirty="0"/>
              <a:t>学位培养项目出现在</a:t>
            </a:r>
            <a:r>
              <a:rPr lang="en-US" altLang="zh-CN" sz="2000" b="1" dirty="0"/>
              <a:t>1953</a:t>
            </a:r>
            <a:r>
              <a:rPr lang="zh-CN" altLang="en-US" sz="2000" b="1" dirty="0"/>
              <a:t>年，英国剑桥大学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美国第一个计算机科学学位培养项目出现在</a:t>
            </a:r>
            <a:r>
              <a:rPr lang="en-US" altLang="zh-CN" sz="2000" b="1" dirty="0"/>
              <a:t>1962</a:t>
            </a:r>
            <a:r>
              <a:rPr lang="zh-CN" altLang="en-US" sz="2000" b="1" dirty="0"/>
              <a:t>年，普度大学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中国第一个计算机专业出现在</a:t>
            </a:r>
            <a:r>
              <a:rPr lang="en-US" altLang="zh-CN" sz="2000" b="1" dirty="0"/>
              <a:t>1956</a:t>
            </a:r>
            <a:r>
              <a:rPr lang="zh-CN" altLang="en-US" sz="2000" b="1" dirty="0"/>
              <a:t>年，哈尔滨工业大学</a:t>
            </a:r>
            <a:endParaRPr lang="en-US" altLang="zh-CN" sz="2000" b="1" dirty="0"/>
          </a:p>
          <a:p>
            <a:r>
              <a:rPr lang="zh-CN" altLang="en-US" sz="2400" b="1" dirty="0"/>
              <a:t>计算机学科发展迅速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摩尔定律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计算机应用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交叉学科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新型计算机</a:t>
            </a:r>
          </a:p>
        </p:txBody>
      </p:sp>
    </p:spTree>
    <p:extLst>
      <p:ext uri="{BB962C8B-B14F-4D97-AF65-F5344CB8AC3E}">
        <p14:creationId xmlns:p14="http://schemas.microsoft.com/office/powerpoint/2010/main" val="6625867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计算机的算法</a:t>
            </a:r>
            <a:r>
              <a:rPr lang="en-US" altLang="zh-CN" b="1"/>
              <a:t>/</a:t>
            </a:r>
            <a:r>
              <a:rPr lang="zh-CN" altLang="en-US" b="1"/>
              <a:t>算术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001000" cy="44196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不要假设所有的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数学特性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因为数据表示的有限性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整数操作满足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环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特性 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交换律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结合律 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分配律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浮点操作满足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有序性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ordering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符号值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96900" lvl="2" indent="0">
              <a:buNone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关注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要理解哪一种抽象应用在哪些上下文中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针对编译器程序员和严肃的应用程序员的重要事项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现实</a:t>
            </a:r>
            <a:r>
              <a:rPr lang="en-US" b="1" dirty="0"/>
              <a:t> #2: </a:t>
            </a:r>
            <a:br>
              <a:rPr lang="en-US" b="1" dirty="0"/>
            </a:br>
            <a:r>
              <a:rPr lang="zh-CN" altLang="en-US" b="1" dirty="0"/>
              <a:t>你不得不懂汇编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50038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有可能是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你永远不用汇编语言写程序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编译器比你更好更耐心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汇编是理解机器级执行模型的关键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面前程序的行为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高级语言模型会失败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调整程序性能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理解由编译器做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不做的优化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理解程序低效的根源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实现系统软件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编译器把机器代码作为目标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操作系统要管理进程状态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恶意软件（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malware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x86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汇编是很好的语言选择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0826"/>
            <a:ext cx="8382000" cy="1095375"/>
          </a:xfrm>
          <a:ln/>
        </p:spPr>
        <p:txBody>
          <a:bodyPr/>
          <a:lstStyle/>
          <a:p>
            <a:pPr marL="119063" indent="-119063"/>
            <a:r>
              <a:rPr lang="zh-CN" altLang="en-US" b="1" dirty="0"/>
              <a:t>现实</a:t>
            </a:r>
            <a:r>
              <a:rPr lang="en-US" b="1" dirty="0"/>
              <a:t>#3:</a:t>
            </a:r>
            <a:r>
              <a:rPr lang="zh-CN" altLang="en-US" b="1" dirty="0"/>
              <a:t>存储器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900" b="1" dirty="0"/>
              <a:t>R</a:t>
            </a:r>
            <a:r>
              <a:rPr lang="en-US" altLang="zh-CN" sz="2900" b="1" dirty="0"/>
              <a:t>AM</a:t>
            </a:r>
            <a:r>
              <a:rPr lang="zh-CN" altLang="en-US" sz="2900" b="1" dirty="0"/>
              <a:t>随机存储器是一个非物理抽象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343400"/>
          </a:xfrm>
          <a:ln/>
        </p:spPr>
        <p:txBody>
          <a:bodyPr/>
          <a:lstStyle/>
          <a:p>
            <a:pPr marL="838200" lvl="2"/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存储器不是无限的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存储器需要分配与管理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很多应用是存储控制的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存储引用错特别致命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在时间和空间方面效果都不友好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存储器性能是不一致的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与虚拟存储器能大大影响程序性能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针对存储系统的特点，调整程序，能带来大幅速度提升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/>
              <a:t>例：存储引用</a:t>
            </a:r>
            <a:r>
              <a:rPr lang="en-US" b="1"/>
              <a:t>Bug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结果是系统相关的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62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)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133601" y="3657600"/>
            <a:ext cx="1336887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注释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5673"/>
              </p:ext>
            </p:extLst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/>
      <p:bldP spid="19464" grpId="0"/>
      <p:bldP spid="11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 dirty="0"/>
              <a:t>存储引用错</a:t>
            </a:r>
            <a:endParaRPr lang="en-US" b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168400"/>
            <a:ext cx="8382000" cy="5080000"/>
          </a:xfrm>
          <a:ln/>
        </p:spPr>
        <p:txBody>
          <a:bodyPr/>
          <a:lstStyle/>
          <a:p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 and C++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不提供任何存储保护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数组访问的越界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无效指针值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滥用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/free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导致恶意的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是否产生影响依赖于系统或编译器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远距离的行为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崩溃的目标逻辑上与你正访问的不相干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可能在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生成很久才被第一次观察到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的影响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我们能干啥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Java, Ruby, Python, ML, 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理解也许会出现的可能交互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使用或开发工具来发现引用错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(e.g. 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Valgrind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伟大</a:t>
            </a:r>
            <a:r>
              <a:rPr lang="en-US" sz="4000" b="1" dirty="0"/>
              <a:t>#4: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性能比渐进复杂性更重要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651000"/>
            <a:ext cx="8077200" cy="3835400"/>
          </a:xfrm>
          <a:ln/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常数因子也有关系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即使是精确的操作数也无法预测性能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很容易能看到，代码编写不同，会引起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10:1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性能变化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一定要多层次优化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算法、数据组织、过程、循环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优化性能一定要理解系统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程序是怎么编译和执行的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怎样测量系统性能和定位瓶颈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在不破坏代码模块化与整体性的情况下，怎么改进性能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/>
              <a:t>例：内存系统性能</a:t>
            </a:r>
            <a:endParaRPr lang="en-US" b="1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4610100"/>
            <a:ext cx="8382000" cy="1333500"/>
          </a:xfrm>
          <a:ln/>
        </p:spPr>
        <p:txBody>
          <a:bodyPr/>
          <a:lstStyle/>
          <a:p>
            <a:r>
              <a:rPr lang="zh-CN" altLang="en-US" b="1" dirty="0"/>
              <a:t>存储器的层次化组织</a:t>
            </a:r>
            <a:endParaRPr lang="en-US" b="1" dirty="0"/>
          </a:p>
          <a:p>
            <a:r>
              <a:rPr lang="zh-CN" altLang="en-US" b="1" dirty="0" smtClean="0"/>
              <a:t>性能依赖</a:t>
            </a:r>
            <a:r>
              <a:rPr lang="zh-CN" altLang="en-US" b="1" dirty="0"/>
              <a:t>于访问模式</a:t>
            </a:r>
            <a:endParaRPr lang="en-US" b="1" dirty="0"/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包括怎样遍历多维数组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6146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1917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5654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1960" y="3886200"/>
            <a:ext cx="5886221" cy="674876"/>
            <a:chOff x="1867959" y="3886200"/>
            <a:chExt cx="5886221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598414" y="3886200"/>
              <a:ext cx="1155766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67959" y="388620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45604" y="4114800"/>
              <a:ext cx="372576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为什么性能不同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8065704"/>
              </p:ext>
            </p:extLst>
          </p:nvPr>
        </p:nvGraphicFramePr>
        <p:xfrm>
          <a:off x="1981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352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copyij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copyji</a:t>
            </a:r>
            <a:endParaRPr lang="en-US" sz="1800" b="1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3505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6019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52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现实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#5:</a:t>
            </a:r>
            <a:b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计算机比执行程序做的多得多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854200"/>
            <a:ext cx="8382000" cy="3784600"/>
          </a:xfrm>
          <a:ln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它要进行数据的输入输出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系统对程序可靠性与性能很关键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它要通过网络互相通讯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网络环境下出现了很多系统级问题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进程的并发操作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交叉平台的兼容性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复杂的性能问题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0693" y="152400"/>
            <a:ext cx="7262713" cy="584200"/>
          </a:xfrm>
        </p:spPr>
        <p:txBody>
          <a:bodyPr/>
          <a:lstStyle/>
          <a:p>
            <a:r>
              <a:rPr lang="zh-CN" altLang="en-US" sz="2800" dirty="0"/>
              <a:t>计算机学科的特色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知识领域迅速扩展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串行计算机到并行计算系统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单机到网络系统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技术驱动到应用驱动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非常重视本科教学</a:t>
            </a:r>
          </a:p>
        </p:txBody>
      </p:sp>
    </p:spTree>
    <p:extLst>
      <p:ext uri="{BB962C8B-B14F-4D97-AF65-F5344CB8AC3E}">
        <p14:creationId xmlns:p14="http://schemas.microsoft.com/office/powerpoint/2010/main" val="20202502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04269" y="113584"/>
            <a:ext cx="7485856" cy="605294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三、可执行程序是怎么生成的？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49426" y="1314451"/>
            <a:ext cx="2974975" cy="1897955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03200" indent="-20320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#include &lt;stdio.h&gt;</a:t>
            </a:r>
          </a:p>
          <a:p>
            <a:pPr marL="203200" indent="-203200">
              <a:spcBef>
                <a:spcPct val="0"/>
              </a:spcBef>
              <a:buNone/>
            </a:pPr>
            <a:endParaRPr lang="en-US" altLang="zh-CN" sz="2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203200" indent="-20320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int main()</a:t>
            </a:r>
          </a:p>
          <a:p>
            <a:pPr marL="203200" indent="-20320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printf("hello, world\n");</a:t>
            </a:r>
          </a:p>
          <a:p>
            <a:pPr marL="203200" indent="-20320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zh-CN" altLang="en-US" sz="20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24000" y="908051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087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094289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822451" y="3656014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2930525" y="50847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4702175" y="5089525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6451600" y="51101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8243889" y="5100638"/>
            <a:ext cx="769937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54814" y="4364039"/>
            <a:ext cx="1495425" cy="727075"/>
            <a:chOff x="3295" y="2749"/>
            <a:chExt cx="942" cy="458"/>
          </a:xfrm>
        </p:grpSpPr>
        <p:sp>
          <p:nvSpPr>
            <p:cNvPr id="54313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14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5715000" y="3644901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b="1" dirty="0" err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b="1" dirty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03413" y="5127627"/>
            <a:ext cx="1041400" cy="1093788"/>
            <a:chOff x="239" y="3230"/>
            <a:chExt cx="656" cy="689"/>
          </a:xfrm>
        </p:grpSpPr>
        <p:grpSp>
          <p:nvGrpSpPr>
            <p:cNvPr id="54309" name="Group 17"/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54311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12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hello.c</a:t>
                </a:r>
              </a:p>
            </p:txBody>
          </p:sp>
        </p:grpSp>
        <p:sp>
          <p:nvSpPr>
            <p:cNvPr id="54310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635375" y="5103816"/>
            <a:ext cx="1085850" cy="1077913"/>
            <a:chOff x="1330" y="3215"/>
            <a:chExt cx="684" cy="679"/>
          </a:xfrm>
        </p:grpSpPr>
        <p:grpSp>
          <p:nvGrpSpPr>
            <p:cNvPr id="54305" name="Group 22"/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54307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8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hello.i</a:t>
                </a:r>
              </a:p>
            </p:txBody>
          </p:sp>
        </p:grpSp>
        <p:sp>
          <p:nvSpPr>
            <p:cNvPr id="54306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407025" y="5118102"/>
            <a:ext cx="1055688" cy="1373188"/>
            <a:chOff x="2446" y="3224"/>
            <a:chExt cx="665" cy="865"/>
          </a:xfrm>
        </p:grpSpPr>
        <p:grpSp>
          <p:nvGrpSpPr>
            <p:cNvPr id="54301" name="Group 27"/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54303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4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hello.s</a:t>
                </a:r>
              </a:p>
            </p:txBody>
          </p:sp>
        </p:grp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183439" y="5076826"/>
            <a:ext cx="1093787" cy="1662113"/>
            <a:chOff x="3565" y="3198"/>
            <a:chExt cx="689" cy="1047"/>
          </a:xfrm>
        </p:grpSpPr>
        <p:grpSp>
          <p:nvGrpSpPr>
            <p:cNvPr id="54297" name="Group 32"/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5429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hello.o</a:t>
                </a:r>
              </a:p>
            </p:txBody>
          </p:sp>
        </p:grpSp>
        <p:sp>
          <p:nvSpPr>
            <p:cNvPr id="5429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9018588" y="5060952"/>
            <a:ext cx="1117600" cy="1373188"/>
            <a:chOff x="4721" y="3188"/>
            <a:chExt cx="704" cy="865"/>
          </a:xfrm>
        </p:grpSpPr>
        <p:grpSp>
          <p:nvGrpSpPr>
            <p:cNvPr id="54293" name="Group 37"/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296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</a:t>
                </a:r>
              </a:p>
            </p:txBody>
          </p:sp>
        </p:grp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1857375" y="4210051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  <p:sp>
        <p:nvSpPr>
          <p:cNvPr id="54292" name="灯片编号占位符 4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3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929138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9" y="973139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743201" y="117475"/>
            <a:ext cx="693419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四、程序是怎么执行的？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3041650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3041651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5967413" y="3338514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 flipV="1">
            <a:off x="3402014" y="3159126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3402013" y="2438401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4"/>
          <p:cNvGrpSpPr>
            <a:grpSpLocks/>
          </p:cNvGrpSpPr>
          <p:nvPr/>
        </p:nvGrpSpPr>
        <p:grpSpPr bwMode="auto">
          <a:xfrm>
            <a:off x="2906714" y="4554538"/>
            <a:ext cx="1190625" cy="1268412"/>
            <a:chOff x="1051" y="2980"/>
            <a:chExt cx="750" cy="799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3627438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581401" y="2843214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137400" y="3910014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6146801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146800" y="3319464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6416676" y="3203576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7567614" y="5387976"/>
            <a:ext cx="19446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hello</a:t>
            </a:r>
            <a:r>
              <a:rPr lang="zh-CN" altLang="en-US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5364163" y="922339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8742364" y="26574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8839201" y="301942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4252914" y="5445126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3544889" y="3062289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3516313" y="2300289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3168650" y="2295526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H="1" flipV="1">
            <a:off x="3244850" y="3322639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V="1">
            <a:off x="5591175" y="3338514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4791076" y="380523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4776788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1993901" y="6257926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2012951" y="591978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8597900" y="903289"/>
            <a:ext cx="1727200" cy="1006475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ED1611"/>
                </a:solidFill>
                <a:cs typeface="Arial" panose="020B0604020202020204" pitchFamily="34" charset="0"/>
              </a:rPr>
              <a:t>$ ./hello</a:t>
            </a:r>
          </a:p>
          <a:p>
            <a:r>
              <a:rPr lang="en-US" altLang="zh-CN" sz="2000" b="1">
                <a:solidFill>
                  <a:srgbClr val="008000"/>
                </a:solidFill>
                <a:cs typeface="Arial" panose="020B0604020202020204" pitchFamily="34" charset="0"/>
              </a:rPr>
              <a:t>hello, world</a:t>
            </a:r>
          </a:p>
          <a:p>
            <a:r>
              <a:rPr lang="en-US" altLang="zh-CN" sz="2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17526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13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1981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92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0" y="136838"/>
            <a:ext cx="8229600" cy="56197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六、计算机系统层次模型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864" y="863600"/>
            <a:ext cx="2384425" cy="31956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不仅取决于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而且取决于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语言处理系统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ISA-</a:t>
            </a:r>
            <a:r>
              <a:rPr lang="zh-CN" altLang="en-US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2200" b="1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b="1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685926" y="4238625"/>
            <a:ext cx="229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不同计算机课程处于不同层次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必须将各层次关联起来解决问题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4160839" y="1493838"/>
            <a:ext cx="6256337" cy="4591050"/>
            <a:chOff x="1661" y="941"/>
            <a:chExt cx="3941" cy="3203"/>
          </a:xfrm>
        </p:grpSpPr>
        <p:pic>
          <p:nvPicPr>
            <p:cNvPr id="6144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46" name="Text Box 10"/>
          <p:cNvSpPr txBox="1">
            <a:spLocks noChangeArrowheads="1"/>
          </p:cNvSpPr>
          <p:nvPr/>
        </p:nvSpPr>
        <p:spPr bwMode="auto">
          <a:xfrm>
            <a:off x="4340225" y="773114"/>
            <a:ext cx="60769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ea typeface="微软雅黑" panose="020B0503020204020204" pitchFamily="34" charset="-122"/>
              </a:rPr>
              <a:t>功能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b="1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b="1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实现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底层为上层提供支撑环境！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1658939" y="6219826"/>
            <a:ext cx="893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ea typeface="微软雅黑" panose="020B0503020204020204" pitchFamily="34" charset="-122"/>
              </a:rPr>
              <a:t>最高层抽象就是点点鼠标、拖拖图标、敲敲键盘，但这背后有多少层转化啊！</a:t>
            </a:r>
          </a:p>
        </p:txBody>
      </p:sp>
      <p:sp>
        <p:nvSpPr>
          <p:cNvPr id="61448" name="灯片编号占位符 1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38400" y="3821390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是对硬件的抽象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534400" y="3226770"/>
            <a:ext cx="22717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所有软件功能都建立在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</a:t>
            </a: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152400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03068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254000"/>
            <a:ext cx="7620000" cy="1092200"/>
          </a:xfrm>
          <a:ln/>
        </p:spPr>
        <p:txBody>
          <a:bodyPr/>
          <a:lstStyle/>
          <a:p>
            <a:pPr marL="119063" indent="-119063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七、</a:t>
            </a:r>
            <a:r>
              <a:rPr 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/CE</a:t>
            </a:r>
            <a:r>
              <a:rPr 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课程体系中的角色</a:t>
            </a:r>
            <a:endParaRPr 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295400"/>
            <a:ext cx="807357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课程愿景</a:t>
            </a:r>
            <a:endParaRPr lang="en-US" b="1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784600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多数系统课程是设计或构建为中心的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计算机组织与体系结构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设计流水线处理器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的示例部分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编写简单语言的编译器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实现并模拟网络协议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534400" cy="5029200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我们的课程是程序员为核心的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程序员的视野</a:t>
            </a:r>
            <a:endParaRPr 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目标：通过更多地理解底层系统，成为更高效的程序员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使你能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编写更加可靠、高效的程序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将需要钩子的特性合并到操作系统中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并发性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信号句柄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这门课包括你们不会在其他地方看到的内容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不仅仅是专门的黑客的课程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我们把隐藏的黑客带到每个人的面前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520113" y="2286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647700"/>
          </a:xfrm>
          <a:ln/>
        </p:spPr>
        <p:txBody>
          <a:bodyPr/>
          <a:lstStyle/>
          <a:p>
            <a:pPr marL="119063" indent="-119063"/>
            <a:r>
              <a:rPr lang="zh-CN" altLang="en-US"/>
              <a:t>教师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3725" y="25863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史先俊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73026" y="5410201"/>
            <a:ext cx="11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吴锐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3283766" y="2891136"/>
            <a:ext cx="129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刘宏伟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3295651" y="5634336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郑贵滨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6" y="695326"/>
            <a:ext cx="1819275" cy="1819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25" y="3581400"/>
            <a:ext cx="1428750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556153"/>
            <a:ext cx="1352550" cy="19554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06634"/>
            <a:ext cx="1373766" cy="19365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8382000" cy="736600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助教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：乔静静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24000"/>
            <a:ext cx="8229600" cy="426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3600" dirty="0"/>
              <a:t>电话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18018968209</a:t>
            </a:r>
            <a:endParaRPr lang="en-US" altLang="zh-CN" sz="3600" dirty="0"/>
          </a:p>
          <a:p>
            <a:pPr>
              <a:spcAft>
                <a:spcPts val="600"/>
              </a:spcAft>
            </a:pPr>
            <a:r>
              <a:rPr lang="zh-CN" altLang="en-US" sz="3600" dirty="0"/>
              <a:t>邮件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>
              <a:spcAft>
                <a:spcPts val="600"/>
              </a:spcAft>
            </a:pPr>
            <a:r>
              <a:rPr lang="en-US" altLang="zh-CN" sz="3600" dirty="0" smtClean="0"/>
              <a:t>QQ</a:t>
            </a:r>
            <a:r>
              <a:rPr lang="zh-CN" altLang="en-US" sz="3600" dirty="0" smtClean="0"/>
              <a:t>群号：</a:t>
            </a:r>
            <a:r>
              <a:rPr lang="en-US" altLang="zh-CN" sz="3600" dirty="0" smtClean="0"/>
              <a:t>698322850 </a:t>
            </a:r>
            <a:endParaRPr lang="en-US" altLang="zh-CN" sz="3600" dirty="0"/>
          </a:p>
          <a:p>
            <a:pPr>
              <a:spcAft>
                <a:spcPts val="600"/>
              </a:spcAft>
            </a:pPr>
            <a:r>
              <a:rPr lang="en-US" altLang="zh-CN" sz="3600" dirty="0"/>
              <a:t>QQ</a:t>
            </a:r>
            <a:r>
              <a:rPr lang="zh-CN" altLang="en-US" sz="3600" dirty="0"/>
              <a:t>群名称：</a:t>
            </a:r>
            <a:r>
              <a:rPr lang="en-US" altLang="zh-CN" sz="3600" dirty="0" smtClean="0"/>
              <a:t>2021</a:t>
            </a:r>
            <a:r>
              <a:rPr lang="zh-CN" altLang="en-US" sz="3600" dirty="0" smtClean="0"/>
              <a:t>年计算机系统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刘宏伟</a:t>
            </a:r>
            <a:endParaRPr lang="en-US" altLang="zh-CN" sz="3600" dirty="0"/>
          </a:p>
          <a:p>
            <a:pPr>
              <a:spcAft>
                <a:spcPts val="600"/>
              </a:spcAft>
            </a:pPr>
            <a:r>
              <a:rPr lang="zh-CN" altLang="en-US" sz="3600" dirty="0"/>
              <a:t>实验室：科学园</a:t>
            </a:r>
            <a:r>
              <a:rPr lang="en-US" altLang="zh-CN" sz="3600" dirty="0"/>
              <a:t>C2</a:t>
            </a:r>
            <a:r>
              <a:rPr lang="zh-CN" altLang="en-US" sz="3600" dirty="0"/>
              <a:t>栋</a:t>
            </a:r>
            <a:r>
              <a:rPr lang="en-US" altLang="zh-CN" sz="3600" dirty="0"/>
              <a:t>509</a:t>
            </a:r>
          </a:p>
          <a:p>
            <a:pPr>
              <a:spcAft>
                <a:spcPts val="600"/>
              </a:spcAft>
            </a:pPr>
            <a:r>
              <a:rPr lang="en-US" altLang="zh-CN" sz="3600" dirty="0"/>
              <a:t>QQ</a:t>
            </a:r>
            <a:r>
              <a:rPr lang="zh-CN" altLang="en-US" sz="3600" dirty="0"/>
              <a:t>群内名称：学号</a:t>
            </a:r>
            <a:r>
              <a:rPr lang="en-US" altLang="zh-CN" sz="3600" dirty="0"/>
              <a:t>-</a:t>
            </a:r>
            <a:r>
              <a:rPr lang="zh-CN" altLang="en-US" sz="3600" dirty="0"/>
              <a:t>姓名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09600"/>
            <a:ext cx="2452688" cy="27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0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八、欺骗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描述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2200" y="1346200"/>
            <a:ext cx="7543800" cy="50546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什么是欺骗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共享代码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通过拷贝、重敲、看看、或提供文件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一个人向其他人口头描述代码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辅导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一字一行地帮你的朋友写实验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为答案进行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从前面的课程或在线解决方案中拷贝代码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你只允许使用我们提供的代码，或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CS:APP website</a:t>
            </a:r>
          </a:p>
          <a:p>
            <a:pPr marL="596900" lvl="2" indent="0">
              <a:buNone/>
            </a:pP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什么不是欺骗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解释怎么使用系统和工具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帮助其他人进行高层次的设计问题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 Bold" charset="0"/>
              </a:rPr>
              <a:t>无知不是借口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184042" cy="382513"/>
          </a:xfrm>
        </p:spPr>
        <p:txBody>
          <a:bodyPr/>
          <a:lstStyle/>
          <a:p>
            <a:r>
              <a:rPr lang="zh-CN" altLang="en-US" sz="3200" dirty="0" smtClean="0"/>
              <a:t>本科教学的挑战</a:t>
            </a:r>
            <a:endParaRPr lang="zh-CN" altLang="en-US" sz="3200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905001" y="990601"/>
            <a:ext cx="8179405" cy="932847"/>
          </a:xfrm>
        </p:spPr>
        <p:txBody>
          <a:bodyPr/>
          <a:lstStyle/>
          <a:p>
            <a:r>
              <a:rPr lang="zh-CN" altLang="en-US" sz="2400" dirty="0"/>
              <a:t>课程体系，众多课程各自为战</a:t>
            </a:r>
            <a:endParaRPr lang="en-US" altLang="zh-CN" sz="2400" dirty="0"/>
          </a:p>
          <a:p>
            <a:r>
              <a:rPr lang="zh-CN" altLang="en-US" sz="2400" dirty="0"/>
              <a:t>新技术、新课程层出不穷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359151" y="4389060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电路</a:t>
            </a:r>
          </a:p>
        </p:txBody>
      </p:sp>
      <p:sp>
        <p:nvSpPr>
          <p:cNvPr id="5" name="椭圆 4"/>
          <p:cNvSpPr/>
          <p:nvPr/>
        </p:nvSpPr>
        <p:spPr>
          <a:xfrm>
            <a:off x="4411665" y="4457098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模电</a:t>
            </a:r>
          </a:p>
        </p:txBody>
      </p:sp>
      <p:sp>
        <p:nvSpPr>
          <p:cNvPr id="6" name="椭圆 5"/>
          <p:cNvSpPr/>
          <p:nvPr/>
        </p:nvSpPr>
        <p:spPr>
          <a:xfrm>
            <a:off x="3359151" y="4862288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数电</a:t>
            </a:r>
          </a:p>
        </p:txBody>
      </p:sp>
      <p:sp>
        <p:nvSpPr>
          <p:cNvPr id="7" name="椭圆 6"/>
          <p:cNvSpPr/>
          <p:nvPr/>
        </p:nvSpPr>
        <p:spPr>
          <a:xfrm>
            <a:off x="5159376" y="4913693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计原</a:t>
            </a:r>
          </a:p>
        </p:txBody>
      </p:sp>
      <p:sp>
        <p:nvSpPr>
          <p:cNvPr id="8" name="椭圆 7"/>
          <p:cNvSpPr/>
          <p:nvPr/>
        </p:nvSpPr>
        <p:spPr>
          <a:xfrm>
            <a:off x="3935414" y="5486703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体系结构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2351089" y="5554741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嵌入式</a:t>
            </a:r>
          </a:p>
        </p:txBody>
      </p:sp>
      <p:sp>
        <p:nvSpPr>
          <p:cNvPr id="10" name="椭圆 9"/>
          <p:cNvSpPr/>
          <p:nvPr/>
        </p:nvSpPr>
        <p:spPr>
          <a:xfrm>
            <a:off x="1992314" y="4594679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数字系统</a:t>
            </a:r>
          </a:p>
        </p:txBody>
      </p:sp>
      <p:sp>
        <p:nvSpPr>
          <p:cNvPr id="11" name="椭圆 10"/>
          <p:cNvSpPr/>
          <p:nvPr/>
        </p:nvSpPr>
        <p:spPr>
          <a:xfrm>
            <a:off x="6311902" y="3779764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离散</a:t>
            </a:r>
          </a:p>
        </p:txBody>
      </p:sp>
      <p:sp>
        <p:nvSpPr>
          <p:cNvPr id="12" name="椭圆 11"/>
          <p:cNvSpPr/>
          <p:nvPr/>
        </p:nvSpPr>
        <p:spPr>
          <a:xfrm>
            <a:off x="7824789" y="3909788"/>
            <a:ext cx="1800225" cy="752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数据结构</a:t>
            </a:r>
          </a:p>
        </p:txBody>
      </p:sp>
      <p:sp>
        <p:nvSpPr>
          <p:cNvPr id="13" name="椭圆 12"/>
          <p:cNvSpPr/>
          <p:nvPr/>
        </p:nvSpPr>
        <p:spPr>
          <a:xfrm>
            <a:off x="7175502" y="4757965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算法</a:t>
            </a:r>
          </a:p>
        </p:txBody>
      </p:sp>
      <p:sp>
        <p:nvSpPr>
          <p:cNvPr id="14" name="椭圆 13"/>
          <p:cNvSpPr/>
          <p:nvPr/>
        </p:nvSpPr>
        <p:spPr>
          <a:xfrm>
            <a:off x="8543927" y="4537227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程序设计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7104065" y="5417155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软件工程</a:t>
            </a:r>
          </a:p>
        </p:txBody>
      </p:sp>
      <p:sp>
        <p:nvSpPr>
          <p:cNvPr id="16" name="椭圆 15"/>
          <p:cNvSpPr/>
          <p:nvPr/>
        </p:nvSpPr>
        <p:spPr>
          <a:xfrm>
            <a:off x="2892425" y="3173489"/>
            <a:ext cx="1798638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网络</a:t>
            </a:r>
          </a:p>
        </p:txBody>
      </p:sp>
      <p:sp>
        <p:nvSpPr>
          <p:cNvPr id="17" name="椭圆 16"/>
          <p:cNvSpPr/>
          <p:nvPr/>
        </p:nvSpPr>
        <p:spPr>
          <a:xfrm>
            <a:off x="3935414" y="3105455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信安</a:t>
            </a:r>
          </a:p>
        </p:txBody>
      </p:sp>
      <p:sp>
        <p:nvSpPr>
          <p:cNvPr id="18" name="椭圆 17"/>
          <p:cNvSpPr/>
          <p:nvPr/>
        </p:nvSpPr>
        <p:spPr>
          <a:xfrm>
            <a:off x="1847851" y="2830288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网络工程</a:t>
            </a:r>
          </a:p>
        </p:txBody>
      </p:sp>
      <p:sp>
        <p:nvSpPr>
          <p:cNvPr id="19" name="椭圆 18"/>
          <p:cNvSpPr/>
          <p:nvPr/>
        </p:nvSpPr>
        <p:spPr>
          <a:xfrm>
            <a:off x="5951540" y="2606526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数据库</a:t>
            </a:r>
          </a:p>
        </p:txBody>
      </p:sp>
      <p:sp>
        <p:nvSpPr>
          <p:cNvPr id="20" name="椭圆 19"/>
          <p:cNvSpPr/>
          <p:nvPr/>
        </p:nvSpPr>
        <p:spPr>
          <a:xfrm>
            <a:off x="7643814" y="2536979"/>
            <a:ext cx="1800225" cy="75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人工智能</a:t>
            </a:r>
          </a:p>
        </p:txBody>
      </p:sp>
      <p:sp>
        <p:nvSpPr>
          <p:cNvPr id="21" name="椭圆 20"/>
          <p:cNvSpPr/>
          <p:nvPr/>
        </p:nvSpPr>
        <p:spPr>
          <a:xfrm>
            <a:off x="8524876" y="2674560"/>
            <a:ext cx="1800225" cy="75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70875" eaLnBrk="0" hangingPunct="0">
              <a:defRPr/>
            </a:pPr>
            <a:r>
              <a:rPr lang="zh-CN" altLang="en-US" sz="3048" dirty="0">
                <a:solidFill>
                  <a:srgbClr val="FFFFFF"/>
                </a:solidFill>
                <a:latin typeface="Arial"/>
              </a:rPr>
              <a:t>图形图像</a:t>
            </a:r>
          </a:p>
        </p:txBody>
      </p:sp>
    </p:spTree>
    <p:extLst>
      <p:ext uri="{BB962C8B-B14F-4D97-AF65-F5344CB8AC3E}">
        <p14:creationId xmlns:p14="http://schemas.microsoft.com/office/powerpoint/2010/main" val="18010195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382000" cy="6604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八、欺骗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后果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8382000" cy="22098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对欺骗的处罚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从课程里剔除：不及格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没有例外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!)</a:t>
            </a:r>
          </a:p>
          <a:p>
            <a:pPr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老师与同学的个人蔑视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13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397000"/>
            <a:ext cx="11176000" cy="4927600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b="1" i="1" dirty="0"/>
              <a:t>Computer Systems: A Programmer’s Perspective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b="1" dirty="0"/>
              <a:t>(CS:APP3e), Pearson, 2015 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深入理解计算机系统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机械工业出版社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b="1" dirty="0"/>
              <a:t>http://</a:t>
            </a:r>
            <a:r>
              <a:rPr lang="en-US" b="1" dirty="0" err="1"/>
              <a:t>csapp.cs.cmu.edu</a:t>
            </a:r>
            <a:endParaRPr lang="en-US" b="1" dirty="0"/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这本书对这门课很重要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如何解决实验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练习题中有典型的考试题目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计算机系统基础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南京大学 袁春风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计算机系统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核心概念及软硬件实现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J. Stanley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warford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4572000"/>
          </a:xfrm>
          <a:ln/>
        </p:spPr>
        <p:txBody>
          <a:bodyPr/>
          <a:lstStyle/>
          <a:p>
            <a:r>
              <a:rPr lang="zh-CN" altLang="en-US" dirty="0"/>
              <a:t>课程</a:t>
            </a:r>
            <a:r>
              <a:rPr lang="en-US" altLang="zh-CN" dirty="0"/>
              <a:t> Web</a:t>
            </a:r>
            <a:r>
              <a:rPr lang="zh-CN" altLang="en-US" dirty="0"/>
              <a:t>网站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http://www.cs.cmu.edu/~213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52450"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CMU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完整的课程资料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网上答疑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答疑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时间？    综合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>
              <a:buNone/>
            </a:pP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1:1 Appointments</a:t>
            </a: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可以通过预约找我或者助教见面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zh-CN" altLang="en-US"/>
              <a:t>政策</a:t>
            </a:r>
            <a:r>
              <a:rPr lang="en-US"/>
              <a:t>: </a:t>
            </a:r>
            <a:r>
              <a:rPr lang="zh-CN" altLang="en-US"/>
              <a:t>实验和检查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4546600"/>
          </a:xfrm>
          <a:ln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你必须独立完成所有的实验作业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作业递交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截止时间按教师规定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每次随机选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人作为课代表收作业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考试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一纸开卷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只占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%,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如有调整，会在结课前通知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成绩申诉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完成评分并公布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后在学校规定的时限内提交成绩复查申请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按照教务处描述的正式流程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/>
              <a:t>其他课堂规则</a:t>
            </a: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784600"/>
          </a:xfrm>
          <a:ln/>
        </p:spPr>
        <p:txBody>
          <a:bodyPr/>
          <a:lstStyle/>
          <a:p>
            <a:r>
              <a:rPr lang="zh-CN" altLang="en-US" b="1" dirty="0"/>
              <a:t>笔记本</a:t>
            </a:r>
            <a:r>
              <a:rPr lang="en-US" b="1" dirty="0"/>
              <a:t>: </a:t>
            </a:r>
            <a:r>
              <a:rPr lang="zh-CN" altLang="en-US" b="1" dirty="0"/>
              <a:t>允许</a:t>
            </a:r>
            <a:r>
              <a:rPr lang="en-US" altLang="zh-CN" b="1" dirty="0"/>
              <a:t> </a:t>
            </a:r>
            <a:r>
              <a:rPr lang="zh-CN" altLang="en-US" b="1" dirty="0"/>
              <a:t>，鼓励</a:t>
            </a:r>
            <a:endParaRPr lang="en-US" b="1" dirty="0"/>
          </a:p>
          <a:p>
            <a:endParaRPr lang="en-US" b="1" dirty="0"/>
          </a:p>
          <a:p>
            <a:r>
              <a:rPr lang="zh-CN" altLang="en-US" b="1" dirty="0"/>
              <a:t>电子通讯工具：鼓励用手机参与互动</a:t>
            </a:r>
            <a:endParaRPr lang="en-US" b="1" dirty="0"/>
          </a:p>
          <a:p>
            <a:pPr marL="552450" lvl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不要收发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email,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打电话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/>
          </a:p>
          <a:p>
            <a:r>
              <a:rPr lang="zh-CN" altLang="en-US" b="1" dirty="0"/>
              <a:t>禁止任何类型的录音录像拍照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欢迎记笔记</a:t>
            </a:r>
            <a:endParaRPr lang="en-US" altLang="zh-CN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教学与考核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xfrm>
            <a:off x="529167" y="1362075"/>
            <a:ext cx="11459633" cy="4581525"/>
          </a:xfrm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大班讲授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高层次的概念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复习</a:t>
            </a:r>
            <a:r>
              <a:rPr lang="en-US" altLang="zh-CN" dirty="0"/>
              <a:t>-</a:t>
            </a:r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zh-CN" altLang="en-US" dirty="0"/>
              <a:t>习题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应用概念、重要的工具和实验技巧，考试覆盖相关内容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实验</a:t>
            </a:r>
            <a:r>
              <a:rPr lang="en-US" altLang="zh-CN" dirty="0"/>
              <a:t>: 8</a:t>
            </a:r>
            <a:r>
              <a:rPr lang="zh-CN" altLang="en-US" dirty="0"/>
              <a:t>个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课程的关键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每次</a:t>
            </a:r>
            <a:r>
              <a:rPr lang="en-US" dirty="0"/>
              <a:t>1-2 </a:t>
            </a:r>
            <a:r>
              <a:rPr lang="zh-CN" altLang="en-US" dirty="0"/>
              <a:t>周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提供对系统的某方面的深入理解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编程和测试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考试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测试对概念和原理的</a:t>
            </a:r>
            <a:r>
              <a:rPr lang="zh-CN" altLang="en-US" dirty="0" smtClean="0"/>
              <a:t>理解和应用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/>
              <a:t>政策</a:t>
            </a:r>
            <a:r>
              <a:rPr lang="en-US"/>
              <a:t>: </a:t>
            </a:r>
            <a:r>
              <a:rPr lang="zh-CN" altLang="en-US"/>
              <a:t>评分</a:t>
            </a:r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9C800E-B99C-44F3-9B1F-74C6B669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8640"/>
              </p:ext>
            </p:extLst>
          </p:nvPr>
        </p:nvGraphicFramePr>
        <p:xfrm>
          <a:off x="1563687" y="1234836"/>
          <a:ext cx="8113713" cy="508976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1804969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71019842"/>
                    </a:ext>
                  </a:extLst>
                </a:gridCol>
                <a:gridCol w="5294313">
                  <a:extLst>
                    <a:ext uri="{9D8B030D-6E8A-4147-A177-3AD203B41FA5}">
                      <a16:colId xmlns:a16="http://schemas.microsoft.com/office/drawing/2014/main" val="3240793300"/>
                    </a:ext>
                  </a:extLst>
                </a:gridCol>
              </a:tblGrid>
              <a:tr h="700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考核环节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分值比例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考核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评价细则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2088404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00"/>
                          </a:solidFill>
                          <a:effectLst/>
                        </a:rPr>
                        <a:t>实验</a:t>
                      </a:r>
                      <a:endParaRPr lang="zh-CN" sz="2400" b="1" kern="100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30%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 dirty="0">
                          <a:effectLst/>
                        </a:rPr>
                        <a:t>1.linux</a:t>
                      </a:r>
                      <a:r>
                        <a:rPr lang="zh-CN" altLang="zh-CN" sz="2400" b="0" kern="1200" dirty="0">
                          <a:effectLst/>
                        </a:rPr>
                        <a:t>下</a:t>
                      </a:r>
                      <a:r>
                        <a:rPr lang="en-US" altLang="zh-CN" sz="2400" b="0" kern="1200" dirty="0">
                          <a:effectLst/>
                        </a:rPr>
                        <a:t>C</a:t>
                      </a:r>
                      <a:r>
                        <a:rPr lang="zh-CN" altLang="zh-CN" sz="2400" b="0" kern="1200" dirty="0">
                          <a:effectLst/>
                        </a:rPr>
                        <a:t>工具应用</a:t>
                      </a:r>
                      <a:r>
                        <a:rPr lang="en-US" altLang="zh-CN" sz="2400" b="0" kern="1200" dirty="0">
                          <a:effectLst/>
                        </a:rPr>
                        <a:t>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2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2.</a:t>
                      </a:r>
                      <a:r>
                        <a:rPr lang="zh-CN" altLang="zh-CN" sz="2400" b="0" kern="1200" dirty="0">
                          <a:effectLst/>
                        </a:rPr>
                        <a:t>数据表示</a:t>
                      </a:r>
                      <a:r>
                        <a:rPr lang="en-US" altLang="zh-CN" sz="2400" b="0" kern="1200" dirty="0">
                          <a:effectLst/>
                        </a:rPr>
                        <a:t>               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3.</a:t>
                      </a:r>
                      <a:r>
                        <a:rPr lang="zh-CN" altLang="zh-CN" sz="2400" b="0" kern="1200" dirty="0">
                          <a:effectLst/>
                        </a:rPr>
                        <a:t>破解：二进制炸弹 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4.</a:t>
                      </a:r>
                      <a:r>
                        <a:rPr lang="zh-CN" altLang="zh-CN" sz="2400" b="0" kern="1200" dirty="0">
                          <a:effectLst/>
                        </a:rPr>
                        <a:t>漏洞攻击</a:t>
                      </a:r>
                      <a:r>
                        <a:rPr lang="en-US" altLang="zh-CN" sz="2400" b="0" kern="1200" dirty="0">
                          <a:effectLst/>
                        </a:rPr>
                        <a:t>               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5. </a:t>
                      </a:r>
                      <a:r>
                        <a:rPr lang="zh-CN" altLang="en-US" sz="2400" b="0" kern="1200" dirty="0">
                          <a:effectLst/>
                        </a:rPr>
                        <a:t>链接</a:t>
                      </a:r>
                      <a:r>
                        <a:rPr lang="en-US" altLang="zh-CN" sz="2400" b="0" kern="1200" dirty="0">
                          <a:effectLst/>
                        </a:rPr>
                        <a:t>                       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 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  <a:endParaRPr lang="en-US" altLang="zh-CN" sz="2400" b="0" kern="1200" dirty="0">
                        <a:effectLst/>
                      </a:endParaRP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6.Cache</a:t>
                      </a:r>
                      <a:r>
                        <a:rPr lang="zh-CN" altLang="zh-CN" sz="2400" b="0" kern="1200" dirty="0">
                          <a:effectLst/>
                        </a:rPr>
                        <a:t>高速缓冲器 </a:t>
                      </a:r>
                      <a:r>
                        <a:rPr lang="en-US" altLang="zh-CN" sz="2400" b="0" kern="1200" dirty="0">
                          <a:effectLst/>
                        </a:rPr>
                        <a:t>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 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7.</a:t>
                      </a:r>
                      <a:r>
                        <a:rPr lang="zh-CN" altLang="zh-CN" sz="2400" b="0" kern="1200" dirty="0">
                          <a:effectLst/>
                        </a:rPr>
                        <a:t>微壳</a:t>
                      </a:r>
                      <a:r>
                        <a:rPr lang="en-US" altLang="zh-CN" sz="2400" b="0" kern="1200" dirty="0" err="1">
                          <a:effectLst/>
                        </a:rPr>
                        <a:t>TinyShell</a:t>
                      </a:r>
                      <a:r>
                        <a:rPr lang="en-US" altLang="zh-CN" sz="2400" b="0" kern="1200" dirty="0">
                          <a:effectLst/>
                        </a:rPr>
                        <a:t>         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 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</a:p>
                    <a:p>
                      <a:r>
                        <a:rPr lang="en-US" altLang="zh-CN" sz="2400" b="0" kern="1200" dirty="0">
                          <a:effectLst/>
                        </a:rPr>
                        <a:t>8.</a:t>
                      </a:r>
                      <a:r>
                        <a:rPr lang="zh-CN" altLang="zh-CN" sz="2400" b="0" kern="1200" dirty="0">
                          <a:effectLst/>
                        </a:rPr>
                        <a:t>存储器分配</a:t>
                      </a:r>
                      <a:r>
                        <a:rPr lang="en-US" altLang="zh-CN" sz="2400" b="0" kern="1200" dirty="0">
                          <a:effectLst/>
                        </a:rPr>
                        <a:t>               </a:t>
                      </a:r>
                      <a:r>
                        <a:rPr lang="zh-CN" altLang="zh-CN" sz="2400" b="0" kern="1200" dirty="0">
                          <a:effectLst/>
                        </a:rPr>
                        <a:t>；</a:t>
                      </a:r>
                      <a:r>
                        <a:rPr lang="en-US" altLang="zh-CN" sz="2400" b="0" kern="1200" dirty="0">
                          <a:effectLst/>
                        </a:rPr>
                        <a:t>3</a:t>
                      </a:r>
                      <a:r>
                        <a:rPr lang="zh-CN" altLang="zh-CN" sz="2400" b="0" kern="1200" dirty="0">
                          <a:effectLst/>
                        </a:rPr>
                        <a:t>学时；</a:t>
                      </a:r>
                      <a:r>
                        <a:rPr lang="en-US" altLang="zh-CN" sz="2400" b="0" kern="1200" dirty="0">
                          <a:effectLst/>
                        </a:rPr>
                        <a:t> 4</a:t>
                      </a:r>
                      <a:r>
                        <a:rPr lang="zh-CN" altLang="zh-CN" sz="2400" b="0" kern="1200" dirty="0">
                          <a:effectLst/>
                        </a:rPr>
                        <a:t>分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697179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00"/>
                          </a:solidFill>
                          <a:effectLst/>
                        </a:rPr>
                        <a:t>作业</a:t>
                      </a:r>
                      <a:endParaRPr lang="zh-CN" sz="2400" b="1" kern="100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10%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</a:rPr>
                        <a:t>平时作业</a:t>
                      </a:r>
                      <a:r>
                        <a:rPr lang="en-US" sz="2400" b="0" kern="100" dirty="0">
                          <a:effectLst/>
                        </a:rPr>
                        <a:t>5</a:t>
                      </a:r>
                      <a:r>
                        <a:rPr lang="zh-CN" sz="2400" b="0" kern="100" dirty="0">
                          <a:effectLst/>
                        </a:rPr>
                        <a:t>次：汇编</a:t>
                      </a:r>
                      <a:r>
                        <a:rPr lang="en-US" sz="2400" b="0" kern="100" dirty="0">
                          <a:effectLst/>
                        </a:rPr>
                        <a:t>2</a:t>
                      </a:r>
                      <a:r>
                        <a:rPr lang="zh-CN" sz="2400" b="0" kern="100" dirty="0">
                          <a:effectLst/>
                        </a:rPr>
                        <a:t>次，组原</a:t>
                      </a:r>
                      <a:r>
                        <a:rPr lang="en-US" sz="2400" b="0" kern="100" dirty="0">
                          <a:effectLst/>
                        </a:rPr>
                        <a:t>1</a:t>
                      </a:r>
                      <a:r>
                        <a:rPr lang="zh-CN" sz="2400" b="0" kern="100" dirty="0">
                          <a:effectLst/>
                        </a:rPr>
                        <a:t>次，编译连接</a:t>
                      </a:r>
                      <a:r>
                        <a:rPr lang="en-US" sz="2400" b="0" kern="100" dirty="0">
                          <a:effectLst/>
                        </a:rPr>
                        <a:t>1</a:t>
                      </a:r>
                      <a:r>
                        <a:rPr lang="zh-CN" sz="2400" b="0" kern="100" dirty="0">
                          <a:effectLst/>
                        </a:rPr>
                        <a:t>次，</a:t>
                      </a:r>
                      <a:r>
                        <a:rPr lang="en-US" sz="2400" b="0" kern="100" dirty="0">
                          <a:effectLst/>
                        </a:rPr>
                        <a:t>OS 1</a:t>
                      </a:r>
                      <a:r>
                        <a:rPr lang="zh-CN" sz="2400" b="0" kern="100" dirty="0">
                          <a:effectLst/>
                        </a:rPr>
                        <a:t>次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761943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00"/>
                          </a:solidFill>
                          <a:effectLst/>
                        </a:rPr>
                        <a:t>大作业</a:t>
                      </a:r>
                      <a:endParaRPr lang="zh-CN" sz="2400" b="1" kern="100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10%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</a:rPr>
                        <a:t>格式为毕设论文的正文。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23586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00"/>
                          </a:solidFill>
                          <a:effectLst/>
                        </a:rPr>
                        <a:t>期末考试</a:t>
                      </a:r>
                      <a:endParaRPr lang="zh-CN" sz="2400" b="1" kern="100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50%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</a:rPr>
                        <a:t>一纸开卷试卷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55898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主题</a:t>
            </a:r>
            <a:r>
              <a:rPr lang="en-US" altLang="zh-CN" dirty="0"/>
              <a:t>1</a:t>
            </a:r>
            <a:r>
              <a:rPr lang="zh-CN" altLang="en-US" dirty="0"/>
              <a:t>：程序与数据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860800"/>
          </a:xfrm>
          <a:ln/>
        </p:spPr>
        <p:txBody>
          <a:bodyPr/>
          <a:lstStyle/>
          <a:p>
            <a:r>
              <a:rPr lang="zh-CN" altLang="en-US" b="1" dirty="0"/>
              <a:t>主题</a:t>
            </a:r>
            <a:endParaRPr lang="en-US" b="1" dirty="0"/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位操作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算术运算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汇编语言程序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控制与数据结构的表示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包括体系结构与编译的方面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/>
          </a:p>
          <a:p>
            <a:r>
              <a:rPr lang="zh-CN" altLang="en-US" b="1" dirty="0"/>
              <a:t>作业</a:t>
            </a:r>
            <a:endParaRPr lang="en-US" b="1" dirty="0"/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L1 (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datalab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位操作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L2 (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bomblab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拆除一个二进制炸弹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L3 (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attacklab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代码注入攻击的基础知识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主题</a:t>
            </a:r>
            <a:r>
              <a:rPr lang="en-US" altLang="zh-CN" dirty="0"/>
              <a:t>2</a:t>
            </a:r>
            <a:r>
              <a:rPr lang="zh-CN" altLang="en-US" dirty="0"/>
              <a:t>：存储器层次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556000"/>
          </a:xfrm>
          <a:ln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主题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存储技术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存储层次，高速缓冲器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局部性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包括体系结构与编译的方面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L4 (cache lab):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模拟器，并利用局部性进行优化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838200"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学习如何在你的程序中利用局部性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主题</a:t>
            </a:r>
            <a:r>
              <a:rPr lang="en-US" altLang="zh-CN" dirty="0"/>
              <a:t>3</a:t>
            </a:r>
            <a:r>
              <a:rPr lang="zh-CN" altLang="en-US" dirty="0"/>
              <a:t>：异常控制流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7823200" cy="2946400"/>
          </a:xfrm>
          <a:ln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主题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硬件异常，进程，进程控制，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信号，非局部跳转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包括体系结构、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与编译的方面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L5 (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tsh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lab):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编写自己的 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Unix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外壳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838200"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第一次引入并发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855790" y="1546513"/>
            <a:ext cx="8431211" cy="43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defTabSz="870875" eaLnBrk="0" hangingPunct="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重塑本科教育目标，倡导和实施适应性学习。</a:t>
            </a:r>
            <a:r>
              <a:rPr lang="zh-CN" altLang="en-US" sz="2667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超越专业学习，从</a:t>
            </a: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“基于学科”</a:t>
            </a:r>
            <a:r>
              <a:rPr lang="zh-CN" altLang="en-US" sz="1333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到</a:t>
            </a: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“基于能力”</a:t>
            </a:r>
            <a:r>
              <a:rPr lang="zh-CN" altLang="en-US" sz="2667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的跨学科通识教育模式。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提出新的四类通识课程</a:t>
            </a:r>
            <a:r>
              <a:rPr lang="zh-CN" altLang="en-US" sz="1800" b="1" dirty="0">
                <a:solidFill>
                  <a:srgbClr val="000000"/>
                </a:solidFill>
                <a:latin typeface="微软雅黑"/>
                <a:ea typeface="微软雅黑" pitchFamily="34" charset="-122"/>
                <a:cs typeface="+mn-cs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思考问题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类课程，</a:t>
            </a:r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思维与行为之道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类课程，写作与修辞类课程以及外语类课程</a:t>
            </a:r>
            <a:r>
              <a:rPr lang="zh-CN" altLang="en-US" sz="1800" b="1" dirty="0">
                <a:solidFill>
                  <a:srgbClr val="000000"/>
                </a:solidFill>
                <a:latin typeface="微软雅黑"/>
                <a:ea typeface="微软雅黑" pitchFamily="34" charset="-122"/>
                <a:cs typeface="+mn-cs"/>
              </a:rPr>
              <a:t>”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。</a:t>
            </a:r>
            <a:endParaRPr lang="zh-CN" altLang="en-US" sz="1333" b="1" dirty="0">
              <a:solidFill>
                <a:srgbClr val="000000"/>
              </a:solidFill>
              <a:ea typeface="微软雅黑" pitchFamily="34" charset="-122"/>
              <a:cs typeface="+mn-cs"/>
            </a:endParaRPr>
          </a:p>
          <a:p>
            <a:pPr algn="l" defTabSz="870875" eaLnBrk="0" hangingPunct="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整合学生大学就读经历，</a:t>
            </a: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从课程学习走入现实生活。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教育自我塑造项目，螺旋型课程</a:t>
            </a:r>
            <a:r>
              <a:rPr lang="en-US" altLang="zh-CN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鼓励多学科围绕同一主题进行高层次反思性教学</a:t>
            </a:r>
            <a:r>
              <a:rPr lang="en-US" altLang="zh-CN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，方块学期课程。</a:t>
            </a:r>
            <a:endParaRPr lang="zh-CN" altLang="en-US" sz="2286" b="1" dirty="0">
              <a:solidFill>
                <a:srgbClr val="0066FF"/>
              </a:solidFill>
              <a:ea typeface="微软雅黑" pitchFamily="34" charset="-122"/>
              <a:cs typeface="+mn-cs"/>
            </a:endParaRPr>
          </a:p>
          <a:p>
            <a:pPr algn="l" defTabSz="870875" eaLnBrk="0" hangingPunct="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拓展学习自由，从</a:t>
            </a: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“有限选择”</a:t>
            </a:r>
            <a:r>
              <a:rPr lang="zh-CN" altLang="en-US" sz="1333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到</a:t>
            </a:r>
            <a:r>
              <a:rPr lang="zh-CN" altLang="en-US" sz="2667" b="1" dirty="0">
                <a:solidFill>
                  <a:srgbClr val="0066FF"/>
                </a:solidFill>
                <a:ea typeface="微软雅黑" pitchFamily="34" charset="-122"/>
                <a:cs typeface="+mn-cs"/>
              </a:rPr>
              <a:t>“多元选择”。</a:t>
            </a:r>
            <a:r>
              <a:rPr lang="zh-CN" altLang="en-US" sz="1800" b="1" dirty="0">
                <a:solidFill>
                  <a:srgbClr val="000000"/>
                </a:solidFill>
                <a:ea typeface="微软雅黑" pitchFamily="34" charset="-122"/>
                <a:cs typeface="+mn-cs"/>
              </a:rPr>
              <a:t>思考问题课程、思维与行为之道课程与专业教育课程打通，相互可以重叠，通识教育能力存在于专业教育中，解决通识教育与专业教育争夺时间的矛盾</a:t>
            </a:r>
            <a:endParaRPr lang="zh-CN" altLang="en-US" sz="2000" b="1" dirty="0">
              <a:solidFill>
                <a:srgbClr val="000000"/>
              </a:solidFill>
              <a:ea typeface="微软雅黑" pitchFamily="34" charset="-122"/>
              <a:cs typeface="+mn-cs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501064" y="228601"/>
            <a:ext cx="6947736" cy="6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870875" eaLnBrk="0" hangingPunct="0">
              <a:lnSpc>
                <a:spcPct val="130000"/>
              </a:lnSpc>
            </a:pPr>
            <a:r>
              <a:rPr lang="en-US" altLang="zh-CN" sz="3048" b="1" dirty="0">
                <a:latin typeface="Arial" pitchFamily="34" charset="0"/>
                <a:ea typeface="黑体" pitchFamily="49" charset="-122"/>
                <a:cs typeface="+mn-cs"/>
              </a:rPr>
              <a:t>2012</a:t>
            </a:r>
            <a:r>
              <a:rPr lang="zh-CN" altLang="en-US" sz="3048" b="1" dirty="0">
                <a:latin typeface="Arial" pitchFamily="34" charset="0"/>
                <a:ea typeface="黑体" pitchFamily="49" charset="-122"/>
                <a:cs typeface="+mn-cs"/>
              </a:rPr>
              <a:t>年，斯坦福大学本科教育研究报告</a:t>
            </a:r>
          </a:p>
        </p:txBody>
      </p:sp>
    </p:spTree>
    <p:extLst>
      <p:ext uri="{BB962C8B-B14F-4D97-AF65-F5344CB8AC3E}">
        <p14:creationId xmlns:p14="http://schemas.microsoft.com/office/powerpoint/2010/main" val="9753298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 </a:t>
            </a:r>
            <a:r>
              <a:rPr lang="zh-CN" altLang="en-US" dirty="0"/>
              <a:t>主题</a:t>
            </a:r>
            <a:r>
              <a:rPr lang="en-US" altLang="zh-CN" dirty="0"/>
              <a:t>4</a:t>
            </a:r>
            <a:r>
              <a:rPr lang="zh-CN" altLang="en-US" dirty="0"/>
              <a:t>：虚拟存储器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625600"/>
            <a:ext cx="8382000" cy="3632200"/>
          </a:xfrm>
          <a:ln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主题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虚拟存储器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地址翻译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动态存储器分配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包括体系结构、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的方面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2450" lvl="1"/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L6 (</a:t>
            </a:r>
            <a:r>
              <a:rPr 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lab):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编写你自己的存储器分配程序包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38200" lvl="2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真实感受一下系统底层的编程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A45F-4006-4B1B-8A05-63C7CB4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回答以下问题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16D29-4711-41D2-A93D-E86C2CD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01800"/>
            <a:ext cx="11176000" cy="401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计算机系统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课程主要学习什么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、计算机硬件知识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、软件编程方法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、从软件编程及运行的角度认识计算机软硬件系统的协同性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、学习汇编语言</a:t>
            </a:r>
          </a:p>
        </p:txBody>
      </p:sp>
    </p:spTree>
    <p:extLst>
      <p:ext uri="{BB962C8B-B14F-4D97-AF65-F5344CB8AC3E}">
        <p14:creationId xmlns:p14="http://schemas.microsoft.com/office/powerpoint/2010/main" val="330734587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0498C-8082-406D-8A8C-A2705104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回答以下问题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047C6-F229-4184-BA99-90F9C303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332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不是整数，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不是实数，导致这个问题的原因是什么（多选题）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语言规定的缺陷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、计算机系统设计缺陷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、计算机系统能够存储的字长有限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、计算机中能够表示的整数或实数是有限的</a:t>
            </a:r>
          </a:p>
        </p:txBody>
      </p:sp>
    </p:spTree>
    <p:extLst>
      <p:ext uri="{BB962C8B-B14F-4D97-AF65-F5344CB8AC3E}">
        <p14:creationId xmlns:p14="http://schemas.microsoft.com/office/powerpoint/2010/main" val="285608660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1905000"/>
            <a:ext cx="10261600" cy="355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altLang="zh-CN" sz="6600" dirty="0">
                <a:solidFill>
                  <a:srgbClr val="006600"/>
                </a:solidFill>
              </a:rPr>
              <a:t> Welcome</a:t>
            </a:r>
            <a:br>
              <a:rPr lang="en-US" altLang="zh-CN" sz="6600" dirty="0">
                <a:solidFill>
                  <a:srgbClr val="006600"/>
                </a:solidFill>
              </a:rPr>
            </a:br>
            <a:r>
              <a:rPr lang="en-US" altLang="zh-CN" sz="6600" dirty="0">
                <a:solidFill>
                  <a:srgbClr val="006600"/>
                </a:solidFill>
              </a:rPr>
              <a:t>                and</a:t>
            </a:r>
            <a:br>
              <a:rPr lang="en-US" altLang="zh-CN" sz="6600" dirty="0">
                <a:solidFill>
                  <a:srgbClr val="006600"/>
                </a:solidFill>
              </a:rPr>
            </a:br>
            <a:r>
              <a:rPr lang="en-US" altLang="zh-CN" sz="6600" dirty="0">
                <a:solidFill>
                  <a:srgbClr val="006600"/>
                </a:solidFill>
              </a:rPr>
              <a:t>                            Enjoy! </a:t>
            </a:r>
            <a:br>
              <a:rPr lang="en-US" altLang="zh-CN" sz="6600" dirty="0">
                <a:solidFill>
                  <a:srgbClr val="006600"/>
                </a:solidFill>
              </a:rPr>
            </a:br>
            <a:endParaRPr lang="zh-CN" altLang="en-US" sz="6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"/>
          <p:cNvSpPr>
            <a:spLocks noGrp="1"/>
          </p:cNvSpPr>
          <p:nvPr>
            <p:ph type="body" idx="4294967295"/>
          </p:nvPr>
        </p:nvSpPr>
        <p:spPr>
          <a:xfrm>
            <a:off x="1905000" y="914401"/>
            <a:ext cx="8382000" cy="4136571"/>
          </a:xfrm>
        </p:spPr>
        <p:txBody>
          <a:bodyPr/>
          <a:lstStyle/>
          <a:p>
            <a:r>
              <a:rPr lang="zh-CN" altLang="en-US" sz="3048" b="1" dirty="0">
                <a:latin typeface="宋体" panose="02010600030101010101" pitchFamily="2" charset="-122"/>
                <a:ea typeface="宋体" panose="02010600030101010101" pitchFamily="2" charset="-122"/>
              </a:rPr>
              <a:t>传统情况</a:t>
            </a:r>
            <a:endParaRPr lang="en-US" altLang="zh-CN" sz="3048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大一的</a:t>
            </a:r>
            <a:r>
              <a:rPr lang="en-US" altLang="zh-CN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计算机导论</a:t>
            </a:r>
            <a:r>
              <a:rPr lang="en-US" altLang="zh-CN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简单介绍了基本的计算机系统概念</a:t>
            </a:r>
            <a:endParaRPr lang="en-US" altLang="zh-CN" sz="2857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在大三以后才开设核心课程</a:t>
            </a:r>
            <a:endParaRPr lang="en-US" altLang="zh-CN" sz="2857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048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3048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缺少帮助本科生在低年级建立软件与硬件联系的课程，帮助学生深入理解计算机系统中一些非常重要的基本概念</a:t>
            </a:r>
            <a:endParaRPr lang="en-US" altLang="zh-CN" sz="2857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57" b="1" dirty="0">
                <a:latin typeface="宋体" panose="02010600030101010101" pitchFamily="2" charset="-122"/>
                <a:ea typeface="宋体" panose="02010600030101010101" pitchFamily="2" charset="-122"/>
              </a:rPr>
              <a:t>应用方向的学生不需要那么多系统类课程</a:t>
            </a:r>
          </a:p>
        </p:txBody>
      </p:sp>
      <p:sp>
        <p:nvSpPr>
          <p:cNvPr id="18435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系统能力培养</a:t>
            </a:r>
          </a:p>
        </p:txBody>
      </p:sp>
    </p:spTree>
    <p:extLst>
      <p:ext uri="{BB962C8B-B14F-4D97-AF65-F5344CB8AC3E}">
        <p14:creationId xmlns:p14="http://schemas.microsoft.com/office/powerpoint/2010/main" val="1055427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Old-School Machine Structures</a:t>
            </a:r>
            <a:endParaRPr lang="zh-CN" altLang="en-US" dirty="0"/>
          </a:p>
        </p:txBody>
      </p: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2186297" y="1547492"/>
            <a:ext cx="8064609" cy="4020855"/>
            <a:chOff x="1104900" y="2171952"/>
            <a:chExt cx="7467600" cy="3459163"/>
          </a:xfrm>
        </p:grpSpPr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914900" y="3848352"/>
              <a:ext cx="12827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I/O system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251200" y="5265990"/>
              <a:ext cx="254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705100" y="3848352"/>
              <a:ext cx="12446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Processor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628900" y="3842002"/>
              <a:ext cx="3810000" cy="381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4914900" y="3848352"/>
              <a:ext cx="0" cy="3714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3086100" y="2933952"/>
              <a:ext cx="11176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Compiler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3086100" y="3314952"/>
              <a:ext cx="1295400" cy="330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4610100" y="2629152"/>
              <a:ext cx="12065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Operating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4622800" y="2933952"/>
              <a:ext cx="1270000" cy="504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System</a:t>
              </a:r>
            </a:p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(Mac OSX)</a:t>
              </a:r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 flipV="1">
              <a:off x="3848100" y="2629152"/>
              <a:ext cx="0" cy="355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3854450" y="2629152"/>
              <a:ext cx="22034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6057900" y="2629152"/>
              <a:ext cx="0" cy="1054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3009900" y="2273552"/>
              <a:ext cx="28702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Application (ex: browser)</a:t>
              </a: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2781300" y="2171952"/>
              <a:ext cx="0" cy="1447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5905500" y="2178302"/>
              <a:ext cx="0" cy="44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3540125" y="4669090"/>
              <a:ext cx="16510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Digital Design</a:t>
              </a: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3076575" y="4672265"/>
              <a:ext cx="2654300" cy="3429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3527425" y="4996115"/>
              <a:ext cx="16764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Circuit Design</a:t>
              </a: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3248025" y="5021515"/>
              <a:ext cx="2247900" cy="304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59" name="Rectangle 26" descr="50%"/>
            <p:cNvSpPr>
              <a:spLocks noChangeArrowheads="1"/>
            </p:cNvSpPr>
            <p:nvPr/>
          </p:nvSpPr>
          <p:spPr bwMode="auto">
            <a:xfrm>
              <a:off x="1181100" y="3619752"/>
              <a:ext cx="5670550" cy="225425"/>
            </a:xfrm>
            <a:prstGeom prst="rect">
              <a:avLst/>
            </a:prstGeom>
            <a:pattFill prst="pct50">
              <a:fgClr>
                <a:srgbClr val="BBE0E3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6845300" y="3619752"/>
              <a:ext cx="1727200" cy="42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Instruction Set</a:t>
              </a:r>
            </a:p>
            <a:p>
              <a:pPr algn="l" defTabSz="870875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 Architecture</a:t>
              </a:r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2787650" y="2171952"/>
              <a:ext cx="31178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224213" y="4273802"/>
              <a:ext cx="2327275" cy="30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178" tIns="42333" rIns="86178" bIns="42333">
              <a:spAutoFit/>
            </a:bodyPr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Datapath &amp; Control 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2940050" y="4226177"/>
              <a:ext cx="2882900" cy="4445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3695700" y="5297740"/>
              <a:ext cx="1295400" cy="275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178" tIns="42333" rIns="86178" bIns="42333">
              <a:spAutoFit/>
            </a:bodyPr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24" b="1" kern="0" dirty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transistors</a:t>
              </a:r>
            </a:p>
          </p:txBody>
        </p:sp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3330575" y="5332665"/>
              <a:ext cx="2044700" cy="29845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3924300" y="3848352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3911600" y="3848352"/>
              <a:ext cx="10033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Memory</a:t>
              </a:r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1104900" y="3772152"/>
              <a:ext cx="1341438" cy="3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>
                <a:defRPr sz="1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b="1" kern="0">
                  <a:solidFill>
                    <a:srgbClr val="000000"/>
                  </a:solidFill>
                  <a:latin typeface="Arial" charset="0"/>
                  <a:cs typeface="+mn-cs"/>
                </a:rPr>
                <a:t>Hardware</a:t>
              </a:r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1104900" y="3238752"/>
              <a:ext cx="1257300" cy="3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>
                <a:defRPr sz="1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eaLnBrk="0" hangingPunct="0">
                <a:defRPr sz="12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5" b="1" kern="0">
                  <a:solidFill>
                    <a:srgbClr val="000000"/>
                  </a:solidFill>
                  <a:latin typeface="Arial" charset="0"/>
                  <a:cs typeface="+mn-cs"/>
                </a:rPr>
                <a:t>Software</a:t>
              </a: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V="1">
              <a:off x="2476500" y="2629152"/>
              <a:ext cx="0" cy="990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2476500" y="3843590"/>
              <a:ext cx="0" cy="1066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72" name="Rectangle 39"/>
            <p:cNvSpPr>
              <a:spLocks noChangeArrowheads="1"/>
            </p:cNvSpPr>
            <p:nvPr/>
          </p:nvSpPr>
          <p:spPr bwMode="auto">
            <a:xfrm>
              <a:off x="3098800" y="2984752"/>
              <a:ext cx="1143000" cy="330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870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714" kern="0">
                <a:solidFill>
                  <a:sysClr val="windowText" lastClr="000000"/>
                </a:solidFill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3086100" y="3314952"/>
              <a:ext cx="1371600" cy="258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476" tIns="24190" rIns="60476" bIns="24190">
              <a:spAutoFit/>
            </a:bodyPr>
            <a:lstStyle/>
            <a:p>
              <a:pPr algn="l" defTabSz="870875" fontAlgn="auto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14" b="1" kern="0">
                  <a:solidFill>
                    <a:sysClr val="windowText" lastClr="000000"/>
                  </a:solidFill>
                  <a:latin typeface="Arial" pitchFamily="34" charset="0"/>
                  <a:ea typeface="黑体" pitchFamily="49" charset="-122"/>
                  <a:cs typeface="+mn-cs"/>
                </a:rPr>
                <a:t>Assembler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380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884005" cy="533400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当前课程设置存在的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三个基本问题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1" y="838200"/>
            <a:ext cx="8179405" cy="5410200"/>
          </a:xfrm>
        </p:spPr>
        <p:txBody>
          <a:bodyPr/>
          <a:lstStyle/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突出课程教材完整性，缺乏课程之间融通性。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每门课程教材是一个独立的知识体，强调完整性，相关知识面面俱到，忽略了前序课程已经讲授的知识，以及与课程之间知识的相关性。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前后课程知识不能有效整合与衔接，课程之间知识重复严重。学生难于系统地理解课程知识体系。</a:t>
            </a:r>
          </a:p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突出原理性知识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课程教学往往突出原理性知识的传授，注重是什么？有什么？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学生虽然知道了基本概念，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难以实现做中学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突出分析式教学，缺乏综合式教学。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教学内容往往注重分析性教学方法，这就是先给出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结构以及输入，而后分析有效的输出。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这种分析教学方法，有利于学习以往经验，难于培养学生创新能力。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6626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4492" y="228600"/>
            <a:ext cx="4690708" cy="561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870875" eaLnBrk="0" hangingPunct="0">
              <a:defRPr/>
            </a:pPr>
            <a:r>
              <a:rPr lang="en-US" altLang="zh-CN" sz="3048" kern="0" dirty="0">
                <a:latin typeface="Comic Sans MS" pitchFamily="66" charset="0"/>
                <a:ea typeface="宋体"/>
                <a:cs typeface="宋体"/>
              </a:rPr>
              <a:t>CMU </a:t>
            </a:r>
            <a:r>
              <a:rPr lang="zh-CN" altLang="en-US" sz="3048" kern="0" dirty="0">
                <a:latin typeface="Comic Sans MS" pitchFamily="66" charset="0"/>
                <a:ea typeface="宋体"/>
                <a:cs typeface="宋体"/>
              </a:rPr>
              <a:t>计算机专业的核心课</a:t>
            </a:r>
            <a:endParaRPr lang="zh-CN" altLang="en-US" sz="3048" dirty="0">
              <a:latin typeface="Comic Sans MS" pitchFamily="66" charset="0"/>
              <a:ea typeface="黑体" pitchFamily="49" charset="-122"/>
              <a:cs typeface="+mn-cs"/>
            </a:endParaRP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2438400" y="1219201"/>
            <a:ext cx="7761540" cy="440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3"/>
              </a:rPr>
              <a:t>15-122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Principles of Imperative Computation</a:t>
            </a:r>
          </a:p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4"/>
              </a:rPr>
              <a:t>15-150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Principles of </a:t>
            </a:r>
            <a:r>
              <a:rPr lang="en-US" altLang="zh-CN" sz="2667" dirty="0">
                <a:solidFill>
                  <a:srgbClr val="1E3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Functional Programming </a:t>
            </a:r>
          </a:p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5"/>
              </a:rPr>
              <a:t>15-210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667" dirty="0">
                <a:solidFill>
                  <a:srgbClr val="1E3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Parallel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and Sequential Data Structures and Algorithms </a:t>
            </a:r>
          </a:p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6"/>
              </a:rPr>
              <a:t>15-213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667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Introduction to Computer Systems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7"/>
              </a:rPr>
              <a:t>15-251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667" dirty="0">
                <a:solidFill>
                  <a:srgbClr val="1E3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Great Theoretical Ideas in Computer Science </a:t>
            </a:r>
          </a:p>
          <a:p>
            <a:pPr algn="l" defTabSz="870875" eaLnBrk="0" hangingPunct="0">
              <a:lnSpc>
                <a:spcPct val="150000"/>
              </a:lnSpc>
            </a:pP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8"/>
              </a:rPr>
              <a:t>15-451</a:t>
            </a:r>
            <a:r>
              <a:rPr lang="en-US" altLang="zh-CN" sz="2667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Algorithm Design and Analysis </a:t>
            </a:r>
          </a:p>
        </p:txBody>
      </p:sp>
    </p:spTree>
    <p:extLst>
      <p:ext uri="{BB962C8B-B14F-4D97-AF65-F5344CB8AC3E}">
        <p14:creationId xmlns:p14="http://schemas.microsoft.com/office/powerpoint/2010/main" val="1446738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7F96D2"/>
      </a:accent2>
      <a:accent3>
        <a:srgbClr val="FFFFFF"/>
      </a:accent3>
      <a:accent4>
        <a:srgbClr val="000000"/>
      </a:accent4>
      <a:accent5>
        <a:srgbClr val="B5B8DD"/>
      </a:accent5>
      <a:accent6>
        <a:srgbClr val="7287BE"/>
      </a:accent6>
      <a:hlink>
        <a:srgbClr val="97B8E1"/>
      </a:hlink>
      <a:folHlink>
        <a:srgbClr val="6B82D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7F96D2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7287BE"/>
        </a:accent6>
        <a:hlink>
          <a:srgbClr val="97B8E1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9B7BEA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8C6FD4"/>
        </a:accent6>
        <a:hlink>
          <a:srgbClr val="A691EE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18B38"/>
        </a:accent1>
        <a:accent2>
          <a:srgbClr val="52D544"/>
        </a:accent2>
        <a:accent3>
          <a:srgbClr val="FFFFFF"/>
        </a:accent3>
        <a:accent4>
          <a:srgbClr val="000000"/>
        </a:accent4>
        <a:accent5>
          <a:srgbClr val="ABC4AE"/>
        </a:accent5>
        <a:accent6>
          <a:srgbClr val="49C13D"/>
        </a:accent6>
        <a:hlink>
          <a:srgbClr val="75DC75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A779F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56B90"/>
        </a:accent6>
        <a:hlink>
          <a:srgbClr val="DE8CAE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E7C76F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1B464"/>
        </a:accent6>
        <a:hlink>
          <a:srgbClr val="F3DC97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Pages>0</Pages>
  <Words>3353</Words>
  <Characters>0</Characters>
  <Application>Microsoft Office PowerPoint</Application>
  <PresentationFormat>宽屏</PresentationFormat>
  <Lines>0</Lines>
  <Paragraphs>642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7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Comic Sans MS</vt:lpstr>
      <vt:lpstr>Courier New</vt:lpstr>
      <vt:lpstr>Times New Roman</vt:lpstr>
      <vt:lpstr>Wingdings</vt:lpstr>
      <vt:lpstr>Wingdings 2</vt:lpstr>
      <vt:lpstr>Title Slide</vt:lpstr>
      <vt:lpstr>Title and Content</vt:lpstr>
      <vt:lpstr>Title Only</vt:lpstr>
      <vt:lpstr>Default Design</vt:lpstr>
      <vt:lpstr>template2007</vt:lpstr>
      <vt:lpstr>PowerPoint 演示文稿</vt:lpstr>
      <vt:lpstr>计算机学科的特色</vt:lpstr>
      <vt:lpstr>计算机学科的特色</vt:lpstr>
      <vt:lpstr>本科教学的挑战</vt:lpstr>
      <vt:lpstr>PowerPoint 演示文稿</vt:lpstr>
      <vt:lpstr>计算机系统能力培养</vt:lpstr>
      <vt:lpstr>Old-School Machine Structures</vt:lpstr>
      <vt:lpstr>当前课程设置存在的三个基本问题</vt:lpstr>
      <vt:lpstr>PowerPoint 演示文稿</vt:lpstr>
      <vt:lpstr>Stanford计算机本科核心课程</vt:lpstr>
      <vt:lpstr>名校计算机核心课</vt:lpstr>
      <vt:lpstr>PowerPoint 演示文稿</vt:lpstr>
      <vt:lpstr>CMU Randal Bryant 的课程评分</vt:lpstr>
      <vt:lpstr>Introduction to Computer Systems</vt:lpstr>
      <vt:lpstr>Introduction to Computer Systems</vt:lpstr>
      <vt:lpstr>Introduction to Computer Systems</vt:lpstr>
      <vt:lpstr>本课程的要点</vt:lpstr>
      <vt:lpstr>一、课程主题</vt:lpstr>
      <vt:lpstr>二、五个现实 现实 #1:  int不是整数, float不是实数</vt:lpstr>
      <vt:lpstr>计算机的算法/算术</vt:lpstr>
      <vt:lpstr>现实 #2:  你不得不懂汇编</vt:lpstr>
      <vt:lpstr>现实#3:存储器 RAM随机存储器是一个非物理抽象</vt:lpstr>
      <vt:lpstr>例：存储引用Bug</vt:lpstr>
      <vt:lpstr>PowerPoint 演示文稿</vt:lpstr>
      <vt:lpstr>存储引用错</vt:lpstr>
      <vt:lpstr>伟大#4: 性能比渐进复杂性更重要 </vt:lpstr>
      <vt:lpstr>例：内存系统性能</vt:lpstr>
      <vt:lpstr>为什么性能不同</vt:lpstr>
      <vt:lpstr>现实#5: 计算机比执行程序做的多得多</vt:lpstr>
      <vt:lpstr>三、可执行程序是怎么生成的？</vt:lpstr>
      <vt:lpstr>PowerPoint 演示文稿</vt:lpstr>
      <vt:lpstr>PowerPoint 演示文稿</vt:lpstr>
      <vt:lpstr>六、计算机系统层次模型</vt:lpstr>
      <vt:lpstr>七、CS/CE 课程体系中的角色</vt:lpstr>
      <vt:lpstr>课程愿景</vt:lpstr>
      <vt:lpstr>PowerPoint 演示文稿</vt:lpstr>
      <vt:lpstr>教师</vt:lpstr>
      <vt:lpstr>助教：乔静静</vt:lpstr>
      <vt:lpstr>八、欺骗: 描述</vt:lpstr>
      <vt:lpstr>八、欺骗: 后果</vt:lpstr>
      <vt:lpstr>教材</vt:lpstr>
      <vt:lpstr>PowerPoint 演示文稿</vt:lpstr>
      <vt:lpstr>政策: 实验和检查</vt:lpstr>
      <vt:lpstr>其他课堂规则</vt:lpstr>
      <vt:lpstr>教学与考核</vt:lpstr>
      <vt:lpstr>政策: 评分</vt:lpstr>
      <vt:lpstr>主题1：程序与数据</vt:lpstr>
      <vt:lpstr>主题2：存储器层次</vt:lpstr>
      <vt:lpstr>主题3：异常控制流</vt:lpstr>
      <vt:lpstr> 主题4：虚拟存储器</vt:lpstr>
      <vt:lpstr>回答以下问题</vt:lpstr>
      <vt:lpstr>回答以下问题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刘 宏伟</cp:lastModifiedBy>
  <cp:revision>200</cp:revision>
  <cp:lastPrinted>2011-08-30T03:47:10Z</cp:lastPrinted>
  <dcterms:created xsi:type="dcterms:W3CDTF">2012-08-28T17:04:18Z</dcterms:created>
  <dcterms:modified xsi:type="dcterms:W3CDTF">2021-03-09T01:47:34Z</dcterms:modified>
</cp:coreProperties>
</file>