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710" r:id="rId2"/>
    <p:sldId id="681" r:id="rId3"/>
    <p:sldId id="725" r:id="rId4"/>
    <p:sldId id="713" r:id="rId5"/>
    <p:sldId id="715" r:id="rId6"/>
    <p:sldId id="723" r:id="rId7"/>
    <p:sldId id="717" r:id="rId8"/>
    <p:sldId id="718" r:id="rId9"/>
    <p:sldId id="719" r:id="rId10"/>
    <p:sldId id="720" r:id="rId11"/>
    <p:sldId id="721" r:id="rId12"/>
    <p:sldId id="722" r:id="rId13"/>
    <p:sldId id="737" r:id="rId14"/>
    <p:sldId id="726" r:id="rId15"/>
    <p:sldId id="690" r:id="rId16"/>
    <p:sldId id="683" r:id="rId17"/>
    <p:sldId id="727" r:id="rId18"/>
    <p:sldId id="671" r:id="rId19"/>
    <p:sldId id="673" r:id="rId20"/>
    <p:sldId id="674" r:id="rId21"/>
    <p:sldId id="675" r:id="rId22"/>
    <p:sldId id="734" r:id="rId23"/>
    <p:sldId id="735" r:id="rId24"/>
    <p:sldId id="676" r:id="rId25"/>
    <p:sldId id="677" r:id="rId26"/>
    <p:sldId id="684" r:id="rId27"/>
    <p:sldId id="591" r:id="rId28"/>
    <p:sldId id="592" r:id="rId29"/>
    <p:sldId id="593" r:id="rId30"/>
    <p:sldId id="743" r:id="rId31"/>
    <p:sldId id="744" r:id="rId32"/>
    <p:sldId id="594" r:id="rId33"/>
    <p:sldId id="595" r:id="rId34"/>
    <p:sldId id="685" r:id="rId35"/>
    <p:sldId id="596" r:id="rId36"/>
    <p:sldId id="597" r:id="rId37"/>
    <p:sldId id="645" r:id="rId38"/>
    <p:sldId id="599" r:id="rId39"/>
    <p:sldId id="602" r:id="rId40"/>
    <p:sldId id="728" r:id="rId41"/>
    <p:sldId id="729" r:id="rId42"/>
    <p:sldId id="739" r:id="rId43"/>
    <p:sldId id="742" r:id="rId44"/>
    <p:sldId id="648" r:id="rId45"/>
    <p:sldId id="686" r:id="rId46"/>
    <p:sldId id="606" r:id="rId47"/>
    <p:sldId id="607" r:id="rId48"/>
    <p:sldId id="745" r:id="rId49"/>
    <p:sldId id="746" r:id="rId50"/>
    <p:sldId id="747" r:id="rId51"/>
    <p:sldId id="649" r:id="rId52"/>
    <p:sldId id="687" r:id="rId53"/>
    <p:sldId id="611" r:id="rId54"/>
    <p:sldId id="612" r:id="rId55"/>
    <p:sldId id="613" r:id="rId56"/>
    <p:sldId id="615" r:id="rId57"/>
    <p:sldId id="616" r:id="rId58"/>
    <p:sldId id="736" r:id="rId59"/>
    <p:sldId id="617" r:id="rId60"/>
    <p:sldId id="620" r:id="rId61"/>
    <p:sldId id="621" r:id="rId62"/>
    <p:sldId id="625" r:id="rId63"/>
    <p:sldId id="626" r:id="rId64"/>
    <p:sldId id="628" r:id="rId65"/>
    <p:sldId id="748" r:id="rId66"/>
    <p:sldId id="753" r:id="rId67"/>
    <p:sldId id="749" r:id="rId68"/>
    <p:sldId id="750" r:id="rId69"/>
    <p:sldId id="751" r:id="rId70"/>
    <p:sldId id="752" r:id="rId71"/>
    <p:sldId id="689" r:id="rId72"/>
    <p:sldId id="651" r:id="rId73"/>
    <p:sldId id="650" r:id="rId74"/>
    <p:sldId id="707" r:id="rId75"/>
    <p:sldId id="688" r:id="rId76"/>
    <p:sldId id="659" r:id="rId77"/>
    <p:sldId id="703" r:id="rId78"/>
    <p:sldId id="661" r:id="rId79"/>
    <p:sldId id="709" r:id="rId80"/>
    <p:sldId id="704" r:id="rId81"/>
    <p:sldId id="664" r:id="rId82"/>
    <p:sldId id="668" r:id="rId83"/>
    <p:sldId id="666" r:id="rId84"/>
    <p:sldId id="667" r:id="rId85"/>
    <p:sldId id="669" r:id="rId86"/>
    <p:sldId id="705" r:id="rId87"/>
    <p:sldId id="672" r:id="rId88"/>
    <p:sldId id="693" r:id="rId89"/>
    <p:sldId id="754" r:id="rId90"/>
    <p:sldId id="755" r:id="rId91"/>
    <p:sldId id="756" r:id="rId92"/>
    <p:sldId id="757" r:id="rId93"/>
    <p:sldId id="758" r:id="rId94"/>
    <p:sldId id="759" r:id="rId95"/>
    <p:sldId id="760" r:id="rId96"/>
    <p:sldId id="761" r:id="rId97"/>
    <p:sldId id="762" r:id="rId98"/>
    <p:sldId id="763" r:id="rId99"/>
    <p:sldId id="764" r:id="rId100"/>
    <p:sldId id="765" r:id="rId101"/>
  </p:sldIdLst>
  <p:sldSz cx="12192000" cy="6858000"/>
  <p:notesSz cx="7302500" cy="9586913"/>
  <p:custDataLst>
    <p:tags r:id="rId10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78756" autoAdjust="0"/>
  </p:normalViewPr>
  <p:slideViewPr>
    <p:cSldViewPr snapToObjects="1">
      <p:cViewPr varScale="1">
        <p:scale>
          <a:sx n="83" d="100"/>
          <a:sy n="83" d="100"/>
        </p:scale>
        <p:origin x="10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48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08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由于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2147483648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超出了有符号常量的表示范围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8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1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科劳德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仙能（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Claude Shannon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）用在他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1948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年不朽之篇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通讯的数学理论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可以是任何明确的二元物理状态之一：男女，昼夜，死活，高低，通断，以及抽象的二元认知状态之一：阴阳，真假，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Byte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其本意是“足够编码一个符号所需的存储空间”。所以之所以称之为“字”节，就是因为其本意是为了来编码一个不可分割的西文字母的。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0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43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29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1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2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修改指根据符号位进行扩展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size_t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库中定义的，应为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位系统中为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long 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3900"/>
            <a:ext cx="637063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3900"/>
            <a:ext cx="637063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84109" indent="-301581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206322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88851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71380" indent="-24126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53909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136438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18967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01495" indent="-24126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85800"/>
            <a:ext cx="6500813" cy="36576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85800"/>
            <a:ext cx="6500813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4" y="435678"/>
            <a:ext cx="11715976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1591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1454061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12192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FACULTY OF COMPUTING,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21375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  <p:sldLayoutId id="2147483663" r:id="rId6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1708013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教师：刘宏伟</a:t>
            </a:r>
            <a:endParaRPr lang="en-US" altLang="zh-CN" dirty="0"/>
          </a:p>
          <a:p>
            <a:r>
              <a:rPr lang="zh-CN" altLang="en-US" dirty="0"/>
              <a:t>计算学部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  <p:extLst>
      <p:ext uri="{BB962C8B-B14F-4D97-AF65-F5344CB8AC3E}">
        <p14:creationId xmlns:p14="http://schemas.microsoft.com/office/powerpoint/2010/main" val="270160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</a:t>
            </a:r>
            <a:r>
              <a:rPr lang="en-US" dirty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/>
              <a:t>: </a:t>
            </a:r>
            <a:r>
              <a:rPr lang="zh-CN" altLang="en-US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	  </a:t>
            </a:r>
            <a:r>
              <a:rPr lang="en-US" altLang="zh-CN" dirty="0"/>
              <a:t>0.8125</a:t>
            </a:r>
            <a:r>
              <a:rPr lang="zh-CN" altLang="en-US" dirty="0"/>
              <a:t>＝</a:t>
            </a:r>
            <a:r>
              <a:rPr lang="en-US" altLang="zh-CN" dirty="0"/>
              <a:t>0.1101B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         0.8125</a:t>
            </a:r>
            <a:r>
              <a:rPr lang="zh-CN" altLang="en-US" dirty="0"/>
              <a:t>＝</a:t>
            </a:r>
            <a:r>
              <a:rPr lang="en-US" altLang="zh-CN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</p:spTree>
    <p:extLst>
      <p:ext uri="{BB962C8B-B14F-4D97-AF65-F5344CB8AC3E}">
        <p14:creationId xmlns:p14="http://schemas.microsoft.com/office/powerpoint/2010/main" val="2602058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19440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  <p:extLst>
      <p:ext uri="{BB962C8B-B14F-4D97-AF65-F5344CB8AC3E}">
        <p14:creationId xmlns:p14="http://schemas.microsoft.com/office/powerpoint/2010/main" val="123716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进制</a:t>
            </a:r>
            <a:r>
              <a:rPr lang="en-US" altLang="zh-CN" dirty="0"/>
              <a:t>(Binary)  00000000</a:t>
            </a:r>
            <a:r>
              <a:rPr lang="en-US" altLang="zh-CN" baseline="-25000" dirty="0"/>
              <a:t>2 </a:t>
            </a:r>
            <a:r>
              <a:rPr lang="en-US" altLang="zh-CN" dirty="0"/>
              <a:t>— 11111111</a:t>
            </a:r>
            <a:r>
              <a:rPr lang="en-US" altLang="zh-CN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进制</a:t>
            </a:r>
            <a:r>
              <a:rPr lang="en-US" altLang="zh-CN" dirty="0"/>
              <a:t>(Decimal): 0</a:t>
            </a:r>
            <a:r>
              <a:rPr lang="en-US" altLang="zh-CN" baseline="-25000" dirty="0"/>
              <a:t>10 </a:t>
            </a:r>
            <a:r>
              <a:rPr lang="en-US" altLang="zh-CN" dirty="0"/>
              <a:t>— 255</a:t>
            </a:r>
            <a:r>
              <a:rPr lang="en-US" altLang="zh-CN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进制</a:t>
            </a:r>
            <a:r>
              <a:rPr lang="en-US" altLang="zh-CN" dirty="0"/>
              <a:t>(Hexadecimal)</a:t>
            </a:r>
            <a:r>
              <a:rPr lang="zh-CN" altLang="en-US" dirty="0"/>
              <a:t>： </a:t>
            </a:r>
            <a:r>
              <a:rPr lang="en-US" altLang="zh-CN" dirty="0"/>
              <a:t>00</a:t>
            </a:r>
            <a:r>
              <a:rPr lang="en-US" altLang="zh-CN" baseline="-25000" dirty="0"/>
              <a:t>16</a:t>
            </a:r>
            <a:r>
              <a:rPr lang="en-US" altLang="zh-CN" dirty="0"/>
              <a:t> — FF</a:t>
            </a:r>
            <a:r>
              <a:rPr lang="en-US" altLang="zh-CN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077200" y="1387574"/>
            <a:ext cx="1828800" cy="4321081"/>
            <a:chOff x="0" y="177"/>
            <a:chExt cx="1152" cy="272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499"/>
              <a:ext cx="1104" cy="2399"/>
              <a:chOff x="0" y="-8"/>
              <a:chExt cx="1104" cy="2399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-8"/>
                <a:ext cx="288" cy="239"/>
                <a:chOff x="0" y="-8"/>
                <a:chExt cx="288" cy="239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-8"/>
                <a:ext cx="288" cy="239"/>
                <a:chOff x="0" y="-8"/>
                <a:chExt cx="288" cy="239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-8"/>
                <a:ext cx="528" cy="239"/>
                <a:chOff x="0" y="-8"/>
                <a:chExt cx="528" cy="239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36"/>
                <a:ext cx="288" cy="239"/>
                <a:chOff x="0" y="-8"/>
                <a:chExt cx="288" cy="239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36"/>
                <a:ext cx="288" cy="239"/>
                <a:chOff x="0" y="-8"/>
                <a:chExt cx="288" cy="239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36"/>
                <a:ext cx="528" cy="239"/>
                <a:chOff x="0" y="-8"/>
                <a:chExt cx="528" cy="239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0"/>
                <a:ext cx="288" cy="239"/>
                <a:chOff x="0" y="-8"/>
                <a:chExt cx="288" cy="239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0"/>
                <a:ext cx="288" cy="239"/>
                <a:chOff x="0" y="-8"/>
                <a:chExt cx="288" cy="239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0"/>
                <a:ext cx="528" cy="239"/>
                <a:chOff x="0" y="-8"/>
                <a:chExt cx="528" cy="239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24"/>
                <a:ext cx="288" cy="239"/>
                <a:chOff x="0" y="-8"/>
                <a:chExt cx="288" cy="239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24"/>
                <a:ext cx="288" cy="239"/>
                <a:chOff x="0" y="-8"/>
                <a:chExt cx="288" cy="239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24"/>
                <a:ext cx="528" cy="239"/>
                <a:chOff x="0" y="-8"/>
                <a:chExt cx="528" cy="239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68"/>
                <a:ext cx="288" cy="239"/>
                <a:chOff x="0" y="-8"/>
                <a:chExt cx="288" cy="239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68"/>
                <a:ext cx="288" cy="239"/>
                <a:chOff x="0" y="-8"/>
                <a:chExt cx="288" cy="239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68"/>
                <a:ext cx="528" cy="239"/>
                <a:chOff x="0" y="-8"/>
                <a:chExt cx="528" cy="239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12"/>
                <a:ext cx="288" cy="239"/>
                <a:chOff x="0" y="-8"/>
                <a:chExt cx="288" cy="239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12"/>
                <a:ext cx="288" cy="239"/>
                <a:chOff x="0" y="-8"/>
                <a:chExt cx="288" cy="239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12"/>
                <a:ext cx="528" cy="239"/>
                <a:chOff x="0" y="-8"/>
                <a:chExt cx="528" cy="239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56"/>
                <a:ext cx="288" cy="239"/>
                <a:chOff x="0" y="-8"/>
                <a:chExt cx="288" cy="239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56"/>
                <a:ext cx="288" cy="239"/>
                <a:chOff x="0" y="-8"/>
                <a:chExt cx="288" cy="239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56"/>
                <a:ext cx="528" cy="239"/>
                <a:chOff x="0" y="-8"/>
                <a:chExt cx="528" cy="239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0"/>
                <a:ext cx="288" cy="239"/>
                <a:chOff x="0" y="-8"/>
                <a:chExt cx="288" cy="239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0"/>
                <a:ext cx="288" cy="239"/>
                <a:chOff x="0" y="-8"/>
                <a:chExt cx="288" cy="239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0"/>
                <a:ext cx="528" cy="239"/>
                <a:chOff x="0" y="-8"/>
                <a:chExt cx="528" cy="239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44"/>
                <a:ext cx="288" cy="239"/>
                <a:chOff x="0" y="-8"/>
                <a:chExt cx="288" cy="239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44"/>
                <a:ext cx="288" cy="239"/>
                <a:chOff x="0" y="-8"/>
                <a:chExt cx="288" cy="239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44"/>
                <a:ext cx="528" cy="239"/>
                <a:chOff x="0" y="-8"/>
                <a:chExt cx="528" cy="239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88"/>
                <a:ext cx="288" cy="239"/>
                <a:chOff x="0" y="-8"/>
                <a:chExt cx="288" cy="239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88"/>
                <a:ext cx="288" cy="239"/>
                <a:chOff x="0" y="-8"/>
                <a:chExt cx="288" cy="239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88"/>
                <a:ext cx="528" cy="239"/>
                <a:chOff x="0" y="-8"/>
                <a:chExt cx="528" cy="239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32"/>
                <a:ext cx="288" cy="239"/>
                <a:chOff x="0" y="-8"/>
                <a:chExt cx="288" cy="239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32"/>
                <a:ext cx="288" cy="239"/>
                <a:chOff x="0" y="-8"/>
                <a:chExt cx="288" cy="239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32"/>
                <a:ext cx="528" cy="239"/>
                <a:chOff x="0" y="-8"/>
                <a:chExt cx="528" cy="239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76"/>
                <a:ext cx="288" cy="239"/>
                <a:chOff x="0" y="-8"/>
                <a:chExt cx="288" cy="239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76"/>
                <a:ext cx="288" cy="239"/>
                <a:chOff x="0" y="-8"/>
                <a:chExt cx="288" cy="239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76"/>
                <a:ext cx="528" cy="239"/>
                <a:chOff x="0" y="-8"/>
                <a:chExt cx="528" cy="239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0"/>
                <a:ext cx="288" cy="239"/>
                <a:chOff x="0" y="-8"/>
                <a:chExt cx="288" cy="239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0"/>
                <a:ext cx="288" cy="239"/>
                <a:chOff x="0" y="-8"/>
                <a:chExt cx="288" cy="239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0"/>
                <a:ext cx="528" cy="239"/>
                <a:chOff x="0" y="-8"/>
                <a:chExt cx="528" cy="239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64"/>
                <a:ext cx="288" cy="239"/>
                <a:chOff x="0" y="-8"/>
                <a:chExt cx="288" cy="239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64"/>
                <a:ext cx="288" cy="239"/>
                <a:chOff x="0" y="-8"/>
                <a:chExt cx="288" cy="239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64"/>
                <a:ext cx="528" cy="239"/>
                <a:chOff x="0" y="-8"/>
                <a:chExt cx="528" cy="239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08"/>
                <a:ext cx="288" cy="239"/>
                <a:chOff x="0" y="-8"/>
                <a:chExt cx="288" cy="239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08"/>
                <a:ext cx="288" cy="239"/>
                <a:chOff x="0" y="-8"/>
                <a:chExt cx="288" cy="239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08"/>
                <a:ext cx="528" cy="239"/>
                <a:chOff x="0" y="-8"/>
                <a:chExt cx="528" cy="239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52"/>
                <a:ext cx="288" cy="239"/>
                <a:chOff x="0" y="-8"/>
                <a:chExt cx="288" cy="239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5" y="-8"/>
                  <a:ext cx="177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52"/>
                <a:ext cx="288" cy="239"/>
                <a:chOff x="0" y="-8"/>
                <a:chExt cx="288" cy="239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11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52"/>
                <a:ext cx="528" cy="239"/>
                <a:chOff x="0" y="-8"/>
                <a:chExt cx="528" cy="239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5" y="-8"/>
                  <a:ext cx="43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95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数据类型的宽度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84041"/>
              </p:ext>
            </p:extLst>
          </p:nvPr>
        </p:nvGraphicFramePr>
        <p:xfrm>
          <a:off x="3073400" y="1524000"/>
          <a:ext cx="6032500" cy="4419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6705600" cy="4572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dirty="0">
                <a:ea typeface="宋体" charset="-122"/>
              </a:rPr>
              <a:t>George Boole(1815-1864)</a:t>
            </a:r>
            <a:r>
              <a:rPr kumimoji="1" lang="zh-CN" altLang="en-US" dirty="0">
                <a:ea typeface="宋体" charset="-122"/>
              </a:rPr>
              <a:t>提出</a:t>
            </a:r>
            <a:endParaRPr kumimoji="1" lang="en-US" altLang="zh-CN" dirty="0">
              <a:ea typeface="宋体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zh-CN" altLang="en-US" b="1" dirty="0">
                <a:ea typeface="宋体" charset="-122"/>
              </a:rPr>
              <a:t>逻辑的代数表示</a:t>
            </a:r>
            <a:endParaRPr kumimoji="1" lang="en-US" altLang="zh-CN" b="1" dirty="0">
              <a:ea typeface="宋体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6" y="1447801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4048126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6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1919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charset="0"/>
                <a:cs typeface="Calibri Bold" panose="020F0702030404030204" pitchFamily="34" charset="0"/>
                <a:sym typeface="Calibri Bold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charset="0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2185716" y="2662238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6845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7188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2185716" y="5024438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1919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6364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5170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23114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2387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4140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216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81208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8273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057766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135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2311400" y="3035301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4445001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8425614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364154" y="3035301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 dirty="0"/>
              <a:t>:</a:t>
            </a:r>
            <a:r>
              <a:rPr lang="zh-CN" altLang="en-US" dirty="0"/>
              <a:t>集合的表示与运算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</a:t>
            </a:r>
            <a:r>
              <a:rPr lang="zh-CN" altLang="en-US" dirty="0"/>
              <a:t>对等差分</a:t>
            </a:r>
            <a:r>
              <a:rPr lang="en-US" altLang="zh-CN" dirty="0"/>
              <a:t>(</a:t>
            </a:r>
            <a:r>
              <a:rPr lang="en-US" dirty="0"/>
              <a:t>Symmetric difference)  00111100    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6800" y="281940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dirty="0">
                <a:sym typeface="Monaco" charset="0"/>
              </a:rPr>
              <a:t>{ 0, 3, 5, 6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6800" y="350073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dirty="0">
                <a:sym typeface="Monaco" charset="0"/>
              </a:rPr>
              <a:t>{ 0, 2, 4, 6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31197"/>
              </p:ext>
            </p:extLst>
          </p:nvPr>
        </p:nvGraphicFramePr>
        <p:xfrm>
          <a:off x="4130676" y="4412927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50928" imgH="2460983" progId="Word.Document.8">
                  <p:embed/>
                </p:oleObj>
              </mc:Choice>
              <mc:Fallback>
                <p:oleObj name="Document" r:id="rId2" imgW="6250928" imgH="2460983" progId="Word.Document.8">
                  <p:embed/>
                  <p:pic>
                    <p:nvPicPr>
                      <p:cNvPr id="1065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6" y="4412927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91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6401" y="4191000"/>
            <a:ext cx="2311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latin typeface="Calibri" pitchFamily="34" charset="0"/>
              </a:rPr>
              <a:t>问题：</a:t>
            </a:r>
            <a:endParaRPr lang="en-US" altLang="zh-CN" b="0" dirty="0">
              <a:latin typeface="Calibri" pitchFamily="34" charset="0"/>
            </a:endParaRPr>
          </a:p>
          <a:p>
            <a:r>
              <a:rPr lang="en-US" altLang="zh-CN" b="0" dirty="0">
                <a:latin typeface="Calibri" pitchFamily="34" charset="0"/>
              </a:rPr>
              <a:t> 1</a:t>
            </a:r>
            <a:r>
              <a:rPr lang="zh-CN" altLang="en-US" b="0" dirty="0">
                <a:latin typeface="Calibri" pitchFamily="34" charset="0"/>
              </a:rPr>
              <a:t>、通常程序怎么编？</a:t>
            </a:r>
            <a:endParaRPr lang="en-US" altLang="zh-CN" b="0" dirty="0">
              <a:latin typeface="Calibri" pitchFamily="34" charset="0"/>
            </a:endParaRPr>
          </a:p>
          <a:p>
            <a:r>
              <a:rPr lang="en-US" altLang="zh-CN" b="0" dirty="0">
                <a:latin typeface="Calibri" pitchFamily="34" charset="0"/>
              </a:rPr>
              <a:t>2</a:t>
            </a:r>
            <a:r>
              <a:rPr lang="zh-CN" altLang="en-US" b="0" dirty="0">
                <a:latin typeface="Calibri" pitchFamily="34" charset="0"/>
              </a:rPr>
              <a:t>、用异或的方法有什么好处</a:t>
            </a:r>
          </a:p>
        </p:txBody>
      </p:sp>
    </p:spTree>
    <p:extLst>
      <p:ext uri="{BB962C8B-B14F-4D97-AF65-F5344CB8AC3E}">
        <p14:creationId xmlns:p14="http://schemas.microsoft.com/office/powerpoint/2010/main" val="29063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把一个数组完全倒序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所有非</a:t>
            </a:r>
            <a:r>
              <a:rPr lang="en-US" altLang="zh-CN" dirty="0"/>
              <a:t>0</a:t>
            </a:r>
            <a:r>
              <a:rPr lang="zh-CN" altLang="en-US" dirty="0"/>
              <a:t>值视作逻辑</a:t>
            </a:r>
            <a:r>
              <a:rPr lang="en-US" dirty="0"/>
              <a:t> “True(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dirty="0">
                <a:solidFill>
                  <a:srgbClr val="980002"/>
                </a:solidFill>
              </a:rPr>
              <a:t>提前终止</a:t>
            </a:r>
            <a:r>
              <a:rPr lang="en-US" altLang="zh-CN" dirty="0">
                <a:solidFill>
                  <a:srgbClr val="980002"/>
                </a:solidFill>
              </a:rPr>
              <a:t>(</a:t>
            </a:r>
            <a:r>
              <a:rPr lang="en-US" dirty="0">
                <a:solidFill>
                  <a:srgbClr val="980002"/>
                </a:solidFill>
              </a:rPr>
              <a:t>Early termination)</a:t>
            </a:r>
            <a:r>
              <a:rPr lang="zh-CN" altLang="en-US" dirty="0">
                <a:solidFill>
                  <a:srgbClr val="980002"/>
                </a:solidFill>
              </a:rPr>
              <a:t>、短路求值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</a:t>
            </a:r>
          </a:p>
          <a:p>
            <a:pPr marL="552450" lvl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</a:t>
            </a:r>
          </a:p>
          <a:p>
            <a:pPr marL="552450" lvl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76132" y="417407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4265" y="45720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4268" y="502326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2732" y="548493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9666" y="590679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altLang="zh-CN" b="0" dirty="0">
              <a:latin typeface="Monaco" charset="0"/>
              <a:sym typeface="Monaco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0800" y="6291858"/>
            <a:ext cx="308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2450" lvl="1" eaLnBrk="1" hangingPunct="1"/>
            <a:r>
              <a:rPr lang="en-US" altLang="zh-CN" b="0" dirty="0"/>
              <a:t>(</a:t>
            </a:r>
            <a:r>
              <a:rPr lang="zh-CN" altLang="en-US" b="0" dirty="0"/>
              <a:t>避免空指针访问</a:t>
            </a:r>
            <a:r>
              <a:rPr lang="en-US" altLang="zh-CN" b="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2.1.9 </a:t>
            </a:r>
            <a:r>
              <a:rPr lang="zh-CN" altLang="en-US" dirty="0"/>
              <a:t>Ｃ语言中的移位运算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x &lt;&lt; 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x &gt;&gt; y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将位向量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zh-CN" altLang="en-US" b="1" dirty="0">
                <a:latin typeface="Courier New"/>
                <a:ea typeface="Monaco" charset="0"/>
                <a:cs typeface="Courier New"/>
                <a:sym typeface="Monaco" charset="0"/>
              </a:rPr>
              <a:t>位</a:t>
            </a:r>
            <a:endParaRPr lang="en-US" altLang="zh-CN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/>
            <a:r>
              <a:rPr lang="zh-CN" altLang="en-US" dirty="0"/>
              <a:t>逻辑右移：在左边补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915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10463" y="1371600"/>
            <a:ext cx="1435098" cy="457200"/>
            <a:chOff x="0" y="0"/>
            <a:chExt cx="903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24"/>
              <a:ext cx="903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43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543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543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915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510463" y="3581400"/>
            <a:ext cx="1435098" cy="457200"/>
            <a:chOff x="0" y="0"/>
            <a:chExt cx="903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24"/>
              <a:ext cx="903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543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3" y="24"/>
              <a:ext cx="43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543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7543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3" y="24"/>
              <a:ext cx="85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8915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8915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8915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8915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8915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8915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3276600" y="2819401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09698"/>
              </p:ext>
            </p:extLst>
          </p:nvPr>
        </p:nvGraphicFramePr>
        <p:xfrm>
          <a:off x="6324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25516"/>
              </p:ext>
            </p:extLst>
          </p:nvPr>
        </p:nvGraphicFramePr>
        <p:xfrm>
          <a:off x="2514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438400" y="1143001"/>
            <a:ext cx="14221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486400" y="1143001"/>
            <a:ext cx="51816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dirty="0">
                <a:latin typeface="Calibri" pitchFamily="34" charset="0"/>
              </a:rPr>
              <a:t>补码</a:t>
            </a:r>
            <a:r>
              <a:rPr lang="en-US" altLang="zh-CN" dirty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Two’s Complement)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600D27-A7E8-4E0F-B3FF-99781394A859}"/>
              </a:ext>
            </a:extLst>
          </p:cNvPr>
          <p:cNvGrpSpPr/>
          <p:nvPr/>
        </p:nvGrpSpPr>
        <p:grpSpPr>
          <a:xfrm>
            <a:off x="8153400" y="2514600"/>
            <a:ext cx="2074507" cy="992500"/>
            <a:chOff x="8153400" y="2514600"/>
            <a:chExt cx="2074507" cy="992500"/>
          </a:xfrm>
        </p:grpSpPr>
        <p:sp>
          <p:nvSpPr>
            <p:cNvPr id="1034" name="Line 9"/>
            <p:cNvSpPr>
              <a:spLocks noChangeShapeType="1"/>
            </p:cNvSpPr>
            <p:nvPr/>
          </p:nvSpPr>
          <p:spPr bwMode="auto">
            <a:xfrm flipH="1" flipV="1">
              <a:off x="8153400" y="2514600"/>
              <a:ext cx="1066800" cy="609600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121836" y="3048000"/>
              <a:ext cx="110607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Calibri" pitchFamily="34" charset="0"/>
                </a:rPr>
                <a:t>符号位</a:t>
              </a:r>
              <a:endParaRPr lang="en-US" dirty="0">
                <a:solidFill>
                  <a:schemeClr val="accent2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45820"/>
              </p:ext>
            </p:extLst>
          </p:nvPr>
        </p:nvGraphicFramePr>
        <p:xfrm>
          <a:off x="3197225" y="4037014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80917" imgH="1063368" progId="Word.Document.8">
                  <p:embed/>
                </p:oleObj>
              </mc:Choice>
              <mc:Fallback>
                <p:oleObj name="Document" r:id="rId7" imgW="5980917" imgH="106336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037014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038600" y="57287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32452"/>
              </p:ext>
            </p:extLst>
          </p:nvPr>
        </p:nvGraphicFramePr>
        <p:xfrm>
          <a:off x="4038601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0169" imgH="5278117" progId="Word.Document.8">
                  <p:embed/>
                </p:oleObj>
              </mc:Choice>
              <mc:Fallback>
                <p:oleObj name="Document" r:id="rId3" imgW="5600169" imgH="527811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11176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14514" y="1754188"/>
            <a:ext cx="4078287" cy="258921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67488" y="1760598"/>
            <a:ext cx="4100512" cy="273520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i="1" u="sng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65A12-7A54-4FFA-96FA-6BC70CA60F25}"/>
              </a:ext>
            </a:extLst>
          </p:cNvPr>
          <p:cNvSpPr/>
          <p:nvPr/>
        </p:nvSpPr>
        <p:spPr bwMode="auto">
          <a:xfrm>
            <a:off x="8610600" y="2057400"/>
            <a:ext cx="1905000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DD04F3-9DFB-463D-95EB-67670BD1091F}"/>
              </a:ext>
            </a:extLst>
          </p:cNvPr>
          <p:cNvSpPr/>
          <p:nvPr/>
        </p:nvSpPr>
        <p:spPr bwMode="auto">
          <a:xfrm>
            <a:off x="8610600" y="3048000"/>
            <a:ext cx="1905000" cy="6858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280B0-C90A-4CA4-B8F9-23635B9A2F98}"/>
              </a:ext>
            </a:extLst>
          </p:cNvPr>
          <p:cNvSpPr/>
          <p:nvPr/>
        </p:nvSpPr>
        <p:spPr bwMode="auto">
          <a:xfrm>
            <a:off x="8610600" y="3810000"/>
            <a:ext cx="1905000" cy="914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731334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>
          <a:xfrm>
            <a:off x="3258616" y="5537524"/>
            <a:ext cx="5885384" cy="1252748"/>
            <a:chOff x="396875" y="5107186"/>
            <a:chExt cx="5885384" cy="1762737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96875" y="5222800"/>
              <a:ext cx="5729653" cy="1647123"/>
              <a:chOff x="0" y="0"/>
              <a:chExt cx="4320" cy="1469"/>
            </a:xfrm>
          </p:grpSpPr>
          <p:sp>
            <p:nvSpPr>
              <p:cNvPr id="9" name="Rectangle 5"/>
              <p:cNvSpPr>
                <a:spLocks/>
              </p:cNvSpPr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>
                <a:spLocks/>
              </p:cNvSpPr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>
                <a:spLocks/>
              </p:cNvSpPr>
              <p:nvPr/>
            </p:nvSpPr>
            <p:spPr bwMode="auto">
              <a:xfrm>
                <a:off x="0" y="993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>
                <a:spLocks/>
              </p:cNvSpPr>
              <p:nvPr/>
            </p:nvSpPr>
            <p:spPr bwMode="auto">
              <a:xfrm>
                <a:off x="0" y="753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>
                <a:spLocks/>
              </p:cNvSpPr>
              <p:nvPr/>
            </p:nvSpPr>
            <p:spPr bwMode="auto">
              <a:xfrm>
                <a:off x="0" y="369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>
                <a:spLocks/>
              </p:cNvSpPr>
              <p:nvPr/>
            </p:nvSpPr>
            <p:spPr bwMode="auto">
              <a:xfrm>
                <a:off x="0" y="129"/>
                <a:ext cx="466" cy="4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>
                <a:spLocks/>
              </p:cNvSpPr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>
                <a:spLocks/>
              </p:cNvSpPr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>
                <a:spLocks/>
              </p:cNvSpPr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1AE3-EE56-43D7-8E9D-596A56E3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数值范围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EBB8C29-6BCD-4A1F-B83F-8C6D2186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4335"/>
            <a:ext cx="291297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i="1" dirty="0">
                <a:solidFill>
                  <a:schemeClr val="tx2"/>
                </a:solidFill>
                <a:latin typeface="Calibri" pitchFamily="34" charset="0"/>
              </a:rPr>
              <a:t>位数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= 16</a:t>
            </a:r>
            <a:r>
              <a:rPr lang="zh-CN" altLang="en-US" dirty="0">
                <a:solidFill>
                  <a:schemeClr val="tx2"/>
                </a:solidFill>
                <a:latin typeface="Calibri" pitchFamily="34" charset="0"/>
              </a:rPr>
              <a:t>时的数值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9BE11D4-898A-4BA5-8F58-DDD7F9103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1893"/>
              </p:ext>
            </p:extLst>
          </p:nvPr>
        </p:nvGraphicFramePr>
        <p:xfrm>
          <a:off x="1371600" y="2682240"/>
          <a:ext cx="9906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409617532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40109389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6310315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4631896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16</a:t>
                      </a:r>
                      <a:r>
                        <a:rPr lang="zh-CN" altLang="en-US" sz="2800" b="1" dirty="0"/>
                        <a:t>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04505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UMax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4883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TMax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3442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TMin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8144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-1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3509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AB4AB-6372-4129-9DA3-4F1F792A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数值范围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22648F-6F02-4EA0-B856-5370DF498825}"/>
              </a:ext>
            </a:extLst>
          </p:cNvPr>
          <p:cNvGrpSpPr/>
          <p:nvPr/>
        </p:nvGrpSpPr>
        <p:grpSpPr>
          <a:xfrm>
            <a:off x="1066800" y="1676400"/>
            <a:ext cx="10515600" cy="4049183"/>
            <a:chOff x="1295400" y="4240152"/>
            <a:chExt cx="5951538" cy="2313048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CDB4305D-AE3A-46A5-AA53-F69E869842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293941"/>
                </p:ext>
              </p:extLst>
            </p:nvPr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098846" imgH="1945230" progId="Word.Document.8">
                    <p:embed/>
                  </p:oleObj>
                </mc:Choice>
                <mc:Fallback>
                  <p:oleObj name="Document" r:id="rId2" imgW="6098846" imgH="1945230" progId="Word.Document.8">
                    <p:embed/>
                    <p:pic>
                      <p:nvPicPr>
                        <p:cNvPr id="30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D87E3-D57E-4A0B-B706-D0119197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704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87375"/>
            <a:ext cx="3371116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3509" y="2991307"/>
            <a:ext cx="4146550" cy="2314575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</a:t>
            </a:r>
            <a:endParaRPr lang="en-US" b="0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79734"/>
              </p:ext>
            </p:extLst>
          </p:nvPr>
        </p:nvGraphicFramePr>
        <p:xfrm>
          <a:off x="1965326" y="1192670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192670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76517" y="2991307"/>
            <a:ext cx="5534026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kern="0" dirty="0">
                <a:latin typeface="Calibri" pitchFamily="34" charset="0"/>
              </a:rPr>
              <a:t>C </a:t>
            </a:r>
            <a:r>
              <a:rPr lang="zh-CN" altLang="en-US" kern="0" dirty="0">
                <a:latin typeface="Calibri" pitchFamily="34" charset="0"/>
              </a:rPr>
              <a:t>语言的常量声明</a:t>
            </a:r>
            <a:endParaRPr lang="en-US" kern="0" dirty="0">
              <a:latin typeface="Calibri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#include &lt;</a:t>
            </a:r>
            <a:r>
              <a:rPr lang="en-US" sz="2000" b="0" kern="0" dirty="0" err="1">
                <a:latin typeface="Calibri" pitchFamily="34" charset="0"/>
              </a:rPr>
              <a:t>limits.h</a:t>
            </a:r>
            <a:r>
              <a:rPr lang="en-US" sz="2000" b="0" kern="0" dirty="0">
                <a:latin typeface="Calibri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#define LONG_MIN (-LONG_MAX-1)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79517" y="35052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0" i="1" dirty="0" err="1"/>
              <a:t>TMax</a:t>
            </a:r>
            <a:r>
              <a:rPr lang="en-US" altLang="zh-CN" b="0" dirty="0"/>
              <a:t> + 1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4925" y="4407773"/>
            <a:ext cx="164078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2 * </a:t>
            </a:r>
            <a:r>
              <a:rPr lang="en-US" altLang="zh-CN" b="0" i="1" dirty="0" err="1"/>
              <a:t>TMax</a:t>
            </a:r>
            <a:r>
              <a:rPr lang="en-US" altLang="zh-CN" b="0" dirty="0"/>
              <a:t> + 1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434975"/>
            <a:ext cx="6150723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066800"/>
            <a:ext cx="4459288" cy="5791200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ym typeface="Symbol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</a:t>
            </a:r>
            <a:r>
              <a:rPr lang="zh-CN" altLang="en-US" dirty="0"/>
              <a:t>，</a:t>
            </a:r>
            <a:r>
              <a:rPr lang="en-US" dirty="0"/>
              <a:t>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</a:t>
            </a:r>
            <a:r>
              <a:rPr lang="zh-CN" altLang="en-US" dirty="0"/>
              <a:t>，</a:t>
            </a:r>
            <a:r>
              <a:rPr lang="en-US" dirty="0"/>
              <a:t>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6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4737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5041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6184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4051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6794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5651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2948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7848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4471988" y="2949575"/>
            <a:ext cx="261302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位模式相同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3567114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7834314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5700714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1881019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</a:t>
            </a:r>
            <a:r>
              <a:rPr lang="en-US" altLang="zh-CN" dirty="0"/>
              <a:t>/</a:t>
            </a:r>
            <a:r>
              <a:rPr lang="zh-CN" altLang="en-US" dirty="0"/>
              <a:t>无符号数之间的转换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767968" y="3580606"/>
            <a:ext cx="5878926" cy="1635002"/>
            <a:chOff x="1243968" y="3580606"/>
            <a:chExt cx="5878926" cy="1635002"/>
          </a:xfrm>
        </p:grpSpPr>
        <p:sp>
          <p:nvSpPr>
            <p:cNvPr id="19460" name="Rectangle 42"/>
            <p:cNvSpPr>
              <a:spLocks noChangeArrowheads="1"/>
            </p:cNvSpPr>
            <p:nvPr/>
          </p:nvSpPr>
          <p:spPr bwMode="auto">
            <a:xfrm>
              <a:off x="3224213" y="3709988"/>
              <a:ext cx="2336800" cy="1041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19461" name="Rectangle 43"/>
            <p:cNvSpPr>
              <a:spLocks noChangeArrowheads="1"/>
            </p:cNvSpPr>
            <p:nvPr/>
          </p:nvSpPr>
          <p:spPr bwMode="auto">
            <a:xfrm>
              <a:off x="3529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U2B</a:t>
              </a:r>
            </a:p>
          </p:txBody>
        </p:sp>
        <p:sp>
          <p:nvSpPr>
            <p:cNvPr id="19462" name="Rectangle 44"/>
            <p:cNvSpPr>
              <a:spLocks noChangeArrowheads="1"/>
            </p:cNvSpPr>
            <p:nvPr/>
          </p:nvSpPr>
          <p:spPr bwMode="auto">
            <a:xfrm>
              <a:off x="4672013" y="4090988"/>
              <a:ext cx="5842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itchFamily="34" charset="0"/>
                </a:rPr>
                <a:t>B2T</a:t>
              </a:r>
            </a:p>
          </p:txBody>
        </p:sp>
        <p:sp>
          <p:nvSpPr>
            <p:cNvPr id="19463" name="Line 45"/>
            <p:cNvSpPr>
              <a:spLocks noChangeShapeType="1"/>
            </p:cNvSpPr>
            <p:nvPr/>
          </p:nvSpPr>
          <p:spPr bwMode="auto">
            <a:xfrm>
              <a:off x="25384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46"/>
            <p:cNvSpPr>
              <a:spLocks noChangeShapeType="1"/>
            </p:cNvSpPr>
            <p:nvPr/>
          </p:nvSpPr>
          <p:spPr bwMode="auto">
            <a:xfrm>
              <a:off x="5281613" y="4230688"/>
              <a:ext cx="965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47"/>
            <p:cNvSpPr>
              <a:spLocks noChangeShapeType="1"/>
            </p:cNvSpPr>
            <p:nvPr/>
          </p:nvSpPr>
          <p:spPr bwMode="auto">
            <a:xfrm>
              <a:off x="4138613" y="4230688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48"/>
            <p:cNvSpPr>
              <a:spLocks noChangeArrowheads="1"/>
            </p:cNvSpPr>
            <p:nvPr/>
          </p:nvSpPr>
          <p:spPr bwMode="auto">
            <a:xfrm>
              <a:off x="6324600" y="3580606"/>
              <a:ext cx="798294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Calibri" pitchFamily="34" charset="0"/>
                </a:rPr>
                <a:t>补码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467" name="Rectangle 49"/>
            <p:cNvSpPr>
              <a:spLocks noChangeArrowheads="1"/>
            </p:cNvSpPr>
            <p:nvPr/>
          </p:nvSpPr>
          <p:spPr bwMode="auto">
            <a:xfrm>
              <a:off x="1243968" y="3657600"/>
              <a:ext cx="141384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latin typeface="Calibri" pitchFamily="34" charset="0"/>
                </a:rPr>
                <a:t>无符号数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9468" name="Rectangle 50"/>
            <p:cNvSpPr>
              <a:spLocks noChangeArrowheads="1"/>
            </p:cNvSpPr>
            <p:nvPr/>
          </p:nvSpPr>
          <p:spPr bwMode="auto">
            <a:xfrm>
              <a:off x="3674780" y="4818063"/>
              <a:ext cx="146514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0" dirty="0">
                  <a:latin typeface="Calibri" pitchFamily="34" charset="0"/>
                </a:rPr>
                <a:t>位模式相同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9469" name="Rectangle 51"/>
            <p:cNvSpPr>
              <a:spLocks noChangeArrowheads="1"/>
            </p:cNvSpPr>
            <p:nvPr/>
          </p:nvSpPr>
          <p:spPr bwMode="auto">
            <a:xfrm>
              <a:off x="2054225" y="3962400"/>
              <a:ext cx="472885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 err="1">
                  <a:latin typeface="Times" pitchFamily="18" charset="0"/>
                </a:rPr>
                <a:t>ux</a:t>
              </a:r>
              <a:endParaRPr lang="en-US" b="0" i="1" dirty="0">
                <a:latin typeface="Times" pitchFamily="18" charset="0"/>
              </a:endParaRPr>
            </a:p>
          </p:txBody>
        </p:sp>
        <p:sp>
          <p:nvSpPr>
            <p:cNvPr id="19470" name="Rectangle 52"/>
            <p:cNvSpPr>
              <a:spLocks noChangeArrowheads="1"/>
            </p:cNvSpPr>
            <p:nvPr/>
          </p:nvSpPr>
          <p:spPr bwMode="auto">
            <a:xfrm>
              <a:off x="6321425" y="3962400"/>
              <a:ext cx="318997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</a:t>
              </a:r>
              <a:endParaRPr lang="en-US" b="0" i="1">
                <a:latin typeface="Symbol" pitchFamily="18" charset="2"/>
              </a:endParaRPr>
            </a:p>
          </p:txBody>
        </p:sp>
        <p:sp>
          <p:nvSpPr>
            <p:cNvPr id="19471" name="Rectangle 53"/>
            <p:cNvSpPr>
              <a:spLocks noChangeArrowheads="1"/>
            </p:cNvSpPr>
            <p:nvPr/>
          </p:nvSpPr>
          <p:spPr bwMode="auto">
            <a:xfrm>
              <a:off x="4173971" y="4170219"/>
              <a:ext cx="370293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X</a:t>
              </a:r>
            </a:p>
          </p:txBody>
        </p:sp>
      </p:grp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14514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sz="2400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5346015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89407"/>
              </p:ext>
            </p:extLst>
          </p:nvPr>
        </p:nvGraphicFramePr>
        <p:xfrm>
          <a:off x="5257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4060"/>
              </p:ext>
            </p:extLst>
          </p:nvPr>
        </p:nvGraphicFramePr>
        <p:xfrm>
          <a:off x="8534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2319"/>
              </p:ext>
            </p:extLst>
          </p:nvPr>
        </p:nvGraphicFramePr>
        <p:xfrm>
          <a:off x="3276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705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6705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5346015" cy="6052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64336"/>
              </p:ext>
            </p:extLst>
          </p:nvPr>
        </p:nvGraphicFramePr>
        <p:xfrm>
          <a:off x="5257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7637"/>
              </p:ext>
            </p:extLst>
          </p:nvPr>
        </p:nvGraphicFramePr>
        <p:xfrm>
          <a:off x="8534400" y="1000060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2948"/>
              </p:ext>
            </p:extLst>
          </p:nvPr>
        </p:nvGraphicFramePr>
        <p:xfrm>
          <a:off x="3276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6781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6781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94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294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2760678" y="5562601"/>
            <a:ext cx="47481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2760678" y="364331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3124200" y="3429001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5791200" y="342900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3389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3522678" y="4331316"/>
            <a:ext cx="1828800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负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altLang="zh-CN" dirty="0">
              <a:latin typeface="Calibri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zh-CN" altLang="en-US" dirty="0">
                <a:latin typeface="Calibri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itchFamily="34" charset="0"/>
              </a:rPr>
              <a:t>正</a:t>
            </a:r>
            <a:r>
              <a:rPr lang="zh-CN" altLang="en-US" dirty="0">
                <a:latin typeface="Calibri" pitchFamily="34" charset="0"/>
              </a:rPr>
              <a:t>权值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111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416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559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4425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7169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6026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334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补码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8223251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无符号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448300" y="2864791"/>
            <a:ext cx="146514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位模式不变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941764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8208964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075364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3385751" y="4938713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421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745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745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6421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821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906837" y="46482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973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821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848099" y="3124201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973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821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835399" y="6172201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821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906837" y="49530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821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906837" y="52578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6650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6650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6650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6650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6650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973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973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973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954837" y="4648201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878637" y="1524001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878637" y="1828801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954837" y="3124201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954838" y="2819401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3200400" y="3754905"/>
            <a:ext cx="441324" cy="22467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补码的数值范围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3717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8310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8586788" y="1752600"/>
            <a:ext cx="633412" cy="2862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itchFamily="34" charset="0"/>
              </a:rPr>
              <a:t>无符号数的数值范围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1794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814513" y="1220789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大正数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charset="-122"/>
              </a:rPr>
              <a:t>位组合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字节：</a:t>
            </a:r>
            <a:r>
              <a:rPr lang="en-US" altLang="zh-CN" dirty="0">
                <a:ea typeface="宋体" charset="-122"/>
              </a:rPr>
              <a:t>8-bit</a:t>
            </a:r>
            <a:r>
              <a:rPr lang="zh-CN" altLang="en-US" dirty="0">
                <a:ea typeface="宋体" charset="-122"/>
              </a:rPr>
              <a:t>块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76601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084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 </a:t>
            </a: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itchFamily="49" charset="0"/>
              </a:rPr>
              <a:t>unsigned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, </a:t>
            </a: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(</a:t>
            </a:r>
            <a:r>
              <a:rPr lang="en-US" altLang="zh-CN" sz="1800" b="1" dirty="0" err="1">
                <a:latin typeface="Courier New" pitchFamily="49" charset="0"/>
              </a:rPr>
              <a:t>int</a:t>
            </a:r>
            <a:r>
              <a:rPr lang="en-US" altLang="zh-CN" sz="1800" b="1" dirty="0">
                <a:latin typeface="Courier New" pitchFamily="49" charset="0"/>
              </a:rPr>
              <a:t>)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tx</a:t>
            </a:r>
            <a:r>
              <a:rPr lang="en-US" altLang="zh-CN" sz="1800" b="1" dirty="0">
                <a:latin typeface="Courier New" pitchFamily="49" charset="0"/>
              </a:rPr>
              <a:t> = </a:t>
            </a:r>
            <a:r>
              <a:rPr lang="en-US" altLang="zh-CN" sz="1800" b="1" dirty="0" err="1">
                <a:latin typeface="Courier New" pitchFamily="49" charset="0"/>
              </a:rPr>
              <a:t>ux</a:t>
            </a:r>
            <a:r>
              <a:rPr lang="en-US" altLang="zh-CN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itchFamily="49" charset="0"/>
              </a:rPr>
              <a:t>uy</a:t>
            </a:r>
            <a:r>
              <a:rPr lang="en-US" altLang="zh-CN" sz="1800" b="1" dirty="0">
                <a:latin typeface="Courier New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b="1" dirty="0">
                <a:latin typeface="Bradley Hand ITC" panose="03070402050302030203" pitchFamily="66" charset="0"/>
              </a:rPr>
              <a:t>w</a:t>
            </a:r>
            <a:r>
              <a:rPr lang="en-US" altLang="zh-CN" sz="4800" dirty="0">
                <a:latin typeface="Edwardian Script ITC" panose="030303020407070D0804" pitchFamily="66" charset="0"/>
              </a:rPr>
              <a:t> </a:t>
            </a:r>
            <a:r>
              <a:rPr lang="en-US" altLang="zh-CN" dirty="0"/>
              <a:t>= 32: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063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</p:txBody>
      </p:sp>
    </p:spTree>
    <p:extLst>
      <p:ext uri="{BB962C8B-B14F-4D97-AF65-F5344CB8AC3E}">
        <p14:creationId xmlns:p14="http://schemas.microsoft.com/office/powerpoint/2010/main" val="70775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03572"/>
              </p:ext>
            </p:extLst>
          </p:nvPr>
        </p:nvGraphicFramePr>
        <p:xfrm>
          <a:off x="1676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1267853765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1731124372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410522766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413507715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270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85575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3512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61709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272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899933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9646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72361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3577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6553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91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7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0876" y="1362076"/>
            <a:ext cx="7375525" cy="2143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&lt;span style="font-size:18px;"&gt;</a:t>
            </a:r>
          </a:p>
          <a:p>
            <a:pPr marL="0" indent="0">
              <a:buNone/>
            </a:pPr>
            <a:r>
              <a:rPr lang="en-US" altLang="zh-CN" dirty="0"/>
              <a:t>  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=3;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*-1; </a:t>
            </a:r>
          </a:p>
          <a:p>
            <a:pPr marL="0" indent="0">
              <a:buNone/>
            </a:pPr>
            <a:r>
              <a:rPr lang="en-US" altLang="zh-CN" dirty="0"/>
              <a:t>&lt;/span&gt;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4600" y="39624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-3   </a:t>
            </a:r>
            <a:r>
              <a:rPr lang="zh-CN" altLang="en-US" dirty="0">
                <a:latin typeface="Calibri" pitchFamily="34" charset="0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9437" y="39624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NO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0" y="4948536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/>
              <a:t>4294967293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1600" y="496546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/>
              <a:t>或</a:t>
            </a:r>
            <a:r>
              <a:rPr lang="en-US" altLang="zh-CN" b="0" dirty="0"/>
              <a:t>0xFFFFFFFD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1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7214" y="1220788"/>
            <a:ext cx="8294687" cy="522446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3259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91639" y="4211365"/>
            <a:ext cx="16948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itchFamily="34" charset="0"/>
              </a:rPr>
              <a:t>k</a:t>
            </a:r>
            <a:r>
              <a:rPr lang="en-US" sz="18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99"/>
              <a:chOff x="1392" y="2352"/>
              <a:chExt cx="3264" cy="1299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9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34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66" cy="19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314" y="4803776"/>
            <a:ext cx="8015287" cy="98742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05000" y="1219201"/>
            <a:ext cx="4648200" cy="1323439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33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606801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262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79600" y="2844801"/>
            <a:ext cx="8788400" cy="1619956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03" y="1808"/>
              <a:ext cx="4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十进制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05" y="1808"/>
              <a:ext cx="4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16</a:t>
              </a:r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进制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67" y="1808"/>
              <a:ext cx="4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二进制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1" y="1993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60" y="1986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7" y="1993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3997" y="1993"/>
              <a:ext cx="14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68" y="2170"/>
              <a:ext cx="1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60" y="2164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388" y="2170"/>
              <a:ext cx="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520" y="2170"/>
              <a:ext cx="2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1" y="2348"/>
              <a:ext cx="8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10" y="2341"/>
              <a:ext cx="5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7" y="2348"/>
              <a:ext cx="41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3999" y="2348"/>
              <a:ext cx="14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1" y="2526"/>
              <a:ext cx="1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10" y="2519"/>
              <a:ext cx="5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388" y="2526"/>
              <a:ext cx="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520" y="2526"/>
              <a:ext cx="29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9560-2C25-48C1-BA53-3E6735D6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E8EB6-FEDA-47F4-B96E-1C098661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2075"/>
            <a:ext cx="10210800" cy="497205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、为什么有符号数进行符号位扩展后，其真实值没有发生变化呢？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、真实值和补码的二进制位模式之间进行转化时，是否有更简便的方法</a:t>
            </a:r>
          </a:p>
        </p:txBody>
      </p:sp>
    </p:spTree>
    <p:extLst>
      <p:ext uri="{BB962C8B-B14F-4D97-AF65-F5344CB8AC3E}">
        <p14:creationId xmlns:p14="http://schemas.microsoft.com/office/powerpoint/2010/main" val="287956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任务：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dirty="0"/>
              <a:t>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zh-CN" altLang="en-US" dirty="0"/>
              <a:t>位的有符号或无符号整数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转换成</a:t>
            </a:r>
            <a:r>
              <a:rPr lang="en-US" i="1" dirty="0"/>
              <a:t>w</a:t>
            </a:r>
            <a:r>
              <a:rPr lang="zh-CN" altLang="en-US" dirty="0"/>
              <a:t>位的整数</a:t>
            </a:r>
            <a:r>
              <a:rPr lang="en-US" dirty="0"/>
              <a:t> X’ (</a:t>
            </a:r>
            <a:r>
              <a:rPr lang="zh-CN" altLang="en-US" dirty="0"/>
              <a:t>与足够小的</a:t>
            </a:r>
            <a:r>
              <a:rPr lang="en-US" dirty="0"/>
              <a:t>X</a:t>
            </a:r>
            <a:r>
              <a:rPr lang="zh-CN" altLang="en-US" dirty="0"/>
              <a:t>数值相同）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规则：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丢弃最高的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截断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953000" y="4992032"/>
            <a:ext cx="3581400" cy="965855"/>
            <a:chOff x="3429000" y="4662487"/>
            <a:chExt cx="3581400" cy="1295399"/>
          </a:xfrm>
        </p:grpSpPr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44958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37"/>
            <p:cNvSpPr>
              <a:spLocks noChangeShapeType="1"/>
            </p:cNvSpPr>
            <p:nvPr/>
          </p:nvSpPr>
          <p:spPr bwMode="auto">
            <a:xfrm>
              <a:off x="47244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38"/>
            <p:cNvSpPr>
              <a:spLocks noChangeShapeType="1"/>
            </p:cNvSpPr>
            <p:nvPr/>
          </p:nvSpPr>
          <p:spPr bwMode="auto">
            <a:xfrm>
              <a:off x="49530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39"/>
            <p:cNvSpPr>
              <a:spLocks noChangeShapeType="1"/>
            </p:cNvSpPr>
            <p:nvPr/>
          </p:nvSpPr>
          <p:spPr bwMode="auto">
            <a:xfrm>
              <a:off x="65532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40"/>
            <p:cNvSpPr>
              <a:spLocks noChangeShapeType="1"/>
            </p:cNvSpPr>
            <p:nvPr/>
          </p:nvSpPr>
          <p:spPr bwMode="auto">
            <a:xfrm>
              <a:off x="67818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41"/>
            <p:cNvSpPr>
              <a:spLocks noChangeShapeType="1"/>
            </p:cNvSpPr>
            <p:nvPr/>
          </p:nvSpPr>
          <p:spPr bwMode="auto">
            <a:xfrm>
              <a:off x="7010400" y="4662487"/>
              <a:ext cx="0" cy="1295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42"/>
            <p:cNvSpPr>
              <a:spLocks noChangeArrowheads="1"/>
            </p:cNvSpPr>
            <p:nvPr/>
          </p:nvSpPr>
          <p:spPr bwMode="auto">
            <a:xfrm>
              <a:off x="3429000" y="5500686"/>
              <a:ext cx="421910" cy="4127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/>
                <a:t>• • •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67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5257800" y="5943601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67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3429000" y="4605023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114800" y="4757422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14800" y="4267201"/>
            <a:ext cx="4495800" cy="476105"/>
            <a:chOff x="2590800" y="4111624"/>
            <a:chExt cx="4495800" cy="476105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48745" y="4125767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39776" y="4111624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4538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  <p:extLst>
      <p:ext uri="{BB962C8B-B14F-4D97-AF65-F5344CB8AC3E}">
        <p14:creationId xmlns:p14="http://schemas.microsoft.com/office/powerpoint/2010/main" val="1781180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3850"/>
            <a:ext cx="87630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截断：示例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43686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77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43686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577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69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577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436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577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6248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425141" y="914401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2923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53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52923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853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99035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853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19286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853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700742" y="914401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1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1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63360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76401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1855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176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3450" y="3386137"/>
            <a:ext cx="6026150" cy="1874974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b="1" dirty="0"/>
              <a:t>模数加法：相当于增加一个模运算</a:t>
            </a:r>
            <a:endParaRPr lang="en-US" b="1" dirty="0"/>
          </a:p>
          <a:p>
            <a:pPr lvl="1"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(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)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89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89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5949950" y="12192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5962650" y="16764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5499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5671417" y="168376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61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5464210" y="2133601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489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5499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1981201" y="205740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真实和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1981201" y="13716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操作数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1981200" y="2667001"/>
            <a:ext cx="2438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丢弃进位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4562521" y="2590801"/>
            <a:ext cx="178286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329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24" y="5417976"/>
                <a:ext cx="65532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7180" grpId="0"/>
      <p:bldP spid="7182" grpId="0" animBg="1"/>
      <p:bldP spid="7183" grpId="0"/>
      <p:bldP spid="7185" grpId="0"/>
      <p:bldP spid="7186" grpId="0"/>
      <p:bldP spid="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02003"/>
              </p:ext>
            </p:extLst>
          </p:nvPr>
        </p:nvGraphicFramePr>
        <p:xfrm>
          <a:off x="5573712" y="2012951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2" y="2012951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609601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1557338"/>
            <a:ext cx="3824287" cy="4843462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086601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91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032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81" y="2235393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数值面有弯折：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5533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7315201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2749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3124201" y="4006246"/>
            <a:ext cx="697627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itchFamily="34" charset="0"/>
              </a:rPr>
              <a:t>溢出</a:t>
            </a:r>
            <a:endParaRPr lang="en-US" altLang="zh-CN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itchFamily="34" charset="0"/>
              </a:rPr>
              <a:t>正常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8724713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6150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9674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886201" y="4231651"/>
            <a:ext cx="142301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999385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0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50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5540934" y="131618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5540934" y="177338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159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159934" y="1773382"/>
            <a:ext cx="33214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921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5018682" y="2154382"/>
            <a:ext cx="7841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150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5159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1981201" y="2057401"/>
            <a:ext cx="216437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真实和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+1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1981201" y="13716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操作数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</a:t>
            </a:r>
            <a:r>
              <a:rPr lang="en-US" b="0" dirty="0">
                <a:latin typeface="Calibri" pitchFamily="34" charset="0"/>
              </a:rPr>
              <a:t>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1981200" y="2667001"/>
            <a:ext cx="29718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itchFamily="34" charset="0"/>
              </a:rPr>
              <a:t>丢弃进位</a:t>
            </a:r>
            <a:r>
              <a:rPr lang="en-US" b="0" dirty="0">
                <a:latin typeface="Calibri" pitchFamily="34" charset="0"/>
              </a:rPr>
              <a:t>: </a:t>
            </a:r>
            <a:r>
              <a:rPr lang="en-US" b="0" i="1" dirty="0">
                <a:latin typeface="Calibri" pitchFamily="34" charset="0"/>
              </a:rPr>
              <a:t>w </a:t>
            </a:r>
            <a:r>
              <a:rPr lang="zh-CN" altLang="en-US" b="0" dirty="0">
                <a:latin typeface="Calibri" pitchFamily="34" charset="0"/>
              </a:rPr>
              <a:t>位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4572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5" grpId="0" animBg="1"/>
      <p:bldP spid="33806" grpId="0"/>
      <p:bldP spid="33808" grpId="0"/>
      <p:bldP spid="3380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63576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57338"/>
            <a:ext cx="8077200" cy="52244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dirty="0"/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89986"/>
              </p:ext>
            </p:extLst>
          </p:nvPr>
        </p:nvGraphicFramePr>
        <p:xfrm>
          <a:off x="1752602" y="3876676"/>
          <a:ext cx="8686799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101840" imgH="761760" progId="Equation.3">
                  <p:embed/>
                </p:oleObj>
              </mc:Choice>
              <mc:Fallback>
                <p:oleObj name="公式" r:id="rId3" imgW="4101840" imgH="76176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2" y="3876676"/>
                        <a:ext cx="8686799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714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4</a:t>
              </a: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3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2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情况</a:t>
              </a:r>
              <a:r>
                <a:rPr lang="en-US" altLang="zh-CN" sz="20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itchFamily="34" charset="0"/>
                </a:rPr>
                <a:t>正溢出</a:t>
              </a:r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16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en-US" altLang="zh-CN" sz="2000" b="0" dirty="0">
                  <a:latin typeface="Calibri" pitchFamily="34" charset="0"/>
                </a:rPr>
                <a:t> </a:t>
              </a: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正常</a:t>
              </a:r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endParaRPr lang="en-US" altLang="zh-CN" sz="2000" b="0" dirty="0">
                <a:latin typeface="Calibri" pitchFamily="34" charset="0"/>
              </a:endParaRPr>
            </a:p>
            <a:p>
              <a:r>
                <a:rPr lang="zh-CN" altLang="en-US" sz="2000" b="0" dirty="0">
                  <a:latin typeface="Calibri" pitchFamily="34" charset="0"/>
                </a:rPr>
                <a:t>负溢出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761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58" y="2319755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587376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3354388" cy="4592638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itchFamily="18" charset="2"/>
              </a:rPr>
              <a:t>x+y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itchFamily="18" charset="2"/>
              </a:rPr>
              <a:t>x+y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474341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19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155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482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588442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298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正常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 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79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587376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28738"/>
            <a:ext cx="8307388" cy="52244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乘积的无符号数最多可达</a:t>
            </a:r>
            <a:r>
              <a:rPr lang="en-US" dirty="0"/>
              <a:t> 2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2">
              <a:defRPr/>
            </a:pPr>
            <a:r>
              <a:rPr lang="zh-CN" altLang="en-US" b="0" dirty="0"/>
              <a:t>结果范围</a:t>
            </a:r>
            <a:r>
              <a:rPr lang="en-US" b="0" dirty="0"/>
              <a:t>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zh-CN" altLang="en-US" dirty="0"/>
              <a:t>补码的最小值</a:t>
            </a:r>
            <a:r>
              <a:rPr lang="en-US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dirty="0"/>
              <a:t>2</a:t>
            </a:r>
            <a:r>
              <a:rPr lang="en-US" i="1" dirty="0"/>
              <a:t>w</a:t>
            </a:r>
            <a:r>
              <a:rPr lang="en-US" dirty="0"/>
              <a:t>-1 </a:t>
            </a:r>
            <a:r>
              <a:rPr lang="zh-CN" altLang="en-US" dirty="0"/>
              <a:t>位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dirty="0"/>
              <a:t>: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</a:t>
            </a:r>
            <a:r>
              <a:rPr lang="en-US" b="0" dirty="0">
                <a:solidFill>
                  <a:srgbClr val="FF0000"/>
                </a:solidFill>
              </a:rPr>
              <a:t>–2</a:t>
            </a:r>
            <a:r>
              <a:rPr lang="en-US" b="0" baseline="30000" dirty="0">
                <a:solidFill>
                  <a:srgbClr val="FF0000"/>
                </a:solidFill>
              </a:rPr>
              <a:t>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–2 </a:t>
            </a:r>
            <a:r>
              <a:rPr lang="en-US" b="0" dirty="0">
                <a:solidFill>
                  <a:srgbClr val="FF0000"/>
                </a:solidFill>
              </a:rPr>
              <a:t>+ 2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dirty="0"/>
              <a:t>(</a:t>
            </a:r>
            <a:r>
              <a:rPr lang="zh-CN" altLang="en-US" dirty="0"/>
              <a:t>正数</a:t>
            </a:r>
            <a:r>
              <a:rPr lang="en-US" dirty="0"/>
              <a:t>)</a:t>
            </a:r>
            <a:r>
              <a:rPr lang="zh-CN" altLang="en-US" dirty="0"/>
              <a:t>最多需要</a:t>
            </a:r>
            <a:r>
              <a:rPr lang="en-US" dirty="0"/>
              <a:t>2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dirty="0"/>
              <a:t>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zh-CN" altLang="en-US" b="0" dirty="0"/>
              <a:t>结果范围</a:t>
            </a:r>
            <a:r>
              <a:rPr lang="en-US" b="0" dirty="0"/>
              <a:t>: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</a:t>
            </a:r>
            <a:r>
              <a:rPr lang="en-US" b="0" dirty="0">
                <a:solidFill>
                  <a:srgbClr val="FF0000"/>
                </a:solidFill>
              </a:rPr>
              <a:t>2</a:t>
            </a:r>
            <a:r>
              <a:rPr lang="en-US" b="0" baseline="30000" dirty="0">
                <a:solidFill>
                  <a:srgbClr val="FF0000"/>
                </a:solidFill>
              </a:rPr>
              <a:t>2</a:t>
            </a:r>
            <a:r>
              <a:rPr lang="en-US" b="0" i="1" baseline="30000" dirty="0">
                <a:solidFill>
                  <a:srgbClr val="FF0000"/>
                </a:solidFill>
              </a:rPr>
              <a:t>w</a:t>
            </a:r>
            <a:r>
              <a:rPr lang="en-US" b="0" baseline="30000" dirty="0">
                <a:solidFill>
                  <a:srgbClr val="FF0000"/>
                </a:solidFill>
              </a:rPr>
              <a:t>–2</a:t>
            </a:r>
          </a:p>
          <a:p>
            <a:pPr eaLnBrk="1" hangingPunct="1">
              <a:defRPr/>
            </a:pPr>
            <a:r>
              <a:rPr lang="zh-CN" altLang="en-US" dirty="0"/>
              <a:t>为获得精确结果可扩展乘积的字长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87376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100" y="3689350"/>
            <a:ext cx="5149850" cy="2101850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(</a:t>
            </a:r>
            <a:r>
              <a:rPr lang="en-US" b="0" i="1" dirty="0" err="1"/>
              <a:t>x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b="0" i="1" dirty="0" err="1"/>
              <a:t>y</a:t>
            </a:r>
            <a:r>
              <a:rPr lang="en-US" b="0" i="1" dirty="0"/>
              <a:t>)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86600" y="15240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86600" y="19050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67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05600" y="1981201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39344" y="2362201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67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752600" y="2286001"/>
            <a:ext cx="297702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752601" y="1676401"/>
            <a:ext cx="21732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752600" y="2971801"/>
            <a:ext cx="333141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693614" y="2891136"/>
            <a:ext cx="185018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587376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3690938"/>
            <a:ext cx="8121650" cy="2405063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86600" y="14478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86600" y="183326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5600" y="1923753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39344" y="2347556"/>
            <a:ext cx="71365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66980" y="2804756"/>
            <a:ext cx="181492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1752600" y="2286001"/>
            <a:ext cx="24032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1752601" y="1676401"/>
            <a:ext cx="18549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1752600" y="2971801"/>
            <a:ext cx="31242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b="1" dirty="0"/>
              <a:t>无论有符号数还是无符号数：</a:t>
            </a:r>
            <a:endParaRPr lang="en-US" altLang="zh-CN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 ==	u * 24</a:t>
            </a:r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467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696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24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525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75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98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153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467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382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610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839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75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982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696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858000" y="2438401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858000" y="2895601"/>
            <a:ext cx="429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477000" y="2895601"/>
            <a:ext cx="2824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222369" y="3276601"/>
            <a:ext cx="84029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038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705222" y="3276601"/>
            <a:ext cx="2773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705222" y="2590801"/>
            <a:ext cx="20984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676401" y="3805536"/>
            <a:ext cx="36102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700905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9067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629650" y="2057401"/>
            <a:ext cx="44114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W</a:t>
            </a:r>
            <a:endParaRPr lang="en-US" b="0" i="1" dirty="0">
              <a:latin typeface="Times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839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753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982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9067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705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839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753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982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9067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8153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382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610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467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486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715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29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486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00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629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77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001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715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876800" y="2667001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876800" y="3124201"/>
            <a:ext cx="429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3733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495800" y="3124201"/>
            <a:ext cx="2551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408151" y="3581401"/>
            <a:ext cx="8226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057400" y="3581401"/>
            <a:ext cx="110799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057400" y="2895601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086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553200" y="23622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943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7086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8001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7315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6629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5715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382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3733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4166741" y="4133851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6858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7086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8001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7315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2057401" y="4114801"/>
            <a:ext cx="95410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8153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8458201" y="2667001"/>
            <a:ext cx="203132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8305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6400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6629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5715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itchFamily="18" charset="2"/>
              </a:rPr>
              <a:t> </a:t>
            </a:r>
            <a:r>
              <a:rPr lang="en-US" altLang="zh-CN" b="1" dirty="0">
                <a:latin typeface="Courier New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itchFamily="18" charset="2"/>
              </a:rPr>
              <a:t></a:t>
            </a:r>
            <a:endParaRPr lang="en-US" altLang="zh-CN" b="1" i="1" baseline="30000" dirty="0"/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itchFamily="49" charset="0"/>
              </a:rPr>
              <a:t>当</a:t>
            </a:r>
            <a:r>
              <a:rPr lang="en-US" altLang="zh-CN" b="1" dirty="0">
                <a:latin typeface="Courier New" pitchFamily="49" charset="0"/>
              </a:rPr>
              <a:t>x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zh-CN" altLang="en-US" b="1" dirty="0">
                <a:latin typeface="Courier New" pitchFamily="49" charset="0"/>
              </a:rPr>
              <a:t>时，舍入方向出错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C8B2D6-735F-452F-9443-50400C8FE93E}"/>
              </a:ext>
            </a:extLst>
          </p:cNvPr>
          <p:cNvGrpSpPr/>
          <p:nvPr/>
        </p:nvGrpSpPr>
        <p:grpSpPr>
          <a:xfrm>
            <a:off x="2057400" y="2743200"/>
            <a:ext cx="8001000" cy="1061740"/>
            <a:chOff x="533400" y="2743200"/>
            <a:chExt cx="8001000" cy="1061740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3962400" y="290512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4191000" y="290512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5105400" y="290512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39624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48768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5105400" y="3419475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53340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62484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6477000" y="34194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4191000" y="34194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352800" y="2743200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3352800" y="3343275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2209800" y="3724275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971800" y="3343275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33400" y="3114675"/>
              <a:ext cx="126188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操作数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5562600" y="34194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5076825" y="3057376"/>
              <a:ext cx="320922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4419600" y="290512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334000" y="2905125"/>
              <a:ext cx="1371600" cy="228600"/>
              <a:chOff x="3744" y="1488"/>
              <a:chExt cx="864" cy="144"/>
            </a:xfrm>
          </p:grpSpPr>
          <p:sp>
            <p:nvSpPr>
              <p:cNvPr id="14392" name="Rectangle 26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3" name="Rectangle 27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4" name="Rectangle 28"/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5" name="Rectangle 29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432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•••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11E3A-984E-4380-9EF4-6FDA88EC0D1A}"/>
              </a:ext>
            </a:extLst>
          </p:cNvPr>
          <p:cNvGrpSpPr/>
          <p:nvPr/>
        </p:nvGrpSpPr>
        <p:grpSpPr>
          <a:xfrm>
            <a:off x="8305800" y="2886075"/>
            <a:ext cx="1260396" cy="1066800"/>
            <a:chOff x="6781800" y="2886075"/>
            <a:chExt cx="1260396" cy="1066800"/>
          </a:xfrm>
        </p:grpSpPr>
        <p:sp>
          <p:nvSpPr>
            <p:cNvPr id="14380" name="Text Box 51"/>
            <p:cNvSpPr txBox="1">
              <a:spLocks noChangeArrowheads="1"/>
            </p:cNvSpPr>
            <p:nvPr/>
          </p:nvSpPr>
          <p:spPr bwMode="auto">
            <a:xfrm>
              <a:off x="6934200" y="2886075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小数点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4381" name="Line 52"/>
            <p:cNvSpPr>
              <a:spLocks noChangeShapeType="1"/>
            </p:cNvSpPr>
            <p:nvPr/>
          </p:nvSpPr>
          <p:spPr bwMode="auto">
            <a:xfrm flipH="1">
              <a:off x="6781800" y="3267075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A8A41E-3374-44E7-A89B-B30A85053D81}"/>
              </a:ext>
            </a:extLst>
          </p:cNvPr>
          <p:cNvGrpSpPr/>
          <p:nvPr/>
        </p:nvGrpSpPr>
        <p:grpSpPr>
          <a:xfrm>
            <a:off x="2057400" y="3800476"/>
            <a:ext cx="8001000" cy="461963"/>
            <a:chOff x="533400" y="3800475"/>
            <a:chExt cx="8001000" cy="461963"/>
          </a:xfrm>
        </p:grpSpPr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901784" y="3800475"/>
              <a:ext cx="80502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 i="1">
                  <a:latin typeface="Times" pitchFamily="18" charset="0"/>
                </a:rPr>
                <a:t>x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533400" y="3800475"/>
              <a:ext cx="80021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53340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5562600" y="38766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6477000" y="38766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5791200" y="38766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67" name="Rectangle 34"/>
            <p:cNvSpPr>
              <a:spLocks noChangeArrowheads="1"/>
            </p:cNvSpPr>
            <p:nvPr/>
          </p:nvSpPr>
          <p:spPr bwMode="auto">
            <a:xfrm>
              <a:off x="3962400" y="38766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14368" name="Rectangle 35"/>
            <p:cNvSpPr>
              <a:spLocks noChangeArrowheads="1"/>
            </p:cNvSpPr>
            <p:nvPr/>
          </p:nvSpPr>
          <p:spPr bwMode="auto">
            <a:xfrm>
              <a:off x="48768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69" name="Rectangle 36"/>
            <p:cNvSpPr>
              <a:spLocks noChangeArrowheads="1"/>
            </p:cNvSpPr>
            <p:nvPr/>
          </p:nvSpPr>
          <p:spPr bwMode="auto">
            <a:xfrm>
              <a:off x="51054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0" name="Rectangle 37"/>
            <p:cNvSpPr>
              <a:spLocks noChangeArrowheads="1"/>
            </p:cNvSpPr>
            <p:nvPr/>
          </p:nvSpPr>
          <p:spPr bwMode="auto">
            <a:xfrm>
              <a:off x="4191000" y="3876675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6858000" y="3876675"/>
              <a:ext cx="1371600" cy="228600"/>
              <a:chOff x="4416" y="2256"/>
              <a:chExt cx="864" cy="144"/>
            </a:xfrm>
          </p:grpSpPr>
          <p:sp>
            <p:nvSpPr>
              <p:cNvPr id="14388" name="Rectangle 39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89" name="Rectangle 40"/>
              <p:cNvSpPr>
                <a:spLocks noChangeArrowheads="1"/>
              </p:cNvSpPr>
              <p:nvPr/>
            </p:nvSpPr>
            <p:spPr bwMode="auto">
              <a:xfrm>
                <a:off x="4992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0" name="Rectangle 41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144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14391" name="Rectangle 42"/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32" cy="1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•••</a:t>
                </a:r>
              </a:p>
            </p:txBody>
          </p:sp>
        </p:grpSp>
        <p:sp>
          <p:nvSpPr>
            <p:cNvPr id="14372" name="Line 43"/>
            <p:cNvSpPr>
              <a:spLocks noChangeShapeType="1"/>
            </p:cNvSpPr>
            <p:nvPr/>
          </p:nvSpPr>
          <p:spPr bwMode="auto">
            <a:xfrm>
              <a:off x="2209800" y="4257675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Text Box 50"/>
            <p:cNvSpPr txBox="1">
              <a:spLocks noChangeArrowheads="1"/>
            </p:cNvSpPr>
            <p:nvPr/>
          </p:nvSpPr>
          <p:spPr bwMode="auto">
            <a:xfrm>
              <a:off x="6629400" y="3800475"/>
              <a:ext cx="261938" cy="4619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14382" name="Rectangle 53"/>
            <p:cNvSpPr>
              <a:spLocks noChangeArrowheads="1"/>
            </p:cNvSpPr>
            <p:nvPr/>
          </p:nvSpPr>
          <p:spPr bwMode="auto">
            <a:xfrm>
              <a:off x="3962400" y="38766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6A831D-62DC-42B8-9A8C-A798F2FC6A76}"/>
              </a:ext>
            </a:extLst>
          </p:cNvPr>
          <p:cNvGrpSpPr/>
          <p:nvPr/>
        </p:nvGrpSpPr>
        <p:grpSpPr>
          <a:xfrm>
            <a:off x="2057400" y="4267200"/>
            <a:ext cx="6172200" cy="528340"/>
            <a:chOff x="533400" y="4267200"/>
            <a:chExt cx="6172200" cy="528340"/>
          </a:xfrm>
        </p:grpSpPr>
        <p:sp>
          <p:nvSpPr>
            <p:cNvPr id="14373" name="Rectangle 44"/>
            <p:cNvSpPr>
              <a:spLocks noChangeArrowheads="1"/>
            </p:cNvSpPr>
            <p:nvPr/>
          </p:nvSpPr>
          <p:spPr bwMode="auto">
            <a:xfrm>
              <a:off x="2403102" y="4267200"/>
              <a:ext cx="14830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2000" b="0" dirty="0">
                  <a:latin typeface="Times" pitchFamily="18" charset="0"/>
                </a:rPr>
                <a:t>舍入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x</a:t>
              </a:r>
              <a:r>
                <a:rPr lang="en-US" b="0" i="1" dirty="0">
                  <a:latin typeface="Times" pitchFamily="18" charset="0"/>
                </a:rPr>
                <a:t> </a:t>
              </a:r>
              <a:r>
                <a:rPr lang="en-US" b="0" dirty="0">
                  <a:latin typeface="Times" pitchFamily="18" charset="0"/>
                </a:rPr>
                <a:t>/ 2</a:t>
              </a:r>
              <a:r>
                <a:rPr lang="en-US" b="0" i="1" baseline="30000" dirty="0">
                  <a:latin typeface="Times" pitchFamily="18" charset="0"/>
                </a:rPr>
                <a:t>k</a:t>
              </a:r>
              <a:r>
                <a:rPr lang="en-US" b="0" dirty="0">
                  <a:latin typeface="Times" pitchFamily="18" charset="0"/>
                  <a:sym typeface="Symbol" pitchFamily="18" charset="2"/>
                </a:rPr>
                <a:t>)</a:t>
              </a:r>
              <a:endParaRPr lang="en-US" b="0" dirty="0">
                <a:latin typeface="Times" pitchFamily="18" charset="0"/>
              </a:endParaRPr>
            </a:p>
          </p:txBody>
        </p:sp>
        <p:sp>
          <p:nvSpPr>
            <p:cNvPr id="14374" name="Rectangle 45"/>
            <p:cNvSpPr>
              <a:spLocks noChangeArrowheads="1"/>
            </p:cNvSpPr>
            <p:nvPr/>
          </p:nvSpPr>
          <p:spPr bwMode="auto">
            <a:xfrm>
              <a:off x="53340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5" name="Rectangle 46"/>
            <p:cNvSpPr>
              <a:spLocks noChangeArrowheads="1"/>
            </p:cNvSpPr>
            <p:nvPr/>
          </p:nvSpPr>
          <p:spPr bwMode="auto">
            <a:xfrm>
              <a:off x="5562600" y="44100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6" name="Rectangle 47"/>
            <p:cNvSpPr>
              <a:spLocks noChangeArrowheads="1"/>
            </p:cNvSpPr>
            <p:nvPr/>
          </p:nvSpPr>
          <p:spPr bwMode="auto">
            <a:xfrm>
              <a:off x="6477000" y="44100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77" name="Rectangle 48"/>
            <p:cNvSpPr>
              <a:spLocks noChangeArrowheads="1"/>
            </p:cNvSpPr>
            <p:nvPr/>
          </p:nvSpPr>
          <p:spPr bwMode="auto">
            <a:xfrm>
              <a:off x="5791200" y="44100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78" name="Text Box 49"/>
            <p:cNvSpPr txBox="1">
              <a:spLocks noChangeArrowheads="1"/>
            </p:cNvSpPr>
            <p:nvPr/>
          </p:nvSpPr>
          <p:spPr bwMode="auto">
            <a:xfrm>
              <a:off x="533400" y="4333875"/>
              <a:ext cx="95410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结果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14383" name="Rectangle 54"/>
            <p:cNvSpPr>
              <a:spLocks noChangeArrowheads="1"/>
            </p:cNvSpPr>
            <p:nvPr/>
          </p:nvSpPr>
          <p:spPr bwMode="auto">
            <a:xfrm>
              <a:off x="3962400" y="4410075"/>
              <a:ext cx="228600" cy="228600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14384" name="Rectangle 55"/>
            <p:cNvSpPr>
              <a:spLocks noChangeArrowheads="1"/>
            </p:cNvSpPr>
            <p:nvPr/>
          </p:nvSpPr>
          <p:spPr bwMode="auto">
            <a:xfrm>
              <a:off x="48768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5" name="Rectangle 56"/>
            <p:cNvSpPr>
              <a:spLocks noChangeArrowheads="1"/>
            </p:cNvSpPr>
            <p:nvPr/>
          </p:nvSpPr>
          <p:spPr bwMode="auto">
            <a:xfrm>
              <a:off x="51054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6" name="Rectangle 57"/>
            <p:cNvSpPr>
              <a:spLocks noChangeArrowheads="1"/>
            </p:cNvSpPr>
            <p:nvPr/>
          </p:nvSpPr>
          <p:spPr bwMode="auto">
            <a:xfrm>
              <a:off x="4191000" y="4410075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  <p:sp>
          <p:nvSpPr>
            <p:cNvPr id="14387" name="Rectangle 58"/>
            <p:cNvSpPr>
              <a:spLocks noChangeArrowheads="1"/>
            </p:cNvSpPr>
            <p:nvPr/>
          </p:nvSpPr>
          <p:spPr bwMode="auto">
            <a:xfrm>
              <a:off x="3962400" y="4410075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F0ED3D2-96D2-4449-A7CF-054D91F2D316}"/>
              </a:ext>
            </a:extLst>
          </p:cNvPr>
          <p:cNvGraphicFramePr>
            <a:graphicFrameLocks noGrp="1"/>
          </p:cNvGraphicFramePr>
          <p:nvPr/>
        </p:nvGraphicFramePr>
        <p:xfrm>
          <a:off x="2125980" y="5114923"/>
          <a:ext cx="7669530" cy="160496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03347904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268281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2065575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05685876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603369138"/>
                    </a:ext>
                  </a:extLst>
                </a:gridCol>
              </a:tblGrid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Computed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13100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-15213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-15213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 93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11000100 10010011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67858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-7606.5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-7607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 49 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1100010 01001001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72287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4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-950.8125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-951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 49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1100 01001001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34196"/>
                  </a:ext>
                </a:extLst>
              </a:tr>
              <a:tr h="3209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&gt;&gt; 8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-59.4257813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 C4</a:t>
                      </a:r>
                      <a:endParaRPr lang="zh-CN" sz="2000" b="1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11111111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11000100</a:t>
                      </a:r>
                      <a:endParaRPr lang="zh-CN" sz="2000" b="1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1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73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2952-ECFA-4E67-BBE1-CA208723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上一节内容回顾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9E4D0-B44D-449E-91EE-921B2201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362075"/>
            <a:ext cx="11459633" cy="3667125"/>
          </a:xfrm>
        </p:spPr>
        <p:txBody>
          <a:bodyPr/>
          <a:lstStyle/>
          <a:p>
            <a:r>
              <a:rPr lang="en-US" altLang="zh-CN" sz="3600" dirty="0"/>
              <a:t>C</a:t>
            </a:r>
            <a:r>
              <a:rPr lang="zh-CN" altLang="en-US" sz="3600" dirty="0"/>
              <a:t>语言中的移位运算</a:t>
            </a:r>
            <a:endParaRPr lang="en-US" altLang="zh-CN" sz="3600" dirty="0"/>
          </a:p>
          <a:p>
            <a:r>
              <a:rPr lang="zh-CN" altLang="en-US" sz="3600" dirty="0"/>
              <a:t>整型数</a:t>
            </a:r>
            <a:endParaRPr lang="en-US" altLang="zh-CN" sz="3600" dirty="0"/>
          </a:p>
          <a:p>
            <a:pPr lvl="1"/>
            <a:r>
              <a:rPr lang="zh-CN" altLang="en-US" sz="3200" b="1" dirty="0">
                <a:solidFill>
                  <a:srgbClr val="000000"/>
                </a:solidFill>
              </a:rPr>
              <a:t>表示：无符号数和有符号数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3200" b="1" dirty="0"/>
              <a:t>无符号数和有符号数的转换</a:t>
            </a:r>
            <a:endParaRPr lang="en-US" altLang="zh-CN" sz="3200" b="1" dirty="0"/>
          </a:p>
          <a:p>
            <a:pPr lvl="1"/>
            <a:r>
              <a:rPr lang="zh-CN" altLang="en-US" sz="3200" b="1" dirty="0"/>
              <a:t>扩展、截断</a:t>
            </a:r>
            <a:endParaRPr lang="en-US" altLang="zh-CN" sz="3200" b="1" dirty="0"/>
          </a:p>
          <a:p>
            <a:pPr lvl="1"/>
            <a:r>
              <a:rPr lang="zh-CN" altLang="en-US" sz="3200" b="1" dirty="0"/>
              <a:t>整数运算：加、非、</a:t>
            </a:r>
            <a:r>
              <a:rPr lang="zh-CN" altLang="en-US" sz="3200" dirty="0">
                <a:solidFill>
                  <a:srgbClr val="A6A6A6"/>
                </a:solidFill>
              </a:rPr>
              <a:t>乘、移位</a:t>
            </a:r>
            <a:endParaRPr lang="en-US" altLang="zh-CN" sz="32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6002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2073276" y="1428691"/>
            <a:ext cx="8594725" cy="5267325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zh-CN" altLang="en-US" dirty="0">
                <a:sym typeface="Symbol" pitchFamily="18" charset="2"/>
              </a:rPr>
              <a:t>向</a:t>
            </a:r>
            <a:r>
              <a:rPr lang="en-US" altLang="zh-CN" dirty="0">
                <a:sym typeface="Symbol" pitchFamily="18" charset="2"/>
              </a:rPr>
              <a:t>0</a:t>
            </a:r>
            <a:r>
              <a:rPr lang="zh-CN" altLang="en-US" dirty="0">
                <a:sym typeface="Symbol" pitchFamily="18" charset="2"/>
              </a:rPr>
              <a:t>舍入</a:t>
            </a:r>
            <a:r>
              <a:rPr lang="en-US" dirty="0"/>
              <a:t>)</a:t>
            </a: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sym typeface="Symbol" pitchFamily="18" charset="2"/>
              </a:rPr>
              <a:t>按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  </a:t>
            </a:r>
            <a:r>
              <a:rPr lang="zh-CN" altLang="en-US" b="1" dirty="0">
                <a:sym typeface="Symbol" pitchFamily="18" charset="2"/>
              </a:rPr>
              <a:t>计算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</a:rPr>
              <a:t>( x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+ (1&lt;&lt;k)-1 </a:t>
            </a:r>
            <a:r>
              <a:rPr lang="en-US" b="1" dirty="0">
                <a:latin typeface="Courier New" pitchFamily="49" charset="0"/>
              </a:rPr>
              <a:t>) 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C82D57-70CB-49C5-B6F0-5B3B1C23F8A4}"/>
              </a:ext>
            </a:extLst>
          </p:cNvPr>
          <p:cNvGrpSpPr/>
          <p:nvPr/>
        </p:nvGrpSpPr>
        <p:grpSpPr>
          <a:xfrm>
            <a:off x="8458201" y="5029200"/>
            <a:ext cx="1106507" cy="1066800"/>
            <a:chOff x="6934200" y="5029200"/>
            <a:chExt cx="1106507" cy="1066800"/>
          </a:xfrm>
        </p:grpSpPr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7086600" y="5029200"/>
              <a:ext cx="954107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0" dirty="0">
                  <a:latin typeface="Calibri" pitchFamily="34" charset="0"/>
                </a:rPr>
                <a:t>小数点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>
              <a:off x="6934200" y="54102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 b="0">
                <a:latin typeface="Calibri"/>
                <a:cs typeface="Calibri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D872ED-A998-4BB7-9528-7C23C05B9559}"/>
              </a:ext>
            </a:extLst>
          </p:cNvPr>
          <p:cNvGrpSpPr/>
          <p:nvPr/>
        </p:nvGrpSpPr>
        <p:grpSpPr>
          <a:xfrm>
            <a:off x="2286000" y="4191000"/>
            <a:ext cx="8077200" cy="922040"/>
            <a:chOff x="762000" y="4191000"/>
            <a:chExt cx="8077200" cy="922040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62000" y="4491335"/>
              <a:ext cx="126188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被除数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505200" y="4191000"/>
              <a:ext cx="33855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5234136" y="4413222"/>
              <a:ext cx="29848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4114800" y="42672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4343400" y="4267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5257800" y="4267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4572000" y="4267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5486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6400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6629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57150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4114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50292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5257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54864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64008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6629400" y="47275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4343400" y="47275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03" name="Rectangle 47"/>
            <p:cNvSpPr>
              <a:spLocks noChangeArrowheads="1"/>
            </p:cNvSpPr>
            <p:nvPr/>
          </p:nvSpPr>
          <p:spPr bwMode="auto">
            <a:xfrm>
              <a:off x="2900265" y="4651375"/>
              <a:ext cx="96212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+2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b="0">
                  <a:latin typeface="Times" pitchFamily="18" charset="0"/>
                </a:rPr>
                <a:t>–1</a:t>
              </a: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5715000" y="47275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09" name="Line 53"/>
            <p:cNvSpPr>
              <a:spLocks noChangeShapeType="1"/>
            </p:cNvSpPr>
            <p:nvPr/>
          </p:nvSpPr>
          <p:spPr bwMode="auto">
            <a:xfrm>
              <a:off x="2514600" y="50292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7E75AE-F36C-43BD-9E0C-E7DB988252FF}"/>
              </a:ext>
            </a:extLst>
          </p:cNvPr>
          <p:cNvGrpSpPr/>
          <p:nvPr/>
        </p:nvGrpSpPr>
        <p:grpSpPr>
          <a:xfrm>
            <a:off x="2362200" y="5181601"/>
            <a:ext cx="7848600" cy="766465"/>
            <a:chOff x="838200" y="5181600"/>
            <a:chExt cx="7848600" cy="766465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838200" y="53340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41148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50292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5257800" y="5562600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54864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64008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6629400" y="55626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343400" y="55626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3505200" y="5486400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2362200" y="58674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3124200" y="5486400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5715000" y="55626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114800" y="51816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4343400" y="5181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5257800" y="51816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4572000" y="51816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>
              <a:off x="54864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64008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6629400" y="51816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5715000" y="51816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6367F7-1561-4249-B406-C2FD6FA21048}"/>
              </a:ext>
            </a:extLst>
          </p:cNvPr>
          <p:cNvGrpSpPr/>
          <p:nvPr/>
        </p:nvGrpSpPr>
        <p:grpSpPr>
          <a:xfrm>
            <a:off x="2323172" y="5867401"/>
            <a:ext cx="7582829" cy="537865"/>
            <a:chOff x="799171" y="5867400"/>
            <a:chExt cx="7582829" cy="537865"/>
          </a:xfrm>
        </p:grpSpPr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622201" y="5943600"/>
              <a:ext cx="131638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b="0" i="1">
                  <a:latin typeface="Times" pitchFamily="18" charset="0"/>
                </a:rPr>
                <a:t>u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i="1" baseline="3000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54864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5715000" y="60198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6629400" y="60198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943600" y="60198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114800" y="60198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50292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52578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4343400" y="6019800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6815512" y="5943600"/>
              <a:ext cx="24878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4114800" y="60198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70104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79248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8153400" y="60198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7239000" y="60198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5118" name="Rectangle 62"/>
            <p:cNvSpPr>
              <a:spLocks noChangeArrowheads="1"/>
            </p:cNvSpPr>
            <p:nvPr/>
          </p:nvSpPr>
          <p:spPr bwMode="auto">
            <a:xfrm>
              <a:off x="799171" y="5867400"/>
              <a:ext cx="1715429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偏差没影响</a:t>
              </a:r>
              <a:endParaRPr lang="en-US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485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919E29-3477-48C4-87BD-51C8730A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</a:rPr>
              <a:t>情况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</a:rPr>
              <a:t>2: 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</a:rPr>
              <a:t>有舍入</a:t>
            </a:r>
            <a:endParaRPr lang="en-US" altLang="zh-CN" dirty="0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0" y="2209801"/>
            <a:ext cx="12618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19675" y="2057401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739465" y="2300288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629275" y="2133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857875" y="2133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772275" y="2133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86475" y="2133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70008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79152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8143875" y="2133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7229475" y="2133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8C5044-BC83-4C8D-A1B4-34A228F806B6}"/>
              </a:ext>
            </a:extLst>
          </p:cNvPr>
          <p:cNvGrpSpPr/>
          <p:nvPr/>
        </p:nvGrpSpPr>
        <p:grpSpPr>
          <a:xfrm>
            <a:off x="8458200" y="3733800"/>
            <a:ext cx="1260396" cy="1066800"/>
            <a:chOff x="6934200" y="3733800"/>
            <a:chExt cx="1260396" cy="1066800"/>
          </a:xfrm>
        </p:grpSpPr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7086600" y="37338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小数点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6934200" y="4114800"/>
              <a:ext cx="30480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638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6553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781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7010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92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8153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867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4424266" y="2590801"/>
            <a:ext cx="9621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239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4038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638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5867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6781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6096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010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924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8153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239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209801" y="5939136"/>
            <a:ext cx="4129657" cy="461665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/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5FACB0-7196-4C9D-9F1E-453395236580}"/>
              </a:ext>
            </a:extLst>
          </p:cNvPr>
          <p:cNvGrpSpPr/>
          <p:nvPr/>
        </p:nvGrpSpPr>
        <p:grpSpPr>
          <a:xfrm>
            <a:off x="2362200" y="4191001"/>
            <a:ext cx="7848600" cy="842665"/>
            <a:chOff x="838200" y="4191000"/>
            <a:chExt cx="7848600" cy="842665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838200" y="4191000"/>
              <a:ext cx="110799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除数</a:t>
              </a:r>
              <a:r>
                <a:rPr 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4114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50292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5257800" y="4267200"/>
              <a:ext cx="228600" cy="228600"/>
            </a:xfrm>
            <a:prstGeom prst="rect">
              <a:avLst/>
            </a:prstGeom>
            <a:solidFill>
              <a:srgbClr val="A8E7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5486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4008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629400" y="4267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43434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3505200" y="4191000"/>
              <a:ext cx="42992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2</a:t>
              </a:r>
              <a:r>
                <a:rPr lang="en-US" b="0" i="1" baseline="30000">
                  <a:latin typeface="Times" pitchFamily="18" charset="0"/>
                </a:rPr>
                <a:t>k</a:t>
              </a:r>
              <a:endParaRPr lang="en-US" b="0" i="1">
                <a:latin typeface="Times" pitchFamily="18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2362200" y="4572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124200" y="4191000"/>
              <a:ext cx="25519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/>
                <a:t>/</a:t>
              </a: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2560460" y="4572000"/>
              <a:ext cx="129875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b="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b="0" i="1">
                  <a:latin typeface="Times" pitchFamily="18" charset="0"/>
                </a:rPr>
                <a:t>x </a:t>
              </a:r>
              <a:r>
                <a:rPr lang="en-US" b="0">
                  <a:latin typeface="Times" pitchFamily="18" charset="0"/>
                </a:rPr>
                <a:t>/ 2</a:t>
              </a:r>
              <a:r>
                <a:rPr lang="en-US" b="0" i="1" baseline="30000">
                  <a:latin typeface="Times" pitchFamily="18" charset="0"/>
                </a:rPr>
                <a:t>k </a:t>
              </a:r>
              <a:r>
                <a:rPr lang="en-US" i="1" baseline="30000">
                  <a:latin typeface="Times" pitchFamily="18" charset="0"/>
                </a:rPr>
                <a:t> </a:t>
              </a:r>
              <a:r>
                <a:rPr lang="en-US" b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5715000" y="4267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54864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5715000" y="4724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6629400" y="4724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11" name="Rectangle 31"/>
            <p:cNvSpPr>
              <a:spLocks noChangeArrowheads="1"/>
            </p:cNvSpPr>
            <p:nvPr/>
          </p:nvSpPr>
          <p:spPr bwMode="auto">
            <a:xfrm>
              <a:off x="5943600" y="4724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4114800" y="4724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50292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52578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4343400" y="4724400"/>
              <a:ext cx="6858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6781800" y="4648200"/>
              <a:ext cx="2429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.</a:t>
              </a: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114800" y="4724400"/>
              <a:ext cx="228600" cy="228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6139" name="Rectangle 59"/>
            <p:cNvSpPr>
              <a:spLocks noChangeArrowheads="1"/>
            </p:cNvSpPr>
            <p:nvPr/>
          </p:nvSpPr>
          <p:spPr bwMode="auto">
            <a:xfrm>
              <a:off x="70104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79248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1" name="Rectangle 61"/>
            <p:cNvSpPr>
              <a:spLocks noChangeArrowheads="1"/>
            </p:cNvSpPr>
            <p:nvPr/>
          </p:nvSpPr>
          <p:spPr bwMode="auto">
            <a:xfrm>
              <a:off x="8153400" y="4724400"/>
              <a:ext cx="228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6142" name="Rectangle 62"/>
            <p:cNvSpPr>
              <a:spLocks noChangeArrowheads="1"/>
            </p:cNvSpPr>
            <p:nvPr/>
          </p:nvSpPr>
          <p:spPr bwMode="auto">
            <a:xfrm>
              <a:off x="7239000" y="4724400"/>
              <a:ext cx="6858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604561-125D-4BE4-8098-58B1BAD1AC0E}"/>
              </a:ext>
            </a:extLst>
          </p:cNvPr>
          <p:cNvGrpSpPr/>
          <p:nvPr/>
        </p:nvGrpSpPr>
        <p:grpSpPr>
          <a:xfrm>
            <a:off x="5753100" y="3429001"/>
            <a:ext cx="1485900" cy="766465"/>
            <a:chOff x="4229100" y="3429000"/>
            <a:chExt cx="1485900" cy="766465"/>
          </a:xfrm>
        </p:grpSpPr>
        <p:sp>
          <p:nvSpPr>
            <p:cNvPr id="46143" name="AutoShape 63"/>
            <p:cNvSpPr>
              <a:spLocks/>
            </p:cNvSpPr>
            <p:nvPr/>
          </p:nvSpPr>
          <p:spPr bwMode="auto">
            <a:xfrm rot="-5400000">
              <a:off x="4800600" y="2971800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4229100" y="3733800"/>
              <a:ext cx="14859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增加了</a:t>
              </a: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09EA53-E8D2-4FD6-B868-85BE9F4FB89E}"/>
              </a:ext>
            </a:extLst>
          </p:cNvPr>
          <p:cNvGrpSpPr/>
          <p:nvPr/>
        </p:nvGrpSpPr>
        <p:grpSpPr>
          <a:xfrm>
            <a:off x="7239001" y="5105401"/>
            <a:ext cx="1263487" cy="750331"/>
            <a:chOff x="5715000" y="5105400"/>
            <a:chExt cx="1263487" cy="750331"/>
          </a:xfrm>
        </p:grpSpPr>
        <p:sp>
          <p:nvSpPr>
            <p:cNvPr id="46145" name="AutoShape 65"/>
            <p:cNvSpPr>
              <a:spLocks/>
            </p:cNvSpPr>
            <p:nvPr/>
          </p:nvSpPr>
          <p:spPr bwMode="auto">
            <a:xfrm rot="-5400000">
              <a:off x="6172200" y="4648200"/>
              <a:ext cx="228600" cy="1143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5715000" y="5394066"/>
              <a:ext cx="126348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Calibri" pitchFamily="34" charset="0"/>
                </a:rPr>
                <a:t>增加了</a:t>
              </a:r>
              <a:r>
                <a:rPr lang="en-US" b="0" dirty="0">
                  <a:latin typeface="Calibri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56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求相反数</a:t>
            </a:r>
            <a:r>
              <a:rPr lang="en-US" altLang="zh-CN" dirty="0"/>
              <a:t>(negation)</a:t>
            </a:r>
          </a:p>
          <a:p>
            <a:pPr lvl="1" indent="-342900"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</a:t>
            </a:r>
            <a:r>
              <a:rPr lang="en-US" altLang="zh-CN" dirty="0"/>
              <a:t>1( Complement &amp; Increment)</a:t>
            </a:r>
          </a:p>
          <a:p>
            <a:pPr lvl="1" indent="-342900">
              <a:tabLst>
                <a:tab pos="3200400" algn="l"/>
                <a:tab pos="41148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例子</a:t>
            </a:r>
            <a:endParaRPr lang="en-US" altLang="zh-CN" dirty="0"/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求相反数</a:t>
            </a:r>
            <a:r>
              <a:rPr lang="en-US" altLang="zh-CN" dirty="0"/>
              <a:t>(negation)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50174" y="4112827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2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24201" y="2845538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/>
                <a:t>MSB                                                    LSB</a:t>
              </a:r>
            </a:p>
            <a:p>
              <a:endParaRPr lang="en-US" altLang="zh-CN" b="0" dirty="0"/>
            </a:p>
            <a:p>
              <a:endParaRPr lang="en-US" altLang="zh-CN" b="0" dirty="0"/>
            </a:p>
            <a:p>
              <a:pPr>
                <a:spcBef>
                  <a:spcPts val="0"/>
                </a:spcBef>
              </a:pPr>
              <a:r>
                <a:rPr lang="en-US" altLang="zh-CN" b="0" dirty="0"/>
                <a:t> 15                                                          0 </a:t>
              </a:r>
              <a:endParaRPr lang="zh-CN" altLang="en-US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3520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0" dirty="0"/>
                <a:t>1  0  1  1  0  0  1  0  1  0  0  1  1  1  0  0</a:t>
              </a:r>
              <a:endParaRPr lang="zh-CN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CACE82-6DE4-4B13-A455-EE845A5A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667000" y="1257301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667001" y="2984502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67001" y="4425951"/>
            <a:ext cx="12795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</a:t>
            </a:r>
            <a:r>
              <a:rPr lang="en-US" dirty="0" err="1">
                <a:latin typeface="Calibri" pitchFamily="34" charset="0"/>
              </a:rPr>
              <a:t>TMin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3021801"/>
            <a:ext cx="5910943" cy="11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19" y="1368355"/>
            <a:ext cx="5910943" cy="14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918" y="4656782"/>
            <a:ext cx="58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9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2" y="1404938"/>
            <a:ext cx="8307388" cy="522446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cnt-2;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</a:rPr>
              <a:t>cnt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itchFamily="49" charset="0"/>
              </a:rPr>
              <a:t> 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/>
                <a:cs typeface="Courier New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1752601" y="2809876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39963" y="1454478"/>
            <a:ext cx="6508751" cy="1217584"/>
            <a:chOff x="-29" y="161"/>
            <a:chExt cx="4100" cy="766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2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5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7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9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2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4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66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90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14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38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622" y="520"/>
              <a:ext cx="0" cy="407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/>
            <a:r>
              <a:rPr lang="zh-CN" altLang="en-US" dirty="0"/>
              <a:t>潜在地，可以有</a:t>
            </a:r>
            <a:r>
              <a:rPr lang="en-US" dirty="0"/>
              <a:t>16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/>
            <a:r>
              <a:rPr lang="zh-CN" altLang="en-US" dirty="0"/>
              <a:t>始终是整数个字节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43700" y="1143000"/>
            <a:ext cx="3467100" cy="5614988"/>
            <a:chOff x="0" y="0"/>
            <a:chExt cx="2184" cy="3537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38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4748"/>
              </p:ext>
            </p:extLst>
          </p:nvPr>
        </p:nvGraphicFramePr>
        <p:xfrm>
          <a:off x="2514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01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itchFamily="2" charset="-122"/>
              </a:rPr>
              <a:t>双端序</a:t>
            </a:r>
            <a:r>
              <a:rPr lang="en-US" altLang="zh-CN" dirty="0">
                <a:ea typeface="宋体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473451"/>
            <a:ext cx="5486400" cy="652463"/>
            <a:chOff x="0" y="-4"/>
            <a:chExt cx="3456" cy="41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581400" y="4311651"/>
            <a:ext cx="5486400" cy="652463"/>
            <a:chOff x="0" y="-4"/>
            <a:chExt cx="3456" cy="411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-4"/>
              <a:ext cx="432" cy="200"/>
              <a:chOff x="0" y="-4"/>
              <a:chExt cx="432" cy="200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-4"/>
              <a:ext cx="432" cy="200"/>
              <a:chOff x="0" y="-4"/>
              <a:chExt cx="432" cy="200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-4"/>
              <a:ext cx="432" cy="200"/>
              <a:chOff x="0" y="-4"/>
              <a:chExt cx="432" cy="200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-4"/>
              <a:ext cx="432" cy="200"/>
              <a:chOff x="0" y="-4"/>
              <a:chExt cx="432" cy="200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-4"/>
                <a:ext cx="429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68"/>
              <a:ext cx="432" cy="239"/>
              <a:chOff x="0" y="-8"/>
              <a:chExt cx="432" cy="239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68"/>
              <a:ext cx="432" cy="239"/>
              <a:chOff x="0" y="-8"/>
              <a:chExt cx="432" cy="239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68"/>
              <a:ext cx="432" cy="239"/>
              <a:chOff x="0" y="-8"/>
              <a:chExt cx="432" cy="239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68"/>
              <a:ext cx="432" cy="239"/>
              <a:chOff x="0" y="-8"/>
              <a:chExt cx="432" cy="239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3" y="-8"/>
                <a:ext cx="264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2362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2362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4953000" y="3757614"/>
            <a:ext cx="2743200" cy="358775"/>
            <a:chOff x="0" y="-1"/>
            <a:chExt cx="1728" cy="226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4953000" y="4595814"/>
            <a:ext cx="2743200" cy="358775"/>
            <a:chOff x="0" y="-1"/>
            <a:chExt cx="1728" cy="226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-1"/>
              <a:ext cx="432" cy="226"/>
              <a:chOff x="0" y="-1"/>
              <a:chExt cx="432" cy="226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-1"/>
              <a:ext cx="432" cy="226"/>
              <a:chOff x="0" y="-1"/>
              <a:chExt cx="432" cy="226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-1"/>
              <a:ext cx="432" cy="226"/>
              <a:chOff x="0" y="-1"/>
              <a:chExt cx="432" cy="226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-1"/>
              <a:ext cx="432" cy="226"/>
              <a:chOff x="0" y="-1"/>
              <a:chExt cx="432" cy="226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8" y="-1"/>
                <a:ext cx="235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/>
          </p:cNvSpPr>
          <p:nvPr/>
        </p:nvSpPr>
        <p:spPr bwMode="auto">
          <a:xfrm>
            <a:off x="2273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6604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60601" y="2208214"/>
            <a:ext cx="1476375" cy="1714499"/>
            <a:chOff x="0" y="0"/>
            <a:chExt cx="930" cy="108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65"/>
              <a:ext cx="384" cy="815"/>
              <a:chOff x="0" y="-8"/>
              <a:chExt cx="384" cy="815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165600" y="2208214"/>
            <a:ext cx="617538" cy="1714499"/>
            <a:chOff x="0" y="0"/>
            <a:chExt cx="389" cy="1080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65"/>
              <a:ext cx="384" cy="815"/>
              <a:chOff x="0" y="-8"/>
              <a:chExt cx="384" cy="815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098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1881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879601" y="4318000"/>
            <a:ext cx="4527771" cy="2286000"/>
            <a:chOff x="355600" y="4318000"/>
            <a:chExt cx="4527771" cy="2286000"/>
          </a:xfrm>
        </p:grpSpPr>
        <p:sp>
          <p:nvSpPr>
            <p:cNvPr id="18434" name="Rectangle 2"/>
            <p:cNvSpPr>
              <a:spLocks/>
            </p:cNvSpPr>
            <p:nvPr/>
          </p:nvSpPr>
          <p:spPr bwMode="auto">
            <a:xfrm>
              <a:off x="749300" y="4762500"/>
              <a:ext cx="2730500" cy="1841500"/>
            </a:xfrm>
            <a:prstGeom prst="rect">
              <a:avLst/>
            </a:prstGeom>
            <a:solidFill>
              <a:srgbClr val="F2F2F2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749300" y="4773613"/>
              <a:ext cx="1476375" cy="1714499"/>
              <a:chOff x="0" y="0"/>
              <a:chExt cx="930" cy="1080"/>
            </a:xfrm>
          </p:grpSpPr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17" name="Group 46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66" name="Rectangle 4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7" name="Rectangle 4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93</a:t>
                    </a:r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64" name="Rectangle 5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5" name="Rectangle 5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C4</a:t>
                    </a:r>
                  </a:p>
                </p:txBody>
              </p:sp>
            </p:grpSp>
            <p:grpSp>
              <p:nvGrpSpPr>
                <p:cNvPr id="19" name="Group 5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62" name="Rectangle 5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3" name="Rectangle 5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20" name="Group 55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60" name="Rectangle 56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61" name="Rectangle 57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</p:grpSp>
          <p:sp>
            <p:nvSpPr>
              <p:cNvPr id="53355" name="Rectangle 58"/>
              <p:cNvSpPr>
                <a:spLocks/>
              </p:cNvSpPr>
              <p:nvPr/>
            </p:nvSpPr>
            <p:spPr bwMode="auto">
              <a:xfrm>
                <a:off x="0" y="0"/>
                <a:ext cx="930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IA32, x86-64</a:t>
                </a:r>
              </a:p>
            </p:txBody>
          </p:sp>
        </p:grpSp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2654300" y="4773613"/>
              <a:ext cx="617538" cy="1714499"/>
              <a:chOff x="0" y="0"/>
              <a:chExt cx="389" cy="1080"/>
            </a:xfrm>
          </p:grpSpPr>
          <p:grpSp>
            <p:nvGrpSpPr>
              <p:cNvPr id="22" name="Group 60"/>
              <p:cNvGrpSpPr>
                <a:grpSpLocks/>
              </p:cNvGrpSpPr>
              <p:nvPr/>
            </p:nvGrpSpPr>
            <p:grpSpPr bwMode="auto">
              <a:xfrm>
                <a:off x="0" y="265"/>
                <a:ext cx="384" cy="815"/>
                <a:chOff x="0" y="-8"/>
                <a:chExt cx="384" cy="815"/>
              </a:xfrm>
            </p:grpSpPr>
            <p:grpSp>
              <p:nvGrpSpPr>
                <p:cNvPr id="23" name="Group 61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52" name="Rectangle 62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53" name="Rectangle 63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C4</a:t>
                    </a:r>
                  </a:p>
                </p:txBody>
              </p:sp>
            </p:grpSp>
            <p:grpSp>
              <p:nvGrpSpPr>
                <p:cNvPr id="24" name="Group 64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50" name="Rectangle 65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51" name="Rectangle 66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93</a:t>
                    </a:r>
                  </a:p>
                </p:txBody>
              </p:sp>
            </p:grpSp>
            <p:grpSp>
              <p:nvGrpSpPr>
                <p:cNvPr id="25" name="Group 67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48" name="Rectangle 68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49" name="Rectangle 69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  <p:grpSp>
              <p:nvGrpSpPr>
                <p:cNvPr id="26" name="Group 70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46" name="Rectangle 71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47" name="Rectangle 72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FF</a:t>
                    </a:r>
                  </a:p>
                </p:txBody>
              </p:sp>
            </p:grpSp>
          </p:grpSp>
          <p:sp>
            <p:nvSpPr>
              <p:cNvPr id="53341" name="Rectangle 73"/>
              <p:cNvSpPr>
                <a:spLocks/>
              </p:cNvSpPr>
              <p:nvPr/>
            </p:nvSpPr>
            <p:spPr bwMode="auto">
              <a:xfrm>
                <a:off x="20" y="0"/>
                <a:ext cx="369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Sun</a:t>
                </a:r>
              </a:p>
            </p:txBody>
          </p:sp>
        </p:grpSp>
        <p:grpSp>
          <p:nvGrpSpPr>
            <p:cNvPr id="27" name="Group 74"/>
            <p:cNvGrpSpPr>
              <a:grpSpLocks/>
            </p:cNvGrpSpPr>
            <p:nvPr/>
          </p:nvGrpSpPr>
          <p:grpSpPr bwMode="auto">
            <a:xfrm>
              <a:off x="1587500" y="5384800"/>
              <a:ext cx="1066800" cy="914400"/>
              <a:chOff x="0" y="0"/>
              <a:chExt cx="672" cy="576"/>
            </a:xfrm>
          </p:grpSpPr>
          <p:sp>
            <p:nvSpPr>
              <p:cNvPr id="53336" name="Line 7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7" name="Line 76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8" name="Line 77"/>
              <p:cNvSpPr>
                <a:spLocks noChangeShapeType="1"/>
              </p:cNvSpPr>
              <p:nvPr/>
            </p:nvSpPr>
            <p:spPr bwMode="auto">
              <a:xfrm rot="10800000" flipH="1"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9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53264" name="Rectangle 79"/>
            <p:cNvSpPr>
              <a:spLocks/>
            </p:cNvSpPr>
            <p:nvPr/>
          </p:nvSpPr>
          <p:spPr bwMode="auto">
            <a:xfrm>
              <a:off x="3810000" y="6030913"/>
              <a:ext cx="1073371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zh-CN" alt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补码表示</a:t>
              </a:r>
              <a:endPara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53265" name="Line 80"/>
            <p:cNvSpPr>
              <a:spLocks noChangeShapeType="1"/>
            </p:cNvSpPr>
            <p:nvPr/>
          </p:nvSpPr>
          <p:spPr bwMode="auto">
            <a:xfrm rot="10800000">
              <a:off x="3352800" y="5638800"/>
              <a:ext cx="914400" cy="38100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66" name="Rectangle 81"/>
            <p:cNvSpPr>
              <a:spLocks/>
            </p:cNvSpPr>
            <p:nvPr/>
          </p:nvSpPr>
          <p:spPr bwMode="auto">
            <a:xfrm>
              <a:off x="355600" y="4318000"/>
              <a:ext cx="3048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dirty="0" err="1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B = -15213;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6900" y="1866900"/>
            <a:ext cx="4660900" cy="3606800"/>
            <a:chOff x="4152900" y="1866900"/>
            <a:chExt cx="4660900" cy="3606800"/>
          </a:xfrm>
        </p:grpSpPr>
        <p:sp>
          <p:nvSpPr>
            <p:cNvPr id="18433" name="Rectangle 1"/>
            <p:cNvSpPr>
              <a:spLocks/>
            </p:cNvSpPr>
            <p:nvPr/>
          </p:nvSpPr>
          <p:spPr bwMode="auto">
            <a:xfrm>
              <a:off x="4432300" y="2324100"/>
              <a:ext cx="4381500" cy="3149600"/>
            </a:xfrm>
            <a:prstGeom prst="rect">
              <a:avLst/>
            </a:prstGeom>
            <a:solidFill>
              <a:srgbClr val="F2F2F2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67" name="Rectangle 82"/>
            <p:cNvSpPr>
              <a:spLocks/>
            </p:cNvSpPr>
            <p:nvPr/>
          </p:nvSpPr>
          <p:spPr bwMode="auto">
            <a:xfrm>
              <a:off x="4152900" y="1866900"/>
              <a:ext cx="37338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long int C = 15213;</a:t>
              </a:r>
            </a:p>
          </p:txBody>
        </p:sp>
        <p:grpSp>
          <p:nvGrpSpPr>
            <p:cNvPr id="28" name="Group 83"/>
            <p:cNvGrpSpPr>
              <a:grpSpLocks/>
            </p:cNvGrpSpPr>
            <p:nvPr/>
          </p:nvGrpSpPr>
          <p:grpSpPr bwMode="auto">
            <a:xfrm>
              <a:off x="6337300" y="4038600"/>
              <a:ext cx="609600" cy="1293813"/>
              <a:chOff x="0" y="-8"/>
              <a:chExt cx="384" cy="815"/>
            </a:xfrm>
          </p:grpSpPr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0" y="-8"/>
                <a:ext cx="384" cy="239"/>
                <a:chOff x="0" y="-8"/>
                <a:chExt cx="384" cy="239"/>
              </a:xfrm>
            </p:grpSpPr>
            <p:sp>
              <p:nvSpPr>
                <p:cNvPr id="53334" name="Rectangle 8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5" name="Rectangle 86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0" y="184"/>
                <a:ext cx="384" cy="239"/>
                <a:chOff x="0" y="-8"/>
                <a:chExt cx="384" cy="239"/>
              </a:xfrm>
            </p:grpSpPr>
            <p:sp>
              <p:nvSpPr>
                <p:cNvPr id="53332" name="Rectangle 8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3" name="Rectangle 89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0" y="376"/>
                <a:ext cx="384" cy="239"/>
                <a:chOff x="0" y="-8"/>
                <a:chExt cx="384" cy="239"/>
              </a:xfrm>
            </p:grpSpPr>
            <p:sp>
              <p:nvSpPr>
                <p:cNvPr id="53330" name="Rectangle 9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31" name="Rectangle 92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12" name="Group 93"/>
              <p:cNvGrpSpPr>
                <a:grpSpLocks/>
              </p:cNvGrpSpPr>
              <p:nvPr/>
            </p:nvGrpSpPr>
            <p:grpSpPr bwMode="auto">
              <a:xfrm>
                <a:off x="0" y="568"/>
                <a:ext cx="384" cy="239"/>
                <a:chOff x="0" y="-8"/>
                <a:chExt cx="384" cy="239"/>
              </a:xfrm>
            </p:grpSpPr>
            <p:sp>
              <p:nvSpPr>
                <p:cNvPr id="53328" name="Rectangle 9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9" name="Rectangle 95"/>
                <p:cNvSpPr>
                  <a:spLocks/>
                </p:cNvSpPr>
                <p:nvPr/>
              </p:nvSpPr>
              <p:spPr bwMode="auto">
                <a:xfrm>
                  <a:off x="59" y="-8"/>
                  <a:ext cx="264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grpSp>
          <p:nvGrpSpPr>
            <p:cNvPr id="53313" name="Group 96"/>
            <p:cNvGrpSpPr>
              <a:grpSpLocks/>
            </p:cNvGrpSpPr>
            <p:nvPr/>
          </p:nvGrpSpPr>
          <p:grpSpPr bwMode="auto">
            <a:xfrm>
              <a:off x="6107113" y="2398713"/>
              <a:ext cx="866775" cy="1714499"/>
              <a:chOff x="0" y="0"/>
              <a:chExt cx="545" cy="1080"/>
            </a:xfrm>
          </p:grpSpPr>
          <p:grpSp>
            <p:nvGrpSpPr>
              <p:cNvPr id="53314" name="Group 97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53315" name="Group 98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22" name="Rectangle 99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23" name="Rectangle 100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24" name="Group 101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20" name="Rectangle 102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21" name="Rectangle 103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25" name="Group 104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18" name="Rectangle 105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19" name="Rectangle 106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26" name="Group 107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16" name="Rectangle 108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17" name="Rectangle 109"/>
                  <p:cNvSpPr>
                    <a:spLocks/>
                  </p:cNvSpPr>
                  <p:nvPr/>
                </p:nvSpPr>
                <p:spPr bwMode="auto">
                  <a:xfrm>
                    <a:off x="60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311" name="Rectangle 110"/>
              <p:cNvSpPr>
                <a:spLocks/>
              </p:cNvSpPr>
              <p:nvPr/>
            </p:nvSpPr>
            <p:spPr bwMode="auto">
              <a:xfrm>
                <a:off x="0" y="0"/>
                <a:ext cx="545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x86-64</a:t>
                </a:r>
              </a:p>
            </p:txBody>
          </p:sp>
        </p:grpSp>
        <p:grpSp>
          <p:nvGrpSpPr>
            <p:cNvPr id="53327" name="Group 111"/>
            <p:cNvGrpSpPr>
              <a:grpSpLocks/>
            </p:cNvGrpSpPr>
            <p:nvPr/>
          </p:nvGrpSpPr>
          <p:grpSpPr bwMode="auto">
            <a:xfrm>
              <a:off x="8013700" y="2398713"/>
              <a:ext cx="617538" cy="1714499"/>
              <a:chOff x="0" y="0"/>
              <a:chExt cx="389" cy="1080"/>
            </a:xfrm>
          </p:grpSpPr>
          <p:grpSp>
            <p:nvGrpSpPr>
              <p:cNvPr id="53340" name="Group 112"/>
              <p:cNvGrpSpPr>
                <a:grpSpLocks/>
              </p:cNvGrpSpPr>
              <p:nvPr/>
            </p:nvGrpSpPr>
            <p:grpSpPr bwMode="auto">
              <a:xfrm>
                <a:off x="0" y="265"/>
                <a:ext cx="384" cy="815"/>
                <a:chOff x="0" y="-8"/>
                <a:chExt cx="384" cy="815"/>
              </a:xfrm>
            </p:grpSpPr>
            <p:grpSp>
              <p:nvGrpSpPr>
                <p:cNvPr id="53342" name="Group 11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308" name="Rectangle 114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9" name="Rectangle 115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43" name="Group 116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306" name="Rectangle 11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7" name="Rectangle 11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44" name="Group 119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304" name="Rectangle 12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5" name="Rectangle 12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45" name="Group 122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302" name="Rectangle 12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303" name="Rectangle 12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297" name="Rectangle 125"/>
              <p:cNvSpPr>
                <a:spLocks/>
              </p:cNvSpPr>
              <p:nvPr/>
            </p:nvSpPr>
            <p:spPr bwMode="auto">
              <a:xfrm>
                <a:off x="20" y="0"/>
                <a:ext cx="369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Sun</a:t>
                </a:r>
              </a:p>
            </p:txBody>
          </p:sp>
        </p:grpSp>
        <p:grpSp>
          <p:nvGrpSpPr>
            <p:cNvPr id="53354" name="Group 126"/>
            <p:cNvGrpSpPr>
              <a:grpSpLocks/>
            </p:cNvGrpSpPr>
            <p:nvPr/>
          </p:nvGrpSpPr>
          <p:grpSpPr bwMode="auto">
            <a:xfrm>
              <a:off x="6946900" y="3009900"/>
              <a:ext cx="1066800" cy="914400"/>
              <a:chOff x="0" y="0"/>
              <a:chExt cx="672" cy="576"/>
            </a:xfrm>
          </p:grpSpPr>
          <p:sp>
            <p:nvSpPr>
              <p:cNvPr id="53292" name="Line 12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3" name="Line 12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4" name="Line 129"/>
              <p:cNvSpPr>
                <a:spLocks noChangeShapeType="1"/>
              </p:cNvSpPr>
              <p:nvPr/>
            </p:nvSpPr>
            <p:spPr bwMode="auto">
              <a:xfrm rot="10800000" flipH="1">
                <a:off x="0" y="192"/>
                <a:ext cx="672" cy="19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95" name="Line 130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57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53356" name="Group 131"/>
            <p:cNvGrpSpPr>
              <a:grpSpLocks/>
            </p:cNvGrpSpPr>
            <p:nvPr/>
          </p:nvGrpSpPr>
          <p:grpSpPr bwMode="auto">
            <a:xfrm>
              <a:off x="4432300" y="2398713"/>
              <a:ext cx="838200" cy="1714499"/>
              <a:chOff x="0" y="0"/>
              <a:chExt cx="528" cy="1080"/>
            </a:xfrm>
          </p:grpSpPr>
          <p:grpSp>
            <p:nvGrpSpPr>
              <p:cNvPr id="53357" name="Group 132"/>
              <p:cNvGrpSpPr>
                <a:grpSpLocks/>
              </p:cNvGrpSpPr>
              <p:nvPr/>
            </p:nvGrpSpPr>
            <p:grpSpPr bwMode="auto">
              <a:xfrm>
                <a:off x="144" y="265"/>
                <a:ext cx="384" cy="815"/>
                <a:chOff x="0" y="-8"/>
                <a:chExt cx="384" cy="815"/>
              </a:xfrm>
            </p:grpSpPr>
            <p:grpSp>
              <p:nvGrpSpPr>
                <p:cNvPr id="53358" name="Group 133"/>
                <p:cNvGrpSpPr>
                  <a:grpSpLocks/>
                </p:cNvGrpSpPr>
                <p:nvPr/>
              </p:nvGrpSpPr>
              <p:grpSpPr bwMode="auto">
                <a:xfrm>
                  <a:off x="0" y="-8"/>
                  <a:ext cx="384" cy="239"/>
                  <a:chOff x="0" y="-8"/>
                  <a:chExt cx="384" cy="239"/>
                </a:xfrm>
              </p:grpSpPr>
              <p:sp>
                <p:nvSpPr>
                  <p:cNvPr id="53290" name="Rectangle 134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91" name="Rectangle 135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 dirty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6D</a:t>
                    </a:r>
                  </a:p>
                </p:txBody>
              </p:sp>
            </p:grpSp>
            <p:grpSp>
              <p:nvGrpSpPr>
                <p:cNvPr id="53359" name="Group 136"/>
                <p:cNvGrpSpPr>
                  <a:grpSpLocks/>
                </p:cNvGrpSpPr>
                <p:nvPr/>
              </p:nvGrpSpPr>
              <p:grpSpPr bwMode="auto">
                <a:xfrm>
                  <a:off x="0" y="184"/>
                  <a:ext cx="384" cy="239"/>
                  <a:chOff x="0" y="-8"/>
                  <a:chExt cx="384" cy="239"/>
                </a:xfrm>
              </p:grpSpPr>
              <p:sp>
                <p:nvSpPr>
                  <p:cNvPr id="53288" name="Rectangle 137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9" name="Rectangle 138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3B</a:t>
                    </a:r>
                  </a:p>
                </p:txBody>
              </p:sp>
            </p:grpSp>
            <p:grpSp>
              <p:nvGrpSpPr>
                <p:cNvPr id="53372" name="Group 139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84" cy="239"/>
                  <a:chOff x="0" y="-8"/>
                  <a:chExt cx="384" cy="239"/>
                </a:xfrm>
              </p:grpSpPr>
              <p:sp>
                <p:nvSpPr>
                  <p:cNvPr id="53286" name="Rectangle 140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7" name="Rectangle 141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  <p:grpSp>
              <p:nvGrpSpPr>
                <p:cNvPr id="53374" name="Group 142"/>
                <p:cNvGrpSpPr>
                  <a:grpSpLocks/>
                </p:cNvGrpSpPr>
                <p:nvPr/>
              </p:nvGrpSpPr>
              <p:grpSpPr bwMode="auto">
                <a:xfrm>
                  <a:off x="0" y="568"/>
                  <a:ext cx="384" cy="239"/>
                  <a:chOff x="0" y="-8"/>
                  <a:chExt cx="384" cy="239"/>
                </a:xfrm>
              </p:grpSpPr>
              <p:sp>
                <p:nvSpPr>
                  <p:cNvPr id="53284" name="Rectangle 143"/>
                  <p:cNvSpPr>
                    <a:spLocks/>
                  </p:cNvSpPr>
                  <p:nvPr/>
                </p:nvSpPr>
                <p:spPr bwMode="auto">
                  <a:xfrm>
                    <a:off x="0" y="16"/>
                    <a:ext cx="384" cy="192"/>
                  </a:xfrm>
                  <a:prstGeom prst="rect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>
                    <a:prstTxWarp prst="textNoShape">
                      <a:avLst/>
                    </a:prstTxWarp>
                  </a:bodyPr>
                  <a:lstStyle/>
                  <a:p>
                    <a:pPr algn="ctr" eaLnBrk="1" hangingPunct="1"/>
                    <a:endParaRPr lang="en-US" sz="4200" b="0">
                      <a:solidFill>
                        <a:srgbClr val="000000"/>
                      </a:solidFill>
                      <a:latin typeface="Gill Sans" charset="0"/>
                      <a:ea typeface="ヒラギノ角ゴ ProN W3" charset="-128"/>
                      <a:cs typeface="ヒラギノ角ゴ ProN W3" charset="-128"/>
                      <a:sym typeface="Gill Sans" charset="0"/>
                    </a:endParaRPr>
                  </a:p>
                </p:txBody>
              </p:sp>
              <p:sp>
                <p:nvSpPr>
                  <p:cNvPr id="53285" name="Rectangle 144"/>
                  <p:cNvSpPr>
                    <a:spLocks/>
                  </p:cNvSpPr>
                  <p:nvPr/>
                </p:nvSpPr>
                <p:spPr bwMode="auto">
                  <a:xfrm>
                    <a:off x="59" y="-8"/>
                    <a:ext cx="264" cy="23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50800" tIns="50800" bIns="50800" anchor="ctr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 eaLnBrk="1" hangingPunct="1"/>
                    <a:r>
                      <a:rPr lang="en-US" sz="1800" b="0">
                        <a:solidFill>
                          <a:srgbClr val="000066"/>
                        </a:solidFill>
                        <a:latin typeface="Courier New Bold" charset="0"/>
                        <a:ea typeface="Courier New Bold" charset="0"/>
                        <a:cs typeface="Courier New Bold" charset="0"/>
                        <a:sym typeface="Courier New Bold" charset="0"/>
                      </a:rPr>
                      <a:t>00</a:t>
                    </a:r>
                  </a:p>
                </p:txBody>
              </p:sp>
            </p:grpSp>
          </p:grpSp>
          <p:sp>
            <p:nvSpPr>
              <p:cNvPr id="53279" name="Rectangle 145"/>
              <p:cNvSpPr>
                <a:spLocks/>
              </p:cNvSpPr>
              <p:nvPr/>
            </p:nvSpPr>
            <p:spPr bwMode="auto">
              <a:xfrm>
                <a:off x="0" y="0"/>
                <a:ext cx="401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IA32</a:t>
                </a:r>
              </a:p>
            </p:txBody>
          </p:sp>
        </p:grpSp>
        <p:grpSp>
          <p:nvGrpSpPr>
            <p:cNvPr id="53375" name="Group 146"/>
            <p:cNvGrpSpPr>
              <a:grpSpLocks/>
            </p:cNvGrpSpPr>
            <p:nvPr/>
          </p:nvGrpSpPr>
          <p:grpSpPr bwMode="auto">
            <a:xfrm>
              <a:off x="5270500" y="3009900"/>
              <a:ext cx="1066800" cy="915988"/>
              <a:chOff x="0" y="0"/>
              <a:chExt cx="672" cy="577"/>
            </a:xfrm>
          </p:grpSpPr>
          <p:sp>
            <p:nvSpPr>
              <p:cNvPr id="53274" name="Line 147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5" name="Line 148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6" name="Line 149"/>
              <p:cNvSpPr>
                <a:spLocks noChangeShapeType="1"/>
              </p:cNvSpPr>
              <p:nvPr/>
            </p:nvSpPr>
            <p:spPr bwMode="auto">
              <a:xfrm rot="10800000" flipH="1">
                <a:off x="0" y="384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277" name="Line 150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67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6934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881018" y="2286000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037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4010997" y="3203575"/>
            <a:ext cx="32794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4000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676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936751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7308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5105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6257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5114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6270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7426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6515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/>
            <a:r>
              <a:rPr lang="zh-CN" altLang="en-US" dirty="0"/>
              <a:t>用字符数组表示</a:t>
            </a:r>
            <a:endParaRPr lang="en-US" dirty="0"/>
          </a:p>
          <a:p>
            <a:pPr marL="552450" lvl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7778814" y="2246314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9418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59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7815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9390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香农应用于数字系统</a:t>
            </a:r>
            <a:endParaRPr lang="en-US" dirty="0"/>
          </a:p>
          <a:p>
            <a:pPr marL="552450" lvl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51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6464301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87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8" y="0"/>
              <a:ext cx="461" cy="2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111500" y="4673601"/>
            <a:ext cx="2819400" cy="885825"/>
            <a:chOff x="0" y="0"/>
            <a:chExt cx="1776" cy="558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6" y="336"/>
              <a:ext cx="461" cy="2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6616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4346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1028700" progId="Equation.3">
                  <p:embed/>
                </p:oleObj>
              </mc:Choice>
              <mc:Fallback>
                <p:oleObj name="Equation" r:id="rId3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86001" y="1402803"/>
            <a:ext cx="80021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itchFamily="34" charset="0"/>
              </a:rPr>
              <a:t>断言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49051" y="1609357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63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85CE8-485B-49A8-A535-6DF15149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004359" y="1386038"/>
            <a:ext cx="8427756" cy="3598421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KSIZE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KSIZE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29694" y="610202"/>
            <a:ext cx="5185906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B651EE-51AF-4827-8DC2-80895BAD0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46" y="5213350"/>
            <a:ext cx="83073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与</a:t>
            </a:r>
            <a:r>
              <a:rPr lang="en-US" altLang="zh-CN" kern="0" dirty="0"/>
              <a:t>FreeBSD’s</a:t>
            </a:r>
            <a:r>
              <a:rPr lang="zh-CN" altLang="en-US" kern="0" dirty="0"/>
              <a:t>的</a:t>
            </a:r>
            <a:r>
              <a:rPr lang="en-US" altLang="zh-CN" kern="0" dirty="0" err="1"/>
              <a:t>getpeername</a:t>
            </a:r>
            <a:r>
              <a:rPr lang="zh-CN" altLang="en-US" kern="0" dirty="0"/>
              <a:t>代码实现相似</a:t>
            </a:r>
            <a:endParaRPr lang="en-US" kern="0" dirty="0"/>
          </a:p>
          <a:p>
            <a:r>
              <a:rPr lang="zh-CN" altLang="en-US" kern="0" dirty="0"/>
              <a:t>有很多聪明的人试图在程序中发现漏洞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73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  <p:extLst>
      <p:ext uri="{BB962C8B-B14F-4D97-AF65-F5344CB8AC3E}">
        <p14:creationId xmlns:p14="http://schemas.microsoft.com/office/powerpoint/2010/main" val="2086100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13CAC-03E1-4DAF-958E-A5883519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046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022127" y="4876800"/>
            <a:ext cx="8055205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MSIZE 528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[MSIZE];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(“%s\n”,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29200" y="565578"/>
            <a:ext cx="4692630" cy="643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38378547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C10E63-BCFD-497A-B1A7-468678A9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2046289" y="1219200"/>
            <a:ext cx="6344685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内核内存区域保持用户访问数据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kbuf[KSIZE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从内核内存区域最多拷贝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字节到用户缓冲区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（缓冲区大小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KSIZE,maxlen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KSIZE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KSIZE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memcpy(user_dest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046287" y="4800600"/>
            <a:ext cx="6344687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MSIZE 528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mybuf[MSIZE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 . .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400" y="522130"/>
            <a:ext cx="4692630" cy="643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的声明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6274057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124200" y="4991100"/>
          <a:ext cx="423407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22300" progId="Equation.3">
                  <p:embed/>
                </p:oleObj>
              </mc:Choice>
              <mc:Fallback>
                <p:oleObj name="Equation" r:id="rId3" imgW="3606800" imgH="6223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91100"/>
                        <a:ext cx="423407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2248815" y="2360340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990851" y="2968065"/>
            <a:ext cx="6245225" cy="1887538"/>
            <a:chOff x="1308" y="1224"/>
            <a:chExt cx="3934" cy="1189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415"/>
              <a:ext cx="58" cy="29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607"/>
              <a:ext cx="58" cy="29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415"/>
              <a:ext cx="58" cy="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847"/>
              <a:ext cx="58" cy="29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428"/>
              <a:ext cx="384" cy="985"/>
              <a:chOff x="288" y="2196"/>
              <a:chExt cx="384" cy="985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196"/>
                <a:ext cx="82" cy="40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388"/>
                <a:ext cx="384" cy="409"/>
                <a:chOff x="288" y="2196"/>
                <a:chExt cx="384" cy="409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580"/>
                <a:ext cx="384" cy="409"/>
                <a:chOff x="288" y="2196"/>
                <a:chExt cx="384" cy="409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772"/>
                <a:ext cx="384" cy="409"/>
                <a:chOff x="288" y="2196"/>
                <a:chExt cx="384" cy="409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255"/>
                  <a:ext cx="384" cy="291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196"/>
                  <a:ext cx="82" cy="40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875"/>
              <a:ext cx="58" cy="291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615"/>
              <a:ext cx="58" cy="291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68"/>
              <a:ext cx="58" cy="291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91"/>
              <a:ext cx="58" cy="291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895600" y="5065718"/>
            <a:ext cx="2825750" cy="1147763"/>
            <a:chOff x="864" y="3191"/>
            <a:chExt cx="1780" cy="723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623"/>
              <a:ext cx="58" cy="291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itchFamily="34" charset="0"/>
                </a:rPr>
                <a:t>malloc</a:t>
              </a:r>
              <a:r>
                <a:rPr lang="en-US" sz="2000" dirty="0">
                  <a:latin typeface="Calibri" pitchFamily="34" charset="0"/>
                </a:rPr>
                <a:t>(</a:t>
              </a:r>
              <a:r>
                <a:rPr lang="en-US" sz="2000" dirty="0" err="1">
                  <a:latin typeface="Calibri" pitchFamily="34" charset="0"/>
                </a:rPr>
                <a:t>ele_cnt</a:t>
              </a:r>
              <a:r>
                <a:rPr lang="en-US" sz="2000" dirty="0">
                  <a:latin typeface="Calibri" pitchFamily="34" charset="0"/>
                </a:rPr>
                <a:t> * </a:t>
              </a:r>
              <a:r>
                <a:rPr lang="en-US" sz="2000" dirty="0" err="1">
                  <a:latin typeface="Calibri" pitchFamily="34" charset="0"/>
                </a:rPr>
                <a:t>ele_size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048001" y="5751520"/>
            <a:ext cx="1920875" cy="461963"/>
            <a:chOff x="2976" y="3623"/>
            <a:chExt cx="1210" cy="291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623"/>
              <a:ext cx="1210" cy="291"/>
              <a:chOff x="960" y="3623"/>
              <a:chExt cx="1210" cy="291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623"/>
                <a:ext cx="58" cy="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623"/>
                <a:ext cx="58" cy="29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623"/>
                <a:ext cx="58" cy="29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623"/>
                <a:ext cx="58" cy="29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623"/>
              <a:ext cx="58" cy="2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124200" y="3381758"/>
            <a:ext cx="609600" cy="46166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70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2BA688-B9E7-452F-96F0-F5469E6B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97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17160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malloc(</a:t>
            </a:r>
            <a:r>
              <a:rPr lang="en-US" altLang="zh-CN" dirty="0" err="1"/>
              <a:t>ele_cnt</a:t>
            </a:r>
            <a:r>
              <a:rPr lang="en-US" altLang="zh-CN" dirty="0"/>
              <a:t> * </a:t>
            </a:r>
            <a:r>
              <a:rPr lang="en-US" altLang="zh-CN" dirty="0" err="1"/>
              <a:t>ele_size</a:t>
            </a:r>
            <a:r>
              <a:rPr lang="en-US" altLang="zh-CN" dirty="0"/>
              <a:t>)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2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A4FF3-5260-48BC-8189-7129496C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1989C9-B78B-4832-A7F9-5E445B09DFA4}"/>
              </a:ext>
            </a:extLst>
          </p:cNvPr>
          <p:cNvGrpSpPr/>
          <p:nvPr/>
        </p:nvGrpSpPr>
        <p:grpSpPr>
          <a:xfrm>
            <a:off x="1814514" y="1362075"/>
            <a:ext cx="4586287" cy="1975777"/>
            <a:chOff x="290513" y="1194083"/>
            <a:chExt cx="4586287" cy="1975777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4495800" cy="1569660"/>
            </a:xfrm>
            <a:prstGeom prst="rect">
              <a:avLst/>
            </a:prstGeom>
            <a:solidFill>
              <a:srgbClr val="DBF2DA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mul12(long x)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return x*12;</a:t>
              </a:r>
            </a:p>
            <a:p>
              <a:pPr>
                <a:lnSpc>
                  <a:spcPct val="10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290513" y="1194083"/>
              <a:ext cx="1010854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2940C-BBA6-46D5-90F4-E539F44903C8}"/>
              </a:ext>
            </a:extLst>
          </p:cNvPr>
          <p:cNvGrpSpPr/>
          <p:nvPr/>
        </p:nvGrpSpPr>
        <p:grpSpPr>
          <a:xfrm>
            <a:off x="1814514" y="3702069"/>
            <a:ext cx="4633179" cy="1297843"/>
            <a:chOff x="290513" y="3266954"/>
            <a:chExt cx="4633179" cy="1297843"/>
          </a:xfrm>
        </p:grpSpPr>
        <p:sp>
          <p:nvSpPr>
            <p:cNvPr id="43010" name="Text Box 2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4542692" cy="830997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(%rax,%rax,2),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salq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$2, %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290513" y="3266954"/>
              <a:ext cx="2876750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编译得到的算术运算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7860BA-0668-44BF-A22E-9BFBE94EFD2E}"/>
              </a:ext>
            </a:extLst>
          </p:cNvPr>
          <p:cNvGrpSpPr/>
          <p:nvPr/>
        </p:nvGrpSpPr>
        <p:grpSpPr>
          <a:xfrm>
            <a:off x="6705600" y="3702069"/>
            <a:ext cx="3657600" cy="1297843"/>
            <a:chOff x="5181600" y="3266954"/>
            <a:chExt cx="3657600" cy="1297843"/>
          </a:xfrm>
        </p:grpSpPr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5181600" y="3733800"/>
              <a:ext cx="3657600" cy="830997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t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x+x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*2</a:t>
              </a:r>
            </a:p>
            <a:p>
              <a:pPr>
                <a:tabLst>
                  <a:tab pos="228600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t  &lt;&lt; 2 ;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1600" y="3266954"/>
              <a:ext cx="71109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解释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05D7699A-253B-430B-BEC7-3822022A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495926"/>
            <a:ext cx="8693710" cy="94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对于常数的乘法，</a:t>
            </a:r>
            <a:r>
              <a:rPr lang="en-US" kern="0" dirty="0"/>
              <a:t>C </a:t>
            </a:r>
            <a:r>
              <a:rPr lang="zh-CN" altLang="en-US" kern="0" dirty="0"/>
              <a:t>编译器自动生成移位和加法代码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A25E1-0CFF-4853-9FD1-68CA91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5B9C5A4-8605-4471-BA23-B37E445B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34253"/>
            <a:ext cx="3962400" cy="46166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DE10DBE-F110-484C-B735-4FE4A3E5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4" y="5153582"/>
            <a:ext cx="8307387" cy="56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kern="0" dirty="0"/>
              <a:t>无符号数使用逻辑移位</a:t>
            </a:r>
            <a:endParaRPr lang="en-US" sz="2400" b="1" kern="0" dirty="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037C86F-E0C2-42BF-A504-1481F1EC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43" y="1934792"/>
            <a:ext cx="8229600" cy="1569660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unsigned long udiv8(unsigned long 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C034C59-5543-4E4F-AF9F-70B3A56B7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4322585"/>
            <a:ext cx="3857625" cy="83099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C457A78B-3D9D-41D7-8CC0-DD3F6F35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53" y="1343582"/>
            <a:ext cx="943528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 </a:t>
            </a:r>
            <a:r>
              <a:rPr lang="zh-CN" altLang="en-US" dirty="0">
                <a:latin typeface="Calibri" pitchFamily="34" charset="0"/>
              </a:rPr>
              <a:t>函数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6776B83-C728-48B4-ABF6-976AF92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34143"/>
            <a:ext cx="287675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编译生成的数学运算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2A2D9A56-7D32-4619-AE65-42A36912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16" y="3941585"/>
            <a:ext cx="711092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itchFamily="34" charset="0"/>
              </a:rPr>
              <a:t>解释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6570B-7B3D-4DC1-9DD4-F98619A7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374D89-1846-4C5D-8380-FF5C17AFB896}"/>
              </a:ext>
            </a:extLst>
          </p:cNvPr>
          <p:cNvGrpSpPr/>
          <p:nvPr/>
        </p:nvGrpSpPr>
        <p:grpSpPr>
          <a:xfrm>
            <a:off x="1905000" y="1371601"/>
            <a:ext cx="3886200" cy="1780639"/>
            <a:chOff x="381000" y="1371600"/>
            <a:chExt cx="3886200" cy="1780639"/>
          </a:xfrm>
        </p:grpSpPr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3EF64B1D-D7F6-4685-A1A7-6D869F37F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28800"/>
              <a:ext cx="3886200" cy="1323439"/>
            </a:xfrm>
            <a:prstGeom prst="rect">
              <a:avLst/>
            </a:prstGeom>
            <a:solidFill>
              <a:srgbClr val="E0F4E3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long idiv8(long x)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return x/8;</a:t>
              </a:r>
            </a:p>
            <a:p>
              <a:pPr>
                <a:lnSpc>
                  <a:spcPct val="100000"/>
                </a:lnSpc>
              </a:pP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9121C924-FB78-4807-9AF7-BC2115200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52" y="1371600"/>
              <a:ext cx="154174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square" lIns="45720" rIns="4572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481B80-BAD3-4C8B-A611-17C761F288E7}"/>
              </a:ext>
            </a:extLst>
          </p:cNvPr>
          <p:cNvGrpSpPr/>
          <p:nvPr/>
        </p:nvGrpSpPr>
        <p:grpSpPr>
          <a:xfrm>
            <a:off x="1905000" y="3276600"/>
            <a:ext cx="4495800" cy="2957770"/>
            <a:chOff x="381000" y="3276600"/>
            <a:chExt cx="4495800" cy="2957770"/>
          </a:xfrm>
        </p:grpSpPr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CF9566C3-C101-4DAE-BA6C-240AA94B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679825"/>
              <a:ext cx="4495800" cy="2554545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testq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js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L4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L3: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sarq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$3,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ret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L4: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addq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$7, %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rax</a:t>
              </a:r>
              <a:endParaRPr 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sz="2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jmp</a:t>
              </a: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L3</a:t>
              </a: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65658D3F-FFC5-4ABF-A3C4-91E2861A2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276600"/>
              <a:ext cx="2818119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square" lIns="45720" rIns="4572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编译生成的结果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2526A95-98C6-4E05-96E9-B323A6DA6D59}"/>
              </a:ext>
            </a:extLst>
          </p:cNvPr>
          <p:cNvGrpSpPr/>
          <p:nvPr/>
        </p:nvGrpSpPr>
        <p:grpSpPr>
          <a:xfrm>
            <a:off x="7010400" y="3257490"/>
            <a:ext cx="3657600" cy="2305110"/>
            <a:chOff x="5486400" y="3257490"/>
            <a:chExt cx="3657600" cy="2305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19FCA462-6624-47EC-8CFB-066A34C2D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029200"/>
              <a:ext cx="36576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60000"/>
                <a:buFont typeface="Wingdings 2" pitchFamily="18" charset="2"/>
                <a:buChar char="¢"/>
                <a:defRPr sz="28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990000"/>
                </a:buClr>
                <a:buSzPct val="110000"/>
                <a:buFont typeface="Wingdings" pitchFamily="2" charset="2"/>
                <a:buChar char="§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itchFamily="2" charset="2"/>
                <a:buChar char="§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 b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zh-CN" altLang="en-US" kern="0"/>
                <a:t>使用了算术右移</a:t>
              </a:r>
              <a:endParaRPr lang="en-US" kern="0" dirty="0"/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AFECC76F-FAAD-41ED-B7A2-095AFFD1B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679825"/>
              <a:ext cx="3352800" cy="1323439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if x &lt; 0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x += 7;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# Arithmetic shift</a:t>
              </a:r>
            </a:p>
            <a:p>
              <a:pPr>
                <a:tabLst>
                  <a:tab pos="228600" algn="l"/>
                </a:tabLst>
              </a:pPr>
              <a:r>
                <a:rPr 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	return x &gt;&gt; 3;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F8F9FC17-9D21-416F-9EE3-87880BD1B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0416" y="3257490"/>
              <a:ext cx="711092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解释</a:t>
              </a:r>
              <a:endParaRPr 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18854</TotalTime>
  <Words>7877</Words>
  <Application>Microsoft Office PowerPoint</Application>
  <PresentationFormat>宽屏</PresentationFormat>
  <Paragraphs>1959</Paragraphs>
  <Slides>100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26" baseType="lpstr">
      <vt:lpstr>Gill Sans</vt:lpstr>
      <vt:lpstr>Monaco</vt:lpstr>
      <vt:lpstr>黑体</vt:lpstr>
      <vt:lpstr>宋体</vt:lpstr>
      <vt:lpstr>Arial</vt:lpstr>
      <vt:lpstr>Arial Narrow</vt:lpstr>
      <vt:lpstr>Bradley Hand ITC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Edwardian Script ITC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2.1.8 对比: C语言的逻辑运算</vt:lpstr>
      <vt:lpstr>2.1.9 Ｃ语言中的移位运算</vt:lpstr>
      <vt:lpstr>主要内容: 位、字节 和 整型数</vt:lpstr>
      <vt:lpstr>2.2 整数编码(Encoding Integers)</vt:lpstr>
      <vt:lpstr>补码示例</vt:lpstr>
      <vt:lpstr>数值范围</vt:lpstr>
      <vt:lpstr>数值范围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思考</vt:lpstr>
      <vt:lpstr>截断</vt:lpstr>
      <vt:lpstr>截断：示例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用移位实现无符号数“除以2的幂”</vt:lpstr>
      <vt:lpstr>用移位实现有符号数“除以2的幂”</vt:lpstr>
      <vt:lpstr>上一节内容回顾</vt:lpstr>
      <vt:lpstr>修正 2的整数幂 除法</vt:lpstr>
      <vt:lpstr>修正 2的整数幂 除法</vt:lpstr>
      <vt:lpstr>求相反数(negation)</vt:lpstr>
      <vt:lpstr>示例</vt:lpstr>
      <vt:lpstr>主要内容: 位、字节 和 整型数</vt:lpstr>
      <vt:lpstr>算术运算: 基本规则</vt:lpstr>
      <vt:lpstr>为何用无符号数？</vt:lpstr>
      <vt:lpstr>巧用无符号数：向下计数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代码范例#2</vt:lpstr>
      <vt:lpstr>XDR 代码</vt:lpstr>
      <vt:lpstr>XDR 的弱点</vt:lpstr>
      <vt:lpstr>乘法编译生成的代码</vt:lpstr>
      <vt:lpstr>无符号数除编译生成的代码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lee mincoo</cp:lastModifiedBy>
  <cp:revision>355</cp:revision>
  <cp:lastPrinted>2014-08-28T06:23:39Z</cp:lastPrinted>
  <dcterms:created xsi:type="dcterms:W3CDTF">2012-09-04T17:29:26Z</dcterms:created>
  <dcterms:modified xsi:type="dcterms:W3CDTF">2021-06-16T12:00:54Z</dcterms:modified>
</cp:coreProperties>
</file>