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65"/>
  </p:notesMasterIdLst>
  <p:handoutMasterIdLst>
    <p:handoutMasterId r:id="rId66"/>
  </p:handoutMasterIdLst>
  <p:sldIdLst>
    <p:sldId id="542" r:id="rId2"/>
    <p:sldId id="645" r:id="rId3"/>
    <p:sldId id="580" r:id="rId4"/>
    <p:sldId id="581" r:id="rId5"/>
    <p:sldId id="582" r:id="rId6"/>
    <p:sldId id="662" r:id="rId7"/>
    <p:sldId id="584" r:id="rId8"/>
    <p:sldId id="681" r:id="rId9"/>
    <p:sldId id="680" r:id="rId10"/>
    <p:sldId id="646" r:id="rId11"/>
    <p:sldId id="735" r:id="rId12"/>
    <p:sldId id="734" r:id="rId13"/>
    <p:sldId id="733" r:id="rId14"/>
    <p:sldId id="718" r:id="rId15"/>
    <p:sldId id="696" r:id="rId16"/>
    <p:sldId id="697" r:id="rId17"/>
    <p:sldId id="698" r:id="rId18"/>
    <p:sldId id="699" r:id="rId19"/>
    <p:sldId id="710" r:id="rId20"/>
    <p:sldId id="711" r:id="rId21"/>
    <p:sldId id="712" r:id="rId22"/>
    <p:sldId id="713" r:id="rId23"/>
    <p:sldId id="714" r:id="rId24"/>
    <p:sldId id="715" r:id="rId25"/>
    <p:sldId id="716" r:id="rId26"/>
    <p:sldId id="717" r:id="rId27"/>
    <p:sldId id="719" r:id="rId28"/>
    <p:sldId id="720" r:id="rId29"/>
    <p:sldId id="721" r:id="rId30"/>
    <p:sldId id="722" r:id="rId31"/>
    <p:sldId id="727" r:id="rId32"/>
    <p:sldId id="724" r:id="rId33"/>
    <p:sldId id="725" r:id="rId34"/>
    <p:sldId id="726" r:id="rId35"/>
    <p:sldId id="729" r:id="rId36"/>
    <p:sldId id="730" r:id="rId37"/>
    <p:sldId id="736" r:id="rId38"/>
    <p:sldId id="692" r:id="rId39"/>
    <p:sldId id="693" r:id="rId40"/>
    <p:sldId id="694" r:id="rId41"/>
    <p:sldId id="695" r:id="rId42"/>
    <p:sldId id="691" r:id="rId43"/>
    <p:sldId id="731" r:id="rId44"/>
    <p:sldId id="792" r:id="rId45"/>
    <p:sldId id="775" r:id="rId46"/>
    <p:sldId id="776" r:id="rId47"/>
    <p:sldId id="777" r:id="rId48"/>
    <p:sldId id="778" r:id="rId49"/>
    <p:sldId id="779" r:id="rId50"/>
    <p:sldId id="780" r:id="rId51"/>
    <p:sldId id="781" r:id="rId52"/>
    <p:sldId id="782" r:id="rId53"/>
    <p:sldId id="783" r:id="rId54"/>
    <p:sldId id="784" r:id="rId55"/>
    <p:sldId id="785" r:id="rId56"/>
    <p:sldId id="786" r:id="rId57"/>
    <p:sldId id="788" r:id="rId58"/>
    <p:sldId id="794" r:id="rId59"/>
    <p:sldId id="795" r:id="rId60"/>
    <p:sldId id="796" r:id="rId61"/>
    <p:sldId id="797" r:id="rId62"/>
    <p:sldId id="798" r:id="rId63"/>
    <p:sldId id="799" r:id="rId64"/>
  </p:sldIdLst>
  <p:sldSz cx="9144000" cy="6858000" type="screen4x3"/>
  <p:notesSz cx="7302500" cy="9586913"/>
  <p:custDataLst>
    <p:tags r:id="rId6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6600"/>
    <a:srgbClr val="000099"/>
    <a:srgbClr val="0000FF"/>
    <a:srgbClr val="F6F5BD"/>
    <a:srgbClr val="CC3300"/>
    <a:srgbClr val="EFBFBF"/>
    <a:srgbClr val="CC6600"/>
    <a:srgbClr val="FF9999"/>
    <a:srgbClr val="A8E7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2" autoAdjust="0"/>
    <p:restoredTop sz="77049" autoAdjust="0"/>
  </p:normalViewPr>
  <p:slideViewPr>
    <p:cSldViewPr snapToObjects="1">
      <p:cViewPr varScale="1">
        <p:scale>
          <a:sx n="83" d="100"/>
          <a:sy n="83" d="100"/>
        </p:scale>
        <p:origin x="2250" y="72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93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3763"/>
            <a:ext cx="5318125" cy="38481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017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Flag segment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标志段寄存器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Global segment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全局段寄存器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8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3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IOPL:</a:t>
            </a:r>
            <a:r>
              <a:rPr lang="en-US" altLang="zh-CN" baseline="0" dirty="0"/>
              <a:t> IO</a:t>
            </a:r>
            <a:r>
              <a:rPr lang="zh-CN" altLang="en-US" baseline="0" dirty="0"/>
              <a:t>特权等级</a:t>
            </a:r>
            <a:endParaRPr lang="en-US" altLang="zh-CN" baseline="0" dirty="0"/>
          </a:p>
          <a:p>
            <a:r>
              <a:rPr lang="en-US" altLang="zh-CN" baseline="0" dirty="0"/>
              <a:t>NT</a:t>
            </a:r>
            <a:r>
              <a:rPr lang="zh-CN" altLang="en-US" baseline="0" dirty="0"/>
              <a:t>：</a:t>
            </a:r>
            <a:r>
              <a:rPr lang="en-US" altLang="zh-CN" baseline="0" dirty="0"/>
              <a:t>nested task </a:t>
            </a:r>
            <a:r>
              <a:rPr lang="zh-CN" altLang="en-US" baseline="0" dirty="0"/>
              <a:t>嵌套任务标志</a:t>
            </a:r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48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任务状态段</a:t>
            </a:r>
            <a:r>
              <a:rPr lang="en-US" altLang="zh-CN" dirty="0"/>
              <a:t>(Task State Segment, TSS)</a:t>
            </a:r>
            <a:r>
              <a:rPr lang="zh-CN" altLang="en-US" dirty="0"/>
              <a:t>是</a:t>
            </a:r>
            <a:r>
              <a:rPr lang="en-US" altLang="zh-CN" dirty="0"/>
              <a:t>x86</a:t>
            </a:r>
            <a:r>
              <a:rPr lang="zh-CN" altLang="en-US" dirty="0"/>
              <a:t>架构计算机上是一个保存任务信息的数据结构，被操作系统内核用于任务管理。以下信息保存在任务状态段中：</a:t>
            </a:r>
          </a:p>
          <a:p>
            <a:r>
              <a:rPr lang="zh-CN" altLang="en-US" dirty="0"/>
              <a:t>寄存器状态   </a:t>
            </a:r>
            <a:r>
              <a:rPr lang="en-US" altLang="zh-CN" dirty="0"/>
              <a:t>I/O </a:t>
            </a:r>
            <a:r>
              <a:rPr lang="zh-CN" altLang="en-US" dirty="0"/>
              <a:t>端口权限    内层堆栈指针     先前的</a:t>
            </a:r>
            <a:r>
              <a:rPr lang="en-US" altLang="zh-CN" dirty="0"/>
              <a:t>TSS </a:t>
            </a:r>
            <a:r>
              <a:rPr lang="zh-CN" altLang="en-US" dirty="0"/>
              <a:t>链接      如 </a:t>
            </a:r>
            <a:r>
              <a:rPr lang="en-US" altLang="zh-CN" dirty="0"/>
              <a:t>IA-32 </a:t>
            </a:r>
            <a:r>
              <a:rPr lang="zh-CN" altLang="en-US" dirty="0"/>
              <a:t>手册所指明，以上所有信息应当保存在 </a:t>
            </a:r>
            <a:r>
              <a:rPr lang="en-US" altLang="zh-CN" dirty="0"/>
              <a:t>TSS </a:t>
            </a:r>
            <a:r>
              <a:rPr lang="zh-CN" altLang="en-US" dirty="0"/>
              <a:t>中的指定位置。</a:t>
            </a:r>
            <a:endParaRPr lang="en-US" altLang="zh-CN" dirty="0"/>
          </a:p>
          <a:p>
            <a:r>
              <a:rPr lang="en-US" altLang="zh-CN" dirty="0"/>
              <a:t>IDT</a:t>
            </a:r>
            <a:r>
              <a:rPr lang="zh-CN" altLang="en-US" dirty="0"/>
              <a:t>表可以驻留在线性地址空间的任何地方，处理器使用</a:t>
            </a:r>
            <a:r>
              <a:rPr lang="en-US" altLang="zh-CN" dirty="0"/>
              <a:t>IDTR</a:t>
            </a:r>
            <a:r>
              <a:rPr lang="zh-CN" altLang="en-US" dirty="0"/>
              <a:t>寄存器来定位</a:t>
            </a:r>
            <a:r>
              <a:rPr lang="en-US" altLang="zh-CN" dirty="0"/>
              <a:t>IDT</a:t>
            </a:r>
            <a:r>
              <a:rPr lang="zh-CN" altLang="en-US" dirty="0"/>
              <a:t>表的位置。这个寄存器中含有</a:t>
            </a:r>
            <a:r>
              <a:rPr lang="en-US" altLang="zh-CN" dirty="0"/>
              <a:t>IDT</a:t>
            </a:r>
            <a:r>
              <a:rPr lang="zh-CN" altLang="en-US" dirty="0"/>
              <a:t>表</a:t>
            </a:r>
            <a:r>
              <a:rPr lang="en-US" altLang="zh-CN" dirty="0"/>
              <a:t>32</a:t>
            </a:r>
            <a:r>
              <a:rPr lang="zh-CN" altLang="en-US" dirty="0"/>
              <a:t>位的基地址和</a:t>
            </a:r>
            <a:r>
              <a:rPr lang="en-US" altLang="zh-CN" dirty="0"/>
              <a:t>16</a:t>
            </a:r>
            <a:r>
              <a:rPr lang="zh-CN" altLang="en-US" dirty="0"/>
              <a:t>位的长度（限长）值。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29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1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Beginners  All-purpose Symbolic Instruction Code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2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6393" y="9105904"/>
            <a:ext cx="3164417" cy="479346"/>
          </a:xfrm>
          <a:prstGeom prst="rect">
            <a:avLst/>
          </a:prstGeom>
          <a:ln/>
        </p:spPr>
        <p:txBody>
          <a:bodyPr/>
          <a:lstStyle/>
          <a:p>
            <a:fld id="{F5DE2254-4626-4B97-82B8-95FB5D24EFCE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85800"/>
            <a:ext cx="4876800" cy="36576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4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19200" y="685800"/>
            <a:ext cx="48768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30600" y="4554446"/>
            <a:ext cx="5841303" cy="43130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寄存器：简单的讲是</a:t>
            </a:r>
            <a:r>
              <a:rPr lang="en-US" altLang="zh-CN"/>
              <a:t>CPU</a:t>
            </a:r>
            <a:r>
              <a:rPr lang="zh-CN" altLang="en-US"/>
              <a:t>中可以存储数据的器件，一个</a:t>
            </a:r>
            <a:r>
              <a:rPr lang="en-US" altLang="zh-CN"/>
              <a:t>CPU</a:t>
            </a:r>
            <a:r>
              <a:rPr lang="zh-CN" altLang="en-US"/>
              <a:t>中有多个寄存器。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AX</a:t>
            </a:r>
            <a:r>
              <a:rPr lang="zh-CN" altLang="en-US"/>
              <a:t>是其中一个寄存器的代号，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BX</a:t>
            </a:r>
            <a:r>
              <a:rPr lang="zh-CN" altLang="en-US"/>
              <a:t>是另一个寄存器的代号。</a:t>
            </a:r>
          </a:p>
          <a:p>
            <a:pPr lvl="1"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更详细的内容我们在以后的课程中将会讲到。</a:t>
            </a:r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335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6393" y="9105904"/>
            <a:ext cx="3164417" cy="479346"/>
          </a:xfrm>
          <a:prstGeom prst="rect">
            <a:avLst/>
          </a:prstGeom>
          <a:ln/>
        </p:spPr>
        <p:txBody>
          <a:bodyPr/>
          <a:lstStyle/>
          <a:p>
            <a:fld id="{F5DE2254-4626-4B97-82B8-95FB5D24EFCE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85800"/>
            <a:ext cx="4876800" cy="36576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4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伪指令：告诉汇编程序如何进行汇编的指令。它既不控制机器的操作也不被汇编成机器代码，只能为汇编程序所识别并指导汇编如何进行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52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$ as </a:t>
            </a:r>
            <a:r>
              <a:rPr lang="en-US" altLang="zh-CN" dirty="0" err="1"/>
              <a:t>hello.s</a:t>
            </a:r>
            <a:r>
              <a:rPr lang="en-US" altLang="zh-CN" dirty="0"/>
              <a:t> -o </a:t>
            </a:r>
            <a:r>
              <a:rPr lang="en-US" altLang="zh-CN" dirty="0" err="1"/>
              <a:t>hello.o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en-US" altLang="zh-CN" dirty="0" err="1"/>
              <a:t>hello.o</a:t>
            </a:r>
            <a:r>
              <a:rPr lang="en-US" altLang="zh-CN" dirty="0"/>
              <a:t> -o hello</a:t>
            </a:r>
          </a:p>
          <a:p>
            <a:r>
              <a:rPr lang="en-US" altLang="zh-CN" dirty="0"/>
              <a:t>$ ./hello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0BCD0-59A8-4485-93D9-28FF92339834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4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07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为便于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GDB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DDD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来进行源码级调试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在生成的可执行程序中包含符号表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可以在生成的目标代码中包含符号表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gstabs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hello.s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hello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hello.o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dirty="0"/>
              <a:t>-s</a:t>
            </a:r>
            <a:r>
              <a:rPr lang="zh-CN" altLang="en-US" sz="1200" dirty="0"/>
              <a:t>选项会剥离所有符号，调试的时候不方便。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0BCD0-59A8-4485-93D9-28FF92339834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5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MMX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Multi Media Extended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）、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SSE2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Streaming-Single instruction multiple data-Extensions 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APU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中央处理器和独显核心做在一个晶片上，它同时具有高性能处理器和最新独立显卡的处理性能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AMD  Advanced Micro Devices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Athlon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（速龙）处理器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57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摩尔定律：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当价格不变时，集成电路上可容纳的元器件的数目，约每隔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18-24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个月便会增加一倍，性能也将提升一倍。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4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1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505" y="373505"/>
            <a:ext cx="87630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0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1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4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CompareSpeed.exe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286000"/>
          </a:xfrm>
        </p:spPr>
        <p:txBody>
          <a:bodyPr/>
          <a:lstStyle/>
          <a:p>
            <a:pPr marL="0" indent="0"/>
            <a:r>
              <a:rPr lang="zh-CN" altLang="en-US" dirty="0"/>
              <a:t>程序的机器级表示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/>
              <a:t>：基础</a:t>
            </a:r>
            <a:br>
              <a:rPr lang="en-US" dirty="0"/>
            </a:br>
            <a:r>
              <a:rPr lang="en-US" dirty="0"/>
              <a:t>Machine-Level Programming</a:t>
            </a:r>
            <a:endParaRPr lang="en-US" sz="2000" b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b="1" dirty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 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685800" y="4267200"/>
            <a:ext cx="76787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/>
              <a:t>教师：刘宏伟</a:t>
            </a:r>
            <a:endParaRPr lang="en-US" altLang="zh-CN" kern="0" dirty="0"/>
          </a:p>
          <a:p>
            <a:r>
              <a:rPr lang="zh-CN" altLang="en-US" kern="0" dirty="0"/>
              <a:t>计算机科学与技术学院</a:t>
            </a:r>
            <a:endParaRPr lang="en-US" altLang="zh-CN" kern="0" dirty="0"/>
          </a:p>
          <a:p>
            <a:r>
              <a:rPr lang="zh-CN" altLang="en-US" kern="0" dirty="0"/>
              <a:t>哈尔滨工业大学</a:t>
            </a:r>
          </a:p>
          <a:p>
            <a:endParaRPr lang="zh-CN" altLang="en-US" kern="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机器级程序设计</a:t>
            </a:r>
            <a:r>
              <a:rPr lang="en-US" dirty="0"/>
              <a:t>I: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Intel CPU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及架构的发展史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/>
              <a:t>IA32</a:t>
            </a:r>
            <a:r>
              <a:rPr lang="zh-CN" altLang="en-US" dirty="0"/>
              <a:t>处理器体系结构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汇编程序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IA32</a:t>
            </a:r>
            <a:r>
              <a:rPr lang="zh-CN" altLang="en-US" dirty="0"/>
              <a:t>处理器体系结构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、概念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、微机的基本结构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、指令的执行过程</a:t>
            </a:r>
            <a:r>
              <a:rPr lang="en-US" altLang="zh-CN" dirty="0"/>
              <a:t>——</a:t>
            </a:r>
            <a:r>
              <a:rPr lang="zh-CN" altLang="en-US" dirty="0"/>
              <a:t>指令执行周期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、系统是如何启动的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41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、概念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dirty="0"/>
              <a:t>体系结构</a:t>
            </a:r>
            <a:r>
              <a:rPr lang="en-US" altLang="zh-CN" dirty="0"/>
              <a:t>(</a:t>
            </a:r>
            <a:r>
              <a:rPr lang="en-US" dirty="0"/>
              <a:t>Architecture)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dirty="0"/>
              <a:t>即，计算机系统的概念性结构和功能特性，处理器设计的一部分，理解或编写汇编</a:t>
            </a:r>
            <a:r>
              <a:rPr lang="en-US" altLang="zh-CN" dirty="0"/>
              <a:t>/</a:t>
            </a:r>
            <a:r>
              <a:rPr lang="zh-CN" altLang="en-US" dirty="0"/>
              <a:t>机器代码时需要知道。</a:t>
            </a:r>
            <a:r>
              <a:rPr lang="en-US" dirty="0"/>
              <a:t> 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例如：指令集规范</a:t>
            </a:r>
            <a:r>
              <a:rPr lang="en-US" dirty="0"/>
              <a:t>,</a:t>
            </a:r>
            <a:r>
              <a:rPr lang="zh-CN" altLang="en-US" dirty="0"/>
              <a:t>寄存器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指令集体系结构</a:t>
            </a:r>
            <a:r>
              <a:rPr lang="en-US" altLang="zh-CN" dirty="0"/>
              <a:t>(ISA)</a:t>
            </a:r>
            <a:r>
              <a:rPr lang="zh-CN" altLang="en-US" dirty="0"/>
              <a:t>例子</a:t>
            </a:r>
            <a:r>
              <a:rPr lang="en-US" altLang="zh-CN" dirty="0"/>
              <a:t>: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Intel: </a:t>
            </a:r>
            <a:r>
              <a:rPr lang="en-US" altLang="zh-CN" b="1" dirty="0">
                <a:solidFill>
                  <a:srgbClr val="0000FF"/>
                </a:solidFill>
              </a:rPr>
              <a:t>x86, IA32</a:t>
            </a:r>
            <a:r>
              <a:rPr lang="en-US" altLang="zh-CN" dirty="0"/>
              <a:t>, Itanium, </a:t>
            </a:r>
            <a:r>
              <a:rPr lang="en-US" altLang="zh-CN" b="1" dirty="0">
                <a:solidFill>
                  <a:srgbClr val="0000FF"/>
                </a:solidFill>
              </a:rPr>
              <a:t>x86-64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ARM: </a:t>
            </a:r>
            <a:r>
              <a:rPr lang="zh-CN" altLang="en-US" dirty="0"/>
              <a:t>广泛用于移动电话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微体系结构</a:t>
            </a:r>
            <a:r>
              <a:rPr lang="en-US" altLang="zh-CN" dirty="0"/>
              <a:t>(</a:t>
            </a:r>
            <a:r>
              <a:rPr lang="en-US" dirty="0"/>
              <a:t>Microarchitecture)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dirty="0"/>
              <a:t>指令集体系结构的具体实现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例如：缓存大小、核心的频率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代码格式</a:t>
            </a:r>
            <a:r>
              <a:rPr lang="en-US" altLang="zh-CN" dirty="0"/>
              <a:t>(Code Forms)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机器码</a:t>
            </a:r>
            <a:r>
              <a:rPr lang="en-US" altLang="zh-CN" dirty="0"/>
              <a:t>(</a:t>
            </a:r>
            <a:r>
              <a:rPr lang="en-US" dirty="0"/>
              <a:t>Machine Code):</a:t>
            </a:r>
            <a:r>
              <a:rPr lang="zh-CN" altLang="en-US" dirty="0"/>
              <a:t>处理器执行的字节级程序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汇编码</a:t>
            </a:r>
            <a:r>
              <a:rPr lang="en-US" altLang="zh-CN" dirty="0"/>
              <a:t>(</a:t>
            </a:r>
            <a:r>
              <a:rPr lang="en-US" dirty="0"/>
              <a:t>Assembly Code): </a:t>
            </a:r>
            <a:r>
              <a:rPr lang="zh-CN" altLang="en-US" dirty="0"/>
              <a:t>机器码的文本表示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6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微机的基本结构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0" y="1316836"/>
            <a:ext cx="9144000" cy="5222214"/>
            <a:chOff x="0" y="1027605"/>
            <a:chExt cx="9906000" cy="5657399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 bwMode="auto">
            <a:xfrm>
              <a:off x="0" y="1027605"/>
              <a:ext cx="9906000" cy="565739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83526" tIns="41031" rIns="83526" bIns="41031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215" dirty="0">
                  <a:latin typeface="微软雅黑" pitchFamily="34" charset="-122"/>
                  <a:ea typeface="微软雅黑" pitchFamily="34" charset="-122"/>
                </a:rPr>
                <a:t>微机的结构示意图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9863" y="2070101"/>
              <a:ext cx="29210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中央处理器</a:t>
              </a:r>
            </a:p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215" b="0" dirty="0">
                  <a:latin typeface="微软雅黑" pitchFamily="34" charset="-122"/>
                  <a:ea typeface="微软雅黑" pitchFamily="34" charset="-122"/>
                </a:rPr>
                <a:t>CPU）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370263" y="2070101"/>
              <a:ext cx="22479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内存存储单元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897563" y="2057401"/>
              <a:ext cx="14351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en-US" altLang="zh-CN" sz="2215" b="0" dirty="0">
                  <a:latin typeface="微软雅黑" pitchFamily="34" charset="-122"/>
                  <a:ea typeface="微软雅黑" pitchFamily="34" charset="-122"/>
                </a:rPr>
                <a:t>I/O</a:t>
              </a:r>
            </a:p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设备1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754063" y="2247901"/>
              <a:ext cx="1714500" cy="393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寄存器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28613" y="4064001"/>
              <a:ext cx="2660650" cy="539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en-US" altLang="zh-CN" sz="2215" b="0">
                  <a:latin typeface="微软雅黑" pitchFamily="34" charset="-122"/>
                  <a:ea typeface="微软雅黑" pitchFamily="34" charset="-122"/>
                </a:rPr>
                <a:t>ALU	CU      </a:t>
              </a:r>
              <a:r>
                <a:rPr lang="zh-CN" altLang="en-US" sz="2215" b="0">
                  <a:latin typeface="微软雅黑" pitchFamily="34" charset="-122"/>
                  <a:ea typeface="微软雅黑" pitchFamily="34" charset="-122"/>
                </a:rPr>
                <a:t>时钟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287463" y="4064001"/>
              <a:ext cx="0" cy="53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24063" y="4064001"/>
              <a:ext cx="0" cy="53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458709" y="1240610"/>
              <a:ext cx="8216900" cy="0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480012" y="5680440"/>
              <a:ext cx="8216900" cy="0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438179" y="5348806"/>
              <a:ext cx="7215188" cy="0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1514520" y="4692651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4376738" y="4665663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602413" y="4665663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8343901" y="4665663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4368801" y="1211263"/>
              <a:ext cx="0" cy="8524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8335963" y="1223963"/>
              <a:ext cx="0" cy="8270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6561138" y="1227138"/>
              <a:ext cx="0" cy="8143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 flipV="1">
              <a:off x="2485210" y="4688322"/>
              <a:ext cx="0" cy="686214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4830763" y="4681493"/>
              <a:ext cx="0" cy="638405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6921501" y="4676180"/>
              <a:ext cx="0" cy="638405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8594726" y="4667161"/>
              <a:ext cx="0" cy="638405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1555752" y="5779961"/>
              <a:ext cx="1707356" cy="44666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/>
            <a:lstStyle/>
            <a:p>
              <a:pPr algn="l"/>
              <a:r>
                <a:rPr lang="zh-CN" altLang="en-US" sz="2215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地址总线</a:t>
              </a:r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2622551" y="4850803"/>
              <a:ext cx="1496604" cy="3825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/>
            <a:lstStyle/>
            <a:p>
              <a:pPr algn="l"/>
              <a:r>
                <a:rPr lang="zh-CN" altLang="en-US" sz="2215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控制总线</a:t>
              </a:r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1658938" y="1333424"/>
              <a:ext cx="1604169" cy="4206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/>
            <a:lstStyle/>
            <a:p>
              <a:pPr algn="l"/>
              <a:r>
                <a:rPr lang="zh-CN" altLang="en-US" sz="2215" dirty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数据总线</a:t>
              </a: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1504951" y="1214438"/>
              <a:ext cx="0" cy="8397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637463" y="2057401"/>
              <a:ext cx="14351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en-US" altLang="zh-CN" sz="2215" b="0" dirty="0">
                  <a:latin typeface="微软雅黑" pitchFamily="34" charset="-122"/>
                  <a:ea typeface="微软雅黑" pitchFamily="34" charset="-122"/>
                </a:rPr>
                <a:t>I/O</a:t>
              </a:r>
            </a:p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设备2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866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微机的基本结构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0" dirty="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843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9388"/>
            <a:ext cx="8018463" cy="533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8" name="组合 7"/>
          <p:cNvGrpSpPr>
            <a:grpSpLocks/>
          </p:cNvGrpSpPr>
          <p:nvPr/>
        </p:nvGrpSpPr>
        <p:grpSpPr bwMode="auto">
          <a:xfrm>
            <a:off x="2191139" y="1033888"/>
            <a:ext cx="6677403" cy="1802492"/>
            <a:chOff x="2191171" y="1034031"/>
            <a:chExt cx="6678308" cy="1803127"/>
          </a:xfrm>
        </p:grpSpPr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3734042" y="1034031"/>
              <a:ext cx="5135437" cy="8312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寄存器：</a:t>
              </a: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计算机中最快的存储单元、</a:t>
              </a:r>
              <a:b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通常</a:t>
              </a: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32/64</a:t>
              </a: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位长度（</a:t>
              </a: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IA32/X86-64</a:t>
              </a: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endPara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弧形 6"/>
            <p:cNvSpPr/>
            <p:nvPr/>
          </p:nvSpPr>
          <p:spPr bwMode="auto">
            <a:xfrm flipH="1">
              <a:off x="2191171" y="1326915"/>
              <a:ext cx="3143286" cy="1510243"/>
            </a:xfrm>
            <a:prstGeom prst="arc">
              <a:avLst>
                <a:gd name="adj1" fmla="val 16249441"/>
                <a:gd name="adj2" fmla="val 21462689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439" name="组合 8"/>
          <p:cNvGrpSpPr>
            <a:grpSpLocks/>
          </p:cNvGrpSpPr>
          <p:nvPr/>
        </p:nvGrpSpPr>
        <p:grpSpPr bwMode="auto">
          <a:xfrm>
            <a:off x="6888163" y="2362200"/>
            <a:ext cx="1223962" cy="1423988"/>
            <a:chOff x="1951038" y="837537"/>
            <a:chExt cx="1223168" cy="1815888"/>
          </a:xfrm>
        </p:grpSpPr>
        <p:sp>
          <p:nvSpPr>
            <p:cNvPr id="18440" name="TextBox 4"/>
            <p:cNvSpPr txBox="1">
              <a:spLocks noChangeArrowheads="1"/>
            </p:cNvSpPr>
            <p:nvPr/>
          </p:nvSpPr>
          <p:spPr bwMode="auto">
            <a:xfrm>
              <a:off x="2107426" y="837537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内存</a:t>
              </a:r>
            </a:p>
          </p:txBody>
        </p:sp>
        <p:sp>
          <p:nvSpPr>
            <p:cNvPr id="11" name="弧形 10"/>
            <p:cNvSpPr/>
            <p:nvPr/>
          </p:nvSpPr>
          <p:spPr bwMode="auto">
            <a:xfrm flipH="1">
              <a:off x="1951038" y="977259"/>
              <a:ext cx="1223168" cy="1676166"/>
            </a:xfrm>
            <a:prstGeom prst="arc">
              <a:avLst>
                <a:gd name="adj1" fmla="val 18298957"/>
                <a:gd name="adj2" fmla="val 133778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004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  <a:endParaRPr lang="en-US" altLang="zh-CN" dirty="0"/>
          </a:p>
        </p:txBody>
      </p:sp>
      <p:sp>
        <p:nvSpPr>
          <p:cNvPr id="96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2.1 </a:t>
            </a:r>
            <a:r>
              <a:rPr lang="zh-CN" altLang="en-US" dirty="0">
                <a:latin typeface="Times New Roman" pitchFamily="18" charset="0"/>
              </a:rPr>
              <a:t>基本寄存器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585" dirty="0">
                <a:latin typeface="Times New Roman" pitchFamily="18" charset="0"/>
              </a:rPr>
              <a:t>     寄存器是</a:t>
            </a:r>
            <a:r>
              <a:rPr lang="en-US" altLang="zh-CN" sz="2585" dirty="0">
                <a:latin typeface="Times New Roman" pitchFamily="18" charset="0"/>
              </a:rPr>
              <a:t>CPU</a:t>
            </a:r>
            <a:r>
              <a:rPr lang="zh-CN" altLang="en-US" sz="2585" dirty="0">
                <a:latin typeface="Times New Roman" pitchFamily="18" charset="0"/>
              </a:rPr>
              <a:t>内部的高速储存单元，访问速度比常规内存快得多。包括：</a:t>
            </a: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8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个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32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位通用寄存器</a:t>
            </a: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6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个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16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位段寄存器</a:t>
            </a:r>
            <a:endParaRPr lang="zh-CN" altLang="en-US" sz="2585" b="1" dirty="0">
              <a:solidFill>
                <a:srgbClr val="CC0409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一个存放处理器标志的寄存器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(EFLAGS)</a:t>
            </a: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一个指令指针寄存器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(EIP)</a:t>
            </a:r>
          </a:p>
          <a:p>
            <a:r>
              <a:rPr lang="en-US" altLang="zh-CN" dirty="0"/>
              <a:t>2.2 </a:t>
            </a:r>
            <a:r>
              <a:rPr lang="zh-CN" altLang="en-US" dirty="0"/>
              <a:t>系统寄存器</a:t>
            </a:r>
            <a:endParaRPr lang="en-US" altLang="zh-CN" dirty="0"/>
          </a:p>
          <a:p>
            <a:r>
              <a:rPr lang="en-US" altLang="zh-CN" i="1" dirty="0"/>
              <a:t>2.3 </a:t>
            </a:r>
            <a:r>
              <a:rPr lang="zh-CN" altLang="en-US" i="1" dirty="0"/>
              <a:t>浮点单元</a:t>
            </a:r>
            <a:endParaRPr lang="en-US" altLang="zh-CN" i="1" dirty="0"/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endParaRPr lang="zh-CN" altLang="en-US" sz="2585" b="1" dirty="0">
              <a:solidFill>
                <a:srgbClr val="CC040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6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2.1 </a:t>
            </a:r>
            <a:r>
              <a:rPr lang="zh-CN" altLang="en-US" dirty="0">
                <a:latin typeface="Times New Roman" pitchFamily="18" charset="0"/>
              </a:rPr>
              <a:t>基本寄存器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907470" y="5205582"/>
            <a:ext cx="2081915" cy="479181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EFLAGS</a:t>
            </a:r>
            <a:endParaRPr lang="zh-CN" altLang="en-US" sz="2215" dirty="0"/>
          </a:p>
        </p:txBody>
      </p:sp>
      <p:sp>
        <p:nvSpPr>
          <p:cNvPr id="25" name="矩形 24"/>
          <p:cNvSpPr/>
          <p:nvPr/>
        </p:nvSpPr>
        <p:spPr bwMode="auto">
          <a:xfrm>
            <a:off x="907471" y="5693020"/>
            <a:ext cx="2081915" cy="47918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EIP</a:t>
            </a:r>
            <a:endParaRPr lang="zh-CN" altLang="en-US" sz="2215" dirty="0"/>
          </a:p>
        </p:txBody>
      </p:sp>
      <p:grpSp>
        <p:nvGrpSpPr>
          <p:cNvPr id="30727" name="组合 6"/>
          <p:cNvGrpSpPr>
            <a:grpSpLocks/>
          </p:cNvGrpSpPr>
          <p:nvPr/>
        </p:nvGrpSpPr>
        <p:grpSpPr bwMode="auto">
          <a:xfrm>
            <a:off x="907472" y="2057400"/>
            <a:ext cx="2088000" cy="1512000"/>
            <a:chOff x="1198605" y="1257300"/>
            <a:chExt cx="2235542" cy="2097767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4" name="矩形 43"/>
            <p:cNvSpPr/>
            <p:nvPr/>
          </p:nvSpPr>
          <p:spPr bwMode="auto">
            <a:xfrm>
              <a:off x="1198605" y="2835787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EDX</a:t>
              </a:r>
              <a:endParaRPr lang="zh-CN" altLang="en-US" sz="2215" dirty="0"/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1198605" y="1257300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EAX</a:t>
              </a:r>
              <a:endParaRPr lang="zh-CN" altLang="en-US" sz="2215" dirty="0"/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1198605" y="1779756"/>
              <a:ext cx="2235542" cy="519281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EBX</a:t>
              </a:r>
              <a:endParaRPr lang="zh-CN" altLang="en-US" sz="2215" dirty="0"/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1198605" y="2310153"/>
              <a:ext cx="2235542" cy="517693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ECX</a:t>
              </a:r>
              <a:endParaRPr lang="zh-CN" altLang="en-US" sz="2215" dirty="0"/>
            </a:p>
          </p:txBody>
        </p:sp>
      </p:grpSp>
      <p:grpSp>
        <p:nvGrpSpPr>
          <p:cNvPr id="30728" name="组合 49"/>
          <p:cNvGrpSpPr>
            <a:grpSpLocks/>
          </p:cNvGrpSpPr>
          <p:nvPr/>
        </p:nvGrpSpPr>
        <p:grpSpPr bwMode="auto">
          <a:xfrm>
            <a:off x="907472" y="3577720"/>
            <a:ext cx="2088000" cy="1512000"/>
            <a:chOff x="1198605" y="1257300"/>
            <a:chExt cx="2235542" cy="2089055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1" name="矩形 50"/>
            <p:cNvSpPr/>
            <p:nvPr/>
          </p:nvSpPr>
          <p:spPr bwMode="auto">
            <a:xfrm>
              <a:off x="1198605" y="2827075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EDI</a:t>
              </a:r>
              <a:endParaRPr lang="zh-CN" altLang="en-US" sz="2215" dirty="0"/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198605" y="1257300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EBP</a:t>
              </a:r>
              <a:endParaRPr lang="zh-CN" altLang="en-US" sz="2215" dirty="0"/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1198605" y="1779756"/>
              <a:ext cx="2235542" cy="519281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ESP</a:t>
              </a:r>
              <a:endParaRPr lang="zh-CN" altLang="en-US" sz="2215" dirty="0"/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1198605" y="2301441"/>
              <a:ext cx="2235542" cy="517693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ESI</a:t>
              </a:r>
              <a:endParaRPr lang="zh-CN" altLang="en-US" sz="2215" dirty="0"/>
            </a:p>
          </p:txBody>
        </p:sp>
      </p:grpSp>
      <p:sp>
        <p:nvSpPr>
          <p:cNvPr id="30731" name="TextBox 56"/>
          <p:cNvSpPr txBox="1">
            <a:spLocks noChangeArrowheads="1"/>
          </p:cNvSpPr>
          <p:nvPr/>
        </p:nvSpPr>
        <p:spPr bwMode="auto">
          <a:xfrm>
            <a:off x="2971740" y="6058827"/>
            <a:ext cx="3742592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 dirty="0">
                <a:solidFill>
                  <a:schemeClr val="tx1"/>
                </a:solidFill>
              </a:rPr>
              <a:t>IA-32</a:t>
            </a:r>
            <a:r>
              <a:rPr lang="zh-CN" altLang="en-US" sz="1846" dirty="0">
                <a:solidFill>
                  <a:schemeClr val="tx1"/>
                </a:solidFill>
              </a:rPr>
              <a:t>处理器的基本寄存器</a:t>
            </a:r>
          </a:p>
        </p:txBody>
      </p:sp>
      <p:grpSp>
        <p:nvGrpSpPr>
          <p:cNvPr id="32" name="组合 2"/>
          <p:cNvGrpSpPr>
            <a:grpSpLocks/>
          </p:cNvGrpSpPr>
          <p:nvPr/>
        </p:nvGrpSpPr>
        <p:grpSpPr bwMode="auto">
          <a:xfrm>
            <a:off x="5181600" y="2819400"/>
            <a:ext cx="1393825" cy="1421868"/>
            <a:chOff x="4335745" y="4423719"/>
            <a:chExt cx="2224320" cy="1556952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3" name="矩形 32"/>
            <p:cNvSpPr/>
            <p:nvPr/>
          </p:nvSpPr>
          <p:spPr bwMode="auto">
            <a:xfrm>
              <a:off x="4335745" y="4423719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4335745" y="4934768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SS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335745" y="5461687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DS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合 3"/>
          <p:cNvGrpSpPr>
            <a:grpSpLocks/>
          </p:cNvGrpSpPr>
          <p:nvPr/>
        </p:nvGrpSpPr>
        <p:grpSpPr bwMode="auto">
          <a:xfrm>
            <a:off x="6677028" y="2819400"/>
            <a:ext cx="1293813" cy="1421868"/>
            <a:chOff x="7045771" y="4427838"/>
            <a:chExt cx="2224320" cy="1556952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7" name="矩形 36"/>
            <p:cNvSpPr/>
            <p:nvPr/>
          </p:nvSpPr>
          <p:spPr bwMode="auto">
            <a:xfrm>
              <a:off x="7045771" y="4427838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7045771" y="4938887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FS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045771" y="5465806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GS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55"/>
          <p:cNvSpPr txBox="1">
            <a:spLocks noChangeArrowheads="1"/>
          </p:cNvSpPr>
          <p:nvPr/>
        </p:nvSpPr>
        <p:spPr bwMode="auto">
          <a:xfrm>
            <a:off x="5633246" y="2339182"/>
            <a:ext cx="2087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位段寄存器</a:t>
            </a:r>
          </a:p>
        </p:txBody>
      </p:sp>
    </p:spTree>
    <p:extLst>
      <p:ext uri="{BB962C8B-B14F-4D97-AF65-F5344CB8AC3E}">
        <p14:creationId xmlns:p14="http://schemas.microsoft.com/office/powerpoint/2010/main" val="566873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通用寄存器</a:t>
            </a:r>
            <a:endParaRPr lang="en-US" altLang="zh-CN" dirty="0"/>
          </a:p>
          <a:p>
            <a:pPr lvl="1"/>
            <a:r>
              <a:rPr lang="en-US" altLang="zh-CN" dirty="0"/>
              <a:t>32</a:t>
            </a:r>
            <a:r>
              <a:rPr lang="zh-CN" altLang="en-US" dirty="0"/>
              <a:t>位通用寄存器：主要用于算逻运算和数据传送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2369441" y="3622200"/>
            <a:ext cx="4656992" cy="342899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3526" tIns="41031" rIns="83526" bIns="41031"/>
          <a:lstStyle/>
          <a:p>
            <a:pPr algn="l">
              <a:defRPr/>
            </a:pPr>
            <a:r>
              <a:rPr lang="en-US" altLang="zh-CN" sz="2215" dirty="0"/>
              <a:t>                             EAX</a:t>
            </a:r>
            <a:endParaRPr lang="zh-CN" altLang="en-US" sz="2215" dirty="0"/>
          </a:p>
        </p:txBody>
      </p:sp>
      <p:sp>
        <p:nvSpPr>
          <p:cNvPr id="13" name="矩形 12"/>
          <p:cNvSpPr/>
          <p:nvPr/>
        </p:nvSpPr>
        <p:spPr bwMode="auto">
          <a:xfrm>
            <a:off x="4629064" y="2503841"/>
            <a:ext cx="1194288" cy="342899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AH</a:t>
            </a:r>
            <a:endParaRPr lang="zh-CN" altLang="en-US" sz="2215" dirty="0"/>
          </a:p>
        </p:txBody>
      </p:sp>
      <p:sp>
        <p:nvSpPr>
          <p:cNvPr id="15" name="矩形 14"/>
          <p:cNvSpPr/>
          <p:nvPr/>
        </p:nvSpPr>
        <p:spPr bwMode="auto">
          <a:xfrm>
            <a:off x="5832146" y="2499450"/>
            <a:ext cx="1194289" cy="342900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AL</a:t>
            </a:r>
            <a:endParaRPr lang="zh-CN" altLang="en-US" sz="2215" dirty="0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>
            <a:off x="4629064" y="2438400"/>
            <a:ext cx="0" cy="1255201"/>
          </a:xfrm>
          <a:prstGeom prst="line">
            <a:avLst/>
          </a:prstGeom>
          <a:noFill/>
          <a:ln w="38100">
            <a:solidFill>
              <a:srgbClr val="CC0409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5818956" y="2438400"/>
            <a:ext cx="0" cy="1255202"/>
          </a:xfrm>
          <a:prstGeom prst="line">
            <a:avLst/>
          </a:prstGeom>
          <a:noFill/>
          <a:ln w="38100">
            <a:solidFill>
              <a:srgbClr val="CC0409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31785" name="TextBox 19"/>
          <p:cNvSpPr txBox="1">
            <a:spLocks noChangeArrowheads="1"/>
          </p:cNvSpPr>
          <p:nvPr/>
        </p:nvSpPr>
        <p:spPr bwMode="auto">
          <a:xfrm>
            <a:off x="7212539" y="2443026"/>
            <a:ext cx="156210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>
                <a:solidFill>
                  <a:schemeClr val="tx1"/>
                </a:solidFill>
              </a:rPr>
              <a:t>8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  <a:r>
              <a:rPr lang="en-US" altLang="zh-CN" sz="1846">
                <a:solidFill>
                  <a:schemeClr val="tx1"/>
                </a:solidFill>
              </a:rPr>
              <a:t>+8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</a:p>
        </p:txBody>
      </p:sp>
      <p:sp>
        <p:nvSpPr>
          <p:cNvPr id="31786" name="TextBox 21"/>
          <p:cNvSpPr txBox="1">
            <a:spLocks noChangeArrowheads="1"/>
          </p:cNvSpPr>
          <p:nvPr/>
        </p:nvSpPr>
        <p:spPr bwMode="auto">
          <a:xfrm>
            <a:off x="7212539" y="3048000"/>
            <a:ext cx="156210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>
                <a:solidFill>
                  <a:schemeClr val="tx1"/>
                </a:solidFill>
              </a:rPr>
              <a:t>16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</a:p>
        </p:txBody>
      </p:sp>
      <p:sp>
        <p:nvSpPr>
          <p:cNvPr id="31787" name="TextBox 22"/>
          <p:cNvSpPr txBox="1">
            <a:spLocks noChangeArrowheads="1"/>
          </p:cNvSpPr>
          <p:nvPr/>
        </p:nvSpPr>
        <p:spPr bwMode="auto">
          <a:xfrm>
            <a:off x="7212539" y="3638550"/>
            <a:ext cx="156210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>
                <a:solidFill>
                  <a:schemeClr val="tx1"/>
                </a:solidFill>
              </a:rPr>
              <a:t>32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4648114" y="3047999"/>
            <a:ext cx="2378320" cy="342899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AX</a:t>
            </a:r>
            <a:endParaRPr lang="zh-CN" altLang="en-US" sz="2215" dirty="0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7026433" y="2438400"/>
            <a:ext cx="0" cy="1255202"/>
          </a:xfrm>
          <a:prstGeom prst="line">
            <a:avLst/>
          </a:prstGeom>
          <a:noFill/>
          <a:ln w="38100">
            <a:solidFill>
              <a:srgbClr val="CC0409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graphicFrame>
        <p:nvGraphicFramePr>
          <p:cNvPr id="20" name="内容占位符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877112"/>
              </p:ext>
            </p:extLst>
          </p:nvPr>
        </p:nvGraphicFramePr>
        <p:xfrm>
          <a:off x="331828" y="4219680"/>
          <a:ext cx="8594472" cy="171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高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低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EAX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AX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AH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AL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EBX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BX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BH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BL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ECX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CX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CH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CL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EDX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DX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DH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DL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1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通用寄存器</a:t>
            </a:r>
            <a:endParaRPr lang="zh-CN" altLang="en-US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    EBP ESP ESI EDI</a:t>
            </a:r>
            <a:r>
              <a:rPr lang="zh-CN" altLang="en-US" dirty="0"/>
              <a:t>只有低</a:t>
            </a:r>
            <a:r>
              <a:rPr lang="en-US" altLang="zh-CN" dirty="0"/>
              <a:t>16</a:t>
            </a:r>
            <a:r>
              <a:rPr lang="zh-CN" altLang="en-US" dirty="0"/>
              <a:t>位有特别名字，通常在编写实地址模式程序时使用：</a:t>
            </a:r>
          </a:p>
        </p:txBody>
      </p:sp>
      <p:graphicFrame>
        <p:nvGraphicFramePr>
          <p:cNvPr id="5" name="内容占位符 23"/>
          <p:cNvGraphicFramePr>
            <a:graphicFrameLocks/>
          </p:cNvGraphicFramePr>
          <p:nvPr>
            <p:extLst/>
          </p:nvPr>
        </p:nvGraphicFramePr>
        <p:xfrm>
          <a:off x="1756559" y="2926373"/>
          <a:ext cx="4756402" cy="2110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32</a:t>
                      </a:r>
                      <a:r>
                        <a:rPr lang="zh-CN" altLang="en-US" sz="2200" dirty="0"/>
                        <a:t>位</a:t>
                      </a:r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16</a:t>
                      </a:r>
                      <a:r>
                        <a:rPr lang="zh-CN" altLang="en-US" sz="2200" dirty="0"/>
                        <a:t>位</a:t>
                      </a:r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EBP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BP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ESP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SP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ESI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SI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EDI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DI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765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2.1.1 </a:t>
            </a:r>
            <a:r>
              <a:rPr lang="zh-CN" altLang="en-US" dirty="0"/>
              <a:t>通用寄存器</a:t>
            </a:r>
          </a:p>
          <a:p>
            <a:pPr marL="0" indent="0">
              <a:lnSpc>
                <a:spcPct val="120000"/>
              </a:lnSpc>
              <a:spcAft>
                <a:spcPct val="20000"/>
              </a:spcAft>
              <a:buNone/>
            </a:pPr>
            <a:r>
              <a:rPr lang="zh-CN" altLang="en-US" sz="2954" dirty="0">
                <a:solidFill>
                  <a:srgbClr val="CC0409"/>
                </a:solidFill>
              </a:rPr>
              <a:t>    </a:t>
            </a:r>
            <a:r>
              <a:rPr lang="zh-CN" altLang="en-US" dirty="0">
                <a:solidFill>
                  <a:srgbClr val="0000FF"/>
                </a:solidFill>
              </a:rPr>
              <a:t>通用寄存器的特殊用法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EAX</a:t>
            </a:r>
            <a:r>
              <a:rPr lang="zh-CN" altLang="en-US" b="1" dirty="0"/>
              <a:t>：扩展累加寄存器。在乘法和除法指令中被自动使用；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ECX</a:t>
            </a:r>
            <a:r>
              <a:rPr lang="zh-CN" altLang="en-US" b="1" dirty="0"/>
              <a:t>：循环计数器。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ESI</a:t>
            </a:r>
            <a:r>
              <a:rPr lang="zh-CN" altLang="en-US" b="1" dirty="0"/>
              <a:t>和</a:t>
            </a:r>
            <a:r>
              <a:rPr lang="en-US" altLang="zh-CN" b="1" dirty="0">
                <a:solidFill>
                  <a:srgbClr val="0033CC"/>
                </a:solidFill>
              </a:rPr>
              <a:t>EDI</a:t>
            </a:r>
            <a:r>
              <a:rPr lang="zh-CN" altLang="en-US" b="1" dirty="0"/>
              <a:t>：扩展源变址指针寄存器和扩展目的变址指针寄存器，用于内存数据的存取；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ESP</a:t>
            </a:r>
            <a:r>
              <a:rPr lang="zh-CN" altLang="en-US" b="1" dirty="0"/>
              <a:t>：扩展堆栈指针寄存器。一般不用于算术运算和数据传送，而用于寻址堆栈上的数据。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EBP</a:t>
            </a:r>
            <a:r>
              <a:rPr lang="zh-CN" altLang="en-US" b="1" dirty="0"/>
              <a:t>：扩展帧指针寄存器。用于引用堆栈上的函数参数和局部变量；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endParaRPr lang="zh-CN" altLang="en-US" sz="2954" dirty="0">
              <a:solidFill>
                <a:srgbClr val="CC04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0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程序的机器级表示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/>
              <a:t>: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CPU</a:t>
            </a:r>
            <a:r>
              <a:rPr lang="zh-CN" altLang="en-US" dirty="0"/>
              <a:t>及架构的发展史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IA32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处理器体系结构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汇编程序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9523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594725" cy="481762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2.1.2 </a:t>
            </a:r>
            <a:r>
              <a:rPr lang="zh-CN" altLang="en-US" dirty="0"/>
              <a:t>段寄存器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itchFamily="18" charset="0"/>
              </a:rPr>
              <a:t>在实地址模式下，段寄存器用于存放段的基址；段寄存器包括：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CS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SS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DS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ES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FS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GS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2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CS</a:t>
            </a:r>
            <a:r>
              <a:rPr lang="zh-CN" altLang="en-US" dirty="0">
                <a:latin typeface="Times New Roman" pitchFamily="18" charset="0"/>
              </a:rPr>
              <a:t>往往用于存放代码段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程序的指令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地址；</a:t>
            </a:r>
          </a:p>
          <a:p>
            <a:pPr lvl="2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SS</a:t>
            </a:r>
            <a:r>
              <a:rPr lang="zh-CN" altLang="en-US" dirty="0">
                <a:latin typeface="Times New Roman" pitchFamily="18" charset="0"/>
              </a:rPr>
              <a:t>存放堆栈段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函数的局部变量和参数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地址；</a:t>
            </a:r>
          </a:p>
          <a:p>
            <a:pPr lvl="2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DS</a:t>
            </a:r>
            <a:r>
              <a:rPr lang="zh-CN" altLang="en-US" dirty="0">
                <a:latin typeface="Times New Roman" pitchFamily="18" charset="0"/>
              </a:rPr>
              <a:t>存放数据段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程序的变量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地址；</a:t>
            </a:r>
          </a:p>
          <a:p>
            <a:pPr lvl="2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ES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FS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</a:rPr>
              <a:t>GS</a:t>
            </a:r>
            <a:r>
              <a:rPr lang="zh-CN" altLang="en-US" dirty="0">
                <a:latin typeface="Times New Roman" pitchFamily="18" charset="0"/>
              </a:rPr>
              <a:t>则可指向其他数据段</a:t>
            </a:r>
            <a:r>
              <a:rPr lang="en-US" altLang="zh-CN" dirty="0">
                <a:latin typeface="Times New Roman" pitchFamily="18" charset="0"/>
              </a:rPr>
              <a:t>,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>
                <a:latin typeface="Times New Roman" pitchFamily="18" charset="0"/>
              </a:rPr>
              <a:t>ES</a:t>
            </a:r>
            <a:r>
              <a:rPr lang="zh-CN" altLang="en-US" dirty="0">
                <a:latin typeface="Times New Roman" pitchFamily="18" charset="0"/>
              </a:rPr>
              <a:t>是扩展段寄存器、</a:t>
            </a:r>
            <a:r>
              <a:rPr lang="en-US" altLang="zh-CN" dirty="0">
                <a:latin typeface="Times New Roman" pitchFamily="18" charset="0"/>
              </a:rPr>
              <a:t>FS</a:t>
            </a:r>
            <a:r>
              <a:rPr lang="zh-CN" altLang="en-US" dirty="0">
                <a:latin typeface="Times New Roman" pitchFamily="18" charset="0"/>
              </a:rPr>
              <a:t>是标志段寄存器、</a:t>
            </a:r>
            <a:r>
              <a:rPr lang="en-US" altLang="zh-CN" dirty="0">
                <a:latin typeface="Times New Roman" pitchFamily="18" charset="0"/>
              </a:rPr>
              <a:t>GS</a:t>
            </a:r>
            <a:r>
              <a:rPr lang="zh-CN" altLang="en-US" dirty="0">
                <a:latin typeface="Times New Roman" pitchFamily="18" charset="0"/>
              </a:rPr>
              <a:t>是全局段寄存器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zh-CN" altLang="en-US" dirty="0">
                <a:latin typeface="Times New Roman" pitchFamily="18" charset="0"/>
              </a:rPr>
              <a:t>保护模式下，段寄存器存放段描述符表的指针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索引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2653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</a:rPr>
              <a:t>2.1.3 </a:t>
            </a:r>
            <a:r>
              <a:rPr lang="zh-CN" altLang="en-US" dirty="0"/>
              <a:t>指令指针寄存器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EIP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</a:rPr>
              <a:t>也称为：程序计数器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</a:rPr>
              <a:t>Program counter, PC</a:t>
            </a:r>
            <a:r>
              <a:rPr lang="en-US" altLang="zh-CN" b="1" dirty="0"/>
              <a:t>)</a:t>
            </a:r>
            <a:endParaRPr lang="en-US" altLang="zh-CN" dirty="0">
              <a:latin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EIP</a:t>
            </a:r>
            <a:r>
              <a:rPr lang="zh-CN" altLang="en-US" dirty="0">
                <a:latin typeface="Times New Roman" pitchFamily="18" charset="0"/>
              </a:rPr>
              <a:t>始终存放下一条要被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执行的指令的地址。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有些机器指令可以修改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EIP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，使程序分支转移到新的地址执行。例如：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JMP, RET</a:t>
            </a:r>
          </a:p>
        </p:txBody>
      </p:sp>
    </p:spTree>
    <p:extLst>
      <p:ext uri="{BB962C8B-B14F-4D97-AF65-F5344CB8AC3E}">
        <p14:creationId xmlns:p14="http://schemas.microsoft.com/office/powerpoint/2010/main" val="241692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2.1.4 EFLAGS</a:t>
            </a:r>
            <a:r>
              <a:rPr lang="zh-CN" altLang="en-US" dirty="0"/>
              <a:t>寄存器（</a:t>
            </a:r>
            <a:r>
              <a:rPr lang="zh-CN" altLang="en-US" dirty="0">
                <a:solidFill>
                  <a:srgbClr val="32740E"/>
                </a:solidFill>
                <a:latin typeface="Times New Roman" pitchFamily="18" charset="0"/>
              </a:rPr>
              <a:t>标志寄存器、</a:t>
            </a:r>
            <a:r>
              <a:rPr lang="zh-CN" altLang="en-US" dirty="0">
                <a:solidFill>
                  <a:srgbClr val="C00000"/>
                </a:solidFill>
              </a:rPr>
              <a:t>条件码寄存器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EFLAGS</a:t>
            </a:r>
            <a:r>
              <a:rPr lang="zh-CN" altLang="en-US" dirty="0">
                <a:latin typeface="Times New Roman" pitchFamily="18" charset="0"/>
              </a:rPr>
              <a:t>由控制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的操作或反映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某些运算结果的二进制位构成。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itchFamily="18" charset="0"/>
              </a:rPr>
              <a:t>处理器标志包括两种类型：</a:t>
            </a:r>
            <a:r>
              <a:rPr lang="zh-CN" altLang="en-US" b="1" dirty="0">
                <a:solidFill>
                  <a:srgbClr val="32740E"/>
                </a:solidFill>
              </a:rPr>
              <a:t>状态标志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zh-CN" altLang="en-US" b="1" dirty="0">
                <a:solidFill>
                  <a:srgbClr val="32740E"/>
                </a:solidFill>
              </a:rPr>
              <a:t>控制标志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en-US" altLang="zh-CN" dirty="0">
              <a:latin typeface="Times New Roman" pitchFamily="18" charset="0"/>
            </a:endParaRPr>
          </a:p>
          <a:p>
            <a:pPr lvl="2"/>
            <a:r>
              <a:rPr lang="zh-CN" altLang="en-US" dirty="0">
                <a:latin typeface="Times New Roman" pitchFamily="18" charset="0"/>
              </a:rPr>
              <a:t>说某标志被设置意味着使其等于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；被清除意味着使其等于</a:t>
            </a:r>
            <a:r>
              <a:rPr lang="en-US" altLang="zh-CN" dirty="0">
                <a:latin typeface="Times New Roman" pitchFamily="18" charset="0"/>
              </a:rPr>
              <a:t>0</a:t>
            </a:r>
            <a:endParaRPr lang="zh-CN" altLang="en-US" dirty="0">
              <a:latin typeface="Times New Roman" pitchFamily="18" charset="0"/>
            </a:endParaRPr>
          </a:p>
          <a:p>
            <a:pPr lvl="2"/>
            <a:r>
              <a:rPr lang="zh-CN" altLang="en-US" dirty="0">
                <a:latin typeface="Times New Roman" pitchFamily="18" charset="0"/>
              </a:rPr>
              <a:t>程序员可以通过设置</a:t>
            </a:r>
            <a:r>
              <a:rPr lang="en-US" altLang="zh-CN" dirty="0">
                <a:latin typeface="Times New Roman" pitchFamily="18" charset="0"/>
              </a:rPr>
              <a:t>EFLAGS</a:t>
            </a:r>
            <a:r>
              <a:rPr lang="zh-CN" altLang="en-US" dirty="0">
                <a:latin typeface="Times New Roman" pitchFamily="18" charset="0"/>
              </a:rPr>
              <a:t>中的</a:t>
            </a:r>
            <a:r>
              <a:rPr lang="zh-CN" altLang="en-US" b="1" dirty="0">
                <a:solidFill>
                  <a:srgbClr val="32740E"/>
                </a:solidFill>
              </a:rPr>
              <a:t>控制标志控制</a:t>
            </a:r>
            <a:r>
              <a:rPr lang="en-US" altLang="zh-CN" b="1" dirty="0">
                <a:solidFill>
                  <a:srgbClr val="32740E"/>
                </a:solidFill>
              </a:rPr>
              <a:t>CPU</a:t>
            </a:r>
            <a:r>
              <a:rPr lang="zh-CN" altLang="en-US" b="1" dirty="0">
                <a:solidFill>
                  <a:srgbClr val="32740E"/>
                </a:solidFill>
              </a:rPr>
              <a:t>的操作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zh-CN" altLang="en-US" b="1" dirty="0">
                <a:solidFill>
                  <a:srgbClr val="32740E"/>
                </a:solidFill>
              </a:rPr>
              <a:t>如方向和中断标志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2"/>
            <a:r>
              <a:rPr lang="zh-CN" altLang="en-US" dirty="0">
                <a:latin typeface="Times New Roman" pitchFamily="18" charset="0"/>
              </a:rPr>
              <a:t>一些机器指令可以测试和控制这些标志，例如：</a:t>
            </a:r>
            <a:r>
              <a:rPr lang="en-US" altLang="zh-CN" dirty="0">
                <a:latin typeface="Times New Roman" pitchFamily="18" charset="0"/>
              </a:rPr>
              <a:t>JC </a:t>
            </a:r>
            <a:r>
              <a:rPr lang="zh-CN" altLang="en-US" dirty="0">
                <a:latin typeface="Times New Roman" pitchFamily="18" charset="0"/>
              </a:rPr>
              <a:t>或</a:t>
            </a:r>
            <a:r>
              <a:rPr lang="en-US" altLang="zh-CN" dirty="0">
                <a:latin typeface="Times New Roman" pitchFamily="18" charset="0"/>
              </a:rPr>
              <a:t>STC</a:t>
            </a:r>
            <a:endParaRPr lang="zh-CN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48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AutoShape 18"/>
          <p:cNvSpPr>
            <a:spLocks noChangeArrowheads="1"/>
          </p:cNvSpPr>
          <p:nvPr/>
        </p:nvSpPr>
        <p:spPr bwMode="auto">
          <a:xfrm>
            <a:off x="6754185" y="2961431"/>
            <a:ext cx="1699846" cy="750277"/>
          </a:xfrm>
          <a:prstGeom prst="wedgeRoundRectCallout">
            <a:avLst>
              <a:gd name="adj1" fmla="val 35417"/>
              <a:gd name="adj2" fmla="val 127422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进位标志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Carry Flag</a:t>
            </a:r>
          </a:p>
        </p:txBody>
      </p:sp>
      <p:sp>
        <p:nvSpPr>
          <p:cNvPr id="37896" name="AutoShape 20"/>
          <p:cNvSpPr>
            <a:spLocks noChangeArrowheads="1"/>
          </p:cNvSpPr>
          <p:nvPr/>
        </p:nvSpPr>
        <p:spPr bwMode="auto">
          <a:xfrm>
            <a:off x="1982893" y="5435000"/>
            <a:ext cx="1699846" cy="750277"/>
          </a:xfrm>
          <a:prstGeom prst="wedgeRoundRectCallout">
            <a:avLst>
              <a:gd name="adj1" fmla="val 102522"/>
              <a:gd name="adj2" fmla="val -132196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>
                <a:ea typeface="华文新魏" pitchFamily="2" charset="-122"/>
              </a:rPr>
              <a:t>符号标志</a:t>
            </a:r>
          </a:p>
          <a:p>
            <a:pPr>
              <a:spcBef>
                <a:spcPct val="0"/>
              </a:spcBef>
            </a:pPr>
            <a:r>
              <a:rPr lang="en-US" altLang="zh-CN" sz="2215">
                <a:latin typeface="Times New Roman" pitchFamily="18" charset="0"/>
                <a:ea typeface="华文新魏" pitchFamily="2" charset="-122"/>
              </a:rPr>
              <a:t>Sign Flag</a:t>
            </a:r>
          </a:p>
        </p:txBody>
      </p:sp>
      <p:sp>
        <p:nvSpPr>
          <p:cNvPr id="37897" name="AutoShape 21"/>
          <p:cNvSpPr>
            <a:spLocks noChangeArrowheads="1"/>
          </p:cNvSpPr>
          <p:nvPr/>
        </p:nvSpPr>
        <p:spPr bwMode="auto">
          <a:xfrm>
            <a:off x="4075465" y="5456308"/>
            <a:ext cx="2778883" cy="750277"/>
          </a:xfrm>
          <a:prstGeom prst="wedgeRoundRectCallout">
            <a:avLst>
              <a:gd name="adj1" fmla="val 33082"/>
              <a:gd name="adj2" fmla="val -137694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>
                <a:ea typeface="华文新魏" pitchFamily="2" charset="-122"/>
              </a:rPr>
              <a:t>辅助进位标志</a:t>
            </a:r>
          </a:p>
          <a:p>
            <a:pPr>
              <a:spcBef>
                <a:spcPct val="0"/>
              </a:spcBef>
            </a:pPr>
            <a:r>
              <a:rPr lang="en-US" altLang="zh-CN" sz="2215"/>
              <a:t>Assistant</a:t>
            </a:r>
            <a:r>
              <a:rPr lang="en-US" altLang="zh-CN" sz="2215">
                <a:latin typeface="Times New Roman" pitchFamily="18" charset="0"/>
                <a:ea typeface="华文新魏" pitchFamily="2" charset="-122"/>
              </a:rPr>
              <a:t> Carry Flag</a:t>
            </a:r>
          </a:p>
        </p:txBody>
      </p:sp>
      <p:sp>
        <p:nvSpPr>
          <p:cNvPr id="37898" name="AutoShape 22"/>
          <p:cNvSpPr>
            <a:spLocks noChangeArrowheads="1"/>
          </p:cNvSpPr>
          <p:nvPr/>
        </p:nvSpPr>
        <p:spPr bwMode="auto">
          <a:xfrm>
            <a:off x="482339" y="2902816"/>
            <a:ext cx="2110154" cy="808892"/>
          </a:xfrm>
          <a:prstGeom prst="wedgeRoundRectCallout">
            <a:avLst>
              <a:gd name="adj1" fmla="val 36037"/>
              <a:gd name="adj2" fmla="val 120750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溢出标志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Overflow Flag</a:t>
            </a:r>
          </a:p>
        </p:txBody>
      </p:sp>
      <p:sp>
        <p:nvSpPr>
          <p:cNvPr id="37899" name="AutoShape 23"/>
          <p:cNvSpPr>
            <a:spLocks noChangeArrowheads="1"/>
          </p:cNvSpPr>
          <p:nvPr/>
        </p:nvSpPr>
        <p:spPr bwMode="auto">
          <a:xfrm>
            <a:off x="3461343" y="2961431"/>
            <a:ext cx="1887415" cy="808892"/>
          </a:xfrm>
          <a:prstGeom prst="wedgeRoundRectCallout">
            <a:avLst>
              <a:gd name="adj1" fmla="val 37876"/>
              <a:gd name="adj2" fmla="val 114821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零标志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Zero Flag</a:t>
            </a:r>
          </a:p>
        </p:txBody>
      </p:sp>
      <p:sp>
        <p:nvSpPr>
          <p:cNvPr id="37900" name="AutoShape 24"/>
          <p:cNvSpPr>
            <a:spLocks noChangeArrowheads="1"/>
          </p:cNvSpPr>
          <p:nvPr/>
        </p:nvSpPr>
        <p:spPr bwMode="auto">
          <a:xfrm>
            <a:off x="7010825" y="5435000"/>
            <a:ext cx="2110154" cy="808892"/>
          </a:xfrm>
          <a:prstGeom prst="wedgeRoundRectCallout">
            <a:avLst>
              <a:gd name="adj1" fmla="val -30460"/>
              <a:gd name="adj2" fmla="val -124670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奇偶标志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Parity Flag</a:t>
            </a:r>
          </a:p>
        </p:txBody>
      </p:sp>
      <p:sp>
        <p:nvSpPr>
          <p:cNvPr id="37893" name="Rectangle 27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37892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2.1.4 EFLAGS</a:t>
            </a:r>
            <a:r>
              <a:rPr lang="zh-CN" altLang="zh-CN" dirty="0"/>
              <a:t>寄存器</a:t>
            </a:r>
            <a:r>
              <a:rPr lang="en-US" altLang="zh-CN" dirty="0"/>
              <a:t>…</a:t>
            </a:r>
            <a:endParaRPr lang="en-US" altLang="zh-CN" dirty="0">
              <a:latin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</a:rPr>
              <a:t>其中反映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执行的算术和逻辑操作结果的状态标志，包括溢出、符号、零、辅助进位、奇偶和进位标志。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04500" y="3994817"/>
          <a:ext cx="8689819" cy="765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4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7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11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50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7625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IOPL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OF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DF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TF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ZF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>
                          <a:solidFill>
                            <a:schemeClr val="tx1"/>
                          </a:solidFill>
                        </a:rPr>
                        <a:t>AF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PF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73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/>
      <p:bldP spid="37896" grpId="0" animBg="1"/>
      <p:bldP spid="37897" grpId="0" animBg="1"/>
      <p:bldP spid="37898" grpId="0" animBg="1"/>
      <p:bldP spid="37899" grpId="0" animBg="1"/>
      <p:bldP spid="379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dirty="0"/>
              <a:t>2.1.4</a:t>
            </a:r>
            <a:r>
              <a:rPr lang="zh-CN" altLang="en-US" dirty="0"/>
              <a:t> </a:t>
            </a:r>
            <a:r>
              <a:rPr lang="en-US" altLang="zh-CN" dirty="0"/>
              <a:t>EFLAGS</a:t>
            </a:r>
            <a:r>
              <a:rPr lang="zh-CN" altLang="en-US" dirty="0"/>
              <a:t>寄存器的状态标志（条件码）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进位标志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CF</a:t>
            </a:r>
            <a:r>
              <a:rPr lang="zh-CN" altLang="en-US" dirty="0">
                <a:latin typeface="Times New Roman" pitchFamily="18" charset="0"/>
              </a:rPr>
              <a:t>：在无符号算术运算的结果，无法容纳目的操作数中时被设置。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溢出标志</a:t>
            </a:r>
            <a:r>
              <a:rPr lang="en-US" altLang="zh-CN" b="1" dirty="0">
                <a:solidFill>
                  <a:srgbClr val="0033CC"/>
                </a:solidFill>
              </a:rPr>
              <a:t>OF</a:t>
            </a:r>
            <a:r>
              <a:rPr lang="zh-CN" altLang="en-US" dirty="0">
                <a:latin typeface="Times New Roman" pitchFamily="18" charset="0"/>
              </a:rPr>
              <a:t>：在有符号算术运算的结果位数太多，而无法容纳目的操作数中时被设置。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符号标志</a:t>
            </a:r>
            <a:r>
              <a:rPr lang="en-US" altLang="zh-CN" b="1" dirty="0">
                <a:solidFill>
                  <a:srgbClr val="0033CC"/>
                </a:solidFill>
              </a:rPr>
              <a:t>SF</a:t>
            </a:r>
            <a:r>
              <a:rPr lang="zh-CN" altLang="en-US" dirty="0">
                <a:latin typeface="Times New Roman" pitchFamily="18" charset="0"/>
              </a:rPr>
              <a:t>：在算术或逻辑运算产生的结果为负时被设置。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零标志</a:t>
            </a:r>
            <a:r>
              <a:rPr lang="en-US" altLang="zh-CN" b="1" dirty="0">
                <a:solidFill>
                  <a:srgbClr val="0033CC"/>
                </a:solidFill>
              </a:rPr>
              <a:t>ZF</a:t>
            </a:r>
            <a:r>
              <a:rPr lang="zh-CN" altLang="en-US" dirty="0">
                <a:latin typeface="Times New Roman" pitchFamily="18" charset="0"/>
              </a:rPr>
              <a:t>：在算术或逻辑运算产生的结果为零时被设置。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辅助进位标志</a:t>
            </a:r>
            <a:r>
              <a:rPr lang="en-US" altLang="zh-CN" b="1" dirty="0">
                <a:solidFill>
                  <a:srgbClr val="0033CC"/>
                </a:solidFill>
              </a:rPr>
              <a:t>AF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8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位操作数的位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3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到位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4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产生进位</a:t>
            </a:r>
            <a:r>
              <a:rPr lang="zh-CN" altLang="en-US" dirty="0">
                <a:latin typeface="Times New Roman" pitchFamily="18" charset="0"/>
              </a:rPr>
              <a:t>时被设置，</a:t>
            </a:r>
            <a:r>
              <a:rPr lang="en-US" altLang="zh-CN" dirty="0">
                <a:latin typeface="Times New Roman" pitchFamily="18" charset="0"/>
              </a:rPr>
              <a:t>BCD</a:t>
            </a:r>
            <a:r>
              <a:rPr lang="zh-CN" altLang="en-US" dirty="0">
                <a:latin typeface="Times New Roman" pitchFamily="18" charset="0"/>
              </a:rPr>
              <a:t>码运算时使用。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奇偶标志</a:t>
            </a:r>
            <a:r>
              <a:rPr lang="en-US" altLang="zh-CN" b="1" dirty="0">
                <a:solidFill>
                  <a:srgbClr val="0033CC"/>
                </a:solidFill>
              </a:rPr>
              <a:t>PF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结果的最低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8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位中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</a:rPr>
              <a:t>为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的总位数为偶数，则设置该标志；否则清除该标志。</a:t>
            </a:r>
          </a:p>
        </p:txBody>
      </p:sp>
    </p:spTree>
    <p:extLst>
      <p:ext uri="{BB962C8B-B14F-4D97-AF65-F5344CB8AC3E}">
        <p14:creationId xmlns:p14="http://schemas.microsoft.com/office/powerpoint/2010/main" val="62511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itchFamily="18" charset="0"/>
              </a:rPr>
              <a:t>2.2 </a:t>
            </a:r>
            <a:r>
              <a:rPr lang="zh-CN" altLang="en-US" dirty="0">
                <a:latin typeface="Times New Roman" pitchFamily="18" charset="0"/>
              </a:rPr>
              <a:t>系统寄存器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215" dirty="0">
                <a:latin typeface="Times New Roman" pitchFamily="18" charset="0"/>
              </a:rPr>
              <a:t>     仅允许运行在最高特权级的程序（例如：操作系统内核）访问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215" dirty="0">
                <a:latin typeface="Times New Roman" pitchFamily="18" charset="0"/>
              </a:rPr>
              <a:t>的寄存器，任何应用程序禁止访问。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中断描述符表寄存器</a:t>
            </a:r>
            <a:r>
              <a:rPr lang="en-US" altLang="zh-CN" sz="2215" dirty="0">
                <a:solidFill>
                  <a:srgbClr val="0000FF"/>
                </a:solidFill>
                <a:latin typeface="Times New Roman" pitchFamily="18" charset="0"/>
              </a:rPr>
              <a:t>IDTR</a:t>
            </a:r>
            <a:r>
              <a:rPr lang="zh-CN" altLang="en-US" sz="2215" dirty="0">
                <a:latin typeface="Times New Roman" pitchFamily="18" charset="0"/>
              </a:rPr>
              <a:t>：保存中断描述符表的地址。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全局描述符表寄存器</a:t>
            </a:r>
            <a:r>
              <a:rPr lang="en-US" altLang="zh-CN" sz="2215" dirty="0">
                <a:solidFill>
                  <a:srgbClr val="0000FF"/>
                </a:solidFill>
                <a:latin typeface="Times New Roman" pitchFamily="18" charset="0"/>
              </a:rPr>
              <a:t>GDTR</a:t>
            </a:r>
            <a:r>
              <a:rPr lang="zh-CN" altLang="en-US" sz="2215" dirty="0">
                <a:latin typeface="Times New Roman" pitchFamily="18" charset="0"/>
              </a:rPr>
              <a:t>：保存全局描述符表的地址，全局段描述符表包含了任务状态段和局部描述符表的指针。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局部描述符表寄存器</a:t>
            </a:r>
            <a:r>
              <a:rPr lang="en-US" altLang="zh-CN" sz="2215" dirty="0">
                <a:solidFill>
                  <a:srgbClr val="0000FF"/>
                </a:solidFill>
                <a:latin typeface="Times New Roman" pitchFamily="18" charset="0"/>
              </a:rPr>
              <a:t>LDTR</a:t>
            </a:r>
            <a:r>
              <a:rPr lang="zh-CN" altLang="en-US" sz="2215" dirty="0">
                <a:latin typeface="Times New Roman" pitchFamily="18" charset="0"/>
              </a:rPr>
              <a:t>：保存当前正在运行的程序的代码段、数据段和堆栈段的指针。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任务寄存器：保存当前执行任务的任务状态段的地址。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调试寄存器：用于调试程序时设置断点。</a:t>
            </a:r>
          </a:p>
        </p:txBody>
      </p:sp>
    </p:spTree>
    <p:extLst>
      <p:ext uri="{BB962C8B-B14F-4D97-AF65-F5344CB8AC3E}">
        <p14:creationId xmlns:p14="http://schemas.microsoft.com/office/powerpoint/2010/main" val="6958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2.3 </a:t>
            </a:r>
            <a:r>
              <a:rPr lang="zh-CN" altLang="en-US" dirty="0">
                <a:latin typeface="Times New Roman" pitchFamily="18" charset="0"/>
              </a:rPr>
              <a:t>浮点单元</a:t>
            </a:r>
            <a:r>
              <a:rPr lang="en-US" altLang="zh-CN" dirty="0">
                <a:latin typeface="Times New Roman" pitchFamily="18" charset="0"/>
              </a:rPr>
              <a:t>FPU</a:t>
            </a:r>
          </a:p>
          <a:p>
            <a:pPr lvl="1">
              <a:buFontTx/>
              <a:buNone/>
            </a:pPr>
            <a:r>
              <a:rPr lang="zh-CN" altLang="en-US" sz="2585" dirty="0">
                <a:latin typeface="Times New Roman" pitchFamily="18" charset="0"/>
              </a:rPr>
              <a:t>   适合于高速浮点运算，从</a:t>
            </a:r>
            <a:r>
              <a:rPr lang="en-US" altLang="zh-CN" sz="2585" dirty="0">
                <a:latin typeface="Times New Roman" pitchFamily="18" charset="0"/>
              </a:rPr>
              <a:t>Intel 486</a:t>
            </a:r>
            <a:r>
              <a:rPr lang="zh-CN" altLang="en-US" sz="2585" dirty="0">
                <a:latin typeface="Times New Roman" pitchFamily="18" charset="0"/>
              </a:rPr>
              <a:t>开始集成到主处理器芯片中。</a:t>
            </a:r>
          </a:p>
          <a:p>
            <a:pPr lvl="2" hangingPunct="1"/>
            <a:r>
              <a:rPr lang="en-US" altLang="zh-CN" sz="2585" dirty="0">
                <a:latin typeface="Times New Roman" pitchFamily="18" charset="0"/>
              </a:rPr>
              <a:t>8</a:t>
            </a:r>
            <a:r>
              <a:rPr lang="zh-CN" altLang="en-US" sz="2585" dirty="0">
                <a:latin typeface="Times New Roman" pitchFamily="18" charset="0"/>
              </a:rPr>
              <a:t>个</a:t>
            </a:r>
            <a:r>
              <a:rPr lang="en-US" altLang="zh-CN" sz="2585" dirty="0">
                <a:latin typeface="Times New Roman" pitchFamily="18" charset="0"/>
              </a:rPr>
              <a:t>80</a:t>
            </a:r>
            <a:r>
              <a:rPr lang="zh-CN" altLang="en-US" sz="2585" dirty="0">
                <a:latin typeface="Times New Roman" pitchFamily="18" charset="0"/>
              </a:rPr>
              <a:t>位的浮点数据寄存器： </a:t>
            </a:r>
            <a:r>
              <a:rPr lang="en-US" altLang="zh-CN" sz="2585" dirty="0" err="1">
                <a:latin typeface="Times New Roman" pitchFamily="18" charset="0"/>
              </a:rPr>
              <a:t>st</a:t>
            </a:r>
            <a:r>
              <a:rPr lang="en-US" altLang="zh-CN" sz="2585" dirty="0">
                <a:latin typeface="Times New Roman" pitchFamily="18" charset="0"/>
              </a:rPr>
              <a:t>(0) — </a:t>
            </a:r>
            <a:r>
              <a:rPr lang="zh-CN" altLang="en-US" sz="2954" b="1" dirty="0">
                <a:solidFill>
                  <a:srgbClr val="0033CC"/>
                </a:solidFill>
              </a:rPr>
              <a:t> </a:t>
            </a:r>
            <a:r>
              <a:rPr lang="en-US" altLang="zh-CN" sz="2585" dirty="0" err="1">
                <a:latin typeface="Times New Roman" pitchFamily="18" charset="0"/>
              </a:rPr>
              <a:t>st</a:t>
            </a:r>
            <a:r>
              <a:rPr lang="en-US" altLang="zh-CN" sz="2585" dirty="0">
                <a:latin typeface="Times New Roman" pitchFamily="18" charset="0"/>
              </a:rPr>
              <a:t>(7)</a:t>
            </a:r>
          </a:p>
          <a:p>
            <a:pPr lvl="2" hangingPunct="1"/>
            <a:r>
              <a:rPr lang="en-US" altLang="zh-CN" sz="2585" dirty="0">
                <a:latin typeface="Times New Roman" pitchFamily="18" charset="0"/>
              </a:rPr>
              <a:t>2</a:t>
            </a:r>
            <a:r>
              <a:rPr lang="zh-CN" altLang="en-US" sz="2585" dirty="0">
                <a:latin typeface="Times New Roman" pitchFamily="18" charset="0"/>
              </a:rPr>
              <a:t>个</a:t>
            </a:r>
            <a:r>
              <a:rPr lang="en-US" altLang="zh-CN" sz="2585" dirty="0">
                <a:latin typeface="Times New Roman" pitchFamily="18" charset="0"/>
              </a:rPr>
              <a:t>48</a:t>
            </a:r>
            <a:r>
              <a:rPr lang="zh-CN" altLang="en-US" sz="2585" dirty="0">
                <a:latin typeface="Times New Roman" pitchFamily="18" charset="0"/>
              </a:rPr>
              <a:t>位的指针寄存器</a:t>
            </a:r>
          </a:p>
          <a:p>
            <a:pPr lvl="2" hangingPunct="1"/>
            <a:r>
              <a:rPr lang="en-US" altLang="zh-CN" sz="2585" dirty="0">
                <a:latin typeface="Times New Roman" pitchFamily="18" charset="0"/>
              </a:rPr>
              <a:t>3</a:t>
            </a:r>
            <a:r>
              <a:rPr lang="zh-CN" altLang="en-US" sz="2585" dirty="0">
                <a:latin typeface="Times New Roman" pitchFamily="18" charset="0"/>
              </a:rPr>
              <a:t>个</a:t>
            </a:r>
            <a:r>
              <a:rPr lang="en-US" altLang="zh-CN" sz="2585" dirty="0">
                <a:latin typeface="Times New Roman" pitchFamily="18" charset="0"/>
              </a:rPr>
              <a:t>16</a:t>
            </a:r>
            <a:r>
              <a:rPr lang="zh-CN" altLang="en-US" sz="2585" dirty="0">
                <a:latin typeface="Times New Roman" pitchFamily="18" charset="0"/>
              </a:rPr>
              <a:t>位的控制寄存器</a:t>
            </a:r>
          </a:p>
        </p:txBody>
      </p:sp>
    </p:spTree>
    <p:extLst>
      <p:ext uri="{BB962C8B-B14F-4D97-AF65-F5344CB8AC3E}">
        <p14:creationId xmlns:p14="http://schemas.microsoft.com/office/powerpoint/2010/main" val="902503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实地址模式</a:t>
            </a:r>
          </a:p>
          <a:p>
            <a:pPr lvl="1"/>
            <a:r>
              <a:rPr lang="zh-CN" altLang="en-US" dirty="0"/>
              <a:t>在实地址模式下，处理器使用</a:t>
            </a:r>
            <a:r>
              <a:rPr lang="en-US" altLang="zh-CN" dirty="0"/>
              <a:t>20</a:t>
            </a:r>
            <a:r>
              <a:rPr lang="zh-CN" altLang="en-US" dirty="0"/>
              <a:t>位的地址总线，可以访问</a:t>
            </a:r>
            <a:r>
              <a:rPr lang="en-US" altLang="zh-CN" dirty="0"/>
              <a:t>1MB(0~FFFFF)</a:t>
            </a:r>
            <a:r>
              <a:rPr lang="zh-CN" altLang="en-US" dirty="0"/>
              <a:t>内存。</a:t>
            </a:r>
          </a:p>
          <a:p>
            <a:pPr lvl="1"/>
            <a:r>
              <a:rPr lang="en-US" altLang="zh-CN" dirty="0"/>
              <a:t>8086</a:t>
            </a:r>
            <a:r>
              <a:rPr lang="zh-CN" altLang="en-US" dirty="0"/>
              <a:t>的模式，只有</a:t>
            </a:r>
            <a:r>
              <a:rPr lang="en-US" altLang="zh-CN" dirty="0"/>
              <a:t>16</a:t>
            </a:r>
            <a:r>
              <a:rPr lang="zh-CN" altLang="en-US" dirty="0"/>
              <a:t>位的数据线，不能直接表示</a:t>
            </a:r>
            <a:r>
              <a:rPr lang="en-US" altLang="zh-CN" dirty="0"/>
              <a:t>20</a:t>
            </a:r>
            <a:r>
              <a:rPr lang="zh-CN" altLang="en-US" dirty="0"/>
              <a:t>位的地址，采用内存分段的解决方法。</a:t>
            </a:r>
          </a:p>
          <a:p>
            <a:pPr lvl="1"/>
            <a:r>
              <a:rPr lang="zh-CN" altLang="en-US" dirty="0"/>
              <a:t>段：将内存空间划分为</a:t>
            </a:r>
            <a:r>
              <a:rPr lang="en-US" altLang="zh-CN" dirty="0"/>
              <a:t>64KB</a:t>
            </a:r>
            <a:r>
              <a:rPr lang="zh-CN" altLang="en-US" dirty="0"/>
              <a:t>的段</a:t>
            </a:r>
            <a:r>
              <a:rPr lang="en-US" altLang="zh-CN" dirty="0"/>
              <a:t>Segment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段地址存放于</a:t>
            </a:r>
            <a:r>
              <a:rPr lang="en-US" altLang="zh-CN" dirty="0"/>
              <a:t>16</a:t>
            </a:r>
            <a:r>
              <a:rPr lang="zh-CN" altLang="en-US" dirty="0"/>
              <a:t>位的段寄存器中（</a:t>
            </a:r>
            <a:r>
              <a:rPr lang="en-US" altLang="zh-CN" dirty="0"/>
              <a:t>CS</a:t>
            </a:r>
            <a:r>
              <a:rPr lang="zh-CN" altLang="en-US" dirty="0"/>
              <a:t>、</a:t>
            </a:r>
            <a:r>
              <a:rPr lang="en-US" altLang="zh-CN" dirty="0"/>
              <a:t>DS</a:t>
            </a:r>
            <a:r>
              <a:rPr lang="zh-CN" altLang="en-US" dirty="0"/>
              <a:t>、</a:t>
            </a:r>
            <a:r>
              <a:rPr lang="en-US" altLang="zh-CN" dirty="0"/>
              <a:t>ES</a:t>
            </a:r>
            <a:r>
              <a:rPr lang="zh-CN" altLang="en-US" dirty="0"/>
              <a:t>或</a:t>
            </a:r>
            <a:r>
              <a:rPr lang="en-US" altLang="zh-CN" dirty="0"/>
              <a:t>SS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>
              <a:lnSpc>
                <a:spcPct val="130000"/>
              </a:lnSpc>
              <a:buSzPct val="90000"/>
            </a:pPr>
            <a:r>
              <a:rPr lang="en-US" altLang="zh-CN" dirty="0"/>
              <a:t> CS</a:t>
            </a:r>
            <a:r>
              <a:rPr lang="zh-CN" altLang="en-US" dirty="0"/>
              <a:t>用于存放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>
                <a:solidFill>
                  <a:srgbClr val="0000FF"/>
                </a:solidFill>
              </a:rPr>
              <a:t>代码段基地址</a:t>
            </a:r>
          </a:p>
          <a:p>
            <a:pPr lvl="2">
              <a:lnSpc>
                <a:spcPct val="130000"/>
              </a:lnSpc>
              <a:buSzPct val="90000"/>
            </a:pPr>
            <a:r>
              <a:rPr lang="en-US" altLang="zh-CN" dirty="0"/>
              <a:t> DS</a:t>
            </a:r>
            <a:r>
              <a:rPr lang="zh-CN" altLang="en-US" dirty="0"/>
              <a:t>用于存放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>
                <a:solidFill>
                  <a:srgbClr val="0000FF"/>
                </a:solidFill>
              </a:rPr>
              <a:t>数据段基地址</a:t>
            </a:r>
          </a:p>
          <a:p>
            <a:pPr lvl="2">
              <a:lnSpc>
                <a:spcPct val="130000"/>
              </a:lnSpc>
              <a:buSzPct val="90000"/>
            </a:pPr>
            <a:r>
              <a:rPr lang="en-US" altLang="zh-CN" dirty="0"/>
              <a:t> SS</a:t>
            </a:r>
            <a:r>
              <a:rPr lang="zh-CN" altLang="en-US" dirty="0"/>
              <a:t>用于存放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>
                <a:solidFill>
                  <a:srgbClr val="0000FF"/>
                </a:solidFill>
              </a:rPr>
              <a:t>堆栈段基地址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47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63927" y="1936726"/>
            <a:ext cx="4582300" cy="4342366"/>
            <a:chOff x="3319254" y="1812370"/>
            <a:chExt cx="4964158" cy="4704230"/>
          </a:xfrm>
        </p:grpSpPr>
        <p:sp>
          <p:nvSpPr>
            <p:cNvPr id="4" name="等腰三角形 3"/>
            <p:cNvSpPr/>
            <p:nvPr/>
          </p:nvSpPr>
          <p:spPr bwMode="auto">
            <a:xfrm rot="16200000">
              <a:off x="3172433" y="2251288"/>
              <a:ext cx="3454402" cy="3160759"/>
            </a:xfrm>
            <a:prstGeom prst="triangl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 eaLnBrk="1" hangingPunct="1"/>
              <a:endParaRPr lang="zh-CN" altLang="en-US" sz="1662" b="0">
                <a:latin typeface="Arial" charset="0"/>
                <a:ea typeface="宋体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511512" y="1812370"/>
              <a:ext cx="3771900" cy="4704230"/>
              <a:chOff x="3821207" y="1651000"/>
              <a:chExt cx="3771900" cy="4704230"/>
            </a:xfrm>
          </p:grpSpPr>
          <p:sp>
            <p:nvSpPr>
              <p:cNvPr id="49175" name="Rectangle 22"/>
              <p:cNvSpPr>
                <a:spLocks noChangeArrowheads="1"/>
              </p:cNvSpPr>
              <p:nvPr/>
            </p:nvSpPr>
            <p:spPr bwMode="auto">
              <a:xfrm>
                <a:off x="5802407" y="1943100"/>
                <a:ext cx="1790700" cy="3454400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6" tIns="41031" rIns="83526" bIns="41031" anchor="ctr"/>
              <a:lstStyle/>
              <a:p>
                <a:endParaRPr lang="zh-CN" altLang="en-US" sz="2215"/>
              </a:p>
            </p:txBody>
          </p:sp>
          <p:sp>
            <p:nvSpPr>
              <p:cNvPr id="49177" name="Rectangle 24"/>
              <p:cNvSpPr>
                <a:spLocks noChangeArrowheads="1"/>
              </p:cNvSpPr>
              <p:nvPr/>
            </p:nvSpPr>
            <p:spPr bwMode="auto">
              <a:xfrm>
                <a:off x="4209329" y="5194300"/>
                <a:ext cx="1498600" cy="469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6" tIns="41031" rIns="83526" bIns="41031" anchor="ctr"/>
              <a:lstStyle/>
              <a:p>
                <a:pPr algn="r"/>
                <a:r>
                  <a:rPr lang="en-US" altLang="zh-CN" sz="2215" dirty="0">
                    <a:solidFill>
                      <a:srgbClr val="0033CC"/>
                    </a:solidFill>
                    <a:latin typeface="Times New Roman" pitchFamily="18" charset="0"/>
                  </a:rPr>
                  <a:t>8000</a:t>
                </a:r>
                <a:r>
                  <a:rPr lang="en-US" altLang="zh-CN" sz="2215" dirty="0">
                    <a:latin typeface="Times New Roman" pitchFamily="18" charset="0"/>
                  </a:rPr>
                  <a:t>:0000</a:t>
                </a:r>
              </a:p>
            </p:txBody>
          </p:sp>
          <p:sp>
            <p:nvSpPr>
              <p:cNvPr id="49178" name="AutoShape 25"/>
              <p:cNvSpPr>
                <a:spLocks noChangeArrowheads="1"/>
              </p:cNvSpPr>
              <p:nvPr/>
            </p:nvSpPr>
            <p:spPr bwMode="auto">
              <a:xfrm>
                <a:off x="3821207" y="5923430"/>
                <a:ext cx="927100" cy="431800"/>
              </a:xfrm>
              <a:prstGeom prst="wedgeRoundRectCallout">
                <a:avLst>
                  <a:gd name="adj1" fmla="val 49315"/>
                  <a:gd name="adj2" fmla="val -140074"/>
                  <a:gd name="adj3" fmla="val 16667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3526" tIns="41031" rIns="83526" bIns="41031"/>
              <a:lstStyle/>
              <a:p>
                <a:r>
                  <a:rPr lang="zh-CN" altLang="en-US" sz="2215"/>
                  <a:t>段</a:t>
                </a:r>
              </a:p>
            </p:txBody>
          </p:sp>
          <p:sp>
            <p:nvSpPr>
              <p:cNvPr id="49179" name="AutoShape 26"/>
              <p:cNvSpPr>
                <a:spLocks noChangeArrowheads="1"/>
              </p:cNvSpPr>
              <p:nvPr/>
            </p:nvSpPr>
            <p:spPr bwMode="auto">
              <a:xfrm>
                <a:off x="5360897" y="5890560"/>
                <a:ext cx="1534460" cy="431800"/>
              </a:xfrm>
              <a:prstGeom prst="wedgeRoundRectCallout">
                <a:avLst>
                  <a:gd name="adj1" fmla="val -51444"/>
                  <a:gd name="adj2" fmla="val -128310"/>
                  <a:gd name="adj3" fmla="val 16667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3526" tIns="41031" rIns="83526" bIns="41031"/>
              <a:lstStyle/>
              <a:p>
                <a:r>
                  <a:rPr lang="zh-CN" altLang="en-US" sz="2215"/>
                  <a:t>偏移地址</a:t>
                </a:r>
              </a:p>
            </p:txBody>
          </p:sp>
          <p:sp>
            <p:nvSpPr>
              <p:cNvPr id="49182" name="Rectangle 29"/>
              <p:cNvSpPr>
                <a:spLocks noChangeArrowheads="1"/>
              </p:cNvSpPr>
              <p:nvPr/>
            </p:nvSpPr>
            <p:spPr bwMode="auto">
              <a:xfrm>
                <a:off x="4209329" y="1651000"/>
                <a:ext cx="1656578" cy="469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6" tIns="41031" rIns="83526" bIns="41031" anchor="ctr"/>
              <a:lstStyle/>
              <a:p>
                <a:pPr algn="r"/>
                <a:r>
                  <a:rPr lang="en-US" altLang="zh-CN" sz="2215">
                    <a:latin typeface="Times New Roman" pitchFamily="18" charset="0"/>
                  </a:rPr>
                  <a:t>8000:FFFF</a:t>
                </a:r>
              </a:p>
            </p:txBody>
          </p:sp>
        </p:grpSp>
      </p:grp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itchFamily="2" charset="-122"/>
              </a:rPr>
              <a:t>段</a:t>
            </a:r>
            <a:r>
              <a:rPr lang="en-US" altLang="zh-CN" b="1" dirty="0">
                <a:ea typeface="宋体" pitchFamily="2" charset="-122"/>
              </a:rPr>
              <a:t>-</a:t>
            </a:r>
            <a:r>
              <a:rPr lang="zh-CN" altLang="en-US" b="1" dirty="0">
                <a:ea typeface="宋体" pitchFamily="2" charset="-122"/>
              </a:rPr>
              <a:t>偏移地址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25437" y="1378154"/>
            <a:ext cx="2196354" cy="5146431"/>
            <a:chOff x="528918" y="1045880"/>
            <a:chExt cx="2379384" cy="5575300"/>
          </a:xfrm>
        </p:grpSpPr>
        <p:sp>
          <p:nvSpPr>
            <p:cNvPr id="49155" name="Rectangle 5"/>
            <p:cNvSpPr>
              <a:spLocks noChangeArrowheads="1"/>
            </p:cNvSpPr>
            <p:nvPr/>
          </p:nvSpPr>
          <p:spPr bwMode="auto">
            <a:xfrm>
              <a:off x="1460500" y="1079500"/>
              <a:ext cx="1435100" cy="5448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49158" name="Rectangle 4"/>
            <p:cNvSpPr>
              <a:spLocks noChangeArrowheads="1"/>
            </p:cNvSpPr>
            <p:nvPr/>
          </p:nvSpPr>
          <p:spPr bwMode="auto">
            <a:xfrm>
              <a:off x="528918" y="1045880"/>
              <a:ext cx="1033184" cy="557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F0000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E0000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D0000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C0000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B0000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A0000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90000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solidFill>
                    <a:srgbClr val="0033CC"/>
                  </a:solidFill>
                  <a:latin typeface="Times New Roman" pitchFamily="18" charset="0"/>
                </a:rPr>
                <a:t>80000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70000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60000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50000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40000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30000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20000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10000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00000</a:t>
              </a:r>
            </a:p>
          </p:txBody>
        </p:sp>
        <p:sp>
          <p:nvSpPr>
            <p:cNvPr id="49159" name="Line 6"/>
            <p:cNvSpPr>
              <a:spLocks noChangeShapeType="1"/>
            </p:cNvSpPr>
            <p:nvPr/>
          </p:nvSpPr>
          <p:spPr bwMode="auto">
            <a:xfrm>
              <a:off x="1460502" y="62230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0" name="Line 7"/>
            <p:cNvSpPr>
              <a:spLocks noChangeShapeType="1"/>
            </p:cNvSpPr>
            <p:nvPr/>
          </p:nvSpPr>
          <p:spPr bwMode="auto">
            <a:xfrm>
              <a:off x="1473202" y="58801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1" name="Line 8"/>
            <p:cNvSpPr>
              <a:spLocks noChangeShapeType="1"/>
            </p:cNvSpPr>
            <p:nvPr/>
          </p:nvSpPr>
          <p:spPr bwMode="auto">
            <a:xfrm>
              <a:off x="1473202" y="55499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2" name="Line 9"/>
            <p:cNvSpPr>
              <a:spLocks noChangeShapeType="1"/>
            </p:cNvSpPr>
            <p:nvPr/>
          </p:nvSpPr>
          <p:spPr bwMode="auto">
            <a:xfrm>
              <a:off x="1460502" y="51943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3" name="Line 10"/>
            <p:cNvSpPr>
              <a:spLocks noChangeShapeType="1"/>
            </p:cNvSpPr>
            <p:nvPr/>
          </p:nvSpPr>
          <p:spPr bwMode="auto">
            <a:xfrm>
              <a:off x="1473202" y="48514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4" name="Line 11"/>
            <p:cNvSpPr>
              <a:spLocks noChangeShapeType="1"/>
            </p:cNvSpPr>
            <p:nvPr/>
          </p:nvSpPr>
          <p:spPr bwMode="auto">
            <a:xfrm>
              <a:off x="1473202" y="45212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5" name="Line 12"/>
            <p:cNvSpPr>
              <a:spLocks noChangeShapeType="1"/>
            </p:cNvSpPr>
            <p:nvPr/>
          </p:nvSpPr>
          <p:spPr bwMode="auto">
            <a:xfrm>
              <a:off x="1460502" y="41783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6" name="Line 13"/>
            <p:cNvSpPr>
              <a:spLocks noChangeShapeType="1"/>
            </p:cNvSpPr>
            <p:nvPr/>
          </p:nvSpPr>
          <p:spPr bwMode="auto">
            <a:xfrm>
              <a:off x="1473202" y="38354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7" name="Line 14"/>
            <p:cNvSpPr>
              <a:spLocks noChangeShapeType="1"/>
            </p:cNvSpPr>
            <p:nvPr/>
          </p:nvSpPr>
          <p:spPr bwMode="auto">
            <a:xfrm>
              <a:off x="1473202" y="35052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8" name="Line 15"/>
            <p:cNvSpPr>
              <a:spLocks noChangeShapeType="1"/>
            </p:cNvSpPr>
            <p:nvPr/>
          </p:nvSpPr>
          <p:spPr bwMode="auto">
            <a:xfrm>
              <a:off x="1473202" y="31496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9" name="Line 16"/>
            <p:cNvSpPr>
              <a:spLocks noChangeShapeType="1"/>
            </p:cNvSpPr>
            <p:nvPr/>
          </p:nvSpPr>
          <p:spPr bwMode="auto">
            <a:xfrm>
              <a:off x="1473202" y="28067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0" name="Line 17"/>
            <p:cNvSpPr>
              <a:spLocks noChangeShapeType="1"/>
            </p:cNvSpPr>
            <p:nvPr/>
          </p:nvSpPr>
          <p:spPr bwMode="auto">
            <a:xfrm>
              <a:off x="1473202" y="24765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1" name="Line 18"/>
            <p:cNvSpPr>
              <a:spLocks noChangeShapeType="1"/>
            </p:cNvSpPr>
            <p:nvPr/>
          </p:nvSpPr>
          <p:spPr bwMode="auto">
            <a:xfrm>
              <a:off x="1460502" y="21209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2" name="Line 19"/>
            <p:cNvSpPr>
              <a:spLocks noChangeShapeType="1"/>
            </p:cNvSpPr>
            <p:nvPr/>
          </p:nvSpPr>
          <p:spPr bwMode="auto">
            <a:xfrm>
              <a:off x="1473202" y="17780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3" name="Line 20"/>
            <p:cNvSpPr>
              <a:spLocks noChangeShapeType="1"/>
            </p:cNvSpPr>
            <p:nvPr/>
          </p:nvSpPr>
          <p:spPr bwMode="auto">
            <a:xfrm>
              <a:off x="1473202" y="14478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4" name="Rectangle 21"/>
            <p:cNvSpPr>
              <a:spLocks noChangeArrowheads="1"/>
            </p:cNvSpPr>
            <p:nvPr/>
          </p:nvSpPr>
          <p:spPr bwMode="auto">
            <a:xfrm>
              <a:off x="1473202" y="3505200"/>
              <a:ext cx="1409700" cy="330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</p:grpSp>
      <p:sp>
        <p:nvSpPr>
          <p:cNvPr id="49181" name="Rectangle 28"/>
          <p:cNvSpPr>
            <a:spLocks noChangeArrowheads="1"/>
          </p:cNvSpPr>
          <p:nvPr/>
        </p:nvSpPr>
        <p:spPr bwMode="auto">
          <a:xfrm>
            <a:off x="7646227" y="4463782"/>
            <a:ext cx="1383323" cy="57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6" tIns="41031" rIns="83526" bIns="41031" anchor="ctr"/>
          <a:lstStyle/>
          <a:p>
            <a:pPr algn="r">
              <a:spcBef>
                <a:spcPts val="554"/>
              </a:spcBef>
            </a:pPr>
            <a:r>
              <a:rPr lang="en-US" altLang="zh-CN" sz="2215" dirty="0">
                <a:latin typeface="Times New Roman" pitchFamily="18" charset="0"/>
              </a:rPr>
              <a:t>8000:0250</a:t>
            </a:r>
          </a:p>
          <a:p>
            <a:pPr algn="r">
              <a:spcBef>
                <a:spcPts val="554"/>
              </a:spcBef>
            </a:pPr>
            <a:r>
              <a:rPr lang="en-US" altLang="zh-CN" sz="2215" dirty="0">
                <a:latin typeface="Times New Roman" pitchFamily="18" charset="0"/>
              </a:rPr>
              <a:t>80250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981550" y="4550972"/>
            <a:ext cx="1664677" cy="844062"/>
            <a:chOff x="6480012" y="4644470"/>
            <a:chExt cx="1803400" cy="914400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7381712" y="4644470"/>
              <a:ext cx="0" cy="914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6684925" y="4860370"/>
              <a:ext cx="1498600" cy="46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r"/>
              <a:r>
                <a:rPr lang="en-US" altLang="zh-CN" sz="2215" dirty="0">
                  <a:latin typeface="Times New Roman" pitchFamily="18" charset="0"/>
                </a:rPr>
                <a:t> 0250</a:t>
              </a:r>
            </a:p>
          </p:txBody>
        </p:sp>
        <p:sp>
          <p:nvSpPr>
            <p:cNvPr id="49180" name="Line 27"/>
            <p:cNvSpPr>
              <a:spLocks noChangeShapeType="1"/>
            </p:cNvSpPr>
            <p:nvPr/>
          </p:nvSpPr>
          <p:spPr bwMode="auto">
            <a:xfrm>
              <a:off x="6480012" y="4644470"/>
              <a:ext cx="180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</p:grpSp>
    </p:spTree>
    <p:extLst>
      <p:ext uri="{BB962C8B-B14F-4D97-AF65-F5344CB8AC3E}">
        <p14:creationId xmlns:p14="http://schemas.microsoft.com/office/powerpoint/2010/main" val="21307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70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 sz="2954" dirty="0">
                <a:solidFill>
                  <a:srgbClr val="CC0409"/>
                </a:solidFill>
                <a:latin typeface="Times New Roman" pitchFamily="18" charset="0"/>
              </a:rPr>
              <a:t>20</a:t>
            </a:r>
            <a:r>
              <a:rPr lang="zh-CN" altLang="en-US" sz="2954" dirty="0">
                <a:solidFill>
                  <a:srgbClr val="CC0409"/>
                </a:solidFill>
                <a:latin typeface="Times New Roman" pitchFamily="18" charset="0"/>
              </a:rPr>
              <a:t>位</a:t>
            </a:r>
            <a:r>
              <a:rPr lang="zh-CN" altLang="en-US" sz="2954" u="sng" dirty="0">
                <a:solidFill>
                  <a:srgbClr val="CC04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线性地址</a:t>
            </a:r>
            <a:r>
              <a:rPr lang="zh-CN" altLang="en-US" sz="2954" dirty="0">
                <a:solidFill>
                  <a:srgbClr val="CC0409"/>
                </a:solidFill>
                <a:latin typeface="Times New Roman" pitchFamily="18" charset="0"/>
              </a:rPr>
              <a:t>的计算</a:t>
            </a:r>
          </a:p>
          <a:p>
            <a:pPr marL="457200" lvl="1" indent="0" eaLnBrk="1">
              <a:buNone/>
            </a:pPr>
            <a:r>
              <a:rPr lang="zh-CN" altLang="en-US" sz="2585" b="1" dirty="0">
                <a:latin typeface="Times New Roman" pitchFamily="18" charset="0"/>
              </a:rPr>
              <a:t>例：</a:t>
            </a:r>
          </a:p>
          <a:p>
            <a:pPr marL="0" lvl="1" indent="0">
              <a:buSzPct val="60000"/>
              <a:buNone/>
            </a:pPr>
            <a:r>
              <a:rPr lang="en-US" altLang="zh-CN" sz="2800" b="1" dirty="0">
                <a:latin typeface="Times New Roman" pitchFamily="18" charset="0"/>
              </a:rPr>
              <a:t>       08F1: 0100</a:t>
            </a:r>
          </a:p>
          <a:p>
            <a:pPr lvl="1">
              <a:buNone/>
            </a:pPr>
            <a:r>
              <a:rPr lang="en-US" altLang="zh-CN" sz="2585" dirty="0">
                <a:latin typeface="Times New Roman" pitchFamily="18" charset="0"/>
                <a:sym typeface="Wingdings" pitchFamily="2" charset="2"/>
              </a:rPr>
              <a:t>    </a:t>
            </a:r>
            <a:r>
              <a:rPr lang="en-US" altLang="zh-CN" dirty="0">
                <a:sym typeface="Wingdings" pitchFamily="2" charset="2"/>
              </a:rPr>
              <a:t></a:t>
            </a:r>
            <a:r>
              <a:rPr lang="en-US" altLang="zh-CN" sz="2585" dirty="0">
                <a:latin typeface="Times New Roman" pitchFamily="18" charset="0"/>
                <a:sym typeface="Wingdings" pitchFamily="2" charset="2"/>
              </a:rPr>
              <a:t>   </a:t>
            </a:r>
            <a:r>
              <a:rPr lang="en-US" altLang="zh-CN" sz="2954" dirty="0">
                <a:latin typeface="Times New Roman" pitchFamily="18" charset="0"/>
                <a:ea typeface="宋体" pitchFamily="2" charset="-122"/>
              </a:rPr>
              <a:t>08F1H</a:t>
            </a:r>
            <a:r>
              <a:rPr lang="en-US" altLang="zh-CN" sz="2954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*10H</a:t>
            </a:r>
            <a:r>
              <a:rPr lang="en-US" altLang="zh-CN" sz="2954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 +</a:t>
            </a:r>
            <a:r>
              <a:rPr lang="en-US" altLang="zh-CN" sz="2954" dirty="0">
                <a:latin typeface="Times New Roman" pitchFamily="18" charset="0"/>
                <a:ea typeface="宋体" pitchFamily="2" charset="-122"/>
              </a:rPr>
              <a:t> 0100H = 09010H</a:t>
            </a:r>
            <a:endParaRPr lang="zh-CN" altLang="en-US" sz="2954" dirty="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954" dirty="0"/>
              <a:t>       </a:t>
            </a:r>
            <a:r>
              <a:rPr lang="en-US" altLang="zh-CN" dirty="0">
                <a:latin typeface="Times New Roman" pitchFamily="18" charset="0"/>
              </a:rPr>
              <a:t>8000:0250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sym typeface="Wingdings" pitchFamily="2" charset="2"/>
              </a:rPr>
              <a:t>        </a:t>
            </a:r>
            <a:r>
              <a:rPr lang="en-US" altLang="zh-CN" sz="2954" dirty="0">
                <a:latin typeface="Times New Roman" pitchFamily="18" charset="0"/>
                <a:sym typeface="Wingdings" pitchFamily="2" charset="2"/>
              </a:rPr>
              <a:t>  </a:t>
            </a:r>
            <a:r>
              <a:rPr lang="en-US" altLang="zh-CN" sz="2954" dirty="0">
                <a:latin typeface="Times New Roman" pitchFamily="18" charset="0"/>
              </a:rPr>
              <a:t>8000</a:t>
            </a:r>
            <a:r>
              <a:rPr lang="en-US" altLang="zh-CN" sz="2954" dirty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954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*10H</a:t>
            </a:r>
            <a:r>
              <a:rPr lang="en-US" altLang="zh-CN" sz="2954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sz="2954" dirty="0">
                <a:latin typeface="Times New Roman" pitchFamily="18" charset="0"/>
              </a:rPr>
              <a:t>0250H = 80250H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</a:endParaRPr>
          </a:p>
          <a:p>
            <a:endParaRPr lang="zh-CN" altLang="en-US" dirty="0"/>
          </a:p>
          <a:p>
            <a:pPr lvl="1" eaLnBrk="1">
              <a:buFontTx/>
              <a:buNone/>
            </a:pPr>
            <a:endParaRPr lang="en-US" altLang="zh-CN" sz="2585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6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/>
              <a:t>Intel x86 </a:t>
            </a:r>
            <a:r>
              <a:rPr lang="zh-CN" altLang="en-US" dirty="0"/>
              <a:t>处理器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zh-CN" altLang="en-US" dirty="0"/>
              <a:t>笔记本、台机、服务器市场的统治者</a:t>
            </a:r>
            <a:endParaRPr lang="en-US" dirty="0"/>
          </a:p>
          <a:p>
            <a:r>
              <a:rPr lang="zh-CN" altLang="en-US" dirty="0"/>
              <a:t>进化设计</a:t>
            </a:r>
            <a:endParaRPr lang="en-US" dirty="0"/>
          </a:p>
          <a:p>
            <a:pPr lvl="1"/>
            <a:r>
              <a:rPr lang="zh-CN" altLang="en-US" dirty="0"/>
              <a:t>向后兼容，直至</a:t>
            </a:r>
            <a:r>
              <a:rPr lang="en-US" altLang="zh-CN" dirty="0"/>
              <a:t>1978</a:t>
            </a:r>
            <a:r>
              <a:rPr lang="zh-CN" altLang="en-US" dirty="0"/>
              <a:t>年推出的</a:t>
            </a:r>
            <a:r>
              <a:rPr lang="en-US" dirty="0"/>
              <a:t>8086</a:t>
            </a:r>
            <a:r>
              <a:rPr lang="en-US" altLang="zh-CN" dirty="0"/>
              <a:t>CPU</a:t>
            </a:r>
            <a:endParaRPr lang="en-US" dirty="0"/>
          </a:p>
          <a:p>
            <a:pPr lvl="1"/>
            <a:r>
              <a:rPr lang="zh-CN" altLang="en-US" dirty="0"/>
              <a:t>与时俱进：不断引入新特征</a:t>
            </a:r>
            <a:endParaRPr lang="en-US" dirty="0"/>
          </a:p>
          <a:p>
            <a:r>
              <a:rPr lang="zh-CN" altLang="en-US" dirty="0"/>
              <a:t>复杂指令集计算机</a:t>
            </a:r>
            <a:r>
              <a:rPr lang="en-US" altLang="zh-CN" dirty="0"/>
              <a:t>(</a:t>
            </a:r>
            <a:r>
              <a:rPr lang="en-US" dirty="0"/>
              <a:t>Complex instruction set </a:t>
            </a:r>
            <a:r>
              <a:rPr lang="en-US" dirty="0" err="1"/>
              <a:t>computer,CISC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指令多、指令格式多</a:t>
            </a:r>
            <a:endParaRPr lang="en-US" dirty="0"/>
          </a:p>
          <a:p>
            <a:pPr lvl="2"/>
            <a:r>
              <a:rPr lang="en-US" altLang="zh-CN" dirty="0"/>
              <a:t>Linux</a:t>
            </a:r>
            <a:r>
              <a:rPr lang="zh-CN" altLang="en-US" dirty="0"/>
              <a:t>程序设计只用到其中较小的子集</a:t>
            </a:r>
            <a:endParaRPr lang="en-US" dirty="0"/>
          </a:p>
          <a:p>
            <a:pPr lvl="1"/>
            <a:r>
              <a:rPr lang="zh-CN" altLang="en-US" dirty="0"/>
              <a:t>性能难与精简指令计算机</a:t>
            </a:r>
            <a:r>
              <a:rPr lang="en-US" altLang="zh-CN" dirty="0"/>
              <a:t>(</a:t>
            </a:r>
            <a:r>
              <a:rPr lang="en-US" dirty="0"/>
              <a:t>Reduced Instruction Set </a:t>
            </a:r>
            <a:r>
              <a:rPr lang="en-US" dirty="0" err="1"/>
              <a:t>Computers,RISC</a:t>
            </a:r>
            <a:r>
              <a:rPr lang="en-US" dirty="0"/>
              <a:t>)</a:t>
            </a:r>
            <a:r>
              <a:rPr lang="zh-CN" altLang="en-US" dirty="0"/>
              <a:t>相比</a:t>
            </a:r>
            <a:endParaRPr lang="en-US" dirty="0"/>
          </a:p>
          <a:p>
            <a:pPr lvl="1"/>
            <a:r>
              <a:rPr lang="zh-CN" altLang="en-US" dirty="0"/>
              <a:t>但，</a:t>
            </a:r>
            <a:r>
              <a:rPr lang="en-US" altLang="zh-CN" dirty="0"/>
              <a:t>Intel</a:t>
            </a:r>
            <a:r>
              <a:rPr lang="zh-CN" altLang="en-US" dirty="0"/>
              <a:t>做到了：主要在速度方面、功耗不低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3.2 </a:t>
            </a:r>
            <a:r>
              <a:rPr lang="zh-CN" altLang="en-US" dirty="0"/>
              <a:t>保护模式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32</a:t>
            </a:r>
            <a:r>
              <a:rPr lang="zh-CN" altLang="en-US" dirty="0"/>
              <a:t>位地址总线寻址，每个程序可寻址</a:t>
            </a:r>
            <a:r>
              <a:rPr lang="en-US" altLang="zh-CN" dirty="0"/>
              <a:t>4GB</a:t>
            </a:r>
            <a:r>
              <a:rPr lang="zh-CN" altLang="en-US" dirty="0"/>
              <a:t>内存</a:t>
            </a:r>
            <a:r>
              <a:rPr lang="zh-CN" altLang="en-US" sz="2215" dirty="0"/>
              <a:t>：</a:t>
            </a:r>
            <a:r>
              <a:rPr lang="en-US" altLang="zh-CN" sz="2215" dirty="0"/>
              <a:t>0~FFFFFFFF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段寄存器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(CS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DS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SS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ES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FS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和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GS)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指向段描述符表项</a:t>
            </a:r>
            <a:r>
              <a:rPr lang="zh-CN" altLang="en-US" dirty="0">
                <a:latin typeface="Times New Roman" pitchFamily="18" charset="0"/>
              </a:rPr>
              <a:t>，操作系统使用段描述符表定位程序使用的段的位置。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CS</a:t>
            </a:r>
            <a:r>
              <a:rPr lang="zh-CN" altLang="en-US" dirty="0">
                <a:latin typeface="Times New Roman" pitchFamily="18" charset="0"/>
              </a:rPr>
              <a:t>存放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代码段描述符表项</a:t>
            </a:r>
            <a:r>
              <a:rPr lang="zh-CN" altLang="en-US" dirty="0">
                <a:latin typeface="Times New Roman" pitchFamily="18" charset="0"/>
              </a:rPr>
              <a:t>的地址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DS</a:t>
            </a:r>
            <a:r>
              <a:rPr lang="zh-CN" altLang="en-US" dirty="0">
                <a:latin typeface="Times New Roman" pitchFamily="18" charset="0"/>
              </a:rPr>
              <a:t>存放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数据段描述符表项</a:t>
            </a:r>
            <a:r>
              <a:rPr lang="zh-CN" altLang="en-US" dirty="0">
                <a:latin typeface="Times New Roman" pitchFamily="18" charset="0"/>
              </a:rPr>
              <a:t>的地址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SS</a:t>
            </a:r>
            <a:r>
              <a:rPr lang="zh-CN" altLang="en-US" dirty="0">
                <a:latin typeface="Times New Roman" pitchFamily="18" charset="0"/>
              </a:rPr>
              <a:t>存放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堆栈段描述符表项</a:t>
            </a:r>
            <a:r>
              <a:rPr lang="zh-CN" altLang="en-US" dirty="0">
                <a:latin typeface="Times New Roman" pitchFamily="18" charset="0"/>
              </a:rPr>
              <a:t>的地址</a:t>
            </a:r>
          </a:p>
        </p:txBody>
      </p:sp>
    </p:spTree>
    <p:extLst>
      <p:ext uri="{BB962C8B-B14F-4D97-AF65-F5344CB8AC3E}">
        <p14:creationId xmlns:p14="http://schemas.microsoft.com/office/powerpoint/2010/main" val="424323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保护模式</a:t>
            </a:r>
            <a:r>
              <a:rPr lang="en-US" altLang="zh-CN" dirty="0"/>
              <a:t>…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平坦分段模式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所有段被映射到</a:t>
            </a:r>
            <a:r>
              <a:rPr lang="en-US" altLang="zh-CN" dirty="0"/>
              <a:t>32</a:t>
            </a:r>
            <a:r>
              <a:rPr lang="zh-CN" altLang="en-US" dirty="0"/>
              <a:t>位物理地址空间；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程序至少两个段：代码段和数据段；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全局描述符表。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多段模式（</a:t>
            </a:r>
            <a:r>
              <a:rPr lang="en-US" altLang="zh-CN" dirty="0"/>
              <a:t>Multi-Segment</a:t>
            </a:r>
            <a:r>
              <a:rPr lang="zh-CN" altLang="en-US" dirty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分页模式（</a:t>
            </a:r>
            <a:r>
              <a:rPr lang="en-US" altLang="zh-CN" dirty="0"/>
              <a:t>Paging</a:t>
            </a:r>
            <a:r>
              <a:rPr lang="zh-CN" altLang="en-US" dirty="0"/>
              <a:t>）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 将一个段分割成称为页（</a:t>
            </a:r>
            <a:r>
              <a:rPr lang="en-US" altLang="zh-CN" dirty="0"/>
              <a:t>Pages</a:t>
            </a:r>
            <a:r>
              <a:rPr lang="zh-CN" altLang="en-US" dirty="0"/>
              <a:t>）的</a:t>
            </a:r>
            <a:r>
              <a:rPr lang="en-US" altLang="zh-CN" dirty="0"/>
              <a:t>4KB</a:t>
            </a:r>
            <a:r>
              <a:rPr lang="zh-CN" altLang="en-US" dirty="0"/>
              <a:t>的内存块</a:t>
            </a:r>
          </a:p>
        </p:txBody>
      </p:sp>
    </p:spTree>
    <p:extLst>
      <p:ext uri="{BB962C8B-B14F-4D97-AF65-F5344CB8AC3E}">
        <p14:creationId xmlns:p14="http://schemas.microsoft.com/office/powerpoint/2010/main" val="1992491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3.2.1 </a:t>
            </a:r>
            <a:r>
              <a:rPr lang="zh-CN" altLang="en-US" dirty="0"/>
              <a:t>平坦分段模式</a:t>
            </a:r>
          </a:p>
        </p:txBody>
      </p:sp>
      <p:sp>
        <p:nvSpPr>
          <p:cNvPr id="53251" name="Line 6"/>
          <p:cNvSpPr>
            <a:spLocks noChangeShapeType="1"/>
          </p:cNvSpPr>
          <p:nvPr/>
        </p:nvSpPr>
        <p:spPr bwMode="auto">
          <a:xfrm>
            <a:off x="6107723" y="3288323"/>
            <a:ext cx="9612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53252" name="Rectangle 7"/>
          <p:cNvSpPr>
            <a:spLocks noChangeArrowheads="1"/>
          </p:cNvSpPr>
          <p:nvPr/>
        </p:nvSpPr>
        <p:spPr bwMode="auto">
          <a:xfrm>
            <a:off x="6107723" y="1342292"/>
            <a:ext cx="973015" cy="199878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83526" tIns="41031" rIns="83526" bIns="41031" anchor="ctr"/>
          <a:lstStyle/>
          <a:p>
            <a:pPr algn="ctr"/>
            <a:r>
              <a:rPr lang="zh-CN" altLang="en-US" sz="2215" dirty="0"/>
              <a:t>未</a:t>
            </a:r>
            <a:endParaRPr lang="en-US" altLang="zh-CN" sz="2215" dirty="0"/>
          </a:p>
          <a:p>
            <a:pPr algn="ctr"/>
            <a:r>
              <a:rPr lang="zh-CN" altLang="en-US" sz="2215" dirty="0"/>
              <a:t>使</a:t>
            </a:r>
            <a:endParaRPr lang="en-US" altLang="zh-CN" sz="2215" dirty="0"/>
          </a:p>
          <a:p>
            <a:pPr algn="ctr"/>
            <a:r>
              <a:rPr lang="zh-CN" altLang="en-US" sz="2215" dirty="0"/>
              <a:t>用</a:t>
            </a:r>
          </a:p>
        </p:txBody>
      </p:sp>
      <p:sp>
        <p:nvSpPr>
          <p:cNvPr id="53253" name="Line 10"/>
          <p:cNvSpPr>
            <a:spLocks noChangeShapeType="1"/>
          </p:cNvSpPr>
          <p:nvPr/>
        </p:nvSpPr>
        <p:spPr bwMode="auto">
          <a:xfrm>
            <a:off x="2098431" y="2995246"/>
            <a:ext cx="0" cy="6682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53254" name="Line 11"/>
          <p:cNvSpPr>
            <a:spLocks noChangeShapeType="1"/>
          </p:cNvSpPr>
          <p:nvPr/>
        </p:nvSpPr>
        <p:spPr bwMode="auto">
          <a:xfrm>
            <a:off x="3048000" y="3006969"/>
            <a:ext cx="0" cy="6682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grpSp>
        <p:nvGrpSpPr>
          <p:cNvPr id="53255" name="Group 35"/>
          <p:cNvGrpSpPr>
            <a:grpSpLocks/>
          </p:cNvGrpSpPr>
          <p:nvPr/>
        </p:nvGrpSpPr>
        <p:grpSpPr bwMode="auto">
          <a:xfrm>
            <a:off x="703387" y="1351085"/>
            <a:ext cx="8440615" cy="4903177"/>
            <a:chOff x="480" y="742"/>
            <a:chExt cx="5760" cy="3346"/>
          </a:xfrm>
        </p:grpSpPr>
        <p:sp>
          <p:nvSpPr>
            <p:cNvPr id="53257" name="Rectangle 4"/>
            <p:cNvSpPr>
              <a:spLocks noChangeArrowheads="1"/>
            </p:cNvSpPr>
            <p:nvPr/>
          </p:nvSpPr>
          <p:spPr bwMode="auto">
            <a:xfrm>
              <a:off x="480" y="1864"/>
              <a:ext cx="2288" cy="4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en-US" altLang="zh-CN" sz="2215" b="0" dirty="0"/>
                <a:t>00000000      0040         ……</a:t>
              </a:r>
              <a:endParaRPr lang="zh-CN" altLang="en-US" sz="2215" b="0" dirty="0"/>
            </a:p>
          </p:txBody>
        </p:sp>
        <p:sp>
          <p:nvSpPr>
            <p:cNvPr id="53258" name="Rectangle 5"/>
            <p:cNvSpPr>
              <a:spLocks noChangeArrowheads="1"/>
            </p:cNvSpPr>
            <p:nvPr/>
          </p:nvSpPr>
          <p:spPr bwMode="auto">
            <a:xfrm>
              <a:off x="4168" y="2064"/>
              <a:ext cx="664" cy="19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pPr algn="ctr"/>
              <a:r>
                <a:rPr lang="zh-CN" altLang="en-US" sz="2215" b="0" dirty="0"/>
                <a:t>物</a:t>
              </a:r>
            </a:p>
            <a:p>
              <a:pPr algn="ctr"/>
              <a:r>
                <a:rPr lang="zh-CN" altLang="en-US" sz="2215" b="0" dirty="0"/>
                <a:t>理</a:t>
              </a:r>
            </a:p>
            <a:p>
              <a:pPr algn="ctr"/>
              <a:r>
                <a:rPr lang="zh-CN" altLang="en-US" sz="2215" b="0" dirty="0"/>
                <a:t>内</a:t>
              </a:r>
            </a:p>
            <a:p>
              <a:pPr algn="ctr"/>
              <a:r>
                <a:rPr lang="zh-CN" altLang="en-US" sz="2215" b="0" dirty="0"/>
                <a:t>存</a:t>
              </a:r>
            </a:p>
            <a:p>
              <a:pPr algn="ctr"/>
              <a:endParaRPr lang="zh-CN" altLang="en-US" sz="2215" b="0" dirty="0"/>
            </a:p>
          </p:txBody>
        </p:sp>
        <p:sp>
          <p:nvSpPr>
            <p:cNvPr id="53259" name="Rectangle 8"/>
            <p:cNvSpPr>
              <a:spLocks noChangeArrowheads="1"/>
            </p:cNvSpPr>
            <p:nvPr/>
          </p:nvSpPr>
          <p:spPr bwMode="auto">
            <a:xfrm>
              <a:off x="608" y="1552"/>
              <a:ext cx="229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r>
                <a:rPr lang="zh-CN" altLang="en-US" sz="2215" b="0"/>
                <a:t>基址	     界限	     访问类型</a:t>
              </a:r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>
              <a:off x="944" y="2320"/>
              <a:ext cx="8" cy="1664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3261" name="Line 13"/>
            <p:cNvSpPr>
              <a:spLocks noChangeShapeType="1"/>
            </p:cNvSpPr>
            <p:nvPr/>
          </p:nvSpPr>
          <p:spPr bwMode="auto">
            <a:xfrm>
              <a:off x="944" y="3976"/>
              <a:ext cx="3224" cy="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3262" name="Rectangle 14"/>
            <p:cNvSpPr>
              <a:spLocks noChangeArrowheads="1"/>
            </p:cNvSpPr>
            <p:nvPr/>
          </p:nvSpPr>
          <p:spPr bwMode="auto">
            <a:xfrm>
              <a:off x="4832" y="3792"/>
              <a:ext cx="944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/>
                <a:t>00000000</a:t>
              </a:r>
            </a:p>
          </p:txBody>
        </p:sp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4800" y="2540"/>
              <a:ext cx="144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/>
                <a:t>00040000</a:t>
              </a:r>
            </a:p>
          </p:txBody>
        </p:sp>
        <p:sp>
          <p:nvSpPr>
            <p:cNvPr id="53264" name="Rectangle 16"/>
            <p:cNvSpPr>
              <a:spLocks noChangeArrowheads="1"/>
            </p:cNvSpPr>
            <p:nvPr/>
          </p:nvSpPr>
          <p:spPr bwMode="auto">
            <a:xfrm>
              <a:off x="4808" y="742"/>
              <a:ext cx="1320" cy="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dirty="0"/>
                <a:t>FFFFFFFF</a:t>
              </a:r>
            </a:p>
            <a:p>
              <a:pPr algn="l"/>
              <a:r>
                <a:rPr lang="en-US" altLang="zh-CN" sz="2215" dirty="0"/>
                <a:t>    (4GB)</a:t>
              </a:r>
            </a:p>
          </p:txBody>
        </p:sp>
        <p:sp>
          <p:nvSpPr>
            <p:cNvPr id="53265" name="Rectangle 31"/>
            <p:cNvSpPr>
              <a:spLocks noChangeArrowheads="1"/>
            </p:cNvSpPr>
            <p:nvPr/>
          </p:nvSpPr>
          <p:spPr bwMode="auto">
            <a:xfrm>
              <a:off x="480" y="1153"/>
              <a:ext cx="2789" cy="376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zh-CN" altLang="en-US" sz="2215" b="0" dirty="0"/>
                <a:t>全局段描述符表</a:t>
              </a:r>
              <a:r>
                <a:rPr lang="en-US" altLang="zh-CN" sz="2215" b="0" dirty="0"/>
                <a:t>(GDT)</a:t>
              </a:r>
              <a:r>
                <a:rPr lang="zh-CN" altLang="en-US" sz="2215" b="0" dirty="0"/>
                <a:t>中的段描述符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896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3.2.2 </a:t>
            </a:r>
            <a:r>
              <a:rPr lang="zh-CN" altLang="en-US" dirty="0"/>
              <a:t>多段模式</a:t>
            </a:r>
          </a:p>
        </p:txBody>
      </p:sp>
      <p:grpSp>
        <p:nvGrpSpPr>
          <p:cNvPr id="54275" name="Group 40"/>
          <p:cNvGrpSpPr>
            <a:grpSpLocks/>
          </p:cNvGrpSpPr>
          <p:nvPr/>
        </p:nvGrpSpPr>
        <p:grpSpPr bwMode="auto">
          <a:xfrm>
            <a:off x="691661" y="1330569"/>
            <a:ext cx="7737231" cy="4759569"/>
            <a:chOff x="472" y="728"/>
            <a:chExt cx="5280" cy="3248"/>
          </a:xfrm>
        </p:grpSpPr>
        <p:sp>
          <p:nvSpPr>
            <p:cNvPr id="54277" name="Rectangle 6"/>
            <p:cNvSpPr>
              <a:spLocks noChangeArrowheads="1"/>
            </p:cNvSpPr>
            <p:nvPr/>
          </p:nvSpPr>
          <p:spPr bwMode="auto">
            <a:xfrm>
              <a:off x="480" y="1864"/>
              <a:ext cx="2288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en-US" altLang="zh-CN" sz="2215" b="0" dirty="0">
                  <a:solidFill>
                    <a:srgbClr val="0033CC"/>
                  </a:solidFill>
                </a:rPr>
                <a:t>00026000</a:t>
              </a:r>
              <a:r>
                <a:rPr lang="en-US" altLang="zh-CN" sz="2215" b="0" dirty="0"/>
                <a:t>      0010         ……</a:t>
              </a:r>
            </a:p>
            <a:p>
              <a:r>
                <a:rPr lang="en-US" altLang="zh-CN" sz="2215" b="0" dirty="0"/>
                <a:t>00008000      000A         ……</a:t>
              </a:r>
            </a:p>
            <a:p>
              <a:r>
                <a:rPr lang="en-US" altLang="zh-CN" sz="2215" b="0" dirty="0"/>
                <a:t>00003000      0002         ……</a:t>
              </a:r>
              <a:endParaRPr lang="zh-CN" altLang="en-US" sz="2215" b="0" dirty="0"/>
            </a:p>
          </p:txBody>
        </p:sp>
        <p:sp>
          <p:nvSpPr>
            <p:cNvPr id="54278" name="Rectangle 7"/>
            <p:cNvSpPr>
              <a:spLocks noChangeArrowheads="1"/>
            </p:cNvSpPr>
            <p:nvPr/>
          </p:nvSpPr>
          <p:spPr bwMode="auto">
            <a:xfrm>
              <a:off x="4176" y="728"/>
              <a:ext cx="648" cy="32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endParaRPr lang="zh-CN" altLang="en-US" sz="2215" b="0"/>
            </a:p>
            <a:p>
              <a:endParaRPr lang="zh-CN" altLang="en-US" sz="2215" b="0"/>
            </a:p>
          </p:txBody>
        </p:sp>
        <p:sp>
          <p:nvSpPr>
            <p:cNvPr id="54279" name="Line 8"/>
            <p:cNvSpPr>
              <a:spLocks noChangeShapeType="1"/>
            </p:cNvSpPr>
            <p:nvPr/>
          </p:nvSpPr>
          <p:spPr bwMode="auto">
            <a:xfrm>
              <a:off x="4168" y="2152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0" name="Rectangle 10"/>
            <p:cNvSpPr>
              <a:spLocks noChangeArrowheads="1"/>
            </p:cNvSpPr>
            <p:nvPr/>
          </p:nvSpPr>
          <p:spPr bwMode="auto">
            <a:xfrm>
              <a:off x="608" y="1552"/>
              <a:ext cx="229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r>
                <a:rPr lang="zh-CN" altLang="en-US" sz="2215" b="0"/>
                <a:t>基址	     界限	     访问类型</a:t>
              </a:r>
            </a:p>
          </p:txBody>
        </p:sp>
        <p:sp>
          <p:nvSpPr>
            <p:cNvPr id="54281" name="Line 11"/>
            <p:cNvSpPr>
              <a:spLocks noChangeShapeType="1"/>
            </p:cNvSpPr>
            <p:nvPr/>
          </p:nvSpPr>
          <p:spPr bwMode="auto">
            <a:xfrm>
              <a:off x="1432" y="1864"/>
              <a:ext cx="1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2" name="Line 12"/>
            <p:cNvSpPr>
              <a:spLocks noChangeShapeType="1"/>
            </p:cNvSpPr>
            <p:nvPr/>
          </p:nvSpPr>
          <p:spPr bwMode="auto">
            <a:xfrm>
              <a:off x="2080" y="1872"/>
              <a:ext cx="1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3" name="Line 14"/>
            <p:cNvSpPr>
              <a:spLocks noChangeShapeType="1"/>
            </p:cNvSpPr>
            <p:nvPr/>
          </p:nvSpPr>
          <p:spPr bwMode="auto">
            <a:xfrm>
              <a:off x="3424" y="3784"/>
              <a:ext cx="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4824" y="3656"/>
              <a:ext cx="9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 dirty="0"/>
                <a:t>00003000</a:t>
              </a:r>
            </a:p>
          </p:txBody>
        </p:sp>
        <p:sp>
          <p:nvSpPr>
            <p:cNvPr id="54285" name="Rectangle 18"/>
            <p:cNvSpPr>
              <a:spLocks noChangeArrowheads="1"/>
            </p:cNvSpPr>
            <p:nvPr/>
          </p:nvSpPr>
          <p:spPr bwMode="auto">
            <a:xfrm>
              <a:off x="497" y="1108"/>
              <a:ext cx="2279" cy="37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zh-CN" altLang="en-US" sz="2215" b="0" dirty="0"/>
                <a:t>局部描述符表（</a:t>
              </a:r>
              <a:r>
                <a:rPr lang="en-US" altLang="zh-CN" sz="2215" b="0" dirty="0"/>
                <a:t>LDT</a:t>
              </a:r>
              <a:r>
                <a:rPr lang="zh-CN" altLang="en-US" sz="2215" b="0" dirty="0"/>
                <a:t>）</a:t>
              </a:r>
            </a:p>
          </p:txBody>
        </p:sp>
        <p:sp>
          <p:nvSpPr>
            <p:cNvPr id="54286" name="Line 19"/>
            <p:cNvSpPr>
              <a:spLocks noChangeShapeType="1"/>
            </p:cNvSpPr>
            <p:nvPr/>
          </p:nvSpPr>
          <p:spPr bwMode="auto">
            <a:xfrm>
              <a:off x="472" y="2176"/>
              <a:ext cx="2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7" name="Line 20"/>
            <p:cNvSpPr>
              <a:spLocks noChangeShapeType="1"/>
            </p:cNvSpPr>
            <p:nvPr/>
          </p:nvSpPr>
          <p:spPr bwMode="auto">
            <a:xfrm>
              <a:off x="480" y="2472"/>
              <a:ext cx="2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8" name="Line 21"/>
            <p:cNvSpPr>
              <a:spLocks noChangeShapeType="1"/>
            </p:cNvSpPr>
            <p:nvPr/>
          </p:nvSpPr>
          <p:spPr bwMode="auto">
            <a:xfrm>
              <a:off x="4176" y="3808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9" name="Line 22"/>
            <p:cNvSpPr>
              <a:spLocks noChangeShapeType="1"/>
            </p:cNvSpPr>
            <p:nvPr/>
          </p:nvSpPr>
          <p:spPr bwMode="auto">
            <a:xfrm>
              <a:off x="4176" y="3632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0" name="Rectangle 23"/>
            <p:cNvSpPr>
              <a:spLocks noChangeArrowheads="1"/>
            </p:cNvSpPr>
            <p:nvPr/>
          </p:nvSpPr>
          <p:spPr bwMode="auto">
            <a:xfrm>
              <a:off x="4176" y="3632"/>
              <a:ext cx="639" cy="167"/>
            </a:xfrm>
            <a:prstGeom prst="rect">
              <a:avLst/>
            </a:prstGeom>
            <a:solidFill>
              <a:srgbClr val="51B9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54291" name="Line 24"/>
            <p:cNvSpPr>
              <a:spLocks noChangeShapeType="1"/>
            </p:cNvSpPr>
            <p:nvPr/>
          </p:nvSpPr>
          <p:spPr bwMode="auto">
            <a:xfrm>
              <a:off x="2760" y="2616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2" name="Line 25"/>
            <p:cNvSpPr>
              <a:spLocks noChangeShapeType="1"/>
            </p:cNvSpPr>
            <p:nvPr/>
          </p:nvSpPr>
          <p:spPr bwMode="auto">
            <a:xfrm>
              <a:off x="3416" y="2608"/>
              <a:ext cx="0" cy="1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3" name="Rectangle 26"/>
            <p:cNvSpPr>
              <a:spLocks noChangeArrowheads="1"/>
            </p:cNvSpPr>
            <p:nvPr/>
          </p:nvSpPr>
          <p:spPr bwMode="auto">
            <a:xfrm>
              <a:off x="4176" y="2704"/>
              <a:ext cx="640" cy="504"/>
            </a:xfrm>
            <a:prstGeom prst="rect">
              <a:avLst/>
            </a:prstGeom>
            <a:solidFill>
              <a:srgbClr val="51B9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54294" name="Line 27"/>
            <p:cNvSpPr>
              <a:spLocks noChangeShapeType="1"/>
            </p:cNvSpPr>
            <p:nvPr/>
          </p:nvSpPr>
          <p:spPr bwMode="auto">
            <a:xfrm>
              <a:off x="4168" y="3216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5" name="Line 28"/>
            <p:cNvSpPr>
              <a:spLocks noChangeShapeType="1"/>
            </p:cNvSpPr>
            <p:nvPr/>
          </p:nvSpPr>
          <p:spPr bwMode="auto">
            <a:xfrm>
              <a:off x="4168" y="2704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6" name="Rectangle 29"/>
            <p:cNvSpPr>
              <a:spLocks noChangeArrowheads="1"/>
            </p:cNvSpPr>
            <p:nvPr/>
          </p:nvSpPr>
          <p:spPr bwMode="auto">
            <a:xfrm>
              <a:off x="4824" y="3064"/>
              <a:ext cx="9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 dirty="0"/>
                <a:t>0008000</a:t>
              </a:r>
            </a:p>
          </p:txBody>
        </p:sp>
        <p:sp>
          <p:nvSpPr>
            <p:cNvPr id="54297" name="Rectangle 30"/>
            <p:cNvSpPr>
              <a:spLocks noChangeArrowheads="1"/>
            </p:cNvSpPr>
            <p:nvPr/>
          </p:nvSpPr>
          <p:spPr bwMode="auto">
            <a:xfrm>
              <a:off x="4176" y="1296"/>
              <a:ext cx="640" cy="847"/>
            </a:xfrm>
            <a:prstGeom prst="rect">
              <a:avLst/>
            </a:prstGeom>
            <a:solidFill>
              <a:srgbClr val="51B9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54298" name="Line 31"/>
            <p:cNvSpPr>
              <a:spLocks noChangeShapeType="1"/>
            </p:cNvSpPr>
            <p:nvPr/>
          </p:nvSpPr>
          <p:spPr bwMode="auto">
            <a:xfrm>
              <a:off x="4176" y="1296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9" name="Rectangle 32"/>
            <p:cNvSpPr>
              <a:spLocks noChangeArrowheads="1"/>
            </p:cNvSpPr>
            <p:nvPr/>
          </p:nvSpPr>
          <p:spPr bwMode="auto">
            <a:xfrm>
              <a:off x="4824" y="2008"/>
              <a:ext cx="9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 dirty="0">
                  <a:solidFill>
                    <a:srgbClr val="0033CC"/>
                  </a:solidFill>
                </a:rPr>
                <a:t>00026000</a:t>
              </a:r>
            </a:p>
          </p:txBody>
        </p:sp>
        <p:sp>
          <p:nvSpPr>
            <p:cNvPr id="54300" name="Line 33"/>
            <p:cNvSpPr>
              <a:spLocks noChangeShapeType="1"/>
            </p:cNvSpPr>
            <p:nvPr/>
          </p:nvSpPr>
          <p:spPr bwMode="auto">
            <a:xfrm>
              <a:off x="3616" y="3208"/>
              <a:ext cx="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301" name="Line 34"/>
            <p:cNvSpPr>
              <a:spLocks noChangeShapeType="1"/>
            </p:cNvSpPr>
            <p:nvPr/>
          </p:nvSpPr>
          <p:spPr bwMode="auto">
            <a:xfrm>
              <a:off x="2776" y="2336"/>
              <a:ext cx="8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302" name="Line 35"/>
            <p:cNvSpPr>
              <a:spLocks noChangeShapeType="1"/>
            </p:cNvSpPr>
            <p:nvPr/>
          </p:nvSpPr>
          <p:spPr bwMode="auto">
            <a:xfrm>
              <a:off x="3624" y="2328"/>
              <a:ext cx="0" cy="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303" name="Line 37"/>
            <p:cNvSpPr>
              <a:spLocks noChangeShapeType="1"/>
            </p:cNvSpPr>
            <p:nvPr/>
          </p:nvSpPr>
          <p:spPr bwMode="auto">
            <a:xfrm>
              <a:off x="2768" y="2128"/>
              <a:ext cx="140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</p:grpSp>
    </p:spTree>
    <p:extLst>
      <p:ext uri="{BB962C8B-B14F-4D97-AF65-F5344CB8AC3E}">
        <p14:creationId xmlns:p14="http://schemas.microsoft.com/office/powerpoint/2010/main" val="1720175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962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3.2.3 </a:t>
            </a:r>
            <a:r>
              <a:rPr lang="zh-CN" altLang="en-US" dirty="0"/>
              <a:t>分页模式</a:t>
            </a:r>
            <a:endParaRPr lang="en-US" altLang="zh-CN" dirty="0">
              <a:latin typeface="Times New Roman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</a:rPr>
              <a:t>将内存分割成</a:t>
            </a:r>
            <a:r>
              <a:rPr lang="en-US" altLang="zh-CN" dirty="0">
                <a:latin typeface="Times New Roman" pitchFamily="18" charset="0"/>
              </a:rPr>
              <a:t>4KB</a:t>
            </a:r>
            <a:r>
              <a:rPr lang="zh-CN" altLang="en-US" dirty="0">
                <a:latin typeface="Times New Roman" pitchFamily="18" charset="0"/>
              </a:rPr>
              <a:t>大小的页面，同时将程序段的地址空间按内存页的大小进行划分。</a:t>
            </a: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</a:rPr>
              <a:t>分页模式的基本思想：当任务运行时，当前活跃的执行代码保留在内存中，而程序中当前未使用的部分，将继续保存在磁盘上。当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需要执行的当前代码存储在磁盘上时，产生一个缺页错误，引起所需页面的换进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从磁盘载入内存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</a:rPr>
              <a:t>通过分页以及页面的换进、换出，一台内存有限的计算机上可以同时运行</a:t>
            </a:r>
            <a:r>
              <a:rPr lang="zh-CN" altLang="en-US" dirty="0"/>
              <a:t>多</a:t>
            </a:r>
            <a:r>
              <a:rPr lang="zh-CN" altLang="en-US" dirty="0">
                <a:latin typeface="Times New Roman" pitchFamily="18" charset="0"/>
              </a:rPr>
              <a:t>个大程序，让人感觉这台机器的内存无限大，因此称为虚拟内存。</a:t>
            </a:r>
          </a:p>
        </p:txBody>
      </p:sp>
    </p:spTree>
    <p:extLst>
      <p:ext uri="{BB962C8B-B14F-4D97-AF65-F5344CB8AC3E}">
        <p14:creationId xmlns:p14="http://schemas.microsoft.com/office/powerpoint/2010/main" val="222894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、指令周期与机器周期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指令机器周期：单条机器指令的执行可以分解成一系列的独立操作，这些操作被称为指令机器周期。</a:t>
            </a:r>
          </a:p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单条指令的执行有三种基本操作：</a:t>
            </a:r>
            <a:r>
              <a:rPr lang="zh-CN" altLang="en-US" sz="2585" b="0" dirty="0">
                <a:solidFill>
                  <a:srgbClr val="0033CC"/>
                </a:solidFill>
                <a:latin typeface="Times New Roman" pitchFamily="18" charset="0"/>
              </a:rPr>
              <a:t>取指令、解码和执行</a:t>
            </a:r>
            <a:r>
              <a:rPr lang="zh-CN" altLang="en-US" sz="2585" b="0" dirty="0">
                <a:latin typeface="Times New Roman" pitchFamily="18" charset="0"/>
              </a:rPr>
              <a:t>。</a:t>
            </a:r>
          </a:p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程序在开始执行之前必须首先被装入内存。执行过程中，</a:t>
            </a:r>
            <a:r>
              <a:rPr lang="zh-CN" altLang="en-US" sz="2585" b="0" dirty="0"/>
              <a:t>指令指针</a:t>
            </a:r>
            <a:r>
              <a:rPr lang="en-US" altLang="zh-CN" sz="2585" b="0" dirty="0">
                <a:latin typeface="Times New Roman" pitchFamily="18" charset="0"/>
              </a:rPr>
              <a:t>(IP)</a:t>
            </a:r>
            <a:r>
              <a:rPr lang="zh-CN" altLang="en-US" sz="2585" b="0" dirty="0">
                <a:latin typeface="Times New Roman" pitchFamily="18" charset="0"/>
              </a:rPr>
              <a:t>包含着要执行的下一条指令的地址，指令队列中包含了一条或多条将要执行的指令。</a:t>
            </a:r>
          </a:p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当</a:t>
            </a:r>
            <a:r>
              <a:rPr lang="en-US" altLang="zh-CN" sz="2585" b="0" dirty="0">
                <a:latin typeface="Times New Roman" pitchFamily="18" charset="0"/>
              </a:rPr>
              <a:t>CPU</a:t>
            </a:r>
            <a:r>
              <a:rPr lang="zh-CN" altLang="en-US" sz="2585" b="0" dirty="0">
                <a:latin typeface="Times New Roman" pitchFamily="18" charset="0"/>
              </a:rPr>
              <a:t>执行使用内存操作数的指令时，必须计算操作数的地址，将地址放在地址总线上并等待存储器取出操作数。</a:t>
            </a:r>
          </a:p>
        </p:txBody>
      </p:sp>
    </p:spTree>
    <p:extLst>
      <p:ext uri="{BB962C8B-B14F-4D97-AF65-F5344CB8AC3E}">
        <p14:creationId xmlns:p14="http://schemas.microsoft.com/office/powerpoint/2010/main" val="50831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、指令周期与机器周期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1362074"/>
            <a:ext cx="8763000" cy="5267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如指令使用内存操作数，指令周期需要</a:t>
            </a:r>
            <a:r>
              <a:rPr lang="en-US" altLang="zh-CN" dirty="0"/>
              <a:t>5</a:t>
            </a:r>
            <a:r>
              <a:rPr lang="zh-CN" altLang="en-US" dirty="0"/>
              <a:t>种基本操作：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取指令：</a:t>
            </a:r>
            <a:r>
              <a:rPr lang="zh-CN" altLang="en-US" sz="2215" dirty="0"/>
              <a:t>控制单元从指令队列取得指令并增加指令指针</a:t>
            </a:r>
            <a:r>
              <a:rPr lang="en-US" altLang="zh-CN" sz="2215" dirty="0"/>
              <a:t>EIP</a:t>
            </a:r>
            <a:r>
              <a:rPr lang="zh-CN" altLang="en-US" sz="2215" dirty="0"/>
              <a:t>的值。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解码</a:t>
            </a:r>
            <a:r>
              <a:rPr lang="zh-CN" altLang="en-US" sz="2585" dirty="0">
                <a:solidFill>
                  <a:srgbClr val="CC0409"/>
                </a:solidFill>
              </a:rPr>
              <a:t>：</a:t>
            </a:r>
            <a:r>
              <a:rPr lang="zh-CN" altLang="en-US" sz="2215" dirty="0"/>
              <a:t>控制单元确定指令要执行的操作，把输入操作数传递给算术逻辑单元</a:t>
            </a:r>
            <a:r>
              <a:rPr lang="en-US" altLang="zh-CN" sz="2215" dirty="0"/>
              <a:t>ALU</a:t>
            </a:r>
            <a:r>
              <a:rPr lang="zh-CN" altLang="en-US" sz="2215" dirty="0"/>
              <a:t>，并向</a:t>
            </a:r>
            <a:r>
              <a:rPr lang="en-US" altLang="zh-CN" sz="2215" dirty="0"/>
              <a:t>ALU</a:t>
            </a:r>
            <a:r>
              <a:rPr lang="zh-CN" altLang="en-US" sz="2215" dirty="0"/>
              <a:t>发送信号指明要执行的操作。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取操作数：</a:t>
            </a:r>
            <a:r>
              <a:rPr lang="zh-CN" altLang="en-US" sz="2215" dirty="0"/>
              <a:t>如果使用了内存操作数，控制单元通过读操作，获取操作数，复制到</a:t>
            </a:r>
            <a:r>
              <a:rPr lang="zh-CN" altLang="en-US" sz="2215" b="1" dirty="0">
                <a:solidFill>
                  <a:srgbClr val="0033CC"/>
                </a:solidFill>
              </a:rPr>
              <a:t>内部寄存器</a:t>
            </a:r>
            <a:r>
              <a:rPr lang="zh-CN" altLang="en-US" sz="2215" dirty="0"/>
              <a:t>；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执行：</a:t>
            </a:r>
            <a:r>
              <a:rPr lang="zh-CN" altLang="en-US" sz="2215" dirty="0"/>
              <a:t>算术逻辑单元执行指令，以体系结构寄存器、内部寄存器为操作数，将运算结果送到输出目标地址中</a:t>
            </a:r>
            <a:r>
              <a:rPr lang="en-US" altLang="zh-CN" sz="2215" dirty="0"/>
              <a:t>(</a:t>
            </a:r>
            <a:r>
              <a:rPr lang="zh-CN" altLang="en-US" sz="2215" dirty="0"/>
              <a:t>体系结构寄存器</a:t>
            </a:r>
            <a:r>
              <a:rPr lang="en-US" altLang="zh-CN" sz="2215" dirty="0"/>
              <a:t>/</a:t>
            </a:r>
            <a:r>
              <a:rPr lang="zh-CN" altLang="en-US" sz="2215" dirty="0"/>
              <a:t>内存</a:t>
            </a:r>
            <a:r>
              <a:rPr lang="en-US" altLang="zh-CN" sz="2215" dirty="0"/>
              <a:t>)</a:t>
            </a:r>
            <a:r>
              <a:rPr lang="zh-CN" altLang="en-US" sz="2215" dirty="0"/>
              <a:t>，并更新反映处理器状态的状态标志。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存储输出操作数：</a:t>
            </a:r>
            <a:r>
              <a:rPr lang="zh-CN" altLang="en-US" sz="2215" dirty="0"/>
              <a:t>如果输出操作数在存储器中，控制单元就执行一个写操作将数据存储到内存。</a:t>
            </a:r>
            <a:endParaRPr lang="en-US" altLang="zh-CN" sz="2215" dirty="0"/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66"/>
                </a:solidFill>
              </a:rPr>
              <a:t>机器指令的执行至少需要一个时钟周期。</a:t>
            </a:r>
            <a:endParaRPr lang="zh-CN" altLang="en-US" sz="2615" dirty="0"/>
          </a:p>
        </p:txBody>
      </p:sp>
    </p:spTree>
    <p:extLst>
      <p:ext uri="{BB962C8B-B14F-4D97-AF65-F5344CB8AC3E}">
        <p14:creationId xmlns:p14="http://schemas.microsoft.com/office/powerpoint/2010/main" val="135319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前提：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计算机</a:t>
            </a:r>
            <a:r>
              <a:rPr lang="en-US" altLang="zh-CN" b="0" dirty="0"/>
              <a:t>(CPU)</a:t>
            </a:r>
            <a:r>
              <a:rPr lang="zh-CN" altLang="en-US" b="0" dirty="0"/>
              <a:t>的工作过程</a:t>
            </a:r>
            <a:endParaRPr lang="en-US" altLang="zh-CN" b="0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CS:IP/EIP/RIP</a:t>
            </a:r>
            <a:r>
              <a:rPr lang="zh-CN" altLang="en-US" dirty="0"/>
              <a:t>指向内存单元读取指令，读取的指令进入指令缓冲器；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）令</a:t>
            </a:r>
            <a:r>
              <a:rPr lang="en-US" altLang="zh-CN" dirty="0"/>
              <a:t>IP/EIP/RIP</a:t>
            </a:r>
            <a:r>
              <a:rPr lang="zh-CN" altLang="en-US" dirty="0"/>
              <a:t>指向下一条指令：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    IP/EIP/RIP = IP/EIP/RIP + </a:t>
            </a:r>
            <a:r>
              <a:rPr lang="zh-CN" altLang="en-US" dirty="0"/>
              <a:t>所读取指令的长度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）执行指令。 转到步骤 （</a:t>
            </a:r>
            <a:r>
              <a:rPr lang="en-US" altLang="zh-CN" dirty="0"/>
              <a:t>1</a:t>
            </a:r>
            <a:r>
              <a:rPr lang="zh-CN" altLang="en-US" dirty="0"/>
              <a:t>），重复这个过程。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95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954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 </a:t>
            </a:r>
            <a:r>
              <a:rPr lang="en-US" altLang="zh-CN" sz="2954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(1) </a:t>
            </a:r>
            <a:r>
              <a:rPr lang="zh-CN" altLang="en-US" sz="2954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装入和执行进程</a:t>
            </a:r>
            <a:endParaRPr lang="en-US" altLang="zh-CN" dirty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   </a:t>
            </a:r>
            <a:r>
              <a:rPr lang="zh-CN" altLang="en-US" b="0" dirty="0">
                <a:latin typeface="Times New Roman" pitchFamily="18" charset="0"/>
              </a:rPr>
              <a:t>计算机操作系统</a:t>
            </a:r>
            <a:r>
              <a:rPr lang="en-US" altLang="zh-CN" b="0" dirty="0">
                <a:latin typeface="Times New Roman" pitchFamily="18" charset="0"/>
              </a:rPr>
              <a:t>(OS)</a:t>
            </a:r>
            <a:r>
              <a:rPr lang="zh-CN" altLang="en-US" b="0" dirty="0">
                <a:latin typeface="Times New Roman" pitchFamily="18" charset="0"/>
              </a:rPr>
              <a:t>加载和运行程序的步骤：</a:t>
            </a: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用户发出特定程序的命令。</a:t>
            </a: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en-US" altLang="zh-CN" dirty="0">
                <a:latin typeface="Times New Roman" pitchFamily="18" charset="0"/>
              </a:rPr>
              <a:t>OS</a:t>
            </a:r>
            <a:r>
              <a:rPr lang="zh-CN" altLang="en-US" dirty="0">
                <a:latin typeface="Times New Roman" pitchFamily="18" charset="0"/>
              </a:rPr>
              <a:t>在当前磁盘目录中查找程序文件名，如果未找到就在预先定义的目录列表中查找，如果还是找不到，就发出一条错误信息；</a:t>
            </a:r>
            <a:endParaRPr lang="en-US" altLang="zh-CN" dirty="0">
              <a:latin typeface="Times New Roman" pitchFamily="18" charset="0"/>
            </a:endParaRP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如找到程序文件，</a:t>
            </a:r>
            <a:r>
              <a:rPr lang="en-US" altLang="zh-CN" dirty="0">
                <a:latin typeface="Times New Roman" pitchFamily="18" charset="0"/>
              </a:rPr>
              <a:t>OS</a:t>
            </a:r>
            <a:r>
              <a:rPr lang="zh-CN" altLang="en-US" dirty="0">
                <a:latin typeface="Times New Roman" pitchFamily="18" charset="0"/>
              </a:rPr>
              <a:t>获取磁盘上程序文件的基本信息，如文件大小、在磁盘驱动器上的物理位置等；</a:t>
            </a: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en-US" altLang="zh-CN" dirty="0">
                <a:latin typeface="Times New Roman" pitchFamily="18" charset="0"/>
              </a:rPr>
              <a:t>OS</a:t>
            </a:r>
            <a:r>
              <a:rPr lang="zh-CN" altLang="en-US" dirty="0">
                <a:latin typeface="Times New Roman" pitchFamily="18" charset="0"/>
              </a:rPr>
              <a:t>确定下一个可用的内存块的地址，并将程序文件载入内存，然后将程序的大小和位置等信息登记在描述符表中；</a:t>
            </a:r>
          </a:p>
        </p:txBody>
      </p:sp>
    </p:spTree>
    <p:extLst>
      <p:ext uri="{BB962C8B-B14F-4D97-AF65-F5344CB8AC3E}">
        <p14:creationId xmlns:p14="http://schemas.microsoft.com/office/powerpoint/2010/main" val="227632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30000"/>
              </a:lnSpc>
              <a:spcBef>
                <a:spcPct val="50000"/>
              </a:spcBef>
              <a:buSzPct val="60000"/>
              <a:buFont typeface="Wingdings 2" pitchFamily="18" charset="2"/>
              <a:buChar char="¢"/>
            </a:pP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 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(1) </a:t>
            </a: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装入和执行进程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</a:t>
            </a: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续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…)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操作系统执行一条分支转移指令，使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从程序的第一条机器指令开始执行。一旦程序运行就被称为一个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进程</a:t>
            </a:r>
            <a:r>
              <a:rPr lang="zh-CN" altLang="en-US" dirty="0">
                <a:latin typeface="Times New Roman" pitchFamily="18" charset="0"/>
              </a:rPr>
              <a:t>，操作系统为进程分配一个唯一的标识号称为进程</a:t>
            </a:r>
            <a:r>
              <a:rPr lang="en-US" altLang="zh-CN" dirty="0">
                <a:latin typeface="Times New Roman" pitchFamily="18" charset="0"/>
              </a:rPr>
              <a:t>ID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进程自身开始运行，操作系统的任务就是跟踪进程的执行并响应进程对系统资源的请求。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进程终止时，其句柄被删除，使用的内存也被释放以便能够由其他程序使用。</a:t>
            </a:r>
          </a:p>
        </p:txBody>
      </p:sp>
    </p:spTree>
    <p:extLst>
      <p:ext uri="{BB962C8B-B14F-4D97-AF65-F5344CB8AC3E}">
        <p14:creationId xmlns:p14="http://schemas.microsoft.com/office/powerpoint/2010/main" val="278796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/>
              <a:t>Intel x86 </a:t>
            </a:r>
            <a:r>
              <a:rPr lang="zh-CN" altLang="en-US" dirty="0"/>
              <a:t>进化的里程碑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839200" cy="5410200"/>
          </a:xfrm>
        </p:spPr>
        <p:txBody>
          <a:bodyPr/>
          <a:lstStyle/>
          <a:p>
            <a:pPr marL="223838" indent="-223838" defTabSz="895350">
              <a:lnSpc>
                <a:spcPts val="2800"/>
              </a:lnSpc>
              <a:spcBef>
                <a:spcPts val="0"/>
              </a:spcBef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zh-CN" altLang="en-US" i="1" dirty="0">
                <a:solidFill>
                  <a:srgbClr val="C00000"/>
                </a:solidFill>
              </a:rPr>
              <a:t>名字</a:t>
            </a: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zh-CN" altLang="en-US" i="1" dirty="0">
                <a:solidFill>
                  <a:srgbClr val="C00000"/>
                </a:solidFill>
              </a:rPr>
              <a:t>时间</a:t>
            </a: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zh-CN" altLang="en-US" i="1" dirty="0">
                <a:solidFill>
                  <a:srgbClr val="C00000"/>
                </a:solidFill>
              </a:rPr>
              <a:t>晶体管数量</a:t>
            </a: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zh-CN" altLang="en-US" i="1" dirty="0">
                <a:solidFill>
                  <a:srgbClr val="C00000"/>
                </a:solidFill>
              </a:rPr>
              <a:t>主频</a:t>
            </a:r>
            <a:endParaRPr lang="en-US" i="1" dirty="0">
              <a:solidFill>
                <a:srgbClr val="C00000"/>
              </a:solidFill>
            </a:endParaRPr>
          </a:p>
          <a:p>
            <a:pPr marL="223838" indent="-223838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 8086	1978	29K	5-10</a:t>
            </a:r>
            <a:r>
              <a:rPr lang="en-US" altLang="zh-CN" dirty="0"/>
              <a:t>MHz</a:t>
            </a:r>
            <a:endParaRPr lang="en-US" dirty="0"/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</a:t>
            </a:r>
            <a:r>
              <a:rPr lang="en-US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intel</a:t>
            </a:r>
            <a:r>
              <a:rPr lang="zh-CN" altLang="en-US" dirty="0"/>
              <a:t>处理器，主要用于</a:t>
            </a:r>
            <a:r>
              <a:rPr lang="en-US" dirty="0"/>
              <a:t>IBM PC &amp; DOS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1MB </a:t>
            </a:r>
            <a:r>
              <a:rPr lang="zh-CN" altLang="en-US" dirty="0"/>
              <a:t>地址空间，程序可用</a:t>
            </a:r>
            <a:r>
              <a:rPr lang="en-US" altLang="zh-CN" dirty="0">
                <a:ea typeface="宋体" panose="02010600030101010101" pitchFamily="2" charset="-122"/>
              </a:rPr>
              <a:t>640KB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8087</a:t>
            </a:r>
            <a:r>
              <a:rPr lang="zh-CN" altLang="en-US" dirty="0">
                <a:ea typeface="宋体" panose="02010600030101010101" pitchFamily="2" charset="-122"/>
              </a:rPr>
              <a:t>浮点运算协处理器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80286          1982            134K                    20M</a:t>
            </a:r>
          </a:p>
          <a:p>
            <a:pPr lvl="1"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IBM PC-AT &amp; Windows</a:t>
            </a:r>
            <a:r>
              <a:rPr lang="zh-CN" altLang="en-US" dirty="0">
                <a:ea typeface="宋体" panose="02010600030101010101" pitchFamily="2" charset="-122"/>
              </a:rPr>
              <a:t>、更多寻址模式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23838" indent="-223838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 80386	1985	275K	16-33M	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intel</a:t>
            </a:r>
            <a:r>
              <a:rPr lang="zh-CN" altLang="en-US" dirty="0"/>
              <a:t>处理器</a:t>
            </a:r>
            <a:r>
              <a:rPr lang="en-US" dirty="0"/>
              <a:t>, </a:t>
            </a:r>
            <a:r>
              <a:rPr lang="zh-CN" altLang="en-US" dirty="0"/>
              <a:t>称为</a:t>
            </a:r>
            <a:r>
              <a:rPr lang="en-US" dirty="0"/>
              <a:t>IA32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增加</a:t>
            </a:r>
            <a:r>
              <a:rPr lang="en-US" dirty="0"/>
              <a:t> “</a:t>
            </a:r>
            <a:r>
              <a:rPr lang="zh-CN" altLang="en-US" dirty="0"/>
              <a:t>平坦编址</a:t>
            </a:r>
            <a:r>
              <a:rPr lang="en-US" dirty="0"/>
              <a:t>”(</a:t>
            </a:r>
            <a:r>
              <a:rPr lang="en-US" altLang="zh-CN" dirty="0"/>
              <a:t>flat addressing)</a:t>
            </a:r>
            <a:r>
              <a:rPr lang="en-US" dirty="0"/>
              <a:t>,</a:t>
            </a:r>
            <a:r>
              <a:rPr lang="zh-CN" altLang="en-US" dirty="0"/>
              <a:t>可运行</a:t>
            </a:r>
            <a:r>
              <a:rPr lang="en-US" altLang="zh-CN" dirty="0"/>
              <a:t>Unix</a:t>
            </a:r>
            <a:endParaRPr lang="en-US" dirty="0"/>
          </a:p>
          <a:p>
            <a:pPr marL="160338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 Pentium 4E	2004	125M	2800-3800M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dirty="0"/>
              <a:t>Intel x86</a:t>
            </a:r>
            <a:r>
              <a:rPr lang="zh-CN" altLang="en-US" dirty="0"/>
              <a:t>处理器</a:t>
            </a:r>
            <a:r>
              <a:rPr lang="en-US" dirty="0"/>
              <a:t>,</a:t>
            </a:r>
            <a:r>
              <a:rPr lang="zh-CN" altLang="en-US" dirty="0"/>
              <a:t>称为</a:t>
            </a:r>
            <a:r>
              <a:rPr lang="en-US" dirty="0"/>
              <a:t> x86-64</a:t>
            </a:r>
            <a:r>
              <a:rPr lang="zh-CN" altLang="en-US" dirty="0"/>
              <a:t>，超线程</a:t>
            </a:r>
            <a:r>
              <a:rPr lang="en-US" altLang="zh-CN" sz="2000" dirty="0"/>
              <a:t>(</a:t>
            </a:r>
            <a:r>
              <a:rPr lang="en-US" altLang="zh-CN" sz="1800" i="1" dirty="0" err="1"/>
              <a:t>hyperthreading</a:t>
            </a:r>
            <a:r>
              <a:rPr lang="en-US" altLang="zh-CN" sz="1800" i="1" dirty="0"/>
              <a:t>)</a:t>
            </a:r>
            <a:endParaRPr lang="en-US" sz="2000" dirty="0"/>
          </a:p>
          <a:p>
            <a:pPr marL="160338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 Core 2	2006	291M	1060-3500M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第一个多核处理器，不支持超线程 （</a:t>
            </a:r>
            <a:r>
              <a:rPr lang="en-US" altLang="zh-CN" dirty="0"/>
              <a:t>Core</a:t>
            </a:r>
            <a:r>
              <a:rPr lang="zh-CN" altLang="en-US" dirty="0"/>
              <a:t>酷睿）</a:t>
            </a:r>
            <a:endParaRPr lang="en-US" dirty="0"/>
          </a:p>
          <a:p>
            <a:pPr marL="160338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 Core i7	2008	731M	1700-3900M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altLang="zh-CN" dirty="0"/>
              <a:t>4</a:t>
            </a:r>
            <a:r>
              <a:rPr lang="zh-CN" altLang="en-US" dirty="0"/>
              <a:t>核处理器、支持超线程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30000"/>
              </a:lnSpc>
              <a:spcBef>
                <a:spcPct val="50000"/>
              </a:spcBef>
              <a:buSzPct val="60000"/>
              <a:buFont typeface="Wingdings 2" pitchFamily="18" charset="2"/>
              <a:buChar char="¢"/>
            </a:pP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 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(2)</a:t>
            </a: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多任务</a:t>
            </a:r>
            <a:endParaRPr lang="en-US" altLang="zh-CN" sz="2954" b="1" kern="1200" dirty="0">
              <a:solidFill>
                <a:srgbClr val="CC0409"/>
              </a:solidFill>
              <a:latin typeface="Helvetica" pitchFamily="34" charset="0"/>
              <a:ea typeface="黑体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15" dirty="0"/>
              <a:t>操作系统运行的可以是一个进程或一个执行线程。当操作系统能够</a:t>
            </a:r>
            <a:r>
              <a:rPr lang="zh-CN" altLang="en-US" sz="2215" i="1" dirty="0"/>
              <a:t>同时</a:t>
            </a:r>
            <a:r>
              <a:rPr lang="zh-CN" altLang="en-US" sz="2215" dirty="0"/>
              <a:t>运行多个任务时，就被认为是多任务的。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215" dirty="0"/>
              <a:t>     注意：多任务中进程的“</a:t>
            </a:r>
            <a:r>
              <a:rPr lang="zh-CN" altLang="en-US" sz="2215" dirty="0">
                <a:solidFill>
                  <a:srgbClr val="0033CC"/>
                </a:solidFill>
              </a:rPr>
              <a:t>同时</a:t>
            </a:r>
            <a:r>
              <a:rPr lang="zh-CN" altLang="en-US" sz="2215" dirty="0"/>
              <a:t>”运行包含的是</a:t>
            </a:r>
            <a:r>
              <a:rPr lang="zh-CN" altLang="en-US" sz="2215" dirty="0">
                <a:solidFill>
                  <a:srgbClr val="0033CC"/>
                </a:solidFill>
              </a:rPr>
              <a:t>并发</a:t>
            </a:r>
            <a:r>
              <a:rPr lang="zh-CN" altLang="en-US" sz="2215" dirty="0"/>
              <a:t>运行的含义。</a:t>
            </a:r>
          </a:p>
          <a:p>
            <a:pPr lvl="1">
              <a:lnSpc>
                <a:spcPct val="130000"/>
              </a:lnSpc>
            </a:pPr>
            <a:r>
              <a:rPr lang="zh-CN" altLang="en-US" sz="2215" dirty="0"/>
              <a:t>并发可以看成是在系统中同时有几个进程在活动着，也就是同时存在几个程序的执行过程。如果进程数与处理机数相同，则每个进程占用一个处理机，但更一般的情况是处理机数少于进程数，于是处理机就应被共享，在进程间切换使用。如果相邻两次切换的时间间隔非常短，而观察时间又相当长，那么各个进程都在前进，造成一种宏观上并发运行的效果。</a:t>
            </a:r>
            <a:endParaRPr lang="zh-CN" altLang="en-US" sz="2215" b="0" dirty="0"/>
          </a:p>
        </p:txBody>
      </p:sp>
    </p:spTree>
    <p:extLst>
      <p:ext uri="{BB962C8B-B14F-4D97-AF65-F5344CB8AC3E}">
        <p14:creationId xmlns:p14="http://schemas.microsoft.com/office/powerpoint/2010/main" val="105614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9738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30000"/>
              </a:lnSpc>
              <a:spcBef>
                <a:spcPct val="50000"/>
              </a:spcBef>
              <a:buSzPct val="60000"/>
              <a:buFont typeface="Wingdings 2" pitchFamily="18" charset="2"/>
              <a:buChar char="¢"/>
            </a:pP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多任务的实现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b="0" dirty="0">
                <a:latin typeface="Times New Roman" pitchFamily="18" charset="0"/>
              </a:rPr>
              <a:t>    </a:t>
            </a:r>
            <a:r>
              <a:rPr lang="zh-CN" altLang="en-US" sz="2215" b="0" dirty="0">
                <a:latin typeface="Times New Roman" pitchFamily="18" charset="0"/>
              </a:rPr>
              <a:t>如何实现处理器在各个进程之间共享？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215" b="0" dirty="0">
                <a:latin typeface="Times New Roman" pitchFamily="18" charset="0"/>
              </a:rPr>
              <a:t>          操作系统的</a:t>
            </a:r>
            <a:r>
              <a:rPr lang="zh-CN" altLang="en-US" sz="2215" b="0" dirty="0">
                <a:solidFill>
                  <a:schemeClr val="hlink"/>
                </a:solidFill>
                <a:latin typeface="Times New Roman" pitchFamily="18" charset="0"/>
              </a:rPr>
              <a:t>调度程序</a:t>
            </a:r>
            <a:r>
              <a:rPr lang="en-US" altLang="zh-CN" sz="2215" b="0" dirty="0">
                <a:latin typeface="Times New Roman" pitchFamily="18" charset="0"/>
              </a:rPr>
              <a:t>(scheduler)</a:t>
            </a:r>
            <a:r>
              <a:rPr lang="zh-CN" altLang="en-US" sz="2215" b="0" dirty="0">
                <a:latin typeface="Times New Roman" pitchFamily="18" charset="0"/>
              </a:rPr>
              <a:t>为每个任务分配一小部分</a:t>
            </a:r>
            <a:r>
              <a:rPr lang="en-US" altLang="zh-CN" sz="2215" b="0" dirty="0">
                <a:latin typeface="Times New Roman" pitchFamily="18" charset="0"/>
              </a:rPr>
              <a:t>CPU</a:t>
            </a:r>
            <a:r>
              <a:rPr lang="zh-CN" altLang="en-US" sz="2215" b="0" dirty="0">
                <a:latin typeface="Times New Roman" pitchFamily="18" charset="0"/>
              </a:rPr>
              <a:t>时间</a:t>
            </a:r>
            <a:r>
              <a:rPr lang="en-US" altLang="zh-CN" sz="2215" b="0" dirty="0">
                <a:latin typeface="Times New Roman" pitchFamily="18" charset="0"/>
              </a:rPr>
              <a:t>(</a:t>
            </a:r>
            <a:r>
              <a:rPr lang="zh-CN" altLang="en-US" sz="2215" b="0" dirty="0">
                <a:latin typeface="Times New Roman" pitchFamily="18" charset="0"/>
              </a:rPr>
              <a:t>称为时间片</a:t>
            </a:r>
            <a:r>
              <a:rPr lang="en-US" altLang="zh-CN" sz="2215" b="0" dirty="0">
                <a:latin typeface="Times New Roman" pitchFamily="18" charset="0"/>
              </a:rPr>
              <a:t>)</a:t>
            </a:r>
            <a:r>
              <a:rPr lang="zh-CN" altLang="en-US" sz="2215" b="0" dirty="0">
                <a:latin typeface="Times New Roman" pitchFamily="18" charset="0"/>
              </a:rPr>
              <a:t>，在时间片内，</a:t>
            </a:r>
            <a:r>
              <a:rPr lang="en-US" altLang="zh-CN" sz="2215" b="0" dirty="0">
                <a:latin typeface="Times New Roman" pitchFamily="18" charset="0"/>
              </a:rPr>
              <a:t>CPU</a:t>
            </a:r>
            <a:r>
              <a:rPr lang="zh-CN" altLang="en-US" sz="2215" b="0" dirty="0">
                <a:latin typeface="Times New Roman" pitchFamily="18" charset="0"/>
              </a:rPr>
              <a:t>将执行一部分该任务的指令，并在时间片结束的时候停止执行，并迅速切换到下一个任务的指令执行。通过在多个任务之间的快速切换，给人以同时运行多个任务的假象。</a:t>
            </a:r>
          </a:p>
        </p:txBody>
      </p:sp>
    </p:spTree>
    <p:extLst>
      <p:ext uri="{BB962C8B-B14F-4D97-AF65-F5344CB8AC3E}">
        <p14:creationId xmlns:p14="http://schemas.microsoft.com/office/powerpoint/2010/main" val="3320839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92" dirty="0"/>
              <a:t>6</a:t>
            </a:r>
            <a:r>
              <a:rPr lang="zh-CN" altLang="en-US" sz="3692" dirty="0"/>
              <a:t>、</a:t>
            </a:r>
            <a:r>
              <a:rPr lang="en-US" altLang="zh-CN" sz="3692" dirty="0"/>
              <a:t> </a:t>
            </a:r>
            <a:r>
              <a:rPr lang="zh-CN" altLang="en-US" sz="3692" dirty="0"/>
              <a:t>计算机是如何</a:t>
            </a:r>
            <a:r>
              <a:rPr lang="zh-CN" altLang="en-US" dirty="0"/>
              <a:t>启动的</a:t>
            </a:r>
            <a:endParaRPr lang="zh-CN" altLang="en-US" sz="3692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08"/>
              </a:spcBef>
            </a:pPr>
            <a:r>
              <a:rPr lang="en-US" altLang="zh-CN" dirty="0"/>
              <a:t>8086 PC</a:t>
            </a:r>
            <a:r>
              <a:rPr lang="zh-CN" altLang="en-US" dirty="0"/>
              <a:t>的启动方式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1108"/>
              </a:spcBef>
            </a:pPr>
            <a:r>
              <a:rPr lang="zh-CN" altLang="en-US" dirty="0"/>
              <a:t>在 </a:t>
            </a:r>
            <a:r>
              <a:rPr lang="en-US" altLang="zh-CN" dirty="0"/>
              <a:t>8086CPU </a:t>
            </a:r>
            <a:r>
              <a:rPr lang="zh-CN" altLang="en-US" dirty="0"/>
              <a:t>加电启动或复位后（ 即 </a:t>
            </a:r>
            <a:r>
              <a:rPr lang="en-US" altLang="zh-CN" dirty="0"/>
              <a:t>CPU</a:t>
            </a:r>
            <a:r>
              <a:rPr lang="zh-CN" altLang="en-US" dirty="0"/>
              <a:t>刚开始工作时）</a:t>
            </a:r>
            <a:r>
              <a:rPr lang="en-US" altLang="zh-CN" dirty="0"/>
              <a:t>CS</a:t>
            </a:r>
            <a:r>
              <a:rPr lang="zh-CN" altLang="en-US" dirty="0"/>
              <a:t>和</a:t>
            </a:r>
            <a:r>
              <a:rPr lang="en-US" altLang="zh-CN" dirty="0"/>
              <a:t>IP</a:t>
            </a:r>
            <a:r>
              <a:rPr lang="zh-CN" altLang="en-US" dirty="0"/>
              <a:t>被设置为</a:t>
            </a:r>
            <a:r>
              <a:rPr lang="en-US" altLang="zh-CN" dirty="0"/>
              <a:t>CS=FFFFH</a:t>
            </a:r>
            <a:r>
              <a:rPr lang="zh-CN" altLang="en-US" dirty="0"/>
              <a:t>，</a:t>
            </a:r>
            <a:r>
              <a:rPr lang="en-US" altLang="zh-CN" dirty="0"/>
              <a:t>IP=0000H</a:t>
            </a:r>
            <a:r>
              <a:rPr lang="zh-CN" altLang="en-US" dirty="0"/>
              <a:t>，即在</a:t>
            </a:r>
            <a:r>
              <a:rPr lang="en-US" altLang="zh-CN" dirty="0"/>
              <a:t>8086PC</a:t>
            </a:r>
            <a:r>
              <a:rPr lang="zh-CN" altLang="en-US" dirty="0"/>
              <a:t>机刚启动时，</a:t>
            </a:r>
            <a:r>
              <a:rPr lang="en-US" altLang="zh-CN" dirty="0"/>
              <a:t>CPU</a:t>
            </a:r>
            <a:r>
              <a:rPr lang="zh-CN" altLang="en-US" dirty="0"/>
              <a:t>从内存</a:t>
            </a:r>
            <a:r>
              <a:rPr lang="en-US" altLang="zh-CN" dirty="0"/>
              <a:t>FFFF0H</a:t>
            </a:r>
            <a:r>
              <a:rPr lang="zh-CN" altLang="en-US" dirty="0"/>
              <a:t>单元中读取指令执行，</a:t>
            </a:r>
            <a:r>
              <a:rPr lang="en-US" altLang="zh-CN" dirty="0"/>
              <a:t>FFFF0H</a:t>
            </a:r>
            <a:r>
              <a:rPr lang="zh-CN" altLang="en-US" dirty="0"/>
              <a:t>单元中的指令是</a:t>
            </a:r>
            <a:r>
              <a:rPr lang="en-US" altLang="zh-CN" dirty="0"/>
              <a:t>8086PC</a:t>
            </a:r>
            <a:r>
              <a:rPr lang="zh-CN" altLang="en-US" dirty="0"/>
              <a:t>机开机后执行的第一条指令。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1108"/>
              </a:spcBef>
            </a:pPr>
            <a:r>
              <a:rPr lang="en-US" altLang="zh-CN" dirty="0"/>
              <a:t>F0000~FFFFFH:</a:t>
            </a:r>
            <a:r>
              <a:rPr lang="zh-CN" altLang="en-US" dirty="0"/>
              <a:t>系统</a:t>
            </a:r>
            <a:r>
              <a:rPr lang="en-US" altLang="zh-CN" dirty="0"/>
              <a:t>ROM</a:t>
            </a:r>
            <a:r>
              <a:rPr lang="zh-CN" altLang="en-US" dirty="0"/>
              <a:t>，</a:t>
            </a:r>
            <a:r>
              <a:rPr lang="en-US" altLang="zh-CN" dirty="0"/>
              <a:t>BIOS</a:t>
            </a:r>
            <a:r>
              <a:rPr lang="zh-CN" altLang="en-US" dirty="0"/>
              <a:t>中断服务例程。</a:t>
            </a:r>
          </a:p>
        </p:txBody>
      </p:sp>
    </p:spTree>
    <p:extLst>
      <p:ext uri="{BB962C8B-B14F-4D97-AF65-F5344CB8AC3E}">
        <p14:creationId xmlns:p14="http://schemas.microsoft.com/office/powerpoint/2010/main" val="64146788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914401" y="457200"/>
            <a:ext cx="7586144" cy="5662817"/>
            <a:chOff x="769698" y="-190348"/>
            <a:chExt cx="8218322" cy="6134718"/>
          </a:xfrm>
        </p:grpSpPr>
        <p:sp>
          <p:nvSpPr>
            <p:cNvPr id="101" name="矩形 100"/>
            <p:cNvSpPr/>
            <p:nvPr/>
          </p:nvSpPr>
          <p:spPr bwMode="auto">
            <a:xfrm>
              <a:off x="769698" y="-190348"/>
              <a:ext cx="8218322" cy="6134718"/>
            </a:xfrm>
            <a:prstGeom prst="rect">
              <a:avLst/>
            </a:prstGeom>
            <a:solidFill>
              <a:srgbClr val="CCECFF"/>
            </a:solidFill>
            <a:ln w="127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83526" tIns="41031" rIns="83526" bIns="41031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lnSpc>
                  <a:spcPct val="150000"/>
                </a:lnSpc>
                <a:spcBef>
                  <a:spcPct val="50000"/>
                </a:spcBef>
                <a:buClr>
                  <a:schemeClr val="tx2"/>
                </a:buClr>
                <a:buSzPct val="75000"/>
              </a:pPr>
              <a:r>
                <a:rPr lang="en-US" altLang="zh-CN" dirty="0"/>
                <a:t> </a:t>
              </a:r>
              <a:r>
                <a:rPr lang="zh-CN" altLang="en-US" dirty="0">
                  <a:solidFill>
                    <a:srgbClr val="C00000"/>
                  </a:solidFill>
                </a:rPr>
                <a:t>简化的</a:t>
              </a:r>
              <a:r>
                <a:rPr lang="zh-CN" altLang="en-US" dirty="0"/>
                <a:t>奔腾</a:t>
              </a:r>
              <a:r>
                <a:rPr lang="en-US" altLang="zh-CN" dirty="0"/>
                <a:t>CPU</a:t>
              </a:r>
              <a:r>
                <a:rPr lang="zh-CN" altLang="en-US" dirty="0"/>
                <a:t>结构图</a:t>
              </a:r>
              <a:endParaRPr lang="en-US" altLang="zh-CN" dirty="0"/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852247" y="370702"/>
              <a:ext cx="7840424" cy="5245639"/>
              <a:chOff x="-277286" y="963002"/>
              <a:chExt cx="7840424" cy="5245639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218013" y="2878452"/>
                <a:ext cx="824149" cy="248423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代码</a:t>
                </a:r>
                <a:endParaRPr lang="en-US" altLang="zh-CN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endParaRPr lang="en-US" altLang="zh-CN" sz="2215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endParaRPr lang="en-US" altLang="zh-CN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215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数据</a:t>
                </a:r>
                <a:endParaRPr lang="zh-CN" altLang="en-US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 bwMode="auto">
              <a:xfrm>
                <a:off x="-277286" y="3152629"/>
                <a:ext cx="358346" cy="121172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内存</a:t>
                </a:r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2537384" y="1470454"/>
                <a:ext cx="2481405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代码缓存</a:t>
                </a: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2537384" y="2285998"/>
                <a:ext cx="2487582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指令解码器</a:t>
                </a: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2537383" y="3060357"/>
                <a:ext cx="2487582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zh-CN" altLang="en-US" sz="2215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控制单元</a:t>
                </a:r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6018545" y="3736631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浮点单元</a:t>
                </a: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2537384" y="4007706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寄存器</a:t>
                </a: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2537383" y="4386646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en-US" altLang="zh-CN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ALU</a:t>
                </a:r>
                <a:endParaRPr lang="zh-CN" altLang="en-US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2531207" y="5284573"/>
                <a:ext cx="2487582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数据缓存</a:t>
                </a: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6018544" y="1470454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指令指针</a:t>
                </a:r>
              </a:p>
            </p:txBody>
          </p:sp>
          <p:cxnSp>
            <p:nvCxnSpPr>
              <p:cNvPr id="15" name="直接箭头连接符 14"/>
              <p:cNvCxnSpPr>
                <a:stCxn id="6" idx="2"/>
                <a:endCxn id="7" idx="0"/>
              </p:cNvCxnSpPr>
              <p:nvPr/>
            </p:nvCxnSpPr>
            <p:spPr bwMode="auto">
              <a:xfrm>
                <a:off x="3778087" y="1849394"/>
                <a:ext cx="3088" cy="436604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直接箭头连接符 15"/>
              <p:cNvCxnSpPr>
                <a:stCxn id="7" idx="2"/>
                <a:endCxn id="8" idx="0"/>
              </p:cNvCxnSpPr>
              <p:nvPr/>
            </p:nvCxnSpPr>
            <p:spPr bwMode="auto">
              <a:xfrm flipH="1">
                <a:off x="3781174" y="2664938"/>
                <a:ext cx="1" cy="395419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2" name="组合 41"/>
              <p:cNvGrpSpPr/>
              <p:nvPr/>
            </p:nvGrpSpPr>
            <p:grpSpPr>
              <a:xfrm>
                <a:off x="1501260" y="3658415"/>
                <a:ext cx="2273740" cy="2550226"/>
                <a:chOff x="1850591" y="3658415"/>
                <a:chExt cx="1924408" cy="2550226"/>
              </a:xfrm>
            </p:grpSpPr>
            <p:cxnSp>
              <p:nvCxnSpPr>
                <p:cNvPr id="23" name="直接箭头连接符 22"/>
                <p:cNvCxnSpPr>
                  <a:endCxn id="12" idx="2"/>
                </p:cNvCxnSpPr>
                <p:nvPr/>
              </p:nvCxnSpPr>
              <p:spPr bwMode="auto">
                <a:xfrm flipV="1">
                  <a:off x="3774998" y="5663513"/>
                  <a:ext cx="0" cy="54512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肘形连接符 30"/>
                <p:cNvCxnSpPr/>
                <p:nvPr/>
              </p:nvCxnSpPr>
              <p:spPr bwMode="auto">
                <a:xfrm rot="16200000" flipH="1">
                  <a:off x="1537682" y="3971324"/>
                  <a:ext cx="2550226" cy="1924408"/>
                </a:xfrm>
                <a:prstGeom prst="bentConnector3">
                  <a:avLst>
                    <a:gd name="adj1" fmla="val 101905"/>
                  </a:avLst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3" name="组合 42"/>
              <p:cNvGrpSpPr/>
              <p:nvPr/>
            </p:nvGrpSpPr>
            <p:grpSpPr>
              <a:xfrm flipV="1">
                <a:off x="1504275" y="963002"/>
                <a:ext cx="2287662" cy="2801280"/>
                <a:chOff x="1853146" y="3764276"/>
                <a:chExt cx="1936191" cy="2569336"/>
              </a:xfrm>
            </p:grpSpPr>
            <p:cxnSp>
              <p:nvCxnSpPr>
                <p:cNvPr id="44" name="直接箭头连接符 43"/>
                <p:cNvCxnSpPr>
                  <a:endCxn id="6" idx="0"/>
                </p:cNvCxnSpPr>
                <p:nvPr/>
              </p:nvCxnSpPr>
              <p:spPr bwMode="auto">
                <a:xfrm flipH="1" flipV="1">
                  <a:off x="3777614" y="5868177"/>
                  <a:ext cx="2614" cy="46543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肘形连接符 44"/>
                <p:cNvCxnSpPr/>
                <p:nvPr/>
              </p:nvCxnSpPr>
              <p:spPr bwMode="auto">
                <a:xfrm rot="16200000" flipH="1">
                  <a:off x="1536574" y="4080848"/>
                  <a:ext cx="2569336" cy="1936191"/>
                </a:xfrm>
                <a:prstGeom prst="bentConnector3">
                  <a:avLst>
                    <a:gd name="adj1" fmla="val 99119"/>
                  </a:avLst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50" name="直接连接符 49"/>
              <p:cNvCxnSpPr/>
              <p:nvPr/>
            </p:nvCxnSpPr>
            <p:spPr bwMode="auto">
              <a:xfrm>
                <a:off x="1062681" y="3439297"/>
                <a:ext cx="43083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2" name="组合 71"/>
              <p:cNvGrpSpPr/>
              <p:nvPr/>
            </p:nvGrpSpPr>
            <p:grpSpPr>
              <a:xfrm>
                <a:off x="1062681" y="1202312"/>
                <a:ext cx="2366324" cy="4792361"/>
                <a:chOff x="825691" y="1202312"/>
                <a:chExt cx="2603314" cy="4792361"/>
              </a:xfrm>
            </p:grpSpPr>
            <p:cxnSp>
              <p:nvCxnSpPr>
                <p:cNvPr id="51" name="直接连接符 50"/>
                <p:cNvCxnSpPr/>
                <p:nvPr/>
              </p:nvCxnSpPr>
              <p:spPr bwMode="auto">
                <a:xfrm>
                  <a:off x="825691" y="4027528"/>
                  <a:ext cx="1079309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54" name="组合 53"/>
                <p:cNvGrpSpPr/>
                <p:nvPr/>
              </p:nvGrpSpPr>
              <p:grpSpPr>
                <a:xfrm flipV="1">
                  <a:off x="1905000" y="1202312"/>
                  <a:ext cx="1524005" cy="2825216"/>
                  <a:chOff x="1844040" y="3764277"/>
                  <a:chExt cx="1833082" cy="2486737"/>
                </a:xfrm>
              </p:grpSpPr>
              <p:cxnSp>
                <p:nvCxnSpPr>
                  <p:cNvPr id="55" name="直接箭头连接符 54"/>
                  <p:cNvCxnSpPr/>
                  <p:nvPr/>
                </p:nvCxnSpPr>
                <p:spPr bwMode="auto">
                  <a:xfrm flipH="1" flipV="1">
                    <a:off x="3677119" y="6040377"/>
                    <a:ext cx="3" cy="21063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6" name="肘形连接符 55"/>
                  <p:cNvCxnSpPr/>
                  <p:nvPr/>
                </p:nvCxnSpPr>
                <p:spPr bwMode="auto">
                  <a:xfrm rot="16200000" flipH="1">
                    <a:off x="1547570" y="4060747"/>
                    <a:ext cx="2426021" cy="1833081"/>
                  </a:xfrm>
                  <a:prstGeom prst="bentConnector3">
                    <a:avLst>
                      <a:gd name="adj1" fmla="val 104798"/>
                    </a:avLst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59" name="组合 58"/>
                <p:cNvGrpSpPr/>
                <p:nvPr/>
              </p:nvGrpSpPr>
              <p:grpSpPr>
                <a:xfrm>
                  <a:off x="1905000" y="3764281"/>
                  <a:ext cx="1524005" cy="2230392"/>
                  <a:chOff x="1844040" y="3764278"/>
                  <a:chExt cx="1674545" cy="2498501"/>
                </a:xfrm>
              </p:grpSpPr>
              <p:cxnSp>
                <p:nvCxnSpPr>
                  <p:cNvPr id="60" name="直接箭头连接符 59"/>
                  <p:cNvCxnSpPr/>
                  <p:nvPr/>
                </p:nvCxnSpPr>
                <p:spPr bwMode="auto">
                  <a:xfrm flipH="1" flipV="1">
                    <a:off x="3518581" y="5891811"/>
                    <a:ext cx="4" cy="37096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1" name="肘形连接符 60"/>
                  <p:cNvCxnSpPr/>
                  <p:nvPr/>
                </p:nvCxnSpPr>
                <p:spPr bwMode="auto">
                  <a:xfrm rot="16200000" flipH="1">
                    <a:off x="1472201" y="4136117"/>
                    <a:ext cx="2418218" cy="1674540"/>
                  </a:xfrm>
                  <a:prstGeom prst="bentConnector3">
                    <a:avLst>
                      <a:gd name="adj1" fmla="val 109460"/>
                    </a:avLst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73" name="矩形 72"/>
              <p:cNvSpPr/>
              <p:nvPr/>
            </p:nvSpPr>
            <p:spPr bwMode="auto">
              <a:xfrm>
                <a:off x="1034900" y="1470454"/>
                <a:ext cx="421364" cy="15899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vert270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数据总线</a:t>
                </a:r>
              </a:p>
            </p:txBody>
          </p:sp>
          <p:sp>
            <p:nvSpPr>
              <p:cNvPr id="74" name="矩形 73"/>
              <p:cNvSpPr/>
              <p:nvPr/>
            </p:nvSpPr>
            <p:spPr bwMode="auto">
              <a:xfrm>
                <a:off x="1538814" y="1510741"/>
                <a:ext cx="421364" cy="154961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vert270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215" dirty="0">
                    <a:latin typeface="微软雅黑" pitchFamily="34" charset="-122"/>
                    <a:ea typeface="微软雅黑" pitchFamily="34" charset="-122"/>
                  </a:rPr>
                  <a:t>地址</a:t>
                </a:r>
                <a:r>
                  <a:rPr lang="zh-CN" altLang="en-US" sz="1846" dirty="0">
                    <a:latin typeface="微软雅黑" pitchFamily="34" charset="-122"/>
                    <a:ea typeface="微软雅黑" pitchFamily="34" charset="-122"/>
                  </a:rPr>
                  <a:t>总线</a:t>
                </a:r>
              </a:p>
            </p:txBody>
          </p:sp>
          <p:cxnSp>
            <p:nvCxnSpPr>
              <p:cNvPr id="76" name="直接箭头连接符 75"/>
              <p:cNvCxnSpPr/>
              <p:nvPr/>
            </p:nvCxnSpPr>
            <p:spPr bwMode="auto">
              <a:xfrm flipH="1">
                <a:off x="4657475" y="3451654"/>
                <a:ext cx="1" cy="1832919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直接箭头连接符 77"/>
              <p:cNvCxnSpPr/>
              <p:nvPr/>
            </p:nvCxnSpPr>
            <p:spPr bwMode="auto">
              <a:xfrm flipH="1">
                <a:off x="4081977" y="4216226"/>
                <a:ext cx="57549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直接箭头连接符 80"/>
              <p:cNvCxnSpPr/>
              <p:nvPr/>
            </p:nvCxnSpPr>
            <p:spPr bwMode="auto">
              <a:xfrm flipH="1">
                <a:off x="4081977" y="4576116"/>
                <a:ext cx="57549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直接箭头连接符 81"/>
              <p:cNvCxnSpPr>
                <a:stCxn id="9" idx="1"/>
              </p:cNvCxnSpPr>
              <p:nvPr/>
            </p:nvCxnSpPr>
            <p:spPr bwMode="auto">
              <a:xfrm flipH="1">
                <a:off x="4657476" y="3926101"/>
                <a:ext cx="136106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直接箭头连接符 89"/>
              <p:cNvCxnSpPr>
                <a:stCxn id="13" idx="1"/>
                <a:endCxn id="6" idx="3"/>
              </p:cNvCxnSpPr>
              <p:nvPr/>
            </p:nvCxnSpPr>
            <p:spPr bwMode="auto">
              <a:xfrm flipH="1">
                <a:off x="5018789" y="1659924"/>
                <a:ext cx="999755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99" name="组合 98"/>
              <p:cNvGrpSpPr/>
              <p:nvPr/>
            </p:nvGrpSpPr>
            <p:grpSpPr>
              <a:xfrm>
                <a:off x="5031152" y="1849394"/>
                <a:ext cx="1759689" cy="636114"/>
                <a:chOff x="5043853" y="1849394"/>
                <a:chExt cx="1694999" cy="636114"/>
              </a:xfrm>
            </p:grpSpPr>
            <p:cxnSp>
              <p:nvCxnSpPr>
                <p:cNvPr id="88" name="直接箭头连接符 87"/>
                <p:cNvCxnSpPr/>
                <p:nvPr/>
              </p:nvCxnSpPr>
              <p:spPr bwMode="auto">
                <a:xfrm>
                  <a:off x="5043853" y="2479158"/>
                  <a:ext cx="1694999" cy="635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3" name="直接箭头连接符 92"/>
                <p:cNvCxnSpPr/>
                <p:nvPr/>
              </p:nvCxnSpPr>
              <p:spPr bwMode="auto">
                <a:xfrm flipV="1">
                  <a:off x="6736880" y="1849394"/>
                  <a:ext cx="0" cy="63611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724810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机器级程序设计</a:t>
            </a:r>
            <a:r>
              <a:rPr lang="en-US" dirty="0"/>
              <a:t>I: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Intel CPU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及架构的发展史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IA32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处理器体系结构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汇编语言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汇编程序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86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从计算机诞生至今，编程语言总数超过</a:t>
            </a:r>
            <a:r>
              <a:rPr lang="en-US" altLang="zh-CN" dirty="0"/>
              <a:t>2500</a:t>
            </a:r>
            <a:r>
              <a:rPr lang="zh-CN" altLang="en-US" dirty="0"/>
              <a:t>种</a:t>
            </a:r>
            <a:endParaRPr lang="en-US" altLang="zh-CN" dirty="0"/>
          </a:p>
          <a:p>
            <a:r>
              <a:rPr lang="zh-CN" altLang="en-US" dirty="0"/>
              <a:t>编程语言的发展简史</a:t>
            </a:r>
            <a:r>
              <a:rPr lang="en-US" altLang="zh-CN" dirty="0"/>
              <a:t>——</a:t>
            </a:r>
            <a:r>
              <a:rPr lang="zh-CN" altLang="en-US" dirty="0"/>
              <a:t>四个阶段</a:t>
            </a:r>
            <a:endParaRPr lang="en-US" altLang="zh-CN" dirty="0"/>
          </a:p>
        </p:txBody>
      </p:sp>
      <p:sp>
        <p:nvSpPr>
          <p:cNvPr id="4" name="Text Box 248"/>
          <p:cNvSpPr txBox="1">
            <a:spLocks noChangeArrowheads="1"/>
          </p:cNvSpPr>
          <p:nvPr/>
        </p:nvSpPr>
        <p:spPr bwMode="gray">
          <a:xfrm>
            <a:off x="1555006" y="5247801"/>
            <a:ext cx="1471246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Machine language</a:t>
            </a:r>
            <a:endParaRPr lang="zh-CN" altLang="en-US" sz="1800" dirty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5" name="Text Box 249"/>
          <p:cNvSpPr txBox="1">
            <a:spLocks noChangeArrowheads="1"/>
          </p:cNvSpPr>
          <p:nvPr/>
        </p:nvSpPr>
        <p:spPr bwMode="gray">
          <a:xfrm>
            <a:off x="1474411" y="4373562"/>
            <a:ext cx="2025161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Assembly</a:t>
            </a:r>
            <a:r>
              <a:rPr lang="en-US" altLang="en-US" dirty="0"/>
              <a:t> </a:t>
            </a:r>
            <a:r>
              <a:rPr lang="en-US" altLang="en-US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Language</a:t>
            </a:r>
            <a:endParaRPr lang="zh-CN" altLang="en-US" sz="1800" dirty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6" name="Text Box 250"/>
          <p:cNvSpPr txBox="1">
            <a:spLocks noChangeArrowheads="1"/>
          </p:cNvSpPr>
          <p:nvPr/>
        </p:nvSpPr>
        <p:spPr bwMode="gray">
          <a:xfrm>
            <a:off x="1358561" y="3429000"/>
            <a:ext cx="2656827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Process-oriented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high-level language</a:t>
            </a:r>
            <a:endParaRPr lang="zh-CN" altLang="en-US" sz="1800" dirty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" name="Text Box 251"/>
          <p:cNvSpPr txBox="1">
            <a:spLocks noChangeArrowheads="1"/>
          </p:cNvSpPr>
          <p:nvPr/>
        </p:nvSpPr>
        <p:spPr bwMode="gray">
          <a:xfrm>
            <a:off x="1474411" y="2581870"/>
            <a:ext cx="254097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800">
                <a:solidFill>
                  <a:srgbClr val="000000"/>
                </a:solidFill>
                <a:latin typeface="Verdana" pitchFamily="34" charset="0"/>
                <a:ea typeface="宋体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dirty="0"/>
              <a:t>Object oriented </a:t>
            </a:r>
          </a:p>
          <a:p>
            <a:r>
              <a:rPr lang="en-US" altLang="zh-CN" dirty="0"/>
              <a:t>high-level language</a:t>
            </a:r>
            <a:endParaRPr lang="zh-CN" altLang="en-US" dirty="0"/>
          </a:p>
        </p:txBody>
      </p:sp>
      <p:grpSp>
        <p:nvGrpSpPr>
          <p:cNvPr id="8" name="Group 266"/>
          <p:cNvGrpSpPr>
            <a:grpSpLocks/>
          </p:cNvGrpSpPr>
          <p:nvPr/>
        </p:nvGrpSpPr>
        <p:grpSpPr bwMode="auto">
          <a:xfrm>
            <a:off x="1031864" y="2615503"/>
            <a:ext cx="7483719" cy="3359150"/>
            <a:chOff x="195" y="1430"/>
            <a:chExt cx="5107" cy="2116"/>
          </a:xfrm>
        </p:grpSpPr>
        <p:sp>
          <p:nvSpPr>
            <p:cNvPr id="9" name="Line 239"/>
            <p:cNvSpPr>
              <a:spLocks noChangeShapeType="1"/>
            </p:cNvSpPr>
            <p:nvPr/>
          </p:nvSpPr>
          <p:spPr bwMode="gray">
            <a:xfrm flipH="1">
              <a:off x="195" y="3533"/>
              <a:ext cx="1416" cy="9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40"/>
            <p:cNvSpPr>
              <a:spLocks noChangeShapeType="1"/>
            </p:cNvSpPr>
            <p:nvPr/>
          </p:nvSpPr>
          <p:spPr bwMode="gray">
            <a:xfrm flipH="1">
              <a:off x="195" y="3005"/>
              <a:ext cx="1915" cy="8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41"/>
            <p:cNvSpPr>
              <a:spLocks noChangeShapeType="1"/>
            </p:cNvSpPr>
            <p:nvPr/>
          </p:nvSpPr>
          <p:spPr bwMode="gray">
            <a:xfrm flipH="1">
              <a:off x="195" y="2483"/>
              <a:ext cx="2467" cy="7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42"/>
            <p:cNvSpPr>
              <a:spLocks noChangeShapeType="1"/>
            </p:cNvSpPr>
            <p:nvPr/>
          </p:nvSpPr>
          <p:spPr bwMode="gray">
            <a:xfrm flipH="1">
              <a:off x="195" y="1968"/>
              <a:ext cx="2955" cy="0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43"/>
            <p:cNvSpPr>
              <a:spLocks noChangeShapeType="1"/>
            </p:cNvSpPr>
            <p:nvPr/>
          </p:nvSpPr>
          <p:spPr bwMode="gray">
            <a:xfrm flipH="1">
              <a:off x="195" y="1430"/>
              <a:ext cx="3368" cy="8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44"/>
            <p:cNvSpPr>
              <a:spLocks noChangeShapeType="1"/>
            </p:cNvSpPr>
            <p:nvPr/>
          </p:nvSpPr>
          <p:spPr bwMode="gray">
            <a:xfrm>
              <a:off x="291" y="1434"/>
              <a:ext cx="0" cy="549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45"/>
            <p:cNvSpPr>
              <a:spLocks noChangeShapeType="1"/>
            </p:cNvSpPr>
            <p:nvPr/>
          </p:nvSpPr>
          <p:spPr bwMode="gray">
            <a:xfrm>
              <a:off x="291" y="1983"/>
              <a:ext cx="0" cy="515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46"/>
            <p:cNvSpPr>
              <a:spLocks noChangeShapeType="1"/>
            </p:cNvSpPr>
            <p:nvPr/>
          </p:nvSpPr>
          <p:spPr bwMode="gray">
            <a:xfrm>
              <a:off x="291" y="2498"/>
              <a:ext cx="0" cy="514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47"/>
            <p:cNvSpPr>
              <a:spLocks noChangeShapeType="1"/>
            </p:cNvSpPr>
            <p:nvPr/>
          </p:nvSpPr>
          <p:spPr bwMode="gray">
            <a:xfrm>
              <a:off x="291" y="3013"/>
              <a:ext cx="0" cy="514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252"/>
            <p:cNvGrpSpPr>
              <a:grpSpLocks/>
            </p:cNvGrpSpPr>
            <p:nvPr/>
          </p:nvGrpSpPr>
          <p:grpSpPr bwMode="auto">
            <a:xfrm>
              <a:off x="1632" y="1440"/>
              <a:ext cx="3670" cy="2106"/>
              <a:chOff x="1514" y="1446"/>
              <a:chExt cx="3670" cy="2106"/>
            </a:xfrm>
          </p:grpSpPr>
          <p:sp>
            <p:nvSpPr>
              <p:cNvPr id="19" name="Freeform 253"/>
              <p:cNvSpPr>
                <a:spLocks/>
              </p:cNvSpPr>
              <p:nvPr/>
            </p:nvSpPr>
            <p:spPr bwMode="gray">
              <a:xfrm>
                <a:off x="4817" y="1446"/>
                <a:ext cx="363" cy="533"/>
              </a:xfrm>
              <a:custGeom>
                <a:avLst/>
                <a:gdLst>
                  <a:gd name="T0" fmla="*/ 363 w 308"/>
                  <a:gd name="T1" fmla="*/ 144 h 444"/>
                  <a:gd name="T2" fmla="*/ 0 w 308"/>
                  <a:gd name="T3" fmla="*/ 533 h 444"/>
                  <a:gd name="T4" fmla="*/ 0 w 308"/>
                  <a:gd name="T5" fmla="*/ 343 h 444"/>
                  <a:gd name="T6" fmla="*/ 363 w 308"/>
                  <a:gd name="T7" fmla="*/ 0 h 444"/>
                  <a:gd name="T8" fmla="*/ 363 w 308"/>
                  <a:gd name="T9" fmla="*/ 144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75E00"/>
                  </a:gs>
                  <a:gs pos="5000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254"/>
              <p:cNvSpPr>
                <a:spLocks/>
              </p:cNvSpPr>
              <p:nvPr/>
            </p:nvSpPr>
            <p:spPr bwMode="gray">
              <a:xfrm>
                <a:off x="3078" y="1446"/>
                <a:ext cx="2106" cy="341"/>
              </a:xfrm>
              <a:custGeom>
                <a:avLst/>
                <a:gdLst>
                  <a:gd name="T0" fmla="*/ 1743 w 1786"/>
                  <a:gd name="T1" fmla="*/ 341 h 284"/>
                  <a:gd name="T2" fmla="*/ 0 w 1786"/>
                  <a:gd name="T3" fmla="*/ 341 h 284"/>
                  <a:gd name="T4" fmla="*/ 526 w 1786"/>
                  <a:gd name="T5" fmla="*/ 0 h 284"/>
                  <a:gd name="T6" fmla="*/ 2106 w 1786"/>
                  <a:gd name="T7" fmla="*/ 0 h 284"/>
                  <a:gd name="T8" fmla="*/ 1743 w 1786"/>
                  <a:gd name="T9" fmla="*/ 341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rgbClr val="99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255"/>
              <p:cNvSpPr>
                <a:spLocks/>
              </p:cNvSpPr>
              <p:nvPr/>
            </p:nvSpPr>
            <p:spPr bwMode="gray">
              <a:xfrm>
                <a:off x="4452" y="1970"/>
                <a:ext cx="363" cy="530"/>
              </a:xfrm>
              <a:custGeom>
                <a:avLst/>
                <a:gdLst>
                  <a:gd name="T0" fmla="*/ 363 w 308"/>
                  <a:gd name="T1" fmla="*/ 144 h 442"/>
                  <a:gd name="T2" fmla="*/ 0 w 308"/>
                  <a:gd name="T3" fmla="*/ 530 h 442"/>
                  <a:gd name="T4" fmla="*/ 0 w 308"/>
                  <a:gd name="T5" fmla="*/ 343 h 442"/>
                  <a:gd name="T6" fmla="*/ 363 w 308"/>
                  <a:gd name="T7" fmla="*/ 0 h 442"/>
                  <a:gd name="T8" fmla="*/ 363 w 308"/>
                  <a:gd name="T9" fmla="*/ 144 h 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A4F5E"/>
                  </a:gs>
                  <a:gs pos="50000">
                    <a:srgbClr val="5AABCC"/>
                  </a:gs>
                  <a:gs pos="100000">
                    <a:srgbClr val="2A4F5E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256"/>
              <p:cNvSpPr>
                <a:spLocks/>
              </p:cNvSpPr>
              <p:nvPr/>
            </p:nvSpPr>
            <p:spPr bwMode="gray">
              <a:xfrm>
                <a:off x="2555" y="1970"/>
                <a:ext cx="2264" cy="340"/>
              </a:xfrm>
              <a:custGeom>
                <a:avLst/>
                <a:gdLst>
                  <a:gd name="T0" fmla="*/ 1901 w 1920"/>
                  <a:gd name="T1" fmla="*/ 340 h 284"/>
                  <a:gd name="T2" fmla="*/ 0 w 1920"/>
                  <a:gd name="T3" fmla="*/ 340 h 284"/>
                  <a:gd name="T4" fmla="*/ 526 w 1920"/>
                  <a:gd name="T5" fmla="*/ 0 h 284"/>
                  <a:gd name="T6" fmla="*/ 2264 w 1920"/>
                  <a:gd name="T7" fmla="*/ 0 h 284"/>
                  <a:gd name="T8" fmla="*/ 1901 w 1920"/>
                  <a:gd name="T9" fmla="*/ 340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rgbClr val="5AA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257"/>
              <p:cNvSpPr>
                <a:spLocks/>
              </p:cNvSpPr>
              <p:nvPr/>
            </p:nvSpPr>
            <p:spPr bwMode="gray">
              <a:xfrm>
                <a:off x="4086" y="2494"/>
                <a:ext cx="361" cy="532"/>
              </a:xfrm>
              <a:custGeom>
                <a:avLst/>
                <a:gdLst>
                  <a:gd name="T0" fmla="*/ 361 w 306"/>
                  <a:gd name="T1" fmla="*/ 146 h 444"/>
                  <a:gd name="T2" fmla="*/ 0 w 306"/>
                  <a:gd name="T3" fmla="*/ 532 h 444"/>
                  <a:gd name="T4" fmla="*/ 0 w 306"/>
                  <a:gd name="T5" fmla="*/ 343 h 444"/>
                  <a:gd name="T6" fmla="*/ 361 w 306"/>
                  <a:gd name="T7" fmla="*/ 0 h 444"/>
                  <a:gd name="T8" fmla="*/ 361 w 306"/>
                  <a:gd name="T9" fmla="*/ 146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7492D"/>
                  </a:gs>
                  <a:gs pos="50000">
                    <a:srgbClr val="BD9E61"/>
                  </a:gs>
                  <a:gs pos="100000">
                    <a:srgbClr val="57492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58"/>
              <p:cNvSpPr>
                <a:spLocks/>
              </p:cNvSpPr>
              <p:nvPr/>
            </p:nvSpPr>
            <p:spPr bwMode="gray">
              <a:xfrm>
                <a:off x="3722" y="3019"/>
                <a:ext cx="364" cy="533"/>
              </a:xfrm>
              <a:custGeom>
                <a:avLst/>
                <a:gdLst>
                  <a:gd name="T0" fmla="*/ 364 w 308"/>
                  <a:gd name="T1" fmla="*/ 146 h 444"/>
                  <a:gd name="T2" fmla="*/ 0 w 308"/>
                  <a:gd name="T3" fmla="*/ 533 h 444"/>
                  <a:gd name="T4" fmla="*/ 0 w 308"/>
                  <a:gd name="T5" fmla="*/ 343 h 444"/>
                  <a:gd name="T6" fmla="*/ 364 w 308"/>
                  <a:gd name="T7" fmla="*/ 0 h 444"/>
                  <a:gd name="T8" fmla="*/ 364 w 308"/>
                  <a:gd name="T9" fmla="*/ 146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81D34"/>
                  </a:gs>
                  <a:gs pos="50000">
                    <a:srgbClr val="113F71"/>
                  </a:gs>
                  <a:gs pos="100000">
                    <a:srgbClr val="081D34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259"/>
              <p:cNvSpPr>
                <a:spLocks/>
              </p:cNvSpPr>
              <p:nvPr/>
            </p:nvSpPr>
            <p:spPr bwMode="gray">
              <a:xfrm>
                <a:off x="1515" y="3022"/>
                <a:ext cx="2571" cy="340"/>
              </a:xfrm>
              <a:custGeom>
                <a:avLst/>
                <a:gdLst>
                  <a:gd name="T0" fmla="*/ 2208 w 2180"/>
                  <a:gd name="T1" fmla="*/ 340 h 284"/>
                  <a:gd name="T2" fmla="*/ 0 w 2180"/>
                  <a:gd name="T3" fmla="*/ 340 h 284"/>
                  <a:gd name="T4" fmla="*/ 526 w 2180"/>
                  <a:gd name="T5" fmla="*/ 0 h 284"/>
                  <a:gd name="T6" fmla="*/ 2571 w 2180"/>
                  <a:gd name="T7" fmla="*/ 0 h 284"/>
                  <a:gd name="T8" fmla="*/ 2208 w 2180"/>
                  <a:gd name="T9" fmla="*/ 340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rgbClr val="113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260"/>
              <p:cNvSpPr>
                <a:spLocks/>
              </p:cNvSpPr>
              <p:nvPr/>
            </p:nvSpPr>
            <p:spPr bwMode="gray">
              <a:xfrm>
                <a:off x="1888" y="1543"/>
                <a:ext cx="1158" cy="1715"/>
              </a:xfrm>
              <a:custGeom>
                <a:avLst/>
                <a:gdLst>
                  <a:gd name="T0" fmla="*/ 8 w 1824"/>
                  <a:gd name="T1" fmla="*/ 1596 h 2648"/>
                  <a:gd name="T2" fmla="*/ 36 w 1824"/>
                  <a:gd name="T3" fmla="*/ 1373 h 2648"/>
                  <a:gd name="T4" fmla="*/ 79 w 1824"/>
                  <a:gd name="T5" fmla="*/ 1171 h 2648"/>
                  <a:gd name="T6" fmla="*/ 135 w 1824"/>
                  <a:gd name="T7" fmla="*/ 987 h 2648"/>
                  <a:gd name="T8" fmla="*/ 201 w 1824"/>
                  <a:gd name="T9" fmla="*/ 823 h 2648"/>
                  <a:gd name="T10" fmla="*/ 273 w 1824"/>
                  <a:gd name="T11" fmla="*/ 676 h 2648"/>
                  <a:gd name="T12" fmla="*/ 349 w 1824"/>
                  <a:gd name="T13" fmla="*/ 548 h 2648"/>
                  <a:gd name="T14" fmla="*/ 427 w 1824"/>
                  <a:gd name="T15" fmla="*/ 437 h 2648"/>
                  <a:gd name="T16" fmla="*/ 503 w 1824"/>
                  <a:gd name="T17" fmla="*/ 342 h 2648"/>
                  <a:gd name="T18" fmla="*/ 575 w 1824"/>
                  <a:gd name="T19" fmla="*/ 264 h 2648"/>
                  <a:gd name="T20" fmla="*/ 641 w 1824"/>
                  <a:gd name="T21" fmla="*/ 201 h 2648"/>
                  <a:gd name="T22" fmla="*/ 696 w 1824"/>
                  <a:gd name="T23" fmla="*/ 153 h 2648"/>
                  <a:gd name="T24" fmla="*/ 739 w 1824"/>
                  <a:gd name="T25" fmla="*/ 119 h 2648"/>
                  <a:gd name="T26" fmla="*/ 767 w 1824"/>
                  <a:gd name="T27" fmla="*/ 100 h 2648"/>
                  <a:gd name="T28" fmla="*/ 777 w 1824"/>
                  <a:gd name="T29" fmla="*/ 93 h 2648"/>
                  <a:gd name="T30" fmla="*/ 1097 w 1824"/>
                  <a:gd name="T31" fmla="*/ 36 h 2648"/>
                  <a:gd name="T32" fmla="*/ 995 w 1824"/>
                  <a:gd name="T33" fmla="*/ 212 h 2648"/>
                  <a:gd name="T34" fmla="*/ 987 w 1824"/>
                  <a:gd name="T35" fmla="*/ 215 h 2648"/>
                  <a:gd name="T36" fmla="*/ 961 w 1824"/>
                  <a:gd name="T37" fmla="*/ 224 h 2648"/>
                  <a:gd name="T38" fmla="*/ 922 w 1824"/>
                  <a:gd name="T39" fmla="*/ 240 h 2648"/>
                  <a:gd name="T40" fmla="*/ 870 w 1824"/>
                  <a:gd name="T41" fmla="*/ 266 h 2648"/>
                  <a:gd name="T42" fmla="*/ 806 w 1824"/>
                  <a:gd name="T43" fmla="*/ 302 h 2648"/>
                  <a:gd name="T44" fmla="*/ 735 w 1824"/>
                  <a:gd name="T45" fmla="*/ 350 h 2648"/>
                  <a:gd name="T46" fmla="*/ 656 w 1824"/>
                  <a:gd name="T47" fmla="*/ 412 h 2648"/>
                  <a:gd name="T48" fmla="*/ 574 w 1824"/>
                  <a:gd name="T49" fmla="*/ 490 h 2648"/>
                  <a:gd name="T50" fmla="*/ 489 w 1824"/>
                  <a:gd name="T51" fmla="*/ 583 h 2648"/>
                  <a:gd name="T52" fmla="*/ 401 w 1824"/>
                  <a:gd name="T53" fmla="*/ 697 h 2648"/>
                  <a:gd name="T54" fmla="*/ 316 w 1824"/>
                  <a:gd name="T55" fmla="*/ 829 h 2648"/>
                  <a:gd name="T56" fmla="*/ 235 w 1824"/>
                  <a:gd name="T57" fmla="*/ 983 h 2648"/>
                  <a:gd name="T58" fmla="*/ 157 w 1824"/>
                  <a:gd name="T59" fmla="*/ 1161 h 2648"/>
                  <a:gd name="T60" fmla="*/ 88 w 1824"/>
                  <a:gd name="T61" fmla="*/ 1363 h 2648"/>
                  <a:gd name="T62" fmla="*/ 27 w 1824"/>
                  <a:gd name="T63" fmla="*/ 1591 h 26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11364"/>
                  </a:gs>
                  <a:gs pos="100000">
                    <a:srgbClr val="61092E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ACD69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Rectangle 261"/>
              <p:cNvSpPr>
                <a:spLocks noChangeArrowheads="1"/>
              </p:cNvSpPr>
              <p:nvPr/>
            </p:nvSpPr>
            <p:spPr bwMode="gray">
              <a:xfrm>
                <a:off x="3082" y="1787"/>
                <a:ext cx="1743" cy="192"/>
              </a:xfrm>
              <a:prstGeom prst="rect">
                <a:avLst/>
              </a:prstGeom>
              <a:gradFill rotWithShape="1">
                <a:gsLst>
                  <a:gs pos="0">
                    <a:srgbClr val="6F9400"/>
                  </a:gs>
                  <a:gs pos="50000">
                    <a:srgbClr val="99CC00"/>
                  </a:gs>
                  <a:gs pos="100000">
                    <a:srgbClr val="6F94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a typeface="宋体" charset="-122"/>
                  </a:rPr>
                  <a:t>The fourth stage</a:t>
                </a:r>
                <a:endParaRPr lang="zh-CN" altLang="en-US" b="1">
                  <a:ea typeface="宋体" charset="-122"/>
                </a:endParaRPr>
              </a:p>
            </p:txBody>
          </p:sp>
          <p:sp>
            <p:nvSpPr>
              <p:cNvPr id="28" name="Rectangle 262"/>
              <p:cNvSpPr>
                <a:spLocks noChangeArrowheads="1"/>
              </p:cNvSpPr>
              <p:nvPr/>
            </p:nvSpPr>
            <p:spPr bwMode="gray">
              <a:xfrm>
                <a:off x="2556" y="2310"/>
                <a:ext cx="1900" cy="188"/>
              </a:xfrm>
              <a:prstGeom prst="rect">
                <a:avLst/>
              </a:prstGeom>
              <a:gradFill rotWithShape="1">
                <a:gsLst>
                  <a:gs pos="0">
                    <a:srgbClr val="417C94"/>
                  </a:gs>
                  <a:gs pos="50000">
                    <a:srgbClr val="5AABCC"/>
                  </a:gs>
                  <a:gs pos="100000">
                    <a:srgbClr val="417C94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ea typeface="宋体" charset="-122"/>
                  </a:rPr>
                  <a:t>The third stage</a:t>
                </a:r>
                <a:endParaRPr lang="zh-CN" altLang="en-US" b="1" dirty="0">
                  <a:ea typeface="宋体" charset="-122"/>
                </a:endParaRPr>
              </a:p>
            </p:txBody>
          </p:sp>
          <p:sp>
            <p:nvSpPr>
              <p:cNvPr id="29" name="Freeform 263"/>
              <p:cNvSpPr>
                <a:spLocks/>
              </p:cNvSpPr>
              <p:nvPr/>
            </p:nvSpPr>
            <p:spPr bwMode="gray">
              <a:xfrm>
                <a:off x="2036" y="2494"/>
                <a:ext cx="2415" cy="343"/>
              </a:xfrm>
              <a:custGeom>
                <a:avLst/>
                <a:gdLst>
                  <a:gd name="T0" fmla="*/ 2054 w 2048"/>
                  <a:gd name="T1" fmla="*/ 343 h 286"/>
                  <a:gd name="T2" fmla="*/ 0 w 2048"/>
                  <a:gd name="T3" fmla="*/ 343 h 286"/>
                  <a:gd name="T4" fmla="*/ 526 w 2048"/>
                  <a:gd name="T5" fmla="*/ 0 h 286"/>
                  <a:gd name="T6" fmla="*/ 2415 w 2048"/>
                  <a:gd name="T7" fmla="*/ 0 h 286"/>
                  <a:gd name="T8" fmla="*/ 2054 w 2048"/>
                  <a:gd name="T9" fmla="*/ 343 h 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rgbClr val="BD9E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Rectangle 264"/>
              <p:cNvSpPr>
                <a:spLocks noChangeArrowheads="1"/>
              </p:cNvSpPr>
              <p:nvPr/>
            </p:nvSpPr>
            <p:spPr bwMode="gray">
              <a:xfrm>
                <a:off x="2038" y="2836"/>
                <a:ext cx="2056" cy="188"/>
              </a:xfrm>
              <a:prstGeom prst="rect">
                <a:avLst/>
              </a:prstGeom>
              <a:gradFill rotWithShape="1">
                <a:gsLst>
                  <a:gs pos="0">
                    <a:srgbClr val="897346"/>
                  </a:gs>
                  <a:gs pos="50000">
                    <a:srgbClr val="BD9E61"/>
                  </a:gs>
                  <a:gs pos="100000">
                    <a:srgbClr val="897346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a typeface="宋体" charset="-122"/>
                  </a:rPr>
                  <a:t> The second stage</a:t>
                </a:r>
                <a:endParaRPr lang="zh-CN" altLang="en-US" b="1">
                  <a:ea typeface="宋体" charset="-122"/>
                </a:endParaRPr>
              </a:p>
            </p:txBody>
          </p:sp>
          <p:sp>
            <p:nvSpPr>
              <p:cNvPr id="31" name="Rectangle 265"/>
              <p:cNvSpPr>
                <a:spLocks noChangeArrowheads="1"/>
              </p:cNvSpPr>
              <p:nvPr/>
            </p:nvSpPr>
            <p:spPr bwMode="gray">
              <a:xfrm>
                <a:off x="1514" y="3340"/>
                <a:ext cx="2213" cy="187"/>
              </a:xfrm>
              <a:prstGeom prst="rect">
                <a:avLst/>
              </a:prstGeom>
              <a:gradFill rotWithShape="1">
                <a:gsLst>
                  <a:gs pos="0">
                    <a:srgbClr val="0C2E52"/>
                  </a:gs>
                  <a:gs pos="50000">
                    <a:srgbClr val="113F71"/>
                  </a:gs>
                  <a:gs pos="100000">
                    <a:srgbClr val="0C2E5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ea typeface="宋体" charset="-122"/>
                  </a:rPr>
                  <a:t> The first stage</a:t>
                </a:r>
                <a:endParaRPr lang="zh-CN" altLang="en-US" b="1" dirty="0">
                  <a:ea typeface="宋体" charset="-122"/>
                </a:endParaRPr>
              </a:p>
            </p:txBody>
          </p:sp>
        </p:grpSp>
      </p:grpSp>
      <p:sp>
        <p:nvSpPr>
          <p:cNvPr id="32" name="Text Box 267"/>
          <p:cNvSpPr txBox="1">
            <a:spLocks noChangeArrowheads="1"/>
          </p:cNvSpPr>
          <p:nvPr/>
        </p:nvSpPr>
        <p:spPr bwMode="auto">
          <a:xfrm>
            <a:off x="4494568" y="5244403"/>
            <a:ext cx="161778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1946</a:t>
            </a:r>
          </a:p>
        </p:txBody>
      </p:sp>
      <p:sp>
        <p:nvSpPr>
          <p:cNvPr id="33" name="Text Box 268"/>
          <p:cNvSpPr txBox="1">
            <a:spLocks noChangeArrowheads="1"/>
          </p:cNvSpPr>
          <p:nvPr/>
        </p:nvSpPr>
        <p:spPr bwMode="auto">
          <a:xfrm>
            <a:off x="5036761" y="4353816"/>
            <a:ext cx="169691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FFFF00"/>
                </a:solidFill>
              </a:rPr>
              <a:t>1950s</a:t>
            </a:r>
            <a:endParaRPr lang="zh-CN" altLang="en-US" b="1" dirty="0">
              <a:solidFill>
                <a:srgbClr val="FFFF00"/>
              </a:solidFill>
              <a:ea typeface="宋体" charset="-122"/>
            </a:endParaRPr>
          </a:p>
        </p:txBody>
      </p:sp>
      <p:sp>
        <p:nvSpPr>
          <p:cNvPr id="34" name="Text Box 269"/>
          <p:cNvSpPr txBox="1">
            <a:spLocks noChangeArrowheads="1"/>
          </p:cNvSpPr>
          <p:nvPr/>
        </p:nvSpPr>
        <p:spPr bwMode="auto">
          <a:xfrm>
            <a:off x="5407503" y="3541016"/>
            <a:ext cx="202223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1954--1995</a:t>
            </a:r>
          </a:p>
        </p:txBody>
      </p:sp>
      <p:sp>
        <p:nvSpPr>
          <p:cNvPr id="35" name="Text Box 270"/>
          <p:cNvSpPr txBox="1">
            <a:spLocks noChangeArrowheads="1"/>
          </p:cNvSpPr>
          <p:nvPr/>
        </p:nvSpPr>
        <p:spPr bwMode="auto">
          <a:xfrm>
            <a:off x="6135798" y="2675828"/>
            <a:ext cx="202223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1995—Now</a:t>
            </a:r>
          </a:p>
        </p:txBody>
      </p:sp>
    </p:spTree>
    <p:extLst>
      <p:ext uri="{BB962C8B-B14F-4D97-AF65-F5344CB8AC3E}">
        <p14:creationId xmlns:p14="http://schemas.microsoft.com/office/powerpoint/2010/main" val="128125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2" grpId="0"/>
      <p:bldP spid="33" grpId="0"/>
      <p:bldP spid="34" grpId="0"/>
      <p:bldP spid="3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编程语言的发展简史</a:t>
            </a:r>
            <a:r>
              <a:rPr lang="en-US" altLang="zh-CN"/>
              <a:t>——</a:t>
            </a:r>
            <a:r>
              <a:rPr lang="zh-CN" altLang="en-US"/>
              <a:t>编年史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07" y="1706881"/>
            <a:ext cx="6110489" cy="515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683369" y="3784780"/>
            <a:ext cx="646235" cy="48895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48132" y="6369050"/>
            <a:ext cx="646234" cy="42545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7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是一种二进制语言，由二进制数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组成的指令代码的集合，机器能直接识别和执行。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每一条语句都是二进制形式的代码。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dirty="0"/>
              <a:t>    </a:t>
            </a:r>
            <a:r>
              <a:rPr lang="zh-CN" altLang="en-US" dirty="0"/>
              <a:t>例如：</a:t>
            </a:r>
            <a:r>
              <a:rPr lang="en-US" altLang="zh-CN" dirty="0"/>
              <a:t>1000 0000</a:t>
            </a:r>
            <a:r>
              <a:rPr lang="zh-CN" altLang="en-US" dirty="0"/>
              <a:t>（加法）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每条指令都简单到能够用相对较少的电子电路单元即可执行。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FF0000"/>
                </a:solidFill>
              </a:rPr>
              <a:t>各种机器的指令系统互不相同。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机器语言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822854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机器语言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采用穿孔纸带保存程序</a:t>
            </a:r>
            <a:r>
              <a:rPr lang="en-US" altLang="zh-CN" dirty="0"/>
              <a:t>(1</a:t>
            </a:r>
            <a:r>
              <a:rPr lang="zh-CN" altLang="en-US" dirty="0"/>
              <a:t>打孔，</a:t>
            </a:r>
            <a:r>
              <a:rPr lang="en-US" altLang="zh-CN" dirty="0"/>
              <a:t>0</a:t>
            </a:r>
            <a:r>
              <a:rPr lang="zh-CN" altLang="en-US" dirty="0"/>
              <a:t>不打孔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6" y="2210437"/>
            <a:ext cx="6833044" cy="376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1085059" y="2908518"/>
            <a:ext cx="3567597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1B917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优点：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1.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速度快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2.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占存储空间小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Text Box 63"/>
          <p:cNvSpPr txBox="1">
            <a:spLocks noChangeArrowheads="1"/>
          </p:cNvSpPr>
          <p:nvPr/>
        </p:nvSpPr>
        <p:spPr bwMode="auto">
          <a:xfrm>
            <a:off x="4733047" y="2908518"/>
            <a:ext cx="3201134" cy="1815882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>
                <a:solidFill>
                  <a:schemeClr val="accent5">
                    <a:lumMod val="25000"/>
                  </a:schemeClr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缺点：</a:t>
            </a:r>
            <a:endParaRPr lang="en-US" altLang="zh-CN" sz="2800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1.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可移植性差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2.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直观性差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3.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调试困难</a:t>
            </a:r>
          </a:p>
        </p:txBody>
      </p:sp>
    </p:spTree>
    <p:extLst>
      <p:ext uri="{BB962C8B-B14F-4D97-AF65-F5344CB8AC3E}">
        <p14:creationId xmlns:p14="http://schemas.microsoft.com/office/powerpoint/2010/main" val="349905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机器语言</a:t>
            </a:r>
            <a:endParaRPr lang="zh-CN" altLang="en-US" sz="400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示例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   应用</a:t>
            </a:r>
            <a:r>
              <a:rPr lang="en-US" altLang="zh-CN" dirty="0"/>
              <a:t>8086CPU</a:t>
            </a:r>
            <a:r>
              <a:rPr lang="zh-CN" altLang="en-US" dirty="0"/>
              <a:t>完成运算：</a:t>
            </a:r>
          </a:p>
          <a:p>
            <a:pPr marL="400050" lvl="1" indent="0">
              <a:buNone/>
            </a:pPr>
            <a:r>
              <a:rPr lang="en-US" altLang="zh-CN" dirty="0"/>
              <a:t> S = 768 + 12288 - 1280</a:t>
            </a:r>
          </a:p>
          <a:p>
            <a:pPr marL="0" indent="0">
              <a:buNone/>
            </a:pPr>
            <a:r>
              <a:rPr lang="zh-CN" altLang="en-US" dirty="0"/>
              <a:t>   机器指令码：    </a:t>
            </a:r>
          </a:p>
          <a:p>
            <a:pPr marL="400050" lvl="1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101100000000000000000011</a:t>
            </a:r>
          </a:p>
          <a:p>
            <a:pPr marL="400050" lvl="1" indent="0">
              <a:buNone/>
            </a:pPr>
            <a:r>
              <a:rPr lang="en-US" altLang="zh-CN" dirty="0"/>
              <a:t>      000001010000000000110000</a:t>
            </a:r>
          </a:p>
          <a:p>
            <a:pPr marL="400050" lvl="1" indent="0">
              <a:buNone/>
            </a:pPr>
            <a:r>
              <a:rPr lang="en-US" altLang="zh-CN" dirty="0"/>
              <a:t>      001011010000000000000101  </a:t>
            </a:r>
          </a:p>
          <a:p>
            <a:pPr marL="0" indent="0">
              <a:buNone/>
            </a:pPr>
            <a:r>
              <a:rPr lang="zh-CN" altLang="en-US" dirty="0"/>
              <a:t>   假如将程序错写成以下这样，请找处错误：</a:t>
            </a:r>
          </a:p>
          <a:p>
            <a:pPr marL="400050" lvl="1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101100000000000000000011</a:t>
            </a:r>
          </a:p>
          <a:p>
            <a:pPr marL="400050" lvl="1" indent="0">
              <a:buNone/>
            </a:pPr>
            <a:r>
              <a:rPr lang="en-US" altLang="zh-CN" dirty="0"/>
              <a:t>      000001010000000000110000</a:t>
            </a:r>
          </a:p>
          <a:p>
            <a:pPr marL="400050" lvl="1" indent="0">
              <a:buNone/>
            </a:pPr>
            <a:r>
              <a:rPr lang="en-US" altLang="zh-CN" dirty="0"/>
              <a:t>      000101101000000000000101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8112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73505" y="228600"/>
            <a:ext cx="8763000" cy="762000"/>
          </a:xfrm>
        </p:spPr>
        <p:txBody>
          <a:bodyPr/>
          <a:lstStyle/>
          <a:p>
            <a:r>
              <a:rPr lang="en-US" altLang="zh-CN" dirty="0"/>
              <a:t>Intel x86 </a:t>
            </a:r>
            <a:r>
              <a:rPr lang="zh-CN" altLang="en-US" dirty="0"/>
              <a:t>处理器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…)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idx="1"/>
          </p:nvPr>
        </p:nvSpPr>
        <p:spPr>
          <a:xfrm>
            <a:off x="76200" y="990600"/>
            <a:ext cx="9060306" cy="5562600"/>
          </a:xfrm>
        </p:spPr>
        <p:txBody>
          <a:bodyPr/>
          <a:lstStyle/>
          <a:p>
            <a:pPr marL="223838" indent="-223838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机器的演变</a:t>
            </a:r>
            <a:endParaRPr lang="en-US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386	1985	0.3M	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Pentium/MMX  1997	4.5M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 4	2001	42M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Core 2 Duo	2006	291M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Core i7	2008	731M</a:t>
            </a:r>
          </a:p>
          <a:p>
            <a:pPr marL="223838" indent="-223838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增加的特征</a:t>
            </a:r>
            <a:endParaRPr lang="en-US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支持多媒体计算的指令：</a:t>
            </a:r>
            <a:r>
              <a:rPr lang="en-US" altLang="zh-CN" dirty="0"/>
              <a:t> MMX</a:t>
            </a:r>
            <a:r>
              <a:rPr lang="zh-CN" altLang="en-US" dirty="0"/>
              <a:t>（</a:t>
            </a:r>
            <a:r>
              <a:rPr lang="en-US" altLang="zh-CN" dirty="0"/>
              <a:t>Multi Media </a:t>
            </a:r>
            <a:r>
              <a:rPr lang="en-US" altLang="zh-CN" dirty="0" err="1"/>
              <a:t>eXtended</a:t>
            </a:r>
            <a:r>
              <a:rPr lang="zh-CN" altLang="en-US" dirty="0"/>
              <a:t>）、</a:t>
            </a:r>
            <a:r>
              <a:rPr lang="en-US" altLang="zh-CN" dirty="0"/>
              <a:t>SSE</a:t>
            </a:r>
            <a:r>
              <a:rPr lang="zh-CN" altLang="en-US" dirty="0"/>
              <a:t>、 </a:t>
            </a:r>
            <a:r>
              <a:rPr lang="en-US" altLang="zh-CN" dirty="0"/>
              <a:t>SSE2</a:t>
            </a:r>
            <a:r>
              <a:rPr lang="zh-CN" altLang="en-US" dirty="0"/>
              <a:t>：</a:t>
            </a:r>
            <a:r>
              <a:rPr lang="en-US" altLang="zh-CN" dirty="0"/>
              <a:t>Streaming Single instruction multiple data-Extensions 2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支持更高效的条件运算指令</a:t>
            </a:r>
            <a:endParaRPr lang="en-US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从</a:t>
            </a:r>
            <a:r>
              <a:rPr lang="en-US" altLang="zh-CN" dirty="0"/>
              <a:t>32</a:t>
            </a:r>
            <a:r>
              <a:rPr lang="zh-CN" altLang="en-US" dirty="0"/>
              <a:t>位进化到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多核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4666" y="167640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汇编语言的产生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>
                <a:solidFill>
                  <a:srgbClr val="0000FF"/>
                </a:solidFill>
              </a:rPr>
              <a:t>汇编语言指令</a:t>
            </a:r>
            <a:r>
              <a:rPr lang="en-US" altLang="zh-CN" dirty="0">
                <a:solidFill>
                  <a:srgbClr val="0000FF"/>
                </a:solidFill>
              </a:rPr>
              <a:t>——</a:t>
            </a:r>
            <a:r>
              <a:rPr lang="zh-CN" altLang="en-US" dirty="0"/>
              <a:t>汇编语言的主体</a:t>
            </a:r>
          </a:p>
          <a:p>
            <a:pPr lvl="2">
              <a:spcBef>
                <a:spcPts val="6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汇编指令</a:t>
            </a:r>
            <a:r>
              <a:rPr lang="zh-CN" altLang="en-US" sz="2800" dirty="0"/>
              <a:t>是机器指令便于记忆和阅读的书写格式</a:t>
            </a:r>
            <a:r>
              <a:rPr lang="en-US" altLang="zh-CN" sz="2800" dirty="0"/>
              <a:t>——</a:t>
            </a:r>
            <a:r>
              <a:rPr lang="zh-CN" altLang="en-US" sz="2800" b="1" dirty="0">
                <a:solidFill>
                  <a:srgbClr val="0000FF"/>
                </a:solidFill>
              </a:rPr>
              <a:t>助记符，</a:t>
            </a:r>
            <a:r>
              <a:rPr lang="zh-CN" altLang="en-US" sz="2800" dirty="0"/>
              <a:t>与人类语言接近，</a:t>
            </a:r>
            <a:r>
              <a:rPr lang="en-US" altLang="zh-CN" sz="2800" kern="1200" dirty="0"/>
              <a:t>add</a:t>
            </a:r>
            <a:r>
              <a:rPr lang="zh-CN" altLang="en-US" sz="2800" kern="1200" dirty="0"/>
              <a:t>、</a:t>
            </a:r>
            <a:r>
              <a:rPr lang="en-US" altLang="zh-CN" sz="2800" kern="1200" dirty="0" err="1"/>
              <a:t>mov</a:t>
            </a:r>
            <a:r>
              <a:rPr lang="zh-CN" altLang="en-US" sz="2800" kern="1200" dirty="0"/>
              <a:t>、</a:t>
            </a:r>
            <a:r>
              <a:rPr lang="en-US" altLang="zh-CN" sz="2800" kern="1200" dirty="0"/>
              <a:t>sub</a:t>
            </a:r>
            <a:r>
              <a:rPr lang="zh-CN" altLang="zh-CN" sz="2800" kern="1200" dirty="0"/>
              <a:t>和</a:t>
            </a:r>
            <a:r>
              <a:rPr lang="en-US" altLang="zh-CN" sz="2800" kern="1200" dirty="0"/>
              <a:t>call</a:t>
            </a:r>
            <a:r>
              <a:rPr lang="zh-CN" altLang="zh-CN" sz="2800" kern="1200" dirty="0"/>
              <a:t>等。</a:t>
            </a:r>
            <a:endParaRPr lang="en-US" altLang="zh-CN" sz="2800" dirty="0"/>
          </a:p>
          <a:p>
            <a:pPr lvl="2">
              <a:spcBef>
                <a:spcPts val="6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用助记符代替机器指令的操作码，用地址符号或标号代替指令或操数的地址。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857250" lvl="2" indent="396875">
              <a:spcBef>
                <a:spcPts val="600"/>
              </a:spcBef>
              <a:buNone/>
            </a:pPr>
            <a:r>
              <a:rPr lang="zh-CN" altLang="en-US" sz="2800" dirty="0"/>
              <a:t>机器指令： </a:t>
            </a:r>
            <a:r>
              <a:rPr lang="en-US" altLang="zh-CN" sz="2800" dirty="0"/>
              <a:t>1000100111011000</a:t>
            </a:r>
          </a:p>
          <a:p>
            <a:pPr marL="857250" lvl="2" indent="396875">
              <a:spcBef>
                <a:spcPts val="600"/>
              </a:spcBef>
              <a:buNone/>
            </a:pPr>
            <a:r>
              <a:rPr lang="zh-CN" altLang="en-US" sz="2800" dirty="0"/>
              <a:t>操        作：</a:t>
            </a:r>
            <a:r>
              <a:rPr lang="zh-CN" altLang="en-US" sz="2800" dirty="0">
                <a:hlinkClick r:id="rId3" action="ppaction://hlinksldjump"/>
              </a:rPr>
              <a:t>寄存器</a:t>
            </a:r>
            <a:r>
              <a:rPr lang="en-US" altLang="zh-CN" sz="2800" dirty="0" err="1"/>
              <a:t>bx</a:t>
            </a:r>
            <a:r>
              <a:rPr lang="zh-CN" altLang="en-US" sz="2800" dirty="0"/>
              <a:t>的内容送到</a:t>
            </a:r>
            <a:r>
              <a:rPr lang="en-US" altLang="zh-CN" sz="2800" dirty="0"/>
              <a:t>ax</a:t>
            </a:r>
            <a:r>
              <a:rPr lang="zh-CN" altLang="en-US" sz="2800" dirty="0"/>
              <a:t>中</a:t>
            </a:r>
          </a:p>
          <a:p>
            <a:pPr marL="857250" lvl="2" indent="396875">
              <a:spcBef>
                <a:spcPts val="60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汇编指令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movw</a:t>
            </a:r>
            <a:r>
              <a:rPr lang="en-US" altLang="zh-CN" sz="2800" dirty="0"/>
              <a:t> %</a:t>
            </a:r>
            <a:r>
              <a:rPr lang="en-US" altLang="zh-CN" sz="2800" dirty="0" err="1"/>
              <a:t>bx</a:t>
            </a:r>
            <a:r>
              <a:rPr lang="en-US" altLang="zh-CN" sz="2800" dirty="0"/>
              <a:t>, %ax,</a:t>
            </a:r>
          </a:p>
          <a:p>
            <a:pPr lvl="2">
              <a:spcBef>
                <a:spcPts val="600"/>
              </a:spcBef>
            </a:pPr>
            <a:r>
              <a:rPr lang="zh-CN" altLang="zh-CN" sz="2800" b="1" dirty="0">
                <a:solidFill>
                  <a:srgbClr val="006600"/>
                </a:solidFill>
              </a:rPr>
              <a:t>汇编</a:t>
            </a:r>
            <a:r>
              <a:rPr lang="zh-CN" altLang="en-US" sz="2800" b="1" dirty="0">
                <a:solidFill>
                  <a:srgbClr val="006600"/>
                </a:solidFill>
              </a:rPr>
              <a:t>指令</a:t>
            </a:r>
            <a:r>
              <a:rPr lang="zh-CN" altLang="zh-CN" sz="2800" b="1" dirty="0">
                <a:solidFill>
                  <a:srgbClr val="006600"/>
                </a:solidFill>
              </a:rPr>
              <a:t>同机器</a:t>
            </a:r>
            <a:r>
              <a:rPr lang="zh-CN" altLang="en-US" sz="2800" b="1" dirty="0">
                <a:solidFill>
                  <a:srgbClr val="006600"/>
                </a:solidFill>
              </a:rPr>
              <a:t>指令</a:t>
            </a:r>
            <a:r>
              <a:rPr lang="zh-CN" altLang="zh-CN" sz="2800" b="1" dirty="0">
                <a:solidFill>
                  <a:srgbClr val="006600"/>
                </a:solidFill>
              </a:rPr>
              <a:t>是一一对应的关系。</a:t>
            </a:r>
            <a:endParaRPr lang="zh-CN" altLang="en-US" sz="2800" b="1" dirty="0">
              <a:solidFill>
                <a:srgbClr val="0066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02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  <a:p>
            <a:r>
              <a:rPr lang="zh-CN" altLang="en-US" dirty="0"/>
              <a:t>   应用</a:t>
            </a:r>
            <a:r>
              <a:rPr lang="en-US" altLang="zh-CN" dirty="0"/>
              <a:t>8086CPU</a:t>
            </a:r>
            <a:r>
              <a:rPr lang="zh-CN" altLang="en-US" dirty="0"/>
              <a:t>完成运算：</a:t>
            </a:r>
          </a:p>
          <a:p>
            <a:pPr lvl="1"/>
            <a:r>
              <a:rPr lang="en-US" altLang="zh-CN" dirty="0"/>
              <a:t> S = 768 + 12288 - 1280</a:t>
            </a:r>
          </a:p>
          <a:p>
            <a:r>
              <a:rPr lang="zh-CN" altLang="en-US" dirty="0"/>
              <a:t>   机器指令：    </a:t>
            </a:r>
          </a:p>
          <a:p>
            <a:pPr lvl="1"/>
            <a:r>
              <a:rPr lang="zh-CN" altLang="en-US" dirty="0"/>
              <a:t>      </a:t>
            </a:r>
            <a:r>
              <a:rPr lang="en-US" altLang="zh-CN" dirty="0"/>
              <a:t>101100000000000000000011</a:t>
            </a:r>
          </a:p>
          <a:p>
            <a:pPr lvl="1"/>
            <a:r>
              <a:rPr lang="en-US" altLang="zh-CN" dirty="0"/>
              <a:t>      000001010000000000110000</a:t>
            </a:r>
          </a:p>
          <a:p>
            <a:pPr lvl="1"/>
            <a:r>
              <a:rPr lang="en-US" altLang="zh-CN" dirty="0"/>
              <a:t>      001011010000000000000101  </a:t>
            </a:r>
          </a:p>
          <a:p>
            <a:r>
              <a:rPr lang="zh-CN" altLang="en-US" dirty="0"/>
              <a:t>   汇编指令：</a:t>
            </a:r>
          </a:p>
          <a:p>
            <a:pPr lvl="1"/>
            <a:r>
              <a:rPr lang="zh-CN" altLang="en-US" dirty="0"/>
              <a:t>      </a:t>
            </a:r>
            <a:r>
              <a:rPr lang="en-US" altLang="zh-CN" dirty="0" err="1"/>
              <a:t>movw</a:t>
            </a:r>
            <a:r>
              <a:rPr lang="en-US" altLang="zh-CN" dirty="0"/>
              <a:t>  $768,  S      # S</a:t>
            </a:r>
            <a:r>
              <a:rPr lang="zh-CN" altLang="en-US" dirty="0"/>
              <a:t>是长度</a:t>
            </a:r>
            <a:r>
              <a:rPr lang="en-US" altLang="zh-CN" dirty="0"/>
              <a:t>16</a:t>
            </a:r>
            <a:r>
              <a:rPr lang="zh-CN" altLang="en-US" dirty="0"/>
              <a:t>位的字变量</a:t>
            </a:r>
            <a:endParaRPr lang="en-US" altLang="zh-CN" dirty="0"/>
          </a:p>
          <a:p>
            <a:pPr lvl="1"/>
            <a:r>
              <a:rPr lang="en-US" altLang="zh-CN" dirty="0"/>
              <a:t>      </a:t>
            </a:r>
            <a:r>
              <a:rPr lang="en-US" altLang="zh-CN" dirty="0" err="1"/>
              <a:t>addw</a:t>
            </a:r>
            <a:r>
              <a:rPr lang="en-US" altLang="zh-CN" dirty="0"/>
              <a:t>   $12288,  S</a:t>
            </a:r>
          </a:p>
          <a:p>
            <a:pPr lvl="1"/>
            <a:r>
              <a:rPr lang="en-US" altLang="zh-CN" dirty="0"/>
              <a:t>      </a:t>
            </a:r>
            <a:r>
              <a:rPr lang="en-US" altLang="zh-CN" dirty="0" err="1"/>
              <a:t>subw</a:t>
            </a:r>
            <a:r>
              <a:rPr lang="en-US" altLang="zh-CN" dirty="0"/>
              <a:t>   $1280,  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279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spcBef>
                <a:spcPts val="0"/>
              </a:spcBef>
            </a:pPr>
            <a:r>
              <a:rPr lang="zh-CN" altLang="en-US" dirty="0"/>
              <a:t>除汇编指令，汇编语言还包括：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伪指令    （由汇编器执行）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其它符号（由汇编器识别）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6600"/>
                </a:solidFill>
              </a:rPr>
              <a:t>汇编指令是汇编语言的核心，决定汇编语言的特性。</a:t>
            </a:r>
            <a:endParaRPr lang="en-US" altLang="zh-CN" b="1" dirty="0">
              <a:solidFill>
                <a:srgbClr val="0066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汇编语言的程序如何运行？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计算机能读懂的只有机器指令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zh-CN" altLang="en-US" b="1" dirty="0">
              <a:solidFill>
                <a:srgbClr val="15C907"/>
              </a:solidFill>
            </a:endParaRPr>
          </a:p>
          <a:p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42" y="5121866"/>
            <a:ext cx="1295400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846" y="4817064"/>
            <a:ext cx="138906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45" y="4893264"/>
            <a:ext cx="2286000" cy="15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446" y="4817065"/>
            <a:ext cx="16160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9333" y="4893264"/>
            <a:ext cx="2118946" cy="1238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91000" y="5986046"/>
            <a:ext cx="82664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alibri" pitchFamily="34" charset="0"/>
              </a:rPr>
              <a:t>汇编器</a:t>
            </a:r>
          </a:p>
        </p:txBody>
      </p:sp>
    </p:spTree>
    <p:extLst>
      <p:ext uri="{BB962C8B-B14F-4D97-AF65-F5344CB8AC3E}">
        <p14:creationId xmlns:p14="http://schemas.microsoft.com/office/powerpoint/2010/main" val="226484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 Box 61"/>
          <p:cNvSpPr txBox="1">
            <a:spLocks noChangeArrowheads="1"/>
          </p:cNvSpPr>
          <p:nvPr/>
        </p:nvSpPr>
        <p:spPr bwMode="auto">
          <a:xfrm>
            <a:off x="868177" y="1800634"/>
            <a:ext cx="3374976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 sz="280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执行速度快；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占存储空间小；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可读性有所提高。</a:t>
            </a:r>
          </a:p>
        </p:txBody>
      </p:sp>
      <p:sp>
        <p:nvSpPr>
          <p:cNvPr id="5" name="Text Box 64"/>
          <p:cNvSpPr txBox="1">
            <a:spLocks noChangeArrowheads="1"/>
          </p:cNvSpPr>
          <p:nvPr/>
        </p:nvSpPr>
        <p:spPr bwMode="auto">
          <a:xfrm>
            <a:off x="4754563" y="1824717"/>
            <a:ext cx="3856037" cy="2246769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 sz="2800">
                <a:solidFill>
                  <a:srgbClr val="C00000"/>
                </a:solidFill>
                <a:latin typeface="+mn-ea"/>
                <a:ea typeface="+mn-ea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类似机器语言；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可移植性差；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与人类语言还相差很悬殊。</a:t>
            </a:r>
          </a:p>
        </p:txBody>
      </p:sp>
    </p:spTree>
    <p:extLst>
      <p:ext uri="{BB962C8B-B14F-4D97-AF65-F5344CB8AC3E}">
        <p14:creationId xmlns:p14="http://schemas.microsoft.com/office/powerpoint/2010/main" val="198872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）高级语言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/>
              <a:t>C++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等高级语言</a:t>
            </a:r>
            <a:r>
              <a:rPr lang="zh-CN" altLang="en-US"/>
              <a:t>与汇编语言的关系</a:t>
            </a:r>
            <a:endParaRPr lang="zh-CN" altLang="en-US" dirty="0"/>
          </a:p>
          <a:p>
            <a:pPr>
              <a:lnSpc>
                <a:spcPct val="110000"/>
              </a:lnSpc>
              <a:buClr>
                <a:srgbClr val="006B61"/>
              </a:buClr>
              <a:buFont typeface="Monotype Sort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          C++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Java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高级语言与汇编语言及机器语言之间是一对多的关系</a:t>
            </a:r>
            <a:r>
              <a:rPr lang="zh-CN" altLang="en-US" sz="2800" dirty="0">
                <a:solidFill>
                  <a:srgbClr val="333333"/>
                </a:solidFill>
                <a:latin typeface="Times New Roman" pitchFamily="18" charset="0"/>
              </a:rPr>
              <a:t>。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一条简单的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C++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语句会被扩展成多条汇编语言或者机器语言指令。</a:t>
            </a:r>
          </a:p>
        </p:txBody>
      </p:sp>
      <p:sp>
        <p:nvSpPr>
          <p:cNvPr id="896004" name="Rectangle 4"/>
          <p:cNvSpPr>
            <a:spLocks noChangeArrowheads="1"/>
          </p:cNvSpPr>
          <p:nvPr/>
        </p:nvSpPr>
        <p:spPr bwMode="auto">
          <a:xfrm>
            <a:off x="753965" y="4510087"/>
            <a:ext cx="3259015" cy="7747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7" tIns="44450" rIns="90487" bIns="44450" anchor="ctr"/>
          <a:lstStyle/>
          <a:p>
            <a:r>
              <a:rPr lang="en-US" altLang="zh-CN" sz="24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X = （Y ＋ 4 ）* 3;</a:t>
            </a:r>
          </a:p>
        </p:txBody>
      </p:sp>
      <p:sp>
        <p:nvSpPr>
          <p:cNvPr id="896005" name="Rectangle 5"/>
          <p:cNvSpPr>
            <a:spLocks noChangeArrowheads="1"/>
          </p:cNvSpPr>
          <p:nvPr/>
        </p:nvSpPr>
        <p:spPr bwMode="auto">
          <a:xfrm>
            <a:off x="5933549" y="3733800"/>
            <a:ext cx="2777194" cy="237648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7" tIns="44450" rIns="90487" bIns="44450" anchor="ctr"/>
          <a:lstStyle/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movl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Y,%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eax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addl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$4, 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eax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movl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$3, 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ebx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imull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ebx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movl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eax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, X</a:t>
            </a:r>
          </a:p>
        </p:txBody>
      </p:sp>
      <p:sp>
        <p:nvSpPr>
          <p:cNvPr id="896006" name="AutoShape 6"/>
          <p:cNvSpPr>
            <a:spLocks noChangeArrowheads="1"/>
          </p:cNvSpPr>
          <p:nvPr/>
        </p:nvSpPr>
        <p:spPr bwMode="auto">
          <a:xfrm>
            <a:off x="4145280" y="4632773"/>
            <a:ext cx="1655969" cy="538797"/>
          </a:xfrm>
          <a:prstGeom prst="rightArrow">
            <a:avLst>
              <a:gd name="adj1" fmla="val 50000"/>
              <a:gd name="adj2" fmla="val 123529"/>
            </a:avLst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1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9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4" grpId="0" animBg="1"/>
      <p:bldP spid="896005" grpId="0" animBg="1"/>
      <p:bldP spid="89600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698" y="3950059"/>
            <a:ext cx="5115114" cy="279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）高级语言到机器语言的转换方法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解释</a:t>
            </a:r>
            <a:r>
              <a:rPr lang="zh-CN" altLang="en-US" dirty="0"/>
              <a:t>方式</a:t>
            </a:r>
          </a:p>
          <a:p>
            <a:pPr marL="0" indent="0">
              <a:buNone/>
            </a:pPr>
            <a:r>
              <a:rPr lang="zh-CN" altLang="en-US" dirty="0"/>
              <a:t>      通过解释程序，逐行转换成机器语言，转换一行运行一行。</a:t>
            </a:r>
          </a:p>
          <a:p>
            <a:r>
              <a:rPr lang="zh-CN" altLang="en-US"/>
              <a:t>编译方式（翻译方式）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通过编译程序（编译、链接）将整个程序转换成机器语言。</a:t>
            </a:r>
          </a:p>
        </p:txBody>
      </p:sp>
    </p:spTree>
    <p:extLst>
      <p:ext uri="{BB962C8B-B14F-4D97-AF65-F5344CB8AC3E}">
        <p14:creationId xmlns:p14="http://schemas.microsoft.com/office/powerpoint/2010/main" val="333188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）汇编语言和高级语言的比较 </a:t>
            </a:r>
            <a:endParaRPr lang="zh-CN" altLang="en-US" dirty="0"/>
          </a:p>
        </p:txBody>
      </p:sp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zh-CN" altLang="en-US" sz="3200" b="1" dirty="0">
                <a:solidFill>
                  <a:srgbClr val="0000FF"/>
                </a:solidFill>
              </a:rPr>
              <a:t>可移植性：</a:t>
            </a:r>
            <a:r>
              <a:rPr lang="zh-CN" altLang="en-US" dirty="0"/>
              <a:t>如果一种语言的源程序代码可以在多种计算机系统上编译运行，那么这种语言就是可移植的。</a:t>
            </a:r>
          </a:p>
          <a:p>
            <a:pPr lvl="1" algn="just">
              <a:lnSpc>
                <a:spcPct val="130000"/>
              </a:lnSpc>
            </a:pPr>
            <a:r>
              <a:rPr lang="zh-CN" altLang="en-US" dirty="0">
                <a:solidFill>
                  <a:srgbClr val="333333"/>
                </a:solidFill>
              </a:rPr>
              <a:t>汇编语言总是和特定系列的处理器捆绑在一起。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dirty="0">
                <a:solidFill>
                  <a:srgbClr val="333333"/>
                </a:solidFill>
              </a:rPr>
              <a:t>当今有多种不同的汇编语言，每种都是基于特定系列的处理器或特定计算机的。</a:t>
            </a:r>
          </a:p>
          <a:p>
            <a:pPr lvl="1" algn="just"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汇编语言没有可移植性。</a:t>
            </a:r>
            <a:endParaRPr lang="en-US" altLang="zh-CN" dirty="0">
              <a:solidFill>
                <a:srgbClr val="0000FF"/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高级语言的可移植性好。</a:t>
            </a:r>
            <a:endParaRPr lang="zh-CN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2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）为什么</a:t>
            </a:r>
            <a:r>
              <a:rPr lang="zh-CN" altLang="en-US" dirty="0"/>
              <a:t>学汇编？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/>
              <a:t>深入了解计算机体系结构和操作系统</a:t>
            </a: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/>
              <a:t>在机器层次思考并处理程序设计中遇到的问题</a:t>
            </a: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/>
              <a:t>在许多专业领域，汇编语言仍然有很大的应用市场：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/>
              <a:t>嵌入式系统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/>
              <a:t>游戏程序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/>
              <a:t>设备驱动程序</a:t>
            </a:r>
            <a:endParaRPr lang="en-US" altLang="zh-CN" sz="2800" dirty="0"/>
          </a:p>
          <a:p>
            <a:pPr marL="57150" indent="-457200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3000" dirty="0">
                <a:cs typeface="+mn-cs"/>
              </a:rPr>
              <a:t>软件优化，通过汇编语言使用最新最快的</a:t>
            </a:r>
            <a:r>
              <a:rPr lang="en-US" altLang="zh-CN" sz="3000" dirty="0">
                <a:cs typeface="+mn-cs"/>
              </a:rPr>
              <a:t>CPU</a:t>
            </a:r>
            <a:r>
              <a:rPr lang="zh-CN" altLang="en-US" sz="3000" dirty="0">
                <a:cs typeface="+mn-cs"/>
              </a:rPr>
              <a:t>指令，获得最高的处理速度</a:t>
            </a:r>
            <a:r>
              <a:rPr lang="zh-CN" altLang="en-US" sz="3200" dirty="0">
                <a:cs typeface="+mn-cs"/>
              </a:rPr>
              <a:t>。</a:t>
            </a:r>
            <a:r>
              <a:rPr lang="en-US" altLang="zh-CN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hlinkClick r:id="rId2" action="ppaction://hlinkfile"/>
              </a:rPr>
              <a:t>…</a:t>
            </a:r>
            <a:r>
              <a:rPr lang="zh-CN" altLang="en-US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hlinkClick r:id="rId2" action="ppaction://hlinkfile"/>
              </a:rPr>
              <a:t>速度比较示例</a:t>
            </a:r>
            <a:endParaRPr lang="en-US" altLang="zh-CN" sz="32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  <a:p>
            <a:pPr marL="342900" lvl="1" indent="-3429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Wingdings" pitchFamily="2" charset="2"/>
              <a:buChar char="v"/>
              <a:defRPr/>
            </a:pPr>
            <a:r>
              <a:rPr lang="zh-CN" altLang="en-US" sz="35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后继课程的学习</a:t>
            </a:r>
          </a:p>
        </p:txBody>
      </p:sp>
    </p:spTree>
    <p:extLst>
      <p:ext uri="{BB962C8B-B14F-4D97-AF65-F5344CB8AC3E}">
        <p14:creationId xmlns:p14="http://schemas.microsoft.com/office/powerpoint/2010/main" val="332023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两种格式的语法对比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r>
              <a:rPr lang="zh-CN" altLang="en-US" sz="2800" b="1" dirty="0"/>
              <a:t>两种汇编格式</a:t>
            </a:r>
            <a:r>
              <a:rPr lang="en-US" altLang="zh-CN" sz="2800" b="1" dirty="0"/>
              <a:t>:  </a:t>
            </a:r>
            <a:r>
              <a:rPr lang="en-US" altLang="zh-CN" sz="2800" b="1" dirty="0">
                <a:solidFill>
                  <a:srgbClr val="0000FF"/>
                </a:solidFill>
              </a:rPr>
              <a:t>AT&amp;T </a:t>
            </a:r>
            <a:r>
              <a:rPr lang="zh-CN" altLang="en-US" sz="2800" b="1" dirty="0">
                <a:solidFill>
                  <a:srgbClr val="0000FF"/>
                </a:solidFill>
              </a:rPr>
              <a:t>汇编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Intel</a:t>
            </a:r>
            <a:r>
              <a:rPr lang="zh-CN" altLang="en-US" sz="2800" b="1" dirty="0"/>
              <a:t>汇编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215" b="1" dirty="0"/>
              <a:t>  1</a:t>
            </a:r>
            <a:r>
              <a:rPr lang="zh-CN" altLang="en-US" sz="2215" b="1" dirty="0"/>
              <a:t>、</a:t>
            </a:r>
            <a:r>
              <a:rPr lang="en-US" altLang="zh-CN" sz="2215" b="1" dirty="0"/>
              <a:t> </a:t>
            </a:r>
            <a:r>
              <a:rPr lang="zh-CN" altLang="en-US" sz="2215" b="1" dirty="0"/>
              <a:t>寄存器前缀</a:t>
            </a:r>
            <a:r>
              <a:rPr lang="en-US" altLang="zh-CN" sz="2215" b="1" dirty="0"/>
              <a:t>%</a:t>
            </a:r>
            <a:endParaRPr lang="zh-CN" altLang="en-US" sz="2215" b="1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      </a:t>
            </a:r>
            <a:r>
              <a:rPr lang="en-US" altLang="zh-CN" sz="2215" dirty="0"/>
              <a:t>AT&amp;T:   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Intel:  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 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215" dirty="0"/>
              <a:t>  </a:t>
            </a:r>
            <a:r>
              <a:rPr lang="en-US" altLang="zh-CN" sz="2215" b="1" dirty="0"/>
              <a:t>2</a:t>
            </a:r>
            <a:r>
              <a:rPr lang="zh-CN" altLang="en-US" sz="2215" b="1" dirty="0"/>
              <a:t>、源</a:t>
            </a:r>
            <a:r>
              <a:rPr lang="en-US" altLang="zh-CN" sz="2215" b="1" dirty="0"/>
              <a:t>/</a:t>
            </a:r>
            <a:r>
              <a:rPr lang="zh-CN" altLang="en-US" sz="2215" b="1" dirty="0"/>
              <a:t>目的操作数顺序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      </a:t>
            </a:r>
            <a:r>
              <a:rPr lang="en-US" altLang="zh-CN" sz="2215" dirty="0"/>
              <a:t>AT&amp;T: 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 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%</a:t>
            </a:r>
            <a:r>
              <a:rPr lang="en-US" altLang="zh-CN" sz="2215" dirty="0" err="1"/>
              <a:t>ebx</a:t>
            </a:r>
            <a:r>
              <a:rPr lang="en-US" altLang="zh-CN" sz="2215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Intel: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</a:t>
            </a:r>
            <a:r>
              <a:rPr lang="en-US" altLang="zh-CN" sz="2215" dirty="0" err="1"/>
              <a:t>ebx</a:t>
            </a:r>
            <a:r>
              <a:rPr lang="en-US" altLang="zh-CN" sz="2215" dirty="0"/>
              <a:t>, 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 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215" b="1" dirty="0"/>
              <a:t>  3</a:t>
            </a:r>
            <a:r>
              <a:rPr lang="zh-CN" altLang="en-US" sz="2215" b="1" dirty="0"/>
              <a:t>、</a:t>
            </a:r>
            <a:r>
              <a:rPr lang="en-US" altLang="zh-CN" sz="2215" b="1" dirty="0"/>
              <a:t> </a:t>
            </a:r>
            <a:r>
              <a:rPr lang="zh-CN" altLang="en-US" sz="2215" b="1" dirty="0"/>
              <a:t>常数</a:t>
            </a:r>
            <a:r>
              <a:rPr lang="en-US" altLang="zh-CN" sz="2215" b="1" dirty="0"/>
              <a:t>/</a:t>
            </a:r>
            <a:r>
              <a:rPr lang="zh-CN" altLang="en-US" sz="2215" b="1" dirty="0"/>
              <a:t>立即数的格式 </a:t>
            </a:r>
            <a:r>
              <a:rPr lang="en-US" altLang="zh-CN" sz="2215" b="1" dirty="0"/>
              <a:t>$</a:t>
            </a:r>
            <a:endParaRPr lang="zh-CN" altLang="en-US" sz="2215" b="1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    </a:t>
            </a:r>
            <a:r>
              <a:rPr lang="en-US" altLang="zh-CN" sz="2215" dirty="0"/>
              <a:t>AT&amp;T: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$_value,  %</a:t>
            </a:r>
            <a:r>
              <a:rPr lang="en-US" altLang="zh-CN" sz="2215" dirty="0" err="1"/>
              <a:t>ebx</a:t>
            </a:r>
            <a:r>
              <a:rPr lang="en-US" altLang="zh-CN" sz="2215" dirty="0"/>
              <a:t>    </a:t>
            </a:r>
            <a:r>
              <a:rPr lang="en-US" altLang="zh-CN" sz="2215" dirty="0">
                <a:solidFill>
                  <a:srgbClr val="006600"/>
                </a:solidFill>
              </a:rPr>
              <a:t>#</a:t>
            </a:r>
            <a:r>
              <a:rPr lang="zh-CN" altLang="en-US" sz="2215" dirty="0">
                <a:solidFill>
                  <a:srgbClr val="006600"/>
                </a:solidFill>
              </a:rPr>
              <a:t>把变量</a:t>
            </a:r>
            <a:r>
              <a:rPr lang="en-US" altLang="zh-CN" sz="2215" dirty="0">
                <a:solidFill>
                  <a:srgbClr val="006600"/>
                </a:solidFill>
              </a:rPr>
              <a:t>_value</a:t>
            </a:r>
            <a:r>
              <a:rPr lang="zh-CN" altLang="en-US" sz="2215" dirty="0">
                <a:solidFill>
                  <a:srgbClr val="006600"/>
                </a:solidFill>
              </a:rPr>
              <a:t>的地址放入</a:t>
            </a:r>
            <a:r>
              <a:rPr lang="en-US" altLang="zh-CN" sz="2215" dirty="0" err="1">
                <a:solidFill>
                  <a:srgbClr val="006600"/>
                </a:solidFill>
              </a:rPr>
              <a:t>ebx</a:t>
            </a:r>
            <a:endParaRPr lang="zh-CN" altLang="en-US" sz="2215" dirty="0">
              <a:solidFill>
                <a:srgbClr val="0066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$0xd00d, %ebx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Intel: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offset _value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ebx,0xd00d 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215" b="1" dirty="0"/>
              <a:t>  4</a:t>
            </a:r>
            <a:r>
              <a:rPr lang="zh-CN" altLang="en-US" sz="2215" b="1" dirty="0"/>
              <a:t>、</a:t>
            </a:r>
            <a:r>
              <a:rPr lang="en-US" altLang="zh-CN" sz="2215" b="1" dirty="0"/>
              <a:t> </a:t>
            </a:r>
            <a:r>
              <a:rPr lang="zh-CN" altLang="en-US" sz="2215" b="1" dirty="0"/>
              <a:t>操作数长度标识</a:t>
            </a:r>
            <a:r>
              <a:rPr lang="en-US" altLang="zh-CN" sz="2215" b="1" dirty="0"/>
              <a:t>:b-1</a:t>
            </a:r>
            <a:r>
              <a:rPr lang="zh-CN" altLang="en-US" sz="2215" b="1" dirty="0"/>
              <a:t>字节，</a:t>
            </a:r>
            <a:r>
              <a:rPr lang="en-US" altLang="zh-CN" sz="2215" b="1" dirty="0"/>
              <a:t>w-2 </a:t>
            </a:r>
            <a:r>
              <a:rPr lang="zh-CN" altLang="en-US" sz="2215" b="1" dirty="0"/>
              <a:t>字节，</a:t>
            </a:r>
            <a:r>
              <a:rPr lang="en-US" altLang="zh-CN" sz="2215" b="1" dirty="0"/>
              <a:t>l-4 </a:t>
            </a:r>
            <a:r>
              <a:rPr lang="zh-CN" altLang="en-US" sz="2215" b="1" dirty="0"/>
              <a:t>字节</a:t>
            </a:r>
            <a:r>
              <a:rPr lang="en-US" altLang="zh-CN" sz="2215" b="1" dirty="0"/>
              <a:t>,q-8</a:t>
            </a:r>
            <a:r>
              <a:rPr lang="zh-CN" altLang="en-US" sz="2215" b="1" dirty="0"/>
              <a:t>字节</a:t>
            </a:r>
            <a:endParaRPr lang="en-US" altLang="zh-CN" sz="2215" b="1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    </a:t>
            </a:r>
            <a:r>
              <a:rPr lang="en-US" altLang="zh-CN" sz="2215" dirty="0"/>
              <a:t>AT&amp;T:  </a:t>
            </a:r>
            <a:r>
              <a:rPr lang="en-US" altLang="zh-CN" sz="2215" dirty="0" err="1"/>
              <a:t>mov</a:t>
            </a:r>
            <a:r>
              <a:rPr lang="en-US" altLang="zh-CN" sz="2215" dirty="0" err="1">
                <a:solidFill>
                  <a:srgbClr val="0000FF"/>
                </a:solidFill>
              </a:rPr>
              <a:t>w</a:t>
            </a:r>
            <a:r>
              <a:rPr lang="en-US" altLang="zh-CN" sz="2215" dirty="0"/>
              <a:t>    </a:t>
            </a:r>
            <a:r>
              <a:rPr lang="en-US" altLang="zh-CN" sz="2215" dirty="0" err="1"/>
              <a:t>var_x</a:t>
            </a:r>
            <a:r>
              <a:rPr lang="en-US" altLang="zh-CN" sz="2215" dirty="0"/>
              <a:t>, %</a:t>
            </a:r>
            <a:r>
              <a:rPr lang="en-US" altLang="zh-CN" sz="2215" dirty="0" err="1"/>
              <a:t>bx</a:t>
            </a:r>
            <a:r>
              <a:rPr lang="en-US" altLang="zh-CN" sz="2215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Intel: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/>
              <a:t>bx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00FF"/>
                </a:solidFill>
              </a:rPr>
              <a:t>word </a:t>
            </a:r>
            <a:r>
              <a:rPr lang="en-US" altLang="zh-CN" sz="2215" dirty="0" err="1">
                <a:solidFill>
                  <a:srgbClr val="0000FF"/>
                </a:solidFill>
              </a:rPr>
              <a:t>ptr</a:t>
            </a:r>
            <a:r>
              <a:rPr lang="en-US" altLang="zh-CN" sz="2215" dirty="0">
                <a:solidFill>
                  <a:srgbClr val="0000FF"/>
                </a:solidFill>
              </a:rPr>
              <a:t> </a:t>
            </a:r>
            <a:r>
              <a:rPr lang="en-US" altLang="zh-CN" sz="2215" dirty="0" err="1"/>
              <a:t>var_x</a:t>
            </a:r>
            <a:r>
              <a:rPr lang="en-US" altLang="zh-CN" sz="2215" dirty="0"/>
              <a:t> </a:t>
            </a:r>
            <a:endParaRPr lang="zh-CN" altLang="en-US" sz="2215" dirty="0"/>
          </a:p>
        </p:txBody>
      </p:sp>
    </p:spTree>
    <p:extLst>
      <p:ext uri="{BB962C8B-B14F-4D97-AF65-F5344CB8AC3E}">
        <p14:creationId xmlns:p14="http://schemas.microsoft.com/office/powerpoint/2010/main" val="120886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两种格式的语法对比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r>
              <a:rPr lang="en-US" altLang="zh-CN" sz="2215" b="1" dirty="0"/>
              <a:t>5</a:t>
            </a:r>
            <a:r>
              <a:rPr lang="zh-CN" altLang="en-US" sz="2215" b="1" dirty="0"/>
              <a:t>、寻址方式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  </a:t>
            </a:r>
            <a:r>
              <a:rPr lang="en-US" altLang="zh-CN" sz="2215" dirty="0"/>
              <a:t>AT&amp;T: imm32(</a:t>
            </a:r>
            <a:r>
              <a:rPr lang="en-US" altLang="zh-CN" sz="2215" dirty="0" err="1"/>
              <a:t>basepointer,indexpointer,indexscale</a:t>
            </a:r>
            <a:r>
              <a:rPr lang="en-US" altLang="zh-CN" sz="2215" dirty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Intel: [</a:t>
            </a:r>
            <a:r>
              <a:rPr lang="en-US" altLang="zh-CN" sz="2215" dirty="0" err="1"/>
              <a:t>basepointer</a:t>
            </a:r>
            <a:r>
              <a:rPr lang="en-US" altLang="zh-CN" sz="2215" dirty="0"/>
              <a:t> + </a:t>
            </a:r>
            <a:r>
              <a:rPr lang="en-US" altLang="zh-CN" sz="2215" dirty="0" err="1"/>
              <a:t>indexpointer</a:t>
            </a:r>
            <a:r>
              <a:rPr lang="en-US" altLang="zh-CN" sz="2215" dirty="0"/>
              <a:t>*</a:t>
            </a:r>
            <a:r>
              <a:rPr lang="en-US" altLang="zh-CN" sz="2215" dirty="0" err="1"/>
              <a:t>indexscale</a:t>
            </a:r>
            <a:r>
              <a:rPr lang="en-US" altLang="zh-CN" sz="2215" dirty="0"/>
              <a:t> + imm32]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2215" dirty="0"/>
              <a:t>     Linux</a:t>
            </a:r>
            <a:r>
              <a:rPr lang="zh-CN" altLang="en-US" sz="2215" dirty="0"/>
              <a:t>工作于保护模式下，使用</a:t>
            </a:r>
            <a:r>
              <a:rPr lang="en-US" altLang="zh-CN" sz="2215" dirty="0"/>
              <a:t>32</a:t>
            </a:r>
            <a:r>
              <a:rPr lang="zh-CN" altLang="en-US" sz="2215" dirty="0"/>
              <a:t>位线性地址，计算地址时不用考虑</a:t>
            </a:r>
            <a:r>
              <a:rPr lang="en-US" altLang="zh-CN" sz="2215" dirty="0" err="1"/>
              <a:t>segment:offset</a:t>
            </a:r>
            <a:r>
              <a:rPr lang="zh-CN" altLang="en-US" sz="2215" dirty="0"/>
              <a:t>的问题，上式地址为：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	 </a:t>
            </a:r>
            <a:r>
              <a:rPr lang="en-US" altLang="zh-CN" sz="2215" dirty="0"/>
              <a:t>imm32 + </a:t>
            </a:r>
            <a:r>
              <a:rPr lang="en-US" altLang="zh-CN" sz="2215" dirty="0" err="1"/>
              <a:t>basepointer</a:t>
            </a:r>
            <a:r>
              <a:rPr lang="en-US" altLang="zh-CN" sz="2215" dirty="0"/>
              <a:t> + </a:t>
            </a:r>
            <a:r>
              <a:rPr lang="en-US" altLang="zh-CN" sz="2215" dirty="0" err="1"/>
              <a:t>indexpointer</a:t>
            </a:r>
            <a:r>
              <a:rPr lang="en-US" altLang="zh-CN" sz="2215" dirty="0"/>
              <a:t>*</a:t>
            </a:r>
            <a:r>
              <a:rPr lang="en-US" altLang="zh-CN" sz="2215" dirty="0" err="1"/>
              <a:t>indexscale</a:t>
            </a:r>
            <a:r>
              <a:rPr lang="en-US" altLang="zh-CN" sz="2215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（</a:t>
            </a:r>
            <a:r>
              <a:rPr lang="en-US" altLang="zh-CN" sz="2215" dirty="0"/>
              <a:t>1</a:t>
            </a:r>
            <a:r>
              <a:rPr lang="zh-CN" altLang="en-US" sz="2215" dirty="0"/>
              <a:t>）直接寻址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    </a:t>
            </a:r>
            <a:r>
              <a:rPr lang="en-US" altLang="zh-CN" sz="2215" dirty="0"/>
              <a:t>AT&amp;T: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</a:t>
            </a:r>
            <a:r>
              <a:rPr lang="en-US" altLang="zh-CN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2215" dirty="0"/>
              <a:t>0xd00d,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     </a:t>
            </a:r>
            <a:r>
              <a:rPr lang="en-US" altLang="zh-CN" sz="2215" dirty="0"/>
              <a:t># </a:t>
            </a:r>
            <a:r>
              <a:rPr lang="en-US" altLang="zh-CN" sz="2215" dirty="0" err="1"/>
              <a:t>var</a:t>
            </a:r>
            <a:r>
              <a:rPr lang="zh-CN" altLang="en-US" sz="2215" dirty="0"/>
              <a:t>是一个全局变量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>
                <a:solidFill>
                  <a:srgbClr val="0033CC"/>
                </a:solidFill>
              </a:rPr>
              <a:t>       注意</a:t>
            </a:r>
            <a:r>
              <a:rPr lang="en-US" altLang="zh-CN" sz="2215" dirty="0">
                <a:solidFill>
                  <a:srgbClr val="0033CC"/>
                </a:solidFill>
              </a:rPr>
              <a:t>:  $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zh-CN" altLang="en-US" sz="2215" dirty="0">
                <a:solidFill>
                  <a:srgbClr val="0033CC"/>
                </a:solidFill>
              </a:rPr>
              <a:t>表示变量地址引用</a:t>
            </a:r>
            <a:r>
              <a:rPr lang="en-US" altLang="zh-CN" sz="2215" dirty="0">
                <a:solidFill>
                  <a:srgbClr val="0033CC"/>
                </a:solidFill>
              </a:rPr>
              <a:t>, 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zh-CN" altLang="en-US" sz="2215" dirty="0">
                <a:solidFill>
                  <a:srgbClr val="0033CC"/>
                </a:solidFill>
              </a:rPr>
              <a:t>表示变量值引用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Intel: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/>
              <a:t>, 0xd00d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（</a:t>
            </a:r>
            <a:r>
              <a:rPr lang="en-US" altLang="zh-CN" sz="2215" dirty="0"/>
              <a:t>2</a:t>
            </a:r>
            <a:r>
              <a:rPr lang="zh-CN" altLang="en-US" sz="2215" dirty="0"/>
              <a:t>）寄存器间接寻址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AT&amp;T </a:t>
            </a:r>
            <a:r>
              <a:rPr lang="zh-CN" altLang="en-US" sz="2215" dirty="0"/>
              <a:t>：                                          </a:t>
            </a:r>
            <a:r>
              <a:rPr lang="en-US" altLang="zh-CN" sz="2215" dirty="0"/>
              <a:t>Intel 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</a:t>
            </a:r>
            <a:r>
              <a:rPr lang="en-US" altLang="zh-CN" sz="2215" dirty="0">
                <a:solidFill>
                  <a:srgbClr val="0033CC"/>
                </a:solidFill>
              </a:rPr>
              <a:t>(%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) 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                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</a:t>
            </a:r>
            <a:r>
              <a:rPr lang="en-US" altLang="zh-CN" sz="2215" dirty="0" err="1"/>
              <a:t>movl</a:t>
            </a:r>
            <a:r>
              <a:rPr lang="en-US" altLang="zh-CN" sz="2215" dirty="0">
                <a:solidFill>
                  <a:srgbClr val="0033CC"/>
                </a:solidFill>
              </a:rPr>
              <a:t> 3(%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) 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              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33CC"/>
                </a:solidFill>
              </a:rPr>
              <a:t>[ebx+3]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                                        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33CC"/>
                </a:solidFill>
              </a:rPr>
              <a:t>3[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]</a:t>
            </a:r>
            <a:r>
              <a:rPr lang="en-US" altLang="zh-CN" sz="2215" dirty="0"/>
              <a:t>	</a:t>
            </a:r>
          </a:p>
          <a:p>
            <a:pPr marL="0" indent="0">
              <a:buNone/>
            </a:pPr>
            <a:r>
              <a:rPr lang="en-US" altLang="zh-CN" sz="2215" dirty="0"/>
              <a:t>				</a:t>
            </a:r>
          </a:p>
          <a:p>
            <a:pPr marL="0" indent="0">
              <a:buNone/>
            </a:pPr>
            <a:r>
              <a:rPr lang="en-US" altLang="zh-CN" sz="2215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69249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Intel</a:t>
            </a:r>
            <a:r>
              <a:rPr lang="zh-CN" altLang="en-US" dirty="0"/>
              <a:t>最新状态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altLang="zh-CN" dirty="0"/>
              <a:t>2015 </a:t>
            </a:r>
            <a:r>
              <a:rPr lang="en-US" dirty="0"/>
              <a:t>Core i7 </a:t>
            </a:r>
            <a:r>
              <a:rPr lang="en-US" dirty="0" err="1"/>
              <a:t>Broadwell</a:t>
            </a:r>
            <a:r>
              <a:rPr lang="zh-CN" altLang="en-US" dirty="0"/>
              <a:t>架构</a:t>
            </a:r>
            <a:r>
              <a:rPr lang="en-US" dirty="0"/>
              <a:t>:</a:t>
            </a:r>
            <a:r>
              <a:rPr lang="en-US" altLang="zh-CN" dirty="0"/>
              <a:t> 14nm</a:t>
            </a:r>
            <a:r>
              <a:rPr lang="zh-CN" altLang="en-US" dirty="0"/>
              <a:t>工艺、低功耗</a:t>
            </a:r>
            <a:endParaRPr lang="en-US" dirty="0"/>
          </a:p>
          <a:p>
            <a:pPr marL="623888" lvl="1" indent="-223838" defTabSz="895350">
              <a:tabLst>
                <a:tab pos="2349500" algn="l"/>
              </a:tabLst>
            </a:pPr>
            <a:r>
              <a:rPr lang="zh-CN" altLang="en-US" dirty="0"/>
              <a:t>台机：</a:t>
            </a:r>
            <a:r>
              <a:rPr lang="en-US" dirty="0"/>
              <a:t>Intel </a:t>
            </a:r>
            <a:r>
              <a:rPr lang="en-US" altLang="zh-CN" dirty="0"/>
              <a:t>Core</a:t>
            </a:r>
            <a:r>
              <a:rPr lang="en-US" dirty="0"/>
              <a:t>i7 6950X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it-IT" altLang="zh-CN" dirty="0"/>
              <a:t>10</a:t>
            </a:r>
            <a:r>
              <a:rPr lang="zh-CN" altLang="it-IT" dirty="0"/>
              <a:t>核</a:t>
            </a:r>
            <a:r>
              <a:rPr lang="it-IT" altLang="zh-CN" dirty="0"/>
              <a:t>/</a:t>
            </a:r>
            <a:r>
              <a:rPr lang="en-US" altLang="zh-CN" dirty="0"/>
              <a:t>20</a:t>
            </a:r>
            <a:r>
              <a:rPr lang="zh-CN" altLang="en-US" dirty="0"/>
              <a:t>线程</a:t>
            </a:r>
            <a:endParaRPr lang="it-IT" altLang="zh-CN" dirty="0"/>
          </a:p>
          <a:p>
            <a:pPr marL="1023938" lvl="2" indent="-223838" defTabSz="895350">
              <a:tabLst>
                <a:tab pos="2349500" algn="l"/>
              </a:tabLst>
            </a:pPr>
            <a:r>
              <a:rPr lang="it-IT" altLang="zh-CN" dirty="0"/>
              <a:t>3.0-3.5GHz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it-IT" altLang="zh-CN" dirty="0"/>
              <a:t>140W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zh-CN" altLang="en-US" dirty="0"/>
              <a:t>集成显卡</a:t>
            </a:r>
            <a:endParaRPr lang="en-US" dirty="0"/>
          </a:p>
          <a:p>
            <a:pPr marL="623888" lvl="1" indent="-223838" defTabSz="895350">
              <a:tabLst>
                <a:tab pos="2349500" algn="l"/>
              </a:tabLst>
            </a:pPr>
            <a:r>
              <a:rPr lang="zh-CN" altLang="en-US" dirty="0"/>
              <a:t>服务器：</a:t>
            </a:r>
            <a:r>
              <a:rPr lang="it-IT" altLang="zh-CN" dirty="0"/>
              <a:t>Xeon(</a:t>
            </a:r>
            <a:r>
              <a:rPr lang="zh-CN" altLang="en-US" dirty="0"/>
              <a:t>至强</a:t>
            </a:r>
            <a:r>
              <a:rPr lang="en-US" altLang="zh-CN" dirty="0"/>
              <a:t>) </a:t>
            </a:r>
            <a:r>
              <a:rPr lang="it-IT" altLang="zh-CN" dirty="0"/>
              <a:t>E5-2699 v4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it-IT" altLang="zh-CN" dirty="0"/>
              <a:t> 22</a:t>
            </a:r>
            <a:r>
              <a:rPr lang="zh-CN" altLang="it-IT" dirty="0"/>
              <a:t>核</a:t>
            </a:r>
            <a:r>
              <a:rPr lang="it-IT" altLang="zh-CN" dirty="0"/>
              <a:t>/44</a:t>
            </a:r>
            <a:r>
              <a:rPr lang="zh-CN" altLang="en-US" dirty="0"/>
              <a:t>线程</a:t>
            </a:r>
            <a:r>
              <a:rPr lang="en-US" altLang="zh-CN" dirty="0"/>
              <a:t>/</a:t>
            </a:r>
            <a:r>
              <a:rPr lang="it-IT" altLang="zh-CN" dirty="0"/>
              <a:t>2.2-3.6GHz/145W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altLang="zh-CN" dirty="0"/>
              <a:t>2016 Xeon E7-8890 v4</a:t>
            </a:r>
            <a:r>
              <a:rPr lang="zh-CN" altLang="en-US" dirty="0"/>
              <a:t> </a:t>
            </a:r>
            <a:endParaRPr lang="en-US" altLang="zh-CN" dirty="0"/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altLang="zh-CN" dirty="0"/>
              <a:t>24</a:t>
            </a:r>
            <a:r>
              <a:rPr lang="zh-CN" altLang="en-US" dirty="0"/>
              <a:t>核</a:t>
            </a:r>
            <a:r>
              <a:rPr lang="en-US" altLang="zh-CN" dirty="0"/>
              <a:t>/48</a:t>
            </a:r>
            <a:r>
              <a:rPr lang="zh-CN" altLang="en-US" dirty="0"/>
              <a:t>线程</a:t>
            </a:r>
            <a:r>
              <a:rPr lang="en-US" altLang="zh-CN" dirty="0"/>
              <a:t>/2.2-3.4GHz/</a:t>
            </a:r>
            <a:r>
              <a:rPr lang="zh-CN" altLang="en-US" dirty="0"/>
              <a:t> </a:t>
            </a:r>
            <a:r>
              <a:rPr lang="en-US" altLang="zh-CN" dirty="0"/>
              <a:t>165w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altLang="zh-CN" dirty="0"/>
              <a:t>2017 Core i9-7980XE:  18</a:t>
            </a:r>
            <a:r>
              <a:rPr lang="zh-CN" altLang="en-US" dirty="0"/>
              <a:t>核</a:t>
            </a:r>
            <a:r>
              <a:rPr lang="en-US" altLang="zh-CN" dirty="0"/>
              <a:t>/36</a:t>
            </a:r>
            <a:r>
              <a:rPr lang="zh-CN" altLang="en-US" dirty="0"/>
              <a:t>线程</a:t>
            </a:r>
            <a:endParaRPr lang="en-US" altLang="zh-CN" dirty="0"/>
          </a:p>
          <a:p>
            <a:pPr marL="400050" lvl="1" indent="0" defTabSz="895350">
              <a:buNone/>
              <a:tabLst>
                <a:tab pos="2349500" algn="l"/>
              </a:tabLst>
            </a:pPr>
            <a:endParaRPr lang="en-US" altLang="zh-CN" dirty="0"/>
          </a:p>
          <a:p>
            <a:pPr marL="223838" indent="-223838" defTabSz="895350">
              <a:tabLst>
                <a:tab pos="2349500" algn="l"/>
              </a:tabLs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893" y="1859446"/>
            <a:ext cx="3029107" cy="263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两种格式的语法对比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（</a:t>
            </a:r>
            <a:r>
              <a:rPr lang="en-US" altLang="zh-CN" sz="2215" dirty="0"/>
              <a:t>3</a:t>
            </a:r>
            <a:r>
              <a:rPr lang="zh-CN" altLang="en-US" sz="2215" dirty="0"/>
              <a:t>）变址寻址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AT&amp;T:   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ecx</a:t>
            </a:r>
            <a:r>
              <a:rPr lang="en-US" altLang="zh-CN" sz="2215" dirty="0"/>
              <a:t>,    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 (%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	  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ecx</a:t>
            </a:r>
            <a:r>
              <a:rPr lang="en-US" altLang="zh-CN" sz="2215" dirty="0"/>
              <a:t>,     </a:t>
            </a:r>
            <a:r>
              <a:rPr lang="en-US" altLang="zh-CN" sz="2215" dirty="0">
                <a:solidFill>
                  <a:srgbClr val="0033CC"/>
                </a:solidFill>
              </a:rPr>
              <a:t>array(,%eax,4)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	  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ecx</a:t>
            </a:r>
            <a:r>
              <a:rPr lang="en-US" altLang="zh-CN" sz="2215" dirty="0"/>
              <a:t>,    </a:t>
            </a:r>
            <a:r>
              <a:rPr lang="en-US" altLang="zh-CN" sz="2215" dirty="0">
                <a:solidFill>
                  <a:srgbClr val="0033CC"/>
                </a:solidFill>
              </a:rPr>
              <a:t>array(%ebx,%eax,8)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Intel: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 +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]</a:t>
            </a:r>
            <a:r>
              <a:rPr lang="en-US" altLang="zh-CN" sz="2215" dirty="0"/>
              <a:t>,  </a:t>
            </a:r>
            <a:r>
              <a:rPr lang="en-US" altLang="zh-CN" sz="2215" dirty="0">
                <a:solidFill>
                  <a:srgbClr val="0033CC"/>
                </a:solidFill>
              </a:rPr>
              <a:t> </a:t>
            </a:r>
            <a:r>
              <a:rPr lang="en-US" altLang="zh-CN" sz="2215" dirty="0" err="1"/>
              <a:t>ecx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*4 + array] </a:t>
            </a:r>
            <a:r>
              <a:rPr lang="en-US" altLang="zh-CN" sz="2215" dirty="0"/>
              <a:t>,   </a:t>
            </a:r>
            <a:r>
              <a:rPr lang="en-US" altLang="zh-CN" sz="2215" dirty="0" err="1"/>
              <a:t>ecx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 + 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*8 + array]</a:t>
            </a:r>
            <a:r>
              <a:rPr lang="en-US" altLang="zh-CN" sz="2215" dirty="0"/>
              <a:t>,   </a:t>
            </a:r>
            <a:r>
              <a:rPr lang="en-US" altLang="zh-CN" sz="2215" dirty="0" err="1"/>
              <a:t>ecx</a:t>
            </a:r>
            <a:endParaRPr lang="zh-CN" altLang="en-US" sz="2215" dirty="0"/>
          </a:p>
          <a:p>
            <a:pPr>
              <a:spcBef>
                <a:spcPts val="0"/>
              </a:spcBef>
            </a:pPr>
            <a:r>
              <a:rPr lang="zh-CN" altLang="en-US" sz="2585" dirty="0"/>
              <a:t>嵌入式汇编</a:t>
            </a:r>
            <a:endParaRPr lang="en-US" altLang="zh-CN" sz="2585" dirty="0"/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 "</a:t>
            </a:r>
            <a:r>
              <a:rPr lang="en-US" altLang="zh-CN" sz="2215" dirty="0" err="1"/>
              <a:t>pushl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\n\t</a:t>
            </a:r>
            <a:r>
              <a:rPr lang="en-US" altLang="zh-CN" sz="2215" dirty="0"/>
              <a:t>" 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/>
              <a:t>	 "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$0,%eax</a:t>
            </a:r>
            <a:r>
              <a:rPr lang="en-US" altLang="zh-CN" sz="2215" dirty="0">
                <a:solidFill>
                  <a:srgbClr val="0033CC"/>
                </a:solidFill>
              </a:rPr>
              <a:t>\n\t</a:t>
            </a:r>
            <a:r>
              <a:rPr lang="en-US" altLang="zh-CN" sz="2215" dirty="0"/>
              <a:t>" 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/>
              <a:t>	 "</a:t>
            </a:r>
            <a:r>
              <a:rPr lang="en-US" altLang="zh-CN" sz="2215" dirty="0" err="1"/>
              <a:t>popl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"); 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("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ebx</a:t>
            </a:r>
            <a:r>
              <a:rPr lang="en-US" altLang="zh-CN" sz="2215" dirty="0"/>
              <a:t>"); 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("</a:t>
            </a:r>
            <a:r>
              <a:rPr lang="en-US" altLang="zh-CN" sz="2215" dirty="0" err="1"/>
              <a:t>xorl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ebx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edx</a:t>
            </a:r>
            <a:r>
              <a:rPr lang="en-US" altLang="zh-CN" sz="2215" dirty="0"/>
              <a:t>"); 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("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$0,_booga); </a:t>
            </a:r>
            <a:endParaRPr lang="zh-CN" altLang="en-US" sz="2215" dirty="0"/>
          </a:p>
        </p:txBody>
      </p:sp>
    </p:spTree>
    <p:extLst>
      <p:ext uri="{BB962C8B-B14F-4D97-AF65-F5344CB8AC3E}">
        <p14:creationId xmlns:p14="http://schemas.microsoft.com/office/powerpoint/2010/main" val="272406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汇编程序：</a:t>
            </a:r>
            <a:r>
              <a:rPr lang="en-US" altLang="zh-CN" dirty="0"/>
              <a:t>AT&amp;T </a:t>
            </a:r>
            <a:r>
              <a:rPr lang="zh-CN" altLang="en-US" dirty="0"/>
              <a:t>格式程序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hello.s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.data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数据段声明</a:t>
            </a:r>
          </a:p>
          <a:p>
            <a:pPr marL="369286" lvl="1" indent="0">
              <a:spcBef>
                <a:spcPts val="200"/>
              </a:spcBef>
              <a:buNone/>
            </a:pPr>
            <a:r>
              <a:rPr lang="en-US" altLang="zh-CN" sz="1846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.string "Hello, world! --------- AT&amp;T ASM\r\n " # </a:t>
            </a:r>
            <a:r>
              <a:rPr lang="zh-CN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要输出的字符串</a:t>
            </a:r>
          </a:p>
          <a:p>
            <a:pPr marL="369286" lvl="1" indent="0">
              <a:spcBef>
                <a:spcPts val="200"/>
              </a:spcBef>
              <a:buNone/>
            </a:pPr>
            <a:r>
              <a:rPr lang="en-US" altLang="zh-CN" sz="1846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. - </a:t>
            </a:r>
            <a:r>
              <a:rPr lang="en-US" altLang="zh-CN" sz="1846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zh-CN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字串长度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.text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代码段声明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.global _start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指定入口函数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_start: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在屏幕上显示一个字符串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参数三：字符串长度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参数二：要显示的字符串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$1, %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参数一：文件描述符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$4, %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sys_write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$0x80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退出程序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$0,%ebx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参数一：退出代码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$1,%eax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sys_exit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$0x80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  <a:endParaRPr lang="zh-CN" altLang="en-US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721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汇编程序： </a:t>
            </a:r>
            <a:r>
              <a:rPr lang="en-US" altLang="zh-CN" dirty="0"/>
              <a:t>Intel</a:t>
            </a:r>
            <a:r>
              <a:rPr lang="zh-CN" altLang="en-US" dirty="0"/>
              <a:t>格式程序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hello.asm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.data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数据段声明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"Hello, world! --------- Intel ASM .", 0xA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要输出的字符串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 -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字串长度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.text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代码段声明</a:t>
            </a:r>
            <a:endParaRPr lang="en-US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_start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指定入口函数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_start: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在屏幕上显示一个字符串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参数三：字符串长度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参数二：要显示的字符串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参数一：文件描述符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sys_write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0x80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退出程序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参数一：退出代码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sys_exit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0x80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  <a:endParaRPr lang="zh-CN" altLang="en-US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289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编译、链接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两种汇编格式</a:t>
            </a:r>
            <a:r>
              <a:rPr lang="en-US" altLang="zh-CN" dirty="0"/>
              <a:t>:  </a:t>
            </a:r>
            <a:r>
              <a:rPr lang="en-US" altLang="zh-CN" dirty="0">
                <a:solidFill>
                  <a:srgbClr val="0000FF"/>
                </a:solidFill>
              </a:rPr>
              <a:t>AT&amp;T </a:t>
            </a:r>
            <a:r>
              <a:rPr lang="zh-CN" altLang="en-US" dirty="0">
                <a:solidFill>
                  <a:srgbClr val="0000FF"/>
                </a:solidFill>
              </a:rPr>
              <a:t>汇编</a:t>
            </a:r>
            <a:r>
              <a:rPr lang="zh-CN" altLang="en-US" dirty="0"/>
              <a:t>、</a:t>
            </a:r>
            <a:r>
              <a:rPr lang="en-US" altLang="zh-CN" dirty="0"/>
              <a:t>Intel</a:t>
            </a:r>
            <a:r>
              <a:rPr lang="zh-CN" altLang="en-US" dirty="0"/>
              <a:t>汇编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汇编器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215" dirty="0"/>
              <a:t>GAS</a:t>
            </a:r>
            <a:r>
              <a:rPr lang="zh-CN" altLang="en-US" sz="2215" dirty="0"/>
              <a:t>汇编器</a:t>
            </a:r>
            <a:r>
              <a:rPr lang="en-US" altLang="zh-CN" sz="2215" dirty="0"/>
              <a:t>——</a:t>
            </a:r>
            <a:r>
              <a:rPr lang="en-US" altLang="zh-CN" sz="2215" b="1" dirty="0">
                <a:solidFill>
                  <a:srgbClr val="000099"/>
                </a:solidFill>
              </a:rPr>
              <a:t>AT&amp;T</a:t>
            </a:r>
            <a:r>
              <a:rPr lang="zh-CN" altLang="en-US" sz="2215" b="1" dirty="0">
                <a:solidFill>
                  <a:srgbClr val="000099"/>
                </a:solidFill>
              </a:rPr>
              <a:t>汇编格式</a:t>
            </a:r>
            <a:r>
              <a:rPr lang="en-US" altLang="zh-CN" sz="2215" b="1" dirty="0">
                <a:solidFill>
                  <a:srgbClr val="000099"/>
                </a:solidFill>
              </a:rPr>
              <a:t> </a:t>
            </a:r>
            <a:r>
              <a:rPr lang="en-US" altLang="zh-CN" sz="2215" dirty="0"/>
              <a:t>Linux </a:t>
            </a:r>
            <a:r>
              <a:rPr lang="zh-CN" altLang="zh-CN" sz="2215" dirty="0"/>
              <a:t>的标准汇编器</a:t>
            </a:r>
            <a:r>
              <a:rPr lang="zh-CN" altLang="en-US" sz="2215" dirty="0"/>
              <a:t>，</a:t>
            </a:r>
            <a:r>
              <a:rPr lang="en-US" altLang="zh-CN" sz="2215" dirty="0"/>
              <a:t>GCC </a:t>
            </a:r>
            <a:r>
              <a:rPr lang="zh-CN" altLang="zh-CN" sz="2215" dirty="0"/>
              <a:t>的后台汇编工具</a:t>
            </a:r>
            <a:endParaRPr lang="en-US" altLang="zh-CN" sz="2215" dirty="0"/>
          </a:p>
          <a:p>
            <a:pPr marL="791327" lvl="2" indent="0">
              <a:spcBef>
                <a:spcPts val="0"/>
              </a:spcBef>
              <a:buNone/>
            </a:pPr>
            <a:r>
              <a:rPr lang="en-US" altLang="zh-CN" dirty="0"/>
              <a:t>      </a:t>
            </a:r>
            <a:r>
              <a:rPr lang="en-US" altLang="zh-CN" b="1" dirty="0"/>
              <a:t>as </a:t>
            </a:r>
            <a:r>
              <a:rPr lang="en-US" altLang="zh-CN" dirty="0"/>
              <a:t>-</a:t>
            </a:r>
            <a:r>
              <a:rPr lang="en-US" altLang="zh-CN" dirty="0" err="1"/>
              <a:t>gstabs</a:t>
            </a:r>
            <a:r>
              <a:rPr lang="en-US" altLang="zh-CN" dirty="0"/>
              <a:t> -o </a:t>
            </a:r>
            <a:r>
              <a:rPr lang="en-US" altLang="zh-CN" dirty="0" err="1"/>
              <a:t>hello.o</a:t>
            </a:r>
            <a:r>
              <a:rPr lang="en-US" altLang="zh-CN" dirty="0"/>
              <a:t> </a:t>
            </a:r>
            <a:r>
              <a:rPr lang="en-US" altLang="zh-CN" dirty="0" err="1"/>
              <a:t>hello.s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2000" dirty="0"/>
              <a:t>       </a:t>
            </a:r>
            <a:r>
              <a:rPr lang="en-US" altLang="zh-CN" dirty="0"/>
              <a:t>-</a:t>
            </a:r>
            <a:r>
              <a:rPr lang="en-US" altLang="zh-CN" dirty="0" err="1"/>
              <a:t>gstabs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zh-CN" altLang="zh-CN" dirty="0"/>
              <a:t>生成的目标代码中包含符号表</a:t>
            </a:r>
            <a:r>
              <a:rPr lang="zh-CN" altLang="en-US" dirty="0"/>
              <a:t>，便于调试。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215" dirty="0"/>
              <a:t>NASM——</a:t>
            </a:r>
            <a:r>
              <a:rPr lang="en-US" altLang="zh-CN" sz="2215" b="1" dirty="0">
                <a:solidFill>
                  <a:srgbClr val="000099"/>
                </a:solidFill>
              </a:rPr>
              <a:t>intel</a:t>
            </a:r>
            <a:r>
              <a:rPr lang="zh-CN" altLang="en-US" sz="2215" b="1" dirty="0">
                <a:solidFill>
                  <a:srgbClr val="000099"/>
                </a:solidFill>
              </a:rPr>
              <a:t>汇编格式</a:t>
            </a:r>
            <a:endParaRPr lang="en-US" altLang="zh-CN" sz="2215" b="1" dirty="0">
              <a:solidFill>
                <a:srgbClr val="000099"/>
              </a:solidFill>
            </a:endParaRPr>
          </a:p>
          <a:p>
            <a:pPr marL="1160614" lvl="2" indent="-422041">
              <a:spcBef>
                <a:spcPts val="0"/>
              </a:spcBef>
            </a:pPr>
            <a:r>
              <a:rPr lang="zh-CN" altLang="zh-CN" dirty="0"/>
              <a:t>提供很好的宏指令功能，支持的目标代码格式</a:t>
            </a:r>
            <a:r>
              <a:rPr lang="zh-CN" altLang="en-US" dirty="0"/>
              <a:t>多</a:t>
            </a:r>
            <a:r>
              <a:rPr lang="zh-CN" altLang="zh-CN" dirty="0"/>
              <a:t>，包括</a:t>
            </a:r>
            <a:r>
              <a:rPr lang="en-US" altLang="zh-CN" dirty="0"/>
              <a:t> bin</a:t>
            </a:r>
            <a:r>
              <a:rPr lang="zh-CN" altLang="zh-CN" dirty="0"/>
              <a:t>、</a:t>
            </a:r>
            <a:r>
              <a:rPr lang="en-US" altLang="zh-CN" dirty="0" err="1"/>
              <a:t>a.out</a:t>
            </a:r>
            <a:r>
              <a:rPr lang="zh-CN" altLang="zh-CN" dirty="0"/>
              <a:t>、</a:t>
            </a:r>
            <a:r>
              <a:rPr lang="en-US" altLang="zh-CN" dirty="0" err="1"/>
              <a:t>coff</a:t>
            </a:r>
            <a:r>
              <a:rPr lang="zh-CN" altLang="zh-CN" dirty="0"/>
              <a:t>、</a:t>
            </a:r>
            <a:r>
              <a:rPr lang="en-US" altLang="zh-CN" dirty="0"/>
              <a:t>elf</a:t>
            </a:r>
            <a:r>
              <a:rPr lang="zh-CN" altLang="zh-CN" dirty="0"/>
              <a:t>、</a:t>
            </a:r>
            <a:r>
              <a:rPr lang="en-US" altLang="zh-CN" dirty="0" err="1"/>
              <a:t>rdf</a:t>
            </a:r>
            <a:r>
              <a:rPr lang="en-US" altLang="zh-CN" dirty="0"/>
              <a:t> </a:t>
            </a:r>
            <a:r>
              <a:rPr lang="zh-CN" altLang="zh-CN" dirty="0"/>
              <a:t>等。</a:t>
            </a:r>
            <a:endParaRPr lang="en-US" altLang="zh-CN" dirty="0"/>
          </a:p>
          <a:p>
            <a:pPr marL="1160614" lvl="2" indent="-422041">
              <a:spcBef>
                <a:spcPts val="0"/>
              </a:spcBef>
            </a:pPr>
            <a:r>
              <a:rPr lang="zh-CN" altLang="zh-CN" dirty="0"/>
              <a:t>采用人工编写的语法分析器，执行速度要比</a:t>
            </a:r>
            <a:r>
              <a:rPr lang="en-US" altLang="zh-CN" dirty="0"/>
              <a:t> GAS </a:t>
            </a:r>
            <a:r>
              <a:rPr lang="zh-CN" altLang="zh-CN" dirty="0"/>
              <a:t>快</a:t>
            </a:r>
            <a:endParaRPr lang="en-US" altLang="zh-CN" dirty="0"/>
          </a:p>
          <a:p>
            <a:pPr marL="738572" lvl="2" indent="0">
              <a:spcBef>
                <a:spcPts val="0"/>
              </a:spcBef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nasm</a:t>
            </a:r>
            <a:r>
              <a:rPr lang="en-US" altLang="zh-CN" dirty="0"/>
              <a:t> -f elf hello.asm</a:t>
            </a:r>
            <a:endParaRPr lang="en-US" altLang="zh-CN" b="1" dirty="0"/>
          </a:p>
          <a:p>
            <a:pPr marL="422041" indent="-422041">
              <a:spcBef>
                <a:spcPts val="0"/>
              </a:spcBef>
            </a:pPr>
            <a:r>
              <a:rPr lang="zh-CN" altLang="en-US" dirty="0"/>
              <a:t>连接器</a:t>
            </a:r>
            <a:endParaRPr lang="en-US" altLang="zh-CN" dirty="0"/>
          </a:p>
          <a:p>
            <a:pPr marL="422041" lvl="1" indent="0">
              <a:spcBef>
                <a:spcPts val="0"/>
              </a:spcBef>
              <a:buNone/>
            </a:pPr>
            <a:r>
              <a:rPr lang="en-US" altLang="zh-CN" sz="2215" dirty="0"/>
              <a:t> </a:t>
            </a:r>
            <a:r>
              <a:rPr lang="en-US" altLang="zh-CN" sz="2215" dirty="0" err="1"/>
              <a:t>ld</a:t>
            </a:r>
            <a:r>
              <a:rPr lang="en-US" altLang="zh-CN" sz="2215" dirty="0"/>
              <a:t> </a:t>
            </a:r>
            <a:r>
              <a:rPr lang="zh-CN" altLang="zh-CN" sz="2215" dirty="0"/>
              <a:t>将</a:t>
            </a:r>
            <a:r>
              <a:rPr lang="zh-CN" altLang="en-US" sz="2215" dirty="0"/>
              <a:t>目标文件</a:t>
            </a:r>
            <a:r>
              <a:rPr lang="zh-CN" altLang="zh-CN" sz="2215" dirty="0"/>
              <a:t>链接成可执行程序：</a:t>
            </a:r>
          </a:p>
          <a:p>
            <a:pPr marL="422041" lvl="1" indent="0">
              <a:spcBef>
                <a:spcPts val="0"/>
              </a:spcBef>
              <a:buNone/>
            </a:pPr>
            <a:r>
              <a:rPr lang="en-US" altLang="zh-CN" sz="2215" dirty="0"/>
              <a:t>         </a:t>
            </a:r>
            <a:r>
              <a:rPr lang="en-US" altLang="zh-CN" sz="2215" dirty="0" err="1"/>
              <a:t>ld</a:t>
            </a:r>
            <a:r>
              <a:rPr lang="en-US" altLang="zh-CN" sz="2215" dirty="0"/>
              <a:t>  -o  hello </a:t>
            </a:r>
            <a:r>
              <a:rPr lang="en-US" altLang="zh-CN" sz="2215" dirty="0" err="1"/>
              <a:t>hello.o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44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</a:t>
            </a:r>
            <a:r>
              <a:rPr lang="zh-CN" altLang="en-US" dirty="0"/>
              <a:t>的克隆</a:t>
            </a:r>
            <a:r>
              <a:rPr lang="en-US" dirty="0"/>
              <a:t>: Advanced Micro Devices (AMD)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zh-CN" altLang="en-US" dirty="0"/>
              <a:t>历史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</a:t>
            </a:r>
            <a:r>
              <a:rPr lang="zh-CN" altLang="en-US" dirty="0"/>
              <a:t>紧随</a:t>
            </a:r>
            <a:r>
              <a:rPr lang="en-US" dirty="0"/>
              <a:t>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/>
              <a:t>慢一点点、便宜很多！</a:t>
            </a:r>
            <a:endParaRPr lang="en-US" dirty="0"/>
          </a:p>
          <a:p>
            <a:pPr marL="160338" indent="-222250" defTabSz="895350">
              <a:tabLst>
                <a:tab pos="2349500" algn="l"/>
              </a:tabLst>
            </a:pPr>
            <a:r>
              <a:rPr lang="zh-CN" altLang="en-US" dirty="0"/>
              <a:t>随后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/>
              <a:t>从</a:t>
            </a:r>
            <a:r>
              <a:rPr lang="en-US" dirty="0"/>
              <a:t>Digital Equipment Corp. </a:t>
            </a:r>
            <a:r>
              <a:rPr lang="zh-CN" altLang="en-US" dirty="0"/>
              <a:t>和其他发展趋势下降的公司招募顶级电路设计师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Opteron</a:t>
            </a:r>
            <a:r>
              <a:rPr lang="zh-CN" altLang="en-US" dirty="0"/>
              <a:t>（皓龙处理器）</a:t>
            </a:r>
            <a:r>
              <a:rPr lang="en-US" dirty="0"/>
              <a:t>: Pentium 4</a:t>
            </a:r>
            <a:r>
              <a:rPr lang="zh-CN" altLang="en-US" dirty="0"/>
              <a:t>的强劲对手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/>
              <a:t>研发了</a:t>
            </a:r>
            <a:r>
              <a:rPr lang="en-US" dirty="0"/>
              <a:t>x86-64, </a:t>
            </a:r>
            <a:r>
              <a:rPr lang="zh-CN" altLang="en-US" dirty="0"/>
              <a:t>向</a:t>
            </a:r>
            <a:r>
              <a:rPr lang="en-US" altLang="zh-CN" dirty="0"/>
              <a:t>64</a:t>
            </a:r>
            <a:r>
              <a:rPr lang="zh-CN" altLang="en-US" dirty="0"/>
              <a:t>扩展的自主技术</a:t>
            </a:r>
            <a:endParaRPr lang="en-US" dirty="0"/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/>
              <a:t> </a:t>
            </a:r>
            <a:r>
              <a:rPr lang="zh-CN" altLang="en-US" dirty="0"/>
              <a:t>近期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/>
              <a:t>与</a:t>
            </a:r>
            <a:r>
              <a:rPr lang="en-US" altLang="zh-CN" dirty="0"/>
              <a:t>Intel</a:t>
            </a:r>
            <a:r>
              <a:rPr lang="zh-CN" altLang="en-US" dirty="0"/>
              <a:t>合作</a:t>
            </a:r>
            <a:r>
              <a:rPr lang="en-US" altLang="zh-CN" dirty="0"/>
              <a:t>,</a:t>
            </a:r>
            <a:r>
              <a:rPr lang="zh-CN" altLang="en-US" dirty="0"/>
              <a:t>引领世界半导体技术的发展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</a:t>
            </a:r>
            <a:r>
              <a:rPr lang="zh-CN" altLang="en-US" dirty="0"/>
              <a:t>已经落后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</a:t>
            </a:r>
            <a:r>
              <a:rPr lang="zh-CN" altLang="en-US" dirty="0"/>
              <a:t>的</a:t>
            </a:r>
            <a:r>
              <a:rPr lang="en-US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CPU</a:t>
            </a:r>
            <a:r>
              <a:rPr lang="zh-CN" altLang="en-US" dirty="0"/>
              <a:t>发展史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53530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2001: Intel</a:t>
            </a:r>
            <a:r>
              <a:rPr lang="zh-CN" altLang="en-US" dirty="0"/>
              <a:t>激进地尝试从</a:t>
            </a:r>
            <a:r>
              <a:rPr lang="en-US" dirty="0"/>
              <a:t>IA32</a:t>
            </a:r>
            <a:r>
              <a:rPr lang="zh-CN" altLang="en-US" dirty="0"/>
              <a:t>跨到</a:t>
            </a:r>
            <a:r>
              <a:rPr lang="en-US" dirty="0"/>
              <a:t>IA64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采用完全不同的架构</a:t>
            </a:r>
            <a:r>
              <a:rPr lang="en-US" dirty="0"/>
              <a:t>(Itanium)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仅将运行</a:t>
            </a:r>
            <a:r>
              <a:rPr lang="en-US" dirty="0"/>
              <a:t>IA32</a:t>
            </a:r>
            <a:r>
              <a:rPr lang="zh-CN" altLang="en-US" dirty="0"/>
              <a:t>程序作为一种遗产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性能令人失望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2003: </a:t>
            </a:r>
            <a:r>
              <a:rPr lang="en-US" altLang="zh-CN" dirty="0"/>
              <a:t>AMD</a:t>
            </a:r>
            <a:r>
              <a:rPr lang="zh-CN" altLang="en-US" dirty="0"/>
              <a:t>采用了进化的解决方案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x86-64 (</a:t>
            </a:r>
            <a:r>
              <a:rPr lang="zh-CN" altLang="en-US" dirty="0"/>
              <a:t>现在称为</a:t>
            </a:r>
            <a:r>
              <a:rPr lang="en-US" dirty="0"/>
              <a:t> “AMD64”)</a:t>
            </a:r>
          </a:p>
          <a:p>
            <a:pPr>
              <a:spcBef>
                <a:spcPts val="0"/>
              </a:spcBef>
            </a:pPr>
            <a:r>
              <a:rPr lang="en-US" dirty="0"/>
              <a:t>Intel </a:t>
            </a:r>
            <a:r>
              <a:rPr lang="zh-CN" altLang="en-US" dirty="0"/>
              <a:t>被动聚焦于</a:t>
            </a:r>
            <a:r>
              <a:rPr lang="en-US" dirty="0"/>
              <a:t>IA64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难以承认错误或承认</a:t>
            </a:r>
            <a:r>
              <a:rPr lang="en-US" altLang="zh-CN" dirty="0"/>
              <a:t>AMD</a:t>
            </a:r>
            <a:r>
              <a:rPr lang="zh-CN" altLang="en-US" dirty="0"/>
              <a:t>更好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2004: Intel </a:t>
            </a:r>
            <a:r>
              <a:rPr lang="zh-CN" altLang="en-US" dirty="0"/>
              <a:t>宣布了</a:t>
            </a:r>
            <a:r>
              <a:rPr lang="en-US" altLang="zh-CN" dirty="0"/>
              <a:t>IA32</a:t>
            </a:r>
            <a:r>
              <a:rPr lang="zh-CN" altLang="en-US" dirty="0"/>
              <a:t>的扩充</a:t>
            </a:r>
            <a:r>
              <a:rPr lang="en-US" dirty="0"/>
              <a:t>EM64T</a:t>
            </a:r>
          </a:p>
          <a:p>
            <a:pPr lvl="1">
              <a:spcBef>
                <a:spcPts val="0"/>
              </a:spcBef>
            </a:pPr>
            <a:r>
              <a:rPr lang="en-US" dirty="0"/>
              <a:t>64</a:t>
            </a:r>
            <a:r>
              <a:rPr lang="zh-CN" altLang="en-US" dirty="0"/>
              <a:t>位技术的扩展内存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几乎和</a:t>
            </a:r>
            <a:r>
              <a:rPr lang="en-US" dirty="0"/>
              <a:t>x86-64</a:t>
            </a:r>
            <a:r>
              <a:rPr lang="zh-CN" altLang="en-US" dirty="0"/>
              <a:t>一样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除了低端</a:t>
            </a:r>
            <a:r>
              <a:rPr lang="en-US" dirty="0"/>
              <a:t>x86</a:t>
            </a:r>
            <a:r>
              <a:rPr lang="zh-CN" altLang="en-US" dirty="0"/>
              <a:t>处理器外，都支持</a:t>
            </a:r>
            <a:r>
              <a:rPr lang="en-US" dirty="0"/>
              <a:t>x86-64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很多程序依旧运行在</a:t>
            </a:r>
            <a:r>
              <a:rPr lang="en-US" altLang="zh-CN" dirty="0"/>
              <a:t>32</a:t>
            </a:r>
            <a:r>
              <a:rPr lang="zh-CN" altLang="en-US" dirty="0"/>
              <a:t>位模式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91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摩尔定律</a:t>
            </a:r>
            <a:r>
              <a:rPr lang="en-US" altLang="zh-CN" dirty="0">
                <a:ea typeface="宋体" panose="02010600030101010101" pitchFamily="2" charset="-122"/>
              </a:rPr>
              <a:t>(Moor’s Law)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7E5CD-9F4C-46DD-B567-3A7A35FDA0F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5534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19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25286</TotalTime>
  <Words>4987</Words>
  <Application>Microsoft Office PowerPoint</Application>
  <PresentationFormat>全屏显示(4:3)</PresentationFormat>
  <Paragraphs>731</Paragraphs>
  <Slides>63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80" baseType="lpstr">
      <vt:lpstr>Monotype Sorts</vt:lpstr>
      <vt:lpstr>ＭＳ Ｐゴシック</vt:lpstr>
      <vt:lpstr>仿宋_GB2312</vt:lpstr>
      <vt:lpstr>黑体</vt:lpstr>
      <vt:lpstr>华文新魏</vt:lpstr>
      <vt:lpstr>宋体</vt:lpstr>
      <vt:lpstr>微软雅黑</vt:lpstr>
      <vt:lpstr>Arial</vt:lpstr>
      <vt:lpstr>Arial Narrow</vt:lpstr>
      <vt:lpstr>Calibri</vt:lpstr>
      <vt:lpstr>Calibri Bold</vt:lpstr>
      <vt:lpstr>Helvetica</vt:lpstr>
      <vt:lpstr>Times New Roman</vt:lpstr>
      <vt:lpstr>Verdana</vt:lpstr>
      <vt:lpstr>Wingdings</vt:lpstr>
      <vt:lpstr>Wingdings 2</vt:lpstr>
      <vt:lpstr>template2007</vt:lpstr>
      <vt:lpstr>程序的机器级表示 I：基础 Machine-Level Programming</vt:lpstr>
      <vt:lpstr>程序的机器级表示 I : 基础</vt:lpstr>
      <vt:lpstr>Intel x86 处理器</vt:lpstr>
      <vt:lpstr>Intel x86 进化的里程碑</vt:lpstr>
      <vt:lpstr>Intel x86 处理器(续…)</vt:lpstr>
      <vt:lpstr>Intel最新状态</vt:lpstr>
      <vt:lpstr>x86 的克隆: Advanced Micro Devices (AMD)</vt:lpstr>
      <vt:lpstr>Intel的64位CPU发展史</vt:lpstr>
      <vt:lpstr>摩尔定律(Moor’s Law)</vt:lpstr>
      <vt:lpstr>机器级程序设计I: 基础</vt:lpstr>
      <vt:lpstr>IA32处理器体系结构</vt:lpstr>
      <vt:lpstr>0、概念</vt:lpstr>
      <vt:lpstr>1 微机的基本结构</vt:lpstr>
      <vt:lpstr>1 微机的基本结构</vt:lpstr>
      <vt:lpstr>2、IA32的寄存器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3、IA32的内存管理</vt:lpstr>
      <vt:lpstr>段-偏移地址</vt:lpstr>
      <vt:lpstr>PowerPoint 演示文稿</vt:lpstr>
      <vt:lpstr>3、 IA32的内存管理</vt:lpstr>
      <vt:lpstr>3、 IA32的内存管理</vt:lpstr>
      <vt:lpstr>3、 IA32的内存管理</vt:lpstr>
      <vt:lpstr>3、 IA32的内存管理</vt:lpstr>
      <vt:lpstr>3、 IA32的内存管理</vt:lpstr>
      <vt:lpstr>4、指令周期与机器周期</vt:lpstr>
      <vt:lpstr>4、指令周期与机器周期</vt:lpstr>
      <vt:lpstr>5、程序是如何运行的</vt:lpstr>
      <vt:lpstr>5、程序是如何运行的</vt:lpstr>
      <vt:lpstr>5、程序是如何运行的</vt:lpstr>
      <vt:lpstr>5、程序是如何运行的</vt:lpstr>
      <vt:lpstr>5、程序是如何运行的</vt:lpstr>
      <vt:lpstr>6、 计算机是如何启动的</vt:lpstr>
      <vt:lpstr>PowerPoint 演示文稿</vt:lpstr>
      <vt:lpstr>机器级程序设计I: 基础</vt:lpstr>
      <vt:lpstr>汇编语言简介</vt:lpstr>
      <vt:lpstr>汇编语言简介</vt:lpstr>
      <vt:lpstr>（1） 机器语言</vt:lpstr>
      <vt:lpstr>（1） 机器语言</vt:lpstr>
      <vt:lpstr>（1） 机器语言</vt:lpstr>
      <vt:lpstr>（2）汇编语言</vt:lpstr>
      <vt:lpstr>（2）汇编语言</vt:lpstr>
      <vt:lpstr>（2）汇编语言</vt:lpstr>
      <vt:lpstr>（2）汇编语言</vt:lpstr>
      <vt:lpstr>（3）高级语言</vt:lpstr>
      <vt:lpstr>（4）高级语言到机器语言的转换方法</vt:lpstr>
      <vt:lpstr>（5）汇编语言和高级语言的比较 </vt:lpstr>
      <vt:lpstr>（6）为什么学汇编？</vt:lpstr>
      <vt:lpstr>Linux汇编程序——两种格式的语法对比</vt:lpstr>
      <vt:lpstr>Linux汇编程序——两种格式的语法对比</vt:lpstr>
      <vt:lpstr>Linux汇编程序——两种格式的语法对比</vt:lpstr>
      <vt:lpstr>Linux汇编程序：AT&amp;T 格式程序</vt:lpstr>
      <vt:lpstr>Linux汇编程序： Intel格式程序</vt:lpstr>
      <vt:lpstr>Linux汇编程序——编译、链接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creator>Markus Pueschel</dc:creator>
  <cp:lastModifiedBy>刘 宏伟</cp:lastModifiedBy>
  <cp:revision>898</cp:revision>
  <cp:lastPrinted>2011-09-12T20:37:42Z</cp:lastPrinted>
  <dcterms:created xsi:type="dcterms:W3CDTF">2012-09-11T15:51:41Z</dcterms:created>
  <dcterms:modified xsi:type="dcterms:W3CDTF">2019-09-26T00:51:08Z</dcterms:modified>
</cp:coreProperties>
</file>