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5" r:id="rId1"/>
  </p:sldMasterIdLst>
  <p:notesMasterIdLst>
    <p:notesMasterId r:id="rId55"/>
  </p:notesMasterIdLst>
  <p:handoutMasterIdLst>
    <p:handoutMasterId r:id="rId56"/>
  </p:handoutMasterIdLst>
  <p:sldIdLst>
    <p:sldId id="542" r:id="rId2"/>
    <p:sldId id="708" r:id="rId3"/>
    <p:sldId id="769" r:id="rId4"/>
    <p:sldId id="770" r:id="rId5"/>
    <p:sldId id="771" r:id="rId6"/>
    <p:sldId id="661" r:id="rId7"/>
    <p:sldId id="588" r:id="rId8"/>
    <p:sldId id="589" r:id="rId9"/>
    <p:sldId id="738" r:id="rId10"/>
    <p:sldId id="739" r:id="rId11"/>
    <p:sldId id="740" r:id="rId12"/>
    <p:sldId id="745" r:id="rId13"/>
    <p:sldId id="746" r:id="rId14"/>
    <p:sldId id="590" r:id="rId15"/>
    <p:sldId id="637" r:id="rId16"/>
    <p:sldId id="591" r:id="rId17"/>
    <p:sldId id="592" r:id="rId18"/>
    <p:sldId id="593" r:id="rId19"/>
    <p:sldId id="594" r:id="rId20"/>
    <p:sldId id="595" r:id="rId21"/>
    <p:sldId id="647" r:id="rId22"/>
    <p:sldId id="777" r:id="rId23"/>
    <p:sldId id="639" r:id="rId24"/>
    <p:sldId id="748" r:id="rId25"/>
    <p:sldId id="749" r:id="rId26"/>
    <p:sldId id="747" r:id="rId27"/>
    <p:sldId id="597" r:id="rId28"/>
    <p:sldId id="764" r:id="rId29"/>
    <p:sldId id="765" r:id="rId30"/>
    <p:sldId id="772" r:id="rId31"/>
    <p:sldId id="767" r:id="rId32"/>
    <p:sldId id="766" r:id="rId33"/>
    <p:sldId id="763" r:id="rId34"/>
    <p:sldId id="598" r:id="rId35"/>
    <p:sldId id="599" r:id="rId36"/>
    <p:sldId id="601" r:id="rId37"/>
    <p:sldId id="602" r:id="rId38"/>
    <p:sldId id="663" r:id="rId39"/>
    <p:sldId id="664" r:id="rId40"/>
    <p:sldId id="665" r:id="rId41"/>
    <p:sldId id="666" r:id="rId42"/>
    <p:sldId id="668" r:id="rId43"/>
    <p:sldId id="768" r:id="rId44"/>
    <p:sldId id="669" r:id="rId45"/>
    <p:sldId id="750" r:id="rId46"/>
    <p:sldId id="678" r:id="rId47"/>
    <p:sldId id="670" r:id="rId48"/>
    <p:sldId id="672" r:id="rId49"/>
    <p:sldId id="673" r:id="rId50"/>
    <p:sldId id="674" r:id="rId51"/>
    <p:sldId id="679" r:id="rId52"/>
    <p:sldId id="759" r:id="rId53"/>
    <p:sldId id="659" r:id="rId54"/>
  </p:sldIdLst>
  <p:sldSz cx="9144000" cy="6858000" type="screen4x3"/>
  <p:notesSz cx="7302500" cy="9586913"/>
  <p:custDataLst>
    <p:tags r:id="rId5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FF6600"/>
    <a:srgbClr val="FFFF99"/>
    <a:srgbClr val="006600"/>
    <a:srgbClr val="0000FF"/>
    <a:srgbClr val="CC3300"/>
    <a:srgbClr val="F6F5BD"/>
    <a:srgbClr val="000099"/>
    <a:srgbClr val="EFBFBF"/>
    <a:srgbClr val="CC66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62" autoAdjust="0"/>
    <p:restoredTop sz="77790" autoAdjust="0"/>
  </p:normalViewPr>
  <p:slideViewPr>
    <p:cSldViewPr snapToObjects="1">
      <p:cViewPr varScale="1">
        <p:scale>
          <a:sx n="75" d="100"/>
          <a:sy n="75" d="100"/>
        </p:scale>
        <p:origin x="1944" y="36"/>
      </p:cViewPr>
      <p:guideLst>
        <p:guide orient="horz" pos="25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88" d="100"/>
          <a:sy n="88" d="100"/>
        </p:scale>
        <p:origin x="361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gs" Target="tags/tag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87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42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kern="0" dirty="0"/>
              <a:t>所有</a:t>
            </a:r>
            <a:r>
              <a:rPr lang="en-US" altLang="zh-CN" b="0" kern="0" dirty="0"/>
              <a:t>16</a:t>
            </a:r>
            <a:r>
              <a:rPr lang="zh-CN" altLang="en-US" b="0" kern="0" dirty="0"/>
              <a:t>个寄存器的低位部分：可使用低</a:t>
            </a:r>
            <a:r>
              <a:rPr lang="en-US" altLang="zh-CN" b="0" kern="0" dirty="0"/>
              <a:t>1</a:t>
            </a:r>
            <a:r>
              <a:rPr lang="zh-CN" altLang="en-US" b="0" kern="0" dirty="0"/>
              <a:t>、</a:t>
            </a:r>
            <a:r>
              <a:rPr lang="en-US" altLang="zh-CN" b="0" kern="0" dirty="0"/>
              <a:t>2</a:t>
            </a:r>
            <a:r>
              <a:rPr lang="zh-CN" altLang="en-US" b="0" kern="0" dirty="0"/>
              <a:t>、</a:t>
            </a:r>
            <a:r>
              <a:rPr lang="en-US" altLang="zh-CN" b="0" kern="0" dirty="0"/>
              <a:t>4</a:t>
            </a:r>
            <a:r>
              <a:rPr lang="zh-CN" altLang="en-US" b="0" kern="0" dirty="0"/>
              <a:t>字节，完整的</a:t>
            </a:r>
            <a:r>
              <a:rPr lang="en-US" altLang="zh-CN" b="0" kern="0" dirty="0"/>
              <a:t>8</a:t>
            </a:r>
            <a:r>
              <a:rPr lang="zh-CN" altLang="en-US" b="0" kern="0" dirty="0"/>
              <a:t>字节</a:t>
            </a:r>
            <a:endParaRPr lang="en-US" altLang="zh-CN" b="0" kern="0" dirty="0"/>
          </a:p>
          <a:p>
            <a:r>
              <a:rPr lang="en-US" altLang="zh-CN" dirty="0"/>
              <a:t> mov  $0x123, %ah</a:t>
            </a:r>
          </a:p>
          <a:p>
            <a:r>
              <a:rPr lang="en-US" altLang="zh-CN" dirty="0"/>
              <a:t> mov  $0x456, %</a:t>
            </a:r>
            <a:r>
              <a:rPr lang="en-US" altLang="zh-CN" dirty="0" err="1"/>
              <a:t>bh</a:t>
            </a:r>
            <a:endParaRPr lang="en-US" altLang="zh-CN" dirty="0"/>
          </a:p>
          <a:p>
            <a:r>
              <a:rPr lang="en-US" altLang="zh-CN" dirty="0"/>
              <a:t> mov  $0x123, %</a:t>
            </a:r>
            <a:r>
              <a:rPr lang="en-US" altLang="zh-CN" dirty="0" err="1"/>
              <a:t>ch</a:t>
            </a:r>
            <a:endParaRPr lang="en-US" altLang="zh-CN" dirty="0"/>
          </a:p>
          <a:p>
            <a:r>
              <a:rPr lang="en-US" altLang="zh-CN" dirty="0"/>
              <a:t> mov  $0x456, %dh</a:t>
            </a:r>
          </a:p>
          <a:p>
            <a:endParaRPr lang="en-US" altLang="zh-CN" dirty="0"/>
          </a:p>
          <a:p>
            <a:r>
              <a:rPr lang="en-US" altLang="zh-CN" dirty="0"/>
              <a:t> mov  $0x1234, %ax</a:t>
            </a:r>
          </a:p>
          <a:p>
            <a:r>
              <a:rPr lang="en-US" altLang="zh-CN" dirty="0"/>
              <a:t> mov  $0x1234, %bx</a:t>
            </a:r>
          </a:p>
          <a:p>
            <a:r>
              <a:rPr lang="en-US" altLang="zh-CN" dirty="0"/>
              <a:t> mov  $0x1234, %cx</a:t>
            </a:r>
          </a:p>
          <a:p>
            <a:r>
              <a:rPr lang="en-US" altLang="zh-CN" dirty="0"/>
              <a:t> mov  $0x1234, %dx</a:t>
            </a:r>
          </a:p>
          <a:p>
            <a:endParaRPr lang="en-US" altLang="zh-CN" dirty="0"/>
          </a:p>
          <a:p>
            <a:r>
              <a:rPr lang="en-US" altLang="zh-CN" dirty="0"/>
              <a:t> mov  $0x111,%r8b</a:t>
            </a:r>
          </a:p>
          <a:p>
            <a:r>
              <a:rPr lang="en-US" altLang="zh-CN" dirty="0"/>
              <a:t> mov $0x12345678, %r8w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942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0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14FD760F-FCE2-46D2-AB1D-A3163830BFE1}" type="slidenum">
              <a:rPr lang="zh-CN" altLang="en-US" sz="1200" b="0" smtClean="0">
                <a:latin typeface="Times New Roman" panose="02020603050405020304" pitchFamily="18" charset="0"/>
              </a:rPr>
              <a:pPr/>
              <a:t>24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4906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DFF2B5BF-8A37-492C-8FDD-9EB13309B988}" type="slidenum">
              <a:rPr lang="zh-CN" altLang="en-US" sz="1200" b="0" smtClean="0">
                <a:latin typeface="Times New Roman" panose="02020603050405020304" pitchFamily="18" charset="0"/>
              </a:rPr>
              <a:pPr/>
              <a:t>33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6303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0xf000 + 0x8 =</a:t>
            </a:r>
            <a:r>
              <a:rPr lang="en-US" baseline="0" dirty="0"/>
              <a:t> 0xf008</a:t>
            </a:r>
          </a:p>
          <a:p>
            <a:r>
              <a:rPr lang="en-US" baseline="0" dirty="0"/>
              <a:t>0xf000 + 0x0100 = 0xf100</a:t>
            </a:r>
          </a:p>
          <a:p>
            <a:r>
              <a:rPr lang="en-US" baseline="0" dirty="0"/>
              <a:t>0xf000 + 4*0x0100 = 0xf400</a:t>
            </a:r>
          </a:p>
          <a:p>
            <a:r>
              <a:rPr lang="en-US" baseline="0" dirty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00545CEC-626A-4467-92B8-0DAE9B85D4AF}" type="slidenum">
              <a:rPr lang="zh-CN" altLang="en-US" sz="1200" b="0" smtClean="0">
                <a:latin typeface="Times New Roman" panose="02020603050405020304" pitchFamily="18" charset="0"/>
              </a:rPr>
              <a:pPr/>
              <a:t>45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3186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77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E89B4444-7B0F-4BCA-A39A-5EB19095D22F}" type="slidenum">
              <a:rPr lang="zh-CN" altLang="en-US" sz="1200" b="0" smtClean="0">
                <a:latin typeface="Times New Roman" panose="02020603050405020304" pitchFamily="18" charset="0"/>
              </a:rPr>
              <a:pPr/>
              <a:t>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598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7A971587-8632-456D-8B4F-7942322CD910}" type="slidenum">
              <a:rPr lang="zh-CN" altLang="en-US" sz="1200" b="0" smtClean="0">
                <a:latin typeface="Times New Roman" panose="02020603050405020304" pitchFamily="18" charset="0"/>
              </a:rPr>
              <a:pPr/>
              <a:t>10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031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743E1511-82DA-4189-87DE-8FF09B556C8C}" type="slidenum">
              <a:rPr lang="zh-CN" altLang="en-US" sz="1200" b="0" smtClean="0">
                <a:latin typeface="Times New Roman" panose="02020603050405020304" pitchFamily="18" charset="0"/>
              </a:rPr>
              <a:pPr/>
              <a:t>11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717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无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4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714500" indent="-342900">
              <a:buSzPct val="70000"/>
              <a:buFont typeface="Wingdings" panose="05000000000000000000" pitchFamily="2" charset="2"/>
              <a:buChar char="ü"/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0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b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37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BAF0D16-2292-4AD0-9C19-174D4FEEB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04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4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8792128" y="6597352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96" charset="-128"/>
                <a:cs typeface="Times New Roman" panose="02020603050405020304" pitchFamily="18" charset="0"/>
              </a:rPr>
              <a:pPr/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350FA931-E835-44C6-9DF7-D9CDE5583988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0D7F6D6E-F7DE-4A99-92D5-1403BAA3B5DE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EF46C206-5B2B-4B57-989E-10CAFBFC8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94C13837-5927-4AEC-BB10-C2C750A50CEB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2C1F366A-E9E0-4395-82CD-3D4D0CF92E9A}"/>
              </a:ext>
            </a:extLst>
          </p:cNvPr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38CBF839-B6BD-4AF1-A234-B9C659AA554B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831A6020-6282-467F-9551-46D0C90252E3}"/>
              </a:ext>
            </a:extLst>
          </p:cNvPr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08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zh-CN" altLang="en-US" dirty="0"/>
              <a:t>程序的机器级表示</a:t>
            </a:r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/>
              <a:t>：基础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Machine-Level Programming</a:t>
            </a:r>
            <a:endParaRPr lang="en-US" sz="2000" b="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  <a:buSzTx/>
              <a:defRPr/>
            </a:pPr>
            <a:r>
              <a:rPr lang="en-US" b="1" dirty="0">
                <a:solidFill>
                  <a:srgbClr val="000000"/>
                </a:solidFill>
                <a:latin typeface="Calibri"/>
                <a:ea typeface="Calibri Bold" charset="0"/>
                <a:cs typeface="Calibri"/>
                <a:sym typeface="Calibri Bold" charset="0"/>
              </a:rPr>
              <a:t> </a:t>
            </a:r>
            <a:endParaRPr lang="en-US" dirty="0">
              <a:solidFill>
                <a:srgbClr val="000000"/>
              </a:solidFill>
              <a:latin typeface="Calibri"/>
              <a:cs typeface="Calibri"/>
              <a:sym typeface="Calibri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3733800" y="4267200"/>
            <a:ext cx="463073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defRPr sz="2000" b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kern="0" dirty="0"/>
              <a:t>教师</a:t>
            </a:r>
            <a:r>
              <a:rPr lang="zh-CN" altLang="en-US" kern="0" dirty="0" smtClean="0"/>
              <a:t>：刘宏伟</a:t>
            </a:r>
            <a:endParaRPr lang="en-US" altLang="zh-CN" kern="0" dirty="0"/>
          </a:p>
          <a:p>
            <a:r>
              <a:rPr lang="zh-CN" altLang="en-US" kern="0" dirty="0"/>
              <a:t>计算机科学与技术学院</a:t>
            </a:r>
            <a:endParaRPr lang="en-US" altLang="zh-CN" kern="0" dirty="0"/>
          </a:p>
          <a:p>
            <a:r>
              <a:rPr lang="zh-CN" altLang="en-US" kern="0" dirty="0"/>
              <a:t>哈尔滨工业大学</a:t>
            </a:r>
          </a:p>
          <a:p>
            <a:endParaRPr lang="zh-CN" altLang="en-US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0050" name="Group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390216"/>
              </p:ext>
            </p:extLst>
          </p:nvPr>
        </p:nvGraphicFramePr>
        <p:xfrm>
          <a:off x="396875" y="1362075"/>
          <a:ext cx="4175125" cy="4572000"/>
        </p:xfrm>
        <a:graphic>
          <a:graphicData uri="http://schemas.openxmlformats.org/drawingml/2006/table">
            <a:tbl>
              <a:tblPr/>
              <a:tblGrid>
                <a:gridCol w="417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//C code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accum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sum(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x,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y)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t =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x+y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accum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+= 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 return 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5961" marR="2059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</a:rPr>
              <a:t>代码例子</a:t>
            </a:r>
            <a:endParaRPr lang="en-US" altLang="zh-CN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147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094" name="Group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2097409"/>
              </p:ext>
            </p:extLst>
          </p:nvPr>
        </p:nvGraphicFramePr>
        <p:xfrm>
          <a:off x="396875" y="1362075"/>
          <a:ext cx="8594725" cy="5227320"/>
        </p:xfrm>
        <a:graphic>
          <a:graphicData uri="http://schemas.openxmlformats.org/drawingml/2006/table">
            <a:tbl>
              <a:tblPr/>
              <a:tblGrid>
                <a:gridCol w="3232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1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9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//C code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accum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sum(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x,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y)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t =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x+y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accum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+= 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 return 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621" marR="946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sum: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pushl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%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ebp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movl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%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esp,%ebp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movl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12(%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ebp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),%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eax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addl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8(%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ebp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),%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eax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addl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%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eax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accum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movl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%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ebp,%esp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popl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%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ebp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	ret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621" marR="946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编译命令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gcc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–O2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-S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code.c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汇编文件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code.s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4621" marR="946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</a:rPr>
              <a:t>代码例子</a:t>
            </a:r>
            <a:endParaRPr lang="en-US" altLang="zh-CN" dirty="0">
              <a:latin typeface="黑体" panose="02010609060101010101" pitchFamily="49" charset="-122"/>
            </a:endParaRP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4542725" y="1616826"/>
            <a:ext cx="3842826" cy="1973041"/>
            <a:chOff x="4534412" y="1596421"/>
            <a:chExt cx="3842827" cy="1973578"/>
          </a:xfrm>
        </p:grpSpPr>
        <p:grpSp>
          <p:nvGrpSpPr>
            <p:cNvPr id="12303" name="组合 10"/>
            <p:cNvGrpSpPr>
              <a:grpSpLocks/>
            </p:cNvGrpSpPr>
            <p:nvPr/>
          </p:nvGrpSpPr>
          <p:grpSpPr bwMode="auto">
            <a:xfrm>
              <a:off x="4534412" y="1596421"/>
              <a:ext cx="3842827" cy="1973578"/>
              <a:chOff x="4535084" y="1596343"/>
              <a:chExt cx="3842257" cy="1973070"/>
            </a:xfrm>
          </p:grpSpPr>
          <p:sp>
            <p:nvSpPr>
              <p:cNvPr id="12305" name="TextBox 4"/>
              <p:cNvSpPr txBox="1">
                <a:spLocks noChangeArrowheads="1"/>
              </p:cNvSpPr>
              <p:nvPr/>
            </p:nvSpPr>
            <p:spPr bwMode="auto">
              <a:xfrm>
                <a:off x="4535084" y="3046185"/>
                <a:ext cx="3258743" cy="523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addl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8(%</a:t>
                </a:r>
                <a:r>
                  <a:rPr lang="en-US" altLang="zh-CN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ebp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),%</a:t>
                </a:r>
                <a:r>
                  <a:rPr lang="en-US" altLang="zh-CN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eax</a:t>
                </a:r>
                <a:endParaRPr lang="zh-CN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7471012" y="1596343"/>
                <a:ext cx="906329" cy="522295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指令</a:t>
                </a:r>
                <a:endPara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" name="弧形 2"/>
            <p:cNvSpPr/>
            <p:nvPr/>
          </p:nvSpPr>
          <p:spPr bwMode="auto">
            <a:xfrm>
              <a:off x="7010401" y="1980700"/>
              <a:ext cx="1366838" cy="1428389"/>
            </a:xfrm>
            <a:prstGeom prst="arc">
              <a:avLst>
                <a:gd name="adj1" fmla="val 16936791"/>
                <a:gd name="adj2" fmla="val 5683758"/>
              </a:avLst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pPr algn="ctr"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65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汇编指令</a:t>
            </a:r>
          </a:p>
          <a:p>
            <a:pPr lvl="1"/>
            <a:r>
              <a:rPr lang="zh-CN" altLang="en-US" dirty="0"/>
              <a:t>执行一个具体明确的操作</a:t>
            </a:r>
          </a:p>
          <a:p>
            <a:r>
              <a:rPr lang="zh-CN" altLang="en-US" dirty="0"/>
              <a:t>两个有符号整型数相加</a:t>
            </a:r>
          </a:p>
          <a:p>
            <a:pPr lvl="1"/>
            <a:r>
              <a:rPr lang="en-US" altLang="zh-CN" dirty="0"/>
              <a:t>C </a:t>
            </a:r>
            <a:r>
              <a:rPr lang="zh-CN" altLang="en-US" dirty="0"/>
              <a:t>代码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int</a:t>
            </a:r>
            <a:r>
              <a:rPr lang="en-US" altLang="zh-CN" dirty="0"/>
              <a:t> t = </a:t>
            </a:r>
            <a:r>
              <a:rPr lang="en-US" altLang="zh-CN" dirty="0" err="1"/>
              <a:t>x+y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dirty="0"/>
              <a:t>汇编代码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      </a:t>
            </a:r>
            <a:r>
              <a:rPr lang="en-US" altLang="zh-CN" dirty="0" err="1">
                <a:solidFill>
                  <a:srgbClr val="C00000"/>
                </a:solidFill>
              </a:rPr>
              <a:t>addl</a:t>
            </a:r>
            <a:r>
              <a:rPr lang="en-US" altLang="zh-CN" dirty="0">
                <a:solidFill>
                  <a:srgbClr val="C00000"/>
                </a:solidFill>
              </a:rPr>
              <a:t>   8(%</a:t>
            </a:r>
            <a:r>
              <a:rPr lang="en-US" altLang="zh-CN" dirty="0" err="1">
                <a:solidFill>
                  <a:srgbClr val="C00000"/>
                </a:solidFill>
              </a:rPr>
              <a:t>ebp</a:t>
            </a:r>
            <a:r>
              <a:rPr lang="en-US" altLang="zh-CN" dirty="0">
                <a:solidFill>
                  <a:srgbClr val="C00000"/>
                </a:solidFill>
              </a:rPr>
              <a:t>),%</a:t>
            </a:r>
            <a:r>
              <a:rPr lang="en-US" altLang="zh-CN" dirty="0" err="1">
                <a:solidFill>
                  <a:srgbClr val="C00000"/>
                </a:solidFill>
              </a:rPr>
              <a:t>eax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zh-CN" altLang="en-US" dirty="0"/>
              <a:t>将两个</a:t>
            </a:r>
            <a:r>
              <a:rPr lang="en-US" altLang="zh-CN" dirty="0"/>
              <a:t>4</a:t>
            </a:r>
            <a:r>
              <a:rPr lang="zh-CN" altLang="en-US" dirty="0"/>
              <a:t>字节整型数相加</a:t>
            </a:r>
          </a:p>
          <a:p>
            <a:pPr lvl="2"/>
            <a:r>
              <a:rPr lang="zh-CN" altLang="en-US" dirty="0"/>
              <a:t>类似</a:t>
            </a:r>
            <a:r>
              <a:rPr lang="en-US" altLang="zh-CN" dirty="0"/>
              <a:t>C</a:t>
            </a:r>
            <a:r>
              <a:rPr lang="zh-CN" altLang="en-US" dirty="0"/>
              <a:t>表达式 </a:t>
            </a:r>
            <a:r>
              <a:rPr lang="en-US" altLang="zh-CN" dirty="0"/>
              <a:t>x +=y 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C</a:t>
            </a:r>
            <a:r>
              <a:rPr lang="zh-CN" altLang="en-US" dirty="0"/>
              <a:t>代码到汇编代码</a:t>
            </a:r>
          </a:p>
        </p:txBody>
      </p:sp>
    </p:spTree>
    <p:extLst>
      <p:ext uri="{BB962C8B-B14F-4D97-AF65-F5344CB8AC3E}">
        <p14:creationId xmlns:p14="http://schemas.microsoft.com/office/powerpoint/2010/main" val="264660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高级语言的操作数</a:t>
            </a:r>
          </a:p>
          <a:p>
            <a:pPr lvl="1"/>
            <a:r>
              <a:rPr lang="zh-CN" altLang="en-US" dirty="0"/>
              <a:t>常量、变量，例如：</a:t>
            </a:r>
            <a:r>
              <a:rPr lang="en-US" altLang="zh-CN" dirty="0"/>
              <a:t>x = y + 4</a:t>
            </a:r>
          </a:p>
          <a:p>
            <a:r>
              <a:rPr lang="zh-CN" altLang="en-US" dirty="0"/>
              <a:t>汇编代码的操作数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1" lang="en-US" altLang="zh-CN" dirty="0"/>
              <a:t>x: </a:t>
            </a:r>
            <a:r>
              <a:rPr kumimoji="1" lang="zh-CN" altLang="en-US" dirty="0"/>
              <a:t>寄存器</a:t>
            </a:r>
            <a:r>
              <a:rPr kumimoji="1" lang="en-US" altLang="zh-CN" dirty="0"/>
              <a:t>	%</a:t>
            </a:r>
            <a:r>
              <a:rPr kumimoji="1" lang="en-US" altLang="zh-CN" dirty="0" err="1"/>
              <a:t>eax</a:t>
            </a:r>
            <a:endParaRPr kumimoji="1" lang="en-US" altLang="zh-CN" dirty="0"/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1" lang="en-US" altLang="zh-CN" dirty="0"/>
              <a:t>y: </a:t>
            </a:r>
            <a:r>
              <a:rPr kumimoji="1" lang="zh-CN" altLang="en-US" dirty="0"/>
              <a:t>内存</a:t>
            </a:r>
            <a:r>
              <a:rPr kumimoji="1" lang="en-US" altLang="zh-CN" dirty="0"/>
              <a:t>	            M[%ebp+8]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1" lang="en-US" altLang="zh-CN" dirty="0"/>
              <a:t>4: </a:t>
            </a:r>
            <a:r>
              <a:rPr kumimoji="1" lang="zh-CN" altLang="en-US" dirty="0"/>
              <a:t>立即数</a:t>
            </a:r>
            <a:r>
              <a:rPr kumimoji="1" lang="en-US" altLang="zh-CN" dirty="0"/>
              <a:t> 	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kumimoji="1" lang="en-US" altLang="zh-CN" dirty="0"/>
              <a:t>4</a:t>
            </a:r>
          </a:p>
          <a:p>
            <a:pPr>
              <a:spcBef>
                <a:spcPts val="300"/>
              </a:spcBef>
            </a:pPr>
            <a:r>
              <a:rPr lang="zh-CN" altLang="en-US" dirty="0"/>
              <a:t>寄存器的特点</a:t>
            </a:r>
            <a:endParaRPr lang="en-US" altLang="zh-CN" dirty="0"/>
          </a:p>
          <a:p>
            <a:pPr lvl="1">
              <a:spcBef>
                <a:spcPts val="300"/>
              </a:spcBef>
            </a:pPr>
            <a:r>
              <a:rPr lang="zh-CN" altLang="en-US" dirty="0"/>
              <a:t>寄存器访问速度快</a:t>
            </a:r>
            <a:endParaRPr lang="en-US" altLang="zh-CN" dirty="0"/>
          </a:p>
          <a:p>
            <a:pPr lvl="1">
              <a:spcBef>
                <a:spcPts val="300"/>
              </a:spcBef>
            </a:pPr>
            <a:r>
              <a:rPr lang="zh-CN" altLang="en-US" dirty="0"/>
              <a:t>数量少</a:t>
            </a:r>
            <a:endParaRPr lang="en-US" altLang="zh-CN" dirty="0"/>
          </a:p>
          <a:p>
            <a:pPr lvl="1">
              <a:spcBef>
                <a:spcPts val="300"/>
              </a:spcBef>
            </a:pPr>
            <a:r>
              <a:rPr lang="zh-CN" altLang="en-US" dirty="0"/>
              <a:t>很多现代指令只能使用寄存器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ct val="0"/>
              </a:spcBef>
            </a:pPr>
            <a:endParaRPr kumimoji="1"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操作数</a:t>
            </a:r>
          </a:p>
        </p:txBody>
      </p:sp>
    </p:spTree>
    <p:extLst>
      <p:ext uri="{BB962C8B-B14F-4D97-AF65-F5344CB8AC3E}">
        <p14:creationId xmlns:p14="http://schemas.microsoft.com/office/powerpoint/2010/main" val="284948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zh-CN" altLang="en-US" dirty="0"/>
              <a:t>整型数：</a:t>
            </a:r>
            <a:r>
              <a:rPr lang="en-US" dirty="0"/>
              <a:t>1</a:t>
            </a:r>
            <a:r>
              <a:rPr lang="zh-CN" altLang="en-US" dirty="0"/>
              <a:t>、</a:t>
            </a:r>
            <a:r>
              <a:rPr lang="en-US" dirty="0"/>
              <a:t>2</a:t>
            </a:r>
            <a:r>
              <a:rPr lang="zh-CN" altLang="en-US" dirty="0"/>
              <a:t>、</a:t>
            </a:r>
            <a:r>
              <a:rPr lang="en-US" dirty="0"/>
              <a:t> 4 </a:t>
            </a:r>
            <a:r>
              <a:rPr lang="zh-CN" altLang="en-US" dirty="0"/>
              <a:t>或</a:t>
            </a:r>
            <a:r>
              <a:rPr lang="en-US" dirty="0"/>
              <a:t>8</a:t>
            </a:r>
            <a:r>
              <a:rPr lang="zh-CN" altLang="en-US" dirty="0"/>
              <a:t>字节</a:t>
            </a:r>
            <a:endParaRPr lang="en-US" dirty="0"/>
          </a:p>
          <a:p>
            <a:pPr lvl="1"/>
            <a:r>
              <a:rPr lang="zh-CN" altLang="en-US" dirty="0"/>
              <a:t>数值</a:t>
            </a:r>
            <a:endParaRPr lang="en-US" altLang="zh-CN" dirty="0"/>
          </a:p>
          <a:p>
            <a:pPr lvl="1"/>
            <a:r>
              <a:rPr lang="zh-CN" altLang="en-US" dirty="0"/>
              <a:t>地址（无类型指针）</a:t>
            </a:r>
            <a:endParaRPr lang="en-US" dirty="0"/>
          </a:p>
          <a:p>
            <a:r>
              <a:rPr lang="zh-CN" altLang="en-US" dirty="0"/>
              <a:t>浮点数：</a:t>
            </a:r>
            <a:r>
              <a:rPr lang="en-US" dirty="0"/>
              <a:t>4, 8, or 10 bytes</a:t>
            </a:r>
          </a:p>
          <a:p>
            <a:endParaRPr lang="en-US" dirty="0"/>
          </a:p>
          <a:p>
            <a:r>
              <a:rPr lang="zh-CN" altLang="en-US" dirty="0"/>
              <a:t>程序</a:t>
            </a:r>
            <a:r>
              <a:rPr lang="en-US" altLang="zh-CN" dirty="0"/>
              <a:t>(</a:t>
            </a:r>
            <a:r>
              <a:rPr lang="en-US" dirty="0"/>
              <a:t>Code):</a:t>
            </a:r>
            <a:r>
              <a:rPr lang="zh-CN" altLang="en-US" dirty="0"/>
              <a:t>指令序列的字节编码串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zh-CN" altLang="en-US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没有</a:t>
            </a:r>
            <a:r>
              <a:rPr lang="zh-CN" altLang="en-US" dirty="0"/>
              <a:t>数组、结构体等聚合类型</a:t>
            </a:r>
            <a:r>
              <a:rPr lang="en-US" altLang="zh-CN" dirty="0"/>
              <a:t>(</a:t>
            </a:r>
            <a:r>
              <a:rPr lang="en-US" dirty="0"/>
              <a:t>aggregate types)</a:t>
            </a:r>
          </a:p>
          <a:p>
            <a:pPr lvl="1"/>
            <a:r>
              <a:rPr lang="zh-CN" altLang="en-US" dirty="0"/>
              <a:t>就是内存中连续分配的字节。</a:t>
            </a:r>
            <a:endParaRPr lang="en-US" dirty="0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汇编特点</a:t>
            </a:r>
            <a:r>
              <a:rPr lang="en-US" dirty="0"/>
              <a:t>: </a:t>
            </a:r>
            <a:r>
              <a:rPr lang="zh-CN" altLang="en-US" dirty="0"/>
              <a:t>数据类型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用寄存器、内存数据完成算术功能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在内存和寄存器之间传送（拷贝）数据</a:t>
            </a:r>
            <a:endParaRPr lang="en-US" dirty="0"/>
          </a:p>
          <a:p>
            <a:pPr lvl="1"/>
            <a:r>
              <a:rPr lang="zh-CN" altLang="en-US" dirty="0"/>
              <a:t>从内存载入数据到寄存器</a:t>
            </a:r>
            <a:endParaRPr lang="en-US" altLang="zh-CN" dirty="0"/>
          </a:p>
          <a:p>
            <a:pPr lvl="1"/>
            <a:r>
              <a:rPr lang="zh-CN" altLang="en-US" dirty="0"/>
              <a:t>将寄存器数据保存到内存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转移控制</a:t>
            </a:r>
            <a:endParaRPr lang="en-US" dirty="0"/>
          </a:p>
          <a:p>
            <a:pPr lvl="1"/>
            <a:r>
              <a:rPr lang="zh-CN" altLang="en-US" dirty="0"/>
              <a:t>无条件跳转到函数或从函数返回</a:t>
            </a:r>
            <a:endParaRPr lang="en-US" altLang="zh-CN" dirty="0"/>
          </a:p>
          <a:p>
            <a:pPr lvl="1"/>
            <a:r>
              <a:rPr lang="zh-CN" altLang="en-US" dirty="0"/>
              <a:t>条件分支</a:t>
            </a:r>
            <a:endParaRPr lang="en-US" dirty="0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汇编特点</a:t>
            </a:r>
            <a:r>
              <a:rPr lang="en-US" dirty="0"/>
              <a:t>: </a:t>
            </a:r>
            <a:r>
              <a:rPr lang="zh-CN" altLang="en-US" dirty="0"/>
              <a:t>运算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999DAF-2C31-4E92-A08E-BCAE29570587}"/>
              </a:ext>
            </a:extLst>
          </p:cNvPr>
          <p:cNvGrpSpPr/>
          <p:nvPr/>
        </p:nvGrpSpPr>
        <p:grpSpPr>
          <a:xfrm>
            <a:off x="5486400" y="1133182"/>
            <a:ext cx="3009900" cy="5609148"/>
            <a:chOff x="342900" y="914400"/>
            <a:chExt cx="3009900" cy="5609148"/>
          </a:xfrm>
        </p:grpSpPr>
        <p:sp>
          <p:nvSpPr>
            <p:cNvPr id="151554" name="Rectangle 2"/>
            <p:cNvSpPr>
              <a:spLocks noChangeArrowheads="1"/>
            </p:cNvSpPr>
            <p:nvPr/>
          </p:nvSpPr>
          <p:spPr bwMode="auto">
            <a:xfrm>
              <a:off x="342900" y="914400"/>
              <a:ext cx="3009900" cy="412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l" defTabSz="895350">
                <a:spcBef>
                  <a:spcPct val="3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alibri" pitchFamily="34" charset="0"/>
                </a:rPr>
                <a:t> </a:t>
              </a:r>
              <a:r>
                <a:rPr lang="en-US" sz="2400" dirty="0" err="1">
                  <a:latin typeface="Courier New" pitchFamily="49" charset="0"/>
                </a:rPr>
                <a:t>sumstore</a:t>
              </a:r>
              <a:r>
                <a:rPr lang="zh-CN" altLang="en-US" sz="2400" dirty="0">
                  <a:latin typeface="Courier New" pitchFamily="49" charset="0"/>
                </a:rPr>
                <a:t>的代码</a:t>
              </a:r>
              <a:endParaRPr lang="en-US" sz="2400" dirty="0">
                <a:solidFill>
                  <a:schemeClr val="tx2"/>
                </a:solidFill>
                <a:latin typeface="Calibri" pitchFamily="34" charset="0"/>
              </a:endParaRPr>
            </a:p>
            <a:p>
              <a:pPr marL="223838" indent="-223838" defTabSz="895350">
                <a:lnSpc>
                  <a:spcPct val="100000"/>
                </a:lnSpc>
              </a:pPr>
              <a:endParaRPr lang="en-US" sz="2400" dirty="0">
                <a:solidFill>
                  <a:schemeClr val="tx2"/>
                </a:solidFill>
                <a:latin typeface="Calibri" pitchFamily="34" charset="0"/>
              </a:endParaRPr>
            </a:p>
          </p:txBody>
        </p:sp>
        <p:sp>
          <p:nvSpPr>
            <p:cNvPr id="151555" name="Rectangle 3"/>
            <p:cNvSpPr>
              <a:spLocks noChangeArrowheads="1"/>
            </p:cNvSpPr>
            <p:nvPr/>
          </p:nvSpPr>
          <p:spPr bwMode="auto">
            <a:xfrm>
              <a:off x="344488" y="1447800"/>
              <a:ext cx="2511425" cy="50757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0x0400595: </a:t>
              </a:r>
            </a:p>
            <a:p>
              <a:pPr>
                <a:lnSpc>
                  <a:spcPct val="90000"/>
                </a:lnSpc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0x53</a:t>
              </a:r>
            </a:p>
            <a:p>
              <a:pPr>
                <a:lnSpc>
                  <a:spcPct val="90000"/>
                </a:lnSpc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0x48</a:t>
              </a:r>
            </a:p>
            <a:p>
              <a:pPr>
                <a:lnSpc>
                  <a:spcPct val="90000"/>
                </a:lnSpc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0x89</a:t>
              </a:r>
            </a:p>
            <a:p>
              <a:pPr>
                <a:lnSpc>
                  <a:spcPct val="90000"/>
                </a:lnSpc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0xd3</a:t>
              </a:r>
            </a:p>
            <a:p>
              <a:pPr>
                <a:lnSpc>
                  <a:spcPct val="90000"/>
                </a:lnSpc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0xe8</a:t>
              </a:r>
            </a:p>
            <a:p>
              <a:pPr>
                <a:lnSpc>
                  <a:spcPct val="90000"/>
                </a:lnSpc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0xf2</a:t>
              </a:r>
            </a:p>
            <a:p>
              <a:pPr>
                <a:lnSpc>
                  <a:spcPct val="90000"/>
                </a:lnSpc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0xff</a:t>
              </a:r>
            </a:p>
            <a:p>
              <a:pPr>
                <a:lnSpc>
                  <a:spcPct val="90000"/>
                </a:lnSpc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0xff</a:t>
              </a:r>
            </a:p>
            <a:p>
              <a:pPr>
                <a:lnSpc>
                  <a:spcPct val="90000"/>
                </a:lnSpc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0xff</a:t>
              </a:r>
            </a:p>
            <a:p>
              <a:pPr>
                <a:lnSpc>
                  <a:spcPct val="90000"/>
                </a:lnSpc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0x48</a:t>
              </a:r>
            </a:p>
            <a:p>
              <a:pPr>
                <a:lnSpc>
                  <a:spcPct val="90000"/>
                </a:lnSpc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0x89</a:t>
              </a:r>
            </a:p>
            <a:p>
              <a:pPr>
                <a:lnSpc>
                  <a:spcPct val="90000"/>
                </a:lnSpc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0x03</a:t>
              </a:r>
            </a:p>
            <a:p>
              <a:pPr>
                <a:lnSpc>
                  <a:spcPct val="90000"/>
                </a:lnSpc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0x5b</a:t>
              </a:r>
            </a:p>
            <a:p>
              <a:pPr>
                <a:lnSpc>
                  <a:spcPct val="90000"/>
                </a:lnSpc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0xc3</a:t>
              </a:r>
            </a:p>
          </p:txBody>
        </p:sp>
      </p:grpSp>
      <p:sp>
        <p:nvSpPr>
          <p:cNvPr id="15155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汇编器</a:t>
            </a:r>
            <a:endParaRPr lang="en-US" dirty="0"/>
          </a:p>
          <a:p>
            <a:pPr lvl="1"/>
            <a:r>
              <a:rPr lang="zh-CN" altLang="en-US" dirty="0"/>
              <a:t>将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.s</a:t>
            </a:r>
            <a:r>
              <a:rPr lang="en-US" dirty="0"/>
              <a:t> </a:t>
            </a:r>
            <a:r>
              <a:rPr lang="zh-CN" altLang="en-US" dirty="0"/>
              <a:t>翻译成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.o</a:t>
            </a:r>
          </a:p>
          <a:p>
            <a:pPr lvl="1"/>
            <a:r>
              <a:rPr lang="zh-CN" altLang="en-US" dirty="0"/>
              <a:t>指令的二进制编码</a:t>
            </a:r>
            <a:endParaRPr lang="en-US" altLang="zh-CN" dirty="0"/>
          </a:p>
          <a:p>
            <a:pPr lvl="1"/>
            <a:r>
              <a:rPr lang="zh-CN" altLang="en-US" dirty="0"/>
              <a:t>几乎完整的可执行代码映像</a:t>
            </a:r>
            <a:endParaRPr lang="en-US" dirty="0"/>
          </a:p>
          <a:p>
            <a:pPr lvl="1"/>
            <a:r>
              <a:rPr lang="zh-CN" altLang="en-US" dirty="0"/>
              <a:t>缺少不同文件代码之间的联系</a:t>
            </a:r>
            <a:endParaRPr lang="en-US" dirty="0"/>
          </a:p>
          <a:p>
            <a:r>
              <a:rPr lang="zh-CN" altLang="en-US" dirty="0"/>
              <a:t>连接器</a:t>
            </a:r>
            <a:endParaRPr lang="en-US" dirty="0"/>
          </a:p>
          <a:p>
            <a:pPr lvl="1"/>
            <a:r>
              <a:rPr lang="zh-CN" altLang="en-US" dirty="0"/>
              <a:t>解析文件之间的引用</a:t>
            </a:r>
            <a:endParaRPr lang="en-US" altLang="zh-CN" dirty="0"/>
          </a:p>
          <a:p>
            <a:pPr lvl="1"/>
            <a:r>
              <a:rPr lang="zh-CN" altLang="en-US" dirty="0"/>
              <a:t>与静态运行库相结合</a:t>
            </a:r>
            <a:endParaRPr lang="en-US" altLang="zh-CN" dirty="0"/>
          </a:p>
          <a:p>
            <a:pPr lvl="2"/>
            <a:r>
              <a:rPr lang="zh-CN" altLang="en-US" dirty="0"/>
              <a:t>例如</a:t>
            </a:r>
            <a:r>
              <a:rPr lang="en-US" dirty="0"/>
              <a:t>,</a:t>
            </a:r>
            <a:r>
              <a:rPr lang="en-US" dirty="0" err="1"/>
              <a:t>malloc</a:t>
            </a:r>
            <a:r>
              <a:rPr lang="en-US" dirty="0"/>
              <a:t>, </a:t>
            </a:r>
            <a:r>
              <a:rPr lang="en-US" dirty="0" err="1"/>
              <a:t>printf</a:t>
            </a:r>
            <a:r>
              <a:rPr lang="zh-CN" altLang="en-US" dirty="0"/>
              <a:t>的运行库</a:t>
            </a:r>
            <a:endParaRPr lang="en-US" dirty="0"/>
          </a:p>
          <a:p>
            <a:pPr lvl="1"/>
            <a:r>
              <a:rPr lang="zh-CN" altLang="en-US" dirty="0"/>
              <a:t>动态链接库</a:t>
            </a:r>
            <a:endParaRPr lang="en-US" i="1" dirty="0"/>
          </a:p>
          <a:p>
            <a:pPr lvl="2"/>
            <a:r>
              <a:rPr lang="zh-CN" altLang="en-US" dirty="0"/>
              <a:t>程序开始执行时，在进行链接</a:t>
            </a:r>
            <a:endParaRPr lang="en-US" dirty="0"/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目标代码</a:t>
            </a:r>
            <a:endParaRPr lang="en-US" dirty="0"/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6248400" y="4581818"/>
            <a:ext cx="2895600" cy="190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zh-CN" altLang="en-US" dirty="0">
                <a:solidFill>
                  <a:srgbClr val="C00000"/>
                </a:solidFill>
                <a:latin typeface="Calibri" pitchFamily="34" charset="0"/>
              </a:rPr>
              <a:t>共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14</a:t>
            </a:r>
            <a:r>
              <a:rPr lang="zh-CN" altLang="en-US" dirty="0">
                <a:solidFill>
                  <a:srgbClr val="C00000"/>
                </a:solidFill>
                <a:latin typeface="Calibri" pitchFamily="34" charset="0"/>
              </a:rPr>
              <a:t>字节</a:t>
            </a:r>
            <a:endParaRPr lang="en-US" altLang="zh-CN" dirty="0">
              <a:solidFill>
                <a:srgbClr val="C00000"/>
              </a:solidFill>
              <a:latin typeface="Calibri" pitchFamily="34" charset="0"/>
            </a:endParaRP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zh-CN" altLang="en-US" dirty="0">
                <a:solidFill>
                  <a:srgbClr val="C00000"/>
                </a:solidFill>
                <a:latin typeface="Calibri" pitchFamily="34" charset="0"/>
              </a:rPr>
              <a:t>每个指令占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1, 3, </a:t>
            </a:r>
            <a:r>
              <a:rPr lang="zh-CN" altLang="en-US" dirty="0">
                <a:solidFill>
                  <a:srgbClr val="C00000"/>
                </a:solidFill>
                <a:latin typeface="Calibri" pitchFamily="34" charset="0"/>
              </a:rPr>
              <a:t>或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 5</a:t>
            </a:r>
            <a:r>
              <a:rPr lang="zh-CN" altLang="en-US" dirty="0">
                <a:solidFill>
                  <a:srgbClr val="C00000"/>
                </a:solidFill>
                <a:latin typeface="Calibri" pitchFamily="34" charset="0"/>
              </a:rPr>
              <a:t>字节</a:t>
            </a:r>
            <a:endParaRPr lang="en-US" altLang="zh-CN" dirty="0">
              <a:solidFill>
                <a:srgbClr val="C00000"/>
              </a:solidFill>
              <a:latin typeface="Calibri" pitchFamily="34" charset="0"/>
            </a:endParaRP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zh-CN" altLang="en-US" dirty="0">
                <a:solidFill>
                  <a:srgbClr val="C00000"/>
                </a:solidFill>
                <a:latin typeface="Calibri" pitchFamily="34" charset="0"/>
              </a:rPr>
              <a:t>开始地址：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0x0400595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C </a:t>
            </a:r>
            <a:r>
              <a:rPr lang="zh-CN" altLang="en-US" dirty="0"/>
              <a:t>代码</a:t>
            </a:r>
            <a:endParaRPr lang="en-US" dirty="0"/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zh-CN" altLang="en-US" dirty="0"/>
              <a:t>将数值</a:t>
            </a:r>
            <a:r>
              <a:rPr lang="en-US" dirty="0"/>
              <a:t>t</a:t>
            </a:r>
            <a:r>
              <a:rPr lang="zh-CN" altLang="en-US" dirty="0"/>
              <a:t>存到</a:t>
            </a:r>
            <a:r>
              <a:rPr lang="en-US" dirty="0"/>
              <a:t> </a:t>
            </a:r>
            <a:r>
              <a:rPr lang="en-US" dirty="0" err="1"/>
              <a:t>dest</a:t>
            </a:r>
            <a:r>
              <a:rPr lang="zh-CN" altLang="en-US" dirty="0"/>
              <a:t>指定的地方</a:t>
            </a:r>
            <a:endParaRPr lang="en-US" dirty="0"/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zh-CN" altLang="en-US" dirty="0"/>
              <a:t>汇编代码</a:t>
            </a:r>
            <a:endParaRPr lang="en-US" dirty="0"/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zh-CN" altLang="en-US" dirty="0"/>
              <a:t>传送</a:t>
            </a:r>
            <a:r>
              <a:rPr lang="en-US" dirty="0"/>
              <a:t> 8</a:t>
            </a:r>
            <a:r>
              <a:rPr lang="zh-CN" altLang="en-US" dirty="0"/>
              <a:t>字节</a:t>
            </a:r>
            <a:r>
              <a:rPr lang="en-US" altLang="zh-CN" dirty="0"/>
              <a:t>(Quad words)</a:t>
            </a:r>
            <a:r>
              <a:rPr lang="zh-CN" altLang="en-US" dirty="0"/>
              <a:t>数值到内存</a:t>
            </a:r>
            <a:endParaRPr lang="en-US" dirty="0"/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zh-CN" altLang="en-US" dirty="0"/>
              <a:t>操作数</a:t>
            </a:r>
            <a:r>
              <a:rPr lang="en-US" dirty="0"/>
              <a:t>:</a:t>
            </a:r>
          </a:p>
          <a:p>
            <a:pPr marL="839788" lvl="2" indent="-165100" defTabSz="895350">
              <a:buNone/>
              <a:tabLst>
                <a:tab pos="1603375" algn="l"/>
                <a:tab pos="2514600" algn="l"/>
              </a:tabLst>
            </a:pPr>
            <a:r>
              <a:rPr lang="en-US" dirty="0"/>
              <a:t>t:	</a:t>
            </a:r>
            <a:r>
              <a:rPr lang="zh-CN" altLang="en-US" dirty="0"/>
              <a:t>寄存器</a:t>
            </a:r>
            <a:r>
              <a:rPr lang="en-US" dirty="0"/>
              <a:t>	%</a:t>
            </a:r>
            <a:r>
              <a:rPr lang="en-US" dirty="0" err="1"/>
              <a:t>rax</a:t>
            </a:r>
            <a:endParaRPr lang="en-US" dirty="0"/>
          </a:p>
          <a:p>
            <a:pPr marL="839788" lvl="2" indent="-165100" defTabSz="895350">
              <a:buFont typeface="Wingdings" pitchFamily="2" charset="2"/>
              <a:buNone/>
              <a:tabLst>
                <a:tab pos="1603375" algn="l"/>
                <a:tab pos="2514600" algn="l"/>
              </a:tabLst>
            </a:pPr>
            <a:r>
              <a:rPr lang="en-US" dirty="0" err="1"/>
              <a:t>dest</a:t>
            </a:r>
            <a:r>
              <a:rPr lang="en-US" dirty="0"/>
              <a:t>:	</a:t>
            </a:r>
            <a:r>
              <a:rPr lang="zh-CN" altLang="en-US" dirty="0"/>
              <a:t>寄存器</a:t>
            </a:r>
            <a:r>
              <a:rPr lang="en-US" dirty="0"/>
              <a:t>	%</a:t>
            </a:r>
            <a:r>
              <a:rPr lang="en-US" dirty="0" err="1"/>
              <a:t>rbx</a:t>
            </a:r>
            <a:endParaRPr lang="en-US" dirty="0"/>
          </a:p>
          <a:p>
            <a:pPr marL="839788" lvl="2" indent="-165100" defTabSz="895350">
              <a:buFont typeface="Wingdings" pitchFamily="2" charset="2"/>
              <a:buNone/>
              <a:tabLst>
                <a:tab pos="1603375" algn="l"/>
                <a:tab pos="2514600" algn="l"/>
              </a:tabLst>
            </a:pPr>
            <a:r>
              <a:rPr lang="en-US" dirty="0"/>
              <a:t>*</a:t>
            </a:r>
            <a:r>
              <a:rPr lang="en-US" dirty="0" err="1"/>
              <a:t>dest</a:t>
            </a:r>
            <a:r>
              <a:rPr lang="en-US" dirty="0"/>
              <a:t>: </a:t>
            </a:r>
            <a:r>
              <a:rPr lang="zh-CN" altLang="en-US" dirty="0"/>
              <a:t>内存  </a:t>
            </a:r>
            <a:r>
              <a:rPr lang="en-US" dirty="0"/>
              <a:t>M[%</a:t>
            </a:r>
            <a:r>
              <a:rPr lang="en-US" dirty="0" err="1"/>
              <a:t>rbx</a:t>
            </a:r>
            <a:r>
              <a:rPr lang="en-US" dirty="0"/>
              <a:t>]</a:t>
            </a:r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zh-CN" altLang="en-US" dirty="0"/>
              <a:t>目标代码</a:t>
            </a:r>
            <a:endParaRPr lang="en-US" altLang="zh-CN" dirty="0"/>
          </a:p>
          <a:p>
            <a:pPr marL="623888" lvl="1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3</a:t>
            </a:r>
            <a:r>
              <a:rPr lang="zh-CN" altLang="en-US" dirty="0"/>
              <a:t>字节的指令</a:t>
            </a:r>
            <a:endParaRPr lang="en-US" altLang="zh-CN" dirty="0"/>
          </a:p>
          <a:p>
            <a:pPr marL="623888" lvl="1" indent="-223838" defTabSz="895350">
              <a:tabLst>
                <a:tab pos="1603375" algn="l"/>
                <a:tab pos="2514600" algn="l"/>
              </a:tabLst>
            </a:pPr>
            <a:r>
              <a:rPr lang="zh-CN" altLang="en-US" dirty="0"/>
              <a:t>保存在地址</a:t>
            </a:r>
            <a:r>
              <a:rPr lang="en-US" dirty="0"/>
              <a:t>0x40059e</a:t>
            </a:r>
            <a:r>
              <a:rPr lang="zh-CN" altLang="en-US" dirty="0"/>
              <a:t>处</a:t>
            </a:r>
            <a:endParaRPr lang="en-US" dirty="0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机器指令示例</a:t>
            </a:r>
            <a:endParaRPr lang="en-US" dirty="0"/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5070903" y="1518274"/>
            <a:ext cx="3883025" cy="4591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t;</a:t>
            </a: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5070903" y="2347980"/>
            <a:ext cx="3886200" cy="4591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549400" algn="l"/>
              </a:tabLst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4993490" y="5036826"/>
            <a:ext cx="3886200" cy="4591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921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0x40059e:  48 89 03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5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52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52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52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0" grpId="0" animBg="1"/>
      <p:bldP spid="152581" grpId="0" animBg="1"/>
      <p:bldP spid="15258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反汇编器</a:t>
            </a:r>
            <a:r>
              <a:rPr lang="en-US" altLang="zh-CN" dirty="0"/>
              <a:t>/</a:t>
            </a:r>
            <a:r>
              <a:rPr lang="zh-CN" altLang="en-US" dirty="0"/>
              <a:t>反汇编程序</a:t>
            </a:r>
            <a:r>
              <a:rPr lang="en-US" altLang="zh-CN" dirty="0"/>
              <a:t>(</a:t>
            </a:r>
            <a:r>
              <a:rPr lang="en-US" dirty="0"/>
              <a:t>Disassembler)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objdump</a:t>
            </a:r>
            <a:r>
              <a:rPr lang="en-US" b="1" dirty="0">
                <a:latin typeface="Courier New" pitchFamily="49" charset="0"/>
              </a:rPr>
              <a:t> –d sum</a:t>
            </a:r>
          </a:p>
          <a:p>
            <a:pPr lvl="1"/>
            <a:r>
              <a:rPr lang="zh-CN" altLang="en-US" dirty="0"/>
              <a:t>检查目标代码的有用工具</a:t>
            </a:r>
            <a:endParaRPr lang="en-US" dirty="0"/>
          </a:p>
          <a:p>
            <a:pPr lvl="1"/>
            <a:r>
              <a:rPr lang="zh-CN" altLang="en-US" dirty="0"/>
              <a:t>分析指令的位模式</a:t>
            </a:r>
            <a:endParaRPr lang="en-US" dirty="0"/>
          </a:p>
          <a:p>
            <a:pPr lvl="1"/>
            <a:r>
              <a:rPr lang="zh-CN" altLang="en-US" dirty="0"/>
              <a:t>生成近似的汇编代码表述</a:t>
            </a:r>
            <a:r>
              <a:rPr lang="en-US" altLang="zh-CN" dirty="0"/>
              <a:t>/</a:t>
            </a:r>
            <a:r>
              <a:rPr lang="zh-CN" altLang="en-US" dirty="0"/>
              <a:t>译文</a:t>
            </a:r>
            <a:endParaRPr lang="en-US" dirty="0"/>
          </a:p>
          <a:p>
            <a:pPr lvl="1"/>
            <a:r>
              <a:rPr lang="zh-CN" altLang="en-US" dirty="0"/>
              <a:t>可处理</a:t>
            </a:r>
            <a:r>
              <a:rPr lang="en-US" dirty="0" err="1"/>
              <a:t>a.out</a:t>
            </a:r>
            <a:r>
              <a:rPr lang="en-US" dirty="0"/>
              <a:t> (</a:t>
            </a:r>
            <a:r>
              <a:rPr lang="zh-CN" altLang="en-US" dirty="0"/>
              <a:t>完整可执行文件</a:t>
            </a:r>
            <a:r>
              <a:rPr lang="en-US" dirty="0"/>
              <a:t>)</a:t>
            </a:r>
            <a:r>
              <a:rPr lang="zh-CN" altLang="en-US" dirty="0"/>
              <a:t>或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.o</a:t>
            </a:r>
            <a:r>
              <a:rPr lang="en-US" dirty="0"/>
              <a:t> </a:t>
            </a:r>
            <a:r>
              <a:rPr lang="zh-CN" altLang="en-US" dirty="0"/>
              <a:t>文件</a:t>
            </a:r>
            <a:endParaRPr lang="en-US" dirty="0"/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目标代码的反汇编</a:t>
            </a:r>
            <a:endParaRPr 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A7AA794-BD3B-497C-B616-3D7A7FFA5172}"/>
              </a:ext>
            </a:extLst>
          </p:cNvPr>
          <p:cNvGrpSpPr/>
          <p:nvPr/>
        </p:nvGrpSpPr>
        <p:grpSpPr>
          <a:xfrm>
            <a:off x="745845" y="3995736"/>
            <a:ext cx="7950200" cy="2675091"/>
            <a:chOff x="838200" y="1287309"/>
            <a:chExt cx="7950200" cy="2675091"/>
          </a:xfrm>
        </p:grpSpPr>
        <p:sp>
          <p:nvSpPr>
            <p:cNvPr id="153602" name="Rectangle 2"/>
            <p:cNvSpPr>
              <a:spLocks noChangeArrowheads="1"/>
            </p:cNvSpPr>
            <p:nvPr/>
          </p:nvSpPr>
          <p:spPr bwMode="auto">
            <a:xfrm>
              <a:off x="838200" y="1366838"/>
              <a:ext cx="381000" cy="1985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algn="ctr" defTabSz="895350">
                <a:spcBef>
                  <a:spcPct val="30000"/>
                </a:spcBef>
              </a:pPr>
              <a:r>
                <a:rPr lang="zh-CN" altLang="en-US" sz="2800" dirty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反汇编结果</a:t>
              </a:r>
              <a:endParaRPr 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223838" indent="-223838" algn="ctr" defTabSz="895350">
                <a:lnSpc>
                  <a:spcPct val="100000"/>
                </a:lnSpc>
              </a:pPr>
              <a:endParaRPr 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295400" y="1287309"/>
              <a:ext cx="7493000" cy="2675091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0000000000400595 &lt;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sumstore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&gt;: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400595:  53                    push   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400596:  48 89 d3         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mov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400599:  e8 f2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ff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ff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ff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callq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400590 &lt;plus&gt;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40059e:  48 89 03          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mov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rax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,(%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rbx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4005a1:  5b                     pop    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4005a2:  c3                     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retq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在调试器</a:t>
            </a:r>
            <a:r>
              <a:rPr lang="en-US" dirty="0"/>
              <a:t> </a:t>
            </a:r>
            <a:r>
              <a:rPr lang="en-US" dirty="0" err="1"/>
              <a:t>gdb</a:t>
            </a:r>
            <a:r>
              <a:rPr lang="zh-CN" altLang="en-US" dirty="0"/>
              <a:t>中</a:t>
            </a:r>
            <a:r>
              <a:rPr lang="zh-CN" altLang="en-US" dirty="0">
                <a:latin typeface="Courier New" pitchFamily="49" charset="0"/>
              </a:rPr>
              <a:t>反汇编</a:t>
            </a:r>
            <a:r>
              <a:rPr lang="en-US" altLang="zh-CN" dirty="0" err="1">
                <a:latin typeface="Courier New" pitchFamily="49" charset="0"/>
              </a:rPr>
              <a:t>sumstore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sum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Courier New" pitchFamily="49" charset="0"/>
              </a:rPr>
              <a:t>disassemble </a:t>
            </a:r>
            <a:r>
              <a:rPr lang="en-US" altLang="zh-CN" b="1" dirty="0" err="1">
                <a:latin typeface="Courier New" pitchFamily="49" charset="0"/>
              </a:rPr>
              <a:t>sumstore</a:t>
            </a:r>
            <a:endParaRPr lang="en-US" altLang="zh-CN" b="1" dirty="0">
              <a:latin typeface="Courier New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itchFamily="49" charset="0"/>
              </a:rPr>
              <a:t>x/14xb </a:t>
            </a:r>
            <a:r>
              <a:rPr lang="en-US" b="1" dirty="0" err="1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zh-CN" altLang="en-US" dirty="0"/>
              <a:t>查看</a:t>
            </a:r>
            <a:r>
              <a:rPr lang="en-US" b="1" dirty="0" err="1">
                <a:latin typeface="Courier New" pitchFamily="49" charset="0"/>
              </a:rPr>
              <a:t>sumstore</a:t>
            </a:r>
            <a:r>
              <a:rPr lang="zh-CN" altLang="en-US" dirty="0">
                <a:latin typeface="Courier New" pitchFamily="49" charset="0"/>
              </a:rPr>
              <a:t>开始的</a:t>
            </a:r>
            <a:r>
              <a:rPr lang="en-US" altLang="zh-CN" dirty="0">
                <a:latin typeface="Courier New" pitchFamily="49" charset="0"/>
              </a:rPr>
              <a:t>14</a:t>
            </a:r>
            <a:r>
              <a:rPr lang="zh-CN" altLang="en-US" dirty="0">
                <a:latin typeface="Courier New" pitchFamily="49" charset="0"/>
              </a:rPr>
              <a:t>字节内容</a:t>
            </a:r>
            <a:endParaRPr lang="en-US" dirty="0">
              <a:latin typeface="Courier New" pitchFamily="49" charset="0"/>
            </a:endParaRPr>
          </a:p>
          <a:p>
            <a:pPr lvl="1"/>
            <a:endParaRPr 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95E96AF-2D46-4747-B307-722C3A6BD04D}"/>
              </a:ext>
            </a:extLst>
          </p:cNvPr>
          <p:cNvGrpSpPr/>
          <p:nvPr/>
        </p:nvGrpSpPr>
        <p:grpSpPr>
          <a:xfrm>
            <a:off x="274637" y="3544043"/>
            <a:ext cx="6888163" cy="3105904"/>
            <a:chOff x="1189037" y="3719909"/>
            <a:chExt cx="6888163" cy="3105904"/>
          </a:xfrm>
        </p:grpSpPr>
        <p:sp>
          <p:nvSpPr>
            <p:cNvPr id="154626" name="Rectangle 2"/>
            <p:cNvSpPr>
              <a:spLocks noChangeArrowheads="1"/>
            </p:cNvSpPr>
            <p:nvPr/>
          </p:nvSpPr>
          <p:spPr bwMode="auto">
            <a:xfrm>
              <a:off x="1277349" y="3719909"/>
              <a:ext cx="2603500" cy="412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l" defTabSz="895350">
                <a:spcBef>
                  <a:spcPct val="30000"/>
                </a:spcBef>
              </a:pPr>
              <a:r>
                <a:rPr lang="zh-CN" altLang="en-US" sz="2400" dirty="0">
                  <a:solidFill>
                    <a:schemeClr val="tx2"/>
                  </a:solidFill>
                  <a:latin typeface="Calibri" pitchFamily="34" charset="0"/>
                </a:rPr>
                <a:t>反汇编结果</a:t>
              </a:r>
              <a:endParaRPr lang="en-US" sz="2400" dirty="0">
                <a:solidFill>
                  <a:schemeClr val="tx2"/>
                </a:solidFill>
                <a:latin typeface="Calibri" pitchFamily="34" charset="0"/>
              </a:endParaRPr>
            </a:p>
            <a:p>
              <a:pPr marL="223838" indent="-223838" defTabSz="895350">
                <a:lnSpc>
                  <a:spcPct val="100000"/>
                </a:lnSpc>
              </a:pPr>
              <a:endParaRPr lang="en-US" sz="2400" dirty="0">
                <a:solidFill>
                  <a:schemeClr val="tx2"/>
                </a:solidFill>
                <a:latin typeface="Calibri" pitchFamily="34" charset="0"/>
              </a:endParaRPr>
            </a:p>
          </p:txBody>
        </p:sp>
        <p:sp>
          <p:nvSpPr>
            <p:cNvPr id="154627" name="Rectangle 3"/>
            <p:cNvSpPr>
              <a:spLocks noChangeArrowheads="1"/>
            </p:cNvSpPr>
            <p:nvPr/>
          </p:nvSpPr>
          <p:spPr bwMode="auto">
            <a:xfrm>
              <a:off x="1189037" y="4150722"/>
              <a:ext cx="6888163" cy="2675091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Dump of assembler code for function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sumstore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0x0000000000400595 &lt;+0&gt;: push   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0x0000000000400596 &lt;+1&gt;: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mov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0x0000000000400599 &lt;+4&gt;: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callq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0x400590 &lt;plus&gt;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0x000000000040059e &lt;+9&gt;: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mov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rax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,(%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rbx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0x00000000004005a1 &lt;+12&gt;:pop    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0x00000000004005a2 &lt;+13&gt;: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retq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反汇编的另一种方法</a:t>
            </a:r>
            <a:endParaRPr 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8AB2318-97CC-4AFF-8A56-9DCD2CDE3C88}"/>
              </a:ext>
            </a:extLst>
          </p:cNvPr>
          <p:cNvGrpSpPr/>
          <p:nvPr/>
        </p:nvGrpSpPr>
        <p:grpSpPr>
          <a:xfrm>
            <a:off x="7204682" y="1362074"/>
            <a:ext cx="1902502" cy="5289303"/>
            <a:chOff x="7204682" y="1362074"/>
            <a:chExt cx="1902502" cy="5289303"/>
          </a:xfrm>
        </p:grpSpPr>
        <p:sp>
          <p:nvSpPr>
            <p:cNvPr id="154630" name="Rectangle 6"/>
            <p:cNvSpPr>
              <a:spLocks noChangeArrowheads="1"/>
            </p:cNvSpPr>
            <p:nvPr/>
          </p:nvSpPr>
          <p:spPr bwMode="auto">
            <a:xfrm>
              <a:off x="7204682" y="1362074"/>
              <a:ext cx="1308100" cy="412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l" defTabSz="895350">
                <a:spcBef>
                  <a:spcPct val="3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alibri" pitchFamily="34" charset="0"/>
                </a:rPr>
                <a:t>Object</a:t>
              </a:r>
            </a:p>
            <a:p>
              <a:pPr marL="223838" indent="-223838" defTabSz="895350">
                <a:lnSpc>
                  <a:spcPct val="100000"/>
                </a:lnSpc>
              </a:pPr>
              <a:endParaRPr lang="en-US" sz="2400" dirty="0">
                <a:solidFill>
                  <a:schemeClr val="tx2"/>
                </a:solidFill>
                <a:latin typeface="Calibri" pitchFamily="34" charset="0"/>
              </a:endParaRPr>
            </a:p>
          </p:txBody>
        </p:sp>
        <p:sp>
          <p:nvSpPr>
            <p:cNvPr id="154631" name="Rectangle 7"/>
            <p:cNvSpPr>
              <a:spLocks noChangeArrowheads="1"/>
            </p:cNvSpPr>
            <p:nvPr/>
          </p:nvSpPr>
          <p:spPr bwMode="auto">
            <a:xfrm>
              <a:off x="7278384" y="1752600"/>
              <a:ext cx="1828800" cy="48987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algn="l">
                <a:lnSpc>
                  <a:spcPts val="2500"/>
                </a:lnSpc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0x0400595: </a:t>
              </a:r>
            </a:p>
            <a:p>
              <a:pPr algn="l">
                <a:lnSpc>
                  <a:spcPts val="2500"/>
                </a:lnSpc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0x53</a:t>
              </a:r>
            </a:p>
            <a:p>
              <a:pPr algn="l">
                <a:lnSpc>
                  <a:spcPts val="2500"/>
                </a:lnSpc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0x48</a:t>
              </a:r>
            </a:p>
            <a:p>
              <a:pPr algn="l">
                <a:lnSpc>
                  <a:spcPts val="2500"/>
                </a:lnSpc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0x89</a:t>
              </a:r>
            </a:p>
            <a:p>
              <a:pPr algn="l">
                <a:lnSpc>
                  <a:spcPts val="2500"/>
                </a:lnSpc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0xd3</a:t>
              </a:r>
            </a:p>
            <a:p>
              <a:pPr algn="l">
                <a:lnSpc>
                  <a:spcPts val="2500"/>
                </a:lnSpc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0xe8</a:t>
              </a:r>
            </a:p>
            <a:p>
              <a:pPr algn="l">
                <a:lnSpc>
                  <a:spcPts val="2500"/>
                </a:lnSpc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0xf2</a:t>
              </a:r>
            </a:p>
            <a:p>
              <a:pPr algn="l">
                <a:lnSpc>
                  <a:spcPts val="2500"/>
                </a:lnSpc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0xff</a:t>
              </a:r>
            </a:p>
            <a:p>
              <a:pPr algn="l">
                <a:lnSpc>
                  <a:spcPts val="2500"/>
                </a:lnSpc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0xff</a:t>
              </a:r>
            </a:p>
            <a:p>
              <a:pPr algn="l">
                <a:lnSpc>
                  <a:spcPts val="2500"/>
                </a:lnSpc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0xff</a:t>
              </a:r>
            </a:p>
            <a:p>
              <a:pPr algn="l">
                <a:lnSpc>
                  <a:spcPts val="2500"/>
                </a:lnSpc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0x48</a:t>
              </a:r>
            </a:p>
            <a:p>
              <a:pPr algn="l">
                <a:lnSpc>
                  <a:spcPts val="2500"/>
                </a:lnSpc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0x89</a:t>
              </a:r>
            </a:p>
            <a:p>
              <a:pPr algn="l">
                <a:lnSpc>
                  <a:spcPts val="2500"/>
                </a:lnSpc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0x03</a:t>
              </a:r>
            </a:p>
            <a:p>
              <a:pPr algn="l">
                <a:lnSpc>
                  <a:spcPts val="2500"/>
                </a:lnSpc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0x5b</a:t>
              </a:r>
            </a:p>
            <a:p>
              <a:pPr algn="l">
                <a:lnSpc>
                  <a:spcPts val="2500"/>
                </a:lnSpc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0xc3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C, </a:t>
            </a:r>
            <a:r>
              <a:rPr lang="zh-CN" altLang="en-US" dirty="0"/>
              <a:t>汇编</a:t>
            </a:r>
            <a:r>
              <a:rPr lang="en-US" altLang="zh-CN" dirty="0"/>
              <a:t>, </a:t>
            </a:r>
            <a:r>
              <a:rPr lang="zh-CN" altLang="en-US" dirty="0"/>
              <a:t>机器代码</a:t>
            </a:r>
            <a:endParaRPr lang="en-US" dirty="0"/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汇编基础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寄存器、操作数、数据传送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算术和逻辑运算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程序的机器级表示</a:t>
            </a:r>
            <a:r>
              <a:rPr lang="en-US" altLang="zh-CN" dirty="0"/>
              <a:t> </a:t>
            </a:r>
            <a:r>
              <a:rPr lang="en-US" dirty="0"/>
              <a:t>I: </a:t>
            </a:r>
            <a:r>
              <a:rPr lang="zh-CN" altLang="en-US" dirty="0"/>
              <a:t>基础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38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任何可执行代码</a:t>
            </a:r>
            <a:endParaRPr lang="en-US" dirty="0"/>
          </a:p>
          <a:p>
            <a:r>
              <a:rPr lang="zh-CN" altLang="en-US" dirty="0"/>
              <a:t>反汇编程序检查字节，并重构汇编资源</a:t>
            </a:r>
            <a:endParaRPr lang="en-US" dirty="0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什么可以被反汇编？</a:t>
            </a:r>
            <a:endParaRPr 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4B9FFDB-BA76-44DB-BC2A-58D0040E562A}"/>
              </a:ext>
            </a:extLst>
          </p:cNvPr>
          <p:cNvGrpSpPr/>
          <p:nvPr/>
        </p:nvGrpSpPr>
        <p:grpSpPr>
          <a:xfrm>
            <a:off x="511157" y="2514600"/>
            <a:ext cx="8164530" cy="4119570"/>
            <a:chOff x="565211" y="1138230"/>
            <a:chExt cx="8164530" cy="4119570"/>
          </a:xfrm>
        </p:grpSpPr>
        <p:sp>
          <p:nvSpPr>
            <p:cNvPr id="155652" name="Rectangle 4"/>
            <p:cNvSpPr>
              <a:spLocks noChangeArrowheads="1"/>
            </p:cNvSpPr>
            <p:nvPr/>
          </p:nvSpPr>
          <p:spPr bwMode="auto">
            <a:xfrm>
              <a:off x="576341" y="1592694"/>
              <a:ext cx="8153400" cy="3665106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l">
                <a:lnSpc>
                  <a:spcPts val="2500"/>
                </a:lnSpc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objdump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-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WINWORD.EXE</a:t>
              </a:r>
            </a:p>
            <a:p>
              <a:pPr algn="l">
                <a:tabLst>
                  <a:tab pos="457200" algn="l"/>
                  <a:tab pos="1485900" algn="l"/>
                </a:tabLst>
              </a:pPr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>
                <a:lnSpc>
                  <a:spcPts val="2500"/>
                </a:lnSpc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WINWORD.EXE:   file format pei-i386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>
                <a:lnSpc>
                  <a:spcPts val="2500"/>
                </a:lnSpc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symbols in "WINWORD.EXE".</a:t>
              </a:r>
            </a:p>
            <a:p>
              <a:pPr algn="l">
                <a:lnSpc>
                  <a:spcPts val="2500"/>
                </a:lnSpc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Disassembly of section .text:</a:t>
              </a:r>
            </a:p>
            <a:p>
              <a:pPr algn="l">
                <a:tabLst>
                  <a:tab pos="457200" algn="l"/>
                  <a:tab pos="1485900" algn="l"/>
                </a:tabLst>
              </a:pPr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>
                <a:lnSpc>
                  <a:spcPts val="2500"/>
                </a:lnSpc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30001000 &lt;.text&gt;:</a:t>
              </a:r>
            </a:p>
            <a:p>
              <a:pPr algn="l">
                <a:lnSpc>
                  <a:spcPts val="2500"/>
                </a:lnSpc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30001000:  55             push   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ebp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>
                <a:lnSpc>
                  <a:spcPts val="2500"/>
                </a:lnSpc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30001001:  8b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ec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mov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esp,%ebp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>
                <a:lnSpc>
                  <a:spcPts val="2500"/>
                </a:lnSpc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30001003:  6a ff          push   $0xffffffff</a:t>
              </a:r>
            </a:p>
            <a:p>
              <a:pPr algn="l">
                <a:lnSpc>
                  <a:spcPts val="2500"/>
                </a:lnSpc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30001005:  68 90 10 00 30 push   $0x30001090</a:t>
              </a:r>
            </a:p>
            <a:p>
              <a:pPr algn="l">
                <a:lnSpc>
                  <a:spcPts val="2500"/>
                </a:lnSpc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3000100a:  68 91 dc 4c 30 push   $0x304cdc91</a:t>
              </a:r>
            </a:p>
          </p:txBody>
        </p:sp>
        <p:sp>
          <p:nvSpPr>
            <p:cNvPr id="2" name="Rectangle 1"/>
            <p:cNvSpPr/>
            <p:nvPr/>
          </p:nvSpPr>
          <p:spPr bwMode="auto">
            <a:xfrm>
              <a:off x="565211" y="1138230"/>
              <a:ext cx="8164530" cy="4416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dirty="0">
                  <a:solidFill>
                    <a:srgbClr val="FF0000"/>
                  </a:solidFill>
                  <a:latin typeface="Calibri" pitchFamily="34" charset="0"/>
                </a:rPr>
                <a:t>微软的终端用户许可协议中，明确禁止逆向工程</a:t>
              </a:r>
              <a:endParaRPr lang="en-US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C,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汇编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机器代码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/>
              <a:t>汇编基础</a:t>
            </a:r>
            <a:r>
              <a:rPr lang="en-US" altLang="zh-CN" dirty="0"/>
              <a:t>: </a:t>
            </a:r>
            <a:r>
              <a:rPr lang="zh-CN" altLang="en-US" dirty="0"/>
              <a:t>寄存器、操作数、数据传送</a:t>
            </a:r>
            <a:endParaRPr lang="en-US" dirty="0"/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算术和逻辑运算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机器级程序设计</a:t>
            </a:r>
            <a:r>
              <a:rPr lang="en-US" dirty="0"/>
              <a:t>I: </a:t>
            </a:r>
            <a:r>
              <a:rPr lang="zh-CN" altLang="en-US" dirty="0"/>
              <a:t>基础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>
            <a:extLst>
              <a:ext uri="{FF2B5EF4-FFF2-40B4-BE49-F238E27FC236}">
                <a16:creationId xmlns:a16="http://schemas.microsoft.com/office/drawing/2014/main" id="{66A53792-1CAF-4DD8-8536-AE77AC80F876}"/>
              </a:ext>
            </a:extLst>
          </p:cNvPr>
          <p:cNvSpPr txBox="1"/>
          <p:nvPr/>
        </p:nvSpPr>
        <p:spPr>
          <a:xfrm>
            <a:off x="6553200" y="534680"/>
            <a:ext cx="2362200" cy="623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000" b="0" dirty="0">
                <a:latin typeface="Calibri" pitchFamily="34" charset="0"/>
              </a:rPr>
              <a:t>返回值</a:t>
            </a:r>
            <a:endParaRPr lang="en-US" altLang="zh-CN" sz="2000" b="0" dirty="0">
              <a:latin typeface="Calibri" pitchFamily="34" charset="0"/>
            </a:endParaRPr>
          </a:p>
          <a:p>
            <a:pPr>
              <a:spcAft>
                <a:spcPts val="600"/>
              </a:spcAft>
            </a:pPr>
            <a:r>
              <a:rPr lang="zh-CN" altLang="en-US" sz="2000" b="0" dirty="0">
                <a:latin typeface="Calibri" pitchFamily="34" charset="0"/>
              </a:rPr>
              <a:t>被调用者保存</a:t>
            </a:r>
            <a:endParaRPr lang="en-US" altLang="zh-CN" sz="2000" b="0" dirty="0">
              <a:latin typeface="Calibri" pitchFamily="34" charset="0"/>
            </a:endParaRPr>
          </a:p>
          <a:p>
            <a:pPr>
              <a:spcAft>
                <a:spcPts val="600"/>
              </a:spcAft>
            </a:pPr>
            <a:r>
              <a:rPr lang="zh-CN" altLang="en-US" sz="2000" b="0" dirty="0">
                <a:latin typeface="Calibri" pitchFamily="34" charset="0"/>
              </a:rPr>
              <a:t>第</a:t>
            </a:r>
            <a:r>
              <a:rPr lang="en-US" altLang="zh-CN" sz="2000" b="0" dirty="0">
                <a:latin typeface="Calibri" pitchFamily="34" charset="0"/>
              </a:rPr>
              <a:t>4</a:t>
            </a:r>
            <a:r>
              <a:rPr lang="zh-CN" altLang="en-US" sz="2000" b="0" dirty="0">
                <a:latin typeface="Calibri" pitchFamily="34" charset="0"/>
              </a:rPr>
              <a:t>个参数</a:t>
            </a:r>
            <a:endParaRPr lang="en-US" altLang="zh-CN" sz="2000" b="0" dirty="0">
              <a:latin typeface="Calibri" pitchFamily="34" charset="0"/>
            </a:endParaRPr>
          </a:p>
          <a:p>
            <a:pPr>
              <a:spcAft>
                <a:spcPts val="600"/>
              </a:spcAft>
            </a:pPr>
            <a:r>
              <a:rPr lang="zh-CN" altLang="en-US" sz="2000" b="0" dirty="0">
                <a:latin typeface="Calibri" pitchFamily="34" charset="0"/>
              </a:rPr>
              <a:t>第</a:t>
            </a:r>
            <a:r>
              <a:rPr lang="en-US" altLang="zh-CN" sz="2000" b="0" dirty="0">
                <a:latin typeface="Calibri" pitchFamily="34" charset="0"/>
              </a:rPr>
              <a:t>3</a:t>
            </a:r>
            <a:r>
              <a:rPr lang="zh-CN" altLang="en-US" sz="2000" b="0" dirty="0">
                <a:latin typeface="Calibri" pitchFamily="34" charset="0"/>
              </a:rPr>
              <a:t>个参数</a:t>
            </a:r>
            <a:endParaRPr lang="en-US" altLang="zh-CN" sz="2000" b="0" dirty="0">
              <a:latin typeface="Calibri" pitchFamily="34" charset="0"/>
            </a:endParaRPr>
          </a:p>
          <a:p>
            <a:pPr>
              <a:spcAft>
                <a:spcPts val="600"/>
              </a:spcAft>
            </a:pPr>
            <a:r>
              <a:rPr lang="zh-CN" altLang="en-US" sz="2000" b="0" dirty="0">
                <a:latin typeface="Calibri" pitchFamily="34" charset="0"/>
              </a:rPr>
              <a:t>第</a:t>
            </a:r>
            <a:r>
              <a:rPr lang="en-US" altLang="zh-CN" sz="2000" b="0" dirty="0">
                <a:latin typeface="Calibri" pitchFamily="34" charset="0"/>
              </a:rPr>
              <a:t>2</a:t>
            </a:r>
            <a:r>
              <a:rPr lang="zh-CN" altLang="en-US" sz="2000" b="0" dirty="0">
                <a:latin typeface="Calibri" pitchFamily="34" charset="0"/>
              </a:rPr>
              <a:t>个参数</a:t>
            </a:r>
            <a:endParaRPr lang="en-US" altLang="zh-CN" sz="2000" b="0" dirty="0">
              <a:latin typeface="Calibri" pitchFamily="34" charset="0"/>
            </a:endParaRPr>
          </a:p>
          <a:p>
            <a:pPr>
              <a:spcAft>
                <a:spcPts val="600"/>
              </a:spcAft>
            </a:pPr>
            <a:r>
              <a:rPr lang="zh-CN" altLang="en-US" sz="2000" b="0" dirty="0">
                <a:latin typeface="Calibri" pitchFamily="34" charset="0"/>
              </a:rPr>
              <a:t>第</a:t>
            </a:r>
            <a:r>
              <a:rPr lang="en-US" altLang="zh-CN" sz="2000" b="0" dirty="0">
                <a:latin typeface="Calibri" pitchFamily="34" charset="0"/>
              </a:rPr>
              <a:t>1</a:t>
            </a:r>
            <a:r>
              <a:rPr lang="zh-CN" altLang="en-US" sz="2000" b="0" dirty="0">
                <a:latin typeface="Calibri" pitchFamily="34" charset="0"/>
              </a:rPr>
              <a:t>个参数</a:t>
            </a:r>
            <a:endParaRPr lang="en-US" altLang="zh-CN" sz="2000" b="0" dirty="0">
              <a:latin typeface="Calibri" pitchFamily="34" charset="0"/>
            </a:endParaRPr>
          </a:p>
          <a:p>
            <a:pPr>
              <a:spcAft>
                <a:spcPts val="600"/>
              </a:spcAft>
            </a:pPr>
            <a:r>
              <a:rPr lang="zh-CN" altLang="en-US" sz="2000" b="0" dirty="0">
                <a:latin typeface="Calibri" pitchFamily="34" charset="0"/>
              </a:rPr>
              <a:t>被调用者保存</a:t>
            </a:r>
            <a:endParaRPr lang="en-US" altLang="zh-CN" sz="2000" b="0" dirty="0">
              <a:latin typeface="Calibri" pitchFamily="34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zh-CN" altLang="en-US" sz="2000" b="0" dirty="0">
                <a:latin typeface="Calibri" pitchFamily="34" charset="0"/>
              </a:rPr>
              <a:t>栈指针</a:t>
            </a:r>
            <a:endParaRPr lang="en-US" altLang="zh-CN" sz="2000" b="0" dirty="0">
              <a:latin typeface="Calibri" pitchFamily="34" charset="0"/>
            </a:endParaRPr>
          </a:p>
          <a:p>
            <a:pPr>
              <a:spcBef>
                <a:spcPts val="500"/>
              </a:spcBef>
              <a:spcAft>
                <a:spcPts val="600"/>
              </a:spcAft>
            </a:pPr>
            <a:r>
              <a:rPr lang="zh-CN" altLang="en-US" sz="2000" b="0" dirty="0">
                <a:latin typeface="Calibri" pitchFamily="34" charset="0"/>
              </a:rPr>
              <a:t>第</a:t>
            </a:r>
            <a:r>
              <a:rPr lang="en-US" altLang="zh-CN" sz="2000" b="0" dirty="0">
                <a:latin typeface="Calibri" pitchFamily="34" charset="0"/>
              </a:rPr>
              <a:t>5</a:t>
            </a:r>
            <a:r>
              <a:rPr lang="zh-CN" altLang="en-US" sz="2000" b="0" dirty="0">
                <a:latin typeface="Calibri" pitchFamily="34" charset="0"/>
              </a:rPr>
              <a:t>个参数</a:t>
            </a:r>
            <a:endParaRPr lang="en-US" altLang="zh-CN" sz="2000" b="0" dirty="0">
              <a:latin typeface="Calibri" pitchFamily="34" charset="0"/>
            </a:endParaRPr>
          </a:p>
          <a:p>
            <a:pPr>
              <a:spcAft>
                <a:spcPts val="600"/>
              </a:spcAft>
            </a:pPr>
            <a:r>
              <a:rPr lang="zh-CN" altLang="en-US" sz="2000" b="0" dirty="0">
                <a:latin typeface="Calibri" pitchFamily="34" charset="0"/>
              </a:rPr>
              <a:t>第</a:t>
            </a:r>
            <a:r>
              <a:rPr lang="en-US" altLang="zh-CN" sz="2000" b="0" dirty="0">
                <a:latin typeface="Calibri" pitchFamily="34" charset="0"/>
              </a:rPr>
              <a:t>6</a:t>
            </a:r>
            <a:r>
              <a:rPr lang="zh-CN" altLang="en-US" sz="2000" b="0" dirty="0">
                <a:latin typeface="Calibri" pitchFamily="34" charset="0"/>
              </a:rPr>
              <a:t>个参数</a:t>
            </a:r>
            <a:endParaRPr lang="en-US" altLang="zh-CN" sz="2000" b="0" dirty="0">
              <a:latin typeface="Calibri" pitchFamily="34" charset="0"/>
            </a:endParaRPr>
          </a:p>
          <a:p>
            <a:pPr>
              <a:spcAft>
                <a:spcPts val="600"/>
              </a:spcAft>
            </a:pPr>
            <a:r>
              <a:rPr lang="zh-CN" altLang="en-US" sz="2000" b="0" dirty="0">
                <a:latin typeface="Calibri" pitchFamily="34" charset="0"/>
              </a:rPr>
              <a:t>调用者保存</a:t>
            </a:r>
            <a:endParaRPr lang="en-US" altLang="zh-CN" sz="2000" b="0" dirty="0">
              <a:latin typeface="Calibri" pitchFamily="34" charset="0"/>
            </a:endParaRPr>
          </a:p>
          <a:p>
            <a:pPr>
              <a:spcAft>
                <a:spcPts val="600"/>
              </a:spcAft>
            </a:pPr>
            <a:r>
              <a:rPr lang="zh-CN" altLang="en-US" sz="2000" b="0" dirty="0">
                <a:latin typeface="Calibri" pitchFamily="34" charset="0"/>
              </a:rPr>
              <a:t>调用者保存</a:t>
            </a:r>
            <a:endParaRPr lang="en-US" altLang="zh-CN" sz="2000" b="0" dirty="0">
              <a:latin typeface="Calibri" pitchFamily="34" charset="0"/>
            </a:endParaRPr>
          </a:p>
          <a:p>
            <a:pPr>
              <a:spcAft>
                <a:spcPts val="600"/>
              </a:spcAft>
            </a:pPr>
            <a:r>
              <a:rPr lang="zh-CN" altLang="en-US" sz="2000" b="0" dirty="0">
                <a:latin typeface="Calibri" pitchFamily="34" charset="0"/>
              </a:rPr>
              <a:t>被调用者保存</a:t>
            </a:r>
            <a:endParaRPr lang="en-US" altLang="zh-CN" sz="2000" b="0" dirty="0">
              <a:latin typeface="Calibri" pitchFamily="34" charset="0"/>
            </a:endParaRPr>
          </a:p>
          <a:p>
            <a:pPr>
              <a:spcAft>
                <a:spcPts val="600"/>
              </a:spcAft>
            </a:pPr>
            <a:r>
              <a:rPr lang="zh-CN" altLang="en-US" sz="2000" b="0" dirty="0">
                <a:latin typeface="Calibri" pitchFamily="34" charset="0"/>
              </a:rPr>
              <a:t>被调用者保存</a:t>
            </a:r>
            <a:endParaRPr lang="en-US" altLang="zh-CN" sz="2000" b="0" dirty="0">
              <a:latin typeface="Calibri" pitchFamily="34" charset="0"/>
            </a:endParaRPr>
          </a:p>
          <a:p>
            <a:pPr>
              <a:spcAft>
                <a:spcPts val="600"/>
              </a:spcAft>
            </a:pPr>
            <a:r>
              <a:rPr lang="zh-CN" altLang="en-US" sz="2000" b="0" dirty="0">
                <a:latin typeface="Calibri" pitchFamily="34" charset="0"/>
              </a:rPr>
              <a:t>被调用者保存</a:t>
            </a:r>
            <a:endParaRPr lang="en-US" altLang="zh-CN" sz="2000" b="0" dirty="0">
              <a:latin typeface="Calibri" pitchFamily="34" charset="0"/>
            </a:endParaRPr>
          </a:p>
          <a:p>
            <a:pPr>
              <a:spcAft>
                <a:spcPts val="600"/>
              </a:spcAft>
            </a:pPr>
            <a:r>
              <a:rPr lang="zh-CN" altLang="en-US" sz="2000" b="0" dirty="0">
                <a:latin typeface="Calibri" pitchFamily="34" charset="0"/>
              </a:rPr>
              <a:t>被调用者保存</a:t>
            </a:r>
            <a:endParaRPr lang="en-US" altLang="zh-CN" sz="2000" b="0" dirty="0">
              <a:latin typeface="Calibri" pitchFamily="34" charset="0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3CE5A30-0144-4883-80B4-7AF7FDE5897F}"/>
              </a:ext>
            </a:extLst>
          </p:cNvPr>
          <p:cNvSpPr/>
          <p:nvPr/>
        </p:nvSpPr>
        <p:spPr>
          <a:xfrm>
            <a:off x="0" y="-116272"/>
            <a:ext cx="9144000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288000" tIns="0" rIns="0" bIns="0">
            <a:spAutoFit/>
          </a:bodyPr>
          <a:lstStyle/>
          <a:p>
            <a:r>
              <a:rPr lang="en-US" altLang="zh-CN" sz="2800" dirty="0"/>
              <a:t>x86-64 </a:t>
            </a:r>
            <a:r>
              <a:rPr lang="zh-CN" altLang="en-US" sz="2800" dirty="0"/>
              <a:t>的整数寄存器</a:t>
            </a:r>
          </a:p>
        </p:txBody>
      </p: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101F2E6F-4105-48C4-8706-C32CB2C4CCFA}"/>
              </a:ext>
            </a:extLst>
          </p:cNvPr>
          <p:cNvGrpSpPr/>
          <p:nvPr/>
        </p:nvGrpSpPr>
        <p:grpSpPr>
          <a:xfrm>
            <a:off x="0" y="304800"/>
            <a:ext cx="9144000" cy="6415439"/>
            <a:chOff x="0" y="0"/>
            <a:chExt cx="9144000" cy="6705600"/>
          </a:xfrm>
        </p:grpSpPr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FEFD9BBA-2284-451C-B460-D3F87112699D}"/>
                </a:ext>
              </a:extLst>
            </p:cNvPr>
            <p:cNvSpPr txBox="1"/>
            <p:nvPr/>
          </p:nvSpPr>
          <p:spPr>
            <a:xfrm>
              <a:off x="0" y="0"/>
              <a:ext cx="9144000" cy="3077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63                                      31                 15          7         0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C94F16CD-4A4B-4FF6-93C4-2108BAB4E3E2}"/>
                </a:ext>
              </a:extLst>
            </p:cNvPr>
            <p:cNvGrpSpPr/>
            <p:nvPr/>
          </p:nvGrpSpPr>
          <p:grpSpPr>
            <a:xfrm>
              <a:off x="757091" y="290161"/>
              <a:ext cx="5638800" cy="6415439"/>
              <a:chOff x="211801" y="173400"/>
              <a:chExt cx="5638800" cy="6415439"/>
            </a:xfrm>
          </p:grpSpPr>
          <p:grpSp>
            <p:nvGrpSpPr>
              <p:cNvPr id="126" name="组合 125">
                <a:extLst>
                  <a:ext uri="{FF2B5EF4-FFF2-40B4-BE49-F238E27FC236}">
                    <a16:creationId xmlns:a16="http://schemas.microsoft.com/office/drawing/2014/main" id="{62A470C9-3BB0-4807-AED0-9CE1A1ED8341}"/>
                  </a:ext>
                </a:extLst>
              </p:cNvPr>
              <p:cNvGrpSpPr/>
              <p:nvPr/>
            </p:nvGrpSpPr>
            <p:grpSpPr>
              <a:xfrm>
                <a:off x="211801" y="173400"/>
                <a:ext cx="5638800" cy="342000"/>
                <a:chOff x="211801" y="173400"/>
                <a:chExt cx="5638800" cy="324000"/>
              </a:xfrm>
            </p:grpSpPr>
            <p:sp>
              <p:nvSpPr>
                <p:cNvPr id="4" name="Rectangle 30">
                  <a:extLst>
                    <a:ext uri="{FF2B5EF4-FFF2-40B4-BE49-F238E27FC236}">
                      <a16:creationId xmlns:a16="http://schemas.microsoft.com/office/drawing/2014/main" id="{F2D81B8E-89A2-430A-84A4-8EAB39F697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801" y="173400"/>
                  <a:ext cx="5638800" cy="324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     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rax</a:t>
                  </a:r>
                  <a:endPara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Courier New Bold" charset="0"/>
                  </a:endParaRPr>
                </a:p>
              </p:txBody>
            </p:sp>
            <p:sp>
              <p:nvSpPr>
                <p:cNvPr id="5" name="Rectangle 6">
                  <a:extLst>
                    <a:ext uri="{FF2B5EF4-FFF2-40B4-BE49-F238E27FC236}">
                      <a16:creationId xmlns:a16="http://schemas.microsoft.com/office/drawing/2014/main" id="{3A4AACC7-8956-4C13-BB0D-9D4A42FCA4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2600" y="196543"/>
                  <a:ext cx="2976711" cy="27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  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eax</a:t>
                  </a:r>
                  <a:endPara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Courier New Bold" charset="0"/>
                  </a:endParaRP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DBDCBFD6-2415-42D5-8454-7D336556B7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39787" y="222237"/>
                  <a:ext cx="1571113" cy="20666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%ax</a:t>
                  </a:r>
                </a:p>
              </p:txBody>
            </p:sp>
            <p:sp>
              <p:nvSpPr>
                <p:cNvPr id="8" name="Rectangle 6">
                  <a:extLst>
                    <a:ext uri="{FF2B5EF4-FFF2-40B4-BE49-F238E27FC236}">
                      <a16:creationId xmlns:a16="http://schemas.microsoft.com/office/drawing/2014/main" id="{7819ED46-CCD9-4034-B66E-DB33E45790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6741" y="239834"/>
                  <a:ext cx="622300" cy="164995"/>
                </a:xfrm>
                <a:prstGeom prst="rect">
                  <a:avLst/>
                </a:prstGeom>
                <a:solidFill>
                  <a:schemeClr val="bg1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sz="1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%al</a:t>
                  </a:r>
                </a:p>
              </p:txBody>
            </p:sp>
          </p:grpSp>
          <p:grpSp>
            <p:nvGrpSpPr>
              <p:cNvPr id="127" name="组合 126">
                <a:extLst>
                  <a:ext uri="{FF2B5EF4-FFF2-40B4-BE49-F238E27FC236}">
                    <a16:creationId xmlns:a16="http://schemas.microsoft.com/office/drawing/2014/main" id="{6982CF7D-3AD3-4D7B-9CF4-B84B4DE82B16}"/>
                  </a:ext>
                </a:extLst>
              </p:cNvPr>
              <p:cNvGrpSpPr/>
              <p:nvPr/>
            </p:nvGrpSpPr>
            <p:grpSpPr>
              <a:xfrm>
                <a:off x="211801" y="578296"/>
                <a:ext cx="5638800" cy="342000"/>
                <a:chOff x="211801" y="562325"/>
                <a:chExt cx="5638800" cy="324000"/>
              </a:xfrm>
            </p:grpSpPr>
            <p:sp>
              <p:nvSpPr>
                <p:cNvPr id="11" name="Rectangle 30">
                  <a:extLst>
                    <a:ext uri="{FF2B5EF4-FFF2-40B4-BE49-F238E27FC236}">
                      <a16:creationId xmlns:a16="http://schemas.microsoft.com/office/drawing/2014/main" id="{C479E575-AEAB-4E92-9989-4826C48CF7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801" y="562325"/>
                  <a:ext cx="5638800" cy="324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     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r</a:t>
                  </a:r>
                  <a:r>
                    <a:rPr lang="en-US" altLang="zh-CN" sz="20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b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x</a:t>
                  </a:r>
                  <a:endPara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Courier New Bold" charset="0"/>
                  </a:endParaRPr>
                </a:p>
              </p:txBody>
            </p:sp>
            <p:sp>
              <p:nvSpPr>
                <p:cNvPr id="12" name="Rectangle 6">
                  <a:extLst>
                    <a:ext uri="{FF2B5EF4-FFF2-40B4-BE49-F238E27FC236}">
                      <a16:creationId xmlns:a16="http://schemas.microsoft.com/office/drawing/2014/main" id="{ED80C55D-A3C4-456D-8320-E6EBAFF217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2600" y="585468"/>
                  <a:ext cx="2976711" cy="27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  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ebx</a:t>
                  </a:r>
                  <a:endPara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Courier New Bold" charset="0"/>
                  </a:endParaRPr>
                </a:p>
              </p:txBody>
            </p:sp>
            <p:sp>
              <p:nvSpPr>
                <p:cNvPr id="13" name="Rectangle 6">
                  <a:extLst>
                    <a:ext uri="{FF2B5EF4-FFF2-40B4-BE49-F238E27FC236}">
                      <a16:creationId xmlns:a16="http://schemas.microsoft.com/office/drawing/2014/main" id="{2278E06F-0468-42BC-BA03-D1DA94F3D6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39787" y="611161"/>
                  <a:ext cx="1571113" cy="20666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%bx</a:t>
                  </a:r>
                </a:p>
              </p:txBody>
            </p:sp>
            <p:sp>
              <p:nvSpPr>
                <p:cNvPr id="14" name="Rectangle 6">
                  <a:extLst>
                    <a:ext uri="{FF2B5EF4-FFF2-40B4-BE49-F238E27FC236}">
                      <a16:creationId xmlns:a16="http://schemas.microsoft.com/office/drawing/2014/main" id="{75ED0C86-E9FE-4D6C-A94A-87474C73A4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6741" y="628758"/>
                  <a:ext cx="622300" cy="164995"/>
                </a:xfrm>
                <a:prstGeom prst="rect">
                  <a:avLst/>
                </a:prstGeom>
                <a:solidFill>
                  <a:schemeClr val="bg1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sz="1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%bl</a:t>
                  </a:r>
                </a:p>
              </p:txBody>
            </p:sp>
          </p:grpSp>
          <p:grpSp>
            <p:nvGrpSpPr>
              <p:cNvPr id="128" name="组合 127">
                <a:extLst>
                  <a:ext uri="{FF2B5EF4-FFF2-40B4-BE49-F238E27FC236}">
                    <a16:creationId xmlns:a16="http://schemas.microsoft.com/office/drawing/2014/main" id="{D4B550EC-26AB-4352-A6AD-588950C06D12}"/>
                  </a:ext>
                </a:extLst>
              </p:cNvPr>
              <p:cNvGrpSpPr/>
              <p:nvPr/>
            </p:nvGrpSpPr>
            <p:grpSpPr>
              <a:xfrm>
                <a:off x="211801" y="983192"/>
                <a:ext cx="5638800" cy="342000"/>
                <a:chOff x="211801" y="951250"/>
                <a:chExt cx="5638800" cy="324000"/>
              </a:xfrm>
            </p:grpSpPr>
            <p:sp>
              <p:nvSpPr>
                <p:cNvPr id="16" name="Rectangle 30">
                  <a:extLst>
                    <a:ext uri="{FF2B5EF4-FFF2-40B4-BE49-F238E27FC236}">
                      <a16:creationId xmlns:a16="http://schemas.microsoft.com/office/drawing/2014/main" id="{AC9481BF-026D-4395-AD36-BF0C8B0CD8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801" y="951250"/>
                  <a:ext cx="5638800" cy="324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     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rcx</a:t>
                  </a:r>
                  <a:endPara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Courier New Bold" charset="0"/>
                  </a:endParaRPr>
                </a:p>
              </p:txBody>
            </p:sp>
            <p:sp>
              <p:nvSpPr>
                <p:cNvPr id="17" name="Rectangle 6">
                  <a:extLst>
                    <a:ext uri="{FF2B5EF4-FFF2-40B4-BE49-F238E27FC236}">
                      <a16:creationId xmlns:a16="http://schemas.microsoft.com/office/drawing/2014/main" id="{3836A1F3-1CB8-41F6-BBD3-A67C338B93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2600" y="974393"/>
                  <a:ext cx="2976711" cy="27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  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ecx</a:t>
                  </a:r>
                  <a:endPara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Courier New Bold" charset="0"/>
                  </a:endParaRPr>
                </a:p>
              </p:txBody>
            </p:sp>
            <p:sp>
              <p:nvSpPr>
                <p:cNvPr id="18" name="Rectangle 6">
                  <a:extLst>
                    <a:ext uri="{FF2B5EF4-FFF2-40B4-BE49-F238E27FC236}">
                      <a16:creationId xmlns:a16="http://schemas.microsoft.com/office/drawing/2014/main" id="{35BF20FE-6024-46F5-BAAA-C7FAF850AB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39787" y="1000086"/>
                  <a:ext cx="1571113" cy="20666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%cx</a:t>
                  </a:r>
                </a:p>
              </p:txBody>
            </p:sp>
            <p:sp>
              <p:nvSpPr>
                <p:cNvPr id="19" name="Rectangle 6">
                  <a:extLst>
                    <a:ext uri="{FF2B5EF4-FFF2-40B4-BE49-F238E27FC236}">
                      <a16:creationId xmlns:a16="http://schemas.microsoft.com/office/drawing/2014/main" id="{B753ED47-AD88-4A2D-BC69-A9AB063375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6741" y="1017683"/>
                  <a:ext cx="622300" cy="164995"/>
                </a:xfrm>
                <a:prstGeom prst="rect">
                  <a:avLst/>
                </a:prstGeom>
                <a:solidFill>
                  <a:schemeClr val="bg1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sz="1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%cl</a:t>
                  </a:r>
                </a:p>
              </p:txBody>
            </p:sp>
          </p:grpSp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id="{FAA941F3-8AF7-4595-B420-5962AF3EBE5F}"/>
                  </a:ext>
                </a:extLst>
              </p:cNvPr>
              <p:cNvGrpSpPr/>
              <p:nvPr/>
            </p:nvGrpSpPr>
            <p:grpSpPr>
              <a:xfrm>
                <a:off x="211801" y="1388088"/>
                <a:ext cx="5638800" cy="342000"/>
                <a:chOff x="211801" y="1340175"/>
                <a:chExt cx="5638800" cy="324000"/>
              </a:xfrm>
            </p:grpSpPr>
            <p:sp>
              <p:nvSpPr>
                <p:cNvPr id="21" name="Rectangle 30">
                  <a:extLst>
                    <a:ext uri="{FF2B5EF4-FFF2-40B4-BE49-F238E27FC236}">
                      <a16:creationId xmlns:a16="http://schemas.microsoft.com/office/drawing/2014/main" id="{5D448E0C-B25C-4E4D-A168-3277B5A558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801" y="1340175"/>
                  <a:ext cx="5638800" cy="324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     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rdx</a:t>
                  </a:r>
                  <a:endPara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Courier New Bold" charset="0"/>
                  </a:endParaRPr>
                </a:p>
              </p:txBody>
            </p:sp>
            <p:sp>
              <p:nvSpPr>
                <p:cNvPr id="22" name="Rectangle 6">
                  <a:extLst>
                    <a:ext uri="{FF2B5EF4-FFF2-40B4-BE49-F238E27FC236}">
                      <a16:creationId xmlns:a16="http://schemas.microsoft.com/office/drawing/2014/main" id="{36EDB5DD-35C2-4038-BF9D-511D973E4E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2600" y="1363318"/>
                  <a:ext cx="2976711" cy="27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  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edx</a:t>
                  </a:r>
                  <a:endPara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Courier New Bold" charset="0"/>
                  </a:endParaRPr>
                </a:p>
              </p:txBody>
            </p:sp>
            <p:sp>
              <p:nvSpPr>
                <p:cNvPr id="23" name="Rectangle 6">
                  <a:extLst>
                    <a:ext uri="{FF2B5EF4-FFF2-40B4-BE49-F238E27FC236}">
                      <a16:creationId xmlns:a16="http://schemas.microsoft.com/office/drawing/2014/main" id="{A4AC6591-DB30-4CB5-B441-8C0488108B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39787" y="1389011"/>
                  <a:ext cx="1571113" cy="20666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%dx</a:t>
                  </a:r>
                </a:p>
              </p:txBody>
            </p:sp>
            <p:sp>
              <p:nvSpPr>
                <p:cNvPr id="24" name="Rectangle 6">
                  <a:extLst>
                    <a:ext uri="{FF2B5EF4-FFF2-40B4-BE49-F238E27FC236}">
                      <a16:creationId xmlns:a16="http://schemas.microsoft.com/office/drawing/2014/main" id="{0A40E448-84E4-43E2-A329-4EE6E3D304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6741" y="1406608"/>
                  <a:ext cx="622300" cy="164995"/>
                </a:xfrm>
                <a:prstGeom prst="rect">
                  <a:avLst/>
                </a:prstGeom>
                <a:solidFill>
                  <a:schemeClr val="bg1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sz="1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%dl</a:t>
                  </a:r>
                </a:p>
              </p:txBody>
            </p:sp>
          </p:grpSp>
          <p:grpSp>
            <p:nvGrpSpPr>
              <p:cNvPr id="130" name="组合 129">
                <a:extLst>
                  <a:ext uri="{FF2B5EF4-FFF2-40B4-BE49-F238E27FC236}">
                    <a16:creationId xmlns:a16="http://schemas.microsoft.com/office/drawing/2014/main" id="{D190A30C-9C5F-4DC1-A186-24FE5A855344}"/>
                  </a:ext>
                </a:extLst>
              </p:cNvPr>
              <p:cNvGrpSpPr/>
              <p:nvPr/>
            </p:nvGrpSpPr>
            <p:grpSpPr>
              <a:xfrm>
                <a:off x="211801" y="1792984"/>
                <a:ext cx="5638800" cy="342000"/>
                <a:chOff x="211801" y="1729100"/>
                <a:chExt cx="5638800" cy="324000"/>
              </a:xfrm>
            </p:grpSpPr>
            <p:sp>
              <p:nvSpPr>
                <p:cNvPr id="26" name="Rectangle 30">
                  <a:extLst>
                    <a:ext uri="{FF2B5EF4-FFF2-40B4-BE49-F238E27FC236}">
                      <a16:creationId xmlns:a16="http://schemas.microsoft.com/office/drawing/2014/main" id="{10AF86FD-0DED-47FB-882C-087671E691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801" y="1729100"/>
                  <a:ext cx="5638800" cy="324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     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rsi</a:t>
                  </a:r>
                  <a:endPara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Courier New Bold" charset="0"/>
                  </a:endParaRPr>
                </a:p>
              </p:txBody>
            </p:sp>
            <p:sp>
              <p:nvSpPr>
                <p:cNvPr id="27" name="Rectangle 6">
                  <a:extLst>
                    <a:ext uri="{FF2B5EF4-FFF2-40B4-BE49-F238E27FC236}">
                      <a16:creationId xmlns:a16="http://schemas.microsoft.com/office/drawing/2014/main" id="{94742AE4-09DE-4940-93E7-8BD47F8DEC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2600" y="1752243"/>
                  <a:ext cx="2976711" cy="27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  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esi</a:t>
                  </a:r>
                  <a:endPara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Courier New Bold" charset="0"/>
                  </a:endParaRPr>
                </a:p>
              </p:txBody>
            </p:sp>
            <p:sp>
              <p:nvSpPr>
                <p:cNvPr id="28" name="Rectangle 6">
                  <a:extLst>
                    <a:ext uri="{FF2B5EF4-FFF2-40B4-BE49-F238E27FC236}">
                      <a16:creationId xmlns:a16="http://schemas.microsoft.com/office/drawing/2014/main" id="{55141478-3EA0-41BE-9BC3-F3204C48FF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39787" y="1777936"/>
                  <a:ext cx="1571113" cy="20666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%</a:t>
                  </a:r>
                  <a:r>
                    <a:rPr lang="en-US" sz="18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si</a:t>
                  </a:r>
                  <a:endPara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Courier New Bold" charset="0"/>
                  </a:endParaRPr>
                </a:p>
              </p:txBody>
            </p:sp>
            <p:sp>
              <p:nvSpPr>
                <p:cNvPr id="29" name="Rectangle 6">
                  <a:extLst>
                    <a:ext uri="{FF2B5EF4-FFF2-40B4-BE49-F238E27FC236}">
                      <a16:creationId xmlns:a16="http://schemas.microsoft.com/office/drawing/2014/main" id="{65387D32-996E-4AAA-A9E6-6149510306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6741" y="1795533"/>
                  <a:ext cx="622300" cy="164995"/>
                </a:xfrm>
                <a:prstGeom prst="rect">
                  <a:avLst/>
                </a:prstGeom>
                <a:solidFill>
                  <a:srgbClr val="FFFF00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sz="1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%</a:t>
                  </a:r>
                  <a:r>
                    <a:rPr lang="en-US" sz="18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sil</a:t>
                  </a:r>
                  <a:endPara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id="{166B49DB-8518-4F5F-8332-44EFC563BA1D}"/>
                  </a:ext>
                </a:extLst>
              </p:cNvPr>
              <p:cNvGrpSpPr/>
              <p:nvPr/>
            </p:nvGrpSpPr>
            <p:grpSpPr>
              <a:xfrm>
                <a:off x="211801" y="2197880"/>
                <a:ext cx="5638800" cy="342000"/>
                <a:chOff x="211801" y="2118025"/>
                <a:chExt cx="5638800" cy="324000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0E93454-673E-4F40-BBF2-09A320F8F5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801" y="2118025"/>
                  <a:ext cx="5638800" cy="324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     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rdi</a:t>
                  </a:r>
                  <a:endPara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Courier New Bold" charset="0"/>
                  </a:endParaRPr>
                </a:p>
              </p:txBody>
            </p:sp>
            <p:sp>
              <p:nvSpPr>
                <p:cNvPr id="32" name="Rectangle 6">
                  <a:extLst>
                    <a:ext uri="{FF2B5EF4-FFF2-40B4-BE49-F238E27FC236}">
                      <a16:creationId xmlns:a16="http://schemas.microsoft.com/office/drawing/2014/main" id="{7567E5C4-EDA0-44F3-8EFE-7FFB825C04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2600" y="2141168"/>
                  <a:ext cx="2976711" cy="27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  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edi</a:t>
                  </a:r>
                  <a:endPara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Courier New Bold" charset="0"/>
                  </a:endParaRPr>
                </a:p>
              </p:txBody>
            </p:sp>
            <p:sp>
              <p:nvSpPr>
                <p:cNvPr id="33" name="Rectangle 6">
                  <a:extLst>
                    <a:ext uri="{FF2B5EF4-FFF2-40B4-BE49-F238E27FC236}">
                      <a16:creationId xmlns:a16="http://schemas.microsoft.com/office/drawing/2014/main" id="{2F15B67A-33ED-44B8-B6B2-7BF2575D88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39787" y="2166861"/>
                  <a:ext cx="1571113" cy="20666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%di</a:t>
                  </a:r>
                </a:p>
              </p:txBody>
            </p:sp>
            <p:sp>
              <p:nvSpPr>
                <p:cNvPr id="34" name="Rectangle 6">
                  <a:extLst>
                    <a:ext uri="{FF2B5EF4-FFF2-40B4-BE49-F238E27FC236}">
                      <a16:creationId xmlns:a16="http://schemas.microsoft.com/office/drawing/2014/main" id="{203EC7D6-36F8-454F-8711-D613B1E402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6741" y="2184458"/>
                  <a:ext cx="622300" cy="164995"/>
                </a:xfrm>
                <a:prstGeom prst="rect">
                  <a:avLst/>
                </a:prstGeom>
                <a:solidFill>
                  <a:srgbClr val="FFFF00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sz="1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%</a:t>
                  </a:r>
                  <a:r>
                    <a:rPr lang="en-US" sz="18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dil</a:t>
                  </a:r>
                  <a:endPara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32" name="组合 131">
                <a:extLst>
                  <a:ext uri="{FF2B5EF4-FFF2-40B4-BE49-F238E27FC236}">
                    <a16:creationId xmlns:a16="http://schemas.microsoft.com/office/drawing/2014/main" id="{4CC4DD81-6E1D-4E8A-9645-CCB14F05DDB5}"/>
                  </a:ext>
                </a:extLst>
              </p:cNvPr>
              <p:cNvGrpSpPr/>
              <p:nvPr/>
            </p:nvGrpSpPr>
            <p:grpSpPr>
              <a:xfrm>
                <a:off x="211801" y="2602776"/>
                <a:ext cx="5638800" cy="342000"/>
                <a:chOff x="211801" y="2506950"/>
                <a:chExt cx="5638800" cy="324000"/>
              </a:xfrm>
            </p:grpSpPr>
            <p:sp>
              <p:nvSpPr>
                <p:cNvPr id="36" name="Rectangle 30">
                  <a:extLst>
                    <a:ext uri="{FF2B5EF4-FFF2-40B4-BE49-F238E27FC236}">
                      <a16:creationId xmlns:a16="http://schemas.microsoft.com/office/drawing/2014/main" id="{9E52202F-BEF1-4338-B35E-136B6B4C42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801" y="2506950"/>
                  <a:ext cx="5638800" cy="324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     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rbp</a:t>
                  </a:r>
                  <a:endPara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Courier New Bold" charset="0"/>
                  </a:endParaRPr>
                </a:p>
              </p:txBody>
            </p:sp>
            <p:sp>
              <p:nvSpPr>
                <p:cNvPr id="37" name="Rectangle 6">
                  <a:extLst>
                    <a:ext uri="{FF2B5EF4-FFF2-40B4-BE49-F238E27FC236}">
                      <a16:creationId xmlns:a16="http://schemas.microsoft.com/office/drawing/2014/main" id="{B2B7363E-EC17-4CD4-B787-AC92BE99B5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2600" y="2530093"/>
                  <a:ext cx="2976711" cy="27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  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ebp</a:t>
                  </a:r>
                  <a:endPara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Courier New Bold" charset="0"/>
                  </a:endParaRPr>
                </a:p>
              </p:txBody>
            </p:sp>
            <p:sp>
              <p:nvSpPr>
                <p:cNvPr id="38" name="Rectangle 6">
                  <a:extLst>
                    <a:ext uri="{FF2B5EF4-FFF2-40B4-BE49-F238E27FC236}">
                      <a16:creationId xmlns:a16="http://schemas.microsoft.com/office/drawing/2014/main" id="{FE5F46B4-3B56-43A8-BB89-0FD2C621B2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39787" y="2555786"/>
                  <a:ext cx="1571113" cy="20666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%bp</a:t>
                  </a:r>
                </a:p>
              </p:txBody>
            </p:sp>
            <p:sp>
              <p:nvSpPr>
                <p:cNvPr id="39" name="Rectangle 6">
                  <a:extLst>
                    <a:ext uri="{FF2B5EF4-FFF2-40B4-BE49-F238E27FC236}">
                      <a16:creationId xmlns:a16="http://schemas.microsoft.com/office/drawing/2014/main" id="{EDBFBFB6-FFF6-414F-BFE1-B73E72E59F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6741" y="2573383"/>
                  <a:ext cx="622300" cy="164995"/>
                </a:xfrm>
                <a:prstGeom prst="rect">
                  <a:avLst/>
                </a:prstGeom>
                <a:solidFill>
                  <a:srgbClr val="FFFF00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sz="1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%</a:t>
                  </a:r>
                  <a:r>
                    <a:rPr lang="en-US" sz="18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bpl</a:t>
                  </a:r>
                  <a:endPara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33" name="组合 132">
                <a:extLst>
                  <a:ext uri="{FF2B5EF4-FFF2-40B4-BE49-F238E27FC236}">
                    <a16:creationId xmlns:a16="http://schemas.microsoft.com/office/drawing/2014/main" id="{F4F4D48E-67CA-445F-A35D-85B7111691E8}"/>
                  </a:ext>
                </a:extLst>
              </p:cNvPr>
              <p:cNvGrpSpPr/>
              <p:nvPr/>
            </p:nvGrpSpPr>
            <p:grpSpPr>
              <a:xfrm>
                <a:off x="211801" y="3007672"/>
                <a:ext cx="5638800" cy="342000"/>
                <a:chOff x="211801" y="2895875"/>
                <a:chExt cx="5638800" cy="324000"/>
              </a:xfrm>
            </p:grpSpPr>
            <p:sp>
              <p:nvSpPr>
                <p:cNvPr id="41" name="Rectangle 30">
                  <a:extLst>
                    <a:ext uri="{FF2B5EF4-FFF2-40B4-BE49-F238E27FC236}">
                      <a16:creationId xmlns:a16="http://schemas.microsoft.com/office/drawing/2014/main" id="{5696CAEC-0ECA-41A0-83D4-88F0BB2DD5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801" y="2895875"/>
                  <a:ext cx="5638800" cy="324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     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rsp</a:t>
                  </a:r>
                  <a:endPara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Courier New Bold" charset="0"/>
                  </a:endParaRPr>
                </a:p>
              </p:txBody>
            </p:sp>
            <p:sp>
              <p:nvSpPr>
                <p:cNvPr id="42" name="Rectangle 6">
                  <a:extLst>
                    <a:ext uri="{FF2B5EF4-FFF2-40B4-BE49-F238E27FC236}">
                      <a16:creationId xmlns:a16="http://schemas.microsoft.com/office/drawing/2014/main" id="{744ECE21-0B55-4B12-ABF3-4A245E6EFB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2600" y="2919018"/>
                  <a:ext cx="2976711" cy="27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  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esp</a:t>
                  </a:r>
                  <a:endPara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Courier New Bold" charset="0"/>
                  </a:endParaRPr>
                </a:p>
              </p:txBody>
            </p:sp>
            <p:sp>
              <p:nvSpPr>
                <p:cNvPr id="43" name="Rectangle 6">
                  <a:extLst>
                    <a:ext uri="{FF2B5EF4-FFF2-40B4-BE49-F238E27FC236}">
                      <a16:creationId xmlns:a16="http://schemas.microsoft.com/office/drawing/2014/main" id="{AD712E87-FC72-4DD3-8A51-5B76E9D868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39787" y="2944711"/>
                  <a:ext cx="1571113" cy="20666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%</a:t>
                  </a:r>
                  <a:r>
                    <a:rPr lang="en-US" sz="18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sp</a:t>
                  </a:r>
                  <a:endPara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Courier New Bold" charset="0"/>
                  </a:endParaRPr>
                </a:p>
              </p:txBody>
            </p:sp>
            <p:sp>
              <p:nvSpPr>
                <p:cNvPr id="44" name="Rectangle 6">
                  <a:extLst>
                    <a:ext uri="{FF2B5EF4-FFF2-40B4-BE49-F238E27FC236}">
                      <a16:creationId xmlns:a16="http://schemas.microsoft.com/office/drawing/2014/main" id="{F458078B-ED79-49E4-8473-98EB6F2CBF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6741" y="2962308"/>
                  <a:ext cx="622300" cy="164995"/>
                </a:xfrm>
                <a:prstGeom prst="rect">
                  <a:avLst/>
                </a:prstGeom>
                <a:solidFill>
                  <a:srgbClr val="FFFF00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sz="1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%</a:t>
                  </a:r>
                  <a:r>
                    <a:rPr lang="en-US" sz="18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spl</a:t>
                  </a:r>
                  <a:endPara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id="{FC376C80-0E60-4B29-8018-9349C12B0E15}"/>
                  </a:ext>
                </a:extLst>
              </p:cNvPr>
              <p:cNvGrpSpPr/>
              <p:nvPr/>
            </p:nvGrpSpPr>
            <p:grpSpPr>
              <a:xfrm>
                <a:off x="211801" y="3412568"/>
                <a:ext cx="5638800" cy="342000"/>
                <a:chOff x="211801" y="3284800"/>
                <a:chExt cx="5638800" cy="324000"/>
              </a:xfrm>
            </p:grpSpPr>
            <p:sp>
              <p:nvSpPr>
                <p:cNvPr id="46" name="Rectangle 30">
                  <a:extLst>
                    <a:ext uri="{FF2B5EF4-FFF2-40B4-BE49-F238E27FC236}">
                      <a16:creationId xmlns:a16="http://schemas.microsoft.com/office/drawing/2014/main" id="{DCAF86F2-1B2C-4FDA-AC15-EA1FAEC4C7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801" y="3284800"/>
                  <a:ext cx="5638800" cy="324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     %r8</a:t>
                  </a:r>
                </a:p>
              </p:txBody>
            </p:sp>
            <p:sp>
              <p:nvSpPr>
                <p:cNvPr id="47" name="Rectangle 6">
                  <a:extLst>
                    <a:ext uri="{FF2B5EF4-FFF2-40B4-BE49-F238E27FC236}">
                      <a16:creationId xmlns:a16="http://schemas.microsoft.com/office/drawing/2014/main" id="{F93CD65A-29C8-4ECF-BE8E-5A6F59E324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2600" y="3307943"/>
                  <a:ext cx="2976711" cy="27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  %r8d</a:t>
                  </a:r>
                </a:p>
              </p:txBody>
            </p:sp>
            <p:sp>
              <p:nvSpPr>
                <p:cNvPr id="48" name="Rectangle 6">
                  <a:extLst>
                    <a:ext uri="{FF2B5EF4-FFF2-40B4-BE49-F238E27FC236}">
                      <a16:creationId xmlns:a16="http://schemas.microsoft.com/office/drawing/2014/main" id="{317045CB-A1F0-4B2F-AA1F-07FAA7EA46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39787" y="3333636"/>
                  <a:ext cx="1571113" cy="20666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%r8w</a:t>
                  </a:r>
                </a:p>
              </p:txBody>
            </p:sp>
            <p:sp>
              <p:nvSpPr>
                <p:cNvPr id="49" name="Rectangle 6">
                  <a:extLst>
                    <a:ext uri="{FF2B5EF4-FFF2-40B4-BE49-F238E27FC236}">
                      <a16:creationId xmlns:a16="http://schemas.microsoft.com/office/drawing/2014/main" id="{760C4F0A-EF11-4FE5-9090-65C01ABAC1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6741" y="3351233"/>
                  <a:ext cx="622300" cy="164995"/>
                </a:xfrm>
                <a:prstGeom prst="rect">
                  <a:avLst/>
                </a:prstGeom>
                <a:solidFill>
                  <a:schemeClr val="bg1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sz="1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%r8b</a:t>
                  </a:r>
                </a:p>
              </p:txBody>
            </p:sp>
          </p:grpSp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F8199277-5735-4F9A-9955-F3C0DDC8CEA7}"/>
                  </a:ext>
                </a:extLst>
              </p:cNvPr>
              <p:cNvGrpSpPr/>
              <p:nvPr/>
            </p:nvGrpSpPr>
            <p:grpSpPr>
              <a:xfrm>
                <a:off x="211801" y="3817464"/>
                <a:ext cx="5638800" cy="342000"/>
                <a:chOff x="211801" y="3284800"/>
                <a:chExt cx="5638800" cy="324000"/>
              </a:xfrm>
            </p:grpSpPr>
            <p:sp>
              <p:nvSpPr>
                <p:cNvPr id="92" name="Rectangle 30">
                  <a:extLst>
                    <a:ext uri="{FF2B5EF4-FFF2-40B4-BE49-F238E27FC236}">
                      <a16:creationId xmlns:a16="http://schemas.microsoft.com/office/drawing/2014/main" id="{0B66A239-836D-45E9-B872-A9ADEEB216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801" y="3284800"/>
                  <a:ext cx="5638800" cy="324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     %r9</a:t>
                  </a:r>
                </a:p>
              </p:txBody>
            </p:sp>
            <p:sp>
              <p:nvSpPr>
                <p:cNvPr id="93" name="Rectangle 6">
                  <a:extLst>
                    <a:ext uri="{FF2B5EF4-FFF2-40B4-BE49-F238E27FC236}">
                      <a16:creationId xmlns:a16="http://schemas.microsoft.com/office/drawing/2014/main" id="{15D3FA7E-FFCA-4980-B5FE-C90C51B9D0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2600" y="3307943"/>
                  <a:ext cx="2976711" cy="27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  %r9d</a:t>
                  </a:r>
                </a:p>
              </p:txBody>
            </p:sp>
            <p:sp>
              <p:nvSpPr>
                <p:cNvPr id="94" name="Rectangle 6">
                  <a:extLst>
                    <a:ext uri="{FF2B5EF4-FFF2-40B4-BE49-F238E27FC236}">
                      <a16:creationId xmlns:a16="http://schemas.microsoft.com/office/drawing/2014/main" id="{05963E8A-1BB8-4501-AF61-8EC2987ED1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39787" y="3333636"/>
                  <a:ext cx="1571113" cy="20666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%r9w</a:t>
                  </a:r>
                </a:p>
              </p:txBody>
            </p:sp>
            <p:sp>
              <p:nvSpPr>
                <p:cNvPr id="95" name="Rectangle 6">
                  <a:extLst>
                    <a:ext uri="{FF2B5EF4-FFF2-40B4-BE49-F238E27FC236}">
                      <a16:creationId xmlns:a16="http://schemas.microsoft.com/office/drawing/2014/main" id="{2CEC8FAC-5ADC-4090-ABFD-A71242719D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6741" y="3351233"/>
                  <a:ext cx="622300" cy="164995"/>
                </a:xfrm>
                <a:prstGeom prst="rect">
                  <a:avLst/>
                </a:prstGeom>
                <a:solidFill>
                  <a:schemeClr val="bg1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sz="1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%r9b</a:t>
                  </a:r>
                </a:p>
              </p:txBody>
            </p:sp>
          </p:grpSp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4010C109-7D62-4FA1-8052-3E2F4637C58E}"/>
                  </a:ext>
                </a:extLst>
              </p:cNvPr>
              <p:cNvGrpSpPr/>
              <p:nvPr/>
            </p:nvGrpSpPr>
            <p:grpSpPr>
              <a:xfrm>
                <a:off x="211801" y="4222360"/>
                <a:ext cx="5638800" cy="342000"/>
                <a:chOff x="211801" y="3284800"/>
                <a:chExt cx="5638800" cy="324000"/>
              </a:xfrm>
            </p:grpSpPr>
            <p:sp>
              <p:nvSpPr>
                <p:cNvPr id="97" name="Rectangle 30">
                  <a:extLst>
                    <a:ext uri="{FF2B5EF4-FFF2-40B4-BE49-F238E27FC236}">
                      <a16:creationId xmlns:a16="http://schemas.microsoft.com/office/drawing/2014/main" id="{CEFCE8BF-A455-4EB4-AB29-7939D64A60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801" y="3284800"/>
                  <a:ext cx="5638800" cy="324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     %r10</a:t>
                  </a:r>
                </a:p>
              </p:txBody>
            </p:sp>
            <p:sp>
              <p:nvSpPr>
                <p:cNvPr id="98" name="Rectangle 6">
                  <a:extLst>
                    <a:ext uri="{FF2B5EF4-FFF2-40B4-BE49-F238E27FC236}">
                      <a16:creationId xmlns:a16="http://schemas.microsoft.com/office/drawing/2014/main" id="{AEAE5FE0-B266-449B-93F7-C2372A8855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2600" y="3307943"/>
                  <a:ext cx="2976711" cy="27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  %r10d</a:t>
                  </a:r>
                </a:p>
              </p:txBody>
            </p:sp>
            <p:sp>
              <p:nvSpPr>
                <p:cNvPr id="99" name="Rectangle 6">
                  <a:extLst>
                    <a:ext uri="{FF2B5EF4-FFF2-40B4-BE49-F238E27FC236}">
                      <a16:creationId xmlns:a16="http://schemas.microsoft.com/office/drawing/2014/main" id="{9C9F77FD-8964-4EE3-BBC7-38EDFD7048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39787" y="3333636"/>
                  <a:ext cx="1571113" cy="20666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%r10w</a:t>
                  </a:r>
                </a:p>
              </p:txBody>
            </p:sp>
            <p:sp>
              <p:nvSpPr>
                <p:cNvPr id="100" name="Rectangle 6">
                  <a:extLst>
                    <a:ext uri="{FF2B5EF4-FFF2-40B4-BE49-F238E27FC236}">
                      <a16:creationId xmlns:a16="http://schemas.microsoft.com/office/drawing/2014/main" id="{C3A5076A-E337-4559-AD85-87B5DAC004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6741" y="3351233"/>
                  <a:ext cx="622300" cy="164995"/>
                </a:xfrm>
                <a:prstGeom prst="rect">
                  <a:avLst/>
                </a:prstGeom>
                <a:solidFill>
                  <a:schemeClr val="bg1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%r10b</a:t>
                  </a:r>
                </a:p>
              </p:txBody>
            </p:sp>
          </p:grpSp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083C6124-129F-472C-89E4-6B339E7A584B}"/>
                  </a:ext>
                </a:extLst>
              </p:cNvPr>
              <p:cNvGrpSpPr/>
              <p:nvPr/>
            </p:nvGrpSpPr>
            <p:grpSpPr>
              <a:xfrm>
                <a:off x="211801" y="4627256"/>
                <a:ext cx="5638800" cy="342000"/>
                <a:chOff x="211801" y="3284800"/>
                <a:chExt cx="5638800" cy="324000"/>
              </a:xfrm>
            </p:grpSpPr>
            <p:sp>
              <p:nvSpPr>
                <p:cNvPr id="102" name="Rectangle 30">
                  <a:extLst>
                    <a:ext uri="{FF2B5EF4-FFF2-40B4-BE49-F238E27FC236}">
                      <a16:creationId xmlns:a16="http://schemas.microsoft.com/office/drawing/2014/main" id="{33C6FE3F-0E9C-4AA9-8271-BBD4C75249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801" y="3284800"/>
                  <a:ext cx="5638800" cy="324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     %r11</a:t>
                  </a:r>
                </a:p>
              </p:txBody>
            </p:sp>
            <p:sp>
              <p:nvSpPr>
                <p:cNvPr id="103" name="Rectangle 6">
                  <a:extLst>
                    <a:ext uri="{FF2B5EF4-FFF2-40B4-BE49-F238E27FC236}">
                      <a16:creationId xmlns:a16="http://schemas.microsoft.com/office/drawing/2014/main" id="{B1C786CA-5EB9-41EB-B84C-BBEFC8DD35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2600" y="3307943"/>
                  <a:ext cx="2976711" cy="27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  %r11d</a:t>
                  </a:r>
                </a:p>
              </p:txBody>
            </p:sp>
            <p:sp>
              <p:nvSpPr>
                <p:cNvPr id="104" name="Rectangle 6">
                  <a:extLst>
                    <a:ext uri="{FF2B5EF4-FFF2-40B4-BE49-F238E27FC236}">
                      <a16:creationId xmlns:a16="http://schemas.microsoft.com/office/drawing/2014/main" id="{670421F7-309B-4175-A65A-1B591550CB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39787" y="3333636"/>
                  <a:ext cx="1571113" cy="20666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%r11w</a:t>
                  </a:r>
                </a:p>
              </p:txBody>
            </p:sp>
            <p:sp>
              <p:nvSpPr>
                <p:cNvPr id="105" name="Rectangle 6">
                  <a:extLst>
                    <a:ext uri="{FF2B5EF4-FFF2-40B4-BE49-F238E27FC236}">
                      <a16:creationId xmlns:a16="http://schemas.microsoft.com/office/drawing/2014/main" id="{CC631CEF-8E3E-4446-AFFC-8DFEF37B6C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6741" y="3351233"/>
                  <a:ext cx="622300" cy="164995"/>
                </a:xfrm>
                <a:prstGeom prst="rect">
                  <a:avLst/>
                </a:prstGeom>
                <a:solidFill>
                  <a:schemeClr val="bg1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%</a:t>
                  </a:r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r11b</a:t>
                  </a:r>
                </a:p>
              </p:txBody>
            </p:sp>
          </p:grpSp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8EEBDAAA-0A5D-48DE-82CC-4A342477956B}"/>
                  </a:ext>
                </a:extLst>
              </p:cNvPr>
              <p:cNvGrpSpPr/>
              <p:nvPr/>
            </p:nvGrpSpPr>
            <p:grpSpPr>
              <a:xfrm>
                <a:off x="211801" y="5032152"/>
                <a:ext cx="5638800" cy="342000"/>
                <a:chOff x="211801" y="3284800"/>
                <a:chExt cx="5638800" cy="324000"/>
              </a:xfrm>
            </p:grpSpPr>
            <p:sp>
              <p:nvSpPr>
                <p:cNvPr id="107" name="Rectangle 30">
                  <a:extLst>
                    <a:ext uri="{FF2B5EF4-FFF2-40B4-BE49-F238E27FC236}">
                      <a16:creationId xmlns:a16="http://schemas.microsoft.com/office/drawing/2014/main" id="{F6FBEB0E-E7D7-4591-9EDA-D5A0A81AB4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801" y="3284800"/>
                  <a:ext cx="5638800" cy="324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     %r12</a:t>
                  </a:r>
                </a:p>
              </p:txBody>
            </p:sp>
            <p:sp>
              <p:nvSpPr>
                <p:cNvPr id="108" name="Rectangle 6">
                  <a:extLst>
                    <a:ext uri="{FF2B5EF4-FFF2-40B4-BE49-F238E27FC236}">
                      <a16:creationId xmlns:a16="http://schemas.microsoft.com/office/drawing/2014/main" id="{E62A9E8C-AB35-425F-927D-9FF8EA2245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2600" y="3307943"/>
                  <a:ext cx="2976711" cy="27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  %r12d</a:t>
                  </a:r>
                </a:p>
              </p:txBody>
            </p:sp>
            <p:sp>
              <p:nvSpPr>
                <p:cNvPr id="109" name="Rectangle 6">
                  <a:extLst>
                    <a:ext uri="{FF2B5EF4-FFF2-40B4-BE49-F238E27FC236}">
                      <a16:creationId xmlns:a16="http://schemas.microsoft.com/office/drawing/2014/main" id="{5D912C36-F931-4B9C-A5AF-4A0535F282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39787" y="3333636"/>
                  <a:ext cx="1571113" cy="20666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%r12w</a:t>
                  </a:r>
                </a:p>
              </p:txBody>
            </p:sp>
            <p:sp>
              <p:nvSpPr>
                <p:cNvPr id="110" name="Rectangle 6">
                  <a:extLst>
                    <a:ext uri="{FF2B5EF4-FFF2-40B4-BE49-F238E27FC236}">
                      <a16:creationId xmlns:a16="http://schemas.microsoft.com/office/drawing/2014/main" id="{4F808592-20A6-4FA2-84E1-76E102A55C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6741" y="3351233"/>
                  <a:ext cx="622300" cy="164995"/>
                </a:xfrm>
                <a:prstGeom prst="rect">
                  <a:avLst/>
                </a:prstGeom>
                <a:solidFill>
                  <a:schemeClr val="bg1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%</a:t>
                  </a:r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r12b</a:t>
                  </a:r>
                </a:p>
              </p:txBody>
            </p:sp>
          </p:grpSp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0D1BBA3E-31B9-4630-B20B-3A1576499514}"/>
                  </a:ext>
                </a:extLst>
              </p:cNvPr>
              <p:cNvGrpSpPr/>
              <p:nvPr/>
            </p:nvGrpSpPr>
            <p:grpSpPr>
              <a:xfrm>
                <a:off x="211801" y="5437048"/>
                <a:ext cx="5638800" cy="342000"/>
                <a:chOff x="211801" y="3284800"/>
                <a:chExt cx="5638800" cy="324000"/>
              </a:xfrm>
            </p:grpSpPr>
            <p:sp>
              <p:nvSpPr>
                <p:cNvPr id="112" name="Rectangle 30">
                  <a:extLst>
                    <a:ext uri="{FF2B5EF4-FFF2-40B4-BE49-F238E27FC236}">
                      <a16:creationId xmlns:a16="http://schemas.microsoft.com/office/drawing/2014/main" id="{AF999712-7D07-410B-B4ED-C99C8F9714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801" y="3284800"/>
                  <a:ext cx="5638800" cy="324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     %r13</a:t>
                  </a:r>
                </a:p>
              </p:txBody>
            </p:sp>
            <p:sp>
              <p:nvSpPr>
                <p:cNvPr id="113" name="Rectangle 6">
                  <a:extLst>
                    <a:ext uri="{FF2B5EF4-FFF2-40B4-BE49-F238E27FC236}">
                      <a16:creationId xmlns:a16="http://schemas.microsoft.com/office/drawing/2014/main" id="{086139A8-CC01-489B-B4D4-CE236FCD7C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2600" y="3307943"/>
                  <a:ext cx="2976711" cy="27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  %r13d</a:t>
                  </a:r>
                </a:p>
              </p:txBody>
            </p:sp>
            <p:sp>
              <p:nvSpPr>
                <p:cNvPr id="114" name="Rectangle 6">
                  <a:extLst>
                    <a:ext uri="{FF2B5EF4-FFF2-40B4-BE49-F238E27FC236}">
                      <a16:creationId xmlns:a16="http://schemas.microsoft.com/office/drawing/2014/main" id="{D118A842-B8B4-4BB5-B10B-BD95BFD054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39787" y="3333636"/>
                  <a:ext cx="1571113" cy="20666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%r13w</a:t>
                  </a:r>
                </a:p>
              </p:txBody>
            </p:sp>
            <p:sp>
              <p:nvSpPr>
                <p:cNvPr id="115" name="Rectangle 6">
                  <a:extLst>
                    <a:ext uri="{FF2B5EF4-FFF2-40B4-BE49-F238E27FC236}">
                      <a16:creationId xmlns:a16="http://schemas.microsoft.com/office/drawing/2014/main" id="{371FCDBC-99EC-48BA-B531-039C72DD68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6741" y="3351233"/>
                  <a:ext cx="622300" cy="164995"/>
                </a:xfrm>
                <a:prstGeom prst="rect">
                  <a:avLst/>
                </a:prstGeom>
                <a:solidFill>
                  <a:schemeClr val="bg1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%</a:t>
                  </a:r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r13b</a:t>
                  </a:r>
                </a:p>
              </p:txBody>
            </p:sp>
          </p:grpSp>
          <p:grpSp>
            <p:nvGrpSpPr>
              <p:cNvPr id="116" name="组合 115">
                <a:extLst>
                  <a:ext uri="{FF2B5EF4-FFF2-40B4-BE49-F238E27FC236}">
                    <a16:creationId xmlns:a16="http://schemas.microsoft.com/office/drawing/2014/main" id="{2DBF2724-5F3F-43CE-BF6C-6E0DE8335C34}"/>
                  </a:ext>
                </a:extLst>
              </p:cNvPr>
              <p:cNvGrpSpPr/>
              <p:nvPr/>
            </p:nvGrpSpPr>
            <p:grpSpPr>
              <a:xfrm>
                <a:off x="211801" y="5841944"/>
                <a:ext cx="5638800" cy="342000"/>
                <a:chOff x="211801" y="3284800"/>
                <a:chExt cx="5638800" cy="324000"/>
              </a:xfrm>
            </p:grpSpPr>
            <p:sp>
              <p:nvSpPr>
                <p:cNvPr id="117" name="Rectangle 30">
                  <a:extLst>
                    <a:ext uri="{FF2B5EF4-FFF2-40B4-BE49-F238E27FC236}">
                      <a16:creationId xmlns:a16="http://schemas.microsoft.com/office/drawing/2014/main" id="{4C086782-D432-45F4-A4D4-B2BD0880D6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801" y="3284800"/>
                  <a:ext cx="5638800" cy="324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     %r14</a:t>
                  </a:r>
                </a:p>
              </p:txBody>
            </p:sp>
            <p:sp>
              <p:nvSpPr>
                <p:cNvPr id="118" name="Rectangle 6">
                  <a:extLst>
                    <a:ext uri="{FF2B5EF4-FFF2-40B4-BE49-F238E27FC236}">
                      <a16:creationId xmlns:a16="http://schemas.microsoft.com/office/drawing/2014/main" id="{3D1C2646-919F-4EF1-9244-F091A55108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2600" y="3307943"/>
                  <a:ext cx="2976711" cy="27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  %r14d</a:t>
                  </a:r>
                </a:p>
              </p:txBody>
            </p:sp>
            <p:sp>
              <p:nvSpPr>
                <p:cNvPr id="119" name="Rectangle 6">
                  <a:extLst>
                    <a:ext uri="{FF2B5EF4-FFF2-40B4-BE49-F238E27FC236}">
                      <a16:creationId xmlns:a16="http://schemas.microsoft.com/office/drawing/2014/main" id="{2FDDC46A-E154-467B-89D7-42E2B11B74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39787" y="3333636"/>
                  <a:ext cx="1571113" cy="20666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%r14w</a:t>
                  </a:r>
                </a:p>
              </p:txBody>
            </p:sp>
            <p:sp>
              <p:nvSpPr>
                <p:cNvPr id="120" name="Rectangle 6">
                  <a:extLst>
                    <a:ext uri="{FF2B5EF4-FFF2-40B4-BE49-F238E27FC236}">
                      <a16:creationId xmlns:a16="http://schemas.microsoft.com/office/drawing/2014/main" id="{C3AFD1FC-9B05-4B52-BD84-95849C2C99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6741" y="3351233"/>
                  <a:ext cx="622300" cy="164995"/>
                </a:xfrm>
                <a:prstGeom prst="rect">
                  <a:avLst/>
                </a:prstGeom>
                <a:solidFill>
                  <a:schemeClr val="bg1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%r14b</a:t>
                  </a:r>
                </a:p>
              </p:txBody>
            </p:sp>
          </p:grpSp>
          <p:grpSp>
            <p:nvGrpSpPr>
              <p:cNvPr id="121" name="组合 120">
                <a:extLst>
                  <a:ext uri="{FF2B5EF4-FFF2-40B4-BE49-F238E27FC236}">
                    <a16:creationId xmlns:a16="http://schemas.microsoft.com/office/drawing/2014/main" id="{E31E8565-C4FA-4E1D-B34C-4D6DC8EE9032}"/>
                  </a:ext>
                </a:extLst>
              </p:cNvPr>
              <p:cNvGrpSpPr/>
              <p:nvPr/>
            </p:nvGrpSpPr>
            <p:grpSpPr>
              <a:xfrm>
                <a:off x="211801" y="6246839"/>
                <a:ext cx="5638800" cy="342000"/>
                <a:chOff x="211801" y="3284800"/>
                <a:chExt cx="5638800" cy="324000"/>
              </a:xfrm>
            </p:grpSpPr>
            <p:sp>
              <p:nvSpPr>
                <p:cNvPr id="122" name="Rectangle 30">
                  <a:extLst>
                    <a:ext uri="{FF2B5EF4-FFF2-40B4-BE49-F238E27FC236}">
                      <a16:creationId xmlns:a16="http://schemas.microsoft.com/office/drawing/2014/main" id="{61862AA8-5BE4-4731-B548-F8E60058BF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801" y="3284800"/>
                  <a:ext cx="5638800" cy="324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     %r15</a:t>
                  </a:r>
                </a:p>
              </p:txBody>
            </p:sp>
            <p:sp>
              <p:nvSpPr>
                <p:cNvPr id="123" name="Rectangle 6">
                  <a:extLst>
                    <a:ext uri="{FF2B5EF4-FFF2-40B4-BE49-F238E27FC236}">
                      <a16:creationId xmlns:a16="http://schemas.microsoft.com/office/drawing/2014/main" id="{FC672B98-A064-4364-9506-C0A572FB94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2600" y="3307943"/>
                  <a:ext cx="2976711" cy="27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  %r15d</a:t>
                  </a:r>
                </a:p>
              </p:txBody>
            </p:sp>
            <p:sp>
              <p:nvSpPr>
                <p:cNvPr id="124" name="Rectangle 6">
                  <a:extLst>
                    <a:ext uri="{FF2B5EF4-FFF2-40B4-BE49-F238E27FC236}">
                      <a16:creationId xmlns:a16="http://schemas.microsoft.com/office/drawing/2014/main" id="{94878B86-8DE0-4F42-89CD-F85C2C6C95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39787" y="3333636"/>
                  <a:ext cx="1571113" cy="20666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%r15w</a:t>
                  </a:r>
                </a:p>
              </p:txBody>
            </p:sp>
            <p:sp>
              <p:nvSpPr>
                <p:cNvPr id="125" name="Rectangle 6">
                  <a:extLst>
                    <a:ext uri="{FF2B5EF4-FFF2-40B4-BE49-F238E27FC236}">
                      <a16:creationId xmlns:a16="http://schemas.microsoft.com/office/drawing/2014/main" id="{8D0658F3-3296-4F47-BBB9-952C9E4AC3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6741" y="3351233"/>
                  <a:ext cx="622300" cy="164995"/>
                </a:xfrm>
                <a:prstGeom prst="rect">
                  <a:avLst/>
                </a:prstGeom>
                <a:solidFill>
                  <a:schemeClr val="bg1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Courier New Bold" charset="0"/>
                    </a:rPr>
                    <a:t>%r15b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3437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86C81B9D-0A7A-48A5-B23D-6D1B09A9B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历史</a:t>
            </a:r>
            <a:r>
              <a:rPr lang="en-US" dirty="0"/>
              <a:t>: IA32</a:t>
            </a:r>
            <a:r>
              <a:rPr lang="zh-CN" altLang="en-US" dirty="0"/>
              <a:t>的寄存器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95400" y="1333501"/>
            <a:ext cx="5715000" cy="48233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95400" y="2458433"/>
            <a:ext cx="5715000" cy="48233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95400" y="3037229"/>
            <a:ext cx="5715000" cy="48233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95400" y="1902719"/>
            <a:ext cx="5715000" cy="48233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%ebx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95400" y="3648685"/>
            <a:ext cx="5715000" cy="48233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%esi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95400" y="4227481"/>
            <a:ext cx="5715000" cy="48233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%edi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295400" y="4806277"/>
            <a:ext cx="5715000" cy="48233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%esp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95400" y="5385073"/>
            <a:ext cx="5715000" cy="48233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%ebp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4184326" y="3717666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184326" y="4301720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184326" y="4871276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184326" y="5454180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52800" y="139162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%ax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09849" y="2521574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409849" y="3087432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77823" y="1964616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429000" y="3708016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429000" y="4287222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429000" y="485769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%sp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429000" y="5443570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AutoShape 7"/>
          <p:cNvSpPr>
            <a:spLocks/>
          </p:cNvSpPr>
          <p:nvPr/>
        </p:nvSpPr>
        <p:spPr bwMode="auto">
          <a:xfrm rot="5400000">
            <a:off x="5451983" y="4671257"/>
            <a:ext cx="279400" cy="2824085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24909" y="6172200"/>
            <a:ext cx="3945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16-</a:t>
            </a:r>
            <a:r>
              <a:rPr lang="zh-CN" altLang="en-US" dirty="0">
                <a:latin typeface="Calibri" pitchFamily="34" charset="0"/>
              </a:rPr>
              <a:t>位虚拟寄存器</a:t>
            </a:r>
            <a:r>
              <a:rPr lang="en-US" dirty="0">
                <a:latin typeface="Calibri" pitchFamily="34" charset="0"/>
              </a:rPr>
              <a:t> (</a:t>
            </a:r>
            <a:r>
              <a:rPr lang="zh-CN" altLang="en-US" dirty="0">
                <a:latin typeface="Calibri" pitchFamily="34" charset="0"/>
              </a:rPr>
              <a:t>向后兼容</a:t>
            </a:r>
            <a:r>
              <a:rPr lang="en-US" dirty="0">
                <a:latin typeface="Calibri" pitchFamily="34" charset="0"/>
              </a:rPr>
              <a:t>)</a:t>
            </a:r>
          </a:p>
        </p:txBody>
      </p:sp>
      <p:sp>
        <p:nvSpPr>
          <p:cNvPr id="75" name="AutoShape 7"/>
          <p:cNvSpPr>
            <a:spLocks/>
          </p:cNvSpPr>
          <p:nvPr/>
        </p:nvSpPr>
        <p:spPr bwMode="auto">
          <a:xfrm rot="10800000">
            <a:off x="914400" y="1333500"/>
            <a:ext cx="279400" cy="337631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6145" y="2263313"/>
            <a:ext cx="4733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通用寄存器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010400" y="1391622"/>
            <a:ext cx="1806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accumulate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067449" y="2521574"/>
            <a:ext cx="1278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067449" y="3087432"/>
            <a:ext cx="821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035423" y="1964616"/>
            <a:ext cx="839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086600" y="371469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index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086599" y="4204648"/>
            <a:ext cx="205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 index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093273" y="4781490"/>
            <a:ext cx="2050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 pointer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086600" y="5391090"/>
            <a:ext cx="1939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pointer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411699" y="649069"/>
            <a:ext cx="1614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Calibri" pitchFamily="34" charset="0"/>
              </a:rPr>
              <a:t>来源</a:t>
            </a:r>
            <a:endParaRPr lang="en-US" dirty="0">
              <a:latin typeface="Calibri" pitchFamily="34" charset="0"/>
            </a:endParaRPr>
          </a:p>
          <a:p>
            <a:pPr algn="ctr"/>
            <a:r>
              <a:rPr lang="en-US" dirty="0">
                <a:latin typeface="Calibri" pitchFamily="34" charset="0"/>
              </a:rPr>
              <a:t>(</a:t>
            </a:r>
            <a:r>
              <a:rPr lang="zh-CN" altLang="en-US" dirty="0">
                <a:latin typeface="Calibri" pitchFamily="34" charset="0"/>
              </a:rPr>
              <a:t>大多过时</a:t>
            </a:r>
            <a:r>
              <a:rPr lang="en-US" dirty="0">
                <a:latin typeface="Calibri" pitchFamily="34" charset="0"/>
              </a:rPr>
              <a:t>)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B147B4B-302A-4228-B303-C04C844D92BF}"/>
              </a:ext>
            </a:extLst>
          </p:cNvPr>
          <p:cNvGrpSpPr/>
          <p:nvPr/>
        </p:nvGrpSpPr>
        <p:grpSpPr>
          <a:xfrm>
            <a:off x="4145664" y="2461026"/>
            <a:ext cx="2871050" cy="483790"/>
            <a:chOff x="4165175" y="2484411"/>
            <a:chExt cx="2871050" cy="397789"/>
          </a:xfrm>
        </p:grpSpPr>
        <p:sp>
          <p:nvSpPr>
            <p:cNvPr id="24" name="Rectangle 23"/>
            <p:cNvSpPr/>
            <p:nvPr/>
          </p:nvSpPr>
          <p:spPr bwMode="auto">
            <a:xfrm>
              <a:off x="4165175" y="2486796"/>
              <a:ext cx="1436319" cy="3895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altLang="zh-CN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</a:t>
              </a:r>
              <a:endPara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23">
              <a:extLst>
                <a:ext uri="{FF2B5EF4-FFF2-40B4-BE49-F238E27FC236}">
                  <a16:creationId xmlns:a16="http://schemas.microsoft.com/office/drawing/2014/main" id="{CE2B59A0-8762-4730-9BEF-F7BD272EF5A3}"/>
                </a:ext>
              </a:extLst>
            </p:cNvPr>
            <p:cNvSpPr/>
            <p:nvPr/>
          </p:nvSpPr>
          <p:spPr bwMode="auto">
            <a:xfrm>
              <a:off x="5599906" y="2484411"/>
              <a:ext cx="1436319" cy="3977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%cl</a:t>
              </a: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C348EF60-07C7-43C1-B476-115894034C72}"/>
              </a:ext>
            </a:extLst>
          </p:cNvPr>
          <p:cNvGrpSpPr/>
          <p:nvPr/>
        </p:nvGrpSpPr>
        <p:grpSpPr>
          <a:xfrm>
            <a:off x="4145664" y="3042980"/>
            <a:ext cx="2871050" cy="476579"/>
            <a:chOff x="4165175" y="2490341"/>
            <a:chExt cx="2871050" cy="391859"/>
          </a:xfrm>
        </p:grpSpPr>
        <p:sp>
          <p:nvSpPr>
            <p:cNvPr id="67" name="Rectangle 23">
              <a:extLst>
                <a:ext uri="{FF2B5EF4-FFF2-40B4-BE49-F238E27FC236}">
                  <a16:creationId xmlns:a16="http://schemas.microsoft.com/office/drawing/2014/main" id="{3BB74F97-9486-44C7-BF14-D4AEF2915205}"/>
                </a:ext>
              </a:extLst>
            </p:cNvPr>
            <p:cNvSpPr/>
            <p:nvPr/>
          </p:nvSpPr>
          <p:spPr bwMode="auto">
            <a:xfrm>
              <a:off x="4165175" y="2490341"/>
              <a:ext cx="1436319" cy="387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%dh</a:t>
              </a:r>
            </a:p>
          </p:txBody>
        </p:sp>
        <p:sp>
          <p:nvSpPr>
            <p:cNvPr id="68" name="Rectangle 23">
              <a:extLst>
                <a:ext uri="{FF2B5EF4-FFF2-40B4-BE49-F238E27FC236}">
                  <a16:creationId xmlns:a16="http://schemas.microsoft.com/office/drawing/2014/main" id="{FA910565-A454-4A5F-90C1-2B7A6F70A74E}"/>
                </a:ext>
              </a:extLst>
            </p:cNvPr>
            <p:cNvSpPr/>
            <p:nvPr/>
          </p:nvSpPr>
          <p:spPr bwMode="auto">
            <a:xfrm>
              <a:off x="5599906" y="2490341"/>
              <a:ext cx="1436319" cy="3918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%dl</a:t>
              </a: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18FCB6CD-7205-48A0-91CD-7A8A998A394A}"/>
              </a:ext>
            </a:extLst>
          </p:cNvPr>
          <p:cNvGrpSpPr/>
          <p:nvPr/>
        </p:nvGrpSpPr>
        <p:grpSpPr>
          <a:xfrm>
            <a:off x="4139350" y="1903661"/>
            <a:ext cx="2871050" cy="483791"/>
            <a:chOff x="4165175" y="2480271"/>
            <a:chExt cx="2871050" cy="397789"/>
          </a:xfrm>
        </p:grpSpPr>
        <p:sp>
          <p:nvSpPr>
            <p:cNvPr id="87" name="Rectangle 23">
              <a:extLst>
                <a:ext uri="{FF2B5EF4-FFF2-40B4-BE49-F238E27FC236}">
                  <a16:creationId xmlns:a16="http://schemas.microsoft.com/office/drawing/2014/main" id="{D46C1DB5-0ADF-4837-9FD6-4B75710374DF}"/>
                </a:ext>
              </a:extLst>
            </p:cNvPr>
            <p:cNvSpPr/>
            <p:nvPr/>
          </p:nvSpPr>
          <p:spPr bwMode="auto">
            <a:xfrm>
              <a:off x="4165175" y="2480271"/>
              <a:ext cx="1436319" cy="3977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altLang="zh-CN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bh</a:t>
              </a:r>
              <a:endPara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Rectangle 23">
              <a:extLst>
                <a:ext uri="{FF2B5EF4-FFF2-40B4-BE49-F238E27FC236}">
                  <a16:creationId xmlns:a16="http://schemas.microsoft.com/office/drawing/2014/main" id="{01C92465-F5C8-4C0D-8BAE-8DC418502E17}"/>
                </a:ext>
              </a:extLst>
            </p:cNvPr>
            <p:cNvSpPr/>
            <p:nvPr/>
          </p:nvSpPr>
          <p:spPr bwMode="auto">
            <a:xfrm>
              <a:off x="5599906" y="2483676"/>
              <a:ext cx="1436319" cy="3936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%bl</a:t>
              </a: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0FFAB531-65ED-46C9-9DF0-376F9C87EB3F}"/>
              </a:ext>
            </a:extLst>
          </p:cNvPr>
          <p:cNvGrpSpPr/>
          <p:nvPr/>
        </p:nvGrpSpPr>
        <p:grpSpPr>
          <a:xfrm>
            <a:off x="4150267" y="1332727"/>
            <a:ext cx="2871050" cy="484064"/>
            <a:chOff x="4165175" y="2477921"/>
            <a:chExt cx="2871050" cy="398014"/>
          </a:xfrm>
        </p:grpSpPr>
        <p:sp>
          <p:nvSpPr>
            <p:cNvPr id="90" name="Rectangle 23">
              <a:extLst>
                <a:ext uri="{FF2B5EF4-FFF2-40B4-BE49-F238E27FC236}">
                  <a16:creationId xmlns:a16="http://schemas.microsoft.com/office/drawing/2014/main" id="{88CD5E39-C3A8-438F-AB12-6E1BB65FA63F}"/>
                </a:ext>
              </a:extLst>
            </p:cNvPr>
            <p:cNvSpPr/>
            <p:nvPr/>
          </p:nvSpPr>
          <p:spPr bwMode="auto">
            <a:xfrm>
              <a:off x="4165175" y="2477921"/>
              <a:ext cx="1436319" cy="3977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%ah</a:t>
              </a:r>
            </a:p>
          </p:txBody>
        </p:sp>
        <p:sp>
          <p:nvSpPr>
            <p:cNvPr id="91" name="Rectangle 23">
              <a:extLst>
                <a:ext uri="{FF2B5EF4-FFF2-40B4-BE49-F238E27FC236}">
                  <a16:creationId xmlns:a16="http://schemas.microsoft.com/office/drawing/2014/main" id="{7FA379BF-EB7B-4E9C-B718-C73FF887B938}"/>
                </a:ext>
              </a:extLst>
            </p:cNvPr>
            <p:cNvSpPr/>
            <p:nvPr/>
          </p:nvSpPr>
          <p:spPr bwMode="auto">
            <a:xfrm>
              <a:off x="5599906" y="2478146"/>
              <a:ext cx="1436319" cy="3977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%al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9" grpId="0" animBg="1"/>
      <p:bldP spid="4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73" grpId="0" animBg="1"/>
      <p:bldP spid="74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/>
              <a:t>操作数类型和表示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b="1" i="1" dirty="0">
                <a:solidFill>
                  <a:srgbClr val="000099"/>
                </a:solidFill>
              </a:rPr>
              <a:t>立即数</a:t>
            </a:r>
            <a:r>
              <a:rPr lang="en-US" altLang="zh-CN" b="1" i="1" dirty="0">
                <a:solidFill>
                  <a:srgbClr val="000099"/>
                </a:solidFill>
              </a:rPr>
              <a:t>(Immediate)</a:t>
            </a:r>
            <a:r>
              <a:rPr lang="zh-CN" altLang="en-US" b="1" i="1" dirty="0">
                <a:solidFill>
                  <a:srgbClr val="000099"/>
                </a:solidFill>
              </a:rPr>
              <a:t>：</a:t>
            </a:r>
            <a:r>
              <a:rPr lang="zh-CN" altLang="en-US" dirty="0"/>
              <a:t>整型常数，以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zh-CN" altLang="en-US" b="1" dirty="0">
                <a:latin typeface="Courier New" pitchFamily="49" charset="0"/>
              </a:rPr>
              <a:t>开头</a:t>
            </a:r>
            <a:endParaRPr lang="en-US" altLang="zh-CN" b="1" dirty="0">
              <a:latin typeface="Courier New" pitchFamily="49" charset="0"/>
            </a:endParaRPr>
          </a:p>
          <a:p>
            <a:pPr lvl="2">
              <a:spcBef>
                <a:spcPts val="600"/>
              </a:spcBef>
            </a:pPr>
            <a:r>
              <a:rPr lang="zh-CN" altLang="en-US" dirty="0"/>
              <a:t>例子</a:t>
            </a:r>
            <a:r>
              <a:rPr lang="en-US" altLang="zh-CN" dirty="0"/>
              <a:t>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$0x400, $-533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$123</a:t>
            </a:r>
          </a:p>
          <a:p>
            <a:pPr lvl="2">
              <a:spcBef>
                <a:spcPts val="600"/>
              </a:spcBef>
            </a:pPr>
            <a:r>
              <a:rPr lang="zh-CN" altLang="en-US" dirty="0"/>
              <a:t>类似</a:t>
            </a:r>
            <a:r>
              <a:rPr lang="en-US" altLang="zh-CN" dirty="0"/>
              <a:t> C</a:t>
            </a:r>
            <a:r>
              <a:rPr lang="zh-CN" altLang="en-US" dirty="0"/>
              <a:t>的常数，但编码是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 2 </a:t>
            </a:r>
            <a:r>
              <a:rPr lang="zh-CN" altLang="en-US" dirty="0"/>
              <a:t>或</a:t>
            </a:r>
            <a:r>
              <a:rPr lang="en-US" altLang="zh-CN" dirty="0"/>
              <a:t> 4 </a:t>
            </a:r>
            <a:r>
              <a:rPr lang="zh-CN" altLang="en-US" dirty="0"/>
              <a:t>字节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b="1" i="1" dirty="0">
                <a:solidFill>
                  <a:srgbClr val="000099"/>
                </a:solidFill>
              </a:rPr>
              <a:t>寄存器</a:t>
            </a:r>
            <a:r>
              <a:rPr lang="en-US" altLang="zh-CN" b="1" i="1" dirty="0">
                <a:solidFill>
                  <a:srgbClr val="000099"/>
                </a:solidFill>
              </a:rPr>
              <a:t>(Register) : </a:t>
            </a:r>
            <a:r>
              <a:rPr lang="zh-CN" altLang="en-US" dirty="0"/>
              <a:t>加前缀</a:t>
            </a:r>
            <a:r>
              <a:rPr lang="en-US" altLang="zh-CN" dirty="0"/>
              <a:t>%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如：</a:t>
            </a:r>
            <a:r>
              <a:rPr lang="en-US" altLang="zh-CN" dirty="0"/>
              <a:t>%</a:t>
            </a:r>
            <a:r>
              <a:rPr lang="en-US" altLang="zh-CN" dirty="0" err="1"/>
              <a:t>eax</a:t>
            </a:r>
            <a:r>
              <a:rPr lang="en-US" altLang="zh-CN" dirty="0"/>
              <a:t>, %</a:t>
            </a:r>
            <a:r>
              <a:rPr lang="en-US" altLang="zh-CN" dirty="0" err="1"/>
              <a:t>ebx</a:t>
            </a:r>
            <a:r>
              <a:rPr lang="en-US" altLang="zh-CN" dirty="0"/>
              <a:t>, %</a:t>
            </a:r>
            <a:r>
              <a:rPr lang="en-US" altLang="zh-CN" dirty="0" err="1"/>
              <a:t>rcx</a:t>
            </a:r>
            <a:r>
              <a:rPr lang="en-US" altLang="zh-CN" dirty="0"/>
              <a:t>, %r13</a:t>
            </a:r>
          </a:p>
          <a:p>
            <a:pPr lvl="1">
              <a:spcBef>
                <a:spcPts val="600"/>
              </a:spcBef>
            </a:pPr>
            <a:r>
              <a:rPr lang="zh-CN" altLang="en-US" b="1" i="1" dirty="0">
                <a:solidFill>
                  <a:srgbClr val="000099"/>
                </a:solidFill>
              </a:rPr>
              <a:t>内存</a:t>
            </a:r>
            <a:r>
              <a:rPr lang="en-US" altLang="zh-CN" b="1" i="1" dirty="0">
                <a:solidFill>
                  <a:srgbClr val="000099"/>
                </a:solidFill>
              </a:rPr>
              <a:t>(Memory):</a:t>
            </a:r>
            <a:r>
              <a:rPr lang="zh-CN" altLang="en-US" dirty="0"/>
              <a:t>指定内存地址开始的连续字节，地址的指定方式有多种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zh-CN" altLang="en-US" dirty="0"/>
              <a:t>操作数顺序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dirty="0"/>
              <a:t>多操作数指令，通常左边是</a:t>
            </a:r>
            <a:r>
              <a:rPr lang="en-US" altLang="zh-CN" dirty="0" err="1"/>
              <a:t>src</a:t>
            </a:r>
            <a:r>
              <a:rPr lang="zh-CN" altLang="en-US" dirty="0"/>
              <a:t>操作数，右边是</a:t>
            </a:r>
            <a:r>
              <a:rPr lang="en-US" altLang="zh-CN" dirty="0" err="1"/>
              <a:t>dst</a:t>
            </a:r>
            <a:r>
              <a:rPr lang="zh-CN" altLang="en-US" dirty="0"/>
              <a:t>操作数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AT&amp;T</a:t>
            </a:r>
            <a:r>
              <a:rPr lang="zh-CN" altLang="en-US" dirty="0"/>
              <a:t>汇编格式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63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dirty="0"/>
              <a:t>操作数长度标识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整数操作数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zh-CN" dirty="0"/>
              <a:t>1</a:t>
            </a:r>
            <a:r>
              <a:rPr lang="zh-CN" altLang="en-US" dirty="0"/>
              <a:t>字节、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altLang="zh-CN" dirty="0"/>
              <a:t>2 </a:t>
            </a:r>
            <a:r>
              <a:rPr lang="zh-CN" altLang="en-US" dirty="0"/>
              <a:t>字节、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altLang="zh-CN" dirty="0"/>
              <a:t>4 </a:t>
            </a:r>
            <a:r>
              <a:rPr lang="zh-CN" altLang="en-US" dirty="0"/>
              <a:t>字节、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altLang="zh-CN" dirty="0"/>
              <a:t>8</a:t>
            </a:r>
            <a:r>
              <a:rPr lang="zh-CN" altLang="en-US" dirty="0"/>
              <a:t>字节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浮点型操作数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单精度浮点数、    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双精度浮点数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1200"/>
              </a:spcBef>
              <a:buSzPct val="60000"/>
              <a:buFont typeface="Wingdings 2" pitchFamily="18" charset="2"/>
              <a:buChar char="¢"/>
            </a:pPr>
            <a:r>
              <a:rPr lang="zh-CN" altLang="en-US" sz="2800" b="1" dirty="0"/>
              <a:t>指令带操作数长度标识（如需要）</a:t>
            </a:r>
            <a:endParaRPr lang="en-US" altLang="zh-CN" sz="2800" b="1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AT&amp;T</a:t>
            </a:r>
            <a:r>
              <a:rPr lang="zh-CN" altLang="en-US" dirty="0"/>
              <a:t>汇编格式</a:t>
            </a:r>
          </a:p>
        </p:txBody>
      </p:sp>
    </p:spTree>
    <p:extLst>
      <p:ext uri="{BB962C8B-B14F-4D97-AF65-F5344CB8AC3E}">
        <p14:creationId xmlns:p14="http://schemas.microsoft.com/office/powerpoint/2010/main" val="308335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传送指令</a:t>
            </a:r>
            <a:endParaRPr lang="en-US" altLang="zh-CN" dirty="0"/>
          </a:p>
          <a:p>
            <a:pPr lvl="1">
              <a:spcBef>
                <a:spcPts val="0"/>
              </a:spcBef>
              <a:buNone/>
            </a:pPr>
            <a:r>
              <a:rPr lang="en-US" altLang="zh-CN" b="1" dirty="0" err="1">
                <a:latin typeface="Courier New" pitchFamily="49" charset="0"/>
              </a:rPr>
              <a:t>mov</a:t>
            </a:r>
            <a:r>
              <a:rPr lang="en-US" altLang="zh-CN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latin typeface="Courier New" pitchFamily="49" charset="0"/>
              </a:rPr>
              <a:t> </a:t>
            </a:r>
            <a:r>
              <a:rPr lang="en-US" altLang="zh-CN" b="1" dirty="0"/>
              <a:t> </a:t>
            </a:r>
            <a:r>
              <a:rPr lang="en-US" altLang="zh-CN" b="1" i="1" dirty="0" err="1"/>
              <a:t>src</a:t>
            </a:r>
            <a:r>
              <a:rPr lang="en-US" altLang="zh-CN" b="1" dirty="0"/>
              <a:t>, </a:t>
            </a:r>
            <a:r>
              <a:rPr lang="en-US" altLang="zh-CN" b="1" i="1" dirty="0" err="1"/>
              <a:t>dst</a:t>
            </a:r>
            <a:endParaRPr lang="en-US" altLang="zh-CN" b="1" i="1" dirty="0"/>
          </a:p>
          <a:p>
            <a:pPr lvl="1">
              <a:spcBef>
                <a:spcPts val="0"/>
              </a:spcBef>
              <a:buNone/>
            </a:pP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b="1" i="1" dirty="0">
                <a:solidFill>
                  <a:srgbClr val="0000FF"/>
                </a:solidFill>
              </a:rPr>
              <a:t>：空白或</a:t>
            </a:r>
            <a:r>
              <a:rPr lang="en-US" altLang="zh-CN" b="1" i="1" dirty="0" err="1">
                <a:solidFill>
                  <a:srgbClr val="0000FF"/>
                </a:solidFill>
              </a:rPr>
              <a:t>b,w,l,q</a:t>
            </a:r>
            <a:r>
              <a:rPr lang="zh-CN" altLang="en-US" b="1" i="1" dirty="0">
                <a:solidFill>
                  <a:srgbClr val="0000FF"/>
                </a:solidFill>
              </a:rPr>
              <a:t>，分别对应</a:t>
            </a:r>
            <a:r>
              <a:rPr lang="en-US" altLang="zh-CN" b="1" i="1" dirty="0">
                <a:solidFill>
                  <a:srgbClr val="0000FF"/>
                </a:solidFill>
              </a:rPr>
              <a:t>1/2/4/8</a:t>
            </a:r>
            <a:r>
              <a:rPr lang="zh-CN" altLang="en-US" b="1" i="1" dirty="0">
                <a:solidFill>
                  <a:srgbClr val="0000FF"/>
                </a:solidFill>
              </a:rPr>
              <a:t>字节操作数</a:t>
            </a:r>
            <a:endParaRPr lang="en-US" altLang="zh-CN" b="1" i="1" dirty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dirty="0"/>
              <a:t>操作数类型</a:t>
            </a:r>
            <a:r>
              <a:rPr lang="en-US" altLang="zh-CN" dirty="0"/>
              <a:t>(</a:t>
            </a:r>
            <a:r>
              <a:rPr lang="zh-CN" altLang="en-US" dirty="0"/>
              <a:t>三大类</a:t>
            </a:r>
            <a:r>
              <a:rPr lang="en-US" altLang="zh-CN" dirty="0"/>
              <a:t>)</a:t>
            </a:r>
          </a:p>
          <a:p>
            <a:pPr lvl="1">
              <a:spcBef>
                <a:spcPts val="0"/>
              </a:spcBef>
            </a:pPr>
            <a:r>
              <a:rPr lang="zh-CN" altLang="en-US" b="1" i="1" dirty="0">
                <a:solidFill>
                  <a:srgbClr val="000099"/>
                </a:solidFill>
              </a:rPr>
              <a:t>立即数</a:t>
            </a:r>
            <a:r>
              <a:rPr lang="en-US" altLang="zh-CN" b="1" i="1" dirty="0">
                <a:solidFill>
                  <a:srgbClr val="000099"/>
                </a:solidFill>
              </a:rPr>
              <a:t>(Immediate)</a:t>
            </a:r>
            <a:r>
              <a:rPr lang="zh-CN" altLang="en-US" b="1" i="1" dirty="0">
                <a:solidFill>
                  <a:srgbClr val="000099"/>
                </a:solidFill>
              </a:rPr>
              <a:t>：</a:t>
            </a:r>
            <a:r>
              <a:rPr lang="zh-CN" altLang="en-US" dirty="0"/>
              <a:t>整型常数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b="1" i="1" dirty="0">
                <a:solidFill>
                  <a:srgbClr val="000099"/>
                </a:solidFill>
              </a:rPr>
              <a:t>寄存器</a:t>
            </a:r>
            <a:r>
              <a:rPr lang="en-US" altLang="zh-CN" b="1" i="1" dirty="0">
                <a:solidFill>
                  <a:srgbClr val="000099"/>
                </a:solidFill>
              </a:rPr>
              <a:t>(Register) : </a:t>
            </a:r>
            <a:r>
              <a:rPr lang="en-US" altLang="zh-CN" dirty="0"/>
              <a:t>16</a:t>
            </a:r>
            <a:r>
              <a:rPr lang="zh-CN" altLang="en-US" dirty="0"/>
              <a:t>个整数寄存器之一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zh-CN" altLang="en-US" b="1" dirty="0">
                <a:solidFill>
                  <a:srgbClr val="C00000"/>
                </a:solidFill>
                <a:latin typeface="Courier New" pitchFamily="49" charset="0"/>
              </a:rPr>
              <a:t>不能用</a:t>
            </a: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</a:rPr>
              <a:t>%</a:t>
            </a:r>
            <a:r>
              <a:rPr lang="en-US" altLang="zh-CN" b="1" dirty="0" err="1">
                <a:solidFill>
                  <a:srgbClr val="C00000"/>
                </a:solidFill>
                <a:latin typeface="Courier New" pitchFamily="49" charset="0"/>
              </a:rPr>
              <a:t>rsp</a:t>
            </a:r>
            <a:r>
              <a:rPr lang="zh-CN" altLang="en-US" b="1" dirty="0">
                <a:solidFill>
                  <a:srgbClr val="C00000"/>
                </a:solidFill>
                <a:latin typeface="Courier New" pitchFamily="49" charset="0"/>
              </a:rPr>
              <a:t>（系统保留）</a:t>
            </a:r>
            <a:endParaRPr lang="en-US" altLang="zh-CN" dirty="0">
              <a:solidFill>
                <a:srgbClr val="C00000"/>
              </a:solidFill>
            </a:endParaRPr>
          </a:p>
          <a:p>
            <a:pPr lvl="2">
              <a:spcBef>
                <a:spcPts val="0"/>
              </a:spcBef>
            </a:pPr>
            <a:r>
              <a:rPr lang="zh-CN" altLang="en-US" dirty="0"/>
              <a:t>其他特殊指令专用寄存器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b="1" i="1" dirty="0">
                <a:solidFill>
                  <a:srgbClr val="000099"/>
                </a:solidFill>
              </a:rPr>
              <a:t>内存</a:t>
            </a:r>
            <a:r>
              <a:rPr lang="en-US" altLang="zh-CN" b="1" i="1" dirty="0">
                <a:solidFill>
                  <a:srgbClr val="000099"/>
                </a:solidFill>
              </a:rPr>
              <a:t>(Memory):</a:t>
            </a:r>
            <a:r>
              <a:rPr lang="en-US" altLang="zh-CN" dirty="0">
                <a:solidFill>
                  <a:srgbClr val="000099"/>
                </a:solidFill>
              </a:rPr>
              <a:t> </a:t>
            </a:r>
            <a:r>
              <a:rPr lang="zh-CN" altLang="en-US" dirty="0"/>
              <a:t>多种寻址模式</a:t>
            </a:r>
            <a:endParaRPr lang="en-US" altLang="zh-CN" dirty="0"/>
          </a:p>
          <a:p>
            <a:pPr marL="457200" lvl="1" indent="350838">
              <a:spcBef>
                <a:spcPts val="0"/>
              </a:spcBef>
              <a:buNone/>
            </a:pP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$1,   %al</a:t>
            </a:r>
          </a:p>
          <a:p>
            <a:pPr marL="457200" lvl="1" indent="350838">
              <a:spcBef>
                <a:spcPts val="0"/>
              </a:spcBef>
              <a:buNone/>
            </a:pP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$1,   %ax</a:t>
            </a:r>
          </a:p>
          <a:p>
            <a:pPr marL="457200" lvl="1" indent="350838">
              <a:spcBef>
                <a:spcPts val="0"/>
              </a:spcBef>
              <a:buNone/>
            </a:pP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$1,   %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350838">
              <a:spcBef>
                <a:spcPts val="0"/>
              </a:spcBef>
              <a:buNone/>
            </a:pP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$1,  %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endParaRPr lang="en-US" altLang="zh-CN" dirty="0"/>
          </a:p>
          <a:p>
            <a:pPr marL="457200" lvl="1" indent="350838">
              <a:spcBef>
                <a:spcPts val="0"/>
              </a:spcBef>
              <a:buNone/>
            </a:pP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$1,  %r8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数据传送</a:t>
            </a:r>
          </a:p>
        </p:txBody>
      </p:sp>
      <p:grpSp>
        <p:nvGrpSpPr>
          <p:cNvPr id="4" name="Group 2"/>
          <p:cNvGrpSpPr/>
          <p:nvPr/>
        </p:nvGrpSpPr>
        <p:grpSpPr>
          <a:xfrm>
            <a:off x="7391401" y="1219200"/>
            <a:ext cx="1600199" cy="4105274"/>
            <a:chOff x="6167416" y="609600"/>
            <a:chExt cx="2532965" cy="4105274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172200" y="609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172200" y="1524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172200" y="19812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185781" y="1066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6172200" y="24384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172200" y="2895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172200" y="3352800"/>
              <a:ext cx="2514600" cy="3810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172200" y="3810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6167416" y="4333874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</a:t>
              </a:r>
              <a:r>
                <a:rPr lang="en-US" dirty="0" err="1">
                  <a:solidFill>
                    <a:srgbClr val="0000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N</a:t>
              </a:r>
              <a:endParaRPr 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503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0" tIns="0" rIns="0" bIns="0"/>
          <a:lstStyle/>
          <a:p>
            <a:pPr marL="0" indent="0" algn="ctr">
              <a:buNone/>
            </a:pPr>
            <a:r>
              <a:rPr lang="zh-CN" altLang="en-US" i="1" dirty="0">
                <a:solidFill>
                  <a:srgbClr val="C00000"/>
                </a:solidFill>
              </a:rPr>
              <a:t>单条指令不能进行从</a:t>
            </a:r>
            <a:r>
              <a:rPr lang="zh-CN" altLang="en-US" i="1" dirty="0">
                <a:solidFill>
                  <a:srgbClr val="000099"/>
                </a:solidFill>
              </a:rPr>
              <a:t>内存</a:t>
            </a:r>
            <a:r>
              <a:rPr lang="zh-CN" altLang="en-US" i="1" dirty="0">
                <a:solidFill>
                  <a:srgbClr val="C00000"/>
                </a:solidFill>
              </a:rPr>
              <a:t>到</a:t>
            </a:r>
            <a:r>
              <a:rPr lang="zh-CN" altLang="en-US" i="1" dirty="0">
                <a:solidFill>
                  <a:srgbClr val="000099"/>
                </a:solidFill>
              </a:rPr>
              <a:t>内存</a:t>
            </a:r>
            <a:r>
              <a:rPr lang="zh-CN" altLang="en-US" i="1" dirty="0">
                <a:solidFill>
                  <a:srgbClr val="C00000"/>
                </a:solidFill>
              </a:rPr>
              <a:t>的数据传送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</a:rPr>
              <a:t>mov</a:t>
            </a:r>
            <a:r>
              <a:rPr lang="en-US" dirty="0"/>
              <a:t> </a:t>
            </a:r>
            <a:r>
              <a:rPr lang="zh-CN" altLang="en-US" dirty="0"/>
              <a:t>的操作数组合</a:t>
            </a:r>
            <a:endParaRPr lang="en-US" dirty="0"/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228600" y="3771900"/>
            <a:ext cx="93627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movq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66800" y="1726853"/>
            <a:ext cx="1181100" cy="3645247"/>
            <a:chOff x="1066800" y="1726853"/>
            <a:chExt cx="1181100" cy="3645247"/>
          </a:xfrm>
        </p:grpSpPr>
        <p:sp>
          <p:nvSpPr>
            <p:cNvPr id="157701" name="Text Box 5"/>
            <p:cNvSpPr txBox="1">
              <a:spLocks noChangeArrowheads="1"/>
            </p:cNvSpPr>
            <p:nvPr/>
          </p:nvSpPr>
          <p:spPr bwMode="auto">
            <a:xfrm>
              <a:off x="1371600" y="2705100"/>
              <a:ext cx="760144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i="1" dirty="0" err="1">
                  <a:latin typeface="Calibri" pitchFamily="34" charset="0"/>
                </a:rPr>
                <a:t>Imm</a:t>
              </a:r>
              <a:endParaRPr lang="en-US" sz="2400" i="1" dirty="0">
                <a:latin typeface="Calibri" pitchFamily="34" charset="0"/>
              </a:endParaRPr>
            </a:p>
          </p:txBody>
        </p:sp>
        <p:sp>
          <p:nvSpPr>
            <p:cNvPr id="157702" name="Text Box 6"/>
            <p:cNvSpPr txBox="1">
              <a:spLocks noChangeArrowheads="1"/>
            </p:cNvSpPr>
            <p:nvPr/>
          </p:nvSpPr>
          <p:spPr bwMode="auto">
            <a:xfrm>
              <a:off x="1371600" y="3771900"/>
              <a:ext cx="665888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i="1" dirty="0" err="1">
                  <a:latin typeface="Calibri" pitchFamily="34" charset="0"/>
                </a:rPr>
                <a:t>Reg</a:t>
              </a:r>
              <a:endParaRPr lang="en-US" sz="2400" i="1" dirty="0">
                <a:latin typeface="Calibri" pitchFamily="34" charset="0"/>
              </a:endParaRPr>
            </a:p>
          </p:txBody>
        </p:sp>
        <p:sp>
          <p:nvSpPr>
            <p:cNvPr id="157703" name="Text Box 7"/>
            <p:cNvSpPr txBox="1">
              <a:spLocks noChangeArrowheads="1"/>
            </p:cNvSpPr>
            <p:nvPr/>
          </p:nvSpPr>
          <p:spPr bwMode="auto">
            <a:xfrm>
              <a:off x="1371600" y="4914900"/>
              <a:ext cx="876300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i="1" dirty="0" err="1">
                  <a:latin typeface="Calibri" pitchFamily="34" charset="0"/>
                </a:rPr>
                <a:t>Mem</a:t>
              </a:r>
              <a:endParaRPr lang="en-US" sz="2400" i="1" dirty="0">
                <a:latin typeface="Calibri" pitchFamily="34" charset="0"/>
              </a:endParaRPr>
            </a:p>
          </p:txBody>
        </p:sp>
        <p:sp>
          <p:nvSpPr>
            <p:cNvPr id="157709" name="Text Box 13"/>
            <p:cNvSpPr txBox="1">
              <a:spLocks noChangeArrowheads="1"/>
            </p:cNvSpPr>
            <p:nvPr/>
          </p:nvSpPr>
          <p:spPr bwMode="auto">
            <a:xfrm>
              <a:off x="1164874" y="1726853"/>
              <a:ext cx="492443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400" dirty="0">
                  <a:latin typeface="Calibri" pitchFamily="34" charset="0"/>
                </a:rPr>
                <a:t>源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157716" name="AutoShape 20"/>
            <p:cNvSpPr>
              <a:spLocks/>
            </p:cNvSpPr>
            <p:nvPr/>
          </p:nvSpPr>
          <p:spPr bwMode="auto">
            <a:xfrm>
              <a:off x="1066800" y="2628900"/>
              <a:ext cx="304800" cy="27432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09800" y="1752600"/>
            <a:ext cx="1181100" cy="3623965"/>
            <a:chOff x="2209800" y="1752600"/>
            <a:chExt cx="1181100" cy="3623965"/>
          </a:xfrm>
        </p:grpSpPr>
        <p:sp>
          <p:nvSpPr>
            <p:cNvPr id="157704" name="Text Box 8"/>
            <p:cNvSpPr txBox="1">
              <a:spLocks noChangeArrowheads="1"/>
            </p:cNvSpPr>
            <p:nvPr/>
          </p:nvSpPr>
          <p:spPr bwMode="auto">
            <a:xfrm>
              <a:off x="2514600" y="2476500"/>
              <a:ext cx="665888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i="1" dirty="0" err="1">
                  <a:latin typeface="Calibri" pitchFamily="34" charset="0"/>
                </a:rPr>
                <a:t>Reg</a:t>
              </a:r>
              <a:endParaRPr lang="en-US" sz="2400" i="1" dirty="0">
                <a:latin typeface="Calibri" pitchFamily="34" charset="0"/>
              </a:endParaRPr>
            </a:p>
          </p:txBody>
        </p:sp>
        <p:sp>
          <p:nvSpPr>
            <p:cNvPr id="157705" name="Text Box 9"/>
            <p:cNvSpPr txBox="1">
              <a:spLocks noChangeArrowheads="1"/>
            </p:cNvSpPr>
            <p:nvPr/>
          </p:nvSpPr>
          <p:spPr bwMode="auto">
            <a:xfrm>
              <a:off x="2514600" y="2933700"/>
              <a:ext cx="876300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i="1" dirty="0" err="1">
                  <a:latin typeface="Calibri" pitchFamily="34" charset="0"/>
                </a:rPr>
                <a:t>Mem</a:t>
              </a:r>
              <a:endParaRPr lang="en-US" sz="2400" i="1" dirty="0">
                <a:latin typeface="Calibri" pitchFamily="34" charset="0"/>
              </a:endParaRPr>
            </a:p>
          </p:txBody>
        </p:sp>
        <p:sp>
          <p:nvSpPr>
            <p:cNvPr id="157706" name="Text Box 10"/>
            <p:cNvSpPr txBox="1">
              <a:spLocks noChangeArrowheads="1"/>
            </p:cNvSpPr>
            <p:nvPr/>
          </p:nvSpPr>
          <p:spPr bwMode="auto">
            <a:xfrm>
              <a:off x="2514600" y="3619500"/>
              <a:ext cx="665888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i="1" dirty="0" err="1">
                  <a:latin typeface="Calibri" pitchFamily="34" charset="0"/>
                </a:rPr>
                <a:t>Reg</a:t>
              </a:r>
              <a:endParaRPr lang="en-US" sz="2400" i="1" dirty="0">
                <a:latin typeface="Calibri" pitchFamily="34" charset="0"/>
              </a:endParaRPr>
            </a:p>
          </p:txBody>
        </p:sp>
        <p:sp>
          <p:nvSpPr>
            <p:cNvPr id="157707" name="Text Box 11"/>
            <p:cNvSpPr txBox="1">
              <a:spLocks noChangeArrowheads="1"/>
            </p:cNvSpPr>
            <p:nvPr/>
          </p:nvSpPr>
          <p:spPr bwMode="auto">
            <a:xfrm>
              <a:off x="2514600" y="4065588"/>
              <a:ext cx="876300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i="1" dirty="0" err="1">
                  <a:latin typeface="Calibri" pitchFamily="34" charset="0"/>
                </a:rPr>
                <a:t>Mem</a:t>
              </a:r>
              <a:endParaRPr lang="en-US" sz="2400" i="1" dirty="0">
                <a:latin typeface="Calibri" pitchFamily="34" charset="0"/>
              </a:endParaRPr>
            </a:p>
          </p:txBody>
        </p:sp>
        <p:sp>
          <p:nvSpPr>
            <p:cNvPr id="157708" name="Text Box 12"/>
            <p:cNvSpPr txBox="1">
              <a:spLocks noChangeArrowheads="1"/>
            </p:cNvSpPr>
            <p:nvPr/>
          </p:nvSpPr>
          <p:spPr bwMode="auto">
            <a:xfrm>
              <a:off x="2514600" y="4914900"/>
              <a:ext cx="665888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i="1" dirty="0" err="1">
                  <a:latin typeface="Calibri" pitchFamily="34" charset="0"/>
                </a:rPr>
                <a:t>Reg</a:t>
              </a:r>
              <a:endParaRPr lang="en-US" sz="2400" i="1" dirty="0">
                <a:latin typeface="Calibri" pitchFamily="34" charset="0"/>
              </a:endParaRPr>
            </a:p>
          </p:txBody>
        </p:sp>
        <p:sp>
          <p:nvSpPr>
            <p:cNvPr id="157710" name="Text Box 14"/>
            <p:cNvSpPr txBox="1">
              <a:spLocks noChangeArrowheads="1"/>
            </p:cNvSpPr>
            <p:nvPr/>
          </p:nvSpPr>
          <p:spPr bwMode="auto">
            <a:xfrm>
              <a:off x="2247900" y="1752600"/>
              <a:ext cx="800219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400" dirty="0">
                  <a:latin typeface="Calibri" pitchFamily="34" charset="0"/>
                </a:rPr>
                <a:t>目的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157717" name="AutoShape 21"/>
            <p:cNvSpPr>
              <a:spLocks/>
            </p:cNvSpPr>
            <p:nvPr/>
          </p:nvSpPr>
          <p:spPr bwMode="auto">
            <a:xfrm>
              <a:off x="2209800" y="2552700"/>
              <a:ext cx="304800" cy="762000"/>
            </a:xfrm>
            <a:prstGeom prst="leftBrace">
              <a:avLst>
                <a:gd name="adj1" fmla="val 20833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7718" name="AutoShape 22"/>
            <p:cNvSpPr>
              <a:spLocks/>
            </p:cNvSpPr>
            <p:nvPr/>
          </p:nvSpPr>
          <p:spPr bwMode="auto">
            <a:xfrm>
              <a:off x="2209800" y="3695700"/>
              <a:ext cx="304800" cy="762000"/>
            </a:xfrm>
            <a:prstGeom prst="leftBrace">
              <a:avLst>
                <a:gd name="adj1" fmla="val 20833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7038592" y="1752600"/>
            <a:ext cx="164820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C </a:t>
            </a:r>
            <a:r>
              <a:rPr lang="zh-CN" altLang="en-US" sz="2400" dirty="0">
                <a:latin typeface="Calibri" pitchFamily="34" charset="0"/>
              </a:rPr>
              <a:t>语言模拟</a:t>
            </a:r>
            <a:endParaRPr lang="en-US" sz="2400" dirty="0">
              <a:latin typeface="Calibri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352798" y="2506663"/>
            <a:ext cx="3031599" cy="2900065"/>
            <a:chOff x="3733800" y="2506663"/>
            <a:chExt cx="2228897" cy="2900065"/>
          </a:xfrm>
        </p:grpSpPr>
        <p:sp>
          <p:nvSpPr>
            <p:cNvPr id="157711" name="Text Box 15"/>
            <p:cNvSpPr txBox="1">
              <a:spLocks noChangeArrowheads="1"/>
            </p:cNvSpPr>
            <p:nvPr/>
          </p:nvSpPr>
          <p:spPr bwMode="auto">
            <a:xfrm>
              <a:off x="3733800" y="2506663"/>
              <a:ext cx="202147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movq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$0x4,    %rax</a:t>
              </a:r>
            </a:p>
          </p:txBody>
        </p:sp>
        <p:sp>
          <p:nvSpPr>
            <p:cNvPr id="157712" name="Text Box 16"/>
            <p:cNvSpPr txBox="1">
              <a:spLocks noChangeArrowheads="1"/>
            </p:cNvSpPr>
            <p:nvPr/>
          </p:nvSpPr>
          <p:spPr bwMode="auto">
            <a:xfrm>
              <a:off x="3733800" y="2963863"/>
              <a:ext cx="2134612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movq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$-147,  (%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rax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57713" name="Text Box 17"/>
            <p:cNvSpPr txBox="1">
              <a:spLocks noChangeArrowheads="1"/>
            </p:cNvSpPr>
            <p:nvPr/>
          </p:nvSpPr>
          <p:spPr bwMode="auto">
            <a:xfrm>
              <a:off x="3733800" y="3649663"/>
              <a:ext cx="2078041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movq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rax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  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714" name="Text Box 18"/>
            <p:cNvSpPr txBox="1">
              <a:spLocks noChangeArrowheads="1"/>
            </p:cNvSpPr>
            <p:nvPr/>
          </p:nvSpPr>
          <p:spPr bwMode="auto">
            <a:xfrm>
              <a:off x="3733800" y="4095750"/>
              <a:ext cx="2228897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movq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rax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  (%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57715" name="Text Box 19"/>
            <p:cNvSpPr txBox="1">
              <a:spLocks noChangeArrowheads="1"/>
            </p:cNvSpPr>
            <p:nvPr/>
          </p:nvSpPr>
          <p:spPr bwMode="auto">
            <a:xfrm>
              <a:off x="3733800" y="4945063"/>
              <a:ext cx="2115755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movq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rax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), 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673850" y="2506663"/>
            <a:ext cx="2317750" cy="2900065"/>
            <a:chOff x="6673850" y="2506663"/>
            <a:chExt cx="2317750" cy="2900065"/>
          </a:xfrm>
        </p:grpSpPr>
        <p:sp>
          <p:nvSpPr>
            <p:cNvPr id="157720" name="Text Box 24"/>
            <p:cNvSpPr txBox="1">
              <a:spLocks noChangeArrowheads="1"/>
            </p:cNvSpPr>
            <p:nvPr/>
          </p:nvSpPr>
          <p:spPr bwMode="auto">
            <a:xfrm>
              <a:off x="6673850" y="2506663"/>
              <a:ext cx="231775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temp = 0x4;</a:t>
              </a:r>
            </a:p>
          </p:txBody>
        </p:sp>
        <p:sp>
          <p:nvSpPr>
            <p:cNvPr id="157721" name="Text Box 25"/>
            <p:cNvSpPr txBox="1">
              <a:spLocks noChangeArrowheads="1"/>
            </p:cNvSpPr>
            <p:nvPr/>
          </p:nvSpPr>
          <p:spPr bwMode="auto">
            <a:xfrm>
              <a:off x="6673850" y="2963863"/>
              <a:ext cx="231775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*p = -147;</a:t>
              </a:r>
            </a:p>
          </p:txBody>
        </p:sp>
        <p:sp>
          <p:nvSpPr>
            <p:cNvPr id="157722" name="Text Box 26"/>
            <p:cNvSpPr txBox="1">
              <a:spLocks noChangeArrowheads="1"/>
            </p:cNvSpPr>
            <p:nvPr/>
          </p:nvSpPr>
          <p:spPr bwMode="auto">
            <a:xfrm>
              <a:off x="6673850" y="3649663"/>
              <a:ext cx="2257349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temp2 = temp1;</a:t>
              </a:r>
            </a:p>
          </p:txBody>
        </p:sp>
        <p:sp>
          <p:nvSpPr>
            <p:cNvPr id="157723" name="Text Box 27"/>
            <p:cNvSpPr txBox="1">
              <a:spLocks noChangeArrowheads="1"/>
            </p:cNvSpPr>
            <p:nvPr/>
          </p:nvSpPr>
          <p:spPr bwMode="auto">
            <a:xfrm>
              <a:off x="6673850" y="4095750"/>
              <a:ext cx="231775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*p = temp;</a:t>
              </a:r>
            </a:p>
          </p:txBody>
        </p:sp>
        <p:sp>
          <p:nvSpPr>
            <p:cNvPr id="157724" name="Text Box 28"/>
            <p:cNvSpPr txBox="1">
              <a:spLocks noChangeArrowheads="1"/>
            </p:cNvSpPr>
            <p:nvPr/>
          </p:nvSpPr>
          <p:spPr bwMode="auto">
            <a:xfrm>
              <a:off x="6673850" y="4945063"/>
              <a:ext cx="231775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temp = *p;</a:t>
              </a:r>
            </a:p>
          </p:txBody>
        </p:sp>
      </p:grpSp>
      <p:sp>
        <p:nvSpPr>
          <p:cNvPr id="157725" name="Text Box 29"/>
          <p:cNvSpPr txBox="1">
            <a:spLocks noChangeArrowheads="1"/>
          </p:cNvSpPr>
          <p:nvPr/>
        </p:nvSpPr>
        <p:spPr bwMode="auto">
          <a:xfrm>
            <a:off x="3505200" y="1782990"/>
            <a:ext cx="33147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Calibri" pitchFamily="34" charset="0"/>
              </a:rPr>
              <a:t>源</a:t>
            </a:r>
            <a:r>
              <a:rPr lang="zh-CN" altLang="en-US" dirty="0">
                <a:latin typeface="Calibri" pitchFamily="34" charset="0"/>
              </a:rPr>
              <a:t>操作数，目的操作数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urier New" pitchFamily="49" charset="0"/>
              </a:rPr>
              <a:t>条件</a:t>
            </a:r>
            <a:r>
              <a:rPr lang="zh-CN" altLang="en-US" dirty="0"/>
              <a:t>传送指令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</a:rPr>
              <a:t>   </a:t>
            </a:r>
            <a:r>
              <a:rPr lang="en-US" altLang="zh-CN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c</a:t>
            </a:r>
            <a:r>
              <a:rPr lang="en-US" altLang="zh-CN" sz="2400" dirty="0" err="1">
                <a:latin typeface="Courier New" pitchFamily="49" charset="0"/>
              </a:rPr>
              <a:t>mov</a:t>
            </a:r>
            <a:r>
              <a:rPr lang="en-US" altLang="zh-CN" sz="24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cc</a:t>
            </a:r>
            <a:r>
              <a:rPr lang="zh-CN" alt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：表示条件</a:t>
            </a:r>
            <a:endParaRPr lang="en-US" altLang="zh-CN" sz="240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46088">
              <a:buNone/>
            </a:pPr>
            <a:r>
              <a:rPr lang="en-US" altLang="zh-CN" sz="24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r16,  r32, r64</a:t>
            </a:r>
          </a:p>
          <a:p>
            <a:pPr marL="0" indent="446088">
              <a:buNone/>
            </a:pPr>
            <a:r>
              <a:rPr lang="en-US" altLang="zh-CN" sz="24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r/m16, r/m32, r/m64</a:t>
            </a:r>
          </a:p>
          <a:p>
            <a:pPr marL="0" indent="446088">
              <a:buNone/>
            </a:pPr>
            <a:endParaRPr lang="en-US" altLang="zh-CN" sz="240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EFLAGS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PF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ZF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实现条件判断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数据传送</a:t>
            </a:r>
          </a:p>
        </p:txBody>
      </p:sp>
    </p:spTree>
    <p:extLst>
      <p:ext uri="{BB962C8B-B14F-4D97-AF65-F5344CB8AC3E}">
        <p14:creationId xmlns:p14="http://schemas.microsoft.com/office/powerpoint/2010/main" val="236695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无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符号数的条件传送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分别表示：大于、小于、等、否、进位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ZF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PF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实现判别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CMOVA/CMOVNBE  </a:t>
            </a:r>
            <a:r>
              <a:rPr lang="zh-CN" altLang="en-US" b="1" dirty="0">
                <a:ea typeface="宋体" pitchFamily="2" charset="-122"/>
              </a:rPr>
              <a:t>大于</a:t>
            </a:r>
            <a:r>
              <a:rPr lang="en-US" altLang="zh-CN" b="1" dirty="0" smtClean="0">
                <a:ea typeface="宋体" pitchFamily="2" charset="-122"/>
              </a:rPr>
              <a:t>/</a:t>
            </a:r>
            <a:r>
              <a:rPr lang="zh-CN" altLang="en-US" b="1" dirty="0" smtClean="0">
                <a:ea typeface="宋体" pitchFamily="2" charset="-122"/>
              </a:rPr>
              <a:t>不小于并且不</a:t>
            </a:r>
            <a:r>
              <a:rPr lang="zh-CN" altLang="en-US" b="1" dirty="0" smtClean="0">
                <a:ea typeface="宋体" pitchFamily="2" charset="-122"/>
              </a:rPr>
              <a:t>等于 </a:t>
            </a:r>
            <a:r>
              <a:rPr lang="en-US" altLang="zh-CN" b="1" dirty="0">
                <a:ea typeface="宋体" pitchFamily="2" charset="-122"/>
              </a:rPr>
              <a:t>(</a:t>
            </a:r>
            <a:r>
              <a:rPr lang="en-US" altLang="zh-CN" b="1" dirty="0" smtClean="0">
                <a:ea typeface="宋体" pitchFamily="2" charset="-122"/>
              </a:rPr>
              <a:t>CF=0</a:t>
            </a:r>
            <a:r>
              <a:rPr lang="zh-CN" altLang="en-US" b="1" dirty="0" smtClean="0">
                <a:ea typeface="宋体" pitchFamily="2" charset="-122"/>
              </a:rPr>
              <a:t>并且</a:t>
            </a:r>
            <a:r>
              <a:rPr lang="en-US" altLang="zh-CN" b="1" dirty="0" smtClean="0">
                <a:ea typeface="宋体" pitchFamily="2" charset="-122"/>
              </a:rPr>
              <a:t>ZF=0)</a:t>
            </a:r>
            <a:endParaRPr lang="en-US" altLang="zh-CN" b="1" dirty="0">
              <a:ea typeface="宋体" pitchFamily="2" charset="-122"/>
            </a:endParaRP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CMOVAE/CMOVNB   </a:t>
            </a:r>
            <a:r>
              <a:rPr lang="zh-CN" altLang="en-US" b="1" dirty="0">
                <a:ea typeface="宋体" pitchFamily="2" charset="-122"/>
              </a:rPr>
              <a:t>大于或者等于</a:t>
            </a:r>
            <a:r>
              <a:rPr lang="en-US" altLang="zh-CN" b="1" dirty="0">
                <a:ea typeface="宋体" pitchFamily="2" charset="-122"/>
              </a:rPr>
              <a:t>/</a:t>
            </a:r>
            <a:r>
              <a:rPr lang="zh-CN" altLang="en-US" b="1" dirty="0">
                <a:ea typeface="宋体" pitchFamily="2" charset="-122"/>
              </a:rPr>
              <a:t>不小于    </a:t>
            </a:r>
            <a:r>
              <a:rPr lang="en-US" altLang="zh-CN" b="1" dirty="0">
                <a:ea typeface="宋体" pitchFamily="2" charset="-122"/>
              </a:rPr>
              <a:t>CF = 0</a:t>
            </a: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CMOVNC                      </a:t>
            </a:r>
            <a:r>
              <a:rPr lang="zh-CN" altLang="en-US" b="1" dirty="0">
                <a:ea typeface="宋体" pitchFamily="2" charset="-122"/>
              </a:rPr>
              <a:t>无进位            </a:t>
            </a:r>
            <a:r>
              <a:rPr lang="en-US" altLang="zh-CN" b="1" dirty="0">
                <a:ea typeface="宋体" pitchFamily="2" charset="-122"/>
              </a:rPr>
              <a:t>CF = 0</a:t>
            </a: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CMOVB/CMOVNAE   </a:t>
            </a:r>
            <a:r>
              <a:rPr lang="zh-CN" altLang="en-US" b="1" dirty="0">
                <a:ea typeface="宋体" pitchFamily="2" charset="-122"/>
              </a:rPr>
              <a:t>小于</a:t>
            </a:r>
            <a:r>
              <a:rPr lang="en-US" altLang="zh-CN" b="1" dirty="0">
                <a:ea typeface="宋体" pitchFamily="2" charset="-122"/>
              </a:rPr>
              <a:t>/</a:t>
            </a:r>
            <a:r>
              <a:rPr lang="zh-CN" altLang="en-US" b="1" dirty="0">
                <a:ea typeface="宋体" pitchFamily="2" charset="-122"/>
              </a:rPr>
              <a:t>不大于   </a:t>
            </a:r>
            <a:r>
              <a:rPr lang="en-US" altLang="zh-CN" b="1" dirty="0">
                <a:ea typeface="宋体" pitchFamily="2" charset="-122"/>
              </a:rPr>
              <a:t>CF = 1</a:t>
            </a: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CMOVC                          </a:t>
            </a:r>
            <a:r>
              <a:rPr lang="zh-CN" altLang="en-US" b="1" dirty="0">
                <a:ea typeface="宋体" pitchFamily="2" charset="-122"/>
              </a:rPr>
              <a:t>进位                </a:t>
            </a:r>
            <a:r>
              <a:rPr lang="en-US" altLang="zh-CN" b="1" dirty="0">
                <a:ea typeface="宋体" pitchFamily="2" charset="-122"/>
              </a:rPr>
              <a:t>CF = 1</a:t>
            </a: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CMOVBE/CMOVNA    </a:t>
            </a:r>
            <a:r>
              <a:rPr lang="zh-CN" altLang="en-US" b="1" dirty="0">
                <a:ea typeface="宋体" pitchFamily="2" charset="-122"/>
              </a:rPr>
              <a:t>小于或者等于</a:t>
            </a:r>
            <a:r>
              <a:rPr lang="en-US" altLang="zh-CN" b="1" dirty="0">
                <a:ea typeface="宋体" pitchFamily="2" charset="-122"/>
              </a:rPr>
              <a:t>/</a:t>
            </a:r>
            <a:r>
              <a:rPr lang="zh-CN" altLang="en-US" b="1" dirty="0">
                <a:ea typeface="宋体" pitchFamily="2" charset="-122"/>
              </a:rPr>
              <a:t>不大于 </a:t>
            </a:r>
            <a:r>
              <a:rPr lang="en-US" altLang="zh-CN" b="1" dirty="0">
                <a:ea typeface="宋体" pitchFamily="2" charset="-122"/>
              </a:rPr>
              <a:t>(CF</a:t>
            </a:r>
            <a:r>
              <a:rPr lang="zh-CN" altLang="en-US" b="1" dirty="0">
                <a:ea typeface="宋体" pitchFamily="2" charset="-122"/>
              </a:rPr>
              <a:t>或</a:t>
            </a:r>
            <a:r>
              <a:rPr lang="en-US" altLang="zh-CN" b="1" dirty="0">
                <a:ea typeface="宋体" pitchFamily="2" charset="-122"/>
              </a:rPr>
              <a:t>ZF) = 1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数据传送</a:t>
            </a:r>
          </a:p>
        </p:txBody>
      </p:sp>
    </p:spTree>
    <p:extLst>
      <p:ext uri="{BB962C8B-B14F-4D97-AF65-F5344CB8AC3E}">
        <p14:creationId xmlns:p14="http://schemas.microsoft.com/office/powerpoint/2010/main" val="220376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IA32</a:t>
            </a:r>
          </a:p>
          <a:p>
            <a:pPr lvl="1"/>
            <a:r>
              <a:rPr lang="zh-CN" altLang="en-US" dirty="0"/>
              <a:t>传统</a:t>
            </a:r>
            <a:r>
              <a:rPr lang="en-US" dirty="0"/>
              <a:t>x86</a:t>
            </a:r>
          </a:p>
          <a:p>
            <a:pPr lvl="1"/>
            <a:r>
              <a:rPr lang="en-US" altLang="zh-CN" dirty="0">
                <a:latin typeface="Courier New"/>
                <a:cs typeface="Courier New"/>
              </a:rPr>
              <a:t>…&gt;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gcc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–m32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hello.c</a:t>
            </a:r>
            <a:endParaRPr lang="en-US" dirty="0"/>
          </a:p>
          <a:p>
            <a:endParaRPr lang="en-US" dirty="0"/>
          </a:p>
          <a:p>
            <a:r>
              <a:rPr lang="en-US" dirty="0"/>
              <a:t>x86-64</a:t>
            </a:r>
          </a:p>
          <a:p>
            <a:pPr lvl="1"/>
            <a:r>
              <a:rPr lang="zh-CN" altLang="en-US" dirty="0"/>
              <a:t>标准</a:t>
            </a:r>
            <a:endParaRPr lang="en-US" altLang="zh-CN" dirty="0"/>
          </a:p>
          <a:p>
            <a:pPr lvl="1"/>
            <a:r>
              <a:rPr lang="en-US" dirty="0">
                <a:latin typeface="Courier New"/>
                <a:cs typeface="Courier New"/>
              </a:rPr>
              <a:t>…&gt; </a:t>
            </a:r>
            <a:r>
              <a:rPr lang="en-US" dirty="0" err="1">
                <a:latin typeface="Courier New"/>
                <a:cs typeface="Courier New"/>
              </a:rPr>
              <a:t>gcc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hello.c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>
                <a:latin typeface="Courier New"/>
                <a:cs typeface="Courier New"/>
              </a:rPr>
              <a:t>…&gt; </a:t>
            </a:r>
            <a:r>
              <a:rPr lang="en-US" dirty="0" err="1">
                <a:latin typeface="Courier New"/>
                <a:cs typeface="Courier New"/>
              </a:rPr>
              <a:t>gcc</a:t>
            </a:r>
            <a:r>
              <a:rPr lang="en-US" dirty="0">
                <a:latin typeface="Courier New"/>
                <a:cs typeface="Courier New"/>
              </a:rPr>
              <a:t> –m64 </a:t>
            </a:r>
            <a:r>
              <a:rPr lang="en-US" dirty="0" err="1">
                <a:latin typeface="Courier New"/>
                <a:cs typeface="Courier New"/>
              </a:rPr>
              <a:t>hello.c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20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无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符号数的条件传送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CMOVE/CMOVZ                </a:t>
            </a:r>
            <a:r>
              <a:rPr lang="zh-CN" altLang="en-US" b="1" dirty="0">
                <a:ea typeface="宋体" pitchFamily="2" charset="-122"/>
              </a:rPr>
              <a:t>等于</a:t>
            </a:r>
            <a:r>
              <a:rPr lang="en-US" altLang="zh-CN" b="1" dirty="0">
                <a:ea typeface="宋体" pitchFamily="2" charset="-122"/>
              </a:rPr>
              <a:t>/</a:t>
            </a:r>
            <a:r>
              <a:rPr lang="zh-CN" altLang="en-US" b="1" dirty="0">
                <a:ea typeface="宋体" pitchFamily="2" charset="-122"/>
              </a:rPr>
              <a:t>零             </a:t>
            </a:r>
            <a:r>
              <a:rPr lang="en-US" altLang="zh-CN" b="1" dirty="0">
                <a:ea typeface="宋体" pitchFamily="2" charset="-122"/>
              </a:rPr>
              <a:t>ZF = 1</a:t>
            </a: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CMOVNE/CMOVNZ           </a:t>
            </a:r>
            <a:r>
              <a:rPr lang="zh-CN" altLang="en-US" b="1" dirty="0">
                <a:ea typeface="宋体" pitchFamily="2" charset="-122"/>
              </a:rPr>
              <a:t>不等于</a:t>
            </a:r>
            <a:r>
              <a:rPr lang="en-US" altLang="zh-CN" b="1" dirty="0">
                <a:ea typeface="宋体" pitchFamily="2" charset="-122"/>
              </a:rPr>
              <a:t>/</a:t>
            </a:r>
            <a:r>
              <a:rPr lang="zh-CN" altLang="en-US" b="1" dirty="0">
                <a:ea typeface="宋体" pitchFamily="2" charset="-122"/>
              </a:rPr>
              <a:t>不为零 </a:t>
            </a:r>
            <a:r>
              <a:rPr lang="en-US" altLang="zh-CN" b="1" dirty="0">
                <a:ea typeface="宋体" pitchFamily="2" charset="-122"/>
              </a:rPr>
              <a:t>ZF = 0</a:t>
            </a: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CMOVP/CMOVPE               </a:t>
            </a:r>
            <a:r>
              <a:rPr lang="zh-CN" altLang="en-US" b="1">
                <a:ea typeface="宋体" pitchFamily="2" charset="-122"/>
              </a:rPr>
              <a:t>奇偶校验          </a:t>
            </a:r>
            <a:r>
              <a:rPr lang="en-US" altLang="zh-CN" b="1" dirty="0">
                <a:ea typeface="宋体" pitchFamily="2" charset="-122"/>
              </a:rPr>
              <a:t>PF = 1</a:t>
            </a: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zh-CN" altLang="en-US" b="1" dirty="0">
                <a:solidFill>
                  <a:srgbClr val="006600"/>
                </a:solidFill>
                <a:ea typeface="宋体" pitchFamily="2" charset="-122"/>
              </a:rPr>
              <a:t>例子：</a:t>
            </a:r>
            <a:endParaRPr lang="en-US" altLang="zh-CN" b="1" dirty="0">
              <a:solidFill>
                <a:srgbClr val="006600"/>
              </a:solidFill>
              <a:ea typeface="宋体" pitchFamily="2" charset="-122"/>
            </a:endParaRP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i="1" dirty="0" err="1">
                <a:solidFill>
                  <a:srgbClr val="0066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cmova</a:t>
            </a:r>
            <a:r>
              <a:rPr lang="en-US" altLang="zh-CN" b="1" i="1" dirty="0">
                <a:solidFill>
                  <a:srgbClr val="0066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%</a:t>
            </a:r>
            <a:r>
              <a:rPr lang="en-US" altLang="zh-CN" b="1" i="1" dirty="0" err="1">
                <a:solidFill>
                  <a:srgbClr val="0066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ebx</a:t>
            </a:r>
            <a:r>
              <a:rPr lang="en-US" altLang="zh-CN" b="1" i="1" dirty="0">
                <a:solidFill>
                  <a:srgbClr val="0066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b="1" i="1" dirty="0" err="1">
                <a:solidFill>
                  <a:srgbClr val="0066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eax</a:t>
            </a:r>
            <a:endParaRPr lang="en-US" altLang="zh-CN" b="1" i="1" dirty="0">
              <a:solidFill>
                <a:srgbClr val="0066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i="1" dirty="0" err="1">
                <a:solidFill>
                  <a:srgbClr val="0066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cmova</a:t>
            </a:r>
            <a:r>
              <a:rPr lang="en-US" altLang="zh-CN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b="1" i="1" dirty="0">
                <a:solidFill>
                  <a:srgbClr val="0066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%</a:t>
            </a:r>
            <a:r>
              <a:rPr lang="en-US" altLang="zh-CN" b="1" i="1" dirty="0" err="1">
                <a:solidFill>
                  <a:srgbClr val="0066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ebx</a:t>
            </a:r>
            <a:r>
              <a:rPr lang="en-US" altLang="zh-CN" b="1" i="1" dirty="0">
                <a:solidFill>
                  <a:srgbClr val="0066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, %</a:t>
            </a:r>
            <a:r>
              <a:rPr lang="en-US" altLang="zh-CN" b="1" i="1" dirty="0" err="1">
                <a:solidFill>
                  <a:srgbClr val="0066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eax</a:t>
            </a:r>
            <a:endParaRPr lang="en-US" altLang="zh-CN" b="1" i="1" dirty="0">
              <a:solidFill>
                <a:srgbClr val="0066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数据传送</a:t>
            </a:r>
          </a:p>
        </p:txBody>
      </p:sp>
    </p:spTree>
    <p:extLst>
      <p:ext uri="{BB962C8B-B14F-4D97-AF65-F5344CB8AC3E}">
        <p14:creationId xmlns:p14="http://schemas.microsoft.com/office/powerpoint/2010/main" val="160765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符号数的条件传送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分别表示：大于、小于、等、否、溢出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ZF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实现判别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eaLnBrk="0" hangingPunct="0"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CMOVG/CMOVNLE       </a:t>
            </a:r>
            <a:r>
              <a:rPr lang="zh-CN" altLang="en-US" b="1" dirty="0">
                <a:ea typeface="宋体" pitchFamily="2" charset="-122"/>
              </a:rPr>
              <a:t>大于</a:t>
            </a:r>
            <a:r>
              <a:rPr lang="en-US" altLang="zh-CN" b="1" dirty="0">
                <a:ea typeface="宋体" pitchFamily="2" charset="-122"/>
              </a:rPr>
              <a:t>/</a:t>
            </a:r>
            <a:r>
              <a:rPr lang="zh-CN" altLang="en-US" b="1" dirty="0">
                <a:ea typeface="宋体" pitchFamily="2" charset="-122"/>
              </a:rPr>
              <a:t>不小于等于  </a:t>
            </a:r>
            <a:r>
              <a:rPr lang="en-US" altLang="zh-CN" b="1" dirty="0">
                <a:ea typeface="宋体" pitchFamily="2" charset="-122"/>
              </a:rPr>
              <a:t>(ZF=0 and SF=OF)</a:t>
            </a:r>
          </a:p>
          <a:p>
            <a:pPr marL="400050" lvl="1" indent="0" eaLnBrk="0" hangingPunct="0"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CMOVGE/CMOVNL       </a:t>
            </a:r>
            <a:r>
              <a:rPr lang="zh-CN" altLang="en-US" b="1" dirty="0">
                <a:ea typeface="宋体" pitchFamily="2" charset="-122"/>
              </a:rPr>
              <a:t>大于等于</a:t>
            </a:r>
            <a:r>
              <a:rPr lang="en-US" altLang="zh-CN" b="1" dirty="0">
                <a:ea typeface="宋体" pitchFamily="2" charset="-122"/>
              </a:rPr>
              <a:t>/</a:t>
            </a:r>
            <a:r>
              <a:rPr lang="zh-CN" altLang="en-US" b="1" dirty="0">
                <a:ea typeface="宋体" pitchFamily="2" charset="-122"/>
              </a:rPr>
              <a:t>不小于 </a:t>
            </a:r>
            <a:r>
              <a:rPr lang="en-US" altLang="zh-CN" b="1" dirty="0">
                <a:ea typeface="宋体" pitchFamily="2" charset="-122"/>
              </a:rPr>
              <a:t>(SF</a:t>
            </a:r>
            <a:r>
              <a:rPr lang="zh-CN" altLang="en-US" b="1" dirty="0" smtClean="0">
                <a:ea typeface="宋体" pitchFamily="2" charset="-122"/>
              </a:rPr>
              <a:t>异或</a:t>
            </a:r>
            <a:r>
              <a:rPr lang="en-US" altLang="zh-CN" b="1" dirty="0" smtClean="0">
                <a:ea typeface="宋体" pitchFamily="2" charset="-122"/>
              </a:rPr>
              <a:t>OF</a:t>
            </a:r>
            <a:r>
              <a:rPr lang="en-US" altLang="zh-CN" b="1" dirty="0">
                <a:ea typeface="宋体" pitchFamily="2" charset="-122"/>
              </a:rPr>
              <a:t>) = 0</a:t>
            </a:r>
          </a:p>
          <a:p>
            <a:pPr marL="400050" lvl="1" indent="0" eaLnBrk="0" hangingPunct="0"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CMOVL/CMOVNGE       </a:t>
            </a:r>
            <a:r>
              <a:rPr lang="zh-CN" altLang="en-US" b="1" dirty="0">
                <a:ea typeface="宋体" pitchFamily="2" charset="-122"/>
              </a:rPr>
              <a:t>小于</a:t>
            </a:r>
            <a:r>
              <a:rPr lang="en-US" altLang="zh-CN" b="1" dirty="0">
                <a:ea typeface="宋体" pitchFamily="2" charset="-122"/>
              </a:rPr>
              <a:t>/</a:t>
            </a:r>
            <a:r>
              <a:rPr lang="zh-CN" altLang="en-US" b="1" dirty="0">
                <a:ea typeface="宋体" pitchFamily="2" charset="-122"/>
              </a:rPr>
              <a:t>不大于等于  </a:t>
            </a:r>
            <a:r>
              <a:rPr lang="en-US" altLang="zh-CN" b="1" dirty="0">
                <a:ea typeface="宋体" pitchFamily="2" charset="-122"/>
              </a:rPr>
              <a:t>(</a:t>
            </a:r>
            <a:r>
              <a:rPr lang="en-US" altLang="zh-CN" b="1" dirty="0" smtClean="0">
                <a:ea typeface="宋体" pitchFamily="2" charset="-122"/>
              </a:rPr>
              <a:t>SF</a:t>
            </a:r>
            <a:r>
              <a:rPr lang="zh-CN" altLang="en-US" b="1" dirty="0" smtClean="0">
                <a:ea typeface="宋体" pitchFamily="2" charset="-122"/>
              </a:rPr>
              <a:t>异或</a:t>
            </a:r>
            <a:r>
              <a:rPr lang="en-US" altLang="zh-CN" b="1" dirty="0" smtClean="0">
                <a:ea typeface="宋体" pitchFamily="2" charset="-122"/>
              </a:rPr>
              <a:t>OF</a:t>
            </a:r>
            <a:r>
              <a:rPr lang="en-US" altLang="zh-CN" b="1" dirty="0">
                <a:ea typeface="宋体" pitchFamily="2" charset="-122"/>
              </a:rPr>
              <a:t>) = 1</a:t>
            </a:r>
          </a:p>
          <a:p>
            <a:pPr marL="400050" lvl="1" indent="0" eaLnBrk="0" hangingPunct="0"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CMOVLE/CMOVNG       </a:t>
            </a:r>
            <a:r>
              <a:rPr lang="zh-CN" altLang="en-US" b="1" dirty="0">
                <a:ea typeface="宋体" pitchFamily="2" charset="-122"/>
              </a:rPr>
              <a:t>小于等于</a:t>
            </a:r>
            <a:r>
              <a:rPr lang="en-US" altLang="zh-CN" b="1" dirty="0">
                <a:ea typeface="宋体" pitchFamily="2" charset="-122"/>
              </a:rPr>
              <a:t>/</a:t>
            </a:r>
            <a:r>
              <a:rPr lang="zh-CN" altLang="en-US" b="1" dirty="0">
                <a:ea typeface="宋体" pitchFamily="2" charset="-122"/>
              </a:rPr>
              <a:t>不大于 </a:t>
            </a:r>
            <a:r>
              <a:rPr lang="en-US" altLang="zh-CN" b="1" dirty="0">
                <a:ea typeface="宋体" pitchFamily="2" charset="-122"/>
              </a:rPr>
              <a:t>((</a:t>
            </a:r>
            <a:r>
              <a:rPr lang="en-US" altLang="zh-CN" b="1" dirty="0" smtClean="0">
                <a:ea typeface="宋体" pitchFamily="2" charset="-122"/>
              </a:rPr>
              <a:t>SF</a:t>
            </a:r>
            <a:r>
              <a:rPr lang="zh-CN" altLang="en-US" b="1" dirty="0" smtClean="0">
                <a:ea typeface="宋体" pitchFamily="2" charset="-122"/>
              </a:rPr>
              <a:t>异或</a:t>
            </a:r>
            <a:r>
              <a:rPr lang="en-US" altLang="zh-CN" b="1" dirty="0" smtClean="0">
                <a:ea typeface="宋体" pitchFamily="2" charset="-122"/>
              </a:rPr>
              <a:t>OF</a:t>
            </a:r>
            <a:r>
              <a:rPr lang="en-US" altLang="zh-CN" b="1" dirty="0">
                <a:ea typeface="宋体" pitchFamily="2" charset="-122"/>
              </a:rPr>
              <a:t>)</a:t>
            </a:r>
            <a:r>
              <a:rPr lang="zh-CN" altLang="en-US" b="1" dirty="0">
                <a:ea typeface="宋体" pitchFamily="2" charset="-122"/>
              </a:rPr>
              <a:t>或</a:t>
            </a:r>
            <a:r>
              <a:rPr lang="en-US" altLang="zh-CN" b="1" dirty="0">
                <a:ea typeface="宋体" pitchFamily="2" charset="-122"/>
              </a:rPr>
              <a:t>ZF) = 1</a:t>
            </a:r>
          </a:p>
          <a:p>
            <a:pPr marL="400050" lvl="1" indent="0" eaLnBrk="0" hangingPunct="0"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CMOVO         </a:t>
            </a:r>
            <a:r>
              <a:rPr lang="zh-CN" altLang="en-US" b="1" dirty="0">
                <a:ea typeface="宋体" pitchFamily="2" charset="-122"/>
              </a:rPr>
              <a:t>溢出            </a:t>
            </a:r>
            <a:r>
              <a:rPr lang="en-US" altLang="zh-CN" b="1" dirty="0">
                <a:ea typeface="宋体" pitchFamily="2" charset="-122"/>
              </a:rPr>
              <a:t>OF = 1</a:t>
            </a:r>
          </a:p>
          <a:p>
            <a:pPr marL="400050" lvl="1" indent="0" eaLnBrk="0" hangingPunct="0"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CMOVNO      </a:t>
            </a:r>
            <a:r>
              <a:rPr lang="zh-CN" altLang="en-US" b="1" dirty="0">
                <a:ea typeface="宋体" pitchFamily="2" charset="-122"/>
              </a:rPr>
              <a:t>末溢出            </a:t>
            </a:r>
            <a:r>
              <a:rPr lang="en-US" altLang="zh-CN" b="1" dirty="0">
                <a:ea typeface="宋体" pitchFamily="2" charset="-122"/>
              </a:rPr>
              <a:t>OF = 0</a:t>
            </a:r>
          </a:p>
          <a:p>
            <a:pPr marL="400050" lvl="1" indent="0" eaLnBrk="0" hangingPunct="0"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CMOVS          </a:t>
            </a:r>
            <a:r>
              <a:rPr lang="zh-CN" altLang="en-US" b="1" dirty="0">
                <a:ea typeface="宋体" pitchFamily="2" charset="-122"/>
              </a:rPr>
              <a:t>带符号</a:t>
            </a:r>
            <a:r>
              <a:rPr lang="en-US" altLang="zh-CN" b="1" dirty="0">
                <a:ea typeface="宋体" pitchFamily="2" charset="-122"/>
              </a:rPr>
              <a:t>(</a:t>
            </a:r>
            <a:r>
              <a:rPr lang="zh-CN" altLang="en-US" b="1" dirty="0">
                <a:ea typeface="宋体" pitchFamily="2" charset="-122"/>
              </a:rPr>
              <a:t>负</a:t>
            </a:r>
            <a:r>
              <a:rPr lang="en-US" altLang="zh-CN" b="1" dirty="0">
                <a:ea typeface="宋体" pitchFamily="2" charset="-122"/>
              </a:rPr>
              <a:t>)        SF = 1</a:t>
            </a:r>
          </a:p>
          <a:p>
            <a:pPr marL="400050" lvl="1" indent="0" eaLnBrk="0" hangingPunct="0"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CMOVNS       </a:t>
            </a:r>
            <a:r>
              <a:rPr lang="zh-CN" altLang="en-US" b="1" dirty="0">
                <a:ea typeface="宋体" pitchFamily="2" charset="-122"/>
              </a:rPr>
              <a:t>无符号</a:t>
            </a:r>
            <a:r>
              <a:rPr lang="en-US" altLang="zh-CN" b="1" dirty="0">
                <a:ea typeface="宋体" pitchFamily="2" charset="-122"/>
              </a:rPr>
              <a:t>(</a:t>
            </a:r>
            <a:r>
              <a:rPr lang="zh-CN" altLang="en-US" b="1" dirty="0">
                <a:ea typeface="宋体" pitchFamily="2" charset="-122"/>
              </a:rPr>
              <a:t>非负</a:t>
            </a:r>
            <a:r>
              <a:rPr lang="en-US" altLang="zh-CN" b="1" dirty="0">
                <a:ea typeface="宋体" pitchFamily="2" charset="-122"/>
              </a:rPr>
              <a:t>)        SF = 0</a:t>
            </a:r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数据传送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946267" y="4930001"/>
            <a:ext cx="3081293" cy="1569660"/>
          </a:xfrm>
          <a:prstGeom prst="rect">
            <a:avLst/>
          </a:prstGeom>
          <a:solidFill>
            <a:srgbClr val="F6F5BD"/>
          </a:solidFill>
        </p:spPr>
        <p:txBody>
          <a:bodyPr wrap="none" rtlCol="0">
            <a:spAutoFit/>
          </a:bodyPr>
          <a:lstStyle/>
          <a:p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cmov</a:t>
            </a:r>
            <a:r>
              <a:rPr lang="pt-BR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%r8,   %r9</a:t>
            </a:r>
          </a:p>
          <a:p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cmov</a:t>
            </a:r>
            <a:r>
              <a:rPr lang="pt-BR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lang="pt-BR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%r9, %r10</a:t>
            </a:r>
          </a:p>
          <a:p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cmov</a:t>
            </a:r>
            <a:r>
              <a:rPr lang="pt-BR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pt-BR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%r8d,%r10d </a:t>
            </a:r>
          </a:p>
          <a:p>
            <a:r>
              <a:rPr lang="en-US" altLang="zh-CN" i="1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cmov</a:t>
            </a:r>
            <a:r>
              <a:rPr lang="en-US" altLang="zh-CN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i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i="1" dirty="0">
                <a:solidFill>
                  <a:srgbClr val="0066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%r8d,%r10d </a:t>
            </a:r>
          </a:p>
        </p:txBody>
      </p:sp>
    </p:spTree>
    <p:extLst>
      <p:ext uri="{BB962C8B-B14F-4D97-AF65-F5344CB8AC3E}">
        <p14:creationId xmlns:p14="http://schemas.microsoft.com/office/powerpoint/2010/main" val="412268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urier New" pitchFamily="49" charset="0"/>
              </a:rPr>
              <a:t>扩展传送指令</a:t>
            </a:r>
            <a:endParaRPr lang="en-US" altLang="zh-CN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zh-CN" altLang="en-US" dirty="0"/>
              <a:t>符号扩展的传送</a:t>
            </a:r>
            <a:endParaRPr lang="en-US" altLang="zh-CN" dirty="0"/>
          </a:p>
          <a:p>
            <a:pPr marL="0" lvl="0" indent="0" eaLnBrk="0" hangingPunct="0">
              <a:buClrTx/>
              <a:buSzTx/>
              <a:buNone/>
            </a:pPr>
            <a:r>
              <a:rPr lang="en-US" altLang="zh-CN" sz="2400" b="0" dirty="0">
                <a:ea typeface="宋体" pitchFamily="2" charset="-122"/>
              </a:rPr>
              <a:t>         </a:t>
            </a:r>
            <a:r>
              <a:rPr lang="en-US" altLang="zh-CN" sz="2400" b="0" dirty="0" err="1">
                <a:ea typeface="宋体" pitchFamily="2" charset="-122"/>
              </a:rPr>
              <a:t>mov</a:t>
            </a:r>
            <a:r>
              <a:rPr lang="en-US" altLang="zh-CN" sz="2400" dirty="0" err="1">
                <a:solidFill>
                  <a:srgbClr val="0000FF"/>
                </a:solidFill>
                <a:ea typeface="宋体" pitchFamily="2" charset="-122"/>
              </a:rPr>
              <a:t>s</a:t>
            </a:r>
            <a:r>
              <a:rPr lang="en-US" altLang="zh-CN" sz="2400" dirty="0" err="1">
                <a:solidFill>
                  <a:srgbClr val="CC3300"/>
                </a:solidFill>
                <a:ea typeface="宋体" pitchFamily="2" charset="-122"/>
              </a:rPr>
              <a:t>bl</a:t>
            </a:r>
            <a:r>
              <a:rPr lang="en-US" altLang="zh-CN" sz="2400" b="0" dirty="0">
                <a:ea typeface="宋体" pitchFamily="2" charset="-122"/>
              </a:rPr>
              <a:t>/ </a:t>
            </a:r>
            <a:r>
              <a:rPr lang="en-US" altLang="zh-CN" sz="2400" b="0" dirty="0" err="1">
                <a:ea typeface="宋体" pitchFamily="2" charset="-122"/>
              </a:rPr>
              <a:t>mov</a:t>
            </a:r>
            <a:r>
              <a:rPr lang="en-US" altLang="zh-CN" sz="2400" dirty="0" err="1">
                <a:solidFill>
                  <a:srgbClr val="0000FF"/>
                </a:solidFill>
                <a:ea typeface="宋体" pitchFamily="2" charset="-122"/>
              </a:rPr>
              <a:t>s</a:t>
            </a:r>
            <a:r>
              <a:rPr lang="en-US" altLang="zh-CN" sz="2400" dirty="0" err="1">
                <a:solidFill>
                  <a:srgbClr val="CC3300"/>
                </a:solidFill>
                <a:ea typeface="宋体" pitchFamily="2" charset="-122"/>
              </a:rPr>
              <a:t>bq</a:t>
            </a:r>
            <a:r>
              <a:rPr lang="en-US" altLang="zh-CN" sz="2400" b="0" dirty="0">
                <a:ea typeface="宋体" pitchFamily="2" charset="-122"/>
              </a:rPr>
              <a:t>   S, D</a:t>
            </a:r>
            <a:endParaRPr lang="zh-CN" altLang="en-US" sz="2400" b="0" dirty="0">
              <a:ea typeface="宋体" pitchFamily="2" charset="-122"/>
            </a:endParaRPr>
          </a:p>
          <a:p>
            <a:pPr marL="0" lvl="0" indent="0" eaLnBrk="0" hangingPunct="0">
              <a:buClrTx/>
              <a:buSzTx/>
              <a:buNone/>
            </a:pPr>
            <a:r>
              <a:rPr lang="en-US" altLang="zh-CN" sz="2400" b="0" dirty="0">
                <a:ea typeface="宋体" pitchFamily="2" charset="-122"/>
                <a:sym typeface="Symbol" pitchFamily="18" charset="2"/>
              </a:rPr>
              <a:t>               </a:t>
            </a:r>
            <a:r>
              <a:rPr lang="en-US" altLang="zh-CN" sz="2400" b="0" dirty="0" err="1">
                <a:ea typeface="宋体" pitchFamily="2" charset="-122"/>
                <a:sym typeface="Symbol" pitchFamily="18" charset="2"/>
              </a:rPr>
              <a:t>SignedExtend</a:t>
            </a:r>
            <a:r>
              <a:rPr lang="en-US" altLang="zh-CN" sz="2400" b="0" dirty="0">
                <a:ea typeface="宋体" pitchFamily="2" charset="-122"/>
                <a:sym typeface="Symbol" pitchFamily="18" charset="2"/>
              </a:rPr>
              <a:t>( S)</a:t>
            </a:r>
            <a:r>
              <a:rPr lang="en-US" altLang="zh-CN" sz="2400" b="0" dirty="0">
                <a:ea typeface="宋体" pitchFamily="2" charset="-122"/>
                <a:sym typeface="Wingdings" panose="05000000000000000000" pitchFamily="2" charset="2"/>
              </a:rPr>
              <a:t>D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zh-CN" altLang="en-US" dirty="0"/>
              <a:t>零扩展的传送</a:t>
            </a:r>
            <a:endParaRPr lang="en-US" altLang="zh-CN" sz="3200" b="0" dirty="0">
              <a:ea typeface="宋体" pitchFamily="2" charset="-122"/>
            </a:endParaRPr>
          </a:p>
          <a:p>
            <a:pPr marL="0" lvl="0" indent="0" eaLnBrk="0" hangingPunct="0">
              <a:buClrTx/>
              <a:buSzTx/>
              <a:buNone/>
            </a:pPr>
            <a:r>
              <a:rPr lang="en-US" altLang="zh-CN" sz="2400" b="0" dirty="0">
                <a:ea typeface="宋体" pitchFamily="2" charset="-122"/>
              </a:rPr>
              <a:t>        </a:t>
            </a:r>
            <a:r>
              <a:rPr lang="en-US" altLang="zh-CN" sz="2400" b="0" dirty="0" err="1">
                <a:ea typeface="宋体" pitchFamily="2" charset="-122"/>
              </a:rPr>
              <a:t>mov</a:t>
            </a:r>
            <a:r>
              <a:rPr lang="en-US" altLang="zh-CN" sz="2400" dirty="0" err="1">
                <a:solidFill>
                  <a:srgbClr val="0000FF"/>
                </a:solidFill>
                <a:ea typeface="宋体" pitchFamily="2" charset="-122"/>
              </a:rPr>
              <a:t>z</a:t>
            </a:r>
            <a:r>
              <a:rPr lang="en-US" altLang="zh-CN" sz="2400" dirty="0" err="1">
                <a:solidFill>
                  <a:srgbClr val="CC3300"/>
                </a:solidFill>
                <a:ea typeface="宋体" pitchFamily="2" charset="-122"/>
              </a:rPr>
              <a:t>bl</a:t>
            </a:r>
            <a:r>
              <a:rPr lang="en-US" altLang="zh-CN" sz="2400" b="0" dirty="0">
                <a:ea typeface="宋体" pitchFamily="2" charset="-122"/>
              </a:rPr>
              <a:t> / </a:t>
            </a:r>
            <a:r>
              <a:rPr lang="en-US" altLang="zh-CN" sz="2400" b="0" dirty="0" err="1">
                <a:ea typeface="宋体" pitchFamily="2" charset="-122"/>
              </a:rPr>
              <a:t>mov</a:t>
            </a:r>
            <a:r>
              <a:rPr lang="en-US" altLang="zh-CN" sz="2400" dirty="0" err="1">
                <a:solidFill>
                  <a:srgbClr val="0000FF"/>
                </a:solidFill>
                <a:ea typeface="宋体" pitchFamily="2" charset="-122"/>
              </a:rPr>
              <a:t>z</a:t>
            </a:r>
            <a:r>
              <a:rPr lang="en-US" altLang="zh-CN" sz="2400" dirty="0" err="1">
                <a:solidFill>
                  <a:srgbClr val="CC3300"/>
                </a:solidFill>
                <a:ea typeface="宋体" pitchFamily="2" charset="-122"/>
              </a:rPr>
              <a:t>bq</a:t>
            </a:r>
            <a:r>
              <a:rPr lang="en-US" altLang="zh-CN" sz="2400" b="0" dirty="0">
                <a:ea typeface="宋体" pitchFamily="2" charset="-122"/>
              </a:rPr>
              <a:t>  S, D</a:t>
            </a:r>
            <a:endParaRPr lang="zh-CN" altLang="en-US" sz="2400" b="0" dirty="0">
              <a:ea typeface="宋体" pitchFamily="2" charset="-122"/>
            </a:endParaRPr>
          </a:p>
          <a:p>
            <a:pPr marL="400050" lvl="1" indent="0" eaLnBrk="0" hangingPunct="0">
              <a:buClrTx/>
              <a:buSzTx/>
              <a:buNone/>
              <a:defRPr/>
            </a:pPr>
            <a:r>
              <a:rPr lang="en-US" altLang="zh-CN" b="0" dirty="0">
                <a:ea typeface="宋体" pitchFamily="2" charset="-122"/>
                <a:sym typeface="Symbol" pitchFamily="18" charset="2"/>
              </a:rPr>
              <a:t>           </a:t>
            </a:r>
            <a:r>
              <a:rPr lang="en-US" altLang="zh-CN" b="0" dirty="0" err="1">
                <a:ea typeface="宋体" pitchFamily="2" charset="-122"/>
                <a:sym typeface="Symbol" pitchFamily="18" charset="2"/>
              </a:rPr>
              <a:t>ZeroExtend</a:t>
            </a:r>
            <a:r>
              <a:rPr lang="en-US" altLang="zh-CN" b="0" dirty="0">
                <a:ea typeface="宋体" pitchFamily="2" charset="-122"/>
                <a:sym typeface="Symbol" pitchFamily="18" charset="2"/>
              </a:rPr>
              <a:t>(S)</a:t>
            </a:r>
            <a:r>
              <a:rPr lang="en-US" altLang="zh-CN" dirty="0">
                <a:ea typeface="宋体" pitchFamily="2" charset="-122"/>
                <a:sym typeface="Wingdings" panose="05000000000000000000" pitchFamily="2" charset="2"/>
              </a:rPr>
              <a:t> D</a:t>
            </a:r>
          </a:p>
          <a:p>
            <a:pPr marL="0" indent="0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$0xfa4, %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#%</a:t>
            </a:r>
            <a:r>
              <a:rPr lang="en-US" altLang="zh-CN" sz="2400" b="1" i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altLang="zh-CN" sz="2400" b="1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=0xfa4</a:t>
            </a:r>
          </a:p>
          <a:p>
            <a:pPr marL="0" indent="0">
              <a:buNone/>
            </a:pP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movabsq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0x8877665544332211,%rbx</a:t>
            </a:r>
            <a:r>
              <a:rPr lang="en-US" altLang="zh-CN" sz="2000" b="1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#%</a:t>
            </a:r>
            <a:r>
              <a:rPr lang="en-US" altLang="zh-CN" sz="2000" b="1" i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rbx</a:t>
            </a:r>
            <a:r>
              <a:rPr lang="en-US" altLang="zh-CN" sz="2000" b="1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=0x8877665544332211</a:t>
            </a:r>
          </a:p>
          <a:p>
            <a:pPr marL="0" indent="0">
              <a:buNone/>
            </a:pPr>
            <a:r>
              <a:rPr lang="pt-B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movsbl  %al, %ebx </a:t>
            </a:r>
            <a:r>
              <a:rPr lang="en-US" altLang="zh-CN" sz="2400" b="1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%</a:t>
            </a:r>
            <a:r>
              <a:rPr lang="en-US" altLang="zh-CN" sz="2400" b="1" i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ebx</a:t>
            </a:r>
            <a:r>
              <a:rPr lang="en-US" altLang="zh-CN" sz="2400" b="1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=0xff </a:t>
            </a:r>
            <a:r>
              <a:rPr lang="en-US" altLang="zh-CN" sz="2400" b="1" i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2400" b="1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2400" b="1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a4  </a:t>
            </a:r>
          </a:p>
          <a:p>
            <a:pPr marL="0" indent="0">
              <a:buNone/>
            </a:pPr>
            <a:r>
              <a:rPr lang="en-US" altLang="zh-CN" sz="2400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#%</a:t>
            </a:r>
            <a:r>
              <a:rPr lang="en-US" altLang="zh-CN" sz="2400" i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rbx</a:t>
            </a:r>
            <a:r>
              <a:rPr lang="en-US" altLang="zh-CN" sz="2400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=?</a:t>
            </a:r>
            <a:r>
              <a:rPr lang="zh-CN" altLang="en-US" sz="2400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0xff </a:t>
            </a:r>
            <a:r>
              <a:rPr lang="en-US" altLang="zh-CN" sz="2400" i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2400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2400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a4</a:t>
            </a:r>
          </a:p>
          <a:p>
            <a:pPr marL="0" indent="0">
              <a:buNone/>
            </a:pPr>
            <a:r>
              <a:rPr lang="pt-B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movzbl  %al, %ebx </a:t>
            </a:r>
            <a:r>
              <a:rPr lang="en-US" altLang="zh-CN" sz="2400" b="1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%</a:t>
            </a:r>
            <a:r>
              <a:rPr lang="en-US" altLang="zh-CN" sz="2400" b="1" i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rbx</a:t>
            </a:r>
            <a:r>
              <a:rPr lang="en-US" altLang="zh-CN" sz="2400" b="1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=0xa4</a:t>
            </a:r>
            <a:endParaRPr lang="pt-BR" altLang="zh-CN" sz="2400" b="1" i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eaLnBrk="0" hangingPunct="0">
              <a:buClrTx/>
              <a:buSzTx/>
              <a:buNone/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数据传送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34000" y="3454917"/>
            <a:ext cx="3581400" cy="1200329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★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如指令将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字节值存到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位寄存器，会把寄存器的高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字节置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163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zh-CN" altLang="en-US" b="1" dirty="0">
                <a:ea typeface="宋体" panose="02010600030101010101" pitchFamily="2" charset="-122"/>
              </a:rPr>
              <a:t>初始值：</a:t>
            </a:r>
            <a:r>
              <a:rPr lang="en-US" altLang="zh-CN" b="1" dirty="0">
                <a:ea typeface="宋体" panose="02010600030101010101" pitchFamily="2" charset="-122"/>
              </a:rPr>
              <a:t>%dh=0x8d      %</a:t>
            </a:r>
            <a:r>
              <a:rPr lang="en-US" altLang="zh-CN" b="1" dirty="0" err="1">
                <a:ea typeface="宋体" panose="02010600030101010101" pitchFamily="2" charset="-122"/>
              </a:rPr>
              <a:t>eax</a:t>
            </a:r>
            <a:r>
              <a:rPr lang="en-US" altLang="zh-CN" b="1" dirty="0">
                <a:ea typeface="宋体" panose="02010600030101010101" pitchFamily="2" charset="-122"/>
              </a:rPr>
              <a:t> =0x98765432</a:t>
            </a:r>
          </a:p>
          <a:p>
            <a:pPr marL="0" indent="0"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movb</a:t>
            </a:r>
            <a:r>
              <a:rPr lang="en-US" altLang="zh-CN" b="1" dirty="0">
                <a:ea typeface="宋体" panose="02010600030101010101" pitchFamily="2" charset="-122"/>
              </a:rPr>
              <a:t>      %dh, %al	</a:t>
            </a:r>
            <a:r>
              <a:rPr lang="en-US" altLang="zh-CN" b="1" dirty="0">
                <a:solidFill>
                  <a:srgbClr val="006600"/>
                </a:solidFill>
                <a:ea typeface="宋体" panose="02010600030101010101" pitchFamily="2" charset="-122"/>
              </a:rPr>
              <a:t>%</a:t>
            </a:r>
            <a:r>
              <a:rPr lang="en-US" altLang="zh-CN" b="1" dirty="0" err="1">
                <a:solidFill>
                  <a:srgbClr val="006600"/>
                </a:solidFill>
                <a:ea typeface="宋体" panose="02010600030101010101" pitchFamily="2" charset="-122"/>
              </a:rPr>
              <a:t>eax</a:t>
            </a:r>
            <a:r>
              <a:rPr lang="en-US" altLang="zh-CN" b="1" dirty="0">
                <a:solidFill>
                  <a:srgbClr val="006600"/>
                </a:solidFill>
                <a:ea typeface="宋体" panose="02010600030101010101" pitchFamily="2" charset="-122"/>
              </a:rPr>
              <a:t>=</a:t>
            </a:r>
            <a:r>
              <a:rPr lang="en-US" altLang="zh-CN" b="1" dirty="0">
                <a:ea typeface="宋体" panose="02010600030101010101" pitchFamily="2" charset="-122"/>
              </a:rPr>
              <a:t>0x987654</a:t>
            </a:r>
            <a:r>
              <a:rPr lang="en-US" altLang="zh-CN" b="1" dirty="0">
                <a:solidFill>
                  <a:srgbClr val="006600"/>
                </a:solidFill>
                <a:ea typeface="宋体" panose="02010600030101010101" pitchFamily="2" charset="-122"/>
              </a:rPr>
              <a:t>8d</a:t>
            </a:r>
          </a:p>
          <a:p>
            <a:pPr marL="0" indent="0"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movsbl</a:t>
            </a:r>
            <a:r>
              <a:rPr lang="en-US" altLang="zh-CN" b="1" dirty="0">
                <a:ea typeface="宋体" panose="02010600030101010101" pitchFamily="2" charset="-122"/>
              </a:rPr>
              <a:t>    %dh, %</a:t>
            </a:r>
            <a:r>
              <a:rPr lang="en-US" altLang="zh-CN" b="1" dirty="0" err="1">
                <a:ea typeface="宋体" panose="02010600030101010101" pitchFamily="2" charset="-122"/>
              </a:rPr>
              <a:t>eax</a:t>
            </a:r>
            <a:r>
              <a:rPr lang="en-US" altLang="zh-CN" b="1" dirty="0"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rgbClr val="006600"/>
                </a:solidFill>
                <a:ea typeface="宋体" panose="02010600030101010101" pitchFamily="2" charset="-122"/>
              </a:rPr>
              <a:t>%</a:t>
            </a:r>
            <a:r>
              <a:rPr lang="en-US" altLang="zh-CN" b="1" dirty="0" err="1">
                <a:solidFill>
                  <a:srgbClr val="006600"/>
                </a:solidFill>
                <a:ea typeface="宋体" panose="02010600030101010101" pitchFamily="2" charset="-122"/>
              </a:rPr>
              <a:t>eax</a:t>
            </a:r>
            <a:r>
              <a:rPr lang="en-US" altLang="zh-CN" b="1" dirty="0">
                <a:solidFill>
                  <a:srgbClr val="006600"/>
                </a:solidFill>
                <a:ea typeface="宋体" panose="02010600030101010101" pitchFamily="2" charset="-122"/>
              </a:rPr>
              <a:t>=</a:t>
            </a:r>
            <a:r>
              <a:rPr lang="en-US" altLang="zh-CN" b="1" dirty="0">
                <a:ea typeface="宋体" panose="02010600030101010101" pitchFamily="2" charset="-122"/>
              </a:rPr>
              <a:t>0x</a:t>
            </a:r>
            <a:r>
              <a:rPr lang="en-US" altLang="zh-CN" b="1" dirty="0">
                <a:solidFill>
                  <a:srgbClr val="006600"/>
                </a:solidFill>
                <a:ea typeface="宋体" panose="02010600030101010101" pitchFamily="2" charset="-122"/>
              </a:rPr>
              <a:t>ffffff8d</a:t>
            </a:r>
          </a:p>
          <a:p>
            <a:pPr marL="0" indent="0"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movzbl</a:t>
            </a:r>
            <a:r>
              <a:rPr lang="en-US" altLang="zh-CN" b="1" dirty="0">
                <a:ea typeface="宋体" panose="02010600030101010101" pitchFamily="2" charset="-122"/>
              </a:rPr>
              <a:t>    %dh, %</a:t>
            </a:r>
            <a:r>
              <a:rPr lang="en-US" altLang="zh-CN" b="1" dirty="0" err="1">
                <a:ea typeface="宋体" panose="02010600030101010101" pitchFamily="2" charset="-122"/>
              </a:rPr>
              <a:t>eax</a:t>
            </a:r>
            <a:r>
              <a:rPr lang="en-US" altLang="zh-CN" b="1" dirty="0"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rgbClr val="006600"/>
                </a:solidFill>
                <a:ea typeface="宋体" panose="02010600030101010101" pitchFamily="2" charset="-122"/>
              </a:rPr>
              <a:t>%</a:t>
            </a:r>
            <a:r>
              <a:rPr lang="en-US" altLang="zh-CN" b="1" dirty="0" err="1">
                <a:solidFill>
                  <a:srgbClr val="006600"/>
                </a:solidFill>
                <a:ea typeface="宋体" panose="02010600030101010101" pitchFamily="2" charset="-122"/>
              </a:rPr>
              <a:t>eax</a:t>
            </a:r>
            <a:r>
              <a:rPr lang="en-US" altLang="zh-CN" b="1" dirty="0">
                <a:solidFill>
                  <a:srgbClr val="006600"/>
                </a:solidFill>
                <a:ea typeface="宋体" panose="02010600030101010101" pitchFamily="2" charset="-122"/>
              </a:rPr>
              <a:t>=</a:t>
            </a:r>
            <a:r>
              <a:rPr lang="en-US" altLang="zh-CN" b="1" dirty="0">
                <a:ea typeface="宋体" panose="02010600030101010101" pitchFamily="2" charset="-122"/>
              </a:rPr>
              <a:t>0x</a:t>
            </a:r>
            <a:r>
              <a:rPr lang="en-US" altLang="zh-CN" b="1" dirty="0">
                <a:solidFill>
                  <a:srgbClr val="006600"/>
                </a:solidFill>
                <a:ea typeface="宋体" panose="02010600030101010101" pitchFamily="2" charset="-122"/>
              </a:rPr>
              <a:t>0000008d</a:t>
            </a:r>
          </a:p>
          <a:p>
            <a:pPr marL="533400" indent="-533400">
              <a:buFontTx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movl</a:t>
            </a:r>
            <a:r>
              <a:rPr lang="en-US" altLang="zh-CN" b="1" dirty="0">
                <a:ea typeface="宋体" panose="02010600030101010101" pitchFamily="2" charset="-122"/>
              </a:rPr>
              <a:t>  $0x4050, %</a:t>
            </a:r>
            <a:r>
              <a:rPr lang="en-US" altLang="zh-CN" b="1" dirty="0" err="1">
                <a:ea typeface="宋体" panose="02010600030101010101" pitchFamily="2" charset="-122"/>
              </a:rPr>
              <a:t>eax</a:t>
            </a:r>
            <a:r>
              <a:rPr lang="en-US" altLang="zh-CN" b="1" dirty="0">
                <a:ea typeface="宋体" panose="02010600030101010101" pitchFamily="2" charset="-122"/>
              </a:rPr>
              <a:t>             </a:t>
            </a:r>
            <a:r>
              <a:rPr lang="en-US" altLang="zh-CN" b="1" dirty="0">
                <a:solidFill>
                  <a:srgbClr val="006600"/>
                </a:solidFill>
                <a:ea typeface="宋体" panose="02010600030101010101" pitchFamily="2" charset="-122"/>
              </a:rPr>
              <a:t>immediate      register</a:t>
            </a:r>
          </a:p>
          <a:p>
            <a:pPr marL="533400" indent="-533400">
              <a:buFontTx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movl</a:t>
            </a:r>
            <a:r>
              <a:rPr lang="en-US" altLang="zh-CN" b="1" dirty="0">
                <a:ea typeface="宋体" panose="02010600030101010101" pitchFamily="2" charset="-122"/>
              </a:rPr>
              <a:t>  %</a:t>
            </a:r>
            <a:r>
              <a:rPr lang="en-US" altLang="zh-CN" b="1" dirty="0" err="1">
                <a:ea typeface="宋体" panose="02010600030101010101" pitchFamily="2" charset="-122"/>
              </a:rPr>
              <a:t>ebp</a:t>
            </a:r>
            <a:r>
              <a:rPr lang="en-US" altLang="zh-CN" b="1" dirty="0">
                <a:ea typeface="宋体" panose="02010600030101010101" pitchFamily="2" charset="-122"/>
              </a:rPr>
              <a:t>, %</a:t>
            </a:r>
            <a:r>
              <a:rPr lang="en-US" altLang="zh-CN" b="1" dirty="0" err="1">
                <a:ea typeface="宋体" panose="02010600030101010101" pitchFamily="2" charset="-122"/>
              </a:rPr>
              <a:t>esp</a:t>
            </a:r>
            <a:r>
              <a:rPr lang="en-US" altLang="zh-CN" b="1" dirty="0">
                <a:ea typeface="宋体" panose="02010600030101010101" pitchFamily="2" charset="-122"/>
              </a:rPr>
              <a:t>                 </a:t>
            </a:r>
            <a:r>
              <a:rPr lang="en-US" altLang="zh-CN" b="1" dirty="0">
                <a:solidFill>
                  <a:srgbClr val="006600"/>
                </a:solidFill>
                <a:ea typeface="宋体" panose="02010600030101010101" pitchFamily="2" charset="-122"/>
              </a:rPr>
              <a:t>register           </a:t>
            </a:r>
            <a:r>
              <a:rPr lang="en-US" altLang="zh-CN" b="1" dirty="0" err="1">
                <a:solidFill>
                  <a:srgbClr val="006600"/>
                </a:solidFill>
                <a:ea typeface="宋体" panose="02010600030101010101" pitchFamily="2" charset="-122"/>
              </a:rPr>
              <a:t>register</a:t>
            </a:r>
            <a:endParaRPr lang="en-US" altLang="zh-CN" b="1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marL="533400" indent="-533400">
              <a:buFontTx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movl</a:t>
            </a:r>
            <a:r>
              <a:rPr lang="en-US" altLang="zh-CN" b="1" dirty="0">
                <a:ea typeface="宋体" panose="02010600030101010101" pitchFamily="2" charset="-122"/>
              </a:rPr>
              <a:t>  (%</a:t>
            </a:r>
            <a:r>
              <a:rPr lang="en-US" altLang="zh-CN" b="1" dirty="0" err="1">
                <a:ea typeface="宋体" panose="02010600030101010101" pitchFamily="2" charset="-122"/>
              </a:rPr>
              <a:t>edx</a:t>
            </a:r>
            <a:r>
              <a:rPr lang="en-US" altLang="zh-CN" b="1" dirty="0">
                <a:ea typeface="宋体" panose="02010600030101010101" pitchFamily="2" charset="-122"/>
              </a:rPr>
              <a:t>, %</a:t>
            </a:r>
            <a:r>
              <a:rPr lang="en-US" altLang="zh-CN" b="1" dirty="0" err="1">
                <a:ea typeface="宋体" panose="02010600030101010101" pitchFamily="2" charset="-122"/>
              </a:rPr>
              <a:t>ecx</a:t>
            </a:r>
            <a:r>
              <a:rPr lang="en-US" altLang="zh-CN" b="1" dirty="0">
                <a:ea typeface="宋体" panose="02010600030101010101" pitchFamily="2" charset="-122"/>
              </a:rPr>
              <a:t>), %</a:t>
            </a:r>
            <a:r>
              <a:rPr lang="en-US" altLang="zh-CN" b="1" dirty="0" err="1">
                <a:ea typeface="宋体" panose="02010600030101010101" pitchFamily="2" charset="-122"/>
              </a:rPr>
              <a:t>eax</a:t>
            </a:r>
            <a:r>
              <a:rPr lang="en-US" altLang="zh-CN" b="1" dirty="0"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solidFill>
                  <a:srgbClr val="006600"/>
                </a:solidFill>
                <a:ea typeface="宋体" panose="02010600030101010101" pitchFamily="2" charset="-122"/>
              </a:rPr>
              <a:t>memory         register</a:t>
            </a:r>
          </a:p>
          <a:p>
            <a:pPr marL="533400" indent="-533400">
              <a:buFontTx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movl</a:t>
            </a:r>
            <a:r>
              <a:rPr lang="en-US" altLang="zh-CN" b="1" dirty="0">
                <a:ea typeface="宋体" panose="02010600030101010101" pitchFamily="2" charset="-122"/>
              </a:rPr>
              <a:t>  $-17, (%</a:t>
            </a:r>
            <a:r>
              <a:rPr lang="en-US" altLang="zh-CN" b="1" dirty="0" err="1">
                <a:ea typeface="宋体" panose="02010600030101010101" pitchFamily="2" charset="-122"/>
              </a:rPr>
              <a:t>esp</a:t>
            </a:r>
            <a:r>
              <a:rPr lang="en-US" altLang="zh-CN" b="1" dirty="0">
                <a:ea typeface="宋体" panose="02010600030101010101" pitchFamily="2" charset="-122"/>
              </a:rPr>
              <a:t>)	         </a:t>
            </a:r>
            <a:r>
              <a:rPr lang="en-US" altLang="zh-CN" b="1" dirty="0">
                <a:solidFill>
                  <a:srgbClr val="006600"/>
                </a:solidFill>
                <a:ea typeface="宋体" panose="02010600030101010101" pitchFamily="2" charset="-122"/>
              </a:rPr>
              <a:t>immediate      memory</a:t>
            </a:r>
          </a:p>
          <a:p>
            <a:pPr marL="533400" indent="-533400">
              <a:buFontTx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movl</a:t>
            </a:r>
            <a:r>
              <a:rPr lang="en-US" altLang="zh-CN" b="1" dirty="0">
                <a:ea typeface="宋体" panose="02010600030101010101" pitchFamily="2" charset="-122"/>
              </a:rPr>
              <a:t>  %</a:t>
            </a:r>
            <a:r>
              <a:rPr lang="en-US" altLang="zh-CN" b="1" dirty="0" err="1">
                <a:ea typeface="宋体" panose="02010600030101010101" pitchFamily="2" charset="-122"/>
              </a:rPr>
              <a:t>eax</a:t>
            </a:r>
            <a:r>
              <a:rPr lang="en-US" altLang="zh-CN" b="1" dirty="0">
                <a:ea typeface="宋体" panose="02010600030101010101" pitchFamily="2" charset="-122"/>
              </a:rPr>
              <a:t>, -12(%</a:t>
            </a:r>
            <a:r>
              <a:rPr lang="en-US" altLang="zh-CN" b="1" dirty="0" err="1">
                <a:ea typeface="宋体" panose="02010600030101010101" pitchFamily="2" charset="-122"/>
              </a:rPr>
              <a:t>ebp</a:t>
            </a:r>
            <a:r>
              <a:rPr lang="en-US" altLang="zh-CN" b="1" dirty="0">
                <a:ea typeface="宋体" panose="02010600030101010101" pitchFamily="2" charset="-122"/>
              </a:rPr>
              <a:t>)          </a:t>
            </a:r>
            <a:r>
              <a:rPr lang="en-US" altLang="zh-CN" b="1" dirty="0">
                <a:solidFill>
                  <a:srgbClr val="006600"/>
                </a:solidFill>
                <a:ea typeface="宋体" panose="02010600030101010101" pitchFamily="2" charset="-122"/>
              </a:rPr>
              <a:t>register           memory</a:t>
            </a: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数据传送的例子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045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dirty="0"/>
              <a:t>寄存器间接寻址（常用）</a:t>
            </a:r>
            <a:endParaRPr lang="en-US" altLang="zh-CN" dirty="0"/>
          </a:p>
          <a:p>
            <a:pPr marL="0" indent="0" defTabSz="895350">
              <a:buNone/>
              <a:tabLst>
                <a:tab pos="2349500" algn="l"/>
                <a:tab pos="4114800" algn="l"/>
              </a:tabLst>
            </a:pPr>
            <a:r>
              <a:rPr lang="en-US" altLang="zh-CN" sz="2400" dirty="0"/>
              <a:t>     </a:t>
            </a:r>
            <a:r>
              <a:rPr lang="zh-CN" altLang="en-US" sz="2400" dirty="0"/>
              <a:t>形式：   </a:t>
            </a:r>
            <a:r>
              <a:rPr lang="en-US" sz="2400" dirty="0"/>
              <a:t>(R)          </a:t>
            </a:r>
            <a:r>
              <a:rPr lang="zh-CN" altLang="en-US" sz="2400" dirty="0"/>
              <a:t>含义：</a:t>
            </a:r>
            <a:r>
              <a:rPr lang="en-US" sz="2400" dirty="0"/>
              <a:t>Mem[</a:t>
            </a:r>
            <a:r>
              <a:rPr lang="en-US" sz="2400" dirty="0" err="1"/>
              <a:t>Reg</a:t>
            </a:r>
            <a:r>
              <a:rPr lang="en-US" sz="2400" dirty="0"/>
              <a:t>[R]]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zh-CN" altLang="en-US" sz="2400" dirty="0"/>
              <a:t>寄存器</a:t>
            </a:r>
            <a:r>
              <a:rPr lang="en-US" sz="2400" dirty="0"/>
              <a:t>R</a:t>
            </a:r>
            <a:r>
              <a:rPr lang="zh-CN" altLang="en-US" sz="2400" dirty="0"/>
              <a:t>指定内存地址</a:t>
            </a:r>
            <a:endParaRPr lang="en-US" altLang="zh-CN" sz="2400" dirty="0"/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zh-CN" altLang="en-US" dirty="0"/>
              <a:t>比较：</a:t>
            </a:r>
            <a:r>
              <a:rPr lang="en-US" altLang="zh-CN" dirty="0"/>
              <a:t>C</a:t>
            </a:r>
            <a:r>
              <a:rPr lang="zh-CN" altLang="en-US" dirty="0"/>
              <a:t>语言的指针解引用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/>
              <a:t>movq</a:t>
            </a:r>
            <a:r>
              <a:rPr lang="en-US" sz="2400" b="1" dirty="0"/>
              <a:t> (%</a:t>
            </a:r>
            <a:r>
              <a:rPr lang="en-US" sz="2400" b="1" dirty="0" err="1"/>
              <a:t>rcx</a:t>
            </a:r>
            <a:r>
              <a:rPr lang="en-US" sz="2400" b="1" dirty="0"/>
              <a:t>),%</a:t>
            </a:r>
            <a:r>
              <a:rPr lang="en-US" sz="2400" b="1" dirty="0" err="1"/>
              <a:t>rax</a:t>
            </a:r>
            <a:endParaRPr lang="en-US" sz="2400" b="1" dirty="0"/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dirty="0"/>
              <a:t>相对寻址                                 </a:t>
            </a:r>
            <a:endParaRPr lang="en-US" altLang="zh-CN" dirty="0"/>
          </a:p>
          <a:p>
            <a:pPr marL="0" indent="0" defTabSz="895350">
              <a:buNone/>
              <a:tabLst>
                <a:tab pos="2349500" algn="l"/>
                <a:tab pos="4114800" algn="l"/>
              </a:tabLst>
            </a:pPr>
            <a:r>
              <a:rPr lang="zh-CN" altLang="en-US" sz="2400" dirty="0"/>
              <a:t>     形式： </a:t>
            </a:r>
            <a:r>
              <a:rPr lang="en-US" sz="2400" dirty="0"/>
              <a:t>D(R)         </a:t>
            </a:r>
            <a:r>
              <a:rPr lang="zh-CN" altLang="en-US" sz="2400" dirty="0"/>
              <a:t>含义：</a:t>
            </a:r>
            <a:r>
              <a:rPr lang="en-US" sz="2400" dirty="0"/>
              <a:t>Mem[</a:t>
            </a:r>
            <a:r>
              <a:rPr lang="en-US" sz="2400" dirty="0" err="1"/>
              <a:t>Reg</a:t>
            </a:r>
            <a:r>
              <a:rPr lang="en-US" sz="2400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zh-CN" altLang="en-US" sz="2400" dirty="0"/>
              <a:t>寄存器</a:t>
            </a:r>
            <a:r>
              <a:rPr lang="en-US" sz="2400" dirty="0"/>
              <a:t>R</a:t>
            </a:r>
            <a:r>
              <a:rPr lang="zh-CN" altLang="en-US" sz="2400" dirty="0"/>
              <a:t>指定内存区域的开始地址</a:t>
            </a:r>
            <a:endParaRPr lang="en-US" altLang="zh-CN" sz="2400" dirty="0"/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altLang="zh-CN" dirty="0"/>
              <a:t>D: </a:t>
            </a:r>
            <a:r>
              <a:rPr lang="zh-CN" altLang="en-US" dirty="0"/>
              <a:t>常数位移量“</a:t>
            </a:r>
            <a:r>
              <a:rPr lang="en-US" altLang="zh-CN" dirty="0"/>
              <a:t>displacement</a:t>
            </a:r>
            <a:r>
              <a:rPr lang="zh-CN" altLang="en-US" dirty="0"/>
              <a:t>”，</a:t>
            </a:r>
            <a:r>
              <a:rPr lang="en-US" altLang="zh-CN" dirty="0"/>
              <a:t>1, </a:t>
            </a:r>
            <a:r>
              <a:rPr lang="en-US" altLang="zh-CN" dirty="0" smtClean="0"/>
              <a:t>2, or 4 </a:t>
            </a:r>
            <a:r>
              <a:rPr lang="zh-CN" altLang="en-US" dirty="0" smtClean="0"/>
              <a:t>字节</a:t>
            </a:r>
            <a:r>
              <a:rPr lang="zh-CN" altLang="en-US" dirty="0"/>
              <a:t>指定偏移值</a:t>
            </a:r>
            <a:r>
              <a:rPr lang="en-US" altLang="zh-CN" dirty="0"/>
              <a:t>(offset)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b="1" dirty="0" err="1"/>
              <a:t>movq</a:t>
            </a:r>
            <a:r>
              <a:rPr lang="en-US" sz="2400" b="1" dirty="0"/>
              <a:t> 8(%</a:t>
            </a:r>
            <a:r>
              <a:rPr lang="en-US" sz="2400" b="1" dirty="0" err="1"/>
              <a:t>rbp</a:t>
            </a:r>
            <a:r>
              <a:rPr lang="en-US" sz="2400" b="1" dirty="0"/>
              <a:t>),%</a:t>
            </a:r>
            <a:r>
              <a:rPr lang="en-US" sz="2400" b="1" dirty="0" err="1"/>
              <a:t>rdx</a:t>
            </a:r>
            <a:endParaRPr lang="en-US" sz="2400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简单的内存寻址模式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511DB36-18B8-4931-961B-0AD3C1544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寻址模式例子</a:t>
            </a:r>
            <a:endParaRPr lang="en-US" dirty="0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564222" y="1399972"/>
            <a:ext cx="4312578" cy="267509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swap (long 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long 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long t0 = 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long t1 = 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105400" y="1399972"/>
            <a:ext cx="3641725" cy="2305759"/>
          </a:xfrm>
          <a:prstGeom prst="rect">
            <a:avLst/>
          </a:prstGeom>
          <a:noFill/>
          <a:ln w="127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movq    (%rdi), %rax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movq    (%rsi), %rdx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movq    %rdx, (%rdi)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movq    %rax, (%rsi)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114800" y="1780988"/>
            <a:ext cx="1969622" cy="1752600"/>
            <a:chOff x="8894107" y="1790700"/>
            <a:chExt cx="1969622" cy="1752600"/>
          </a:xfrm>
        </p:grpSpPr>
        <p:sp>
          <p:nvSpPr>
            <p:cNvPr id="56" name="Rectangle 43"/>
            <p:cNvSpPr>
              <a:spLocks noChangeArrowheads="1"/>
            </p:cNvSpPr>
            <p:nvPr/>
          </p:nvSpPr>
          <p:spPr bwMode="auto">
            <a:xfrm>
              <a:off x="8894107" y="1790700"/>
              <a:ext cx="902822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rdi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44"/>
            <p:cNvSpPr>
              <a:spLocks noChangeArrowheads="1"/>
            </p:cNvSpPr>
            <p:nvPr/>
          </p:nvSpPr>
          <p:spPr bwMode="auto">
            <a:xfrm>
              <a:off x="8894107" y="2247900"/>
              <a:ext cx="902822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rsi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Rectangle 45"/>
            <p:cNvSpPr>
              <a:spLocks noChangeArrowheads="1"/>
            </p:cNvSpPr>
            <p:nvPr/>
          </p:nvSpPr>
          <p:spPr bwMode="auto">
            <a:xfrm>
              <a:off x="8894107" y="2705100"/>
              <a:ext cx="902822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46"/>
            <p:cNvSpPr>
              <a:spLocks noChangeArrowheads="1"/>
            </p:cNvSpPr>
            <p:nvPr/>
          </p:nvSpPr>
          <p:spPr bwMode="auto">
            <a:xfrm>
              <a:off x="8894107" y="3162300"/>
              <a:ext cx="902822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zh-CN" altLang="en-US" dirty="0"/>
              <a:t>理解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304800" y="1295400"/>
            <a:ext cx="3505200" cy="304442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swap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(long 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long 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long t0 = 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long t1 = 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7090370" y="833735"/>
            <a:ext cx="131157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381000" y="4495800"/>
            <a:ext cx="2590800" cy="207715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	Value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t0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t1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3962400" y="4267200"/>
            <a:ext cx="4800600" cy="2305759"/>
          </a:xfrm>
          <a:prstGeom prst="rect">
            <a:avLst/>
          </a:prstGeom>
          <a:noFill/>
          <a:ln w="127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4516399" y="1219200"/>
            <a:ext cx="139814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</a:p>
        </p:txBody>
      </p:sp>
      <p:cxnSp>
        <p:nvCxnSpPr>
          <p:cNvPr id="3" name="Straight Arrow Connector 2"/>
          <p:cNvCxnSpPr>
            <a:endCxn id="34" idx="1"/>
          </p:cNvCxnSpPr>
          <p:nvPr/>
        </p:nvCxnSpPr>
        <p:spPr bwMode="auto">
          <a:xfrm flipV="1">
            <a:off x="5715000" y="1647175"/>
            <a:ext cx="1466178" cy="334025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715000" y="2438400"/>
            <a:ext cx="1451237" cy="685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Oval 4"/>
          <p:cNvSpPr/>
          <p:nvPr/>
        </p:nvSpPr>
        <p:spPr bwMode="auto">
          <a:xfrm>
            <a:off x="5638800" y="19050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638800" y="23622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81178" y="1456675"/>
            <a:ext cx="1066800" cy="1905000"/>
            <a:chOff x="7181178" y="1456675"/>
            <a:chExt cx="1066800" cy="1905000"/>
          </a:xfrm>
        </p:grpSpPr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7181178" y="1456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7181178" y="1837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7181178" y="2218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7181178" y="2599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20"/>
            <p:cNvSpPr>
              <a:spLocks noChangeArrowheads="1"/>
            </p:cNvSpPr>
            <p:nvPr/>
          </p:nvSpPr>
          <p:spPr bwMode="auto">
            <a:xfrm>
              <a:off x="7181178" y="2980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zh-CN" altLang="en-US" dirty="0"/>
              <a:t>理解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838200" y="1814110"/>
            <a:ext cx="2025223" cy="1752600"/>
            <a:chOff x="8838506" y="1790700"/>
            <a:chExt cx="2025223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8838506" y="1790700"/>
              <a:ext cx="9584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rdi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8838506" y="2247900"/>
              <a:ext cx="9584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rsi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8838506" y="2705100"/>
              <a:ext cx="9584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8838506" y="3162300"/>
              <a:ext cx="9584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9814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31157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2305759"/>
          </a:xfrm>
          <a:prstGeom prst="rect">
            <a:avLst/>
          </a:prstGeom>
          <a:noFill/>
          <a:ln w="127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96000" y="1286359"/>
            <a:ext cx="1600200" cy="2447441"/>
            <a:chOff x="6096000" y="1414046"/>
            <a:chExt cx="1219200" cy="2285717"/>
          </a:xfrm>
        </p:grpSpPr>
        <p:sp>
          <p:nvSpPr>
            <p:cNvPr id="5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0x120 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0x118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0x110 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0x108 </a:t>
              </a:r>
            </a:p>
          </p:txBody>
        </p:sp>
        <p:sp>
          <p:nvSpPr>
            <p:cNvPr id="6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83099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zh-CN" altLang="en-US" dirty="0"/>
              <a:t>理解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838200" y="1814110"/>
            <a:ext cx="2025223" cy="1752600"/>
            <a:chOff x="8838506" y="1790700"/>
            <a:chExt cx="2025223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8838506" y="1790700"/>
              <a:ext cx="9584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rdi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8838506" y="2247900"/>
              <a:ext cx="9584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rsi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8838506" y="2705100"/>
              <a:ext cx="9584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8838506" y="3162300"/>
              <a:ext cx="9584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9814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31157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53" idx="1"/>
            <a:endCxn id="71" idx="3"/>
          </p:cNvCxnSpPr>
          <p:nvPr/>
        </p:nvCxnSpPr>
        <p:spPr bwMode="auto">
          <a:xfrm flipH="1">
            <a:off x="2863423" y="1852210"/>
            <a:ext cx="2089577" cy="1066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2305759"/>
          </a:xfrm>
          <a:prstGeom prst="rect">
            <a:avLst/>
          </a:prstGeom>
          <a:noFill/>
          <a:ln w="127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96000" y="1414046"/>
            <a:ext cx="1676400" cy="2285717"/>
            <a:chOff x="6096000" y="1414046"/>
            <a:chExt cx="1219200" cy="2285717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0x120 </a:t>
              </a: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0x118</a:t>
              </a: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0x110 </a:t>
              </a: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0x108 </a:t>
              </a: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83099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311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zh-CN" altLang="en-US" dirty="0"/>
              <a:t>理解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838200" y="1814110"/>
            <a:ext cx="2025223" cy="1752600"/>
            <a:chOff x="8838506" y="1790700"/>
            <a:chExt cx="2025223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8838506" y="1790700"/>
              <a:ext cx="9584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rdi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8838506" y="2247900"/>
              <a:ext cx="9584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rsi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8838506" y="2705100"/>
              <a:ext cx="9584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8838506" y="3162300"/>
              <a:ext cx="9584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9814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31157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58" idx="1"/>
            <a:endCxn id="72" idx="3"/>
          </p:cNvCxnSpPr>
          <p:nvPr/>
        </p:nvCxnSpPr>
        <p:spPr bwMode="auto">
          <a:xfrm flipH="1">
            <a:off x="2863423" y="3376210"/>
            <a:ext cx="2089577" cy="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2305759"/>
          </a:xfrm>
          <a:prstGeom prst="rect">
            <a:avLst/>
          </a:prstGeom>
          <a:noFill/>
          <a:ln w="127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o-RO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096000" y="1252322"/>
            <a:ext cx="1600200" cy="2447441"/>
            <a:chOff x="6096000" y="1414046"/>
            <a:chExt cx="1219200" cy="2285717"/>
          </a:xfrm>
        </p:grpSpPr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0x120 </a:t>
              </a: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0x118</a:t>
              </a:r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0x110 </a:t>
              </a:r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0x108 </a:t>
              </a: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0x100 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83099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672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</a:rPr>
              <a:t>高级语言</a:t>
            </a:r>
            <a:endParaRPr lang="en-US" altLang="zh-CN" dirty="0">
              <a:latin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</a:rPr>
              <a:t>抽象</a:t>
            </a:r>
            <a:r>
              <a:rPr lang="en-US" altLang="zh-CN" dirty="0">
                <a:latin typeface="黑体" panose="02010609060101010101" pitchFamily="49" charset="-122"/>
              </a:rPr>
              <a:t>(Abstraction )</a:t>
            </a:r>
          </a:p>
          <a:p>
            <a:pPr lvl="2"/>
            <a:r>
              <a:rPr lang="zh-CN" altLang="en-US" dirty="0">
                <a:latin typeface="黑体" panose="02010609060101010101" pitchFamily="49" charset="-122"/>
              </a:rPr>
              <a:t>编程效率高</a:t>
            </a:r>
            <a:endParaRPr lang="en-US" altLang="zh-CN" dirty="0">
              <a:latin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</a:rPr>
              <a:t>可靠</a:t>
            </a:r>
            <a:endParaRPr lang="en-US" altLang="zh-CN" dirty="0">
              <a:latin typeface="黑体" panose="02010609060101010101" pitchFamily="49" charset="-122"/>
            </a:endParaRPr>
          </a:p>
          <a:p>
            <a:pPr lvl="1"/>
            <a:r>
              <a:rPr lang="zh-CN" altLang="en-US">
                <a:latin typeface="黑体" panose="02010609060101010101" pitchFamily="49" charset="-122"/>
              </a:rPr>
              <a:t>类型检查</a:t>
            </a:r>
            <a:endParaRPr lang="en-US" altLang="zh-CN" dirty="0">
              <a:latin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</a:rPr>
              <a:t>与手写代码同样高效</a:t>
            </a:r>
            <a:endParaRPr lang="en-US" altLang="zh-CN" dirty="0">
              <a:latin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</a:rPr>
              <a:t>可在不同的机器上编译后运行</a:t>
            </a:r>
            <a:endParaRPr lang="en-US" altLang="zh-CN" dirty="0">
              <a:latin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</a:rPr>
              <a:t>汇编语言</a:t>
            </a:r>
            <a:endParaRPr lang="en-US" altLang="zh-CN" dirty="0">
              <a:latin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</a:rPr>
              <a:t>管理内存</a:t>
            </a:r>
            <a:endParaRPr lang="en-US" altLang="zh-CN" dirty="0">
              <a:latin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</a:rPr>
              <a:t>使用低级（底层）指令完成运算</a:t>
            </a:r>
            <a:endParaRPr lang="en-US" altLang="zh-CN" dirty="0">
              <a:latin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</a:rPr>
              <a:t>高度依赖机器</a:t>
            </a:r>
            <a:endParaRPr lang="en-US" altLang="zh-CN" dirty="0">
              <a:latin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程序设计语言的特点</a:t>
            </a:r>
          </a:p>
        </p:txBody>
      </p:sp>
    </p:spTree>
    <p:extLst>
      <p:ext uri="{BB962C8B-B14F-4D97-AF65-F5344CB8AC3E}">
        <p14:creationId xmlns:p14="http://schemas.microsoft.com/office/powerpoint/2010/main" val="353113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zh-CN" altLang="en-US" dirty="0"/>
              <a:t>理解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456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838200" y="1814110"/>
            <a:ext cx="2025223" cy="1752600"/>
            <a:chOff x="8838506" y="1790700"/>
            <a:chExt cx="2025223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8838506" y="1790700"/>
              <a:ext cx="9584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rdi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8838506" y="2247900"/>
              <a:ext cx="9584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rsi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8838506" y="2705100"/>
              <a:ext cx="9584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8838506" y="3162300"/>
              <a:ext cx="9584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9814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31157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72" idx="3"/>
            <a:endCxn id="53" idx="1"/>
          </p:cNvCxnSpPr>
          <p:nvPr/>
        </p:nvCxnSpPr>
        <p:spPr bwMode="auto">
          <a:xfrm flipV="1">
            <a:off x="2863423" y="1852210"/>
            <a:ext cx="2089577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2305759"/>
          </a:xfrm>
          <a:prstGeom prst="rect">
            <a:avLst/>
          </a:prstGeom>
          <a:noFill/>
          <a:ln w="127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o-RO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96000" y="1414046"/>
            <a:ext cx="1676400" cy="2285717"/>
            <a:chOff x="6096000" y="1414046"/>
            <a:chExt cx="1219200" cy="2285717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0x120 </a:t>
              </a: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0x118</a:t>
              </a: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0x110 </a:t>
              </a: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0x108 </a:t>
              </a: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83099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00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zh-CN" altLang="en-US" dirty="0"/>
              <a:t>理解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456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914400" y="1814110"/>
            <a:ext cx="1949023" cy="1752600"/>
            <a:chOff x="8914706" y="1790700"/>
            <a:chExt cx="1949023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8914706" y="1790700"/>
              <a:ext cx="8822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rdi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8914706" y="2247900"/>
              <a:ext cx="8822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rsi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8914706" y="2705100"/>
              <a:ext cx="8822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8914706" y="3162300"/>
              <a:ext cx="8822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9814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31157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71" idx="3"/>
          </p:cNvCxnSpPr>
          <p:nvPr/>
        </p:nvCxnSpPr>
        <p:spPr bwMode="auto">
          <a:xfrm>
            <a:off x="2863423" y="2919010"/>
            <a:ext cx="2074636" cy="4191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2305759"/>
          </a:xfrm>
          <a:prstGeom prst="rect">
            <a:avLst/>
          </a:prstGeom>
          <a:noFill/>
          <a:ln w="127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o-RO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096000" y="1371600"/>
            <a:ext cx="1600200" cy="2285717"/>
            <a:chOff x="6096000" y="1414046"/>
            <a:chExt cx="1219200" cy="2285717"/>
          </a:xfrm>
        </p:grpSpPr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0x120 </a:t>
              </a:r>
            </a:p>
          </p:txBody>
        </p:sp>
        <p:sp>
          <p:nvSpPr>
            <p:cNvPr id="3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0x118</a:t>
              </a:r>
            </a:p>
          </p:txBody>
        </p:sp>
        <p:sp>
          <p:nvSpPr>
            <p:cNvPr id="3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0x110 </a:t>
              </a: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0x108 </a:t>
              </a:r>
            </a:p>
          </p:txBody>
        </p:sp>
        <p:sp>
          <p:nvSpPr>
            <p:cNvPr id="3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0x100 </a:t>
              </a: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83099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070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zh-CN" altLang="en-US" dirty="0"/>
              <a:t>最一般形式</a:t>
            </a:r>
            <a:r>
              <a:rPr lang="en-US" altLang="zh-CN" dirty="0"/>
              <a:t>:    </a:t>
            </a:r>
            <a:r>
              <a:rPr lang="en-US" dirty="0"/>
              <a:t>D(</a:t>
            </a:r>
            <a:r>
              <a:rPr lang="en-US" dirty="0" err="1"/>
              <a:t>Rb,Ri,S</a:t>
            </a:r>
            <a:r>
              <a:rPr lang="en-US" dirty="0"/>
              <a:t>) </a:t>
            </a:r>
          </a:p>
          <a:p>
            <a:pPr marL="400050" lvl="1" indent="0" defTabSz="895350">
              <a:buNone/>
              <a:tabLst>
                <a:tab pos="1206500" algn="l"/>
                <a:tab pos="3657600" algn="l"/>
              </a:tabLst>
            </a:pPr>
            <a:r>
              <a:rPr lang="zh-CN" altLang="en-US" dirty="0"/>
              <a:t>含义：</a:t>
            </a:r>
            <a:r>
              <a:rPr lang="en-US" dirty="0"/>
              <a:t>Mem[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 D]</a:t>
            </a:r>
          </a:p>
          <a:p>
            <a:pPr marL="400050" lvl="1" indent="0" defTabSz="895350">
              <a:buNone/>
              <a:tabLst>
                <a:tab pos="1206500" algn="l"/>
                <a:tab pos="3657600" algn="l"/>
              </a:tabLst>
            </a:pPr>
            <a:r>
              <a:rPr lang="zh-CN" altLang="en-US" dirty="0"/>
              <a:t>索引化的寻址方式</a:t>
            </a:r>
            <a:endParaRPr lang="en-US" altLang="zh-CN" dirty="0"/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D</a:t>
            </a:r>
            <a:r>
              <a:rPr lang="en-US" altLang="zh-CN" dirty="0"/>
              <a:t>——</a:t>
            </a:r>
            <a:r>
              <a:rPr lang="zh-CN" altLang="en-US" dirty="0"/>
              <a:t>常量，表示位移量</a:t>
            </a:r>
            <a:r>
              <a:rPr lang="en-US" dirty="0"/>
              <a:t>(displacement): 1, 2, or 4 </a:t>
            </a:r>
            <a:r>
              <a:rPr lang="zh-CN" altLang="en-US" dirty="0"/>
              <a:t>字节</a:t>
            </a:r>
            <a:endParaRPr lang="en-US" dirty="0"/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Rb</a:t>
            </a:r>
            <a:r>
              <a:rPr lang="en-US" altLang="zh-CN" dirty="0"/>
              <a:t>——</a:t>
            </a:r>
            <a:r>
              <a:rPr lang="zh-CN" altLang="en-US" dirty="0"/>
              <a:t>基址寄存器</a:t>
            </a:r>
            <a:r>
              <a:rPr lang="en-US" altLang="zh-CN" dirty="0"/>
              <a:t>(</a:t>
            </a:r>
            <a:r>
              <a:rPr lang="en-US" dirty="0"/>
              <a:t>Base register):</a:t>
            </a:r>
            <a:r>
              <a:rPr lang="zh-CN" altLang="en-US" dirty="0"/>
              <a:t>任意</a:t>
            </a:r>
            <a:r>
              <a:rPr lang="en-US" dirty="0"/>
              <a:t>16</a:t>
            </a:r>
            <a:r>
              <a:rPr lang="zh-CN" altLang="en-US" dirty="0"/>
              <a:t>个</a:t>
            </a:r>
            <a:r>
              <a:rPr lang="zh-CN" altLang="en-US"/>
              <a:t>整数寄存器</a:t>
            </a:r>
            <a:endParaRPr lang="en-US" dirty="0"/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Ri</a:t>
            </a:r>
            <a:r>
              <a:rPr lang="en-US" altLang="zh-CN" dirty="0"/>
              <a:t>——</a:t>
            </a:r>
            <a:r>
              <a:rPr lang="zh-CN" altLang="en-US" dirty="0"/>
              <a:t>变址寄存器</a:t>
            </a:r>
            <a:r>
              <a:rPr lang="en-US" altLang="zh-CN" dirty="0"/>
              <a:t>(</a:t>
            </a:r>
            <a:r>
              <a:rPr lang="en-US" dirty="0"/>
              <a:t>Index register): </a:t>
            </a:r>
            <a:r>
              <a:rPr lang="zh-CN" altLang="en-US" dirty="0"/>
              <a:t>不可用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rsp</a:t>
            </a:r>
            <a:endParaRPr lang="en-US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S </a:t>
            </a:r>
            <a:r>
              <a:rPr lang="en-US" altLang="zh-CN" dirty="0"/>
              <a:t>——</a:t>
            </a:r>
            <a:r>
              <a:rPr lang="zh-CN" altLang="en-US" dirty="0"/>
              <a:t>比例因子</a:t>
            </a:r>
            <a:r>
              <a:rPr lang="en-US" altLang="zh-CN" dirty="0"/>
              <a:t>(</a:t>
            </a:r>
            <a:r>
              <a:rPr lang="en-US" dirty="0"/>
              <a:t>Scale): 1, 2, 4, or 8 (</a:t>
            </a:r>
            <a:r>
              <a:rPr lang="en-US" i="1" dirty="0">
                <a:solidFill>
                  <a:srgbClr val="C00000"/>
                </a:solidFill>
              </a:rPr>
              <a:t>why these numbers?</a:t>
            </a:r>
            <a:r>
              <a:rPr lang="en-US" dirty="0"/>
              <a:t>)</a:t>
            </a:r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zh-CN" altLang="en-US" dirty="0"/>
              <a:t>特殊情况</a:t>
            </a:r>
            <a:endParaRPr lang="en-US" dirty="0"/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</a:t>
            </a:r>
            <a:r>
              <a:rPr lang="en-US" b="0" dirty="0"/>
              <a:t>(</a:t>
            </a:r>
            <a:r>
              <a:rPr lang="en-US" b="0" dirty="0" err="1"/>
              <a:t>Rb,Ri</a:t>
            </a:r>
            <a:r>
              <a:rPr lang="en-US" b="0" dirty="0"/>
              <a:t>)	</a:t>
            </a:r>
            <a:r>
              <a:rPr lang="en-US" b="0" dirty="0" err="1"/>
              <a:t>Mem</a:t>
            </a:r>
            <a:r>
              <a:rPr lang="en-US" b="0" dirty="0"/>
              <a:t>[</a:t>
            </a:r>
            <a:r>
              <a:rPr lang="en-US" b="0" dirty="0" err="1"/>
              <a:t>Reg</a:t>
            </a:r>
            <a:r>
              <a:rPr lang="en-US" b="0" dirty="0"/>
              <a:t>[</a:t>
            </a:r>
            <a:r>
              <a:rPr lang="en-US" b="0" dirty="0" err="1"/>
              <a:t>Rb</a:t>
            </a:r>
            <a:r>
              <a:rPr lang="en-US" b="0" dirty="0"/>
              <a:t>]+</a:t>
            </a:r>
            <a:r>
              <a:rPr lang="en-US" b="0" dirty="0" err="1"/>
              <a:t>Reg</a:t>
            </a:r>
            <a:r>
              <a:rPr lang="en-US" b="0" dirty="0"/>
              <a:t>[</a:t>
            </a:r>
            <a:r>
              <a:rPr lang="en-US" b="0" dirty="0" err="1"/>
              <a:t>Ri</a:t>
            </a:r>
            <a:r>
              <a:rPr lang="en-US" b="0" dirty="0"/>
              <a:t>]]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b="0" dirty="0"/>
              <a:t>		D(</a:t>
            </a:r>
            <a:r>
              <a:rPr lang="en-US" b="0" dirty="0" err="1"/>
              <a:t>Rb,Ri</a:t>
            </a:r>
            <a:r>
              <a:rPr lang="en-US" b="0" dirty="0"/>
              <a:t>)	</a:t>
            </a:r>
            <a:r>
              <a:rPr lang="en-US" b="0" dirty="0" err="1"/>
              <a:t>Mem</a:t>
            </a:r>
            <a:r>
              <a:rPr lang="en-US" b="0" dirty="0"/>
              <a:t>[</a:t>
            </a:r>
            <a:r>
              <a:rPr lang="en-US" b="0" dirty="0" err="1"/>
              <a:t>Reg</a:t>
            </a:r>
            <a:r>
              <a:rPr lang="en-US" b="0" dirty="0"/>
              <a:t>[</a:t>
            </a:r>
            <a:r>
              <a:rPr lang="en-US" b="0" dirty="0" err="1"/>
              <a:t>Rb</a:t>
            </a:r>
            <a:r>
              <a:rPr lang="en-US" b="0" dirty="0"/>
              <a:t>]+</a:t>
            </a:r>
            <a:r>
              <a:rPr lang="en-US" b="0" dirty="0" err="1"/>
              <a:t>Reg</a:t>
            </a:r>
            <a:r>
              <a:rPr lang="en-US" b="0" dirty="0"/>
              <a:t>[</a:t>
            </a:r>
            <a:r>
              <a:rPr lang="en-US" b="0" dirty="0" err="1"/>
              <a:t>Ri</a:t>
            </a:r>
            <a:r>
              <a:rPr lang="en-US" b="0" dirty="0"/>
              <a:t>]+D]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b="0" dirty="0"/>
              <a:t>		(</a:t>
            </a:r>
            <a:r>
              <a:rPr lang="en-US" b="0" dirty="0" err="1"/>
              <a:t>Rb,Ri,S</a:t>
            </a:r>
            <a:r>
              <a:rPr lang="en-US" b="0" dirty="0"/>
              <a:t>)	</a:t>
            </a:r>
            <a:r>
              <a:rPr lang="en-US" b="0" dirty="0" err="1"/>
              <a:t>Mem</a:t>
            </a:r>
            <a:r>
              <a:rPr lang="en-US" b="0" dirty="0"/>
              <a:t>[</a:t>
            </a:r>
            <a:r>
              <a:rPr lang="en-US" b="0" dirty="0" err="1"/>
              <a:t>Reg</a:t>
            </a:r>
            <a:r>
              <a:rPr lang="en-US" b="0" dirty="0"/>
              <a:t>[</a:t>
            </a:r>
            <a:r>
              <a:rPr lang="en-US" b="0" dirty="0" err="1"/>
              <a:t>Rb</a:t>
            </a:r>
            <a:r>
              <a:rPr lang="en-US" b="0" dirty="0"/>
              <a:t>]+S*</a:t>
            </a:r>
            <a:r>
              <a:rPr lang="en-US" b="0" dirty="0" err="1"/>
              <a:t>Reg</a:t>
            </a:r>
            <a:r>
              <a:rPr lang="en-US" b="0" dirty="0"/>
              <a:t>[</a:t>
            </a:r>
            <a:r>
              <a:rPr lang="en-US" b="0" dirty="0" err="1"/>
              <a:t>Ri</a:t>
            </a:r>
            <a:r>
              <a:rPr lang="en-US" b="0" dirty="0"/>
              <a:t>]]</a:t>
            </a:r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完整的内存寻址模式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99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全局变量定义</a:t>
            </a:r>
            <a:endParaRPr lang="en-US" altLang="zh-CN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dirty="0"/>
              <a:t>.data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pInt</a:t>
            </a:r>
            <a:r>
              <a:rPr lang="en-US" altLang="zh-CN" dirty="0"/>
              <a:t>: .quad 0 #$</a:t>
            </a:r>
            <a:r>
              <a:rPr lang="en-US" altLang="zh-CN" dirty="0" err="1"/>
              <a:t>varx</a:t>
            </a:r>
            <a:endParaRPr lang="en-US" altLang="zh-CN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varx</a:t>
            </a:r>
            <a:r>
              <a:rPr lang="en-US" altLang="zh-CN" dirty="0"/>
              <a:t>: .int 124,-2345, 0x34,0x1234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dirty="0"/>
              <a:t> vary: .int 1,2,3,4</a:t>
            </a:r>
          </a:p>
          <a:p>
            <a:r>
              <a:rPr lang="zh-CN" altLang="en-US" dirty="0"/>
              <a:t>汇编指令</a:t>
            </a:r>
            <a:endParaRPr lang="en-US" altLang="zh-CN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dirty="0"/>
              <a:t>   mov  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$-1</a:t>
            </a:r>
            <a:r>
              <a:rPr lang="en-US" altLang="zh-CN" dirty="0"/>
              <a:t>, %</a:t>
            </a:r>
            <a:r>
              <a:rPr lang="en-US" altLang="zh-CN" dirty="0" err="1"/>
              <a:t>rax</a:t>
            </a:r>
            <a:r>
              <a:rPr lang="en-US" altLang="zh-CN" dirty="0"/>
              <a:t>          # %</a:t>
            </a:r>
            <a:r>
              <a:rPr lang="en-US" altLang="zh-CN" dirty="0" err="1"/>
              <a:t>rax</a:t>
            </a:r>
            <a:r>
              <a:rPr lang="en-US" altLang="zh-CN" dirty="0"/>
              <a:t> = 0xff ff </a:t>
            </a:r>
            <a:r>
              <a:rPr lang="en-US" altLang="zh-CN" dirty="0" err="1"/>
              <a:t>ff</a:t>
            </a:r>
            <a:r>
              <a:rPr lang="en-US" altLang="zh-CN" dirty="0"/>
              <a:t> </a:t>
            </a:r>
            <a:r>
              <a:rPr lang="en-US" altLang="zh-CN" dirty="0" err="1"/>
              <a:t>ff</a:t>
            </a:r>
            <a:r>
              <a:rPr lang="en-US" altLang="zh-CN" dirty="0"/>
              <a:t>   </a:t>
            </a:r>
            <a:r>
              <a:rPr lang="en-US" altLang="zh-CN" dirty="0" err="1"/>
              <a:t>ff</a:t>
            </a:r>
            <a:r>
              <a:rPr lang="en-US" altLang="zh-CN" dirty="0"/>
              <a:t> </a:t>
            </a:r>
            <a:r>
              <a:rPr lang="en-US" altLang="zh-CN" dirty="0" err="1"/>
              <a:t>ff</a:t>
            </a:r>
            <a:r>
              <a:rPr lang="en-US" altLang="zh-CN" dirty="0"/>
              <a:t> ff </a:t>
            </a:r>
            <a:r>
              <a:rPr lang="en-US" altLang="zh-CN" dirty="0" err="1"/>
              <a:t>ff</a:t>
            </a:r>
            <a:r>
              <a:rPr lang="en-US" altLang="zh-CN" dirty="0"/>
              <a:t>  = -1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movq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CN" dirty="0" err="1"/>
              <a:t>varx</a:t>
            </a:r>
            <a:r>
              <a:rPr lang="en-US" altLang="zh-CN" dirty="0"/>
              <a:t>, %</a:t>
            </a:r>
            <a:r>
              <a:rPr lang="en-US" altLang="zh-CN" dirty="0" err="1"/>
              <a:t>rax</a:t>
            </a:r>
            <a:r>
              <a:rPr lang="en-US" altLang="zh-CN" dirty="0"/>
              <a:t>    # %</a:t>
            </a:r>
            <a:r>
              <a:rPr lang="en-US" altLang="zh-CN" dirty="0" err="1"/>
              <a:t>rax</a:t>
            </a:r>
            <a:r>
              <a:rPr lang="en-US" altLang="zh-CN" dirty="0"/>
              <a:t> = 0x6005b0 6292912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mov</a:t>
            </a:r>
            <a:r>
              <a:rPr lang="en-US" altLang="zh-CN" dirty="0"/>
              <a:t>  </a:t>
            </a:r>
            <a:r>
              <a:rPr lang="en-US" altLang="zh-CN" dirty="0" err="1"/>
              <a:t>varx</a:t>
            </a:r>
            <a:r>
              <a:rPr lang="en-US" altLang="zh-CN" dirty="0"/>
              <a:t>, %</a:t>
            </a:r>
            <a:r>
              <a:rPr lang="en-US" altLang="zh-CN" dirty="0" err="1"/>
              <a:t>ebx</a:t>
            </a:r>
            <a:r>
              <a:rPr lang="en-US" altLang="zh-CN" dirty="0"/>
              <a:t>       # %</a:t>
            </a:r>
            <a:r>
              <a:rPr lang="en-US" altLang="zh-CN" dirty="0" err="1"/>
              <a:t>rbx</a:t>
            </a:r>
            <a:r>
              <a:rPr lang="en-US" altLang="zh-CN" dirty="0"/>
              <a:t> = 0x7c = 124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mov</a:t>
            </a:r>
            <a:r>
              <a:rPr lang="en-US" altLang="zh-CN" dirty="0"/>
              <a:t>  varx+4, %</a:t>
            </a:r>
            <a:r>
              <a:rPr lang="en-US" altLang="zh-CN" dirty="0" err="1"/>
              <a:t>ecx</a:t>
            </a:r>
            <a:r>
              <a:rPr lang="en-US" altLang="zh-CN" dirty="0"/>
              <a:t>   #%</a:t>
            </a:r>
            <a:r>
              <a:rPr lang="en-US" altLang="zh-CN" dirty="0" err="1"/>
              <a:t>rcx</a:t>
            </a:r>
            <a:r>
              <a:rPr lang="en-US" altLang="zh-CN" dirty="0"/>
              <a:t> = 0xff </a:t>
            </a:r>
            <a:r>
              <a:rPr lang="en-US" altLang="zh-CN" dirty="0" err="1"/>
              <a:t>ff</a:t>
            </a:r>
            <a:r>
              <a:rPr lang="en-US" altLang="zh-CN" dirty="0"/>
              <a:t> f6 d7 </a:t>
            </a:r>
            <a:r>
              <a:rPr lang="en-US" altLang="zh-CN" dirty="0">
                <a:solidFill>
                  <a:srgbClr val="FF0000"/>
                </a:solidFill>
              </a:rPr>
              <a:t>!=</a:t>
            </a:r>
            <a:r>
              <a:rPr lang="en-US" altLang="zh-CN" dirty="0"/>
              <a:t> -2345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dirty="0"/>
              <a:t>                                        #%</a:t>
            </a:r>
            <a:r>
              <a:rPr lang="en-US" altLang="zh-CN" dirty="0" err="1"/>
              <a:t>ecx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en-US" altLang="zh-CN" dirty="0"/>
              <a:t> -2345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mov</a:t>
            </a:r>
            <a:r>
              <a:rPr lang="en-US" altLang="zh-CN" dirty="0"/>
              <a:t> (%</a:t>
            </a:r>
            <a:r>
              <a:rPr lang="en-US" altLang="zh-CN" dirty="0" err="1"/>
              <a:t>rax</a:t>
            </a:r>
            <a:r>
              <a:rPr lang="en-US" altLang="zh-CN" dirty="0"/>
              <a:t>), %</a:t>
            </a:r>
            <a:r>
              <a:rPr lang="en-US" altLang="zh-CN" dirty="0" err="1"/>
              <a:t>edx</a:t>
            </a:r>
            <a:r>
              <a:rPr lang="en-US" altLang="zh-CN" dirty="0"/>
              <a:t>   # %</a:t>
            </a:r>
            <a:r>
              <a:rPr lang="en-US" altLang="zh-CN" dirty="0" err="1"/>
              <a:t>rdx</a:t>
            </a:r>
            <a:r>
              <a:rPr lang="en-US" altLang="zh-CN" dirty="0"/>
              <a:t> = 0x7c = 124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数据传送的例子</a:t>
            </a:r>
          </a:p>
        </p:txBody>
      </p:sp>
    </p:spTree>
    <p:extLst>
      <p:ext uri="{BB962C8B-B14F-4D97-AF65-F5344CB8AC3E}">
        <p14:creationId xmlns:p14="http://schemas.microsoft.com/office/powerpoint/2010/main" val="117729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783976"/>
              </p:ext>
            </p:extLst>
          </p:nvPr>
        </p:nvGraphicFramePr>
        <p:xfrm>
          <a:off x="1040521" y="3102634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ヒラギノ角ゴ ProN W6" charset="0"/>
                          <a:sym typeface="Calibri Bold" charset="0"/>
                        </a:rPr>
                        <a:t>表达式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ヒラギノ角ゴ ProN W6" charset="0"/>
                          <a:sym typeface="Calibri Bold" charset="0"/>
                        </a:rPr>
                        <a:t>地址计算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ヒラギノ角ゴ ProN W6" charset="0"/>
                          <a:sym typeface="Calibri Bold" charset="0"/>
                        </a:rPr>
                        <a:t>地址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AE8E638-8FA4-432B-BBC4-1E876FEA2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b="1" kern="1200" dirty="0">
                <a:ea typeface="+mn-ea"/>
              </a:rPr>
              <a:t> </a:t>
            </a:r>
            <a:endParaRPr lang="zh-CN" altLang="en-US" sz="2400" b="1" kern="1200" dirty="0">
              <a:ea typeface="+mn-ea"/>
            </a:endParaRP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地址计算例子：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350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672132"/>
              </p:ext>
            </p:extLst>
          </p:nvPr>
        </p:nvGraphicFramePr>
        <p:xfrm>
          <a:off x="1066800" y="1828800"/>
          <a:ext cx="2362200" cy="103632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rdx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rcx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0x0100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29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517143"/>
              </p:ext>
            </p:extLst>
          </p:nvPr>
        </p:nvGraphicFramePr>
        <p:xfrm>
          <a:off x="1040521" y="3124200"/>
          <a:ext cx="6934200" cy="2524760"/>
        </p:xfrm>
        <a:graphic>
          <a:graphicData uri="http://schemas.openxmlformats.org/drawingml/2006/table">
            <a:tbl>
              <a:tblPr/>
              <a:tblGrid>
                <a:gridCol w="2378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4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ヒラギノ角ゴ ProN W6" charset="0"/>
                          <a:sym typeface="Calibri Bold" charset="0"/>
                        </a:rPr>
                        <a:t>表达式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ヒラギノ角ゴ ProN W6" charset="0"/>
                          <a:sym typeface="Calibri Bold" charset="0"/>
                        </a:rPr>
                        <a:t>地址计算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ヒラギノ角ゴ ProN W6" charset="0"/>
                          <a:sym typeface="Calibri Bold" charset="0"/>
                        </a:rPr>
                        <a:t>地址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0xf400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0x80  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+ 2*0xf000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0x1e080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70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EF573D-EF2E-45A9-AFCF-868FB237A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  </a:t>
            </a:r>
            <a:endParaRPr lang="zh-CN" altLang="en-US" dirty="0"/>
          </a:p>
        </p:txBody>
      </p:sp>
      <p:graphicFrame>
        <p:nvGraphicFramePr>
          <p:cNvPr id="87552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488938"/>
              </p:ext>
            </p:extLst>
          </p:nvPr>
        </p:nvGraphicFramePr>
        <p:xfrm>
          <a:off x="838200" y="561178"/>
          <a:ext cx="3048000" cy="229711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4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地址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值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4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0x100</a:t>
                      </a: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0xFF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4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0x104</a:t>
                      </a: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0xAB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4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0x108</a:t>
                      </a: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0x13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4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0x10C</a:t>
                      </a: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0x11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75542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118701"/>
              </p:ext>
            </p:extLst>
          </p:nvPr>
        </p:nvGraphicFramePr>
        <p:xfrm>
          <a:off x="4394461" y="566105"/>
          <a:ext cx="2971800" cy="1905000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寄存器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值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eax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0x100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%ecx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0x1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%edx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0x3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1295400" y="3121251"/>
            <a:ext cx="5943600" cy="3241675"/>
            <a:chOff x="838200" y="2971800"/>
            <a:chExt cx="7239000" cy="3622675"/>
          </a:xfrm>
        </p:grpSpPr>
        <p:sp>
          <p:nvSpPr>
            <p:cNvPr id="875559" name="Rectangle 39"/>
            <p:cNvSpPr>
              <a:spLocks noChangeArrowheads="1"/>
            </p:cNvSpPr>
            <p:nvPr/>
          </p:nvSpPr>
          <p:spPr bwMode="auto">
            <a:xfrm>
              <a:off x="4457700" y="5041900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0x13</a:t>
              </a:r>
            </a:p>
          </p:txBody>
        </p:sp>
        <p:sp>
          <p:nvSpPr>
            <p:cNvPr id="39977" name="Rectangle 40"/>
            <p:cNvSpPr>
              <a:spLocks noChangeArrowheads="1"/>
            </p:cNvSpPr>
            <p:nvPr/>
          </p:nvSpPr>
          <p:spPr bwMode="auto">
            <a:xfrm>
              <a:off x="838200" y="5041900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0x108</a:t>
              </a:r>
            </a:p>
          </p:txBody>
        </p:sp>
        <p:sp>
          <p:nvSpPr>
            <p:cNvPr id="875561" name="Rectangle 41"/>
            <p:cNvSpPr>
              <a:spLocks noChangeArrowheads="1"/>
            </p:cNvSpPr>
            <p:nvPr/>
          </p:nvSpPr>
          <p:spPr bwMode="auto">
            <a:xfrm>
              <a:off x="4457700" y="5559425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(0x108)0x13</a:t>
              </a:r>
            </a:p>
          </p:txBody>
        </p:sp>
        <p:sp>
          <p:nvSpPr>
            <p:cNvPr id="39979" name="Rectangle 42"/>
            <p:cNvSpPr>
              <a:spLocks noChangeArrowheads="1"/>
            </p:cNvSpPr>
            <p:nvPr/>
          </p:nvSpPr>
          <p:spPr bwMode="auto">
            <a:xfrm>
              <a:off x="838200" y="5559425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260(%</a:t>
              </a:r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ecx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,%</a:t>
              </a:r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edx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875563" name="Rectangle 43"/>
            <p:cNvSpPr>
              <a:spLocks noChangeArrowheads="1"/>
            </p:cNvSpPr>
            <p:nvPr/>
          </p:nvSpPr>
          <p:spPr bwMode="auto">
            <a:xfrm>
              <a:off x="4457700" y="6076950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(0x10C)0x11</a:t>
              </a:r>
            </a:p>
          </p:txBody>
        </p:sp>
        <p:sp>
          <p:nvSpPr>
            <p:cNvPr id="39981" name="Rectangle 44"/>
            <p:cNvSpPr>
              <a:spLocks noChangeArrowheads="1"/>
            </p:cNvSpPr>
            <p:nvPr/>
          </p:nvSpPr>
          <p:spPr bwMode="auto">
            <a:xfrm>
              <a:off x="838200" y="6076950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(%eax,%edx,4)</a:t>
              </a:r>
            </a:p>
          </p:txBody>
        </p:sp>
        <p:sp>
          <p:nvSpPr>
            <p:cNvPr id="875565" name="Rectangle 45"/>
            <p:cNvSpPr>
              <a:spLocks noChangeArrowheads="1"/>
            </p:cNvSpPr>
            <p:nvPr/>
          </p:nvSpPr>
          <p:spPr bwMode="auto">
            <a:xfrm>
              <a:off x="4457700" y="4524375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0x108</a:t>
              </a:r>
            </a:p>
          </p:txBody>
        </p:sp>
        <p:sp>
          <p:nvSpPr>
            <p:cNvPr id="39983" name="Rectangle 46"/>
            <p:cNvSpPr>
              <a:spLocks noChangeArrowheads="1"/>
            </p:cNvSpPr>
            <p:nvPr/>
          </p:nvSpPr>
          <p:spPr bwMode="auto">
            <a:xfrm>
              <a:off x="838200" y="4524375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$0x108</a:t>
              </a:r>
            </a:p>
          </p:txBody>
        </p:sp>
        <p:sp>
          <p:nvSpPr>
            <p:cNvPr id="875567" name="Rectangle 47"/>
            <p:cNvSpPr>
              <a:spLocks noChangeArrowheads="1"/>
            </p:cNvSpPr>
            <p:nvPr/>
          </p:nvSpPr>
          <p:spPr bwMode="auto">
            <a:xfrm>
              <a:off x="4457700" y="4006850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0xFF</a:t>
              </a:r>
            </a:p>
          </p:txBody>
        </p:sp>
        <p:sp>
          <p:nvSpPr>
            <p:cNvPr id="39985" name="Rectangle 48"/>
            <p:cNvSpPr>
              <a:spLocks noChangeArrowheads="1"/>
            </p:cNvSpPr>
            <p:nvPr/>
          </p:nvSpPr>
          <p:spPr bwMode="auto">
            <a:xfrm>
              <a:off x="838200" y="4006850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(%</a:t>
              </a:r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eax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875569" name="Rectangle 49"/>
            <p:cNvSpPr>
              <a:spLocks noChangeArrowheads="1"/>
            </p:cNvSpPr>
            <p:nvPr/>
          </p:nvSpPr>
          <p:spPr bwMode="auto">
            <a:xfrm>
              <a:off x="4457700" y="3489325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0x100</a:t>
              </a:r>
            </a:p>
          </p:txBody>
        </p:sp>
        <p:sp>
          <p:nvSpPr>
            <p:cNvPr id="39987" name="Rectangle 50"/>
            <p:cNvSpPr>
              <a:spLocks noChangeArrowheads="1"/>
            </p:cNvSpPr>
            <p:nvPr/>
          </p:nvSpPr>
          <p:spPr bwMode="auto">
            <a:xfrm>
              <a:off x="838200" y="3489325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eax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988" name="Rectangle 51"/>
            <p:cNvSpPr>
              <a:spLocks noChangeArrowheads="1"/>
            </p:cNvSpPr>
            <p:nvPr/>
          </p:nvSpPr>
          <p:spPr bwMode="auto">
            <a:xfrm>
              <a:off x="4457700" y="2971800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值</a:t>
              </a:r>
              <a:endPara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89" name="Rectangle 52"/>
            <p:cNvSpPr>
              <a:spLocks noChangeArrowheads="1"/>
            </p:cNvSpPr>
            <p:nvPr/>
          </p:nvSpPr>
          <p:spPr bwMode="auto">
            <a:xfrm>
              <a:off x="838200" y="2971800"/>
              <a:ext cx="3619500" cy="5175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操作数</a:t>
              </a:r>
              <a:endPara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97" name="Line 60"/>
            <p:cNvSpPr>
              <a:spLocks noChangeShapeType="1"/>
            </p:cNvSpPr>
            <p:nvPr/>
          </p:nvSpPr>
          <p:spPr bwMode="auto">
            <a:xfrm>
              <a:off x="4457700" y="2971800"/>
              <a:ext cx="0" cy="3622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229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7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7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Intel CPU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及架构的发展史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IA32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处理器体系结构</a:t>
            </a:r>
            <a:endParaRPr lang="en-US" altLang="zh-CN" dirty="0"/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C,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汇编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机器代码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汇编基础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寄存器、操作数、数据传送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/>
              <a:t>算术和逻辑运算</a:t>
            </a:r>
            <a:endParaRPr lang="en-US" altLang="zh-CN" dirty="0"/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机器级程序设计</a:t>
            </a:r>
            <a:r>
              <a:rPr lang="en-US" dirty="0"/>
              <a:t>I: </a:t>
            </a:r>
            <a:r>
              <a:rPr lang="zh-CN" altLang="en-US" dirty="0"/>
              <a:t>基础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en-US" dirty="0"/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r>
              <a:rPr lang="en-US" dirty="0"/>
              <a:t>,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Dst</a:t>
            </a:r>
            <a:endParaRPr lang="en-US" dirty="0"/>
          </a:p>
          <a:p>
            <a:pPr marL="552450" lvl="1"/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/>
              <a:t> </a:t>
            </a:r>
            <a:r>
              <a:rPr lang="zh-CN" altLang="en-US" dirty="0"/>
              <a:t>地址模式表达式</a:t>
            </a:r>
            <a:endParaRPr lang="en-US" dirty="0"/>
          </a:p>
          <a:p>
            <a:pPr marL="552450" lvl="1"/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将表达式对应的地址保存到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Dst</a:t>
            </a:r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中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zh-CN" altLang="en-US" dirty="0"/>
              <a:t>用法</a:t>
            </a:r>
            <a:endParaRPr lang="en-US" dirty="0"/>
          </a:p>
          <a:p>
            <a:pPr marL="552450" lvl="1"/>
            <a:r>
              <a:rPr lang="zh-CN" altLang="en-US" dirty="0"/>
              <a:t>不引用</a:t>
            </a:r>
            <a:r>
              <a:rPr lang="zh-CN" altLang="en-US"/>
              <a:t>内存，仅计算</a:t>
            </a:r>
            <a:r>
              <a:rPr lang="zh-CN" altLang="en-US" dirty="0"/>
              <a:t>地址</a:t>
            </a:r>
            <a:endParaRPr lang="en-US" dirty="0"/>
          </a:p>
          <a:p>
            <a:pPr marL="838200" lvl="2"/>
            <a:r>
              <a:rPr lang="zh-CN" altLang="en-US" dirty="0"/>
              <a:t>例如</a:t>
            </a:r>
            <a:r>
              <a:rPr lang="en-US" dirty="0"/>
              <a:t>, </a:t>
            </a:r>
            <a:r>
              <a:rPr lang="zh-CN" altLang="en-US" dirty="0"/>
              <a:t>翻译语句</a:t>
            </a:r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p = &amp;x[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];</a:t>
            </a:r>
            <a:endParaRPr lang="en-US" dirty="0"/>
          </a:p>
          <a:p>
            <a:pPr marL="552450" lvl="1"/>
            <a:r>
              <a:rPr lang="zh-CN" altLang="en-US" dirty="0"/>
              <a:t>计算形如</a:t>
            </a:r>
            <a:r>
              <a:rPr lang="en-US" dirty="0"/>
              <a:t>x + k*y</a:t>
            </a:r>
            <a:r>
              <a:rPr lang="zh-CN" altLang="en-US" dirty="0"/>
              <a:t>的算术表达式</a:t>
            </a:r>
            <a:endParaRPr lang="en-US" dirty="0"/>
          </a:p>
          <a:p>
            <a:pPr marL="838200" lvl="2"/>
            <a:r>
              <a:rPr lang="en-US" dirty="0"/>
              <a:t>k = 1, 2, 4, or 8</a:t>
            </a:r>
          </a:p>
          <a:p>
            <a:r>
              <a:rPr lang="en-US" dirty="0"/>
              <a:t>Example</a:t>
            </a:r>
            <a:endParaRPr lang="en-US" sz="32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取地址指令</a:t>
            </a:r>
            <a:endParaRPr 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362200" y="5343359"/>
            <a:ext cx="5524500" cy="1258331"/>
            <a:chOff x="3034240" y="5314434"/>
            <a:chExt cx="5524500" cy="1258331"/>
          </a:xfrm>
        </p:grpSpPr>
        <p:sp>
          <p:nvSpPr>
            <p:cNvPr id="13318" name="Rectangle 6"/>
            <p:cNvSpPr>
              <a:spLocks/>
            </p:cNvSpPr>
            <p:nvPr/>
          </p:nvSpPr>
          <p:spPr bwMode="auto">
            <a:xfrm>
              <a:off x="3034240" y="5683766"/>
              <a:ext cx="5524500" cy="888999"/>
            </a:xfrm>
            <a:prstGeom prst="rect">
              <a:avLst/>
            </a:prstGeom>
            <a:solidFill>
              <a:srgbClr val="FFFF99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76200" tIns="76200" rIns="76200" bIns="76200"/>
            <a:lstStyle/>
            <a:p>
              <a:pPr algn="l">
                <a:tabLst>
                  <a:tab pos="228600" algn="l"/>
                  <a:tab pos="228600" algn="l"/>
                </a:tabLst>
              </a:pPr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leaq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 (%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rdi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,%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rdi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,2), 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r</a:t>
              </a:r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ax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 # t 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←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x+x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*2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Lucida Grande" charset="0"/>
                <a:cs typeface="Times New Roman" panose="02020603050405020304" pitchFamily="18" charset="0"/>
                <a:sym typeface="Arial Narrow" charset="0"/>
              </a:endParaRPr>
            </a:p>
            <a:p>
              <a:pPr algn="l">
                <a:tabLst>
                  <a:tab pos="228600" algn="l"/>
                  <a:tab pos="228600" algn="l"/>
                </a:tabLst>
              </a:pPr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salq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 $2, 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r</a:t>
              </a:r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ax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     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# 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return t&lt;&lt;2</a:t>
              </a:r>
            </a:p>
          </p:txBody>
        </p:sp>
        <p:sp>
          <p:nvSpPr>
            <p:cNvPr id="13319" name="Rectangle 7"/>
            <p:cNvSpPr>
              <a:spLocks/>
            </p:cNvSpPr>
            <p:nvPr/>
          </p:nvSpPr>
          <p:spPr bwMode="auto">
            <a:xfrm>
              <a:off x="3034240" y="5314434"/>
              <a:ext cx="2516715" cy="36933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 b="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编译器生成的</a:t>
              </a:r>
              <a:r>
                <a:rPr lang="en-US" sz="2400" b="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ASM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257800" y="3513803"/>
            <a:ext cx="3385474" cy="2019427"/>
            <a:chOff x="5257800" y="3513803"/>
            <a:chExt cx="3385474" cy="2019427"/>
          </a:xfrm>
        </p:grpSpPr>
        <p:sp>
          <p:nvSpPr>
            <p:cNvPr id="13317" name="Rectangle 5"/>
            <p:cNvSpPr>
              <a:spLocks/>
            </p:cNvSpPr>
            <p:nvPr/>
          </p:nvSpPr>
          <p:spPr bwMode="auto">
            <a:xfrm>
              <a:off x="5257800" y="3934082"/>
              <a:ext cx="3385474" cy="1599148"/>
            </a:xfrm>
            <a:prstGeom prst="rect">
              <a:avLst/>
            </a:prstGeom>
            <a:solidFill>
              <a:srgbClr val="CDF1C5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182880" tIns="0" rIns="0" bIns="0"/>
            <a:lstStyle/>
            <a:p>
              <a:pPr algn="l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Monaco" charset="0"/>
                  <a:cs typeface="Times New Roman" panose="02020603050405020304" pitchFamily="18" charset="0"/>
                  <a:sym typeface="Monaco" charset="0"/>
                </a:rPr>
                <a:t>long m12(</a:t>
              </a:r>
              <a:r>
                <a:rPr lang="en-US" dirty="0">
                  <a:latin typeface="Times New Roman" panose="02020603050405020304" pitchFamily="18" charset="0"/>
                  <a:ea typeface="Monaco" charset="0"/>
                  <a:cs typeface="Times New Roman" panose="02020603050405020304" pitchFamily="18" charset="0"/>
                  <a:sym typeface="Monaco" charset="0"/>
                </a:rPr>
                <a:t>long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Monaco" charset="0"/>
                  <a:cs typeface="Times New Roman" panose="02020603050405020304" pitchFamily="18" charset="0"/>
                  <a:sym typeface="Monaco" charset="0"/>
                </a:rPr>
                <a:t> x)</a:t>
              </a:r>
              <a:endPara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endParaRPr>
            </a:p>
            <a:p>
              <a:pPr algn="l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Monaco" charset="0"/>
                  <a:cs typeface="Times New Roman" panose="02020603050405020304" pitchFamily="18" charset="0"/>
                  <a:sym typeface="Monaco" charset="0"/>
                </a:rPr>
                <a:t>{</a:t>
              </a:r>
              <a:endPara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endParaRPr>
            </a:p>
            <a:p>
              <a:pPr algn="l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Monaco" charset="0"/>
                  <a:cs typeface="Times New Roman" panose="02020603050405020304" pitchFamily="18" charset="0"/>
                  <a:sym typeface="Monaco" charset="0"/>
                </a:rPr>
                <a:t>  return x*12;</a:t>
              </a:r>
              <a:endPara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endParaRPr>
            </a:p>
            <a:p>
              <a:pPr algn="l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Monaco" charset="0"/>
                  <a:cs typeface="Times New Roman" panose="02020603050405020304" pitchFamily="18" charset="0"/>
                  <a:sym typeface="Monaco" charset="0"/>
                </a:rPr>
                <a:t>}</a:t>
              </a:r>
            </a:p>
          </p:txBody>
        </p:sp>
        <p:sp>
          <p:nvSpPr>
            <p:cNvPr id="7" name="Rectangle 7"/>
            <p:cNvSpPr>
              <a:spLocks/>
            </p:cNvSpPr>
            <p:nvPr/>
          </p:nvSpPr>
          <p:spPr bwMode="auto">
            <a:xfrm>
              <a:off x="6112166" y="3513803"/>
              <a:ext cx="838371" cy="36933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charset="0"/>
                  <a:cs typeface="Times New Roman" panose="02020603050405020304" pitchFamily="18" charset="0"/>
                  <a:sym typeface="Calibri" charset="0"/>
                </a:rPr>
                <a:t>C</a:t>
              </a:r>
              <a:r>
                <a:rPr lang="zh-CN" altLang="en-US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charset="0"/>
                  <a:cs typeface="Times New Roman" panose="02020603050405020304" pitchFamily="18" charset="0"/>
                  <a:sym typeface="Calibri" charset="0"/>
                </a:rPr>
                <a:t>代码</a:t>
              </a:r>
              <a:endPara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  <a:sym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081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259715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2</a:t>
            </a:r>
            <a:r>
              <a:rPr lang="zh-CN" altLang="en-US" dirty="0"/>
              <a:t>操作数指令</a:t>
            </a:r>
            <a:r>
              <a:rPr lang="en-US" dirty="0"/>
              <a:t>:</a:t>
            </a:r>
          </a:p>
          <a:p>
            <a:pPr marL="0" lvl="1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zh-CN" alt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          </a:t>
            </a:r>
            <a:r>
              <a:rPr lang="zh-CN" altLang="en-US" b="1" dirty="0">
                <a:latin typeface="黑体" panose="02010609060101010101" pitchFamily="49" charset="-122"/>
                <a:cs typeface="Calibri Bold Italic" charset="0"/>
                <a:sym typeface="Calibri Bold Italic" charset="0"/>
              </a:rPr>
              <a:t>格式             运算</a:t>
            </a:r>
            <a:endParaRPr lang="en-US" altLang="zh-CN" b="1" dirty="0">
              <a:latin typeface="黑体" panose="02010609060101010101" pitchFamily="49" charset="-122"/>
              <a:cs typeface="Calibri Bold Italic" charset="0"/>
              <a:sym typeface="Calibri Bold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addq</a:t>
            </a:r>
            <a:r>
              <a:rPr lang="en-US" b="1" dirty="0">
                <a:solidFill>
                  <a:srgbClr val="98000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Bold Italic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Src,Dest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endParaRPr lang="en-US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subq</a:t>
            </a:r>
            <a:r>
              <a:rPr lang="en-US" b="1" dirty="0">
                <a:solidFill>
                  <a:srgbClr val="98000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Bold Italic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Src,Dest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endParaRPr lang="en-US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mulq</a:t>
            </a:r>
            <a:r>
              <a:rPr lang="en-US" b="1" dirty="0">
                <a:solidFill>
                  <a:srgbClr val="98000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Bold Italic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Src,Dest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endParaRPr lang="en-US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salq</a:t>
            </a:r>
            <a:r>
              <a:rPr lang="en-US" b="1" dirty="0">
                <a:solidFill>
                  <a:srgbClr val="98000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Bold Italic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Src,Dest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Bold Italic" charset="0"/>
              </a:rPr>
              <a:t>shlq</a:t>
            </a:r>
            <a:endParaRPr lang="en-US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sarq</a:t>
            </a:r>
            <a:r>
              <a:rPr lang="en-US" b="1" dirty="0">
                <a:solidFill>
                  <a:srgbClr val="98000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Bold Italic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Src,Dest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&gt;&gt;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算术移位</a:t>
            </a:r>
            <a:endParaRPr lang="en-US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shrq</a:t>
            </a:r>
            <a:r>
              <a:rPr lang="en-US" b="1" dirty="0">
                <a:solidFill>
                  <a:srgbClr val="98000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Bold Italic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Src,Dest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&gt;&gt;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Bold Italic" charset="0"/>
              </a:rPr>
              <a:t>逻辑移位</a:t>
            </a:r>
            <a:endParaRPr lang="en-US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xorq</a:t>
            </a:r>
            <a:r>
              <a:rPr lang="en-US" b="1" dirty="0">
                <a:solidFill>
                  <a:srgbClr val="98000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Bold Italic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Src,Dest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^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endParaRPr lang="en-US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andq</a:t>
            </a:r>
            <a:r>
              <a:rPr lang="en-US" b="1" dirty="0">
                <a:solidFill>
                  <a:srgbClr val="98000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Bold Italic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Src,Dest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endParaRPr lang="en-US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orq</a:t>
            </a:r>
            <a:r>
              <a:rPr lang="en-US" b="1" dirty="0">
                <a:solidFill>
                  <a:srgbClr val="98000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Bold Italic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Src,Dest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endParaRPr lang="en-US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算术运算指令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810000" y="946575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注意参数顺序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有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无符号数整数之间没差别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(why?)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64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zh-CN" altLang="en-US" dirty="0"/>
              <a:t>单操作数指令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incq</a:t>
            </a:r>
            <a:r>
              <a:rPr lang="en-US" b="1" dirty="0">
                <a:solidFill>
                  <a:srgbClr val="980002"/>
                </a:solidFill>
                <a:latin typeface="Times New Roman" panose="02020603050405020304" pitchFamily="18" charset="0"/>
                <a:ea typeface="ヒラギノ角ゴ ProN W6" charset="0"/>
                <a:cs typeface="Times New Roman" panose="02020603050405020304" pitchFamily="18" charset="0"/>
                <a:sym typeface="Calibri Bold Italic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ea typeface="Calibri Italic" charset="0"/>
                <a:cs typeface="Times New Roman" panose="02020603050405020304" pitchFamily="18" charset="0"/>
                <a:sym typeface="Calibri Italic" charset="0"/>
              </a:rPr>
              <a:t>Dest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	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 =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 + 1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decq</a:t>
            </a:r>
            <a:r>
              <a:rPr lang="en-US" b="1" dirty="0">
                <a:solidFill>
                  <a:srgbClr val="980002"/>
                </a:solidFill>
                <a:latin typeface="Times New Roman" panose="02020603050405020304" pitchFamily="18" charset="0"/>
                <a:ea typeface="ヒラギノ角ゴ ProN W6" charset="0"/>
                <a:cs typeface="Times New Roman" panose="02020603050405020304" pitchFamily="18" charset="0"/>
                <a:sym typeface="Calibri Bold Italic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ea typeface="Calibri Italic" charset="0"/>
                <a:cs typeface="Times New Roman" panose="02020603050405020304" pitchFamily="18" charset="0"/>
                <a:sym typeface="Calibri Italic" charset="0"/>
              </a:rPr>
              <a:t>Dest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	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 =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 1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negq</a:t>
            </a:r>
            <a:r>
              <a:rPr lang="en-US" b="1" dirty="0">
                <a:solidFill>
                  <a:srgbClr val="980002"/>
                </a:solidFill>
                <a:latin typeface="Times New Roman" panose="02020603050405020304" pitchFamily="18" charset="0"/>
                <a:ea typeface="ヒラギノ角ゴ ProN W6" charset="0"/>
                <a:cs typeface="Times New Roman" panose="02020603050405020304" pitchFamily="18" charset="0"/>
                <a:sym typeface="Calibri Bold Italic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ea typeface="Calibri Italic" charset="0"/>
                <a:cs typeface="Times New Roman" panose="02020603050405020304" pitchFamily="18" charset="0"/>
                <a:sym typeface="Calibri Italic" charset="0"/>
              </a:rPr>
              <a:t>Dest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	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 = 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Dest</a:t>
            </a:r>
            <a:endParaRPr lang="en-US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notq</a:t>
            </a:r>
            <a:r>
              <a:rPr lang="en-US" b="1" dirty="0">
                <a:solidFill>
                  <a:srgbClr val="980002"/>
                </a:solidFill>
                <a:latin typeface="Times New Roman" panose="02020603050405020304" pitchFamily="18" charset="0"/>
                <a:ea typeface="ヒラギノ角ゴ ProN W6" charset="0"/>
                <a:cs typeface="Times New Roman" panose="02020603050405020304" pitchFamily="18" charset="0"/>
                <a:sym typeface="Calibri Bold Italic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ea typeface="Calibri Italic" charset="0"/>
                <a:cs typeface="Times New Roman" panose="02020603050405020304" pitchFamily="18" charset="0"/>
                <a:sym typeface="Calibri Italic" charset="0"/>
              </a:rPr>
              <a:t>Dest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	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ea typeface="Calibri Italic" charset="0"/>
                <a:cs typeface="Times New Roman" panose="02020603050405020304" pitchFamily="18" charset="0"/>
                <a:sym typeface="Calibri Italic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ea typeface="Calibri Italic" charset="0"/>
                <a:cs typeface="Times New Roman" panose="02020603050405020304" pitchFamily="18" charset="0"/>
                <a:sym typeface="Calibri Italic" charset="0"/>
              </a:rPr>
              <a:t> = ~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ea typeface="Calibri Italic" charset="0"/>
                <a:cs typeface="Times New Roman" panose="02020603050405020304" pitchFamily="18" charset="0"/>
                <a:sym typeface="Calibri Italic" charset="0"/>
              </a:rPr>
              <a:t>Dest</a:t>
            </a:r>
            <a:endParaRPr lang="en-US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 Italic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/>
              <a:t>算术运算指令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2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为何要理解汇编代码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理解编译器的优化能力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分析代码中潜在的低效性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有时需要知道程序的运行时行为（数据）。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为何要理解编译系统如何工作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优化程序性能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理解链接时错误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避免安全漏洞</a:t>
            </a:r>
            <a:r>
              <a:rPr lang="en-US" altLang="zh-CN" dirty="0"/>
              <a:t>——</a:t>
            </a:r>
            <a:r>
              <a:rPr lang="zh-CN" altLang="en-US" dirty="0"/>
              <a:t>缓冲区溢出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从写汇编代码到理解汇编代码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不同的技能：转换、源代码与汇编代码的关系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逆向工程</a:t>
            </a:r>
            <a:r>
              <a:rPr lang="en-US" altLang="zh-CN" dirty="0"/>
              <a:t>(Reverse engineering)</a:t>
            </a:r>
          </a:p>
          <a:p>
            <a:pPr lvl="2">
              <a:spcBef>
                <a:spcPts val="0"/>
              </a:spcBef>
            </a:pPr>
            <a:r>
              <a:rPr lang="zh-CN" altLang="en-US" dirty="0"/>
              <a:t>直接从成品分析，获知产品的设计原理</a:t>
            </a:r>
            <a:r>
              <a:rPr lang="en-US" altLang="zh-CN" dirty="0"/>
              <a:t>/</a:t>
            </a:r>
            <a:r>
              <a:rPr lang="zh-CN" altLang="en-US" dirty="0"/>
              <a:t>过程。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为什么？</a:t>
            </a:r>
          </a:p>
        </p:txBody>
      </p:sp>
    </p:spTree>
    <p:extLst>
      <p:ext uri="{BB962C8B-B14F-4D97-AF65-F5344CB8AC3E}">
        <p14:creationId xmlns:p14="http://schemas.microsoft.com/office/powerpoint/2010/main" val="321221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算术表达式例子</a:t>
            </a:r>
            <a:endParaRPr lang="en-US" dirty="0"/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4343400" y="1213680"/>
            <a:ext cx="4495800" cy="3053519"/>
          </a:xfrm>
          <a:prstGeom prst="rect">
            <a:avLst/>
          </a:prstGeom>
          <a:noFill/>
          <a:ln w="12700" cap="flat">
            <a:solidFill>
              <a:srgbClr val="006600"/>
            </a:solidFill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arith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: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leaq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 (%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rdi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,%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rsi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), 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rax</a:t>
            </a:r>
            <a:endParaRPr lang="en-US" dirty="0"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addq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 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rdx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, 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rax</a:t>
            </a:r>
            <a:endParaRPr lang="en-US" dirty="0"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leaq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 (%rsi,%rsi,2), 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rdx</a:t>
            </a:r>
            <a:endParaRPr lang="en-US" dirty="0"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salq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 $4, 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rdx</a:t>
            </a:r>
            <a:endParaRPr lang="en-US" dirty="0"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leaq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 4(%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rdi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,%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rdx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), 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rcx</a:t>
            </a:r>
            <a:endParaRPr lang="en-US" dirty="0"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imulq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rcx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, 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rax</a:t>
            </a:r>
            <a:endParaRPr lang="en-US" dirty="0"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ret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412287" y="1213680"/>
            <a:ext cx="3505200" cy="4191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long 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arith</a:t>
            </a:r>
            <a:endParaRPr lang="en-US" dirty="0"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(long x, long y, long z)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long t1 = 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x+y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long t2 = z+t1;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long t3 = x+4;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long t4 = y * 48;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long t5 = t3 + t4;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long 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rval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= t2 * t5;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return 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rval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}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2D0B0-018C-402D-9A61-03B62E554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0AA177D-5428-437E-B275-F986D90DB6BB}"/>
              </a:ext>
            </a:extLst>
          </p:cNvPr>
          <p:cNvSpPr txBox="1">
            <a:spLocks/>
          </p:cNvSpPr>
          <p:nvPr/>
        </p:nvSpPr>
        <p:spPr bwMode="auto">
          <a:xfrm>
            <a:off x="4191000" y="4495800"/>
            <a:ext cx="4800600" cy="213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indent="-342900"/>
            <a:r>
              <a:rPr lang="en-US" b="1" kern="0"/>
              <a:t>leaq: </a:t>
            </a:r>
            <a:r>
              <a:rPr lang="zh-CN" altLang="en-US" b="1" kern="0"/>
              <a:t>取地址</a:t>
            </a:r>
            <a:endParaRPr lang="en-US" b="1" kern="0"/>
          </a:p>
          <a:p>
            <a:pPr lvl="1" indent="-342900"/>
            <a:r>
              <a:rPr lang="en-US" b="1" kern="0"/>
              <a:t>salq: </a:t>
            </a:r>
            <a:r>
              <a:rPr lang="zh-CN" altLang="en-US" b="1" kern="0"/>
              <a:t>移位</a:t>
            </a:r>
            <a:endParaRPr lang="en-US" b="1" kern="0"/>
          </a:p>
          <a:p>
            <a:pPr lvl="1" indent="-342900"/>
            <a:r>
              <a:rPr lang="en-US" b="1" kern="0"/>
              <a:t>imulq: </a:t>
            </a:r>
            <a:r>
              <a:rPr lang="zh-CN" altLang="en-US" b="1" kern="0"/>
              <a:t>乘</a:t>
            </a:r>
            <a:r>
              <a:rPr lang="en-US" altLang="zh-CN" b="1" kern="0"/>
              <a:t>,</a:t>
            </a:r>
            <a:r>
              <a:rPr lang="zh-CN" altLang="en-US" b="1" kern="0"/>
              <a:t>仅用了一次</a:t>
            </a:r>
            <a:endParaRPr lang="en-US" b="1" kern="0" dirty="0"/>
          </a:p>
        </p:txBody>
      </p:sp>
    </p:spTree>
    <p:extLst>
      <p:ext uri="{BB962C8B-B14F-4D97-AF65-F5344CB8AC3E}">
        <p14:creationId xmlns:p14="http://schemas.microsoft.com/office/powerpoint/2010/main" val="73985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animBg="1"/>
      <p:bldP spid="7" grpId="0" animBg="1"/>
      <p:bldP spid="8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445FE29-3355-4087-A664-2937AD642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算术表达式例子</a:t>
            </a:r>
            <a:endParaRPr lang="en-US" dirty="0"/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355225"/>
            <a:ext cx="3733800" cy="4419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long 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arith</a:t>
            </a:r>
            <a:endParaRPr lang="en-US" dirty="0"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(long x, long y, long z)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long t1 = 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x+y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long t2 = z+t1;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long t3 = x+4;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long t4 = y * 48;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long t5 = t3 + t4;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long 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rval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= t2 * t5;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return 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rval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4038600" y="3449694"/>
            <a:ext cx="4839645" cy="2971800"/>
          </a:xfrm>
          <a:prstGeom prst="rect">
            <a:avLst/>
          </a:prstGeom>
          <a:noFill/>
          <a:ln w="12700" cap="flat">
            <a:solidFill>
              <a:srgbClr val="006600"/>
            </a:solidFill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arith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: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leaq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 (%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rdi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,%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rsi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), 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rax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# t1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addq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 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rdx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, 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rax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       # t2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leaq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 (%rsi,%rsi,2), 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rdx</a:t>
            </a:r>
            <a:endParaRPr lang="en-US" dirty="0"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salq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 $4, 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rdx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         # t4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leaq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 4(%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rdi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,%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rdx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), 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rcx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# t5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imulq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rcx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, 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rax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       # 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rval</a:t>
            </a:r>
            <a:endParaRPr lang="en-US" dirty="0"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ret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287880"/>
              </p:ext>
            </p:extLst>
          </p:nvPr>
        </p:nvGraphicFramePr>
        <p:xfrm>
          <a:off x="4038599" y="304800"/>
          <a:ext cx="4839646" cy="2980944"/>
        </p:xfrm>
        <a:graphic>
          <a:graphicData uri="http://schemas.openxmlformats.org/drawingml/2006/table">
            <a:tbl>
              <a:tblPr firstRow="1" bandRow="1"/>
              <a:tblGrid>
                <a:gridCol w="2286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3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寄存器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用途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rdi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>
                        <a:lnSpc>
                          <a:spcPct val="90000"/>
                        </a:lnSpc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参数</a:t>
                      </a:r>
                      <a:r>
                        <a:rPr lang="en-US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rsi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>
                        <a:lnSpc>
                          <a:spcPct val="90000"/>
                        </a:lnSpc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参数</a:t>
                      </a:r>
                      <a:r>
                        <a:rPr lang="en-US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rdx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>
                        <a:lnSpc>
                          <a:spcPct val="90000"/>
                        </a:lnSpc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参数</a:t>
                      </a:r>
                      <a:r>
                        <a:rPr lang="en-US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rax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r>
                        <a:rPr lang="en-US" sz="2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b="1" i="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rval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rdx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t4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rcx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t5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81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  <p:bldP spid="1741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Intel CPU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及架构的发展史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IA32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处理器体系结构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C,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汇编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机器代码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汇编基础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寄存器、操作数、数据传送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算术和逻辑运算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机器级程序设计</a:t>
            </a:r>
            <a:r>
              <a:rPr lang="en-US" dirty="0"/>
              <a:t>I: </a:t>
            </a:r>
            <a:r>
              <a:rPr lang="zh-CN" altLang="en-US" dirty="0"/>
              <a:t>基础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09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 CPU</a:t>
            </a:r>
            <a:r>
              <a:rPr lang="zh-CN" altLang="en-US" dirty="0"/>
              <a:t>及架构的发展史</a:t>
            </a:r>
            <a:endParaRPr lang="en-US" dirty="0"/>
          </a:p>
          <a:p>
            <a:pPr lvl="1"/>
            <a:r>
              <a:rPr lang="zh-CN" altLang="en-US" dirty="0"/>
              <a:t>进化设计导致许多怪癖和假象</a:t>
            </a:r>
            <a:endParaRPr lang="en-US" altLang="zh-CN" dirty="0"/>
          </a:p>
          <a:p>
            <a:pPr marL="342900" lvl="1" indent="-342900">
              <a:buSzPct val="60000"/>
              <a:buFont typeface="Wingdings 2" pitchFamily="18" charset="2"/>
              <a:buChar char="¢"/>
            </a:pPr>
            <a:r>
              <a:rPr lang="en-US" altLang="zh-CN" sz="2800" b="1" dirty="0"/>
              <a:t>IA32</a:t>
            </a:r>
            <a:r>
              <a:rPr lang="zh-CN" altLang="en-US" sz="2800" b="1" dirty="0"/>
              <a:t>处理器体系结构</a:t>
            </a:r>
            <a:endParaRPr lang="en-US" sz="2800" b="1" dirty="0"/>
          </a:p>
          <a:p>
            <a:r>
              <a:rPr lang="en-US" altLang="zh-CN" dirty="0"/>
              <a:t>C, </a:t>
            </a:r>
            <a:r>
              <a:rPr lang="zh-CN" altLang="en-US" dirty="0"/>
              <a:t>汇编</a:t>
            </a:r>
            <a:r>
              <a:rPr lang="en-US" altLang="zh-CN" dirty="0"/>
              <a:t>, </a:t>
            </a:r>
            <a:r>
              <a:rPr lang="zh-CN" altLang="en-US" dirty="0"/>
              <a:t>机器代码</a:t>
            </a:r>
            <a:endParaRPr lang="en-US" dirty="0"/>
          </a:p>
          <a:p>
            <a:pPr lvl="1"/>
            <a:r>
              <a:rPr lang="zh-CN" altLang="en-US" dirty="0"/>
              <a:t>可视状态的新形式</a:t>
            </a:r>
            <a:r>
              <a:rPr lang="en-US" dirty="0"/>
              <a:t>: </a:t>
            </a:r>
            <a:r>
              <a:rPr lang="zh-CN" altLang="en-US" dirty="0"/>
              <a:t>程序计数器、寄存器</a:t>
            </a:r>
            <a:r>
              <a:rPr lang="en-US" dirty="0"/>
              <a:t>, ...</a:t>
            </a:r>
          </a:p>
          <a:p>
            <a:pPr lvl="1"/>
            <a:r>
              <a:rPr lang="zh-CN" altLang="en-US" dirty="0"/>
              <a:t>编译器必须将高级语言的声明、表达式、过程</a:t>
            </a:r>
            <a:r>
              <a:rPr lang="en-US" altLang="zh-CN" dirty="0"/>
              <a:t>(</a:t>
            </a:r>
            <a:r>
              <a:rPr lang="zh-CN" altLang="en-US" dirty="0"/>
              <a:t>函数</a:t>
            </a:r>
            <a:r>
              <a:rPr lang="en-US" altLang="zh-CN" dirty="0"/>
              <a:t>)</a:t>
            </a:r>
            <a:r>
              <a:rPr lang="zh-CN" altLang="en-US" dirty="0"/>
              <a:t>翻译成低级</a:t>
            </a:r>
            <a:r>
              <a:rPr lang="en-US" altLang="zh-CN" dirty="0"/>
              <a:t>(</a:t>
            </a:r>
            <a:r>
              <a:rPr lang="zh-CN" altLang="en-US" dirty="0"/>
              <a:t>底层</a:t>
            </a:r>
            <a:r>
              <a:rPr lang="en-US" altLang="zh-CN" dirty="0"/>
              <a:t>)</a:t>
            </a:r>
            <a:r>
              <a:rPr lang="zh-CN" altLang="en-US" dirty="0"/>
              <a:t>的指令序列</a:t>
            </a:r>
            <a:endParaRPr lang="en-US" dirty="0"/>
          </a:p>
          <a:p>
            <a:r>
              <a:rPr lang="zh-CN" altLang="en-US" dirty="0"/>
              <a:t>汇编基础</a:t>
            </a:r>
            <a:r>
              <a:rPr lang="en-US" altLang="zh-CN" dirty="0"/>
              <a:t>: </a:t>
            </a:r>
            <a:r>
              <a:rPr lang="zh-CN" altLang="en-US" dirty="0"/>
              <a:t>寄存器、操作数、数据传送</a:t>
            </a:r>
            <a:endParaRPr lang="en-US" dirty="0"/>
          </a:p>
          <a:p>
            <a:pPr lvl="1"/>
            <a:r>
              <a:rPr lang="en-US" dirty="0"/>
              <a:t>x86-64</a:t>
            </a:r>
            <a:r>
              <a:rPr lang="zh-CN" altLang="en-US" dirty="0"/>
              <a:t>的传送指令涵盖了广泛的数据传送形式</a:t>
            </a:r>
            <a:endParaRPr lang="en-US" dirty="0"/>
          </a:p>
          <a:p>
            <a:r>
              <a:rPr lang="zh-CN" altLang="en-US" dirty="0"/>
              <a:t>算术运算</a:t>
            </a:r>
            <a:endParaRPr lang="en-US" dirty="0"/>
          </a:p>
          <a:p>
            <a:pPr lvl="1"/>
            <a:r>
              <a:rPr lang="en-US" dirty="0"/>
              <a:t>C </a:t>
            </a:r>
            <a:r>
              <a:rPr lang="zh-CN" altLang="en-US" dirty="0"/>
              <a:t>编译器将使用不同的指令组合完成计算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机器级编程</a:t>
            </a:r>
            <a:r>
              <a:rPr lang="en-US" dirty="0"/>
              <a:t>I: </a:t>
            </a:r>
            <a:r>
              <a:rPr lang="zh-CN" altLang="en-US" dirty="0"/>
              <a:t>小结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4267200" y="12954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b="0" dirty="0">
                <a:latin typeface="Calibri" pitchFamily="34" charset="0"/>
              </a:rPr>
              <a:t>地址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267200" y="18542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b="0" dirty="0">
                <a:latin typeface="Calibri" pitchFamily="34" charset="0"/>
              </a:rPr>
              <a:t>数据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267200" y="2387600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b="0" dirty="0">
                <a:latin typeface="Calibri" pitchFamily="34" charset="0"/>
              </a:rPr>
              <a:t>指令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1066800" y="1066800"/>
            <a:ext cx="3200400" cy="2209800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226300" cy="573088"/>
          </a:xfrm>
        </p:spPr>
        <p:txBody>
          <a:bodyPr/>
          <a:lstStyle/>
          <a:p>
            <a:r>
              <a:rPr lang="zh-CN" altLang="en-US" dirty="0"/>
              <a:t>汇编</a:t>
            </a:r>
            <a:r>
              <a:rPr lang="en-US" altLang="zh-CN" dirty="0"/>
              <a:t>/</a:t>
            </a:r>
            <a:r>
              <a:rPr lang="zh-CN" altLang="en-US" dirty="0"/>
              <a:t>机器代码视图</a:t>
            </a:r>
            <a:endParaRPr lang="en-US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19113" y="3352800"/>
            <a:ext cx="5272087" cy="3276600"/>
          </a:xfrm>
        </p:spPr>
        <p:txBody>
          <a:bodyPr/>
          <a:lstStyle/>
          <a:p>
            <a:pPr marL="227013" indent="-227013" defTabSz="895350">
              <a:buNone/>
              <a:tabLst>
                <a:tab pos="1371600" algn="l"/>
                <a:tab pos="4572000" algn="l"/>
              </a:tabLst>
            </a:pPr>
            <a:r>
              <a:rPr lang="zh-CN" altLang="en-US" sz="2400" dirty="0"/>
              <a:t>程序员可视的状态</a:t>
            </a:r>
            <a:endParaRPr lang="en-US" sz="2400" dirty="0"/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zh-CN" altLang="en-US" sz="2000" b="1" dirty="0"/>
              <a:t>程序计数器</a:t>
            </a:r>
            <a:r>
              <a:rPr lang="en-US" altLang="zh-CN" sz="2000" b="1" dirty="0"/>
              <a:t>(</a:t>
            </a:r>
            <a:r>
              <a:rPr lang="en-US" sz="2000" b="1" dirty="0"/>
              <a:t>Program counter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PC </a:t>
            </a:r>
            <a:r>
              <a:rPr lang="en-US" sz="2000" b="1" dirty="0"/>
              <a:t>)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zh-CN" altLang="en-US" sz="1800" dirty="0"/>
              <a:t>下一条指令的地址</a:t>
            </a:r>
            <a:endParaRPr lang="en-US" sz="1800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zh-CN" altLang="en-US" sz="1800" dirty="0"/>
              <a:t>名字</a:t>
            </a:r>
            <a:r>
              <a:rPr lang="en-US" sz="1800" dirty="0"/>
              <a:t> </a:t>
            </a:r>
            <a:r>
              <a:rPr lang="en-US" altLang="zh-CN" sz="1800" dirty="0"/>
              <a:t>EIP(IA32)</a:t>
            </a:r>
            <a:r>
              <a:rPr lang="zh-CN" altLang="en-US" sz="1800" dirty="0"/>
              <a:t>、</a:t>
            </a:r>
            <a:r>
              <a:rPr lang="en-US" sz="1800" dirty="0"/>
              <a:t>RIP (x86-64)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zh-CN" altLang="en-US" sz="2000" b="1" dirty="0"/>
              <a:t>寄存器文件</a:t>
            </a:r>
            <a:r>
              <a:rPr lang="en-US" altLang="zh-CN" sz="2000" b="1" dirty="0"/>
              <a:t>(</a:t>
            </a:r>
            <a:r>
              <a:rPr lang="en-US" sz="2000" b="1" dirty="0"/>
              <a:t>Register file)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zh-CN" altLang="en-US" sz="1800" dirty="0"/>
              <a:t>大量使用的程序数据</a:t>
            </a:r>
            <a:endParaRPr lang="en-US" sz="1800" dirty="0"/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zh-CN" altLang="en-US" sz="2000" b="1" dirty="0"/>
              <a:t>条件码</a:t>
            </a:r>
            <a:r>
              <a:rPr lang="en-US" altLang="zh-CN" sz="2000" b="1" dirty="0"/>
              <a:t>(</a:t>
            </a:r>
            <a:r>
              <a:rPr lang="en-US" sz="2000" b="1" dirty="0"/>
              <a:t>Condition codes)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zh-CN" altLang="en-US" sz="1800" dirty="0"/>
              <a:t>存储最近的算术或逻辑运算的状态信息</a:t>
            </a:r>
            <a:endParaRPr lang="en-US" altLang="zh-CN" sz="1800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zh-CN" altLang="en-US" sz="1800" dirty="0"/>
              <a:t>用于条件分支</a:t>
            </a:r>
            <a:endParaRPr lang="en-US" sz="1800" dirty="0"/>
          </a:p>
        </p:txBody>
      </p:sp>
      <p:sp>
        <p:nvSpPr>
          <p:cNvPr id="147473" name="Rectangle 17"/>
          <p:cNvSpPr>
            <a:spLocks noGrp="1" noChangeArrowheads="1"/>
          </p:cNvSpPr>
          <p:nvPr>
            <p:ph sz="half" idx="2"/>
          </p:nvPr>
        </p:nvSpPr>
        <p:spPr>
          <a:xfrm>
            <a:off x="5372100" y="3702050"/>
            <a:ext cx="3619500" cy="1568450"/>
          </a:xfrm>
        </p:spPr>
        <p:txBody>
          <a:bodyPr/>
          <a:lstStyle/>
          <a:p>
            <a:pPr marL="292100" lvl="1" indent="-177800"/>
            <a:r>
              <a:rPr lang="zh-CN" altLang="en-US" sz="2000" b="1" dirty="0"/>
              <a:t>内存</a:t>
            </a:r>
            <a:r>
              <a:rPr lang="en-US" altLang="zh-CN" sz="2000" b="1" dirty="0"/>
              <a:t>(</a:t>
            </a:r>
            <a:r>
              <a:rPr lang="en-US" sz="2000" b="1" dirty="0"/>
              <a:t>Memory)</a:t>
            </a:r>
          </a:p>
          <a:p>
            <a:pPr marL="571500" lvl="2" indent="-165100"/>
            <a:r>
              <a:rPr lang="zh-CN" altLang="en-US" sz="1800" dirty="0"/>
              <a:t>可按字节寻址的数组</a:t>
            </a:r>
            <a:endParaRPr lang="en-US" sz="1800" dirty="0"/>
          </a:p>
          <a:p>
            <a:pPr marL="571500" lvl="2" indent="-165100"/>
            <a:r>
              <a:rPr lang="zh-CN" altLang="en-US" sz="1800" dirty="0"/>
              <a:t>程序和数据</a:t>
            </a:r>
            <a:endParaRPr lang="en-US" altLang="zh-CN" sz="1800" dirty="0"/>
          </a:p>
          <a:p>
            <a:pPr marL="571500" lvl="2" indent="-165100"/>
            <a:r>
              <a:rPr lang="zh-CN" altLang="en-US" sz="1800" dirty="0"/>
              <a:t>栈</a:t>
            </a:r>
            <a:r>
              <a:rPr lang="en-US" altLang="zh-CN" sz="1800" dirty="0"/>
              <a:t>(</a:t>
            </a:r>
            <a:r>
              <a:rPr lang="en-US" sz="1800" dirty="0"/>
              <a:t>Stack</a:t>
            </a:r>
            <a:r>
              <a:rPr lang="zh-CN" altLang="en-US" sz="1800" dirty="0"/>
              <a:t>，用于过程的实现</a:t>
            </a:r>
            <a:r>
              <a:rPr lang="en-US" altLang="zh-CN" sz="1800" dirty="0"/>
              <a:t>)</a:t>
            </a:r>
            <a:endParaRPr lang="en-US" sz="2000" dirty="0"/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219201" y="1741062"/>
            <a:ext cx="1028699" cy="1200329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b="0" dirty="0">
                <a:latin typeface="Calibri" pitchFamily="34" charset="0"/>
              </a:rPr>
              <a:t>程序计数器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362200" y="1371600"/>
            <a:ext cx="1676400" cy="762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 b="0" dirty="0">
                <a:latin typeface="Calibri" pitchFamily="34" charset="0"/>
              </a:rPr>
              <a:t>寄存器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019800" y="1066800"/>
            <a:ext cx="1752600" cy="220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r>
              <a:rPr lang="zh-CN" altLang="en-US" dirty="0">
                <a:latin typeface="Calibri" pitchFamily="34" charset="0"/>
              </a:rPr>
              <a:t>内存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6019800" y="1628402"/>
            <a:ext cx="1714500" cy="1351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b="0" dirty="0">
                <a:latin typeface="Calibri" pitchFamily="34" charset="0"/>
              </a:rPr>
              <a:t>程序</a:t>
            </a:r>
            <a:endParaRPr lang="en-US" altLang="zh-CN" b="0" dirty="0">
              <a:latin typeface="Calibri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zh-CN" altLang="en-US" b="0" dirty="0">
                <a:latin typeface="Calibri" pitchFamily="34" charset="0"/>
              </a:rPr>
              <a:t>数据</a:t>
            </a:r>
            <a:endParaRPr lang="en-US" altLang="zh-CN" b="0" dirty="0">
              <a:latin typeface="Calibri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zh-CN" altLang="en-US" b="0" dirty="0">
                <a:latin typeface="Calibri" pitchFamily="34" charset="0"/>
              </a:rPr>
              <a:t>栈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4267200" y="1701800"/>
            <a:ext cx="17526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4267200" y="2235200"/>
            <a:ext cx="1752600" cy="0"/>
          </a:xfrm>
          <a:prstGeom prst="line">
            <a:avLst/>
          </a:prstGeom>
          <a:noFill/>
          <a:ln w="44450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4267200" y="2768600"/>
            <a:ext cx="1752600" cy="0"/>
          </a:xfrm>
          <a:prstGeom prst="line">
            <a:avLst/>
          </a:prstGeom>
          <a:noFill/>
          <a:ln w="44450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2362200" y="2286000"/>
            <a:ext cx="1676400" cy="3048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0" dirty="0">
                <a:latin typeface="Calibri" pitchFamily="34" charset="0"/>
              </a:rPr>
              <a:t>条件码</a:t>
            </a:r>
            <a:endParaRPr lang="en-US" b="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47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47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7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47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  <p:bldP spid="14747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84C321F-CB8D-47D3-9B57-62747C3E2DD8}"/>
              </a:ext>
            </a:extLst>
          </p:cNvPr>
          <p:cNvGrpSpPr/>
          <p:nvPr/>
        </p:nvGrpSpPr>
        <p:grpSpPr>
          <a:xfrm>
            <a:off x="1101725" y="3265488"/>
            <a:ext cx="7692232" cy="1137567"/>
            <a:chOff x="1101725" y="3265488"/>
            <a:chExt cx="7692232" cy="1137567"/>
          </a:xfrm>
        </p:grpSpPr>
        <p:sp>
          <p:nvSpPr>
            <p:cNvPr id="148483" name="Rectangle 3"/>
            <p:cNvSpPr>
              <a:spLocks noChangeArrowheads="1"/>
            </p:cNvSpPr>
            <p:nvPr/>
          </p:nvSpPr>
          <p:spPr bwMode="auto">
            <a:xfrm>
              <a:off x="1101725" y="3943955"/>
              <a:ext cx="727075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text</a:t>
              </a:r>
            </a:p>
          </p:txBody>
        </p:sp>
        <p:sp>
          <p:nvSpPr>
            <p:cNvPr id="148486" name="Line 6"/>
            <p:cNvSpPr>
              <a:spLocks noChangeShapeType="1"/>
            </p:cNvSpPr>
            <p:nvPr/>
          </p:nvSpPr>
          <p:spPr bwMode="auto">
            <a:xfrm>
              <a:off x="3989388" y="3265488"/>
              <a:ext cx="0" cy="6803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487" name="Rectangle 7"/>
            <p:cNvSpPr>
              <a:spLocks noChangeArrowheads="1"/>
            </p:cNvSpPr>
            <p:nvPr/>
          </p:nvSpPr>
          <p:spPr bwMode="auto">
            <a:xfrm>
              <a:off x="4187031" y="3492903"/>
              <a:ext cx="460692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编译器（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Compiler</a:t>
              </a: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gcc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Og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-S)</a:t>
              </a:r>
            </a:p>
          </p:txBody>
        </p:sp>
        <p:sp>
          <p:nvSpPr>
            <p:cNvPr id="148491" name="Rectangle 11"/>
            <p:cNvSpPr>
              <a:spLocks noChangeArrowheads="1"/>
            </p:cNvSpPr>
            <p:nvPr/>
          </p:nvSpPr>
          <p:spPr bwMode="auto">
            <a:xfrm>
              <a:off x="2259013" y="3945855"/>
              <a:ext cx="3492500" cy="397545"/>
            </a:xfrm>
            <a:prstGeom prst="rect">
              <a:avLst/>
            </a:prstGeom>
            <a:solidFill>
              <a:srgbClr val="F6F5BD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汇编程序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(p1.s p2.s)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2823F6F-3167-4E06-9723-8144823948A1}"/>
              </a:ext>
            </a:extLst>
          </p:cNvPr>
          <p:cNvGrpSpPr/>
          <p:nvPr/>
        </p:nvGrpSpPr>
        <p:grpSpPr>
          <a:xfrm>
            <a:off x="828675" y="4343400"/>
            <a:ext cx="7599363" cy="1143000"/>
            <a:chOff x="828675" y="4343400"/>
            <a:chExt cx="7599363" cy="1143000"/>
          </a:xfrm>
        </p:grpSpPr>
        <p:sp>
          <p:nvSpPr>
            <p:cNvPr id="148484" name="Rectangle 4"/>
            <p:cNvSpPr>
              <a:spLocks noChangeArrowheads="1"/>
            </p:cNvSpPr>
            <p:nvPr/>
          </p:nvSpPr>
          <p:spPr bwMode="auto">
            <a:xfrm>
              <a:off x="828675" y="5012655"/>
              <a:ext cx="1000125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binary</a:t>
              </a:r>
            </a:p>
          </p:txBody>
        </p:sp>
        <p:sp>
          <p:nvSpPr>
            <p:cNvPr id="148488" name="Rectangle 8"/>
            <p:cNvSpPr>
              <a:spLocks noChangeArrowheads="1"/>
            </p:cNvSpPr>
            <p:nvPr/>
          </p:nvSpPr>
          <p:spPr bwMode="auto">
            <a:xfrm>
              <a:off x="4279900" y="4479255"/>
              <a:ext cx="4148138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汇编器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(Assembler)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gcc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or as)</a:t>
              </a:r>
            </a:p>
          </p:txBody>
        </p:sp>
        <p:sp>
          <p:nvSpPr>
            <p:cNvPr id="148492" name="Rectangle 12"/>
            <p:cNvSpPr>
              <a:spLocks noChangeArrowheads="1"/>
            </p:cNvSpPr>
            <p:nvPr/>
          </p:nvSpPr>
          <p:spPr bwMode="auto">
            <a:xfrm>
              <a:off x="2144713" y="5088855"/>
              <a:ext cx="3721100" cy="3975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目标程序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(p1.o p2.o)</a:t>
              </a:r>
            </a:p>
          </p:txBody>
        </p:sp>
        <p:sp>
          <p:nvSpPr>
            <p:cNvPr id="148494" name="Line 14"/>
            <p:cNvSpPr>
              <a:spLocks noChangeShapeType="1"/>
            </p:cNvSpPr>
            <p:nvPr/>
          </p:nvSpPr>
          <p:spPr bwMode="auto">
            <a:xfrm>
              <a:off x="3989388" y="4343400"/>
              <a:ext cx="0" cy="7264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55CE974E-5B30-4CD1-83F5-4CDE3B934AC3}"/>
              </a:ext>
            </a:extLst>
          </p:cNvPr>
          <p:cNvGrpSpPr/>
          <p:nvPr/>
        </p:nvGrpSpPr>
        <p:grpSpPr>
          <a:xfrm>
            <a:off x="828675" y="4967770"/>
            <a:ext cx="8150225" cy="1661630"/>
            <a:chOff x="828675" y="4967770"/>
            <a:chExt cx="8150225" cy="1661630"/>
          </a:xfrm>
        </p:grpSpPr>
        <p:sp>
          <p:nvSpPr>
            <p:cNvPr id="148485" name="Rectangle 5"/>
            <p:cNvSpPr>
              <a:spLocks noChangeArrowheads="1"/>
            </p:cNvSpPr>
            <p:nvPr/>
          </p:nvSpPr>
          <p:spPr bwMode="auto">
            <a:xfrm>
              <a:off x="828675" y="6155655"/>
              <a:ext cx="1000125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binary</a:t>
              </a:r>
            </a:p>
          </p:txBody>
        </p:sp>
        <p:sp>
          <p:nvSpPr>
            <p:cNvPr id="148489" name="Rectangle 9"/>
            <p:cNvSpPr>
              <a:spLocks noChangeArrowheads="1"/>
            </p:cNvSpPr>
            <p:nvPr/>
          </p:nvSpPr>
          <p:spPr bwMode="auto">
            <a:xfrm>
              <a:off x="4295775" y="5656870"/>
              <a:ext cx="3428207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链接器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Linker) (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gcc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or ld)</a:t>
              </a:r>
            </a:p>
          </p:txBody>
        </p:sp>
        <p:sp>
          <p:nvSpPr>
            <p:cNvPr id="148493" name="Rectangle 13"/>
            <p:cNvSpPr>
              <a:spLocks noChangeArrowheads="1"/>
            </p:cNvSpPr>
            <p:nvPr/>
          </p:nvSpPr>
          <p:spPr bwMode="auto">
            <a:xfrm>
              <a:off x="2131219" y="6231855"/>
              <a:ext cx="3748088" cy="397545"/>
            </a:xfrm>
            <a:prstGeom prst="rect">
              <a:avLst/>
            </a:prstGeom>
            <a:solidFill>
              <a:srgbClr val="FF99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可执行程序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(p)</a:t>
              </a:r>
            </a:p>
          </p:txBody>
        </p:sp>
        <p:sp>
          <p:nvSpPr>
            <p:cNvPr id="148495" name="Line 15"/>
            <p:cNvSpPr>
              <a:spLocks noChangeShapeType="1"/>
            </p:cNvSpPr>
            <p:nvPr/>
          </p:nvSpPr>
          <p:spPr bwMode="auto">
            <a:xfrm>
              <a:off x="3989388" y="5486400"/>
              <a:ext cx="0" cy="7264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496" name="Rectangle 16"/>
            <p:cNvSpPr>
              <a:spLocks noChangeArrowheads="1"/>
            </p:cNvSpPr>
            <p:nvPr/>
          </p:nvSpPr>
          <p:spPr bwMode="auto">
            <a:xfrm>
              <a:off x="6934200" y="4967770"/>
              <a:ext cx="2044700" cy="7053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Static libraries (.a)</a:t>
              </a:r>
            </a:p>
          </p:txBody>
        </p:sp>
        <p:sp>
          <p:nvSpPr>
            <p:cNvPr id="148497" name="Line 17"/>
            <p:cNvSpPr>
              <a:spLocks noChangeShapeType="1"/>
            </p:cNvSpPr>
            <p:nvPr/>
          </p:nvSpPr>
          <p:spPr bwMode="auto">
            <a:xfrm flipH="1">
              <a:off x="5865813" y="5692141"/>
              <a:ext cx="2174082" cy="8445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8499" name="Rectangle 19"/>
          <p:cNvSpPr>
            <a:spLocks noGrp="1" noChangeArrowheads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 marL="560388" lvl="1" indent="-222250" defTabSz="895350">
              <a:spcBef>
                <a:spcPts val="0"/>
              </a:spcBef>
              <a:tabLst>
                <a:tab pos="2286000" algn="l"/>
                <a:tab pos="3543300" algn="l"/>
              </a:tabLst>
            </a:pPr>
            <a:r>
              <a:rPr lang="zh-CN" altLang="en-US" dirty="0"/>
              <a:t>程序文件</a:t>
            </a:r>
            <a:r>
              <a:rPr lang="en-US" altLang="zh-CN" dirty="0"/>
              <a:t>: </a:t>
            </a:r>
            <a:r>
              <a:rPr lang="en-US" b="1" dirty="0">
                <a:latin typeface="Courier New" pitchFamily="49" charset="0"/>
              </a:rPr>
              <a:t>p1.c p2.c</a:t>
            </a:r>
            <a:endParaRPr lang="en-US" b="1" dirty="0">
              <a:latin typeface="Courier" pitchFamily="49" charset="0"/>
            </a:endParaRPr>
          </a:p>
          <a:p>
            <a:pPr marL="560388" lvl="1" indent="-222250" defTabSz="895350">
              <a:spcBef>
                <a:spcPts val="0"/>
              </a:spcBef>
              <a:tabLst>
                <a:tab pos="2286000" algn="l"/>
                <a:tab pos="3543300" algn="l"/>
              </a:tabLst>
            </a:pPr>
            <a:r>
              <a:rPr lang="zh-CN" altLang="en-US" dirty="0"/>
              <a:t>编译命令</a:t>
            </a:r>
            <a:r>
              <a:rPr lang="en-US" dirty="0"/>
              <a:t>:  </a:t>
            </a:r>
            <a:r>
              <a:rPr lang="en-US" b="1" dirty="0" err="1">
                <a:latin typeface="Courier New" pitchFamily="49" charset="0"/>
              </a:rPr>
              <a:t>gcc</a:t>
            </a:r>
            <a:r>
              <a:rPr lang="en-US" b="1" dirty="0">
                <a:latin typeface="Courier New" pitchFamily="49" charset="0"/>
              </a:rPr>
              <a:t> –</a:t>
            </a:r>
            <a:r>
              <a:rPr lang="en-US" b="1" dirty="0" err="1">
                <a:latin typeface="Courier New" pitchFamily="49" charset="0"/>
              </a:rPr>
              <a:t>Og</a:t>
            </a:r>
            <a:r>
              <a:rPr lang="en-US" b="1" dirty="0">
                <a:latin typeface="Courier New" pitchFamily="49" charset="0"/>
              </a:rPr>
              <a:t> p1.c p2.c -o p</a:t>
            </a:r>
            <a:endParaRPr lang="en-US" b="1" dirty="0">
              <a:latin typeface="Courier" pitchFamily="49" charset="0"/>
            </a:endParaRPr>
          </a:p>
          <a:p>
            <a:pPr marL="839788" lvl="2" indent="-165100" defTabSz="895350">
              <a:spcBef>
                <a:spcPts val="0"/>
              </a:spcBef>
              <a:tabLst>
                <a:tab pos="2286000" algn="l"/>
                <a:tab pos="3543300" algn="l"/>
              </a:tabLst>
            </a:pPr>
            <a:r>
              <a:rPr lang="zh-CN" altLang="en-US" dirty="0"/>
              <a:t>使用基础优化项</a:t>
            </a:r>
            <a:r>
              <a:rPr lang="en-US" dirty="0"/>
              <a:t>(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-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Og</a:t>
            </a:r>
            <a:r>
              <a:rPr lang="en-US" dirty="0"/>
              <a:t>) [</a:t>
            </a:r>
            <a:r>
              <a:rPr lang="zh-CN" altLang="en-US" dirty="0"/>
              <a:t>新版本</a:t>
            </a:r>
            <a:r>
              <a:rPr lang="en-US" dirty="0"/>
              <a:t>GCC]</a:t>
            </a:r>
          </a:p>
          <a:p>
            <a:pPr marL="839788" lvl="2" indent="-165100" defTabSz="895350">
              <a:spcBef>
                <a:spcPts val="0"/>
              </a:spcBef>
              <a:tabLst>
                <a:tab pos="2286000" algn="l"/>
                <a:tab pos="3543300" algn="l"/>
              </a:tabLst>
            </a:pPr>
            <a:r>
              <a:rPr lang="zh-CN" altLang="en-US" dirty="0"/>
              <a:t>生成二进制结果文件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endParaRPr lang="en-US" b="1" dirty="0"/>
          </a:p>
        </p:txBody>
      </p:sp>
      <p:sp>
        <p:nvSpPr>
          <p:cNvPr id="148498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dirty="0"/>
              <a:t> C </a:t>
            </a:r>
            <a:r>
              <a:rPr lang="zh-CN" altLang="en-US" dirty="0"/>
              <a:t>变为目标代码</a:t>
            </a:r>
            <a:r>
              <a:rPr lang="en-US" altLang="zh-CN" dirty="0"/>
              <a:t>(</a:t>
            </a:r>
            <a:r>
              <a:rPr lang="en-US" dirty="0"/>
              <a:t>Object Code)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C7C0612-C7F2-46F5-83D5-196A835679A2}"/>
              </a:ext>
            </a:extLst>
          </p:cNvPr>
          <p:cNvGrpSpPr/>
          <p:nvPr/>
        </p:nvGrpSpPr>
        <p:grpSpPr>
          <a:xfrm>
            <a:off x="1101725" y="2952246"/>
            <a:ext cx="4535488" cy="462633"/>
            <a:chOff x="1101725" y="2802855"/>
            <a:chExt cx="4535488" cy="462633"/>
          </a:xfrm>
        </p:grpSpPr>
        <p:sp>
          <p:nvSpPr>
            <p:cNvPr id="148482" name="Rectangle 2"/>
            <p:cNvSpPr>
              <a:spLocks noChangeArrowheads="1"/>
            </p:cNvSpPr>
            <p:nvPr/>
          </p:nvSpPr>
          <p:spPr bwMode="auto">
            <a:xfrm>
              <a:off x="1101725" y="2802855"/>
              <a:ext cx="727075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text</a:t>
              </a:r>
            </a:p>
          </p:txBody>
        </p:sp>
        <p:sp>
          <p:nvSpPr>
            <p:cNvPr id="148490" name="Rectangle 10"/>
            <p:cNvSpPr>
              <a:spLocks noChangeArrowheads="1"/>
            </p:cNvSpPr>
            <p:nvPr/>
          </p:nvSpPr>
          <p:spPr bwMode="auto">
            <a:xfrm>
              <a:off x="2373313" y="2867943"/>
              <a:ext cx="3263900" cy="397545"/>
            </a:xfrm>
            <a:prstGeom prst="rect">
              <a:avLst/>
            </a:prstGeom>
            <a:solidFill>
              <a:srgbClr val="F6F5BD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</a:t>
              </a: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程序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(p1.c p2.c)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8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8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9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78345E4-F698-4598-8A37-EC6CAB58D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34975"/>
            <a:ext cx="6845300" cy="555625"/>
          </a:xfrm>
          <a:noFill/>
          <a:ln/>
          <a:effectLst/>
        </p:spPr>
        <p:txBody>
          <a:bodyPr/>
          <a:lstStyle/>
          <a:p>
            <a:r>
              <a:rPr lang="zh-CN" altLang="en-US" dirty="0"/>
              <a:t>编译成汇编</a:t>
            </a:r>
            <a:endParaRPr 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E20B86A-E0DB-4342-905F-D6953B21A548}"/>
              </a:ext>
            </a:extLst>
          </p:cNvPr>
          <p:cNvGrpSpPr/>
          <p:nvPr/>
        </p:nvGrpSpPr>
        <p:grpSpPr>
          <a:xfrm>
            <a:off x="5228897" y="1049797"/>
            <a:ext cx="3505200" cy="3156104"/>
            <a:chOff x="5486400" y="914400"/>
            <a:chExt cx="3505200" cy="3156104"/>
          </a:xfrm>
        </p:grpSpPr>
        <p:sp>
          <p:nvSpPr>
            <p:cNvPr id="149509" name="Rectangle 5"/>
            <p:cNvSpPr>
              <a:spLocks noChangeArrowheads="1"/>
            </p:cNvSpPr>
            <p:nvPr/>
          </p:nvSpPr>
          <p:spPr bwMode="auto">
            <a:xfrm>
              <a:off x="5486400" y="914400"/>
              <a:ext cx="3505200" cy="412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l" defTabSz="895350">
                <a:spcBef>
                  <a:spcPct val="30000"/>
                </a:spcBef>
              </a:pPr>
              <a:r>
                <a:rPr lang="zh-CN" altLang="en-US" sz="2400" dirty="0">
                  <a:solidFill>
                    <a:schemeClr val="tx2"/>
                  </a:solidFill>
                  <a:latin typeface="Calibri" pitchFamily="34" charset="0"/>
                </a:rPr>
                <a:t>生成的</a:t>
              </a:r>
              <a:r>
                <a:rPr lang="en-US" sz="2400" dirty="0">
                  <a:solidFill>
                    <a:schemeClr val="tx2"/>
                  </a:solidFill>
                  <a:latin typeface="Calibri" pitchFamily="34" charset="0"/>
                </a:rPr>
                <a:t> x86-64</a:t>
              </a:r>
              <a:r>
                <a:rPr lang="zh-CN" altLang="en-US" sz="2400" dirty="0">
                  <a:solidFill>
                    <a:schemeClr val="tx2"/>
                  </a:solidFill>
                  <a:latin typeface="Calibri" pitchFamily="34" charset="0"/>
                </a:rPr>
                <a:t>汇编代码</a:t>
              </a:r>
              <a:endParaRPr lang="en-US" sz="2400" dirty="0">
                <a:solidFill>
                  <a:schemeClr val="tx2"/>
                </a:solidFill>
                <a:latin typeface="Calibri" pitchFamily="34" charset="0"/>
              </a:endParaRPr>
            </a:p>
            <a:p>
              <a:pPr marL="223838" indent="-223838" defTabSz="895350">
                <a:lnSpc>
                  <a:spcPct val="100000"/>
                </a:lnSpc>
              </a:pPr>
              <a:endParaRPr lang="en-US" sz="2400" dirty="0">
                <a:solidFill>
                  <a:schemeClr val="tx2"/>
                </a:solidFill>
                <a:latin typeface="Calibri" pitchFamily="34" charset="0"/>
              </a:endParaRPr>
            </a:p>
          </p:txBody>
        </p:sp>
        <p:sp>
          <p:nvSpPr>
            <p:cNvPr id="149510" name="Rectangle 6"/>
            <p:cNvSpPr>
              <a:spLocks noChangeArrowheads="1"/>
            </p:cNvSpPr>
            <p:nvPr/>
          </p:nvSpPr>
          <p:spPr bwMode="auto">
            <a:xfrm>
              <a:off x="5486400" y="1395413"/>
              <a:ext cx="3505200" cy="2675091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sumstore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pushq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movq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call    plus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movq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rax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(%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rbx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popq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ret</a:t>
              </a:r>
            </a:p>
          </p:txBody>
        </p:sp>
      </p:grp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457200" y="4202583"/>
            <a:ext cx="7467600" cy="212109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dirty="0">
                <a:latin typeface="Calibri" pitchFamily="34" charset="0"/>
              </a:rPr>
              <a:t>使用的命令：</a:t>
            </a:r>
            <a:endParaRPr lang="en-US" altLang="zh-CN" dirty="0">
              <a:latin typeface="Calibri" pitchFamily="34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  </a:t>
            </a:r>
            <a:r>
              <a:rPr lang="en-US" dirty="0" err="1">
                <a:latin typeface="Courier New" pitchFamily="49" charset="0"/>
              </a:rPr>
              <a:t>gcc</a:t>
            </a:r>
            <a:r>
              <a:rPr lang="en-US" dirty="0">
                <a:latin typeface="Courier New" pitchFamily="49" charset="0"/>
              </a:rPr>
              <a:t> –</a:t>
            </a:r>
            <a:r>
              <a:rPr lang="en-US" dirty="0" err="1">
                <a:latin typeface="Courier New" pitchFamily="49" charset="0"/>
              </a:rPr>
              <a:t>Og</a:t>
            </a:r>
            <a:r>
              <a:rPr lang="en-US" dirty="0">
                <a:latin typeface="Courier New" pitchFamily="49" charset="0"/>
              </a:rPr>
              <a:t> –S </a:t>
            </a:r>
            <a:r>
              <a:rPr lang="en-US" dirty="0" err="1">
                <a:latin typeface="Courier New" pitchFamily="49" charset="0"/>
              </a:rPr>
              <a:t>sum.c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dirty="0">
                <a:latin typeface="Calibri" pitchFamily="34" charset="0"/>
              </a:rPr>
              <a:t>生成文件：</a:t>
            </a:r>
            <a:r>
              <a:rPr lang="en-US" dirty="0" err="1">
                <a:latin typeface="Courier New" pitchFamily="49" charset="0"/>
              </a:rPr>
              <a:t>sum.s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FF0000"/>
                </a:solidFill>
                <a:latin typeface="Calibri" pitchFamily="34" charset="0"/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latin typeface="Calibri" pitchFamily="34" charset="0"/>
              </a:rPr>
              <a:t>gcc</a:t>
            </a:r>
            <a:r>
              <a:rPr lang="zh-CN" altLang="en-US" dirty="0">
                <a:solidFill>
                  <a:srgbClr val="FF0000"/>
                </a:solidFill>
                <a:latin typeface="Calibri" pitchFamily="34" charset="0"/>
              </a:rPr>
              <a:t>版本和选项的不同，生成的结果也会不同</a:t>
            </a: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9C928B0-692C-4BAB-8ABD-112934EAA14D}"/>
              </a:ext>
            </a:extLst>
          </p:cNvPr>
          <p:cNvGrpSpPr/>
          <p:nvPr/>
        </p:nvGrpSpPr>
        <p:grpSpPr>
          <a:xfrm>
            <a:off x="457200" y="1049796"/>
            <a:ext cx="4122683" cy="3132292"/>
            <a:chOff x="-7883" y="946149"/>
            <a:chExt cx="4122683" cy="3132292"/>
          </a:xfrm>
        </p:grpSpPr>
        <p:sp>
          <p:nvSpPr>
            <p:cNvPr id="149508" name="Rectangle 4"/>
            <p:cNvSpPr>
              <a:spLocks noChangeArrowheads="1"/>
            </p:cNvSpPr>
            <p:nvPr/>
          </p:nvSpPr>
          <p:spPr bwMode="auto">
            <a:xfrm>
              <a:off x="-7883" y="1403350"/>
              <a:ext cx="4122683" cy="2675091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long plus(long x, long y); 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void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sumstore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(long x, long y, 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long *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long t = plus(x, y);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*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t;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114DD529-3A24-4157-8F19-119DBD3B7E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946149"/>
              <a:ext cx="3505200" cy="481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0487" tIns="44450" rIns="90487" bIns="4445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itchFamily="18" charset="2"/>
                <a:buChar char="¢"/>
                <a:defRPr sz="2800" b="1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 typeface="Wingdings 2" pitchFamily="18" charset="2"/>
                <a:buNone/>
              </a:pPr>
              <a:r>
                <a:rPr lang="en-US" kern="0" dirty="0"/>
                <a:t>C </a:t>
              </a:r>
              <a:r>
                <a:rPr lang="zh-CN" altLang="en-US" kern="0" dirty="0"/>
                <a:t>代码</a:t>
              </a:r>
              <a:r>
                <a:rPr lang="en-US" kern="0" dirty="0"/>
                <a:t> (</a:t>
              </a:r>
              <a:r>
                <a:rPr lang="en-US" kern="0" dirty="0" err="1"/>
                <a:t>sum.c</a:t>
              </a:r>
              <a:r>
                <a:rPr lang="en-US" kern="0" dirty="0"/>
                <a:t>)</a:t>
              </a:r>
            </a:p>
            <a:p>
              <a:pPr>
                <a:buFont typeface="Wingdings 2" pitchFamily="18" charset="2"/>
                <a:buNone/>
              </a:pPr>
              <a:endParaRPr lang="en-US" kern="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  <a:r>
              <a:rPr lang="en-US" altLang="zh-CN" dirty="0"/>
              <a:t>(Variable)</a:t>
            </a:r>
          </a:p>
          <a:p>
            <a:pPr lvl="1"/>
            <a:r>
              <a:rPr lang="zh-CN" altLang="en-US" dirty="0"/>
              <a:t>可定义并使用不同的数据类型</a:t>
            </a:r>
          </a:p>
          <a:p>
            <a:r>
              <a:rPr lang="zh-CN" altLang="en-US" dirty="0"/>
              <a:t>运算</a:t>
            </a:r>
            <a:r>
              <a:rPr lang="en-US" altLang="zh-CN" dirty="0"/>
              <a:t>(Operation)</a:t>
            </a:r>
          </a:p>
          <a:p>
            <a:pPr lvl="1"/>
            <a:r>
              <a:rPr lang="zh-CN" altLang="en-US" dirty="0"/>
              <a:t>赋值、算术表达式计算</a:t>
            </a:r>
          </a:p>
          <a:p>
            <a:r>
              <a:rPr lang="zh-CN" altLang="en-US" dirty="0"/>
              <a:t>控制</a:t>
            </a:r>
          </a:p>
          <a:p>
            <a:pPr lvl="1"/>
            <a:r>
              <a:rPr lang="zh-CN" altLang="en-US" dirty="0"/>
              <a:t>循环</a:t>
            </a:r>
          </a:p>
          <a:p>
            <a:pPr lvl="1"/>
            <a:r>
              <a:rPr lang="zh-CN" altLang="en-US" dirty="0"/>
              <a:t>过程（函数）的调用</a:t>
            </a:r>
            <a:r>
              <a:rPr lang="en-US" altLang="zh-CN" dirty="0"/>
              <a:t>/</a:t>
            </a:r>
            <a:r>
              <a:rPr lang="zh-CN" altLang="en-US" dirty="0"/>
              <a:t>返回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程序的构成</a:t>
            </a:r>
          </a:p>
        </p:txBody>
      </p:sp>
    </p:spTree>
    <p:extLst>
      <p:ext uri="{BB962C8B-B14F-4D97-AF65-F5344CB8AC3E}">
        <p14:creationId xmlns:p14="http://schemas.microsoft.com/office/powerpoint/2010/main" val="26091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2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第3章 程序的机器级表示Ⅰ：基础-Part01 2018.09.17</Template>
  <TotalTime>22864</TotalTime>
  <Words>4023</Words>
  <Application>Microsoft Office PowerPoint</Application>
  <PresentationFormat>全屏显示(4:3)</PresentationFormat>
  <Paragraphs>965</Paragraphs>
  <Slides>53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74" baseType="lpstr">
      <vt:lpstr>Courier</vt:lpstr>
      <vt:lpstr>Lucida Grande</vt:lpstr>
      <vt:lpstr>Monaco</vt:lpstr>
      <vt:lpstr>ＭＳ Ｐゴシック</vt:lpstr>
      <vt:lpstr>ヒラギノ角ゴ ProN W3</vt:lpstr>
      <vt:lpstr>ヒラギノ角ゴ ProN W6</vt:lpstr>
      <vt:lpstr>黑体</vt:lpstr>
      <vt:lpstr>宋体</vt:lpstr>
      <vt:lpstr>Arial</vt:lpstr>
      <vt:lpstr>Arial Narrow</vt:lpstr>
      <vt:lpstr>Calibri</vt:lpstr>
      <vt:lpstr>Calibri Bold</vt:lpstr>
      <vt:lpstr>Calibri Bold Italic</vt:lpstr>
      <vt:lpstr>Calibri Italic</vt:lpstr>
      <vt:lpstr>Courier New</vt:lpstr>
      <vt:lpstr>Courier New Bold</vt:lpstr>
      <vt:lpstr>Symbol</vt:lpstr>
      <vt:lpstr>Times New Roman</vt:lpstr>
      <vt:lpstr>Wingdings</vt:lpstr>
      <vt:lpstr>Wingdings 2</vt:lpstr>
      <vt:lpstr>2_template2007</vt:lpstr>
      <vt:lpstr>程序的机器级表示 I：基础 Machine-Level Programming</vt:lpstr>
      <vt:lpstr>程序的机器级表示 I: 基础</vt:lpstr>
      <vt:lpstr>课程内容</vt:lpstr>
      <vt:lpstr>程序设计语言的特点</vt:lpstr>
      <vt:lpstr>为什么？</vt:lpstr>
      <vt:lpstr>汇编/机器代码视图</vt:lpstr>
      <vt:lpstr>将 C 变为目标代码(Object Code)</vt:lpstr>
      <vt:lpstr>编译成汇编</vt:lpstr>
      <vt:lpstr>C 程序的构成</vt:lpstr>
      <vt:lpstr>代码例子</vt:lpstr>
      <vt:lpstr>代码例子</vt:lpstr>
      <vt:lpstr>从C代码到汇编代码</vt:lpstr>
      <vt:lpstr>操作数</vt:lpstr>
      <vt:lpstr>汇编特点: 数据类型</vt:lpstr>
      <vt:lpstr>汇编特点: 运算</vt:lpstr>
      <vt:lpstr>目标代码</vt:lpstr>
      <vt:lpstr>机器指令示例</vt:lpstr>
      <vt:lpstr>目标代码的反汇编</vt:lpstr>
      <vt:lpstr>反汇编的另一种方法</vt:lpstr>
      <vt:lpstr>什么可以被反汇编？</vt:lpstr>
      <vt:lpstr>机器级程序设计I: 基础</vt:lpstr>
      <vt:lpstr>PowerPoint 演示文稿</vt:lpstr>
      <vt:lpstr>历史: IA32的寄存器</vt:lpstr>
      <vt:lpstr>AT&amp;T汇编格式</vt:lpstr>
      <vt:lpstr>AT&amp;T汇编格式</vt:lpstr>
      <vt:lpstr>数据传送</vt:lpstr>
      <vt:lpstr>mov 的操作数组合</vt:lpstr>
      <vt:lpstr>数据传送</vt:lpstr>
      <vt:lpstr>数据传送</vt:lpstr>
      <vt:lpstr>数据传送</vt:lpstr>
      <vt:lpstr>数据传送</vt:lpstr>
      <vt:lpstr>数据传送</vt:lpstr>
      <vt:lpstr>数据传送的例子</vt:lpstr>
      <vt:lpstr>简单的内存寻址模式</vt:lpstr>
      <vt:lpstr>寻址模式例子</vt:lpstr>
      <vt:lpstr>理解Swap()</vt:lpstr>
      <vt:lpstr>理解Swap()</vt:lpstr>
      <vt:lpstr>理解Swap()</vt:lpstr>
      <vt:lpstr>理解Swap()</vt:lpstr>
      <vt:lpstr>理解Swap()</vt:lpstr>
      <vt:lpstr>理解Swap()</vt:lpstr>
      <vt:lpstr>完整的内存寻址模式</vt:lpstr>
      <vt:lpstr>数据传送的例子</vt:lpstr>
      <vt:lpstr>地址计算例子：</vt:lpstr>
      <vt:lpstr>    </vt:lpstr>
      <vt:lpstr>机器级程序设计I: 基础</vt:lpstr>
      <vt:lpstr>取地址指令</vt:lpstr>
      <vt:lpstr>算术运算指令</vt:lpstr>
      <vt:lpstr>算术运算指令</vt:lpstr>
      <vt:lpstr>算术表达式例子</vt:lpstr>
      <vt:lpstr>算术表达式例子</vt:lpstr>
      <vt:lpstr>机器级程序设计I: 基础</vt:lpstr>
      <vt:lpstr>机器级编程I: 小结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Introduction to Computer Systems 15-213/18-213</dc:title>
  <dc:creator>Markus Pueschel</dc:creator>
  <cp:lastModifiedBy>刘 宏伟</cp:lastModifiedBy>
  <cp:revision>898</cp:revision>
  <cp:lastPrinted>2011-09-12T20:37:42Z</cp:lastPrinted>
  <dcterms:created xsi:type="dcterms:W3CDTF">2012-09-11T15:51:41Z</dcterms:created>
  <dcterms:modified xsi:type="dcterms:W3CDTF">2021-04-07T11:41:24Z</dcterms:modified>
</cp:coreProperties>
</file>