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49"/>
  </p:notesMasterIdLst>
  <p:sldIdLst>
    <p:sldId id="317" r:id="rId2"/>
    <p:sldId id="374" r:id="rId3"/>
    <p:sldId id="344" r:id="rId4"/>
    <p:sldId id="284" r:id="rId5"/>
    <p:sldId id="285" r:id="rId6"/>
    <p:sldId id="286" r:id="rId7"/>
    <p:sldId id="287" r:id="rId8"/>
    <p:sldId id="288" r:id="rId9"/>
    <p:sldId id="364" r:id="rId10"/>
    <p:sldId id="289" r:id="rId11"/>
    <p:sldId id="350" r:id="rId12"/>
    <p:sldId id="293" r:id="rId13"/>
    <p:sldId id="375" r:id="rId14"/>
    <p:sldId id="377" r:id="rId15"/>
    <p:sldId id="295" r:id="rId16"/>
    <p:sldId id="366" r:id="rId17"/>
    <p:sldId id="301" r:id="rId18"/>
    <p:sldId id="378" r:id="rId19"/>
    <p:sldId id="332" r:id="rId20"/>
    <p:sldId id="302" r:id="rId21"/>
    <p:sldId id="304" r:id="rId22"/>
    <p:sldId id="351" r:id="rId23"/>
    <p:sldId id="306" r:id="rId24"/>
    <p:sldId id="307" r:id="rId25"/>
    <p:sldId id="309" r:id="rId26"/>
    <p:sldId id="312" r:id="rId27"/>
    <p:sldId id="368" r:id="rId28"/>
    <p:sldId id="367" r:id="rId29"/>
    <p:sldId id="372" r:id="rId30"/>
    <p:sldId id="336" r:id="rId31"/>
    <p:sldId id="338" r:id="rId32"/>
    <p:sldId id="370" r:id="rId33"/>
    <p:sldId id="339" r:id="rId34"/>
    <p:sldId id="365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71" r:id="rId46"/>
    <p:sldId id="373" r:id="rId47"/>
    <p:sldId id="324" r:id="rId4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006600"/>
    <a:srgbClr val="CC0000"/>
    <a:srgbClr val="663300"/>
    <a:srgbClr val="008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C,O,P,Z,S</a:t>
            </a:r>
            <a:r>
              <a:rPr lang="zh-CN" altLang="en-US" dirty="0"/>
              <a:t>都会被影响，</a:t>
            </a:r>
            <a:r>
              <a:rPr lang="en-US" altLang="zh-CN" dirty="0"/>
              <a:t>C\O</a:t>
            </a:r>
            <a:r>
              <a:rPr lang="zh-CN" altLang="en-US" dirty="0"/>
              <a:t>被清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-if-conversion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告诉编译器，在编译时，不要把分支语句用条件传输指令去执行，而用跳转指令执行。在早期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处理器中，分支语句只有跳转指令表示，但后来又加入了条件传输指令，现在许多处理器用条件传输指令表示分支语句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="1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3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lvl="0">
              <a:defRPr/>
            </a:pPr>
            <a:r>
              <a:rPr lang="zh-CN" altLang="en-US" dirty="0"/>
              <a:t>程序的机器级表示</a:t>
            </a:r>
            <a:r>
              <a:rPr lang="en-US" dirty="0"/>
              <a:t>Ⅱ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控制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742951" y="3886200"/>
            <a:ext cx="6115050" cy="1752600"/>
          </a:xfrm>
        </p:spPr>
        <p:txBody>
          <a:bodyPr/>
          <a:lstStyle/>
          <a:p>
            <a:r>
              <a:rPr lang="zh-CN" altLang="en-US" dirty="0"/>
              <a:t>教师：刘宏伟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76200" y="5435600"/>
            <a:ext cx="5486400" cy="111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   %rsi, %rdi   # Compare x:y</a:t>
            </a:r>
          </a:p>
          <a:p>
            <a:pPr marL="0"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   %al          # Set when &gt;</a:t>
            </a:r>
          </a:p>
          <a:p>
            <a:pPr algn="l">
              <a:tabLst>
                <a:tab pos="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movzbl %al, %eax    # Zero rest of %rax</a:t>
            </a:r>
          </a:p>
          <a:p>
            <a:pPr algn="l">
              <a:tabLst>
                <a:tab pos="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读取条件码</a:t>
            </a:r>
            <a:r>
              <a:rPr lang="en-US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594725" cy="2828926"/>
          </a:xfrm>
          <a:ln/>
        </p:spPr>
        <p:txBody>
          <a:bodyPr/>
          <a:lstStyle/>
          <a:p>
            <a:r>
              <a:rPr lang="en-US" dirty="0" err="1"/>
              <a:t>set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/>
              <a:t> </a:t>
            </a:r>
            <a:r>
              <a:rPr lang="zh-CN" altLang="en-US" dirty="0"/>
              <a:t>指令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根据条件码组合</a:t>
            </a:r>
            <a:r>
              <a:rPr lang="en-US" altLang="zh-CN" dirty="0"/>
              <a:t>,</a:t>
            </a:r>
            <a:r>
              <a:rPr lang="zh-CN" altLang="en-US" dirty="0"/>
              <a:t>设置单个字节的数值</a:t>
            </a:r>
            <a:endParaRPr lang="en-US" altLang="zh-CN" dirty="0"/>
          </a:p>
          <a:p>
            <a:r>
              <a:rPr lang="zh-CN" altLang="en-US" dirty="0"/>
              <a:t>可寻址的单字节寄存器</a:t>
            </a:r>
            <a:endParaRPr lang="en-US" dirty="0"/>
          </a:p>
          <a:p>
            <a:pPr marL="552450" lvl="1"/>
            <a:r>
              <a:rPr lang="zh-CN" altLang="en-US" dirty="0"/>
              <a:t>不改变寄存器其他字节的数值</a:t>
            </a:r>
            <a:endParaRPr lang="en-US" dirty="0"/>
          </a:p>
          <a:p>
            <a:pPr marL="552450" lvl="1"/>
            <a:r>
              <a:rPr lang="zh-CN" altLang="en-US" dirty="0"/>
              <a:t>常用指令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</a:t>
            </a:r>
            <a:r>
              <a:rPr lang="en-US" altLang="zh-CN" dirty="0" err="1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将单字节值零扩展至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4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字节寄存器</a:t>
            </a:r>
            <a:endParaRPr lang="en-US" dirty="0"/>
          </a:p>
          <a:p>
            <a:pPr marL="838200" lvl="2"/>
            <a:r>
              <a:rPr lang="zh-CN" altLang="en-US" dirty="0"/>
              <a:t>或者用</a:t>
            </a:r>
            <a:r>
              <a:rPr lang="en-US" dirty="0"/>
              <a:t>32</a:t>
            </a:r>
            <a:r>
              <a:rPr lang="zh-CN" altLang="en-US" dirty="0"/>
              <a:t>位指令将寄存器高位置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533400" y="4343400"/>
            <a:ext cx="37338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0358"/>
              </p:ext>
            </p:extLst>
          </p:nvPr>
        </p:nvGraphicFramePr>
        <p:xfrm>
          <a:off x="5638800" y="4191000"/>
          <a:ext cx="2667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 animBg="1"/>
      <p:bldP spid="389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流程控制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条件码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状态标志位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条件分支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跳转</a:t>
            </a:r>
            <a:endParaRPr lang="en-US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/>
              <a:t>j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/>
              <a:t> </a:t>
            </a:r>
            <a:r>
              <a:rPr lang="zh-CN" altLang="en-US" dirty="0"/>
              <a:t>指令</a:t>
            </a:r>
            <a:endParaRPr lang="en-US" dirty="0"/>
          </a:p>
          <a:p>
            <a:pPr marL="552450" lvl="1"/>
            <a:r>
              <a:rPr lang="zh-CN" altLang="en-US" dirty="0"/>
              <a:t>根据条件码跳转</a:t>
            </a:r>
            <a:endParaRPr lang="en-US" dirty="0"/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46081"/>
              </p:ext>
            </p:extLst>
          </p:nvPr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条件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描述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跳转指令的编码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152400" y="1905000"/>
            <a:ext cx="3030416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jmp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.L2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3 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.L3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sarq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5 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6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7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L3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    rep; ret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10000" y="989715"/>
            <a:ext cx="5029200" cy="2734559"/>
            <a:chOff x="3810000" y="989715"/>
            <a:chExt cx="5029200" cy="2734559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3810000" y="1362074"/>
              <a:ext cx="5029200" cy="2362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1  0: 48 89  f8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2  3: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8 &lt;loop+0x8&gt;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3  5: 48 d1 f8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  8: 48 85 c0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test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.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5  b: 7f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f8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5 &lt;loop+0x5&gt;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6  d: f3 c3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3810000" y="989715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altLang="zh-CN" sz="2400" kern="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.o</a:t>
              </a:r>
              <a:r>
                <a:rPr lang="zh-CN" altLang="en-US" sz="2400" kern="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文件的反汇编</a:t>
              </a:r>
              <a:endPara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25261" y="3851980"/>
            <a:ext cx="6166339" cy="2748846"/>
            <a:chOff x="2825261" y="3851980"/>
            <a:chExt cx="6166339" cy="2748846"/>
          </a:xfrm>
        </p:grpSpPr>
        <p:sp>
          <p:nvSpPr>
            <p:cNvPr id="7" name="Rectangle 4"/>
            <p:cNvSpPr>
              <a:spLocks/>
            </p:cNvSpPr>
            <p:nvPr/>
          </p:nvSpPr>
          <p:spPr bwMode="auto">
            <a:xfrm>
              <a:off x="2825261" y="4238626"/>
              <a:ext cx="6166339" cy="2362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1  4004d0: 48 89 f8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2  4004d3: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4004d8 &lt;loop+0x8&gt;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3  4004d5: 48 dl f8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  4004d8: 48 85 c0     test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5  4004db: 7f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f8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4004d5 &lt;loop+0x5&gt;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6  4004dd: f3 c3 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3775808" y="3851980"/>
              <a:ext cx="3082192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sz="2400" kern="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链接后的程序反汇编</a:t>
              </a:r>
              <a:endPara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sp>
        <p:nvSpPr>
          <p:cNvPr id="12" name="Rectangle 5"/>
          <p:cNvSpPr>
            <a:spLocks/>
          </p:cNvSpPr>
          <p:nvPr/>
        </p:nvSpPr>
        <p:spPr bwMode="auto">
          <a:xfrm>
            <a:off x="228600" y="5437310"/>
            <a:ext cx="2311400" cy="811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关键：</a:t>
            </a:r>
            <a:r>
              <a:rPr lang="en-US" altLang="zh-CN" sz="2400" kern="0" dirty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RIP/EIP</a:t>
            </a:r>
            <a:r>
              <a:rPr lang="zh-CN" altLang="en-US" sz="2400" kern="0" dirty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的含义？</a:t>
            </a:r>
            <a:endParaRPr lang="en-US" sz="2400" kern="0" dirty="0">
              <a:solidFill>
                <a:srgbClr val="0000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条件分支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跳转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/>
              <a:t>分支</a:t>
            </a:r>
            <a:endParaRPr lang="en-US" altLang="zh-CN" sz="3600" dirty="0"/>
          </a:p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条件传送</a:t>
            </a:r>
          </a:p>
        </p:txBody>
      </p:sp>
    </p:spTree>
    <p:extLst>
      <p:ext uri="{BB962C8B-B14F-4D97-AF65-F5344CB8AC3E}">
        <p14:creationId xmlns:p14="http://schemas.microsoft.com/office/powerpoint/2010/main" val="37530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条件分支</a:t>
            </a:r>
            <a:r>
              <a:rPr lang="en-US" dirty="0"/>
              <a:t>(</a:t>
            </a:r>
            <a:r>
              <a:rPr lang="zh-CN" altLang="en-US" dirty="0"/>
              <a:t>旧风格</a:t>
            </a:r>
            <a:r>
              <a:rPr lang="en-US" dirty="0"/>
              <a:t>)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396875" y="1362074"/>
            <a:ext cx="8670925" cy="5267325"/>
          </a:xfrm>
        </p:spPr>
        <p:txBody>
          <a:bodyPr/>
          <a:lstStyle/>
          <a:p>
            <a:r>
              <a:rPr lang="zh-CN" altLang="en-US" dirty="0"/>
              <a:t>生成</a:t>
            </a:r>
            <a:endParaRPr lang="en-US" altLang="zh-CN" dirty="0"/>
          </a:p>
          <a:p>
            <a:pPr marL="279400" lvl="1" indent="0"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shark&gt; 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–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-if-conversion 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control.c</a:t>
            </a:r>
            <a:endParaRPr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228600" y="2743200"/>
            <a:ext cx="42672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953000" y="3886200"/>
            <a:ext cx="39624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23330"/>
              </p:ext>
            </p:extLst>
          </p:nvPr>
        </p:nvGraphicFramePr>
        <p:xfrm>
          <a:off x="5181600" y="2286000"/>
          <a:ext cx="2667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用</a:t>
            </a:r>
            <a:r>
              <a:rPr lang="en-US" dirty="0" err="1"/>
              <a:t>goto</a:t>
            </a:r>
            <a:r>
              <a:rPr lang="zh-CN" altLang="en-US" dirty="0"/>
              <a:t>表述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zh-CN" altLang="en-US" dirty="0"/>
              <a:t>允许使用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dirty="0"/>
          </a:p>
          <a:p>
            <a:r>
              <a:rPr lang="zh-CN" altLang="en-US" dirty="0"/>
              <a:t>跳转到标号指定的位置</a:t>
            </a:r>
            <a:endParaRPr lang="en-US" dirty="0"/>
          </a:p>
          <a:p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609600" y="266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17136" y="2667000"/>
            <a:ext cx="3941064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代码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使用</a:t>
            </a: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的版本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用分支翻译一般条件表达式</a:t>
            </a:r>
            <a:endParaRPr lang="en-US" dirty="0"/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4648200" y="3619501"/>
            <a:ext cx="4495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52450" lvl="1"/>
            <a:r>
              <a:rPr lang="zh-CN" altLang="en-US" kern="0" dirty="0"/>
              <a:t>为</a:t>
            </a:r>
            <a:r>
              <a:rPr lang="en-US" kern="0" dirty="0"/>
              <a:t> then </a:t>
            </a:r>
            <a:r>
              <a:rPr lang="zh-CN" altLang="en-US" kern="0" dirty="0"/>
              <a:t>表达式和</a:t>
            </a:r>
            <a:r>
              <a:rPr lang="en-US" kern="0" dirty="0"/>
              <a:t> else</a:t>
            </a:r>
            <a:r>
              <a:rPr lang="zh-CN" altLang="en-US" kern="0" dirty="0"/>
              <a:t>表达式</a:t>
            </a:r>
            <a:r>
              <a:rPr lang="en-US" kern="0" dirty="0"/>
              <a:t> </a:t>
            </a:r>
            <a:r>
              <a:rPr lang="zh-CN" altLang="en-US" kern="0" dirty="0"/>
              <a:t>生成独立的代码段</a:t>
            </a:r>
            <a:endParaRPr lang="en-US" altLang="zh-CN" kern="0" dirty="0"/>
          </a:p>
          <a:p>
            <a:pPr marL="552450" lvl="1"/>
            <a:r>
              <a:rPr lang="zh-CN" altLang="en-US" kern="0" dirty="0"/>
              <a:t>执行合适的代码段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 animBg="1"/>
      <p:bldP spid="49161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条件分支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跳转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/>
              <a:t>条件传送</a:t>
            </a:r>
          </a:p>
        </p:txBody>
      </p:sp>
    </p:spTree>
    <p:extLst>
      <p:ext uri="{BB962C8B-B14F-4D97-AF65-F5344CB8AC3E}">
        <p14:creationId xmlns:p14="http://schemas.microsoft.com/office/powerpoint/2010/main" val="2641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C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代码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使用</a:t>
            </a:r>
            <a:r>
              <a:rPr lang="en-US" sz="2400" kern="0" dirty="0" err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goto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的版本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条件传送指令</a:t>
            </a:r>
            <a:endParaRPr lang="en-US" dirty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533400" y="1295400"/>
            <a:ext cx="4572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92100"/>
            <a:r>
              <a:rPr lang="zh-CN" altLang="en-US" kern="0" dirty="0"/>
              <a:t>条件传送指令</a:t>
            </a:r>
            <a:endParaRPr lang="en-US" kern="0" dirty="0"/>
          </a:p>
          <a:p>
            <a:pPr marL="552450" lvl="1"/>
            <a:r>
              <a:rPr lang="zh-CN" altLang="en-US" kern="0" dirty="0"/>
              <a:t>指令支持的操作</a:t>
            </a:r>
            <a:r>
              <a:rPr lang="en-US" kern="0" dirty="0"/>
              <a:t>:</a:t>
            </a:r>
          </a:p>
          <a:p>
            <a:pPr marL="838200" lvl="2">
              <a:buFont typeface="Wingdings" pitchFamily="2" charset="2"/>
              <a:buNone/>
            </a:pPr>
            <a:r>
              <a:rPr lang="en-US" kern="0" dirty="0"/>
              <a:t>if (Test)   </a:t>
            </a:r>
            <a:r>
              <a:rPr lang="en-US" kern="0" dirty="0" err="1"/>
              <a:t>Dest</a:t>
            </a:r>
            <a:r>
              <a:rPr lang="en-US" kern="0" dirty="0"/>
              <a:t> </a:t>
            </a:r>
            <a:r>
              <a:rPr lang="en-US" kern="0" dirty="0">
                <a:sym typeface="Wingdings" pitchFamily="2" charset="2"/>
              </a:rPr>
              <a:t> </a:t>
            </a:r>
            <a:r>
              <a:rPr lang="en-US" kern="0" dirty="0" err="1">
                <a:sym typeface="Wingdings" pitchFamily="2" charset="2"/>
              </a:rPr>
              <a:t>Src</a:t>
            </a:r>
            <a:endParaRPr lang="en-US" kern="0" dirty="0"/>
          </a:p>
          <a:p>
            <a:pPr marL="552450" lvl="1"/>
            <a:r>
              <a:rPr lang="en-US" kern="0" dirty="0"/>
              <a:t>1995</a:t>
            </a:r>
            <a:r>
              <a:rPr lang="zh-CN" altLang="en-US" kern="0" dirty="0"/>
              <a:t>年之后的</a:t>
            </a:r>
            <a:r>
              <a:rPr lang="en-US" kern="0" dirty="0"/>
              <a:t> x86</a:t>
            </a:r>
            <a:r>
              <a:rPr lang="zh-CN" altLang="en-US" kern="0" dirty="0"/>
              <a:t>处理器支持条件传送</a:t>
            </a:r>
            <a:endParaRPr lang="en-US" kern="0" dirty="0"/>
          </a:p>
          <a:p>
            <a:pPr marL="552450" lvl="1"/>
            <a:r>
              <a:rPr lang="en-US" kern="0" dirty="0"/>
              <a:t>GCC </a:t>
            </a:r>
            <a:r>
              <a:rPr lang="zh-CN" altLang="en-US" kern="0" dirty="0"/>
              <a:t>尽量使用它们</a:t>
            </a:r>
            <a:endParaRPr lang="en-US" kern="0" dirty="0"/>
          </a:p>
          <a:p>
            <a:pPr marL="838200" lvl="2"/>
            <a:r>
              <a:rPr lang="zh-CN" altLang="en-US" kern="0" dirty="0"/>
              <a:t>条件：以安全为前提</a:t>
            </a:r>
            <a:endParaRPr lang="en-US" kern="0" dirty="0"/>
          </a:p>
          <a:p>
            <a:pPr marL="292100"/>
            <a:r>
              <a:rPr lang="en-US" kern="0" dirty="0"/>
              <a:t>Why?</a:t>
            </a:r>
          </a:p>
          <a:p>
            <a:pPr marL="552450" lvl="1"/>
            <a:r>
              <a:rPr lang="zh-CN" altLang="en-US" kern="0" dirty="0"/>
              <a:t>分支对流水线中的指令流非常有害</a:t>
            </a:r>
            <a:endParaRPr lang="en-US" altLang="zh-CN" kern="0" dirty="0"/>
          </a:p>
          <a:p>
            <a:pPr marL="552450" lvl="1"/>
            <a:r>
              <a:rPr lang="zh-CN" altLang="en-US" kern="0" dirty="0"/>
              <a:t>条件传送不需要控制转移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 animBg="1"/>
      <p:bldP spid="49157" grpId="0"/>
      <p:bldP spid="491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675" y="1743075"/>
            <a:ext cx="7832725" cy="1152525"/>
          </a:xfrm>
        </p:spPr>
        <p:txBody>
          <a:bodyPr/>
          <a:lstStyle/>
          <a:p>
            <a:r>
              <a:rPr lang="zh-CN" altLang="en-US" dirty="0"/>
              <a:t>理解与高级语言中控制结构相对应的机器语言的控制结构（汇编语言）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知道高级语言实现的分支、循环、开关等操作，在底层的机器语言是如何实现的。</a:t>
            </a:r>
          </a:p>
        </p:txBody>
      </p:sp>
    </p:spTree>
    <p:extLst>
      <p:ext uri="{BB962C8B-B14F-4D97-AF65-F5344CB8AC3E}">
        <p14:creationId xmlns:p14="http://schemas.microsoft.com/office/powerpoint/2010/main" val="9997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条件传送</a:t>
            </a:r>
            <a:r>
              <a:rPr lang="en-US" altLang="zh-CN" dirty="0"/>
              <a:t>——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457200" y="423164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371600"/>
            <a:ext cx="3670300" cy="287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52776"/>
              </p:ext>
            </p:extLst>
          </p:nvPr>
        </p:nvGraphicFramePr>
        <p:xfrm>
          <a:off x="4953000" y="1357376"/>
          <a:ext cx="2667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396875" y="2016124"/>
            <a:ext cx="8594725" cy="4613275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533400" y="13081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计算代价大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条件传送的不良案例</a:t>
            </a:r>
            <a:endParaRPr lang="en-US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7700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185986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危险的计算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66064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有副作用的计算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533400" y="5943600"/>
            <a:ext cx="5410200" cy="76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>
            <a:defPPr>
              <a:defRPr lang="en-US"/>
            </a:defPPr>
            <a:lvl1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两个数值均被计算</a:t>
            </a:r>
            <a:endParaRPr lang="en-US" altLang="zh-CN" dirty="0"/>
          </a:p>
          <a:p>
            <a:r>
              <a:rPr lang="zh-CN" altLang="en-US" dirty="0">
                <a:sym typeface="Calibri Bold" charset="0"/>
              </a:rPr>
              <a:t>副作用！</a:t>
            </a:r>
            <a:endParaRPr lang="en-US" dirty="0"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(x+=3);</a:t>
            </a:r>
          </a:p>
        </p:txBody>
      </p:sp>
      <p:sp>
        <p:nvSpPr>
          <p:cNvPr id="16" name="Rectangle 3"/>
          <p:cNvSpPr>
            <a:spLocks/>
          </p:cNvSpPr>
          <p:nvPr/>
        </p:nvSpPr>
        <p:spPr bwMode="auto">
          <a:xfrm>
            <a:off x="533400" y="2286000"/>
            <a:ext cx="54102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只有计算非常简单时才有意义。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533400" y="4114800"/>
            <a:ext cx="5410200" cy="685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可能获得期望的效果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7F7F7F"/>
                </a:solidFill>
              </a:rPr>
              <a:t>流程控制</a:t>
            </a:r>
            <a:r>
              <a:rPr lang="en-US" altLang="zh-CN" dirty="0">
                <a:solidFill>
                  <a:srgbClr val="7F7F7F"/>
                </a:solidFill>
              </a:rPr>
              <a:t>:</a:t>
            </a:r>
            <a:r>
              <a:rPr lang="zh-CN" altLang="en-US" dirty="0">
                <a:solidFill>
                  <a:srgbClr val="7F7F7F"/>
                </a:solidFill>
              </a:rPr>
              <a:t>条件码</a:t>
            </a:r>
            <a:r>
              <a:rPr lang="en-US" altLang="zh-CN" dirty="0">
                <a:solidFill>
                  <a:srgbClr val="7F7F7F"/>
                </a:solidFill>
              </a:rPr>
              <a:t>(</a:t>
            </a:r>
            <a:r>
              <a:rPr lang="zh-CN" altLang="en-US" dirty="0">
                <a:solidFill>
                  <a:srgbClr val="7F7F7F"/>
                </a:solidFill>
              </a:rPr>
              <a:t>状态标志位</a:t>
            </a:r>
            <a:r>
              <a:rPr lang="en-US" altLang="zh-CN" dirty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循环结构的实现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347741" y="1859832"/>
            <a:ext cx="8594725" cy="5267325"/>
          </a:xfrm>
          <a:ln/>
        </p:spPr>
        <p:txBody>
          <a:bodyPr/>
          <a:lstStyle/>
          <a:p>
            <a:r>
              <a:rPr lang="zh-CN" altLang="en-US" dirty="0">
                <a:latin typeface="Courier New"/>
                <a:cs typeface="Courier New"/>
              </a:rPr>
              <a:t>计算参数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zh-CN" altLang="en-US" dirty="0">
                <a:latin typeface="Courier New"/>
                <a:cs typeface="Courier New"/>
              </a:rPr>
              <a:t>中</a:t>
            </a:r>
            <a:r>
              <a:rPr lang="en-US" altLang="zh-CN" dirty="0">
                <a:latin typeface="Courier New"/>
                <a:cs typeface="Courier New"/>
              </a:rPr>
              <a:t>1</a:t>
            </a:r>
            <a:r>
              <a:rPr lang="zh-CN" altLang="en-US" dirty="0">
                <a:latin typeface="Courier New"/>
                <a:cs typeface="Courier New"/>
              </a:rPr>
              <a:t>的个数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zh-CN" altLang="en-US" dirty="0"/>
              <a:t>使用条件分支实现继续循环或退出循环</a:t>
            </a:r>
            <a:endParaRPr lang="en-US" dirty="0"/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</a:t>
            </a:r>
            <a:r>
              <a:rPr lang="zh-CN" altLang="en-US" dirty="0"/>
              <a:t>循环示例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2400" y="3124200"/>
            <a:ext cx="4343401" cy="3281065"/>
            <a:chOff x="477358" y="2891135"/>
            <a:chExt cx="4154402" cy="3281065"/>
          </a:xfrm>
        </p:grpSpPr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477358" y="3352800"/>
              <a:ext cx="4154402" cy="2819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pcount_do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(unsigned long x) 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do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 while (x);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27304" y="2891135"/>
              <a:ext cx="37430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C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代码</a:t>
              </a:r>
              <a:endPara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19600" y="3150327"/>
            <a:ext cx="4724400" cy="3255051"/>
            <a:chOff x="4583929" y="2917150"/>
            <a:chExt cx="4560073" cy="3255051"/>
          </a:xfrm>
        </p:grpSpPr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583929" y="3352801"/>
              <a:ext cx="4560073" cy="2819400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(unsigned long x)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800598" y="2917150"/>
              <a:ext cx="4041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goto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版本</a:t>
              </a:r>
              <a:endPara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</a:t>
            </a:r>
            <a:r>
              <a:rPr lang="zh-CN" altLang="en-US" dirty="0"/>
              <a:t>循环的汇编实现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890418" y="4376739"/>
            <a:ext cx="5562600" cy="23288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$0, %eax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movq  %rdi, %rdx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$1,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%edx	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%rdx, %rax	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%rdi	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.L2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0417" y="1403728"/>
            <a:ext cx="4041776" cy="2939672"/>
            <a:chOff x="890417" y="1403728"/>
            <a:chExt cx="4041776" cy="2939672"/>
          </a:xfrm>
        </p:grpSpPr>
        <p:sp>
          <p:nvSpPr>
            <p:cNvPr id="9" name="Rectangle 6"/>
            <p:cNvSpPr>
              <a:spLocks/>
            </p:cNvSpPr>
            <p:nvPr/>
          </p:nvSpPr>
          <p:spPr bwMode="auto">
            <a:xfrm>
              <a:off x="890418" y="1865180"/>
              <a:ext cx="4041775" cy="2478220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90417" y="1403728"/>
              <a:ext cx="4041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goto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版本</a:t>
              </a:r>
              <a:endPara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6431"/>
              </p:ext>
            </p:extLst>
          </p:nvPr>
        </p:nvGraphicFramePr>
        <p:xfrm>
          <a:off x="5638800" y="1865180"/>
          <a:ext cx="2667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27437" y="437673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result = 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05200" y="4695392"/>
            <a:ext cx="15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51215" y="5193268"/>
            <a:ext cx="2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t = x &amp; 0x1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51215" y="5477729"/>
            <a:ext cx="2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result += 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51215" y="5745298"/>
            <a:ext cx="2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x &gt;&gt;=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58061" y="6019800"/>
            <a:ext cx="287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if (x) goto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27531" y="1750005"/>
            <a:ext cx="2895600" cy="1663700"/>
            <a:chOff x="4191000" y="4279900"/>
            <a:chExt cx="2895600" cy="1663700"/>
          </a:xfrm>
        </p:grpSpPr>
        <p:sp>
          <p:nvSpPr>
            <p:cNvPr id="56323" name="Rectangle 3"/>
            <p:cNvSpPr>
              <a:spLocks/>
            </p:cNvSpPr>
            <p:nvPr/>
          </p:nvSpPr>
          <p:spPr bwMode="auto">
            <a:xfrm>
              <a:off x="4191000" y="4279900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/>
              <a:r>
                <a: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C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代码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6324" name="Rectangle 4"/>
            <p:cNvSpPr>
              <a:spLocks/>
            </p:cNvSpPr>
            <p:nvPr/>
          </p:nvSpPr>
          <p:spPr bwMode="auto">
            <a:xfrm>
              <a:off x="4191000" y="4724400"/>
              <a:ext cx="2895600" cy="1219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do 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Body</a:t>
              </a:r>
              <a:endParaRPr lang="en-US" sz="3200" i="1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while (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Test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);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93487" y="1736090"/>
            <a:ext cx="2819400" cy="2098674"/>
            <a:chOff x="3810000" y="1219200"/>
            <a:chExt cx="2819400" cy="2098674"/>
          </a:xfrm>
        </p:grpSpPr>
        <p:sp>
          <p:nvSpPr>
            <p:cNvPr id="56325" name="Rectangle 5"/>
            <p:cNvSpPr>
              <a:spLocks/>
            </p:cNvSpPr>
            <p:nvPr/>
          </p:nvSpPr>
          <p:spPr bwMode="auto">
            <a:xfrm>
              <a:off x="3810000" y="121920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/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goto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版本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6326" name="Rectangle 6"/>
            <p:cNvSpPr>
              <a:spLocks/>
            </p:cNvSpPr>
            <p:nvPr/>
          </p:nvSpPr>
          <p:spPr bwMode="auto">
            <a:xfrm>
              <a:off x="3886200" y="1631949"/>
              <a:ext cx="2743200" cy="1685925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 Italic" charset="0"/>
                </a:rPr>
                <a:t>loop: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 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Body</a:t>
              </a:r>
              <a:endParaRPr lang="en-US" sz="3200" i="1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 if (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Test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    </a:t>
              </a:r>
              <a:r>
                <a:rPr lang="en-US" sz="2400" dirty="0" err="1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goto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 Italic" charset="0"/>
                </a:rPr>
                <a:t>loop</a:t>
              </a:r>
            </a:p>
          </p:txBody>
        </p:sp>
      </p:grp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</a:t>
            </a:r>
            <a:r>
              <a:rPr lang="zh-CN" altLang="en-US" dirty="0"/>
              <a:t>的通常实现方法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67231" y="3570128"/>
            <a:ext cx="2616200" cy="2686208"/>
            <a:chOff x="867231" y="3570128"/>
            <a:chExt cx="2616200" cy="2686208"/>
          </a:xfrm>
        </p:grpSpPr>
        <p:sp>
          <p:nvSpPr>
            <p:cNvPr id="56329" name="Rectangle 9"/>
            <p:cNvSpPr>
              <a:spLocks/>
            </p:cNvSpPr>
            <p:nvPr/>
          </p:nvSpPr>
          <p:spPr bwMode="auto">
            <a:xfrm>
              <a:off x="1064081" y="3995736"/>
              <a:ext cx="2222500" cy="2260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{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Statement</a:t>
              </a:r>
              <a:r>
                <a:rPr lang="en-US" sz="2000" b="1" baseline="-25000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Statement</a:t>
              </a:r>
              <a:r>
                <a:rPr lang="en-US" sz="2000" b="1" baseline="-25000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2</a:t>
              </a:r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  …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</a:t>
              </a:r>
              <a:r>
                <a:rPr lang="en-US" sz="20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Statement</a:t>
              </a:r>
              <a:r>
                <a:rPr lang="en-US" sz="2000" b="1" baseline="-25000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n</a:t>
              </a:r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}</a:t>
              </a:r>
            </a:p>
          </p:txBody>
        </p:sp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867231" y="3570128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Body:</a:t>
              </a:r>
              <a:endPara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zh-CN" altLang="en-US" dirty="0"/>
              <a:t>跳到中间</a:t>
            </a:r>
            <a:r>
              <a:rPr lang="en-US" dirty="0"/>
              <a:t>”</a:t>
            </a:r>
            <a:r>
              <a:rPr lang="zh-CN" altLang="en-US" dirty="0"/>
              <a:t>翻译法</a:t>
            </a:r>
            <a:endParaRPr lang="en-US" dirty="0"/>
          </a:p>
          <a:p>
            <a:r>
              <a:rPr lang="zh-CN" altLang="en-US" dirty="0"/>
              <a:t>使用选项 </a:t>
            </a:r>
            <a:r>
              <a:rPr lang="en-US" dirty="0"/>
              <a:t>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609600" y="3084576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85800" y="3503676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 “While</a:t>
            </a:r>
            <a:r>
              <a:rPr lang="en-US" altLang="zh-CN"/>
              <a:t>” </a:t>
            </a:r>
            <a:r>
              <a:rPr lang="zh-CN" altLang="en-US"/>
              <a:t>的实现</a:t>
            </a:r>
            <a:r>
              <a:rPr lang="en-US"/>
              <a:t>#</a:t>
            </a:r>
            <a:r>
              <a:rPr lang="en-US" dirty="0"/>
              <a:t>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goto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846775" y="31621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401" grpId="0" animBg="1"/>
      <p:bldP spid="594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5800" y="1415996"/>
            <a:ext cx="3762376" cy="3613204"/>
            <a:chOff x="508000" y="2679700"/>
            <a:chExt cx="3762376" cy="3613204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508000" y="2679700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代码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533400" y="3124200"/>
              <a:ext cx="3736976" cy="3168704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pcount_while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while (x)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94869" y="1415996"/>
            <a:ext cx="4044330" cy="3613204"/>
            <a:chOff x="4794869" y="1415996"/>
            <a:chExt cx="4044330" cy="3613204"/>
          </a:xfrm>
        </p:grpSpPr>
        <p:sp>
          <p:nvSpPr>
            <p:cNvPr id="54277" name="Rectangle 5"/>
            <p:cNvSpPr>
              <a:spLocks/>
            </p:cNvSpPr>
            <p:nvPr/>
          </p:nvSpPr>
          <p:spPr bwMode="auto">
            <a:xfrm>
              <a:off x="4794869" y="1415996"/>
              <a:ext cx="404433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跳到中间版本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797424" y="1863724"/>
              <a:ext cx="4041775" cy="3165476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pcount_goto_jtm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test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test: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</a:t>
            </a:r>
            <a:r>
              <a:rPr lang="zh-CN" altLang="en-US" dirty="0"/>
              <a:t>循环实现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  <a:r>
              <a:rPr lang="en-US" dirty="0"/>
              <a:t>1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5334000"/>
            <a:ext cx="69342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与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do-while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版本的函数比较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第一个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goto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语句跳到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test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处启动循环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 “While” </a:t>
            </a:r>
            <a:r>
              <a:rPr lang="zh-CN" altLang="en-US" dirty="0"/>
              <a:t>的实现</a:t>
            </a:r>
            <a:r>
              <a:rPr lang="en-US" dirty="0"/>
              <a:t>#2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41275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Do-While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319492" y="346551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goto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19492" y="3884613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495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487863" y="1616777"/>
            <a:ext cx="423545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“Do-while” </a:t>
            </a:r>
            <a:r>
              <a:rPr lang="zh-CN" alt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转换</a:t>
            </a:r>
            <a:endParaRPr lang="en-US" kern="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zh-CN" alt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使用选项</a:t>
            </a:r>
            <a:r>
              <a:rPr 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 –O1</a:t>
            </a:r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398" grpId="0" animBg="1"/>
      <p:bldP spid="59400" grpId="0"/>
      <p:bldP spid="59401" grpId="0" animBg="1"/>
      <p:bldP spid="59402" grpId="0" animBg="1"/>
      <p:bldP spid="594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30225" y="1423947"/>
            <a:ext cx="3736976" cy="3071853"/>
            <a:chOff x="530225" y="1423947"/>
            <a:chExt cx="3736976" cy="3071853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552396" y="1423947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代码</a:t>
              </a:r>
              <a:endParaRPr lang="en-US" sz="24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530225" y="1863724"/>
              <a:ext cx="3736976" cy="2632076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pcount_while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while (x)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75200" y="1447800"/>
            <a:ext cx="4063999" cy="3581400"/>
            <a:chOff x="4775200" y="1447800"/>
            <a:chExt cx="4063999" cy="3581400"/>
          </a:xfrm>
        </p:grpSpPr>
        <p:sp>
          <p:nvSpPr>
            <p:cNvPr id="54277" name="Rectangle 5"/>
            <p:cNvSpPr>
              <a:spLocks/>
            </p:cNvSpPr>
            <p:nvPr/>
          </p:nvSpPr>
          <p:spPr bwMode="auto">
            <a:xfrm>
              <a:off x="4775200" y="144780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Do-While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版本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797424" y="1863724"/>
              <a:ext cx="4041775" cy="3165476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pcount_goto_dw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 (!x)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done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done: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  <a:r>
              <a:rPr lang="en-US" dirty="0"/>
              <a:t>2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533400" y="5270500"/>
            <a:ext cx="8382000" cy="1282700"/>
          </a:xfrm>
          <a:prstGeom prst="rect">
            <a:avLst/>
          </a:prstGeom>
          <a:ln/>
        </p:spPr>
        <p:txBody>
          <a:bodyPr/>
          <a:lstStyle>
            <a:lvl1pPr marL="342900" indent="-3429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742950" indent="-2857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600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20574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25146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9718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3429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886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>
              <a:spcBef>
                <a:spcPct val="20000"/>
              </a:spcBef>
              <a:buFont typeface="Wingdings 2" pitchFamily="18" charset="2"/>
              <a:buChar char="¢"/>
            </a:pP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与</a:t>
            </a:r>
            <a:r>
              <a:rPr 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do-while</a:t>
            </a: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版本的函数对比</a:t>
            </a:r>
            <a:endParaRPr lang="en-US" altLang="zh-CN" sz="28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初始条件守护循环的入口</a:t>
            </a:r>
            <a:endParaRPr lang="en-US" sz="24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流程控制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条件码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状态标志位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Chap 3.2, 3.3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</a:t>
            </a:r>
            <a:r>
              <a:rPr lang="zh-CN" altLang="en-US" dirty="0"/>
              <a:t>循环形式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" y="1263650"/>
            <a:ext cx="4648200" cy="1425848"/>
            <a:chOff x="152400" y="1263650"/>
            <a:chExt cx="4648200" cy="142584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2400" y="1676400"/>
              <a:ext cx="4648200" cy="10130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for(</a:t>
              </a:r>
              <a:r>
                <a:rPr lang="en-US" sz="2400" i="1" dirty="0" err="1">
                  <a:latin typeface="Calibri Bold" panose="020F0702030404030204" pitchFamily="34" charset="0"/>
                  <a:cs typeface="Calibri Bold" panose="020F0702030404030204" pitchFamily="34" charset="0"/>
                </a:rPr>
                <a:t>Init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Test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Update 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52400" y="1263650"/>
              <a:ext cx="367665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一般形式</a:t>
              </a:r>
              <a:endPara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223838" indent="-223838" algn="l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+mj-lt"/>
                <a:cs typeface="Calibri"/>
              </a:endParaRPr>
            </a:p>
          </p:txBody>
        </p:sp>
      </p:grpSp>
      <p:sp>
        <p:nvSpPr>
          <p:cNvPr id="24" name="Rectangle 4"/>
          <p:cNvSpPr>
            <a:spLocks/>
          </p:cNvSpPr>
          <p:nvPr/>
        </p:nvSpPr>
        <p:spPr bwMode="auto">
          <a:xfrm>
            <a:off x="152400" y="2819400"/>
            <a:ext cx="46482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600700" y="2209800"/>
            <a:ext cx="3019372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600700" y="3124200"/>
            <a:ext cx="3019372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615242" y="6096000"/>
            <a:ext cx="3019372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657850" y="1752600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循环初始化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Init</a:t>
            </a: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)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657850" y="2711450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循环条件测试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Test)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691442" y="5683250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更新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Update)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5562600" y="4021489"/>
            <a:ext cx="3019372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                (x &gt;&gt; </a:t>
            </a:r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}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57850" y="3608739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循环体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Body)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/>
      <p:bldP spid="30" grpId="0"/>
      <p:bldP spid="31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</a:t>
            </a:r>
            <a:r>
              <a:rPr lang="zh-CN" altLang="en-US" dirty="0"/>
              <a:t>循环</a:t>
            </a:r>
            <a:r>
              <a:rPr lang="en-US" dirty="0">
                <a:sym typeface="Wingdings" pitchFamily="2" charset="2"/>
              </a:rPr>
              <a:t> While</a:t>
            </a:r>
            <a:r>
              <a:rPr lang="zh-CN" altLang="en-US" dirty="0">
                <a:sym typeface="Wingdings" pitchFamily="2" charset="2"/>
              </a:rPr>
              <a:t>循环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endParaRPr lang="zh-CN" altLang="en-US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1542514"/>
            <a:ext cx="4495800" cy="1458834"/>
            <a:chOff x="304800" y="1230664"/>
            <a:chExt cx="4495800" cy="1458834"/>
          </a:xfrm>
          <a:solidFill>
            <a:schemeClr val="bg1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81000" y="1676400"/>
              <a:ext cx="4419600" cy="10130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for (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Init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Test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Update 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04800" y="1230664"/>
              <a:ext cx="3448050" cy="41275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</a:rPr>
                <a:t>For</a:t>
              </a:r>
              <a:r>
                <a:rPr lang="zh-CN" altLang="en-US" sz="2400" dirty="0">
                  <a:solidFill>
                    <a:schemeClr val="tx2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</a:rPr>
                <a:t>版本</a:t>
              </a:r>
              <a:endParaRPr lang="en-US" sz="2400" dirty="0">
                <a:solidFill>
                  <a:schemeClr val="tx2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05000" y="3473450"/>
            <a:ext cx="4419600" cy="3129730"/>
            <a:chOff x="590550" y="3507761"/>
            <a:chExt cx="3676650" cy="312973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590550" y="3962400"/>
              <a:ext cx="3676650" cy="2675091"/>
            </a:xfrm>
            <a:prstGeom prst="rect">
              <a:avLst/>
            </a:prstGeom>
            <a:grp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Init;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while (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Test 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) {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Update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}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590550" y="3507761"/>
              <a:ext cx="3676650" cy="412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 Bold" panose="020F0702030404030204" pitchFamily="34" charset="0"/>
                  <a:cs typeface="Calibri Bold" panose="020F0702030404030204" pitchFamily="34" charset="0"/>
                </a:rPr>
                <a:t>While</a:t>
              </a:r>
              <a:r>
                <a:rPr lang="zh-CN" altLang="en-US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panose="020F0702030404030204" pitchFamily="34" charset="0"/>
                </a:rPr>
                <a:t>版本</a:t>
              </a:r>
              <a:endParaRPr 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</p:grpSp>
      <p:sp>
        <p:nvSpPr>
          <p:cNvPr id="19" name="AutoShape 10"/>
          <p:cNvSpPr>
            <a:spLocks/>
          </p:cNvSpPr>
          <p:nvPr/>
        </p:nvSpPr>
        <p:spPr bwMode="auto">
          <a:xfrm>
            <a:off x="3733800" y="3064286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</a:t>
            </a:r>
            <a:r>
              <a:rPr lang="zh-CN" altLang="en-US" dirty="0" smtClean="0"/>
              <a:t>循环用</a:t>
            </a:r>
            <a:r>
              <a:rPr lang="en-US" dirty="0" smtClean="0"/>
              <a:t>While </a:t>
            </a:r>
            <a:r>
              <a:rPr lang="zh-CN" altLang="en-US" dirty="0" smtClean="0"/>
              <a:t>循环实现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905289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&lt; WSIZE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357018" y="3636998"/>
            <a:ext cx="2919582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3224248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3" name="Rectangle 4"/>
          <p:cNvSpPr>
            <a:spLocks/>
          </p:cNvSpPr>
          <p:nvPr/>
        </p:nvSpPr>
        <p:spPr bwMode="auto">
          <a:xfrm>
            <a:off x="361950" y="571500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++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38150" y="5257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</a:t>
            </a:r>
            <a:r>
              <a:rPr lang="zh-CN" altLang="en-US" dirty="0"/>
              <a:t>循环用</a:t>
            </a:r>
            <a:r>
              <a:rPr lang="en-US" dirty="0">
                <a:sym typeface="Wingdings"/>
              </a:rPr>
              <a:t> Do-While</a:t>
            </a:r>
            <a:r>
              <a:rPr lang="zh-CN" altLang="en-US" dirty="0">
                <a:sym typeface="Wingdings"/>
              </a:rPr>
              <a:t>实现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" y="1462901"/>
            <a:ext cx="4495800" cy="3794899"/>
            <a:chOff x="152400" y="1462901"/>
            <a:chExt cx="4495800" cy="4175899"/>
          </a:xfrm>
        </p:grpSpPr>
        <p:sp>
          <p:nvSpPr>
            <p:cNvPr id="57351" name="Rectangle 7"/>
            <p:cNvSpPr>
              <a:spLocks/>
            </p:cNvSpPr>
            <p:nvPr/>
          </p:nvSpPr>
          <p:spPr bwMode="auto">
            <a:xfrm>
              <a:off x="152400" y="1462901"/>
              <a:ext cx="44958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代码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152400" y="1905000"/>
              <a:ext cx="4495800" cy="37338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pcount_for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(unsigned long x)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size_t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0;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&lt; WSIZE;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++)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unsigned bit = 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 (x &gt;&gt;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)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bit;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08524" y="1127115"/>
            <a:ext cx="4359276" cy="5654685"/>
            <a:chOff x="4708524" y="990600"/>
            <a:chExt cx="4359276" cy="5654685"/>
          </a:xfrm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4708524" y="990600"/>
              <a:ext cx="4359275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 err="1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goto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版本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4724400" y="1371600"/>
              <a:ext cx="4343400" cy="5273685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pcount_for_goto_dw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size_t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 (!(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&lt; WSIZE))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done;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unsigned bit = 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 (x &gt;&gt;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)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bit;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++;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&lt; WSIZE)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done: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5200" y="25908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3108315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175115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5013315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470515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955915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212035" y="5991254"/>
            <a:ext cx="8594725" cy="57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初始化测试将被优化删除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b="1" dirty="0">
                <a:solidFill>
                  <a:srgbClr val="7F7F7F"/>
                </a:solidFill>
              </a:rPr>
              <a:t>流程控制</a:t>
            </a:r>
            <a:r>
              <a:rPr lang="en-US" altLang="zh-CN" b="1" dirty="0">
                <a:solidFill>
                  <a:srgbClr val="7F7F7F"/>
                </a:solidFill>
              </a:rPr>
              <a:t>:</a:t>
            </a:r>
            <a:r>
              <a:rPr lang="zh-CN" altLang="en-US" b="1" dirty="0">
                <a:solidFill>
                  <a:srgbClr val="7F7F7F"/>
                </a:solidFill>
              </a:rPr>
              <a:t>条件码</a:t>
            </a:r>
            <a:r>
              <a:rPr lang="en-US" altLang="zh-CN" b="1" dirty="0">
                <a:solidFill>
                  <a:srgbClr val="7F7F7F"/>
                </a:solidFill>
              </a:rPr>
              <a:t>(</a:t>
            </a:r>
            <a:r>
              <a:rPr lang="zh-CN" altLang="en-US" b="1" dirty="0">
                <a:solidFill>
                  <a:srgbClr val="7F7F7F"/>
                </a:solidFill>
              </a:rPr>
              <a:t>状态标志位</a:t>
            </a:r>
            <a:r>
              <a:rPr lang="en-US" altLang="zh-CN" b="1" dirty="0">
                <a:solidFill>
                  <a:srgbClr val="7F7F7F"/>
                </a:solidFill>
              </a:rPr>
              <a:t>)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Switch</a:t>
            </a:r>
            <a:r>
              <a:rPr lang="zh-CN" altLang="en-US" b="1" dirty="0"/>
              <a:t>语句</a:t>
            </a:r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case</a:t>
            </a:r>
            <a:r>
              <a:rPr lang="zh-CN" altLang="en-US" dirty="0"/>
              <a:t>标号</a:t>
            </a:r>
            <a:endParaRPr lang="en-US" altLang="zh-CN" dirty="0"/>
          </a:p>
          <a:p>
            <a:pPr marL="552450" lvl="1"/>
            <a:r>
              <a:rPr lang="zh-CN" altLang="en-US" dirty="0"/>
              <a:t>本例：</a:t>
            </a:r>
            <a:r>
              <a:rPr lang="en-US" dirty="0"/>
              <a:t>5 &amp; 6</a:t>
            </a:r>
            <a:r>
              <a:rPr lang="zh-CN" altLang="en-US" dirty="0"/>
              <a:t>个</a:t>
            </a:r>
            <a:endParaRPr lang="en-US" dirty="0"/>
          </a:p>
          <a:p>
            <a:r>
              <a:rPr lang="zh-CN" altLang="en-US" dirty="0"/>
              <a:t>下穿</a:t>
            </a:r>
            <a:r>
              <a:rPr lang="en-US" dirty="0"/>
              <a:t>case</a:t>
            </a:r>
            <a:r>
              <a:rPr lang="zh-CN" altLang="en-US" dirty="0"/>
              <a:t>语句</a:t>
            </a:r>
            <a:endParaRPr lang="en-US" dirty="0"/>
          </a:p>
          <a:p>
            <a:pPr marL="552450" lvl="1"/>
            <a:r>
              <a:rPr lang="zh-CN" altLang="en-US" dirty="0"/>
              <a:t>本例：</a:t>
            </a:r>
            <a:r>
              <a:rPr lang="en-US" dirty="0"/>
              <a:t> 2</a:t>
            </a:r>
            <a:r>
              <a:rPr lang="zh-CN" altLang="en-US" dirty="0"/>
              <a:t>个</a:t>
            </a:r>
            <a:endParaRPr lang="en-US" dirty="0"/>
          </a:p>
          <a:p>
            <a:r>
              <a:rPr lang="en-US" dirty="0"/>
              <a:t>Missing cases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3810000" y="32004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跳转表结构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85750" y="1282700"/>
            <a:ext cx="2317750" cy="3060700"/>
            <a:chOff x="285750" y="1219200"/>
            <a:chExt cx="2317750" cy="3060700"/>
          </a:xfrm>
        </p:grpSpPr>
        <p:sp>
          <p:nvSpPr>
            <p:cNvPr id="22548" name="Rectangle 20"/>
            <p:cNvSpPr>
              <a:spLocks/>
            </p:cNvSpPr>
            <p:nvPr/>
          </p:nvSpPr>
          <p:spPr bwMode="auto">
            <a:xfrm>
              <a:off x="304800" y="1676400"/>
              <a:ext cx="2298700" cy="26035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switch(x) {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case val_0: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Block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0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case val_1: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Block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1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• • •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case val_</a:t>
              </a:r>
              <a:r>
                <a:rPr lang="en-US" sz="1800" dirty="0">
                  <a:solidFill>
                    <a:schemeClr val="tx1"/>
                  </a:solidFill>
                  <a:latin typeface="Courier New Bold Italic" charset="0"/>
                  <a:cs typeface="Courier New Bold Italic" charset="0"/>
                  <a:sym typeface="Courier New Bold Italic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-1: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Block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–1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}</a:t>
              </a:r>
            </a:p>
          </p:txBody>
        </p:sp>
        <p:sp>
          <p:nvSpPr>
            <p:cNvPr id="22549" name="Rectangle 21"/>
            <p:cNvSpPr>
              <a:spLocks/>
            </p:cNvSpPr>
            <p:nvPr/>
          </p:nvSpPr>
          <p:spPr bwMode="auto">
            <a:xfrm>
              <a:off x="285750" y="1219200"/>
              <a:ext cx="2317750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Switch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语句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1462" y="4724400"/>
            <a:ext cx="2700338" cy="838200"/>
            <a:chOff x="271462" y="4724400"/>
            <a:chExt cx="2700338" cy="838200"/>
          </a:xfrm>
        </p:grpSpPr>
        <p:sp>
          <p:nvSpPr>
            <p:cNvPr id="22547" name="Rectangle 19"/>
            <p:cNvSpPr>
              <a:spLocks/>
            </p:cNvSpPr>
            <p:nvPr/>
          </p:nvSpPr>
          <p:spPr bwMode="auto">
            <a:xfrm>
              <a:off x="304800" y="5168900"/>
              <a:ext cx="2667000" cy="3937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goto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*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JTab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[x];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</p:txBody>
        </p:sp>
        <p:sp>
          <p:nvSpPr>
            <p:cNvPr id="22550" name="Rectangle 22"/>
            <p:cNvSpPr>
              <a:spLocks/>
            </p:cNvSpPr>
            <p:nvPr/>
          </p:nvSpPr>
          <p:spPr bwMode="auto">
            <a:xfrm>
              <a:off x="271462" y="4724400"/>
              <a:ext cx="2700337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翻译</a:t>
              </a: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(Extended C)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1500" y="1320800"/>
            <a:ext cx="2095500" cy="2870200"/>
            <a:chOff x="3111500" y="1282700"/>
            <a:chExt cx="2095500" cy="2870200"/>
          </a:xfrm>
        </p:grpSpPr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3937000" y="1714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Targ0</a:t>
              </a:r>
            </a:p>
          </p:txBody>
        </p:sp>
        <p:sp>
          <p:nvSpPr>
            <p:cNvPr id="22542" name="Rectangle 14"/>
            <p:cNvSpPr>
              <a:spLocks/>
            </p:cNvSpPr>
            <p:nvPr/>
          </p:nvSpPr>
          <p:spPr bwMode="auto">
            <a:xfrm>
              <a:off x="3937000" y="2095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Targ1</a:t>
              </a:r>
            </a:p>
          </p:txBody>
        </p:sp>
        <p:sp>
          <p:nvSpPr>
            <p:cNvPr id="22543" name="Rectangle 15"/>
            <p:cNvSpPr>
              <a:spLocks/>
            </p:cNvSpPr>
            <p:nvPr/>
          </p:nvSpPr>
          <p:spPr bwMode="auto">
            <a:xfrm>
              <a:off x="3937000" y="2476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Targ2</a:t>
              </a:r>
            </a:p>
          </p:txBody>
        </p:sp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3937000" y="37719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</a:t>
              </a:r>
              <a:r>
                <a:rPr lang="en-US" sz="1800">
                  <a:solidFill>
                    <a:schemeClr val="tx1"/>
                  </a:solidFill>
                  <a:latin typeface="Courier New Bold Italic" charset="0"/>
                  <a:cs typeface="Courier New Bold Italic" charset="0"/>
                  <a:sym typeface="Courier New Bold Italic" charset="0"/>
                </a:rPr>
                <a:t>n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-1</a:t>
              </a:r>
            </a:p>
          </p:txBody>
        </p:sp>
        <p:sp>
          <p:nvSpPr>
            <p:cNvPr id="22545" name="Rectangle 17"/>
            <p:cNvSpPr>
              <a:spLocks/>
            </p:cNvSpPr>
            <p:nvPr/>
          </p:nvSpPr>
          <p:spPr bwMode="auto">
            <a:xfrm>
              <a:off x="3937000" y="2857500"/>
              <a:ext cx="1270000" cy="9144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46" name="Rectangle 18"/>
            <p:cNvSpPr>
              <a:spLocks/>
            </p:cNvSpPr>
            <p:nvPr/>
          </p:nvSpPr>
          <p:spPr bwMode="auto">
            <a:xfrm>
              <a:off x="3111500" y="1701800"/>
              <a:ext cx="852488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jtab</a:t>
              </a:r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:</a:t>
              </a:r>
            </a:p>
          </p:txBody>
        </p:sp>
        <p:sp>
          <p:nvSpPr>
            <p:cNvPr id="22551" name="Rectangle 23"/>
            <p:cNvSpPr>
              <a:spLocks/>
            </p:cNvSpPr>
            <p:nvPr/>
          </p:nvSpPr>
          <p:spPr bwMode="auto">
            <a:xfrm>
              <a:off x="3936876" y="1282700"/>
              <a:ext cx="1270124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跳转表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94363" y="1143000"/>
            <a:ext cx="2763837" cy="5181600"/>
            <a:chOff x="5694363" y="1143000"/>
            <a:chExt cx="2763837" cy="5181600"/>
          </a:xfrm>
        </p:grpSpPr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7235825" y="15875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0</a:t>
              </a:r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6030913" y="1587500"/>
              <a:ext cx="10048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Targ0: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7235825" y="25781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1</a:t>
              </a:r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6030913" y="2578100"/>
              <a:ext cx="10048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Targ1:</a:t>
              </a:r>
            </a:p>
          </p:txBody>
        </p:sp>
        <p:sp>
          <p:nvSpPr>
            <p:cNvPr id="22536" name="Rectangle 8"/>
            <p:cNvSpPr>
              <a:spLocks/>
            </p:cNvSpPr>
            <p:nvPr/>
          </p:nvSpPr>
          <p:spPr bwMode="auto">
            <a:xfrm>
              <a:off x="7235825" y="35687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2</a:t>
              </a:r>
            </a:p>
          </p:txBody>
        </p:sp>
        <p:sp>
          <p:nvSpPr>
            <p:cNvPr id="22537" name="Rectangle 9"/>
            <p:cNvSpPr>
              <a:spLocks/>
            </p:cNvSpPr>
            <p:nvPr/>
          </p:nvSpPr>
          <p:spPr bwMode="auto">
            <a:xfrm>
              <a:off x="6030913" y="3568700"/>
              <a:ext cx="10048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Targ2:</a:t>
              </a:r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7235825" y="54864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–1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5694363" y="5702300"/>
              <a:ext cx="13096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</a:t>
              </a:r>
              <a:r>
                <a:rPr lang="en-US" sz="2000">
                  <a:solidFill>
                    <a:schemeClr val="tx1"/>
                  </a:solidFill>
                  <a:latin typeface="Courier New Bold Italic" charset="0"/>
                  <a:cs typeface="Courier New Bold Italic" charset="0"/>
                  <a:sym typeface="Courier New Bold Italic" charset="0"/>
                </a:rPr>
                <a:t>n</a:t>
              </a: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-1:</a:t>
              </a:r>
            </a:p>
          </p:txBody>
        </p:sp>
        <p:sp>
          <p:nvSpPr>
            <p:cNvPr id="22540" name="Rectangle 12"/>
            <p:cNvSpPr>
              <a:spLocks/>
            </p:cNvSpPr>
            <p:nvPr/>
          </p:nvSpPr>
          <p:spPr bwMode="auto">
            <a:xfrm>
              <a:off x="7702550" y="4559300"/>
              <a:ext cx="227013" cy="914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52" name="Rectangle 24"/>
            <p:cNvSpPr>
              <a:spLocks/>
            </p:cNvSpPr>
            <p:nvPr/>
          </p:nvSpPr>
          <p:spPr bwMode="auto">
            <a:xfrm>
              <a:off x="7127875" y="1143000"/>
              <a:ext cx="1330325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跳转目标</a:t>
              </a:r>
              <a:endParaRPr 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</a:t>
            </a:r>
            <a:r>
              <a:rPr lang="zh-CN" altLang="en-US" dirty="0"/>
              <a:t>语句示例</a:t>
            </a:r>
            <a:endParaRPr lang="en-US" dirty="0"/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66675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3700" y="3816350"/>
            <a:ext cx="4711700" cy="1822450"/>
            <a:chOff x="393700" y="3816350"/>
            <a:chExt cx="4711700" cy="1822450"/>
          </a:xfrm>
        </p:grpSpPr>
        <p:sp>
          <p:nvSpPr>
            <p:cNvPr id="23562" name="Rectangle 10"/>
            <p:cNvSpPr>
              <a:spLocks/>
            </p:cNvSpPr>
            <p:nvPr/>
          </p:nvSpPr>
          <p:spPr bwMode="auto">
            <a:xfrm>
              <a:off x="393700" y="3816350"/>
              <a:ext cx="47117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638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Setup:</a:t>
              </a:r>
            </a:p>
          </p:txBody>
        </p:sp>
        <p:sp>
          <p:nvSpPr>
            <p:cNvPr id="18" name="Rectangle 1"/>
            <p:cNvSpPr>
              <a:spLocks/>
            </p:cNvSpPr>
            <p:nvPr/>
          </p:nvSpPr>
          <p:spPr bwMode="auto">
            <a:xfrm>
              <a:off x="411480" y="4114800"/>
              <a:ext cx="4465320" cy="15240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342900" algn="l"/>
                  <a:tab pos="342900" algn="l"/>
                  <a:tab pos="1311275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</a:tabLst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switch_eg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:</a:t>
              </a: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movq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%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rdx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, %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rcx</a:t>
              </a:r>
              <a:endPara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cmpq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$6, %rdi   # x:6</a:t>
              </a: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ja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 .L8</a:t>
              </a: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jmp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*.L4(,%rdi,8)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H="1" flipV="1">
            <a:off x="1524000" y="5334000"/>
            <a:ext cx="7620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374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属于</a:t>
            </a:r>
            <a:r>
              <a:rPr 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default</a:t>
            </a:r>
            <a:r>
              <a:rPr lang="zh-CN" alt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的数值范围</a:t>
            </a:r>
            <a:r>
              <a:rPr 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6167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注意：此处</a:t>
            </a:r>
            <a:r>
              <a:rPr lang="en-US" sz="2400" b="1" dirty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w</a:t>
            </a:r>
            <a:r>
              <a:rPr lang="zh-CN" altLang="en-US" sz="2400" b="1" dirty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没有初始化</a:t>
            </a:r>
            <a:endParaRPr lang="en-US" sz="2400" dirty="0">
              <a:solidFill>
                <a:srgbClr val="C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09301"/>
              </p:ext>
            </p:extLst>
          </p:nvPr>
        </p:nvGraphicFramePr>
        <p:xfrm>
          <a:off x="5257800" y="39243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语句示例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961529" y="6147628"/>
            <a:ext cx="110286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间接跳转</a:t>
            </a:r>
            <a:endParaRPr 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 Italic" charset="0"/>
              <a:sym typeface="Calibri Bold Italic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457200" y="3860800"/>
            <a:ext cx="4724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汇编实现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457200" y="4241800"/>
            <a:ext cx="68580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20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457200" y="1376362"/>
            <a:ext cx="66675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638800" y="1676400"/>
            <a:ext cx="3276600" cy="3200400"/>
            <a:chOff x="6248400" y="2220951"/>
            <a:chExt cx="2832100" cy="2732049"/>
          </a:xfrm>
          <a:solidFill>
            <a:schemeClr val="bg1"/>
          </a:solidFill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6248400" y="2220951"/>
              <a:ext cx="2832100" cy="328420"/>
            </a:xfrm>
            <a:prstGeom prst="rect">
              <a:avLst/>
            </a:prstGeom>
            <a:grp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跳转表</a:t>
              </a:r>
              <a:endParaRPr 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6248400" y="2546195"/>
              <a:ext cx="2832100" cy="2406805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.section	.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rodata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.align 8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.L4: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.L8	# x = 0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.L3	# x = 1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.L5	# x = 2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.L9	# x = 3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.L8	# x = 4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.L7	# x = 5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.L7	# x = 6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endParaRPr>
            </a:p>
          </p:txBody>
        </p:sp>
      </p:grpSp>
      <p:cxnSp>
        <p:nvCxnSpPr>
          <p:cNvPr id="5" name="直接箭头连接符 4"/>
          <p:cNvCxnSpPr>
            <a:stCxn id="24581" idx="0"/>
          </p:cNvCxnSpPr>
          <p:nvPr/>
        </p:nvCxnSpPr>
        <p:spPr bwMode="auto">
          <a:xfrm flipV="1">
            <a:off x="1512963" y="5715000"/>
            <a:ext cx="773037" cy="432628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汇编实现的解释</a:t>
            </a: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表结构</a:t>
            </a:r>
            <a:endParaRPr lang="en-US" dirty="0"/>
          </a:p>
          <a:p>
            <a:pPr marL="552450" lvl="1"/>
            <a:r>
              <a:rPr lang="zh-CN" altLang="en-US" dirty="0"/>
              <a:t>每个目标需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dirty="0"/>
          </a:p>
          <a:p>
            <a:pPr marL="552450" lvl="1"/>
            <a:r>
              <a:rPr lang="zh-CN" altLang="en-US" dirty="0"/>
              <a:t>基地址为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跳转</a:t>
            </a:r>
            <a:endParaRPr lang="en-US" dirty="0"/>
          </a:p>
          <a:p>
            <a:pPr marL="552450" lvl="1"/>
            <a:r>
              <a:rPr lang="zh-CN" altLang="en-US" dirty="0">
                <a:latin typeface="黑体" panose="02010609060101010101" pitchFamily="49" charset="-122"/>
                <a:cs typeface="Calibri Bold" charset="0"/>
                <a:sym typeface="Calibri Bold" charset="0"/>
              </a:rPr>
              <a:t>直接跳转</a:t>
            </a:r>
            <a:r>
              <a:rPr lang="zh-CN" altLang="en-US" dirty="0">
                <a:solidFill>
                  <a:srgbClr val="980002"/>
                </a:solidFill>
                <a:latin typeface="黑体" panose="02010609060101010101" pitchFamily="49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66750" lvl="2" indent="0">
              <a:buNone/>
            </a:pP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跳转到标号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处</a:t>
            </a:r>
            <a:endParaRPr lang="en-US" dirty="0"/>
          </a:p>
          <a:p>
            <a:pPr marL="552450" lvl="1"/>
            <a:r>
              <a:rPr lang="zh-CN" altLang="en-US" dirty="0">
                <a:latin typeface="黑体" panose="02010609060101010101" pitchFamily="49" charset="-122"/>
                <a:cs typeface="Calibri Bold" charset="0"/>
                <a:sym typeface="Calibri Bold" charset="0"/>
              </a:rPr>
              <a:t>间接跳转</a:t>
            </a:r>
            <a:r>
              <a:rPr lang="zh-CN" altLang="en-US" dirty="0">
                <a:solidFill>
                  <a:srgbClr val="980002"/>
                </a:solidFill>
                <a:latin typeface="黑体" panose="02010609060101010101" pitchFamily="49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6700" lvl="1" indent="0">
              <a:buNone/>
            </a:pPr>
            <a:r>
              <a:rPr lang="zh-CN" altLang="en-US" dirty="0"/>
              <a:t>    跳转表的起始地址：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zh-CN" altLang="en-US" dirty="0"/>
              <a:t>必须以</a:t>
            </a:r>
            <a:r>
              <a:rPr lang="en-US" altLang="zh-CN" dirty="0"/>
              <a:t>8</a:t>
            </a:r>
            <a:r>
              <a:rPr lang="zh-CN" altLang="en-US" dirty="0"/>
              <a:t>为比例因子</a:t>
            </a:r>
            <a:r>
              <a:rPr lang="en-US" dirty="0"/>
              <a:t> (</a:t>
            </a:r>
            <a:r>
              <a:rPr lang="zh-CN" altLang="en-US" dirty="0"/>
              <a:t>地址是</a:t>
            </a:r>
            <a:r>
              <a:rPr lang="en-US" dirty="0"/>
              <a:t>8</a:t>
            </a:r>
            <a:r>
              <a:rPr lang="zh-CN" altLang="en-US" dirty="0"/>
              <a:t>字节的整数倍</a:t>
            </a:r>
            <a:r>
              <a:rPr lang="en-US" dirty="0"/>
              <a:t>)</a:t>
            </a:r>
          </a:p>
          <a:p>
            <a:pPr marL="552450" lvl="1"/>
            <a:r>
              <a:rPr lang="en-US" altLang="zh-CN" dirty="0"/>
              <a:t>0 ≤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altLang="zh-CN" dirty="0"/>
              <a:t> ≤ 6</a:t>
            </a:r>
            <a:r>
              <a:rPr lang="zh-CN" altLang="en-US" dirty="0"/>
              <a:t>时，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从有效地址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处获取目标地址</a:t>
            </a:r>
            <a:endParaRPr lang="en-US" dirty="0"/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457700" y="1261517"/>
            <a:ext cx="2832100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跳转表</a:t>
            </a:r>
            <a:endParaRPr 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57699" y="1640141"/>
            <a:ext cx="3305299" cy="2851937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处理器状态</a:t>
            </a:r>
            <a:r>
              <a:rPr lang="en-US" dirty="0"/>
              <a:t>(x86-64, </a:t>
            </a:r>
            <a:r>
              <a:rPr lang="zh-CN" altLang="en-US" dirty="0"/>
              <a:t>一部分</a:t>
            </a:r>
            <a:r>
              <a:rPr lang="en-US" dirty="0"/>
              <a:t>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当前程序的运行状态信息</a:t>
            </a:r>
            <a:endParaRPr lang="en-US" dirty="0"/>
          </a:p>
          <a:p>
            <a:pPr marL="552450" lvl="1"/>
            <a:r>
              <a:rPr lang="zh-CN" altLang="en-US" dirty="0"/>
              <a:t>临时数据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</a:t>
            </a:r>
          </a:p>
          <a:p>
            <a:pPr marL="552450" lvl="1"/>
            <a:r>
              <a:rPr lang="zh-CN" altLang="en-US" dirty="0"/>
              <a:t>运行时栈的位置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</a:t>
            </a:r>
          </a:p>
          <a:p>
            <a:pPr marL="552450" lvl="1"/>
            <a:r>
              <a:rPr lang="zh-CN" altLang="en-US" dirty="0"/>
              <a:t>当前程序控制点位置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</a:t>
            </a:r>
          </a:p>
          <a:p>
            <a:pPr marL="552450" lvl="1"/>
            <a:r>
              <a:rPr lang="zh-CN" altLang="en-US" dirty="0"/>
              <a:t>条件码</a:t>
            </a:r>
            <a:endParaRPr lang="en-US" altLang="zh-CN" dirty="0"/>
          </a:p>
          <a:p>
            <a:pPr marL="952500" lvl="2"/>
            <a:r>
              <a:rPr lang="zh-CN" altLang="en-US" dirty="0"/>
              <a:t>状态标志位</a:t>
            </a:r>
            <a:endParaRPr lang="en-US" altLang="zh-CN" dirty="0"/>
          </a:p>
          <a:p>
            <a:pPr marL="952500" lvl="2"/>
            <a:r>
              <a:rPr lang="zh-CN" altLang="en-US" dirty="0"/>
              <a:t>最近测试的状态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44134" y="5410200"/>
            <a:ext cx="1102866" cy="33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指令指针</a:t>
            </a:r>
            <a:endParaRPr lang="en-US" sz="20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95567" y="6050788"/>
            <a:ext cx="1801812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条件码</a:t>
            </a:r>
            <a:endParaRPr lang="en-US" sz="20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82367" y="4138385"/>
            <a:ext cx="1284405" cy="390072"/>
            <a:chOff x="3182367" y="4138385"/>
            <a:chExt cx="1284405" cy="390072"/>
          </a:xfrm>
        </p:grpSpPr>
        <p:sp>
          <p:nvSpPr>
            <p:cNvPr id="33799" name="Rectangle 7"/>
            <p:cNvSpPr>
              <a:spLocks/>
            </p:cNvSpPr>
            <p:nvPr/>
          </p:nvSpPr>
          <p:spPr bwMode="auto">
            <a:xfrm>
              <a:off x="3182367" y="4138385"/>
              <a:ext cx="1102866" cy="3847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/>
              <a:r>
                <a:rPr lang="zh-CN" altLang="en-US" sz="2000" dirty="0">
                  <a:solidFill>
                    <a:srgbClr val="C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当前栈顶</a:t>
              </a:r>
              <a:endPara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cxnSp>
          <p:nvCxnSpPr>
            <p:cNvPr id="3" name="Straight Arrow Connector 2"/>
            <p:cNvCxnSpPr>
              <a:endCxn id="27" idx="1"/>
            </p:cNvCxnSpPr>
            <p:nvPr/>
          </p:nvCxnSpPr>
          <p:spPr bwMode="auto">
            <a:xfrm>
              <a:off x="3733800" y="4526689"/>
              <a:ext cx="732972" cy="17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/>
      <p:bldP spid="33801" grpId="0" animBg="1"/>
      <p:bldP spid="33802" grpId="0" animBg="1"/>
      <p:bldP spid="33803" grpId="0" animBg="1"/>
      <p:bldP spid="33804" grpId="0" animBg="1"/>
      <p:bldP spid="33805" grpId="0" animBg="1"/>
      <p:bldP spid="338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266700" y="1958340"/>
            <a:ext cx="3962400" cy="33528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跳转表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66700" y="1562100"/>
            <a:ext cx="24511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跳转表</a:t>
            </a:r>
            <a:endParaRPr 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066800"/>
            <a:ext cx="4432300" cy="53038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124200" y="3024982"/>
            <a:ext cx="1828800" cy="2442368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124200" y="1562100"/>
            <a:ext cx="1981200" cy="18669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124200" y="2514599"/>
            <a:ext cx="1981200" cy="1160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3124200" y="3429000"/>
            <a:ext cx="1981200" cy="609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124200" y="4246166"/>
            <a:ext cx="1830388" cy="122118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3124200" y="4343400"/>
            <a:ext cx="1905000" cy="3048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3124200" y="4571998"/>
            <a:ext cx="1905000" cy="33337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代码块</a:t>
            </a:r>
            <a:r>
              <a:rPr lang="en-US" dirty="0"/>
              <a:t>(x == 1)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1600200" y="3962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30920"/>
              </p:ext>
            </p:extLst>
          </p:nvPr>
        </p:nvGraphicFramePr>
        <p:xfrm>
          <a:off x="4636028" y="12954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处理</a:t>
            </a:r>
            <a:r>
              <a:rPr lang="en-US" dirty="0"/>
              <a:t>Fall-Through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933575" y="37719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代码块</a:t>
            </a:r>
            <a:r>
              <a:rPr lang="en-US" dirty="0"/>
              <a:t>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3810000"/>
            <a:ext cx="5041900" cy="2819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5618"/>
              </p:ext>
            </p:extLst>
          </p:nvPr>
        </p:nvGraphicFramePr>
        <p:xfrm>
          <a:off x="4756150" y="150876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代码块</a:t>
            </a:r>
            <a:r>
              <a:rPr lang="en-US" dirty="0"/>
              <a:t>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228600" y="44196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337715"/>
              </p:ext>
            </p:extLst>
          </p:nvPr>
        </p:nvGraphicFramePr>
        <p:xfrm>
          <a:off x="4737446" y="13716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C </a:t>
            </a:r>
            <a:r>
              <a:rPr lang="zh-CN" altLang="en-US" dirty="0"/>
              <a:t>控制语句</a:t>
            </a:r>
            <a:endParaRPr lang="en-US" dirty="0"/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zh-CN" altLang="en-US" dirty="0"/>
              <a:t>汇编控制语句</a:t>
            </a:r>
            <a:endParaRPr lang="en-US" dirty="0"/>
          </a:p>
          <a:p>
            <a:pPr marL="546100" lvl="1"/>
            <a:r>
              <a:rPr lang="zh-CN" altLang="en-US" dirty="0"/>
              <a:t>条件</a:t>
            </a:r>
            <a:r>
              <a:rPr lang="en-US" dirty="0"/>
              <a:t>jump</a:t>
            </a:r>
          </a:p>
          <a:p>
            <a:pPr marL="546100" lvl="1"/>
            <a:r>
              <a:rPr lang="zh-CN" altLang="en-US" dirty="0"/>
              <a:t>条件传送</a:t>
            </a:r>
            <a:endParaRPr lang="en-US" altLang="zh-CN" dirty="0"/>
          </a:p>
          <a:p>
            <a:pPr marL="546100" lvl="1"/>
            <a:r>
              <a:rPr lang="zh-CN" altLang="en-US" dirty="0"/>
              <a:t>间接跳转</a:t>
            </a:r>
            <a:r>
              <a:rPr lang="en-US" dirty="0"/>
              <a:t>(</a:t>
            </a:r>
            <a:r>
              <a:rPr lang="zh-CN" altLang="en-US" dirty="0"/>
              <a:t>使用跳转表</a:t>
            </a:r>
            <a:r>
              <a:rPr lang="en-US" dirty="0"/>
              <a:t>)</a:t>
            </a:r>
          </a:p>
          <a:p>
            <a:pPr marL="546100" lvl="1"/>
            <a:r>
              <a:rPr lang="zh-CN" altLang="en-US" dirty="0"/>
              <a:t>汇编器生成代码序列实现复杂的流程控制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/>
            <a:r>
              <a:rPr lang="zh-CN" altLang="en-US" dirty="0"/>
              <a:t>标准技术</a:t>
            </a:r>
            <a:endParaRPr lang="en-US" altLang="zh-CN" dirty="0"/>
          </a:p>
          <a:p>
            <a:pPr marL="546100" lvl="1"/>
            <a:r>
              <a:rPr lang="zh-CN" altLang="en-US" dirty="0"/>
              <a:t>循环结构的实现</a:t>
            </a:r>
            <a:r>
              <a:rPr lang="en-US" altLang="zh-CN" dirty="0"/>
              <a:t> </a:t>
            </a:r>
          </a:p>
          <a:p>
            <a:pPr marL="946150" lvl="2"/>
            <a:r>
              <a:rPr lang="zh-CN" altLang="en-US" dirty="0"/>
              <a:t>转换成</a:t>
            </a:r>
            <a:r>
              <a:rPr lang="en-US" altLang="zh-CN" dirty="0"/>
              <a:t>do-while</a:t>
            </a:r>
          </a:p>
          <a:p>
            <a:pPr marL="946150" lvl="2"/>
            <a:r>
              <a:rPr lang="zh-CN" altLang="en-US" dirty="0"/>
              <a:t>转换成“跳到中间”形式</a:t>
            </a:r>
            <a:endParaRPr lang="en-US" altLang="zh-CN" dirty="0"/>
          </a:p>
          <a:p>
            <a:pPr marL="546100" lvl="1"/>
            <a:r>
              <a:rPr lang="zh-CN" altLang="en-US" dirty="0"/>
              <a:t>大的</a:t>
            </a:r>
            <a:r>
              <a:rPr lang="en-US" altLang="zh-CN" dirty="0"/>
              <a:t>Switch</a:t>
            </a:r>
            <a:r>
              <a:rPr lang="zh-CN" altLang="en-US" dirty="0"/>
              <a:t>语句使用跳转表</a:t>
            </a:r>
            <a:endParaRPr lang="en-US" altLang="zh-CN" dirty="0"/>
          </a:p>
          <a:p>
            <a:pPr marL="546100" lvl="1"/>
            <a:r>
              <a:rPr lang="zh-CN" altLang="en-US" dirty="0"/>
              <a:t>稀疏的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r>
              <a:rPr lang="en-US" altLang="zh-CN" dirty="0"/>
              <a:t> </a:t>
            </a:r>
            <a:r>
              <a:rPr lang="zh-CN" altLang="en-US" dirty="0"/>
              <a:t>使用决策树</a:t>
            </a:r>
            <a:r>
              <a:rPr lang="en-US" altLang="zh-CN" dirty="0"/>
              <a:t> (if-</a:t>
            </a:r>
            <a:r>
              <a:rPr lang="en-US" altLang="zh-CN" dirty="0" err="1"/>
              <a:t>elseif</a:t>
            </a:r>
            <a:r>
              <a:rPr lang="en-US" altLang="zh-CN" dirty="0"/>
              <a:t>-</a:t>
            </a:r>
            <a:r>
              <a:rPr lang="en-US" altLang="zh-CN" dirty="0" err="1"/>
              <a:t>elseif</a:t>
            </a:r>
            <a:r>
              <a:rPr lang="en-US" altLang="zh-CN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2804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  <a:p>
            <a:pPr marL="552450" lvl="1"/>
            <a:r>
              <a:rPr lang="zh-CN" altLang="en-US" dirty="0"/>
              <a:t>流程控制</a:t>
            </a:r>
            <a:r>
              <a:rPr lang="en-US" altLang="zh-CN" dirty="0"/>
              <a:t>:</a:t>
            </a:r>
            <a:r>
              <a:rPr lang="zh-CN" altLang="en-US" dirty="0"/>
              <a:t>条件码</a:t>
            </a:r>
            <a:r>
              <a:rPr lang="en-US" altLang="zh-CN" dirty="0"/>
              <a:t>(</a:t>
            </a:r>
            <a:r>
              <a:rPr lang="zh-CN" altLang="en-US" dirty="0"/>
              <a:t>状态标志位</a:t>
            </a:r>
            <a:r>
              <a:rPr lang="en-US" altLang="zh-CN" dirty="0"/>
              <a:t>)</a:t>
            </a:r>
            <a:endParaRPr lang="en-US" dirty="0"/>
          </a:p>
          <a:p>
            <a:pPr marL="552450" lvl="1"/>
            <a:r>
              <a:rPr lang="zh-CN" altLang="en-US" dirty="0"/>
              <a:t>条件分支</a:t>
            </a:r>
            <a:r>
              <a:rPr lang="en-US" dirty="0"/>
              <a:t> &amp; conditional moves</a:t>
            </a:r>
          </a:p>
          <a:p>
            <a:pPr marL="552450" lvl="1"/>
            <a:r>
              <a:rPr lang="zh-CN" altLang="en-US" dirty="0"/>
              <a:t>循环结构的实现</a:t>
            </a:r>
            <a:endParaRPr lang="en-US" dirty="0"/>
          </a:p>
          <a:p>
            <a:pPr marL="552450" lvl="1"/>
            <a:r>
              <a:rPr lang="en-US" dirty="0"/>
              <a:t>Switch</a:t>
            </a:r>
            <a:r>
              <a:rPr lang="zh-CN" altLang="en-US" dirty="0"/>
              <a:t>语句</a:t>
            </a:r>
            <a:endParaRPr lang="en-US" dirty="0"/>
          </a:p>
          <a:p>
            <a:r>
              <a:rPr lang="zh-CN" altLang="en-US" dirty="0"/>
              <a:t>下一讲</a:t>
            </a:r>
            <a:endParaRPr lang="en-US" dirty="0"/>
          </a:p>
          <a:p>
            <a:pPr marL="552450" lvl="1"/>
            <a:r>
              <a:rPr lang="zh-CN" altLang="en-US" dirty="0"/>
              <a:t>栈</a:t>
            </a:r>
            <a:r>
              <a:rPr lang="en-US" altLang="zh-CN" dirty="0"/>
              <a:t>(</a:t>
            </a:r>
            <a:r>
              <a:rPr lang="en-US" dirty="0"/>
              <a:t>Stack)</a:t>
            </a:r>
          </a:p>
          <a:p>
            <a:pPr marL="552450" lvl="1"/>
            <a:r>
              <a:rPr lang="zh-CN" altLang="en-US" dirty="0"/>
              <a:t>调用</a:t>
            </a:r>
            <a:r>
              <a:rPr lang="en-US" altLang="zh-CN" dirty="0"/>
              <a:t>/</a:t>
            </a:r>
            <a:r>
              <a:rPr lang="zh-CN" altLang="en-US" dirty="0"/>
              <a:t>返回</a:t>
            </a:r>
            <a:endParaRPr lang="en-US" dirty="0"/>
          </a:p>
          <a:p>
            <a:pPr marL="552450" lvl="1"/>
            <a:r>
              <a:rPr lang="zh-CN" altLang="en-US" dirty="0"/>
              <a:t>过程调用的原则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条件码</a:t>
            </a:r>
            <a:r>
              <a:rPr lang="en-US" altLang="zh-CN" dirty="0"/>
              <a:t>——</a:t>
            </a:r>
            <a:r>
              <a:rPr lang="zh-CN" altLang="en-US" dirty="0"/>
              <a:t>被隐含赋值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单个位的寄存器</a:t>
            </a:r>
            <a:endParaRPr lang="en-US" dirty="0"/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 </a:t>
            </a: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进位</a:t>
            </a:r>
            <a:r>
              <a:rPr lang="zh-CN" altLang="en-US" dirty="0"/>
              <a:t>标志位</a:t>
            </a:r>
            <a:r>
              <a:rPr lang="en-US" altLang="zh-CN" dirty="0"/>
              <a:t>(</a:t>
            </a:r>
            <a:r>
              <a:rPr lang="en-US" dirty="0"/>
              <a:t>Carry Flag, </a:t>
            </a:r>
            <a:r>
              <a:rPr lang="zh-CN" altLang="en-US" dirty="0"/>
              <a:t>无符号数</a:t>
            </a:r>
            <a:r>
              <a:rPr lang="en-US" dirty="0"/>
              <a:t>)</a:t>
            </a:r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</a:t>
            </a:r>
            <a:r>
              <a:rPr lang="zh-CN" altLang="en-US" dirty="0"/>
              <a:t>符号标志识</a:t>
            </a:r>
            <a:r>
              <a:rPr lang="en-US" altLang="zh-CN" dirty="0"/>
              <a:t>(</a:t>
            </a:r>
            <a:r>
              <a:rPr lang="zh-CN" altLang="en-US" dirty="0"/>
              <a:t>位</a:t>
            </a:r>
            <a:r>
              <a:rPr lang="en-US" dirty="0"/>
              <a:t>Sign Flag, </a:t>
            </a:r>
            <a:r>
              <a:rPr lang="zh-CN" altLang="en-US" dirty="0"/>
              <a:t>有符号数</a:t>
            </a:r>
            <a:r>
              <a:rPr lang="en-US" dirty="0"/>
              <a:t>)</a:t>
            </a:r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>
                <a:sym typeface="Calibri Bold" charset="0"/>
              </a:rPr>
              <a:t>  </a:t>
            </a:r>
            <a:r>
              <a:rPr lang="zh-CN" altLang="en-US" dirty="0">
                <a:sym typeface="Calibri Bold" charset="0"/>
              </a:rPr>
              <a:t>零标志位</a:t>
            </a:r>
            <a:r>
              <a:rPr lang="en-US" dirty="0"/>
              <a:t> </a:t>
            </a:r>
            <a:r>
              <a:rPr lang="en-US" altLang="zh-CN" dirty="0"/>
              <a:t>( </a:t>
            </a:r>
            <a:r>
              <a:rPr lang="en-US" dirty="0"/>
              <a:t>Zero Flag</a:t>
            </a:r>
            <a:r>
              <a:rPr lang="en-US" altLang="zh-CN" dirty="0"/>
              <a:t> )</a:t>
            </a:r>
            <a:endParaRPr lang="en-US" dirty="0"/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</a:t>
            </a:r>
            <a:r>
              <a:rPr lang="zh-CN" altLang="en-US" dirty="0"/>
              <a:t>溢出标志位</a:t>
            </a:r>
            <a:r>
              <a:rPr lang="en-US" altLang="zh-CN" dirty="0"/>
              <a:t>(</a:t>
            </a:r>
            <a:r>
              <a:rPr lang="en-US" dirty="0"/>
              <a:t> Overflow Flag </a:t>
            </a:r>
            <a:r>
              <a:rPr lang="en-US" altLang="zh-CN" dirty="0"/>
              <a:t>, </a:t>
            </a:r>
            <a:r>
              <a:rPr lang="zh-CN" altLang="en-US" dirty="0"/>
              <a:t>有符号数</a:t>
            </a:r>
            <a:r>
              <a:rPr lang="en-US" dirty="0"/>
              <a:t>)</a:t>
            </a:r>
          </a:p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数值由算术运算隐式自动赋值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例</a:t>
            </a:r>
            <a:r>
              <a:rPr lang="en-US" dirty="0"/>
              <a:t>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solidFill>
                  <a:srgbClr val="0000CC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00CC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/>
              <a:t> </a:t>
            </a:r>
            <a:r>
              <a:rPr lang="zh-CN" altLang="en-US" dirty="0"/>
              <a:t>如果最高有效位有进位</a:t>
            </a:r>
            <a:r>
              <a:rPr lang="en-US" dirty="0"/>
              <a:t>(</a:t>
            </a:r>
            <a:r>
              <a:rPr lang="zh-CN" altLang="en-US" dirty="0"/>
              <a:t>无符号数溢出</a:t>
            </a:r>
            <a:r>
              <a:rPr lang="en-US" dirty="0"/>
              <a:t>)</a:t>
            </a:r>
            <a:r>
              <a:rPr lang="zh-CN" altLang="en-US" dirty="0"/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sym typeface="Calibri Bold" charset="0"/>
              </a:rPr>
              <a:t>C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F=0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dirty="0"/>
              <a:t> </a:t>
            </a:r>
            <a:r>
              <a:rPr lang="en-US" dirty="0">
                <a:sym typeface="Courier New Bold" charset="0"/>
              </a:rPr>
              <a:t>t ==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ourier New Bold" charset="0"/>
              </a:rPr>
              <a:t>ZF=0</a:t>
            </a:r>
            <a:endParaRPr lang="en-US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</a:endParaRPr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>
                <a:sym typeface="Calibri Bold" charset="0"/>
              </a:rPr>
              <a:t>如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</a:t>
            </a:r>
            <a:r>
              <a:rPr lang="zh-CN" altLang="en-US" dirty="0"/>
              <a:t>结果看做有符号数</a:t>
            </a:r>
            <a:r>
              <a:rPr lang="en-US" dirty="0"/>
              <a:t>)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/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SF=0 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dirty="0">
                <a:sym typeface="Calibri Bold" charset="0"/>
              </a:rPr>
              <a:t> 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补码</a:t>
            </a:r>
            <a:r>
              <a:rPr lang="en-US" altLang="zh-CN" dirty="0">
                <a:sym typeface="Calibri Bold" charset="0"/>
              </a:rPr>
              <a:t>)</a:t>
            </a:r>
            <a:r>
              <a:rPr lang="zh-CN" altLang="en-US" dirty="0">
                <a:sym typeface="Calibri Bold" charset="0"/>
              </a:rPr>
              <a:t>溢出</a:t>
            </a:r>
            <a:r>
              <a:rPr lang="zh-CN" altLang="en-US" dirty="0"/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OF=0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000" dirty="0"/>
          </a:p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指令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zh-CN" altLang="en-US" dirty="0">
                <a:sym typeface="Courier New Bold" charset="0"/>
              </a:rPr>
              <a:t>不设置条件码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条件码</a:t>
            </a:r>
            <a:r>
              <a:rPr lang="en-US" dirty="0"/>
              <a:t>(</a:t>
            </a:r>
            <a:r>
              <a:rPr lang="zh-CN" altLang="en-US" dirty="0"/>
              <a:t>隐含赋值</a:t>
            </a:r>
            <a:r>
              <a:rPr lang="en-US" dirty="0"/>
              <a:t>: Compare</a:t>
            </a:r>
            <a:r>
              <a:rPr lang="zh-CN" altLang="en-US" dirty="0"/>
              <a:t>指令</a:t>
            </a:r>
            <a:r>
              <a:rPr lang="en-US" dirty="0"/>
              <a:t>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Compare</a:t>
            </a:r>
            <a:r>
              <a:rPr lang="zh-CN" altLang="en-US" dirty="0"/>
              <a:t>指令对条件码的隐含赋值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>
              <a:buNone/>
            </a:pP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Src2</a:t>
            </a:r>
            <a:r>
              <a:rPr lang="en-US" dirty="0"/>
              <a:t> </a:t>
            </a:r>
            <a:r>
              <a:rPr lang="zh-CN" altLang="en-US" dirty="0"/>
              <a:t>计算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-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Src1</a:t>
            </a:r>
            <a:r>
              <a:rPr lang="en-US" dirty="0"/>
              <a:t> </a:t>
            </a:r>
            <a:r>
              <a:rPr lang="zh-CN" altLang="en-US" dirty="0"/>
              <a:t>但不改变目的操作数，仅用结果设置条件码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endParaRPr lang="en-US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0" indent="-82550"/>
            <a:r>
              <a:rPr lang="en-US" altLang="zh-CN" b="1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a</a:t>
            </a:r>
            <a:endParaRPr lang="en-US" b="1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CF=1</a:t>
            </a:r>
            <a:r>
              <a:rPr lang="en-US" altLang="zh-CN" dirty="0"/>
              <a:t> </a:t>
            </a:r>
            <a:r>
              <a:rPr lang="zh-CN" altLang="en-US" dirty="0"/>
              <a:t>如果最高有效位有进位</a:t>
            </a:r>
            <a:r>
              <a:rPr lang="en-US" altLang="zh-CN" dirty="0"/>
              <a:t>(</a:t>
            </a:r>
            <a:r>
              <a:rPr lang="zh-CN" altLang="en-US" dirty="0"/>
              <a:t>无符号数比较</a:t>
            </a:r>
            <a:r>
              <a:rPr lang="en-US" altLang="zh-CN" dirty="0"/>
              <a:t>)</a:t>
            </a: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altLang="zh-CN" dirty="0"/>
              <a:t> a</a:t>
            </a:r>
            <a:r>
              <a:rPr lang="en-US" altLang="zh-CN" dirty="0">
                <a:sym typeface="Courier New Bold" charset="0"/>
              </a:rPr>
              <a:t>==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endParaRPr lang="en-US" altLang="zh-CN" dirty="0"/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SF=1 </a:t>
            </a:r>
            <a:r>
              <a:rPr lang="zh-CN" altLang="en-US" dirty="0">
                <a:sym typeface="Calibri Bold" charset="0"/>
              </a:rPr>
              <a:t>如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altLang="zh-CN" dirty="0"/>
              <a:t> (</a:t>
            </a:r>
            <a:r>
              <a:rPr lang="zh-CN" altLang="en-US" dirty="0"/>
              <a:t>结果看做有符号数</a:t>
            </a:r>
            <a:r>
              <a:rPr lang="en-US" altLang="zh-CN" dirty="0"/>
              <a:t>)</a:t>
            </a: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OF=1 </a:t>
            </a:r>
            <a:r>
              <a:rPr lang="zh-CN" altLang="en-US" dirty="0">
                <a:sym typeface="Calibri Bold" charset="0"/>
              </a:rPr>
              <a:t>如补码 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>
                <a:sym typeface="Calibri Bold" charset="0"/>
              </a:rPr>
              <a:t>)</a:t>
            </a:r>
            <a:r>
              <a:rPr lang="zh-CN" altLang="en-US" dirty="0">
                <a:sym typeface="Calibri Bold" charset="0"/>
              </a:rPr>
              <a:t>溢出</a:t>
            </a:r>
            <a:endParaRPr lang="en-US" altLang="zh-CN" dirty="0">
              <a:sym typeface="Calibri Bold" charset="0"/>
            </a:endParaRPr>
          </a:p>
          <a:p>
            <a:pPr marL="317500" lvl="1" indent="0">
              <a:buNone/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条件码</a:t>
            </a:r>
            <a:r>
              <a:rPr lang="en-US" dirty="0"/>
              <a:t>(</a:t>
            </a:r>
            <a:r>
              <a:rPr lang="zh-CN" altLang="en-US" dirty="0"/>
              <a:t>隐含赋值</a:t>
            </a:r>
            <a:r>
              <a:rPr lang="en-US" altLang="zh-CN" dirty="0"/>
              <a:t>: </a:t>
            </a:r>
            <a:r>
              <a:rPr lang="en-US" dirty="0"/>
              <a:t>Test</a:t>
            </a:r>
            <a:r>
              <a:rPr lang="zh-CN" altLang="en-US" dirty="0"/>
              <a:t>指令</a:t>
            </a:r>
            <a:r>
              <a:rPr lang="en-US" dirty="0"/>
              <a:t>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指令对条件码的隐含赋值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717550" lvl="2" indent="0"/>
            <a:r>
              <a:rPr lang="zh-CN" altLang="en-US" dirty="0"/>
              <a:t>根据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altLang="zh-CN" dirty="0"/>
              <a:t> &amp; 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zh-CN" altLang="en-US" dirty="0">
                <a:latin typeface="黑体" panose="02010609060101010101" pitchFamily="49" charset="-122"/>
                <a:cs typeface="Calibri Italic" charset="0"/>
                <a:sym typeface="Calibri Italic" charset="0"/>
              </a:rPr>
              <a:t>的数值，设置条件码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717550" lvl="2" indent="0"/>
            <a:r>
              <a:rPr lang="zh-CN" altLang="en-US" dirty="0"/>
              <a:t>常用：一个操作数看做是一个掩码，检测某一位的值是否为</a:t>
            </a:r>
            <a:r>
              <a:rPr lang="en-US" altLang="zh-CN" dirty="0"/>
              <a:t>0</a:t>
            </a:r>
          </a:p>
          <a:p>
            <a:pPr marL="546100" lvl="1" indent="-34290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946150" lvl="2" indent="-342900"/>
            <a:r>
              <a:rPr lang="en-US" dirty="0"/>
              <a:t> </a:t>
            </a:r>
            <a:r>
              <a:rPr lang="zh-CN" altLang="en-US" dirty="0"/>
              <a:t>计算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</a:t>
            </a:r>
            <a:r>
              <a:rPr lang="zh-CN" altLang="en-US" dirty="0"/>
              <a:t>的结果后仅用于设置条件码，并不保存</a:t>
            </a:r>
            <a:endParaRPr lang="en-US" dirty="0"/>
          </a:p>
          <a:p>
            <a:pPr marL="717550" lvl="2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/>
              <a:t> </a:t>
            </a:r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717550" lvl="2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/>
              <a:t> </a:t>
            </a:r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</a:p>
          <a:p>
            <a:pPr marL="717550" lvl="2" indent="0"/>
            <a:r>
              <a:rPr lang="en-US" altLang="zh-CN" dirty="0">
                <a:latin typeface="Courier New Bold" charset="0"/>
                <a:ea typeface="ヒラギノ角ゴ ProN W6" charset="0"/>
                <a:cs typeface="Courier New Bold" charset="0"/>
                <a:sym typeface="Courier New Bold" charset="0"/>
              </a:rPr>
              <a:t>CF=0</a:t>
            </a:r>
            <a:r>
              <a:rPr lang="zh-CN" altLang="en-US" dirty="0">
                <a:latin typeface="Courier New Bold" charset="0"/>
                <a:ea typeface="ヒラギノ角ゴ ProN W6" charset="0"/>
                <a:cs typeface="Courier New Bold" charset="0"/>
                <a:sym typeface="Courier New Bold" charset="0"/>
              </a:rPr>
              <a:t>、</a:t>
            </a:r>
            <a:r>
              <a:rPr lang="en-US" altLang="zh-CN" dirty="0">
                <a:latin typeface="Courier New Bold" charset="0"/>
                <a:ea typeface="ヒラギノ角ゴ ProN W6" charset="0"/>
                <a:cs typeface="Courier New Bold" charset="0"/>
                <a:sym typeface="Courier New Bold" charset="0"/>
              </a:rPr>
              <a:t>OF=0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读取条件码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 err="1"/>
              <a:t>s</a:t>
            </a:r>
            <a:r>
              <a:rPr lang="en-US" dirty="0" err="1"/>
              <a:t>et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根据条件码组合将目的操作数的低位字节设置为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不改变其余</a:t>
            </a:r>
            <a:r>
              <a:rPr lang="en-US" altLang="zh-CN" dirty="0"/>
              <a:t>7</a:t>
            </a:r>
            <a:r>
              <a:rPr lang="zh-CN" altLang="en-US" dirty="0"/>
              <a:t>字节</a:t>
            </a:r>
            <a:endParaRPr lang="en-US" dirty="0"/>
          </a:p>
          <a:p>
            <a:pPr marL="552450" lvl="1"/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118303"/>
              </p:ext>
            </p:extLst>
          </p:nvPr>
        </p:nvGraphicFramePr>
        <p:xfrm>
          <a:off x="685800" y="2743200"/>
          <a:ext cx="7685088" cy="4034160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指令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同义词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作用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设置条件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Setz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Equal/zero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setnz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Not equal/not zero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sets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Negative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Nonnegative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setnge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SF^OF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Less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(SF^OF)|ZF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Less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~(SF^OF)&amp;~ZF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Greater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setge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~(SF^OF)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Greater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seta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setnbe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~CF&amp;~ZF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Above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setae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setnb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~CF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Above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setb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setnae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CF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Below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setbe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CF|ZF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Below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914400" y="54102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/>
              <a:t>整型数寄存器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lvl="1"/>
            <a:r>
              <a:rPr lang="zh-CN" altLang="en-US" dirty="0"/>
              <a:t>可以引用低位字节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81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81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81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81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81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81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802050" y="54483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810000" y="60452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7724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7724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7724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7724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7724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7724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7724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772400" y="6057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8768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8768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8768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8768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8768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8768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8768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876800" y="6019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91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91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91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91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91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91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914400" y="6019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24336</TotalTime>
  <Pages>0</Pages>
  <Words>3636</Words>
  <Characters>0</Characters>
  <Application>Microsoft Office PowerPoint</Application>
  <PresentationFormat>全屏显示(4:3)</PresentationFormat>
  <Lines>0</Lines>
  <Paragraphs>997</Paragraphs>
  <Slides>47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黑体</vt:lpstr>
      <vt:lpstr>宋体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Times New Roman</vt:lpstr>
      <vt:lpstr>Wingdings</vt:lpstr>
      <vt:lpstr>Wingdings 2</vt:lpstr>
      <vt:lpstr>template2007</vt:lpstr>
      <vt:lpstr>程序的机器级表示Ⅱ: 控制 </vt:lpstr>
      <vt:lpstr>教学目标</vt:lpstr>
      <vt:lpstr>主要内容</vt:lpstr>
      <vt:lpstr>处理器状态(x86-64, 一部分)</vt:lpstr>
      <vt:lpstr>条件码——被隐含赋值</vt:lpstr>
      <vt:lpstr>条件码(隐含赋值: Compare指令)</vt:lpstr>
      <vt:lpstr>条件码(隐含赋值: Test指令)</vt:lpstr>
      <vt:lpstr>读取条件码</vt:lpstr>
      <vt:lpstr>x86-64 整型数寄存器</vt:lpstr>
      <vt:lpstr>读取条件码(续…)</vt:lpstr>
      <vt:lpstr>主要内容</vt:lpstr>
      <vt:lpstr>跳转</vt:lpstr>
      <vt:lpstr>跳转</vt:lpstr>
      <vt:lpstr>条件分支</vt:lpstr>
      <vt:lpstr>条件分支(旧风格)</vt:lpstr>
      <vt:lpstr>用goto表述</vt:lpstr>
      <vt:lpstr>用分支翻译一般条件表达式</vt:lpstr>
      <vt:lpstr>条件分支</vt:lpstr>
      <vt:lpstr>条件传送指令</vt:lpstr>
      <vt:lpstr>条件传送——例子</vt:lpstr>
      <vt:lpstr>条件传送的不良案例</vt:lpstr>
      <vt:lpstr>主要内容</vt:lpstr>
      <vt:lpstr>“Do-While” 循环示例</vt:lpstr>
      <vt:lpstr>“Do-While” 循环的汇编实现</vt:lpstr>
      <vt:lpstr>“Do-While”的通常实现方法</vt:lpstr>
      <vt:lpstr> “While” 的实现#1</vt:lpstr>
      <vt:lpstr>While循环实现——例1</vt:lpstr>
      <vt:lpstr> “While” 的实现#2</vt:lpstr>
      <vt:lpstr>While循环——例2</vt:lpstr>
      <vt:lpstr>“For” 循环形式</vt:lpstr>
      <vt:lpstr>“For” 循环 While循环</vt:lpstr>
      <vt:lpstr>For循环用While 循环实现</vt:lpstr>
      <vt:lpstr>“For” 循环用 Do-While实现</vt:lpstr>
      <vt:lpstr>主要内容</vt:lpstr>
      <vt:lpstr>Switch语句</vt:lpstr>
      <vt:lpstr>跳转表结构</vt:lpstr>
      <vt:lpstr>Switch语句示例</vt:lpstr>
      <vt:lpstr>Switch语句示例</vt:lpstr>
      <vt:lpstr>汇编实现的解释</vt:lpstr>
      <vt:lpstr>跳转表</vt:lpstr>
      <vt:lpstr>代码块(x == 1)</vt:lpstr>
      <vt:lpstr>处理Fall-Through</vt:lpstr>
      <vt:lpstr>代码块(x == 2, x == 3)</vt:lpstr>
      <vt:lpstr>代码块(x == 5, x == 6, default)</vt:lpstr>
      <vt:lpstr>小结</vt:lpstr>
      <vt:lpstr>小结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刘 宏伟</cp:lastModifiedBy>
  <cp:revision>1143</cp:revision>
  <cp:lastPrinted>2013-09-12T14:46:51Z</cp:lastPrinted>
  <dcterms:created xsi:type="dcterms:W3CDTF">2012-09-13T15:33:55Z</dcterms:created>
  <dcterms:modified xsi:type="dcterms:W3CDTF">2021-04-12T06:55:23Z</dcterms:modified>
</cp:coreProperties>
</file>