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5"/>
  </p:notesMasterIdLst>
  <p:handoutMasterIdLst>
    <p:handoutMasterId r:id="rId46"/>
  </p:handoutMasterIdLst>
  <p:sldIdLst>
    <p:sldId id="817" r:id="rId2"/>
    <p:sldId id="849" r:id="rId3"/>
    <p:sldId id="818" r:id="rId4"/>
    <p:sldId id="819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47" r:id="rId14"/>
    <p:sldId id="846" r:id="rId15"/>
    <p:sldId id="848" r:id="rId16"/>
    <p:sldId id="830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31" r:id="rId44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385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855" y="3229122"/>
            <a:ext cx="7898544" cy="305827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1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9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ISSCC</a:t>
            </a:r>
            <a:r>
              <a:rPr lang="zh-CN" altLang="en-US" dirty="0"/>
              <a:t>：国际固体电路会议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处理器体系结构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教师：刘宏伟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7624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2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1207070"/>
            <a:ext cx="8640980" cy="5390282"/>
            <a:chOff x="107485" y="833395"/>
            <a:chExt cx="8640980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5093700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5093700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4472057" y="508700"/>
            <a:ext cx="4267121" cy="3172074"/>
            <a:chOff x="2619526" y="2505652"/>
            <a:chExt cx="4267121" cy="3172074"/>
          </a:xfrm>
        </p:grpSpPr>
        <p:sp>
          <p:nvSpPr>
            <p:cNvPr id="147" name="矩形 146"/>
            <p:cNvSpPr/>
            <p:nvPr/>
          </p:nvSpPr>
          <p:spPr bwMode="auto">
            <a:xfrm>
              <a:off x="4480550" y="2505652"/>
              <a:ext cx="2406097" cy="3172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8" name="Line 223"/>
            <p:cNvSpPr>
              <a:spLocks noChangeShapeType="1"/>
            </p:cNvSpPr>
            <p:nvPr/>
          </p:nvSpPr>
          <p:spPr bwMode="auto">
            <a:xfrm flipV="1">
              <a:off x="2619526" y="4244275"/>
              <a:ext cx="1766750" cy="316245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799612" y="2564904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5898709" y="2564904"/>
              <a:ext cx="652768" cy="305365"/>
              <a:chOff x="4560" y="2160"/>
              <a:chExt cx="384" cy="192"/>
            </a:xfrm>
          </p:grpSpPr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3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4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4799612" y="3022962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5903405" y="3022962"/>
              <a:ext cx="652768" cy="305365"/>
              <a:chOff x="4560" y="2448"/>
              <a:chExt cx="384" cy="192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0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1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4799612" y="3481010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77"/>
            <p:cNvGrpSpPr>
              <a:grpSpLocks/>
            </p:cNvGrpSpPr>
            <p:nvPr/>
          </p:nvGrpSpPr>
          <p:grpSpPr bwMode="auto">
            <a:xfrm>
              <a:off x="5898709" y="3481010"/>
              <a:ext cx="652768" cy="305365"/>
              <a:chOff x="4560" y="2736"/>
              <a:chExt cx="384" cy="192"/>
            </a:xfrm>
          </p:grpSpPr>
          <p:sp>
            <p:nvSpPr>
              <p:cNvPr id="176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7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8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4799612" y="393900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76"/>
            <p:cNvGrpSpPr>
              <a:grpSpLocks/>
            </p:cNvGrpSpPr>
            <p:nvPr/>
          </p:nvGrpSpPr>
          <p:grpSpPr bwMode="auto">
            <a:xfrm>
              <a:off x="5898709" y="3939007"/>
              <a:ext cx="652768" cy="305365"/>
              <a:chOff x="4560" y="3024"/>
              <a:chExt cx="384" cy="192"/>
            </a:xfrm>
          </p:grpSpPr>
          <p:sp>
            <p:nvSpPr>
              <p:cNvPr id="173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5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4799612" y="439709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5898709" y="4397097"/>
              <a:ext cx="652768" cy="305365"/>
              <a:chOff x="4560" y="3312"/>
              <a:chExt cx="384" cy="192"/>
            </a:xfrm>
          </p:grpSpPr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9" name="Rectangle 163"/>
            <p:cNvSpPr>
              <a:spLocks noChangeArrowheads="1"/>
            </p:cNvSpPr>
            <p:nvPr/>
          </p:nvSpPr>
          <p:spPr bwMode="auto">
            <a:xfrm>
              <a:off x="4799612" y="4855155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Group 175"/>
            <p:cNvGrpSpPr>
              <a:grpSpLocks/>
            </p:cNvGrpSpPr>
            <p:nvPr/>
          </p:nvGrpSpPr>
          <p:grpSpPr bwMode="auto">
            <a:xfrm>
              <a:off x="5898709" y="4855155"/>
              <a:ext cx="652768" cy="305365"/>
              <a:chOff x="4560" y="3600"/>
              <a:chExt cx="384" cy="192"/>
            </a:xfrm>
          </p:grpSpPr>
          <p:sp>
            <p:nvSpPr>
              <p:cNvPr id="167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68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69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4799612" y="531316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74"/>
            <p:cNvGrpSpPr>
              <a:grpSpLocks/>
            </p:cNvGrpSpPr>
            <p:nvPr/>
          </p:nvGrpSpPr>
          <p:grpSpPr bwMode="auto">
            <a:xfrm>
              <a:off x="5898709" y="5313167"/>
              <a:ext cx="652768" cy="305365"/>
              <a:chOff x="4560" y="3888"/>
              <a:chExt cx="384" cy="192"/>
            </a:xfrm>
          </p:grpSpPr>
          <p:sp>
            <p:nvSpPr>
              <p:cNvPr id="164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65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6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左大括号 162"/>
            <p:cNvSpPr/>
            <p:nvPr/>
          </p:nvSpPr>
          <p:spPr bwMode="auto">
            <a:xfrm>
              <a:off x="4433413" y="2727126"/>
              <a:ext cx="407946" cy="2892954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3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3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1052736"/>
            <a:ext cx="8640980" cy="5544616"/>
            <a:chOff x="107485" y="833395"/>
            <a:chExt cx="8640980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5093700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5093700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444755" y="1484784"/>
            <a:ext cx="4303710" cy="2845270"/>
            <a:chOff x="2531200" y="2996951"/>
            <a:chExt cx="4183163" cy="2701254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80551" y="2996951"/>
              <a:ext cx="2233812" cy="1944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531200" y="4052467"/>
              <a:ext cx="1902188" cy="16457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33413" y="3175194"/>
              <a:ext cx="378736" cy="1773139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4806713" y="3136371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83"/>
            <p:cNvGrpSpPr>
              <a:grpSpLocks/>
            </p:cNvGrpSpPr>
            <p:nvPr/>
          </p:nvGrpSpPr>
          <p:grpSpPr bwMode="auto">
            <a:xfrm>
              <a:off x="5693665" y="3136371"/>
              <a:ext cx="610448" cy="305366"/>
              <a:chOff x="4560" y="864"/>
              <a:chExt cx="384" cy="192"/>
            </a:xfrm>
          </p:grpSpPr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806713" y="3594419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82"/>
            <p:cNvGrpSpPr>
              <a:grpSpLocks/>
            </p:cNvGrpSpPr>
            <p:nvPr/>
          </p:nvGrpSpPr>
          <p:grpSpPr bwMode="auto">
            <a:xfrm>
              <a:off x="5693665" y="3594419"/>
              <a:ext cx="610448" cy="305366"/>
              <a:chOff x="4560" y="1152"/>
              <a:chExt cx="384" cy="192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28"/>
            <p:cNvSpPr>
              <a:spLocks noChangeArrowheads="1"/>
            </p:cNvSpPr>
            <p:nvPr/>
          </p:nvSpPr>
          <p:spPr bwMode="auto">
            <a:xfrm>
              <a:off x="4806713" y="4052468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>
              <a:off x="5693665" y="4052468"/>
              <a:ext cx="610448" cy="305366"/>
              <a:chOff x="4560" y="1440"/>
              <a:chExt cx="384" cy="192"/>
            </a:xfrm>
          </p:grpSpPr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4806713" y="4510516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80"/>
            <p:cNvGrpSpPr>
              <a:grpSpLocks/>
            </p:cNvGrpSpPr>
            <p:nvPr/>
          </p:nvGrpSpPr>
          <p:grpSpPr bwMode="auto">
            <a:xfrm>
              <a:off x="5693665" y="4510516"/>
              <a:ext cx="610448" cy="305366"/>
              <a:chOff x="4560" y="1728"/>
              <a:chExt cx="384" cy="192"/>
            </a:xfrm>
          </p:grpSpPr>
          <p:sp>
            <p:nvSpPr>
              <p:cNvPr id="11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9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32656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4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1207070"/>
            <a:ext cx="8640980" cy="5390282"/>
            <a:chOff x="107485" y="833395"/>
            <a:chExt cx="8640980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5093700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5093700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281098" y="1341435"/>
            <a:ext cx="4467366" cy="3416445"/>
            <a:chOff x="2424526" y="2413616"/>
            <a:chExt cx="4467366" cy="3416445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33413" y="2413616"/>
              <a:ext cx="2458479" cy="3319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424526" y="4091665"/>
              <a:ext cx="2029852" cy="173839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54379" y="2667576"/>
              <a:ext cx="357770" cy="2838018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4932041" y="252564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79"/>
            <p:cNvGrpSpPr>
              <a:grpSpLocks/>
            </p:cNvGrpSpPr>
            <p:nvPr/>
          </p:nvGrpSpPr>
          <p:grpSpPr bwMode="auto">
            <a:xfrm>
              <a:off x="5618794" y="2525640"/>
              <a:ext cx="610448" cy="305366"/>
              <a:chOff x="4560" y="2160"/>
              <a:chExt cx="384" cy="192"/>
            </a:xfrm>
          </p:grpSpPr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4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932041" y="2983688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78"/>
            <p:cNvGrpSpPr>
              <a:grpSpLocks/>
            </p:cNvGrpSpPr>
            <p:nvPr/>
          </p:nvGrpSpPr>
          <p:grpSpPr bwMode="auto">
            <a:xfrm>
              <a:off x="5618794" y="2983688"/>
              <a:ext cx="610448" cy="305366"/>
              <a:chOff x="4560" y="2448"/>
              <a:chExt cx="384" cy="192"/>
            </a:xfrm>
          </p:grpSpPr>
          <p:sp>
            <p:nvSpPr>
              <p:cNvPr id="140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1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4932041" y="3441737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</a:t>
              </a:r>
            </a:p>
          </p:txBody>
        </p:sp>
        <p:grpSp>
          <p:nvGrpSpPr>
            <p:cNvPr id="112" name="Group 177"/>
            <p:cNvGrpSpPr>
              <a:grpSpLocks/>
            </p:cNvGrpSpPr>
            <p:nvPr/>
          </p:nvGrpSpPr>
          <p:grpSpPr bwMode="auto">
            <a:xfrm>
              <a:off x="5618794" y="3441737"/>
              <a:ext cx="610448" cy="305366"/>
              <a:chOff x="4560" y="2736"/>
              <a:chExt cx="384" cy="192"/>
            </a:xfrm>
          </p:grpSpPr>
          <p:sp>
            <p:nvSpPr>
              <p:cNvPr id="137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9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4932041" y="3899785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</a:t>
              </a:r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5618794" y="3899785"/>
              <a:ext cx="610448" cy="305366"/>
              <a:chOff x="4560" y="3024"/>
              <a:chExt cx="384" cy="192"/>
            </a:xfrm>
          </p:grpSpPr>
          <p:sp>
            <p:nvSpPr>
              <p:cNvPr id="134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6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Rectangle 158"/>
            <p:cNvSpPr>
              <a:spLocks noChangeArrowheads="1"/>
            </p:cNvSpPr>
            <p:nvPr/>
          </p:nvSpPr>
          <p:spPr bwMode="auto">
            <a:xfrm>
              <a:off x="4932041" y="4357833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73"/>
            <p:cNvGrpSpPr>
              <a:grpSpLocks/>
            </p:cNvGrpSpPr>
            <p:nvPr/>
          </p:nvGrpSpPr>
          <p:grpSpPr bwMode="auto">
            <a:xfrm>
              <a:off x="5618794" y="4357833"/>
              <a:ext cx="610448" cy="305366"/>
              <a:chOff x="4560" y="3312"/>
              <a:chExt cx="384" cy="192"/>
            </a:xfrm>
          </p:grpSpPr>
          <p:sp>
            <p:nvSpPr>
              <p:cNvPr id="131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2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3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Rectangle 163"/>
            <p:cNvSpPr>
              <a:spLocks noChangeArrowheads="1"/>
            </p:cNvSpPr>
            <p:nvPr/>
          </p:nvSpPr>
          <p:spPr bwMode="auto">
            <a:xfrm>
              <a:off x="4932041" y="4815881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5618794" y="4815881"/>
              <a:ext cx="610448" cy="305366"/>
              <a:chOff x="4560" y="3600"/>
              <a:chExt cx="384" cy="192"/>
            </a:xfrm>
          </p:grpSpPr>
          <p:sp>
            <p:nvSpPr>
              <p:cNvPr id="128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9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0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68"/>
            <p:cNvSpPr>
              <a:spLocks noChangeArrowheads="1"/>
            </p:cNvSpPr>
            <p:nvPr/>
          </p:nvSpPr>
          <p:spPr bwMode="auto">
            <a:xfrm>
              <a:off x="4932041" y="527393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74"/>
            <p:cNvGrpSpPr>
              <a:grpSpLocks/>
            </p:cNvGrpSpPr>
            <p:nvPr/>
          </p:nvGrpSpPr>
          <p:grpSpPr bwMode="auto">
            <a:xfrm>
              <a:off x="5618794" y="5273930"/>
              <a:ext cx="610448" cy="305366"/>
              <a:chOff x="4560" y="3888"/>
              <a:chExt cx="384" cy="192"/>
            </a:xfrm>
          </p:grpSpPr>
          <p:sp>
            <p:nvSpPr>
              <p:cNvPr id="125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6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7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4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027091A-BCB4-446B-9F1E-121F574D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2" y="445070"/>
            <a:ext cx="8678734" cy="1255738"/>
          </a:xfrm>
        </p:spPr>
        <p:txBody>
          <a:bodyPr/>
          <a:lstStyle/>
          <a:p>
            <a:r>
              <a:rPr lang="zh-CN" altLang="en-US" sz="2800" dirty="0"/>
              <a:t>问题一（单选题）：上面</a:t>
            </a:r>
            <a:r>
              <a:rPr lang="en-US" altLang="zh-CN" sz="2800" dirty="0"/>
              <a:t>Y86</a:t>
            </a:r>
            <a:r>
              <a:rPr lang="zh-CN" altLang="en-US" sz="2800" dirty="0"/>
              <a:t>的</a:t>
            </a:r>
            <a:r>
              <a:rPr lang="en-US" altLang="zh-CN" sz="2800" dirty="0"/>
              <a:t>ISA</a:t>
            </a:r>
            <a:r>
              <a:rPr lang="zh-CN" altLang="en-US" sz="2800" dirty="0"/>
              <a:t>中，寄存器没有</a:t>
            </a:r>
            <a:r>
              <a:rPr lang="en-US" altLang="zh-CN" sz="2800" dirty="0"/>
              <a:t>%r15</a:t>
            </a:r>
            <a:r>
              <a:rPr lang="zh-CN" altLang="en-US" sz="2800" dirty="0"/>
              <a:t>，为什么：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D417A0F-6FBB-4992-9BCF-AC60E79418C6}"/>
              </a:ext>
            </a:extLst>
          </p:cNvPr>
          <p:cNvSpPr txBox="1">
            <a:spLocks/>
          </p:cNvSpPr>
          <p:nvPr/>
        </p:nvSpPr>
        <p:spPr bwMode="auto">
          <a:xfrm>
            <a:off x="1835696" y="2096852"/>
            <a:ext cx="6408712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这个处理器不需要那么多的寄存器</a:t>
            </a:r>
            <a:endParaRPr lang="en-US" altLang="zh-CN" sz="2800" kern="0" dirty="0"/>
          </a:p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为了简化设计，</a:t>
            </a:r>
            <a:r>
              <a:rPr lang="en-US" altLang="zh-CN" sz="2800" kern="0" dirty="0"/>
              <a:t>%r15</a:t>
            </a:r>
            <a:r>
              <a:rPr lang="zh-CN" altLang="en-US" sz="2800" kern="0" dirty="0"/>
              <a:t>的编号</a:t>
            </a:r>
            <a:r>
              <a:rPr lang="en-US" altLang="zh-CN" sz="2800" kern="0" dirty="0"/>
              <a:t>1111</a:t>
            </a:r>
            <a:r>
              <a:rPr lang="zh-CN" altLang="en-US" sz="2800" kern="0" dirty="0"/>
              <a:t>只用于指令不需要寄存器时的占位</a:t>
            </a:r>
            <a:endParaRPr lang="en-US" altLang="zh-CN" sz="2800" kern="0" dirty="0"/>
          </a:p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为了区别</a:t>
            </a:r>
            <a:r>
              <a:rPr lang="en-US" altLang="zh-CN" sz="2800" kern="0" dirty="0"/>
              <a:t>X86</a:t>
            </a:r>
          </a:p>
        </p:txBody>
      </p:sp>
    </p:spTree>
    <p:extLst>
      <p:ext uri="{BB962C8B-B14F-4D97-AF65-F5344CB8AC3E}">
        <p14:creationId xmlns:p14="http://schemas.microsoft.com/office/powerpoint/2010/main" val="243126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A9FD-CCBD-48AB-AC24-EABD9634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2" y="445070"/>
            <a:ext cx="8678734" cy="1255738"/>
          </a:xfrm>
        </p:spPr>
        <p:txBody>
          <a:bodyPr/>
          <a:lstStyle/>
          <a:p>
            <a:r>
              <a:rPr lang="zh-CN" altLang="en-US" sz="2800" dirty="0"/>
              <a:t>问题二（单选题）：上面的编码方式中，指令的操作码部分是定长的，这样的好处是：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341229C-7CD2-4923-A987-D75CD7565F16}"/>
              </a:ext>
            </a:extLst>
          </p:cNvPr>
          <p:cNvSpPr txBox="1">
            <a:spLocks/>
          </p:cNvSpPr>
          <p:nvPr/>
        </p:nvSpPr>
        <p:spPr bwMode="auto">
          <a:xfrm>
            <a:off x="1979712" y="1808820"/>
            <a:ext cx="49875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译码的硬件结构简单</a:t>
            </a:r>
            <a:endParaRPr lang="en-US" altLang="zh-CN" sz="2800" kern="0" dirty="0"/>
          </a:p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更容易进行人工分析</a:t>
            </a:r>
            <a:endParaRPr lang="en-US" altLang="zh-CN" sz="2800" kern="0" dirty="0"/>
          </a:p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指令的平均长度更短</a:t>
            </a:r>
            <a:endParaRPr lang="en-US" altLang="zh-CN" sz="2800" kern="0" dirty="0"/>
          </a:p>
          <a:p>
            <a:pPr marL="514350" indent="-514350" defTabSz="914400">
              <a:spcBef>
                <a:spcPts val="60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zh-CN" altLang="en-US" sz="2800" kern="0" dirty="0"/>
              <a:t>以上都是</a:t>
            </a:r>
          </a:p>
        </p:txBody>
      </p:sp>
    </p:spTree>
    <p:extLst>
      <p:ext uri="{BB962C8B-B14F-4D97-AF65-F5344CB8AC3E}">
        <p14:creationId xmlns:p14="http://schemas.microsoft.com/office/powerpoint/2010/main" val="50359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A9FD-CCBD-48AB-AC24-EABD9634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949126"/>
            <a:ext cx="6768752" cy="464011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思考题：指令的操作码编码一定是定长的吗，采用定长方式编码有什么问题，如何减少程序中指令操作码的平均码长？</a:t>
            </a:r>
          </a:p>
        </p:txBody>
      </p:sp>
    </p:spTree>
    <p:extLst>
      <p:ext uri="{BB962C8B-B14F-4D97-AF65-F5344CB8AC3E}">
        <p14:creationId xmlns:p14="http://schemas.microsoft.com/office/powerpoint/2010/main" val="190003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寄存器编码</a:t>
            </a:r>
            <a:endParaRPr 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182" y="1062417"/>
            <a:ext cx="8306223" cy="5299364"/>
          </a:xfrm>
        </p:spPr>
        <p:txBody>
          <a:bodyPr/>
          <a:lstStyle/>
          <a:p>
            <a:r>
              <a:rPr lang="zh-CN" altLang="en-US" dirty="0"/>
              <a:t>每个寄存器都有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4-bit</a:t>
            </a:r>
            <a:r>
              <a:rPr lang="zh-CN" altLang="en-US" dirty="0"/>
              <a:t>的 </a:t>
            </a:r>
            <a:r>
              <a:rPr lang="en-US" dirty="0"/>
              <a:t>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98762" lvl="1" indent="0">
              <a:buNone/>
            </a:pPr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和在 </a:t>
            </a:r>
            <a:r>
              <a:rPr lang="en-US" sz="2800" dirty="0"/>
              <a:t>x86-64 </a:t>
            </a:r>
            <a:r>
              <a:rPr lang="zh-CN" altLang="en-US" sz="2800" dirty="0"/>
              <a:t>编码一样</a:t>
            </a:r>
            <a:endParaRPr lang="en-US" altLang="zh-CN" sz="2800" dirty="0"/>
          </a:p>
          <a:p>
            <a:pPr lvl="1"/>
            <a:endParaRPr lang="en-US" dirty="0"/>
          </a:p>
          <a:p>
            <a:r>
              <a:rPr lang="zh-CN" altLang="en-US" dirty="0"/>
              <a:t>寄存器 </a:t>
            </a:r>
            <a:r>
              <a:rPr lang="en-US" altLang="zh-CN" dirty="0"/>
              <a:t>ID </a:t>
            </a:r>
            <a:r>
              <a:rPr lang="en-US" dirty="0"/>
              <a:t>15 (</a:t>
            </a:r>
            <a:r>
              <a:rPr lang="en-US" dirty="0">
                <a:latin typeface="Courier New"/>
                <a:cs typeface="Courier New"/>
              </a:rPr>
              <a:t>0xF</a:t>
            </a:r>
            <a:r>
              <a:rPr lang="en-US" dirty="0"/>
              <a:t>) </a:t>
            </a:r>
            <a:r>
              <a:rPr lang="zh-CN" altLang="en-US" dirty="0"/>
              <a:t>意味着</a:t>
            </a:r>
            <a:r>
              <a:rPr lang="en-US" dirty="0"/>
              <a:t> “</a:t>
            </a:r>
            <a:r>
              <a:rPr lang="zh-CN" altLang="en-US" dirty="0"/>
              <a:t>无寄存器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会在硬件设计中的许多地方用到</a:t>
            </a:r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01291" y="1673154"/>
            <a:ext cx="5190989" cy="2259902"/>
            <a:chOff x="1901291" y="1673154"/>
            <a:chExt cx="2518097" cy="1832193"/>
          </a:xfrm>
        </p:grpSpPr>
        <p:grpSp>
          <p:nvGrpSpPr>
            <p:cNvPr id="14" name="Group 13"/>
            <p:cNvGrpSpPr/>
            <p:nvPr/>
          </p:nvGrpSpPr>
          <p:grpSpPr>
            <a:xfrm>
              <a:off x="1901291" y="1673154"/>
              <a:ext cx="1144590" cy="1832193"/>
              <a:chOff x="4489450" y="1136650"/>
              <a:chExt cx="1143000" cy="1828800"/>
            </a:xfrm>
          </p:grpSpPr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489450" y="1136650"/>
                <a:ext cx="838200" cy="18288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489450" y="1136650"/>
                <a:ext cx="838200" cy="914400"/>
                <a:chOff x="1212850" y="1670050"/>
                <a:chExt cx="838200" cy="914400"/>
              </a:xfrm>
            </p:grpSpPr>
            <p:sp>
              <p:nvSpPr>
                <p:cNvPr id="30" name="Rectangle 2"/>
                <p:cNvSpPr>
                  <a:spLocks noChangeArrowheads="1"/>
                </p:cNvSpPr>
                <p:nvPr/>
              </p:nvSpPr>
              <p:spPr bwMode="auto">
                <a:xfrm>
                  <a:off x="1212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3"/>
                <p:cNvSpPr>
                  <a:spLocks noChangeArrowheads="1"/>
                </p:cNvSpPr>
                <p:nvPr/>
              </p:nvSpPr>
              <p:spPr bwMode="auto">
                <a:xfrm>
                  <a:off x="1212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rcx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4"/>
                <p:cNvSpPr>
                  <a:spLocks noChangeArrowheads="1"/>
                </p:cNvSpPr>
                <p:nvPr/>
              </p:nvSpPr>
              <p:spPr bwMode="auto">
                <a:xfrm>
                  <a:off x="1212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5"/>
                <p:cNvSpPr>
                  <a:spLocks noChangeArrowheads="1"/>
                </p:cNvSpPr>
                <p:nvPr/>
              </p:nvSpPr>
              <p:spPr bwMode="auto">
                <a:xfrm>
                  <a:off x="1212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rbx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5327650" y="1136650"/>
                <a:ext cx="304800" cy="914400"/>
                <a:chOff x="2051050" y="1670050"/>
                <a:chExt cx="304800" cy="914400"/>
              </a:xfrm>
            </p:grpSpPr>
            <p:sp>
              <p:nvSpPr>
                <p:cNvPr id="38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670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1898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127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" name="Rectangle 2"/>
                <p:cNvSpPr>
                  <a:spLocks noChangeArrowheads="1"/>
                </p:cNvSpPr>
                <p:nvPr/>
              </p:nvSpPr>
              <p:spPr bwMode="auto">
                <a:xfrm>
                  <a:off x="2051050" y="23558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489450" y="2051050"/>
                <a:ext cx="838200" cy="914400"/>
                <a:chOff x="2736850" y="1670050"/>
                <a:chExt cx="838200" cy="914400"/>
              </a:xfrm>
            </p:grpSpPr>
            <p:sp>
              <p:nvSpPr>
                <p:cNvPr id="34" name="Rectangle 6"/>
                <p:cNvSpPr>
                  <a:spLocks noChangeArrowheads="1"/>
                </p:cNvSpPr>
                <p:nvPr/>
              </p:nvSpPr>
              <p:spPr bwMode="auto">
                <a:xfrm>
                  <a:off x="273685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rsp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7"/>
                <p:cNvSpPr>
                  <a:spLocks noChangeArrowheads="1"/>
                </p:cNvSpPr>
                <p:nvPr/>
              </p:nvSpPr>
              <p:spPr bwMode="auto">
                <a:xfrm>
                  <a:off x="273685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rbp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8"/>
                <p:cNvSpPr>
                  <a:spLocks noChangeArrowheads="1"/>
                </p:cNvSpPr>
                <p:nvPr/>
              </p:nvSpPr>
              <p:spPr bwMode="auto">
                <a:xfrm>
                  <a:off x="273685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rsi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9"/>
                <p:cNvSpPr>
                  <a:spLocks noChangeArrowheads="1"/>
                </p:cNvSpPr>
                <p:nvPr/>
              </p:nvSpPr>
              <p:spPr bwMode="auto">
                <a:xfrm>
                  <a:off x="273685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rdi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3276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42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3274798" y="1673154"/>
              <a:ext cx="1144590" cy="1832193"/>
              <a:chOff x="5861050" y="1136650"/>
              <a:chExt cx="1143000" cy="1828800"/>
            </a:xfrm>
          </p:grpSpPr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5861050" y="1136650"/>
                <a:ext cx="838200" cy="16002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67400" y="1136650"/>
                <a:ext cx="838200" cy="914400"/>
                <a:chOff x="4038600" y="1670050"/>
                <a:chExt cx="838200" cy="914400"/>
              </a:xfrm>
            </p:grpSpPr>
            <p:sp>
              <p:nvSpPr>
                <p:cNvPr id="22" name="Rectangle 2"/>
                <p:cNvSpPr>
                  <a:spLocks noChangeArrowheads="1"/>
                </p:cNvSpPr>
                <p:nvPr/>
              </p:nvSpPr>
              <p:spPr bwMode="auto">
                <a:xfrm>
                  <a:off x="4038600" y="16700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%r8</a:t>
                  </a:r>
                </a:p>
              </p:txBody>
            </p:sp>
            <p:sp>
              <p:nvSpPr>
                <p:cNvPr id="23" name="Rectangle 3"/>
                <p:cNvSpPr>
                  <a:spLocks noChangeArrowheads="1"/>
                </p:cNvSpPr>
                <p:nvPr/>
              </p:nvSpPr>
              <p:spPr bwMode="auto">
                <a:xfrm>
                  <a:off x="4038600" y="18986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%r9</a:t>
                  </a:r>
                </a:p>
              </p:txBody>
            </p:sp>
            <p:sp>
              <p:nvSpPr>
                <p:cNvPr id="24" name="Rectangle 4"/>
                <p:cNvSpPr>
                  <a:spLocks noChangeArrowheads="1"/>
                </p:cNvSpPr>
                <p:nvPr/>
              </p:nvSpPr>
              <p:spPr bwMode="auto">
                <a:xfrm>
                  <a:off x="4038600" y="21272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%r10</a:t>
                  </a:r>
                </a:p>
              </p:txBody>
            </p:sp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4038600" y="2355850"/>
                  <a:ext cx="8382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%r11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6699250" y="11366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3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54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55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56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861050" y="2051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%r12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5861050" y="2279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%r13</a:t>
                </a: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5861050" y="2508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%r14</a:t>
                </a: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5861050" y="2736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Register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699250" y="2051050"/>
                <a:ext cx="304800" cy="914400"/>
                <a:chOff x="2203450" y="1822450"/>
                <a:chExt cx="304800" cy="914400"/>
              </a:xfrm>
            </p:grpSpPr>
            <p:sp>
              <p:nvSpPr>
                <p:cNvPr id="58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18224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9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0510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60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2796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1" name="Rectangle 2"/>
                <p:cNvSpPr>
                  <a:spLocks noChangeArrowheads="1"/>
                </p:cNvSpPr>
                <p:nvPr/>
              </p:nvSpPr>
              <p:spPr bwMode="auto">
                <a:xfrm>
                  <a:off x="2203450" y="2508250"/>
                  <a:ext cx="304800" cy="228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02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指令示例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918" y="1145136"/>
            <a:ext cx="8306224" cy="5261193"/>
          </a:xfrm>
        </p:spPr>
        <p:txBody>
          <a:bodyPr/>
          <a:lstStyle/>
          <a:p>
            <a:r>
              <a:rPr lang="zh-CN" altLang="en-US" dirty="0"/>
              <a:t>加法指令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将</a:t>
            </a:r>
            <a:r>
              <a:rPr lang="en-US" dirty="0" err="1"/>
              <a:t>rA</a:t>
            </a:r>
            <a:r>
              <a:rPr lang="zh-CN" altLang="en-US" dirty="0"/>
              <a:t>中的值加到</a:t>
            </a:r>
            <a:r>
              <a:rPr lang="en-US" altLang="zh-CN" dirty="0" err="1"/>
              <a:t>rB</a:t>
            </a:r>
            <a:r>
              <a:rPr lang="zh-CN" altLang="en-US" dirty="0"/>
              <a:t>中</a:t>
            </a:r>
            <a:endParaRPr lang="en-US" dirty="0"/>
          </a:p>
          <a:p>
            <a:pPr lvl="2"/>
            <a:r>
              <a:rPr lang="zh-CN" altLang="en-US" dirty="0"/>
              <a:t>结果存储到</a:t>
            </a:r>
            <a:r>
              <a:rPr lang="en-US" dirty="0" err="1"/>
              <a:t>rB</a:t>
            </a:r>
            <a:r>
              <a:rPr lang="zh-CN" altLang="en-US" dirty="0"/>
              <a:t>中</a:t>
            </a:r>
            <a:endParaRPr lang="en-US" dirty="0"/>
          </a:p>
          <a:p>
            <a:pPr lvl="2"/>
            <a:r>
              <a:rPr lang="zh-CN" altLang="en-US" dirty="0"/>
              <a:t>注意</a:t>
            </a:r>
            <a:r>
              <a:rPr lang="en-US" dirty="0"/>
              <a:t>Y86-64</a:t>
            </a:r>
            <a:r>
              <a:rPr lang="zh-CN" altLang="en-US" dirty="0"/>
              <a:t>仅允许在寄存器数据中应用加法</a:t>
            </a:r>
            <a:endParaRPr lang="en-US" dirty="0"/>
          </a:p>
          <a:p>
            <a:pPr lvl="1"/>
            <a:r>
              <a:rPr lang="zh-CN" altLang="en-US" dirty="0"/>
              <a:t>根据结果设置条件码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e.g.,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addq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rax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,%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rsi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 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编码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lvl="1"/>
            <a:r>
              <a:rPr lang="zh-CN" altLang="en-US" dirty="0"/>
              <a:t>两字节编码</a:t>
            </a:r>
            <a:endParaRPr lang="en-US" dirty="0"/>
          </a:p>
          <a:p>
            <a:pPr lvl="2"/>
            <a:r>
              <a:rPr lang="zh-CN" altLang="en-US" dirty="0"/>
              <a:t>第一字节指出指令类型</a:t>
            </a:r>
            <a:endParaRPr lang="en-US" dirty="0"/>
          </a:p>
          <a:p>
            <a:pPr lvl="2"/>
            <a:r>
              <a:rPr lang="zh-CN" altLang="en-US" dirty="0"/>
              <a:t>第二字节指出源和目的寄存器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12906" y="1603178"/>
            <a:ext cx="5907366" cy="1462566"/>
            <a:chOff x="1112906" y="1603178"/>
            <a:chExt cx="5907366" cy="1462566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112906" y="2598788"/>
              <a:ext cx="4032447" cy="466956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176362" y="2671990"/>
              <a:ext cx="1752968" cy="305380"/>
              <a:chOff x="2747024" y="2671990"/>
              <a:chExt cx="1220896" cy="305380"/>
            </a:xfrm>
          </p:grpSpPr>
          <p:grpSp>
            <p:nvGrpSpPr>
              <p:cNvPr id="43" name="Group 6"/>
              <p:cNvGrpSpPr>
                <a:grpSpLocks/>
              </p:cNvGrpSpPr>
              <p:nvPr/>
            </p:nvGrpSpPr>
            <p:grpSpPr bwMode="auto">
              <a:xfrm>
                <a:off x="2747024" y="2671990"/>
                <a:ext cx="610448" cy="305365"/>
                <a:chOff x="1296" y="2544"/>
                <a:chExt cx="384" cy="192"/>
              </a:xfrm>
            </p:grpSpPr>
            <p:sp>
              <p:nvSpPr>
                <p:cNvPr id="48" name="Rectangle 7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9" name="Rectangle 8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50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roup 10"/>
              <p:cNvGrpSpPr>
                <a:grpSpLocks/>
              </p:cNvGrpSpPr>
              <p:nvPr/>
            </p:nvGrpSpPr>
            <p:grpSpPr bwMode="auto">
              <a:xfrm>
                <a:off x="3357472" y="2672004"/>
                <a:ext cx="610448" cy="305366"/>
                <a:chOff x="1680" y="2544"/>
                <a:chExt cx="384" cy="192"/>
              </a:xfrm>
            </p:grpSpPr>
            <p:sp>
              <p:nvSpPr>
                <p:cNvPr id="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rB</a:t>
                  </a:r>
                </a:p>
              </p:txBody>
            </p:sp>
            <p:sp>
              <p:nvSpPr>
                <p:cNvPr id="4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9" name="Line 86"/>
            <p:cNvSpPr>
              <a:spLocks noChangeShapeType="1"/>
            </p:cNvSpPr>
            <p:nvPr/>
          </p:nvSpPr>
          <p:spPr bwMode="auto">
            <a:xfrm flipH="1">
              <a:off x="4473558" y="2290241"/>
              <a:ext cx="915672" cy="38170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5389230" y="2137558"/>
              <a:ext cx="1631042" cy="461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编码的表示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H="1">
              <a:off x="2337018" y="1755861"/>
              <a:ext cx="839366" cy="91609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42" name="Text Box 89"/>
            <p:cNvSpPr txBox="1">
              <a:spLocks noChangeArrowheads="1"/>
            </p:cNvSpPr>
            <p:nvPr/>
          </p:nvSpPr>
          <p:spPr bwMode="auto">
            <a:xfrm>
              <a:off x="3176384" y="1603178"/>
              <a:ext cx="2788347" cy="461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</a:rPr>
                <a:t>通用格式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3" y="260649"/>
            <a:ext cx="3766844" cy="19780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D18EDB-E9B1-4C2C-AAB5-6F3C6F5FDF06}"/>
              </a:ext>
            </a:extLst>
          </p:cNvPr>
          <p:cNvSpPr txBox="1"/>
          <p:nvPr/>
        </p:nvSpPr>
        <p:spPr>
          <a:xfrm>
            <a:off x="6004819" y="492551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60 06</a:t>
            </a:r>
            <a:endParaRPr lang="zh-CN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算数和逻辑操作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441" y="1412776"/>
            <a:ext cx="4247700" cy="5031708"/>
          </a:xfrm>
        </p:spPr>
        <p:txBody>
          <a:bodyPr/>
          <a:lstStyle/>
          <a:p>
            <a:pPr lvl="1"/>
            <a:r>
              <a:rPr lang="zh-CN" altLang="en-US" dirty="0"/>
              <a:t>通常以</a:t>
            </a:r>
            <a:r>
              <a:rPr lang="en-US" dirty="0"/>
              <a:t>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OPq</a:t>
            </a:r>
            <a:r>
              <a:rPr lang="en-US" dirty="0"/>
              <a:t>”</a:t>
            </a:r>
            <a:r>
              <a:rPr lang="zh-CN" altLang="en-US" dirty="0"/>
              <a:t>表述</a:t>
            </a:r>
            <a:endParaRPr lang="en-US" dirty="0"/>
          </a:p>
          <a:p>
            <a:pPr lvl="1"/>
            <a:r>
              <a:rPr lang="zh-CN" altLang="en-US" dirty="0"/>
              <a:t>编码区别仅在于</a:t>
            </a:r>
            <a:r>
              <a:rPr lang="en-US" dirty="0"/>
              <a:t>“</a:t>
            </a:r>
            <a:r>
              <a:rPr lang="zh-CN" altLang="en-US" dirty="0"/>
              <a:t>功能码</a:t>
            </a:r>
            <a:r>
              <a:rPr lang="en-US" dirty="0"/>
              <a:t>”</a:t>
            </a:r>
          </a:p>
          <a:p>
            <a:pPr lvl="2"/>
            <a:r>
              <a:rPr lang="zh-CN" altLang="en-US" dirty="0"/>
              <a:t>指令第一个字的低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设置条件码作为指令执行的副作用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4356" y="2669093"/>
            <a:ext cx="3863628" cy="917938"/>
            <a:chOff x="564356" y="2669093"/>
            <a:chExt cx="3863628" cy="917938"/>
          </a:xfrm>
        </p:grpSpPr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564356" y="3125300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793274" y="3203483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subq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2700922" y="3203483"/>
              <a:ext cx="755519" cy="305365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3456441" y="3203483"/>
              <a:ext cx="755519" cy="305365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7313" name="Text Box 49"/>
            <p:cNvSpPr txBox="1">
              <a:spLocks noChangeArrowheads="1"/>
            </p:cNvSpPr>
            <p:nvPr/>
          </p:nvSpPr>
          <p:spPr bwMode="auto">
            <a:xfrm>
              <a:off x="564357" y="2669093"/>
              <a:ext cx="164891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减法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-rA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4356" y="3814172"/>
            <a:ext cx="3863628" cy="917937"/>
            <a:chOff x="564356" y="3814172"/>
            <a:chExt cx="3863628" cy="917937"/>
          </a:xfrm>
        </p:grpSpPr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564356" y="4270378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793274" y="4348560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andq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2700922" y="4348560"/>
              <a:ext cx="755519" cy="305365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3456441" y="4348560"/>
              <a:ext cx="755519" cy="305365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7314" name="Text Box 50"/>
            <p:cNvSpPr txBox="1">
              <a:spLocks noChangeArrowheads="1"/>
            </p:cNvSpPr>
            <p:nvPr/>
          </p:nvSpPr>
          <p:spPr bwMode="auto">
            <a:xfrm>
              <a:off x="564368" y="3814172"/>
              <a:ext cx="101572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与操作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4356" y="4959334"/>
            <a:ext cx="3863628" cy="917938"/>
            <a:chOff x="564356" y="4959334"/>
            <a:chExt cx="3863628" cy="917938"/>
          </a:xfrm>
        </p:grpSpPr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564356" y="5415541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793274" y="5493724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xorq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2700922" y="5493724"/>
              <a:ext cx="755519" cy="305365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3456441" y="5493724"/>
              <a:ext cx="755519" cy="305365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7315" name="Text Box 51"/>
            <p:cNvSpPr txBox="1">
              <a:spLocks noChangeArrowheads="1"/>
            </p:cNvSpPr>
            <p:nvPr/>
          </p:nvSpPr>
          <p:spPr bwMode="auto">
            <a:xfrm>
              <a:off x="564357" y="4959334"/>
              <a:ext cx="707953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异或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4356" y="1277454"/>
            <a:ext cx="3863628" cy="1164418"/>
            <a:chOff x="564356" y="1277454"/>
            <a:chExt cx="3863628" cy="1164418"/>
          </a:xfrm>
        </p:grpSpPr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564356" y="1980141"/>
              <a:ext cx="3863628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793274" y="2058315"/>
              <a:ext cx="1907649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2700922" y="2058315"/>
              <a:ext cx="755519" cy="305365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3456441" y="2058315"/>
              <a:ext cx="755519" cy="305365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  <a:endPara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  <a:endPara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7312" name="Text Box 48"/>
            <p:cNvSpPr txBox="1">
              <a:spLocks noChangeArrowheads="1"/>
            </p:cNvSpPr>
            <p:nvPr/>
          </p:nvSpPr>
          <p:spPr bwMode="auto">
            <a:xfrm>
              <a:off x="564357" y="1523972"/>
              <a:ext cx="707953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加法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7321" name="Group 57"/>
            <p:cNvGrpSpPr>
              <a:grpSpLocks/>
            </p:cNvGrpSpPr>
            <p:nvPr/>
          </p:nvGrpSpPr>
          <p:grpSpPr bwMode="auto">
            <a:xfrm>
              <a:off x="1572234" y="1277454"/>
              <a:ext cx="1278127" cy="761823"/>
              <a:chOff x="826" y="565"/>
              <a:chExt cx="804" cy="479"/>
            </a:xfrm>
          </p:grpSpPr>
          <p:sp>
            <p:nvSpPr>
              <p:cNvPr id="267316" name="Line 52"/>
              <p:cNvSpPr>
                <a:spLocks noChangeShapeType="1"/>
              </p:cNvSpPr>
              <p:nvPr/>
            </p:nvSpPr>
            <p:spPr bwMode="auto">
              <a:xfrm>
                <a:off x="1248" y="768"/>
                <a:ext cx="382" cy="276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17" name="Text Box 53"/>
              <p:cNvSpPr txBox="1">
                <a:spLocks noChangeArrowheads="1"/>
              </p:cNvSpPr>
              <p:nvPr/>
            </p:nvSpPr>
            <p:spPr bwMode="auto">
              <a:xfrm>
                <a:off x="826" y="565"/>
                <a:ext cx="639" cy="2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/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指令码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20" name="Group 56"/>
            <p:cNvGrpSpPr>
              <a:grpSpLocks/>
            </p:cNvGrpSpPr>
            <p:nvPr/>
          </p:nvGrpSpPr>
          <p:grpSpPr bwMode="auto">
            <a:xfrm>
              <a:off x="2896452" y="1277454"/>
              <a:ext cx="1015824" cy="761823"/>
              <a:chOff x="1659" y="565"/>
              <a:chExt cx="639" cy="479"/>
            </a:xfrm>
          </p:grpSpPr>
          <p:sp>
            <p:nvSpPr>
              <p:cNvPr id="267318" name="Line 54"/>
              <p:cNvSpPr>
                <a:spLocks noChangeShapeType="1"/>
              </p:cNvSpPr>
              <p:nvPr/>
            </p:nvSpPr>
            <p:spPr bwMode="auto">
              <a:xfrm flipH="1">
                <a:off x="1887" y="768"/>
                <a:ext cx="81" cy="276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/>
              <a:p>
                <a:endPara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19" name="Text Box 55"/>
              <p:cNvSpPr txBox="1">
                <a:spLocks noChangeArrowheads="1"/>
              </p:cNvSpPr>
              <p:nvPr/>
            </p:nvSpPr>
            <p:spPr bwMode="auto">
              <a:xfrm>
                <a:off x="1659" y="565"/>
                <a:ext cx="639" cy="290"/>
              </a:xfrm>
              <a:prstGeom prst="rect">
                <a:avLst/>
              </a:prstGeom>
              <a:noFill/>
              <a:ln w="28575">
                <a:noFill/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lIns="45720" rIns="45720" anchor="ctr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功能码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3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传送操作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5130547"/>
            <a:ext cx="7706904" cy="1259633"/>
          </a:xfrm>
        </p:spPr>
        <p:txBody>
          <a:bodyPr/>
          <a:lstStyle/>
          <a:p>
            <a:pPr lvl="1"/>
            <a:r>
              <a:rPr lang="zh-CN" altLang="en-US" dirty="0"/>
              <a:t>与</a:t>
            </a:r>
            <a:r>
              <a:rPr lang="en-US" dirty="0"/>
              <a:t>x86-64</a:t>
            </a:r>
            <a:r>
              <a:rPr lang="zh-CN" altLang="en-US" dirty="0"/>
              <a:t>中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</a:t>
            </a:r>
            <a:r>
              <a:rPr lang="zh-CN" altLang="en-US" dirty="0"/>
              <a:t>指令类似</a:t>
            </a:r>
            <a:endParaRPr lang="en-US" dirty="0"/>
          </a:p>
          <a:p>
            <a:pPr lvl="1"/>
            <a:r>
              <a:rPr lang="zh-CN" altLang="en-US" dirty="0"/>
              <a:t>寻址方式：更简单的格式</a:t>
            </a:r>
            <a:endParaRPr lang="en-US" dirty="0"/>
          </a:p>
          <a:p>
            <a:pPr lvl="1"/>
            <a:r>
              <a:rPr lang="zh-CN" altLang="en-US" dirty="0"/>
              <a:t>赋予不同编码，以保持他们的唯一性</a:t>
            </a:r>
            <a:endParaRPr lang="en-US" dirty="0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156176" y="986089"/>
            <a:ext cx="2588276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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174446" y="1978524"/>
            <a:ext cx="2588276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立即数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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8086" y="2463213"/>
            <a:ext cx="8404446" cy="461731"/>
            <a:chOff x="288086" y="2364792"/>
            <a:chExt cx="8404446" cy="461731"/>
          </a:xfrm>
        </p:grpSpPr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351335" y="2364792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288086" y="2442966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52" name="Group 64"/>
            <p:cNvGrpSpPr>
              <a:grpSpLocks/>
            </p:cNvGrpSpPr>
            <p:nvPr/>
          </p:nvGrpSpPr>
          <p:grpSpPr bwMode="auto">
            <a:xfrm>
              <a:off x="3022036" y="2442966"/>
              <a:ext cx="921692" cy="305365"/>
              <a:chOff x="2688" y="1632"/>
              <a:chExt cx="466" cy="192"/>
            </a:xfrm>
          </p:grpSpPr>
          <p:sp>
            <p:nvSpPr>
              <p:cNvPr id="268353" name="Rectangle 65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3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68354" name="Rectangle 66"/>
              <p:cNvSpPr>
                <a:spLocks noChangeArrowheads="1"/>
              </p:cNvSpPr>
              <p:nvPr/>
            </p:nvSpPr>
            <p:spPr bwMode="auto">
              <a:xfrm>
                <a:off x="2926" y="1632"/>
                <a:ext cx="22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55" name="Rectangle 67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466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8348" name="Group 60"/>
            <p:cNvGrpSpPr>
              <a:grpSpLocks/>
            </p:cNvGrpSpPr>
            <p:nvPr/>
          </p:nvGrpSpPr>
          <p:grpSpPr bwMode="auto">
            <a:xfrm>
              <a:off x="2411587" y="2442966"/>
              <a:ext cx="610448" cy="305365"/>
              <a:chOff x="1296" y="2544"/>
              <a:chExt cx="384" cy="192"/>
            </a:xfrm>
          </p:grpSpPr>
          <p:sp>
            <p:nvSpPr>
              <p:cNvPr id="268349" name="Rectangle 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8350" name="Rectangle 6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51" name="Rectangle 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56" name="Rectangle 68"/>
            <p:cNvSpPr>
              <a:spLocks noChangeArrowheads="1"/>
            </p:cNvSpPr>
            <p:nvPr/>
          </p:nvSpPr>
          <p:spPr bwMode="auto">
            <a:xfrm>
              <a:off x="3943728" y="2442966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403354" y="2971003"/>
            <a:ext cx="2278896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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086" y="3471325"/>
            <a:ext cx="8404446" cy="461731"/>
            <a:chOff x="288086" y="3357192"/>
            <a:chExt cx="8404446" cy="461731"/>
          </a:xfrm>
        </p:grpSpPr>
        <p:sp>
          <p:nvSpPr>
            <p:cNvPr id="268360" name="Rectangle 72"/>
            <p:cNvSpPr>
              <a:spLocks noChangeArrowheads="1"/>
            </p:cNvSpPr>
            <p:nvPr/>
          </p:nvSpPr>
          <p:spPr bwMode="auto">
            <a:xfrm>
              <a:off x="351335" y="3357192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63" name="Rectangle 75"/>
            <p:cNvSpPr>
              <a:spLocks noChangeArrowheads="1"/>
            </p:cNvSpPr>
            <p:nvPr/>
          </p:nvSpPr>
          <p:spPr bwMode="auto">
            <a:xfrm>
              <a:off x="288086" y="3435365"/>
              <a:ext cx="154761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0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0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268365" name="Group 77"/>
            <p:cNvGrpSpPr>
              <a:grpSpLocks/>
            </p:cNvGrpSpPr>
            <p:nvPr/>
          </p:nvGrpSpPr>
          <p:grpSpPr bwMode="auto">
            <a:xfrm>
              <a:off x="2411587" y="3435365"/>
              <a:ext cx="610448" cy="305365"/>
              <a:chOff x="1296" y="2544"/>
              <a:chExt cx="384" cy="192"/>
            </a:xfrm>
          </p:grpSpPr>
          <p:sp>
            <p:nvSpPr>
              <p:cNvPr id="268366" name="Rectangle 7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8367" name="Rectangle 7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68" name="Rectangle 8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3022036" y="3435365"/>
              <a:ext cx="542720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3491880" y="3435365"/>
              <a:ext cx="451850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3022036" y="3435365"/>
              <a:ext cx="921693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3" name="Rectangle 85"/>
            <p:cNvSpPr>
              <a:spLocks noChangeArrowheads="1"/>
            </p:cNvSpPr>
            <p:nvPr/>
          </p:nvSpPr>
          <p:spPr bwMode="auto">
            <a:xfrm>
              <a:off x="3943729" y="3435365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403354" y="4039742"/>
            <a:ext cx="2278896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/>
              </a:rPr>
              <a:t>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1520" y="4551445"/>
            <a:ext cx="8441012" cy="461731"/>
            <a:chOff x="251520" y="4426009"/>
            <a:chExt cx="8441012" cy="461731"/>
          </a:xfrm>
        </p:grpSpPr>
        <p:sp>
          <p:nvSpPr>
            <p:cNvPr id="268374" name="Rectangle 86"/>
            <p:cNvSpPr>
              <a:spLocks noChangeArrowheads="1"/>
            </p:cNvSpPr>
            <p:nvPr/>
          </p:nvSpPr>
          <p:spPr bwMode="auto">
            <a:xfrm>
              <a:off x="351335" y="4426009"/>
              <a:ext cx="8341197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77" name="Rectangle 89"/>
            <p:cNvSpPr>
              <a:spLocks noChangeArrowheads="1"/>
            </p:cNvSpPr>
            <p:nvPr/>
          </p:nvSpPr>
          <p:spPr bwMode="auto">
            <a:xfrm>
              <a:off x="251520" y="4504183"/>
              <a:ext cx="1907650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0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0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0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379" name="Group 91"/>
            <p:cNvGrpSpPr>
              <a:grpSpLocks/>
            </p:cNvGrpSpPr>
            <p:nvPr/>
          </p:nvGrpSpPr>
          <p:grpSpPr bwMode="auto">
            <a:xfrm>
              <a:off x="2411587" y="4504183"/>
              <a:ext cx="610448" cy="305365"/>
              <a:chOff x="1296" y="2544"/>
              <a:chExt cx="384" cy="192"/>
            </a:xfrm>
          </p:grpSpPr>
          <p:sp>
            <p:nvSpPr>
              <p:cNvPr id="268380" name="Rectangle 9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68381" name="Rectangle 9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8382" name="Rectangle 9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3022034" y="4504183"/>
              <a:ext cx="455088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3467578" y="4504183"/>
              <a:ext cx="476809" cy="305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3022034" y="4504183"/>
              <a:ext cx="921695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387" name="Rectangle 99"/>
            <p:cNvSpPr>
              <a:spLocks noChangeArrowheads="1"/>
            </p:cNvSpPr>
            <p:nvPr/>
          </p:nvSpPr>
          <p:spPr bwMode="auto">
            <a:xfrm>
              <a:off x="3943729" y="4504183"/>
              <a:ext cx="4596183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3528" y="1455083"/>
            <a:ext cx="8392716" cy="461731"/>
            <a:chOff x="323528" y="1455083"/>
            <a:chExt cx="8392716" cy="461731"/>
          </a:xfrm>
        </p:grpSpPr>
        <p:grpSp>
          <p:nvGrpSpPr>
            <p:cNvPr id="3" name="组合 2"/>
            <p:cNvGrpSpPr/>
            <p:nvPr/>
          </p:nvGrpSpPr>
          <p:grpSpPr>
            <a:xfrm>
              <a:off x="323528" y="1455083"/>
              <a:ext cx="8392716" cy="461731"/>
              <a:chOff x="323528" y="1372336"/>
              <a:chExt cx="8392716" cy="461731"/>
            </a:xfrm>
          </p:grpSpPr>
          <p:sp>
            <p:nvSpPr>
              <p:cNvPr id="268292" name="Rectangle 4"/>
              <p:cNvSpPr>
                <a:spLocks noChangeArrowheads="1"/>
              </p:cNvSpPr>
              <p:nvPr/>
            </p:nvSpPr>
            <p:spPr bwMode="auto">
              <a:xfrm>
                <a:off x="359150" y="1372336"/>
                <a:ext cx="8357094" cy="461731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square" lIns="45753" tIns="45753" rIns="45753" bIns="45753" anchor="ctr">
                <a:spAutoFit/>
              </a:bodyPr>
              <a:lstStyle/>
              <a:p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94" name="Rectangle 6"/>
              <p:cNvSpPr>
                <a:spLocks noChangeArrowheads="1"/>
              </p:cNvSpPr>
              <p:nvPr/>
            </p:nvSpPr>
            <p:spPr bwMode="auto">
              <a:xfrm>
                <a:off x="323528" y="1450528"/>
                <a:ext cx="1907650" cy="3053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494" tIns="45753" rIns="91494" bIns="45753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rrmovq</a:t>
                </a: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  <a:endPara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295" name="Group 7"/>
              <p:cNvGrpSpPr>
                <a:grpSpLocks/>
              </p:cNvGrpSpPr>
              <p:nvPr/>
            </p:nvGrpSpPr>
            <p:grpSpPr bwMode="auto">
              <a:xfrm>
                <a:off x="2471994" y="1442573"/>
                <a:ext cx="1092130" cy="313317"/>
                <a:chOff x="1296" y="2539"/>
                <a:chExt cx="687" cy="197"/>
              </a:xfrm>
            </p:grpSpPr>
            <p:sp>
              <p:nvSpPr>
                <p:cNvPr id="268296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8297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68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9"/>
                <p:cNvSpPr>
                  <a:spLocks noChangeArrowheads="1"/>
                </p:cNvSpPr>
                <p:nvPr/>
              </p:nvSpPr>
              <p:spPr bwMode="auto">
                <a:xfrm>
                  <a:off x="1678" y="2539"/>
                  <a:ext cx="305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2400" b="1" dirty="0" err="1">
                      <a:solidFill>
                        <a:schemeClr val="fol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3085088" y="1533644"/>
              <a:ext cx="944986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3563888" y="1542832"/>
              <a:ext cx="466185" cy="2802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7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598BC-F63D-435F-AE82-D8B4E78A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前面我们已经讲过了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7B8C3-7776-4E07-8192-B633983D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3507086"/>
          </a:xfrm>
        </p:spPr>
        <p:txBody>
          <a:bodyPr/>
          <a:lstStyle/>
          <a:p>
            <a:r>
              <a:rPr lang="zh-CN" altLang="en-US" dirty="0"/>
              <a:t>信息的表示和处理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sz="2400" dirty="0"/>
              <a:t>位、整数、浮点数         数据在机器中的表示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程序的机器级表示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   基础、控制、过程、数据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符号解析、重定位、生成可执行程序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可执行程序需要在硬件系统上执行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需要处理器、存储等</a:t>
            </a:r>
          </a:p>
        </p:txBody>
      </p:sp>
    </p:spTree>
    <p:extLst>
      <p:ext uri="{BB962C8B-B14F-4D97-AF65-F5344CB8AC3E}">
        <p14:creationId xmlns:p14="http://schemas.microsoft.com/office/powerpoint/2010/main" val="16258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886" y="2705886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886" y="3698286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-12(%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886" y="4690752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%rsi,0x41c(%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886" y="1643459"/>
            <a:ext cx="3625042" cy="461731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$0xabcd,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4383615" y="2712238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rbx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4383615" y="3704642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-12(%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rcx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4383615" y="4697114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%rsi,0x41c(%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rsp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4383615" y="1649821"/>
            <a:ext cx="3860793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 anchor="ctr">
            <a:spAutoFit/>
          </a:bodyPr>
          <a:lstStyle/>
          <a:p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irmovq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$0xabcd, %</a:t>
            </a:r>
            <a:r>
              <a:rPr lang="en-US" altLang="zh-CN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rdx</a:t>
            </a: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传送指令示例</a:t>
            </a:r>
            <a:endParaRPr lang="en-US" dirty="0"/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307291" y="2141489"/>
            <a:ext cx="4369165" cy="4438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cd ab 00 00 00 00 00 00</a:t>
            </a: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251520" y="1268760"/>
            <a:ext cx="103336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X86-64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4355976" y="1268760"/>
            <a:ext cx="103336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Y86-64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409080" y="2093601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4307291" y="3210299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20 43</a:t>
            </a: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4307291" y="4202704"/>
            <a:ext cx="4143124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 15 f4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4307291" y="5271516"/>
            <a:ext cx="4143124" cy="4615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t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 64 1c 04 00 00 00 00 00 00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5725" y="-687271"/>
            <a:ext cx="92464" cy="369399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381309" y="3180219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343011" y="4172685"/>
            <a:ext cx="1084973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3368141" y="5271317"/>
            <a:ext cx="890695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713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0" grpId="0"/>
      <p:bldP spid="269337" grpId="0"/>
      <p:bldP spid="269340" grpId="0"/>
      <p:bldP spid="2693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条件传送指令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307" y="1446338"/>
            <a:ext cx="4336723" cy="5223022"/>
          </a:xfrm>
        </p:spPr>
        <p:txBody>
          <a:bodyPr/>
          <a:lstStyle/>
          <a:p>
            <a:pPr lvl="1"/>
            <a:r>
              <a:rPr lang="zh-CN" altLang="en-US" dirty="0"/>
              <a:t>通常表示为</a:t>
            </a:r>
            <a:r>
              <a:rPr lang="en-US" dirty="0"/>
              <a:t>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指令编码仅在“功能码” 上有区别</a:t>
            </a:r>
            <a:endParaRPr lang="en-US" altLang="zh-CN" dirty="0"/>
          </a:p>
          <a:p>
            <a:pPr lvl="1"/>
            <a:r>
              <a:rPr lang="zh-CN" altLang="en-US" dirty="0"/>
              <a:t>以条件码的值为依据</a:t>
            </a:r>
            <a:endParaRPr lang="en-US" altLang="zh-CN" dirty="0"/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rrmovq</a:t>
            </a:r>
            <a:r>
              <a:rPr lang="en-US" dirty="0"/>
              <a:t> </a:t>
            </a:r>
            <a:r>
              <a:rPr lang="zh-CN" altLang="en-US" dirty="0"/>
              <a:t>指令的变体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zh-CN" altLang="en-US" dirty="0"/>
              <a:t>有条件地</a:t>
            </a:r>
            <a:r>
              <a:rPr lang="en-US" dirty="0"/>
              <a:t>)</a:t>
            </a:r>
            <a:r>
              <a:rPr lang="zh-CN" altLang="en-US" dirty="0"/>
              <a:t>从源寄存器复制到目的寄存器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7847" y="1140975"/>
            <a:ext cx="4654664" cy="775212"/>
            <a:chOff x="457847" y="1140975"/>
            <a:chExt cx="4654664" cy="775212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488050" y="1520187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716959" y="1522731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rrmovq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457847" y="1140975"/>
              <a:ext cx="1631282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无条件传送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3274797" y="1567498"/>
              <a:ext cx="895146" cy="305365"/>
              <a:chOff x="1296" y="2544"/>
              <a:chExt cx="384" cy="192"/>
            </a:xfrm>
          </p:grpSpPr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Group 11"/>
            <p:cNvGrpSpPr>
              <a:grpSpLocks/>
            </p:cNvGrpSpPr>
            <p:nvPr/>
          </p:nvGrpSpPr>
          <p:grpSpPr bwMode="auto">
            <a:xfrm>
              <a:off x="4169944" y="1567498"/>
              <a:ext cx="895146" cy="305365"/>
              <a:chOff x="1680" y="2544"/>
              <a:chExt cx="384" cy="192"/>
            </a:xfrm>
          </p:grpSpPr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73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57865" y="1904395"/>
            <a:ext cx="4654646" cy="775167"/>
            <a:chOff x="457865" y="1904395"/>
            <a:chExt cx="4654646" cy="775167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488050" y="2283562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83" name="Rectangle 123"/>
            <p:cNvSpPr>
              <a:spLocks noChangeArrowheads="1"/>
            </p:cNvSpPr>
            <p:nvPr/>
          </p:nvSpPr>
          <p:spPr bwMode="auto">
            <a:xfrm>
              <a:off x="716959" y="2286095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cmovle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88" name="Text Box 128"/>
            <p:cNvSpPr txBox="1">
              <a:spLocks noChangeArrowheads="1"/>
            </p:cNvSpPr>
            <p:nvPr/>
          </p:nvSpPr>
          <p:spPr bwMode="auto">
            <a:xfrm>
              <a:off x="457865" y="1904395"/>
              <a:ext cx="286238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当小于或等于时传送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5" name="Group 7"/>
            <p:cNvGrpSpPr>
              <a:grpSpLocks/>
            </p:cNvGrpSpPr>
            <p:nvPr/>
          </p:nvGrpSpPr>
          <p:grpSpPr bwMode="auto">
            <a:xfrm>
              <a:off x="3274797" y="2330873"/>
              <a:ext cx="895146" cy="305365"/>
              <a:chOff x="1296" y="2544"/>
              <a:chExt cx="384" cy="192"/>
            </a:xfrm>
          </p:grpSpPr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Group 11"/>
            <p:cNvGrpSpPr>
              <a:grpSpLocks/>
            </p:cNvGrpSpPr>
            <p:nvPr/>
          </p:nvGrpSpPr>
          <p:grpSpPr bwMode="auto">
            <a:xfrm>
              <a:off x="4169944" y="2330873"/>
              <a:ext cx="895146" cy="305365"/>
              <a:chOff x="1680" y="2544"/>
              <a:chExt cx="384" cy="192"/>
            </a:xfrm>
          </p:grpSpPr>
          <p:sp>
            <p:nvSpPr>
              <p:cNvPr id="80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81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57846" y="2667850"/>
            <a:ext cx="4654665" cy="775165"/>
            <a:chOff x="457846" y="2667850"/>
            <a:chExt cx="4654665" cy="775165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488050" y="3047015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92" name="Rectangle 132"/>
            <p:cNvSpPr>
              <a:spLocks noChangeArrowheads="1"/>
            </p:cNvSpPr>
            <p:nvPr/>
          </p:nvSpPr>
          <p:spPr bwMode="auto">
            <a:xfrm>
              <a:off x="716959" y="3049549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cmovl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97" name="Text Box 137"/>
            <p:cNvSpPr txBox="1">
              <a:spLocks noChangeArrowheads="1"/>
            </p:cNvSpPr>
            <p:nvPr/>
          </p:nvSpPr>
          <p:spPr bwMode="auto">
            <a:xfrm>
              <a:off x="457846" y="2667850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当小于时传送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Group 7"/>
            <p:cNvGrpSpPr>
              <a:grpSpLocks/>
            </p:cNvGrpSpPr>
            <p:nvPr/>
          </p:nvGrpSpPr>
          <p:grpSpPr bwMode="auto">
            <a:xfrm>
              <a:off x="3274797" y="3094316"/>
              <a:ext cx="895146" cy="305365"/>
              <a:chOff x="1296" y="2544"/>
              <a:chExt cx="384" cy="192"/>
            </a:xfrm>
          </p:grpSpPr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Group 11"/>
            <p:cNvGrpSpPr>
              <a:grpSpLocks/>
            </p:cNvGrpSpPr>
            <p:nvPr/>
          </p:nvGrpSpPr>
          <p:grpSpPr bwMode="auto">
            <a:xfrm>
              <a:off x="4169944" y="3094316"/>
              <a:ext cx="895146" cy="305365"/>
              <a:chOff x="1680" y="2544"/>
              <a:chExt cx="384" cy="192"/>
            </a:xfrm>
          </p:grpSpPr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90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7846" y="3431255"/>
            <a:ext cx="4654665" cy="775131"/>
            <a:chOff x="457846" y="3431255"/>
            <a:chExt cx="4654665" cy="775131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488050" y="3810386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01" name="Rectangle 141"/>
            <p:cNvSpPr>
              <a:spLocks noChangeArrowheads="1"/>
            </p:cNvSpPr>
            <p:nvPr/>
          </p:nvSpPr>
          <p:spPr bwMode="auto">
            <a:xfrm>
              <a:off x="716959" y="3812930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06" name="Text Box 146"/>
            <p:cNvSpPr txBox="1">
              <a:spLocks noChangeArrowheads="1"/>
            </p:cNvSpPr>
            <p:nvPr/>
          </p:nvSpPr>
          <p:spPr bwMode="auto">
            <a:xfrm>
              <a:off x="457846" y="3431255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" name="Group 7"/>
            <p:cNvGrpSpPr>
              <a:grpSpLocks/>
            </p:cNvGrpSpPr>
            <p:nvPr/>
          </p:nvGrpSpPr>
          <p:grpSpPr bwMode="auto">
            <a:xfrm>
              <a:off x="3274797" y="3857692"/>
              <a:ext cx="895146" cy="305365"/>
              <a:chOff x="1296" y="2544"/>
              <a:chExt cx="384" cy="192"/>
            </a:xfrm>
          </p:grpSpPr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Group 11"/>
            <p:cNvGrpSpPr>
              <a:grpSpLocks/>
            </p:cNvGrpSpPr>
            <p:nvPr/>
          </p:nvGrpSpPr>
          <p:grpSpPr bwMode="auto">
            <a:xfrm>
              <a:off x="4169944" y="3857692"/>
              <a:ext cx="895146" cy="305365"/>
              <a:chOff x="1680" y="2544"/>
              <a:chExt cx="384" cy="192"/>
            </a:xfrm>
          </p:grpSpPr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7836" y="4194631"/>
            <a:ext cx="4654675" cy="775211"/>
            <a:chOff x="457836" y="4194631"/>
            <a:chExt cx="4654675" cy="775211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488050" y="4573842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0" name="Rectangle 150"/>
            <p:cNvSpPr>
              <a:spLocks noChangeArrowheads="1"/>
            </p:cNvSpPr>
            <p:nvPr/>
          </p:nvSpPr>
          <p:spPr bwMode="auto">
            <a:xfrm>
              <a:off x="716959" y="4576386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cmovne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5" name="Text Box 155"/>
            <p:cNvSpPr txBox="1">
              <a:spLocks noChangeArrowheads="1"/>
            </p:cNvSpPr>
            <p:nvPr/>
          </p:nvSpPr>
          <p:spPr bwMode="auto">
            <a:xfrm>
              <a:off x="457836" y="4194631"/>
              <a:ext cx="2246836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当不等于时传送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7"/>
            <p:cNvGrpSpPr>
              <a:grpSpLocks/>
            </p:cNvGrpSpPr>
            <p:nvPr/>
          </p:nvGrpSpPr>
          <p:grpSpPr bwMode="auto">
            <a:xfrm>
              <a:off x="3274797" y="4621153"/>
              <a:ext cx="895146" cy="305365"/>
              <a:chOff x="1296" y="2544"/>
              <a:chExt cx="384" cy="192"/>
            </a:xfrm>
          </p:grpSpPr>
          <p:sp>
            <p:nvSpPr>
              <p:cNvPr id="10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Group 11"/>
            <p:cNvGrpSpPr>
              <a:grpSpLocks/>
            </p:cNvGrpSpPr>
            <p:nvPr/>
          </p:nvGrpSpPr>
          <p:grpSpPr bwMode="auto">
            <a:xfrm>
              <a:off x="4169944" y="4621153"/>
              <a:ext cx="895146" cy="305365"/>
              <a:chOff x="1680" y="2544"/>
              <a:chExt cx="384" cy="192"/>
            </a:xfrm>
          </p:grpSpPr>
          <p:sp>
            <p:nvSpPr>
              <p:cNvPr id="104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05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06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57865" y="4958091"/>
            <a:ext cx="4654646" cy="775165"/>
            <a:chOff x="457865" y="4958091"/>
            <a:chExt cx="4654646" cy="775165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488050" y="5337256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endParaRPr 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19" name="Rectangle 159"/>
            <p:cNvSpPr>
              <a:spLocks noChangeArrowheads="1"/>
            </p:cNvSpPr>
            <p:nvPr/>
          </p:nvSpPr>
          <p:spPr bwMode="auto">
            <a:xfrm>
              <a:off x="716959" y="5339790"/>
              <a:ext cx="1114386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cmovge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24" name="Text Box 164"/>
            <p:cNvSpPr txBox="1">
              <a:spLocks noChangeArrowheads="1"/>
            </p:cNvSpPr>
            <p:nvPr/>
          </p:nvSpPr>
          <p:spPr bwMode="auto">
            <a:xfrm>
              <a:off x="457865" y="4958091"/>
              <a:ext cx="286238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当大于或等于时传送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7" name="Group 7"/>
            <p:cNvGrpSpPr>
              <a:grpSpLocks/>
            </p:cNvGrpSpPr>
            <p:nvPr/>
          </p:nvGrpSpPr>
          <p:grpSpPr bwMode="auto">
            <a:xfrm>
              <a:off x="3274797" y="5384557"/>
              <a:ext cx="895146" cy="305365"/>
              <a:chOff x="1296" y="2544"/>
              <a:chExt cx="384" cy="192"/>
            </a:xfrm>
          </p:grpSpPr>
          <p:sp>
            <p:nvSpPr>
              <p:cNvPr id="10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4169944" y="5384557"/>
              <a:ext cx="895146" cy="305365"/>
              <a:chOff x="1680" y="2544"/>
              <a:chExt cx="384" cy="192"/>
            </a:xfrm>
          </p:grpSpPr>
          <p:sp>
            <p:nvSpPr>
              <p:cNvPr id="112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13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14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57846" y="5721496"/>
            <a:ext cx="4690236" cy="820577"/>
            <a:chOff x="457846" y="5721496"/>
            <a:chExt cx="4690236" cy="820577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523621" y="6146073"/>
              <a:ext cx="4624461" cy="396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53" tIns="45753" rIns="45753" bIns="45753" anchor="ctr">
              <a:spAutoFit/>
            </a:bodyPr>
            <a:lstStyle/>
            <a:p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cmovg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533" name="Text Box 173"/>
            <p:cNvSpPr txBox="1">
              <a:spLocks noChangeArrowheads="1"/>
            </p:cNvSpPr>
            <p:nvPr/>
          </p:nvSpPr>
          <p:spPr bwMode="auto">
            <a:xfrm>
              <a:off x="457846" y="5721496"/>
              <a:ext cx="1939059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当大于时传送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7"/>
            <p:cNvGrpSpPr>
              <a:grpSpLocks/>
            </p:cNvGrpSpPr>
            <p:nvPr/>
          </p:nvGrpSpPr>
          <p:grpSpPr bwMode="auto">
            <a:xfrm>
              <a:off x="3274797" y="6196126"/>
              <a:ext cx="895146" cy="305365"/>
              <a:chOff x="1296" y="2544"/>
              <a:chExt cx="384" cy="192"/>
            </a:xfrm>
          </p:grpSpPr>
          <p:sp>
            <p:nvSpPr>
              <p:cNvPr id="116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7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8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 11"/>
            <p:cNvGrpSpPr>
              <a:grpSpLocks/>
            </p:cNvGrpSpPr>
            <p:nvPr/>
          </p:nvGrpSpPr>
          <p:grpSpPr bwMode="auto">
            <a:xfrm>
              <a:off x="4169944" y="6196126"/>
              <a:ext cx="895146" cy="305365"/>
              <a:chOff x="1680" y="2544"/>
              <a:chExt cx="384" cy="192"/>
            </a:xfrm>
          </p:grpSpPr>
          <p:sp>
            <p:nvSpPr>
              <p:cNvPr id="120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21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rB</a:t>
                </a:r>
                <a:endParaRPr 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21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跳转指令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926" y="2571911"/>
            <a:ext cx="7398506" cy="3305361"/>
          </a:xfrm>
        </p:spPr>
        <p:txBody>
          <a:bodyPr/>
          <a:lstStyle/>
          <a:p>
            <a:pPr lvl="1"/>
            <a:r>
              <a:rPr lang="zh-CN" altLang="en-US" sz="2800" dirty="0"/>
              <a:t>通常表示为</a:t>
            </a:r>
            <a:r>
              <a:rPr lang="en-US" sz="2800" dirty="0"/>
              <a:t> “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jXX</a:t>
            </a:r>
            <a:r>
              <a:rPr lang="en-US" sz="2800" dirty="0"/>
              <a:t>”</a:t>
            </a:r>
          </a:p>
          <a:p>
            <a:pPr lvl="1"/>
            <a:r>
              <a:rPr lang="zh-CN" altLang="en-US" sz="2800" dirty="0"/>
              <a:t>指令编码仅在“功能码” 上有区别</a:t>
            </a:r>
            <a:endParaRPr lang="en-US" altLang="zh-CN" sz="2800" dirty="0"/>
          </a:p>
          <a:p>
            <a:pPr lvl="1"/>
            <a:r>
              <a:rPr lang="zh-CN" altLang="en-US" sz="2800" dirty="0"/>
              <a:t>以条件码的值为依据</a:t>
            </a:r>
            <a:endParaRPr lang="en-US" altLang="zh-CN" sz="2800" dirty="0"/>
          </a:p>
          <a:p>
            <a:pPr lvl="1"/>
            <a:r>
              <a:rPr lang="zh-CN" altLang="en-US" sz="2800" dirty="0"/>
              <a:t>和</a:t>
            </a:r>
            <a:r>
              <a:rPr lang="en-US" sz="2800" dirty="0"/>
              <a:t>x86-64</a:t>
            </a:r>
            <a:r>
              <a:rPr lang="zh-CN" altLang="en-US" sz="2800" dirty="0"/>
              <a:t>中的操作相同</a:t>
            </a:r>
            <a:endParaRPr lang="en-US" sz="2800" dirty="0"/>
          </a:p>
          <a:p>
            <a:pPr lvl="1"/>
            <a:r>
              <a:rPr lang="zh-CN" altLang="en-US" sz="2800" dirty="0"/>
              <a:t>对目的地址进行完整编码</a:t>
            </a:r>
            <a:endParaRPr lang="en-US" sz="2800" dirty="0"/>
          </a:p>
          <a:p>
            <a:pPr lvl="2"/>
            <a:r>
              <a:rPr lang="zh-CN" altLang="en-US" sz="2800" dirty="0"/>
              <a:t>和</a:t>
            </a:r>
            <a:r>
              <a:rPr lang="en-US" sz="2800" dirty="0"/>
              <a:t>x86-64</a:t>
            </a:r>
            <a:r>
              <a:rPr lang="zh-CN" altLang="en-US" sz="2800" dirty="0"/>
              <a:t>中的</a:t>
            </a:r>
            <a:r>
              <a:rPr lang="en-US" altLang="zh-CN" sz="2800" dirty="0"/>
              <a:t>PC</a:t>
            </a:r>
            <a:r>
              <a:rPr lang="zh-CN" altLang="en-US" sz="2800" dirty="0"/>
              <a:t>相对地址编码不一样</a:t>
            </a:r>
            <a:endParaRPr 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61926" y="1196752"/>
            <a:ext cx="7110474" cy="1008112"/>
            <a:chOff x="284856" y="1196752"/>
            <a:chExt cx="7110474" cy="1008112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488050" y="1743133"/>
              <a:ext cx="6907280" cy="46173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53" tIns="45753" rIns="45753" bIns="45753" anchor="ctr">
              <a:spAutoFit/>
            </a:bodyPr>
            <a:lstStyle/>
            <a:p>
              <a:r>
                <a:rPr lang="en-US" altLang="zh-CN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jXX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Dest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1367" name="Group 7"/>
            <p:cNvGrpSpPr>
              <a:grpSpLocks/>
            </p:cNvGrpSpPr>
            <p:nvPr/>
          </p:nvGrpSpPr>
          <p:grpSpPr bwMode="auto">
            <a:xfrm>
              <a:off x="1831345" y="1826801"/>
              <a:ext cx="610448" cy="305365"/>
              <a:chOff x="1296" y="2638"/>
              <a:chExt cx="384" cy="192"/>
            </a:xfrm>
          </p:grpSpPr>
          <p:sp>
            <p:nvSpPr>
              <p:cNvPr id="271368" name="Rectangle 8"/>
              <p:cNvSpPr>
                <a:spLocks noChangeArrowheads="1"/>
              </p:cNvSpPr>
              <p:nvPr/>
            </p:nvSpPr>
            <p:spPr bwMode="auto">
              <a:xfrm>
                <a:off x="1296" y="263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71369" name="Rectangle 9"/>
              <p:cNvSpPr>
                <a:spLocks noChangeArrowheads="1"/>
              </p:cNvSpPr>
              <p:nvPr/>
            </p:nvSpPr>
            <p:spPr bwMode="auto">
              <a:xfrm>
                <a:off x="1488" y="263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 err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70" name="Rectangle 10"/>
              <p:cNvSpPr>
                <a:spLocks noChangeArrowheads="1"/>
              </p:cNvSpPr>
              <p:nvPr/>
            </p:nvSpPr>
            <p:spPr bwMode="auto">
              <a:xfrm>
                <a:off x="1296" y="263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284856" y="1196752"/>
              <a:ext cx="2676320" cy="4617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>
              <a:spAutoFit/>
            </a:bodyPr>
            <a:lstStyle/>
            <a:p>
              <a:pPr algn="l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跳转 </a:t>
              </a:r>
              <a:r>
                <a:rPr 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（有条件地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2441791" y="1827491"/>
              <a:ext cx="4877224" cy="305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1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跳转指令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8050" y="1488031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467544" y="1535437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31345" y="1535437"/>
            <a:ext cx="610448" cy="305365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847" y="1146163"/>
            <a:ext cx="137480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无条件跳转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41791" y="1535437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8050" y="2251406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467544" y="2298801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jle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31345" y="2298801"/>
            <a:ext cx="610448" cy="305365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865" y="1917101"/>
            <a:ext cx="2400724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当小于或等于时跳转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41791" y="2298801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8050" y="3014859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467544" y="3062255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jl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31345" y="3062255"/>
            <a:ext cx="610448" cy="305365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846" y="2680556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当小于时跳转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41791" y="3062255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8050" y="3778230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467544" y="3825636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je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31345" y="3825636"/>
            <a:ext cx="610448" cy="305365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846" y="3443961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41791" y="3825636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8050" y="4541686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467544" y="4589092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jne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31345" y="4589092"/>
            <a:ext cx="610448" cy="305365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836" y="4207337"/>
            <a:ext cx="1887763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当不等于时跳转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41791" y="4589092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8050" y="5305100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467544" y="5352496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jge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31345" y="5352496"/>
            <a:ext cx="610448" cy="305365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865" y="4970797"/>
            <a:ext cx="2400724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当大于或等于时跳转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41791" y="5352496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8050" y="6068513"/>
            <a:ext cx="6983586" cy="400176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467544" y="6115919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31345" y="6115919"/>
            <a:ext cx="610448" cy="305365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846" y="5734202"/>
            <a:ext cx="1631282" cy="4001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当大于时跳转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41791" y="6115919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35358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  <p:bldP spid="271366" grpId="0"/>
      <p:bldP spid="271424" grpId="0" animBg="1"/>
      <p:bldP spid="271482" grpId="0" animBg="1"/>
      <p:bldP spid="271483" grpId="0"/>
      <p:bldP spid="271489" grpId="0" animBg="1"/>
      <p:bldP spid="271491" grpId="0" animBg="1"/>
      <p:bldP spid="271492" grpId="0"/>
      <p:bldP spid="271498" grpId="0" animBg="1"/>
      <p:bldP spid="271500" grpId="0" animBg="1"/>
      <p:bldP spid="271501" grpId="0"/>
      <p:bldP spid="271507" grpId="0" animBg="1"/>
      <p:bldP spid="271509" grpId="0" animBg="1"/>
      <p:bldP spid="271510" grpId="0"/>
      <p:bldP spid="271516" grpId="0" animBg="1"/>
      <p:bldP spid="271518" grpId="0" animBg="1"/>
      <p:bldP spid="271519" grpId="0"/>
      <p:bldP spid="271525" grpId="0" animBg="1"/>
      <p:bldP spid="271527" grpId="0" animBg="1"/>
      <p:bldP spid="271528" grpId="0"/>
      <p:bldP spid="2715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程序栈</a:t>
            </a:r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2694" y="1221462"/>
            <a:ext cx="4934453" cy="5223022"/>
          </a:xfrm>
        </p:spPr>
        <p:txBody>
          <a:bodyPr/>
          <a:lstStyle/>
          <a:p>
            <a:pPr lvl="1"/>
            <a:r>
              <a:rPr lang="zh-CN" altLang="en-US" dirty="0"/>
              <a:t>存储程序数据的内存区域</a:t>
            </a:r>
            <a:endParaRPr lang="en-US" dirty="0"/>
          </a:p>
          <a:p>
            <a:pPr lvl="1"/>
            <a:r>
              <a:rPr lang="zh-CN" altLang="en-US" dirty="0"/>
              <a:t>在 </a:t>
            </a:r>
            <a:r>
              <a:rPr lang="en-US" dirty="0"/>
              <a:t>Y86-64 (</a:t>
            </a:r>
            <a:r>
              <a:rPr lang="zh-CN" altLang="en-US" dirty="0"/>
              <a:t>和</a:t>
            </a:r>
            <a:r>
              <a:rPr lang="en-US" dirty="0"/>
              <a:t> x86-64)</a:t>
            </a:r>
            <a:r>
              <a:rPr lang="zh-CN" altLang="en-US" dirty="0"/>
              <a:t>中用于支持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过程调用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zh-CN" altLang="en-US" dirty="0">
                <a:latin typeface="Courier New" pitchFamily="49" charset="0"/>
              </a:rPr>
              <a:t>指向栈顶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zh-CN" altLang="en-US" dirty="0"/>
              <a:t>栈顶元素的地址</a:t>
            </a:r>
            <a:endParaRPr lang="en-US" dirty="0"/>
          </a:p>
          <a:p>
            <a:pPr lvl="1"/>
            <a:r>
              <a:rPr lang="zh-CN" altLang="en-US" dirty="0"/>
              <a:t>栈向低地址的方向增长</a:t>
            </a:r>
            <a:endParaRPr lang="en-US" dirty="0"/>
          </a:p>
          <a:p>
            <a:pPr lvl="2"/>
            <a:r>
              <a:rPr lang="zh-CN" altLang="en-US" dirty="0"/>
              <a:t>入栈操作必须先减小栈指针</a:t>
            </a:r>
            <a:endParaRPr lang="en-US" dirty="0"/>
          </a:p>
          <a:p>
            <a:pPr lvl="2"/>
            <a:r>
              <a:rPr lang="zh-CN" altLang="en-US" dirty="0"/>
              <a:t>出栈操作后，增加栈指针</a:t>
            </a:r>
            <a:endParaRPr lang="en-US" dirty="0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71013" y="5647930"/>
            <a:ext cx="381530" cy="0"/>
          </a:xfrm>
          <a:prstGeom prst="line">
            <a:avLst/>
          </a:prstGeom>
          <a:noFill/>
          <a:ln w="3810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52573" y="5415541"/>
            <a:ext cx="829781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53" tIns="45753" rIns="45753" bIns="45753">
            <a:spAutoFit/>
          </a:bodyPr>
          <a:lstStyle/>
          <a:p>
            <a:pPr algn="l"/>
            <a:r>
              <a:rPr lang="en-US" sz="2400" b="1" dirty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rsp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117" y="1647506"/>
            <a:ext cx="1220896" cy="4033823"/>
            <a:chOff x="1650117" y="1647506"/>
            <a:chExt cx="1220896" cy="4033823"/>
          </a:xfrm>
        </p:grpSpPr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650127" y="1647506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650127" y="1952868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650127" y="2258275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1650127" y="4395834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2" name="Rectangle 14"/>
            <p:cNvSpPr>
              <a:spLocks noChangeArrowheads="1"/>
            </p:cNvSpPr>
            <p:nvPr/>
          </p:nvSpPr>
          <p:spPr bwMode="auto">
            <a:xfrm>
              <a:off x="1650127" y="4701199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1650127" y="5006565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4" name="Rectangle 16"/>
            <p:cNvSpPr>
              <a:spLocks noChangeArrowheads="1"/>
            </p:cNvSpPr>
            <p:nvPr/>
          </p:nvSpPr>
          <p:spPr bwMode="auto">
            <a:xfrm>
              <a:off x="1650127" y="5311930"/>
              <a:ext cx="1220885" cy="36939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1650117" y="2595617"/>
              <a:ext cx="1220896" cy="183219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53" tIns="45753" rIns="45753" bIns="45753" anchor="ctr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  <a:endParaRPr lang="en-US">
                <a:latin typeface="Courier New" pitchFamily="49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  <a:endParaRPr lang="en-US">
                <a:latin typeface="Courier New" pitchFamily="49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Courier New" pitchFamily="49" charset="0"/>
                  <a:cs typeface="Courier New" pitchFamily="49" charset="0"/>
                </a:rPr>
                <a:t>•</a:t>
              </a:r>
            </a:p>
          </p:txBody>
        </p:sp>
      </p:grp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9366" y="1832193"/>
            <a:ext cx="0" cy="366438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lIns="45753" tIns="45753" rIns="45753" bIns="45753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918" y="3206389"/>
            <a:ext cx="1373508" cy="37001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地址增加</a:t>
            </a:r>
            <a:endParaRPr lang="en-US" dirty="0"/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650117" y="5649313"/>
            <a:ext cx="1220896" cy="36947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ctr"/>
            <a:r>
              <a:rPr lang="zh-CN" altLang="en-US" dirty="0"/>
              <a:t>栈</a:t>
            </a:r>
            <a:r>
              <a:rPr lang="en-US" dirty="0"/>
              <a:t> “</a:t>
            </a:r>
            <a:r>
              <a:rPr lang="zh-CN" altLang="en-US" dirty="0"/>
              <a:t>顶</a:t>
            </a:r>
            <a:r>
              <a:rPr lang="en-US" dirty="0"/>
              <a:t>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664834" y="1259329"/>
            <a:ext cx="1206178" cy="36947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ctr"/>
            <a:r>
              <a:rPr lang="zh-CN" altLang="en-US" dirty="0"/>
              <a:t>栈“底”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1558636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中保存的字，存储到内存中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40652" y="1372596"/>
            <a:ext cx="4147371" cy="461229"/>
            <a:chOff x="403" y="863"/>
            <a:chExt cx="2093" cy="290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2400" b="1" dirty="0">
                  <a:solidFill>
                    <a:schemeClr val="folHlink"/>
                  </a:solidFill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</a:rPr>
                <a:t>rA</a:t>
              </a:r>
              <a:endParaRPr lang="en-US" sz="24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40653" y="3975883"/>
            <a:ext cx="4147370" cy="461229"/>
            <a:chOff x="403" y="863"/>
            <a:chExt cx="2093" cy="290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63"/>
              <a:ext cx="2093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chemeClr val="folHlink"/>
                  </a:solidFill>
                </a:rPr>
                <a:t> </a:t>
              </a:r>
              <a:r>
                <a:rPr lang="en-US" sz="2400" b="1" dirty="0" err="1">
                  <a:solidFill>
                    <a:schemeClr val="folHlink"/>
                  </a:solidFill>
                </a:rPr>
                <a:t>rA</a:t>
              </a:r>
              <a:endParaRPr lang="en-US" sz="2400" b="1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" name="Rectangle 3"/>
          <p:cNvSpPr>
            <a:spLocks noGrp="1" noChangeArrowheads="1"/>
          </p:cNvSpPr>
          <p:nvPr/>
        </p:nvSpPr>
        <p:spPr bwMode="auto">
          <a:xfrm>
            <a:off x="640652" y="4581128"/>
            <a:ext cx="770690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从内存中的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位置读取字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存放到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子程序调用和返回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1558636"/>
          </a:xfrm>
        </p:spPr>
        <p:txBody>
          <a:bodyPr/>
          <a:lstStyle/>
          <a:p>
            <a:pPr lvl="1"/>
            <a:r>
              <a:rPr lang="zh-CN" altLang="en-US" dirty="0"/>
              <a:t>将下一条指令的地址入栈</a:t>
            </a:r>
            <a:endParaRPr lang="en-US" dirty="0"/>
          </a:p>
          <a:p>
            <a:pPr lvl="1"/>
            <a:r>
              <a:rPr lang="zh-CN" altLang="en-US" dirty="0"/>
              <a:t>开始执行位于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zh-CN" altLang="en-US" dirty="0"/>
              <a:t>的指令</a:t>
            </a:r>
            <a:endParaRPr lang="en-US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40653" y="1372354"/>
            <a:ext cx="7776850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9571" y="1450528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call </a:t>
            </a:r>
            <a:r>
              <a:rPr lang="en-US" sz="2400" b="1" dirty="0" err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  <a:endParaRPr 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7221" y="1450528"/>
            <a:ext cx="610448" cy="305365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7463" y="1450528"/>
            <a:ext cx="4877224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10470" y="3662558"/>
            <a:ext cx="7776851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53" tIns="45753" rIns="45753" bIns="45753" anchor="ctr">
            <a:spAutoFit/>
          </a:bodyPr>
          <a:lstStyle/>
          <a:p>
            <a:endParaRPr 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9367" y="3740741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94" tIns="45753" rIns="91494" bIns="45753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</a:t>
            </a: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7017" y="3740741"/>
            <a:ext cx="610448" cy="305365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3"/>
          <p:cNvSpPr>
            <a:spLocks noGrp="1" noChangeArrowheads="1"/>
          </p:cNvSpPr>
          <p:nvPr/>
        </p:nvSpPr>
        <p:spPr bwMode="auto">
          <a:xfrm>
            <a:off x="527783" y="4240414"/>
            <a:ext cx="7706904" cy="155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/>
              <a:t>从栈中弹出值</a:t>
            </a:r>
            <a:endParaRPr lang="en-US" dirty="0"/>
          </a:p>
          <a:p>
            <a:pPr lvl="1"/>
            <a:r>
              <a:rPr lang="zh-CN" altLang="en-US" dirty="0"/>
              <a:t>用作下一条指令的地址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其他指令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448" y="1984876"/>
            <a:ext cx="7706904" cy="508020"/>
          </a:xfrm>
        </p:spPr>
        <p:txBody>
          <a:bodyPr/>
          <a:lstStyle/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不作任何事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40653" y="1372596"/>
            <a:ext cx="2640504" cy="461229"/>
            <a:chOff x="403" y="863"/>
            <a:chExt cx="1661" cy="290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63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40653" y="2823081"/>
            <a:ext cx="2640504" cy="461229"/>
            <a:chOff x="403" y="2159"/>
            <a:chExt cx="1661" cy="290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59"/>
              <a:ext cx="1661" cy="29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Rectangle 3"/>
          <p:cNvSpPr>
            <a:spLocks noGrp="1" noChangeArrowheads="1"/>
          </p:cNvSpPr>
          <p:nvPr/>
        </p:nvSpPr>
        <p:spPr bwMode="auto">
          <a:xfrm>
            <a:off x="640653" y="3602706"/>
            <a:ext cx="7706904" cy="198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停止执行指令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有类似指令，但是不能在用户模式下执行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我们将会用这条指令来终止模拟器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编码确保：命中初值为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的内存时，程序会停止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状态条件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3182" y="3088645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ADR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3182" y="4023827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INS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3182" y="2151554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HLT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3182" y="1215100"/>
          <a:ext cx="2678658" cy="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名字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编码</a:t>
                      </a:r>
                      <a:endParaRPr lang="en-US" sz="1800" dirty="0"/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AOK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35896" y="1221462"/>
            <a:ext cx="4961244" cy="5223022"/>
          </a:xfrm>
        </p:spPr>
        <p:txBody>
          <a:bodyPr/>
          <a:lstStyle/>
          <a:p>
            <a:pPr lvl="1"/>
            <a:r>
              <a:rPr lang="zh-CN" altLang="en-US" dirty="0"/>
              <a:t>正常操作</a:t>
            </a:r>
            <a:endParaRPr lang="en-US" dirty="0"/>
          </a:p>
          <a:p>
            <a:pPr lvl="1"/>
            <a:endParaRPr lang="en-US" sz="2400" dirty="0"/>
          </a:p>
          <a:p>
            <a:pPr lvl="1"/>
            <a:r>
              <a:rPr lang="zh-CN" altLang="en-US" dirty="0"/>
              <a:t>遇到停止指令</a:t>
            </a:r>
            <a:r>
              <a:rPr lang="en-US" altLang="zh-CN" dirty="0"/>
              <a:t>halt</a:t>
            </a:r>
            <a:endParaRPr lang="en-US" dirty="0"/>
          </a:p>
          <a:p>
            <a:pPr marL="498762" lvl="1" indent="0">
              <a:buNone/>
            </a:pPr>
            <a:endParaRPr lang="en-US" sz="2400" dirty="0"/>
          </a:p>
          <a:p>
            <a:pPr lvl="1"/>
            <a:r>
              <a:rPr lang="zh-CN" altLang="en-US" dirty="0"/>
              <a:t>遇到错误地址</a:t>
            </a:r>
            <a:r>
              <a:rPr lang="en-US" dirty="0"/>
              <a:t> (</a:t>
            </a:r>
            <a:r>
              <a:rPr lang="zh-CN" altLang="en-US" dirty="0"/>
              <a:t>指令或者数据</a:t>
            </a:r>
            <a:r>
              <a:rPr lang="en-US" dirty="0"/>
              <a:t>)</a:t>
            </a:r>
          </a:p>
          <a:p>
            <a:pPr marL="498762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遇到无效的指令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预期行为</a:t>
            </a:r>
            <a:endParaRPr lang="en-US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/>
              <a:t>AOK</a:t>
            </a:r>
            <a:r>
              <a:rPr lang="zh-CN" altLang="en-US" dirty="0"/>
              <a:t>，继续执行</a:t>
            </a:r>
            <a:endParaRPr lang="en-US" dirty="0"/>
          </a:p>
          <a:p>
            <a:pPr lvl="1"/>
            <a:r>
              <a:rPr lang="zh-CN" altLang="en-US" dirty="0"/>
              <a:t>否则</a:t>
            </a:r>
            <a:r>
              <a:rPr lang="en-US" dirty="0"/>
              <a:t>,</a:t>
            </a:r>
            <a:r>
              <a:rPr lang="zh-CN" altLang="en-US" dirty="0"/>
              <a:t>停止程序执行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dirty="0"/>
              <a:t> Y86-64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7" y="1221474"/>
            <a:ext cx="8255353" cy="2824631"/>
          </a:xfrm>
        </p:spPr>
        <p:txBody>
          <a:bodyPr/>
          <a:lstStyle/>
          <a:p>
            <a:r>
              <a:rPr lang="zh-CN" altLang="en-US" dirty="0"/>
              <a:t>尽量多用</a:t>
            </a:r>
            <a:r>
              <a:rPr lang="en-US" altLang="zh-CN" dirty="0"/>
              <a:t>C</a:t>
            </a:r>
            <a:r>
              <a:rPr lang="zh-CN" altLang="en-US" dirty="0"/>
              <a:t>编译器</a:t>
            </a:r>
            <a:endParaRPr lang="en-US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C </a:t>
            </a:r>
            <a:r>
              <a:rPr lang="zh-CN" altLang="en-US" dirty="0"/>
              <a:t>编码</a:t>
            </a:r>
            <a:endParaRPr lang="en-US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 x86-64 </a:t>
            </a:r>
            <a:r>
              <a:rPr lang="zh-CN" altLang="en-US" dirty="0"/>
              <a:t>中用</a:t>
            </a:r>
            <a:r>
              <a:rPr lang="en-US" altLang="zh-CN" dirty="0" err="1"/>
              <a:t>gcc</a:t>
            </a:r>
            <a:r>
              <a:rPr lang="en-US" altLang="zh-CN" dirty="0"/>
              <a:t> –</a:t>
            </a:r>
            <a:r>
              <a:rPr lang="en-US" altLang="zh-CN" dirty="0" err="1"/>
              <a:t>Og</a:t>
            </a:r>
            <a:r>
              <a:rPr lang="en-US" altLang="zh-CN" dirty="0"/>
              <a:t> –S </a:t>
            </a:r>
            <a:r>
              <a:rPr lang="zh-CN" altLang="en-US" dirty="0"/>
              <a:t>编译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zh-CN" altLang="en-US" dirty="0"/>
              <a:t>直译到 </a:t>
            </a:r>
            <a:r>
              <a:rPr lang="en-US" dirty="0"/>
              <a:t>Y86-64 </a:t>
            </a:r>
            <a:r>
              <a:rPr lang="zh-CN" altLang="en-US" dirty="0"/>
              <a:t>中</a:t>
            </a:r>
            <a:endParaRPr lang="en-US" dirty="0"/>
          </a:p>
          <a:p>
            <a:pPr lvl="1"/>
            <a:r>
              <a:rPr lang="zh-CN" altLang="en-US" i="1" dirty="0"/>
              <a:t>现代编译器使得这个过程更加复杂</a:t>
            </a:r>
            <a:endParaRPr lang="en-US" altLang="zh-CN" i="1" dirty="0"/>
          </a:p>
          <a:p>
            <a:pPr marL="498762" lvl="1" indent="0">
              <a:buNone/>
            </a:pPr>
            <a:endParaRPr lang="en-US" dirty="0"/>
          </a:p>
          <a:p>
            <a:r>
              <a:rPr lang="zh-CN" altLang="en-US" dirty="0"/>
              <a:t>编码示例</a:t>
            </a:r>
            <a:endParaRPr lang="en-US" dirty="0"/>
          </a:p>
          <a:p>
            <a:pPr lvl="1"/>
            <a:r>
              <a:rPr lang="zh-CN" altLang="en-US" dirty="0"/>
              <a:t>计算以</a:t>
            </a:r>
            <a:r>
              <a:rPr lang="en-US" altLang="zh-CN" dirty="0"/>
              <a:t>0</a:t>
            </a:r>
            <a:r>
              <a:rPr lang="zh-CN" altLang="en-US" dirty="0"/>
              <a:t>结尾的列表中非</a:t>
            </a:r>
            <a:r>
              <a:rPr lang="en-US" altLang="zh-CN" dirty="0"/>
              <a:t>0</a:t>
            </a:r>
            <a:r>
              <a:rPr lang="zh-CN" altLang="en-US" dirty="0"/>
              <a:t>元素的个数</a:t>
            </a:r>
            <a:endParaRPr lang="en-US" altLang="zh-CN" dirty="0"/>
          </a:p>
          <a:p>
            <a:pPr marL="498762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len1(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a[]);</a:t>
            </a: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5724128" y="4941168"/>
            <a:ext cx="2603943" cy="1617482"/>
            <a:chOff x="480" y="2501"/>
            <a:chExt cx="1638" cy="1017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839" y="2623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 dirty="0">
                  <a:latin typeface="Courier New" pitchFamily="49" charset="0"/>
                </a:rPr>
                <a:t>5043</a:t>
              </a: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39" y="2846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6125</a:t>
              </a: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839" y="3069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7395</a:t>
              </a: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839" y="3292"/>
              <a:ext cx="745" cy="2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sz="24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672" y="268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0" y="2501"/>
              <a:ext cx="17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400" b="1" dirty="0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636" y="2923"/>
              <a:ext cx="482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</a:t>
              </a:r>
              <a:r>
                <a:rPr lang="en-US" sz="2400" b="1" dirty="0">
                  <a:latin typeface="Courier New" pitchFamily="49" charset="0"/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6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04664"/>
            <a:ext cx="8786982" cy="762000"/>
          </a:xfrm>
        </p:spPr>
        <p:txBody>
          <a:bodyPr/>
          <a:lstStyle/>
          <a:p>
            <a:r>
              <a:rPr lang="zh-CN" altLang="en-US" dirty="0"/>
              <a:t>课程概况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74042"/>
            <a:ext cx="8594725" cy="5019254"/>
          </a:xfrm>
        </p:spPr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  <a:p>
            <a:pPr lvl="1"/>
            <a:r>
              <a:rPr lang="zh-CN" altLang="en-US" dirty="0"/>
              <a:t>指令集</a:t>
            </a:r>
            <a:endParaRPr lang="en-US" dirty="0"/>
          </a:p>
          <a:p>
            <a:pPr lvl="1"/>
            <a:r>
              <a:rPr lang="zh-CN" altLang="en-US" dirty="0"/>
              <a:t>逻辑设计</a:t>
            </a:r>
            <a:endParaRPr lang="en-US" dirty="0"/>
          </a:p>
          <a:p>
            <a:r>
              <a:rPr lang="zh-CN" altLang="en-US" dirty="0"/>
              <a:t>串行实现</a:t>
            </a:r>
            <a:endParaRPr lang="en-US" dirty="0"/>
          </a:p>
          <a:p>
            <a:pPr lvl="1"/>
            <a:r>
              <a:rPr lang="zh-CN" altLang="en-US" dirty="0"/>
              <a:t>简单但是速度较慢的处理器设计</a:t>
            </a:r>
            <a:endParaRPr lang="en-US" dirty="0"/>
          </a:p>
          <a:p>
            <a:r>
              <a:rPr lang="zh-CN" altLang="en-US" dirty="0"/>
              <a:t>流水线</a:t>
            </a:r>
            <a:endParaRPr lang="en-US" dirty="0"/>
          </a:p>
          <a:p>
            <a:pPr lvl="1"/>
            <a:r>
              <a:rPr lang="zh-CN" altLang="en-US" dirty="0"/>
              <a:t>使得更多事务同时进行</a:t>
            </a:r>
            <a:endParaRPr lang="en-US" dirty="0"/>
          </a:p>
          <a:p>
            <a:r>
              <a:rPr lang="zh-CN" altLang="en-US" dirty="0"/>
              <a:t>流水线实现</a:t>
            </a:r>
            <a:endParaRPr lang="en-US" dirty="0"/>
          </a:p>
          <a:p>
            <a:pPr lvl="1"/>
            <a:r>
              <a:rPr lang="zh-CN" altLang="en-US" dirty="0"/>
              <a:t>实现流水线的思想</a:t>
            </a:r>
            <a:endParaRPr lang="en-US" dirty="0"/>
          </a:p>
          <a:p>
            <a:r>
              <a:rPr lang="zh-CN" altLang="en-US" dirty="0"/>
              <a:t>高级话题</a:t>
            </a:r>
            <a:endParaRPr lang="en-US" dirty="0"/>
          </a:p>
          <a:p>
            <a:pPr lvl="1"/>
            <a:r>
              <a:rPr lang="zh-CN" altLang="en-US" dirty="0"/>
              <a:t>性能分析</a:t>
            </a:r>
          </a:p>
          <a:p>
            <a:pPr lvl="1"/>
            <a:r>
              <a:rPr lang="zh-CN" altLang="en-US" dirty="0"/>
              <a:t>高性能处理器设计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代码生成示例</a:t>
            </a:r>
            <a:endParaRPr 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首先尝试</a:t>
            </a:r>
            <a:endParaRPr lang="en-US" dirty="0"/>
          </a:p>
          <a:p>
            <a:pPr lvl="1"/>
            <a:r>
              <a:rPr lang="zh-CN" altLang="en-US" dirty="0"/>
              <a:t>编写典型的数组代码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sz="2400" dirty="0">
                <a:latin typeface="Courier New" pitchFamily="49" charset="0"/>
              </a:rPr>
              <a:t>用 </a:t>
            </a:r>
            <a:r>
              <a:rPr lang="en-US" sz="2400" dirty="0" err="1">
                <a:latin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</a:rPr>
              <a:t> -</a:t>
            </a:r>
            <a:r>
              <a:rPr lang="en-US" sz="2400" dirty="0" err="1">
                <a:latin typeface="Courier New" pitchFamily="49" charset="0"/>
              </a:rPr>
              <a:t>Og</a:t>
            </a:r>
            <a:r>
              <a:rPr lang="en-US" sz="2400" dirty="0">
                <a:latin typeface="Courier New" pitchFamily="49" charset="0"/>
              </a:rPr>
              <a:t> –S </a:t>
            </a:r>
            <a:r>
              <a:rPr lang="zh-CN" altLang="en-US" sz="2400" dirty="0">
                <a:latin typeface="Courier New" pitchFamily="49" charset="0"/>
              </a:rPr>
              <a:t>编译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问题</a:t>
            </a:r>
            <a:endParaRPr lang="en-US" dirty="0"/>
          </a:p>
          <a:p>
            <a:pPr lvl="1"/>
            <a:r>
              <a:rPr lang="zh-CN" altLang="en-US" dirty="0"/>
              <a:t>在 </a:t>
            </a:r>
            <a:r>
              <a:rPr lang="en-US" dirty="0"/>
              <a:t>Y86-64 </a:t>
            </a:r>
            <a:r>
              <a:rPr lang="zh-CN" altLang="en-US" dirty="0"/>
              <a:t>上难以做数组的索引</a:t>
            </a:r>
            <a:endParaRPr lang="en-US" dirty="0"/>
          </a:p>
          <a:p>
            <a:pPr lvl="2"/>
            <a:r>
              <a:rPr lang="zh-CN" altLang="en-US" sz="2400" dirty="0"/>
              <a:t>因为没有带比例因子的寻址模式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5235" y="2442933"/>
            <a:ext cx="4349441" cy="341638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a[])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a[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4800929" y="3443449"/>
            <a:ext cx="4196829" cy="156972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L3:</a:t>
            </a:r>
          </a:p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$1,%rax</a:t>
            </a:r>
          </a:p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$0, (%rdi,%rax</a:t>
            </a:r>
            <a:r>
              <a:rPr lang="en-US" sz="24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00281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L3</a:t>
            </a:r>
          </a:p>
        </p:txBody>
      </p:sp>
    </p:spTree>
    <p:extLst>
      <p:ext uri="{BB962C8B-B14F-4D97-AF65-F5344CB8AC3E}">
        <p14:creationId xmlns:p14="http://schemas.microsoft.com/office/powerpoint/2010/main" val="22812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代码生成示例 </a:t>
            </a:r>
            <a:r>
              <a:rPr lang="en-US" dirty="0"/>
              <a:t>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1124744"/>
            <a:ext cx="3871913" cy="1274837"/>
          </a:xfrm>
        </p:spPr>
        <p:txBody>
          <a:bodyPr/>
          <a:lstStyle/>
          <a:p>
            <a:pPr marL="0" inden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然后尝试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语言模仿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Y86-64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0945" y="1143535"/>
            <a:ext cx="3871912" cy="2213457"/>
          </a:xfrm>
        </p:spPr>
        <p:txBody>
          <a:bodyPr/>
          <a:lstStyle/>
          <a:p>
            <a:pPr marL="0" inden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编译器生成和之前一摸一样的代码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编译器将两个版本转换成相同的中间形式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618784" y="2361002"/>
            <a:ext cx="4529280" cy="41550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len2(long *a){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(long) a;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*(long *)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(long);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*(long *)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9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代码生成示例 </a:t>
            </a:r>
            <a:r>
              <a:rPr lang="en-US" dirty="0"/>
              <a:t>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90269" y="1124744"/>
            <a:ext cx="5721891" cy="563237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len: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irmovq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%r8          #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irmovq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$8, %r9          #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irmovq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len = 0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mrmovq (%rdi), %rdx     # val = *a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Test val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                # If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%r8,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len++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%r9,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a++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mrmovq (%rdi), %rdx     # val = *a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andq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Test val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               # If !0,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Done:</a:t>
            </a:r>
          </a:p>
          <a:p>
            <a:pPr>
              <a:tabLst>
                <a:tab pos="568653" algn="l"/>
              </a:tabLst>
            </a:pP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21043"/>
              </p:ext>
            </p:extLst>
          </p:nvPr>
        </p:nvGraphicFramePr>
        <p:xfrm>
          <a:off x="6228184" y="1207070"/>
          <a:ext cx="2376264" cy="274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0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</a:t>
                      </a:r>
                    </a:p>
                  </a:txBody>
                  <a:tcPr marL="91567" marR="91567" marT="45805" marB="45805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567" marR="91567" marT="45805" marB="458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87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程序结构 </a:t>
            </a:r>
            <a:r>
              <a:rPr lang="en-US" dirty="0"/>
              <a:t>1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642" y="1297803"/>
            <a:ext cx="3332028" cy="5223022"/>
          </a:xfrm>
        </p:spPr>
        <p:txBody>
          <a:bodyPr/>
          <a:lstStyle/>
          <a:p>
            <a:pPr lvl="1"/>
            <a:r>
              <a:rPr lang="zh-CN" altLang="en-US" dirty="0"/>
              <a:t>程序从地址</a:t>
            </a:r>
            <a:r>
              <a:rPr lang="en-US" dirty="0"/>
              <a:t>0</a:t>
            </a:r>
            <a:r>
              <a:rPr lang="zh-CN" altLang="en-US" dirty="0"/>
              <a:t>处开始</a:t>
            </a:r>
            <a:endParaRPr lang="en-US" dirty="0"/>
          </a:p>
          <a:p>
            <a:pPr lvl="1"/>
            <a:r>
              <a:rPr lang="zh-CN" altLang="en-US" dirty="0"/>
              <a:t>一定要建立栈</a:t>
            </a:r>
            <a:endParaRPr lang="en-US" dirty="0"/>
          </a:p>
          <a:p>
            <a:pPr lvl="2"/>
            <a:r>
              <a:rPr lang="zh-CN" altLang="en-US" dirty="0"/>
              <a:t>位于哪里</a:t>
            </a:r>
            <a:endParaRPr lang="en-US" dirty="0"/>
          </a:p>
          <a:p>
            <a:pPr lvl="2"/>
            <a:r>
              <a:rPr lang="zh-CN" altLang="en-US" dirty="0"/>
              <a:t>指针的值</a:t>
            </a:r>
            <a:endParaRPr lang="en-US" dirty="0"/>
          </a:p>
          <a:p>
            <a:pPr lvl="2"/>
            <a:r>
              <a:rPr lang="zh-CN" altLang="en-US" dirty="0"/>
              <a:t>确保不要覆盖代码区域</a:t>
            </a:r>
            <a:endParaRPr lang="en-US" dirty="0"/>
          </a:p>
          <a:p>
            <a:pPr lvl="1"/>
            <a:r>
              <a:rPr lang="zh-CN" altLang="en-US" dirty="0"/>
              <a:t>一定要初始化数据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44942" y="1108990"/>
            <a:ext cx="5207178" cy="50168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# Initialization	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call Main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halt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.align 8            # Program data	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                  # Main function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# Length function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0x100      # Placement of stack</a:t>
            </a:r>
          </a:p>
          <a:p>
            <a:pPr>
              <a:tabLst>
                <a:tab pos="400281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	</a:t>
            </a:r>
          </a:p>
        </p:txBody>
      </p:sp>
    </p:spTree>
    <p:extLst>
      <p:ext uri="{BB962C8B-B14F-4D97-AF65-F5344CB8AC3E}">
        <p14:creationId xmlns:p14="http://schemas.microsoft.com/office/powerpoint/2010/main" val="11005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程序结构 </a:t>
            </a:r>
            <a:r>
              <a:rPr lang="en-US" dirty="0"/>
              <a:t>2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642" y="1297803"/>
            <a:ext cx="3332028" cy="5223022"/>
          </a:xfrm>
        </p:spPr>
        <p:txBody>
          <a:bodyPr/>
          <a:lstStyle/>
          <a:p>
            <a:pPr lvl="1"/>
            <a:r>
              <a:rPr lang="zh-CN" altLang="en-US" dirty="0"/>
              <a:t>程序从地址</a:t>
            </a:r>
            <a:r>
              <a:rPr lang="en-US" altLang="zh-CN" dirty="0"/>
              <a:t>0</a:t>
            </a:r>
            <a:r>
              <a:rPr lang="zh-CN" altLang="en-US" dirty="0"/>
              <a:t>处开始</a:t>
            </a:r>
            <a:endParaRPr lang="en-US" altLang="zh-CN" dirty="0"/>
          </a:p>
          <a:p>
            <a:pPr lvl="1"/>
            <a:r>
              <a:rPr lang="zh-CN" altLang="en-US" dirty="0"/>
              <a:t>一定要建立栈</a:t>
            </a:r>
            <a:endParaRPr lang="en-US" altLang="zh-CN" dirty="0"/>
          </a:p>
          <a:p>
            <a:pPr lvl="2"/>
            <a:r>
              <a:rPr lang="zh-CN" altLang="en-US" dirty="0"/>
              <a:t>位于哪里</a:t>
            </a:r>
            <a:endParaRPr lang="en-US" altLang="zh-CN" dirty="0"/>
          </a:p>
          <a:p>
            <a:pPr lvl="2"/>
            <a:r>
              <a:rPr lang="zh-CN" altLang="en-US" dirty="0"/>
              <a:t>指针的值</a:t>
            </a:r>
            <a:endParaRPr lang="en-US" altLang="zh-CN" dirty="0"/>
          </a:p>
          <a:p>
            <a:pPr lvl="2"/>
            <a:r>
              <a:rPr lang="zh-CN" altLang="en-US" dirty="0"/>
              <a:t>确保不要覆盖代码区域</a:t>
            </a:r>
            <a:endParaRPr lang="en-US" altLang="zh-CN" dirty="0"/>
          </a:p>
          <a:p>
            <a:pPr lvl="1"/>
            <a:r>
              <a:rPr lang="zh-CN" altLang="en-US" dirty="0"/>
              <a:t>一定要初始化数据</a:t>
            </a:r>
            <a:endParaRPr lang="en-US" altLang="zh-CN" dirty="0"/>
          </a:p>
          <a:p>
            <a:pPr lvl="1"/>
            <a:r>
              <a:rPr lang="zh-CN" altLang="en-US" dirty="0"/>
              <a:t>可以用符号化名字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927" y="1052736"/>
            <a:ext cx="5722949" cy="563237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tabLst>
                <a:tab pos="400281" algn="l"/>
                <a:tab pos="3030697" algn="l"/>
              </a:tabLst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r>
              <a:rPr lang="en-US" dirty="0"/>
              <a:t>	# Set up stack pointer</a:t>
            </a:r>
          </a:p>
          <a:p>
            <a:r>
              <a:rPr lang="en-US" dirty="0"/>
              <a:t>	</a:t>
            </a:r>
            <a:r>
              <a:rPr lang="en-US" dirty="0" err="1"/>
              <a:t>irmovq</a:t>
            </a:r>
            <a:r>
              <a:rPr lang="en-US" dirty="0"/>
              <a:t> Stack, %</a:t>
            </a:r>
            <a:r>
              <a:rPr lang="en-US" dirty="0" err="1"/>
              <a:t>rsp</a:t>
            </a:r>
            <a:endParaRPr lang="en-US" dirty="0"/>
          </a:p>
          <a:p>
            <a:r>
              <a:rPr lang="en-US" dirty="0"/>
              <a:t>	# Execute main program</a:t>
            </a:r>
          </a:p>
          <a:p>
            <a:r>
              <a:rPr lang="en-US" dirty="0"/>
              <a:t>	call Main</a:t>
            </a:r>
          </a:p>
          <a:p>
            <a:r>
              <a:rPr lang="en-US" dirty="0"/>
              <a:t>	# Terminate</a:t>
            </a:r>
          </a:p>
          <a:p>
            <a:r>
              <a:rPr lang="en-US" dirty="0"/>
              <a:t>	halt</a:t>
            </a:r>
          </a:p>
          <a:p>
            <a:r>
              <a:rPr lang="en-US" dirty="0"/>
              <a:t># Array of 4 elements + terminating 0</a:t>
            </a:r>
          </a:p>
          <a:p>
            <a:r>
              <a:rPr lang="en-US" dirty="0"/>
              <a:t>	.align 8</a:t>
            </a:r>
          </a:p>
          <a:p>
            <a:r>
              <a:rPr lang="en-US" dirty="0"/>
              <a:t>Array:</a:t>
            </a:r>
          </a:p>
          <a:p>
            <a:r>
              <a:rPr lang="en-US" dirty="0"/>
              <a:t>	.quad 0x000d000d000d000d</a:t>
            </a:r>
          </a:p>
          <a:p>
            <a:r>
              <a:rPr lang="en-US" dirty="0"/>
              <a:t>     .quad 0x00c000c000c000c0</a:t>
            </a:r>
          </a:p>
          <a:p>
            <a:r>
              <a:rPr lang="en-US" dirty="0"/>
              <a:t>    	.quad 0x0b000b000b000b00</a:t>
            </a:r>
          </a:p>
          <a:p>
            <a:r>
              <a:rPr lang="en-US" dirty="0"/>
              <a:t>	.quad 0xa000a000a000a000</a:t>
            </a:r>
          </a:p>
          <a:p>
            <a:r>
              <a:rPr lang="en-US" dirty="0"/>
              <a:t> 	.quad 0</a:t>
            </a:r>
          </a:p>
        </p:txBody>
      </p:sp>
    </p:spTree>
    <p:extLst>
      <p:ext uri="{BB962C8B-B14F-4D97-AF65-F5344CB8AC3E}">
        <p14:creationId xmlns:p14="http://schemas.microsoft.com/office/powerpoint/2010/main" val="34966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程序结构</a:t>
            </a:r>
            <a:r>
              <a:rPr lang="en-US" dirty="0"/>
              <a:t> 3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783" y="3810720"/>
            <a:ext cx="8450887" cy="2710119"/>
          </a:xfrm>
        </p:spPr>
        <p:txBody>
          <a:bodyPr/>
          <a:lstStyle/>
          <a:p>
            <a:r>
              <a:rPr lang="zh-CN" altLang="en-US" dirty="0"/>
              <a:t>建立对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zh-CN" altLang="en-US" dirty="0"/>
              <a:t>的调用</a:t>
            </a:r>
            <a:endParaRPr lang="en-US" dirty="0"/>
          </a:p>
          <a:p>
            <a:pPr lvl="1"/>
            <a:r>
              <a:rPr lang="zh-CN" altLang="en-US" dirty="0"/>
              <a:t>遵循</a:t>
            </a:r>
            <a:r>
              <a:rPr lang="en-US" dirty="0"/>
              <a:t> x86-64 </a:t>
            </a:r>
            <a:r>
              <a:rPr lang="zh-CN" altLang="en-US" dirty="0"/>
              <a:t>的过程约定</a:t>
            </a:r>
            <a:endParaRPr lang="en-US" dirty="0"/>
          </a:p>
          <a:p>
            <a:pPr lvl="1"/>
            <a:r>
              <a:rPr lang="zh-CN" altLang="en-US" dirty="0"/>
              <a:t>将数组地址做为实参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672372" y="1749499"/>
            <a:ext cx="4915851" cy="193905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tabLst>
                <a:tab pos="400281" algn="l"/>
                <a:tab pos="3030697" algn="l"/>
              </a:tabLst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Main:   </a:t>
            </a:r>
          </a:p>
          <a:p>
            <a:r>
              <a:rPr lang="en-US" dirty="0"/>
              <a:t>  	</a:t>
            </a:r>
            <a:r>
              <a:rPr lang="en-US" dirty="0" err="1"/>
              <a:t>irmovq</a:t>
            </a:r>
            <a:r>
              <a:rPr lang="en-US" dirty="0"/>
              <a:t> array,%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/>
              <a:t>	# call </a:t>
            </a:r>
            <a:r>
              <a:rPr lang="en-US" dirty="0" err="1"/>
              <a:t>len</a:t>
            </a:r>
            <a:r>
              <a:rPr lang="en-US" dirty="0"/>
              <a:t>(array)</a:t>
            </a:r>
          </a:p>
          <a:p>
            <a:r>
              <a:rPr lang="en-US" dirty="0"/>
              <a:t>    	call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   	ret</a:t>
            </a:r>
          </a:p>
        </p:txBody>
      </p:sp>
    </p:spTree>
    <p:extLst>
      <p:ext uri="{BB962C8B-B14F-4D97-AF65-F5344CB8AC3E}">
        <p14:creationId xmlns:p14="http://schemas.microsoft.com/office/powerpoint/2010/main" val="189959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  <a:r>
              <a:rPr lang="en-US" dirty="0"/>
              <a:t> Y86-64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927" y="1832200"/>
            <a:ext cx="8306223" cy="4612291"/>
          </a:xfrm>
        </p:spPr>
        <p:txBody>
          <a:bodyPr/>
          <a:lstStyle/>
          <a:p>
            <a:pPr lvl="1"/>
            <a:r>
              <a:rPr lang="zh-CN" altLang="en-US" dirty="0"/>
              <a:t>生成</a:t>
            </a:r>
            <a:r>
              <a:rPr lang="en-US" dirty="0"/>
              <a:t> “</a:t>
            </a:r>
            <a:r>
              <a:rPr lang="zh-CN" altLang="en-US" dirty="0"/>
              <a:t>目标代码</a:t>
            </a:r>
            <a:r>
              <a:rPr lang="en-US" dirty="0"/>
              <a:t>” </a:t>
            </a:r>
            <a:r>
              <a:rPr lang="zh-CN" altLang="en-US" dirty="0"/>
              <a:t>文件</a:t>
            </a:r>
            <a:r>
              <a:rPr lang="en-US" dirty="0"/>
              <a:t> </a:t>
            </a:r>
            <a:r>
              <a:rPr lang="en-US" sz="1800" dirty="0" err="1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zh-CN" altLang="en-US" dirty="0"/>
              <a:t>实际上看起来像反汇编程序的输出</a:t>
            </a:r>
            <a:endParaRPr lang="en-US" dirty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918" y="1297845"/>
            <a:ext cx="5279186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lvl="1"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Courier New" pitchFamily="49" charset="0"/>
              </a:rPr>
              <a:t>unix</a:t>
            </a: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</a:rPr>
              <a:t>yas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len.ys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2561" y="2636912"/>
            <a:ext cx="8698882" cy="424738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0x054:                                         | len: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0x054: 30f80100000000000000 |  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irmovq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%r8          #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0x05e: 30f90800000000000000 |  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irmovq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$8, %r9          #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0x068: 30f00000000000000000 |   irmovq $0, %rax         # len = 0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0x072: 50270000000000000000 |   mrmovq (%rdi), %rdx     # val = *a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0x07c: 6222                                 |   andq %rdx, %rdx         # Test val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0x07e: 73a000000000000000     |   je Done                 # If zero, goto Done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0x087:                                          | Loop: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0x087: 6080                                 |   addq %r8, %rax          # len++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0x089: 6097                                 |   addq %r9, %rdi          # a++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0x08b: 50270000000000000000 |   mrmovq (%rdi), %rdx     # val = *a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0x095: 6222                                 |   andq %rdx, %rdx         # Test val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0x097: 748700000000000000     |   jne Loop                # If !0, goto Loop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0x0a0:                                          | Done:</a:t>
            </a:r>
          </a:p>
          <a:p>
            <a:pPr marL="0" lvl="1">
              <a:tabLst>
                <a:tab pos="3030697" algn="l"/>
              </a:tabLst>
            </a:pP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0x0a0: 90                                     |   ret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r>
              <a:rPr lang="en-US" dirty="0"/>
              <a:t> Y86-64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7" y="1832200"/>
            <a:ext cx="8306223" cy="4612291"/>
          </a:xfrm>
        </p:spPr>
        <p:txBody>
          <a:bodyPr/>
          <a:lstStyle/>
          <a:p>
            <a:pPr lvl="1"/>
            <a:r>
              <a:rPr lang="zh-CN" altLang="en-US" dirty="0"/>
              <a:t>指令集模拟器</a:t>
            </a:r>
            <a:endParaRPr lang="en-US" dirty="0"/>
          </a:p>
          <a:p>
            <a:pPr lvl="2"/>
            <a:r>
              <a:rPr lang="zh-CN" altLang="en-US" dirty="0"/>
              <a:t>每条指令在不同处理器状态的计算效果</a:t>
            </a:r>
            <a:endParaRPr lang="en-US" dirty="0"/>
          </a:p>
          <a:p>
            <a:pPr lvl="2"/>
            <a:r>
              <a:rPr lang="zh-CN" altLang="en-US" dirty="0"/>
              <a:t>打印状态的变化</a:t>
            </a:r>
            <a:endParaRPr lang="en-US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660966" y="1297845"/>
            <a:ext cx="5999266" cy="46173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lvl="1">
              <a:tabLst>
                <a:tab pos="400281" algn="l"/>
                <a:tab pos="3030697" algn="l"/>
              </a:tabLst>
            </a:pPr>
            <a:r>
              <a:rPr lang="en-US" sz="2400" b="1" dirty="0" err="1">
                <a:latin typeface="Courier New" pitchFamily="49" charset="0"/>
              </a:rPr>
              <a:t>unix</a:t>
            </a: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US" sz="2400" b="1" dirty="0" err="1">
                <a:latin typeface="Courier New" pitchFamily="49" charset="0"/>
              </a:rPr>
              <a:t>yis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len.yo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3568" y="3140968"/>
            <a:ext cx="7706904" cy="347794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53" tIns="45753" rIns="45753" bIns="45753">
            <a:spAutoFit/>
          </a:bodyPr>
          <a:lstStyle/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 in 33 steps at PC = 0x13.  Status 'HLT', CC Z=1 S=0 O=0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registers: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0x0000000000000004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0x0000000000000100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0x0000000000000000      0x0000000000000038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%r8:    0x0000000000000000      0x0000000000000001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%r9:    0x0000000000000000      0x0000000000000008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memory: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0x00f0: 0x0000000000000000      0x0000000000000053</a:t>
            </a:r>
          </a:p>
          <a:p>
            <a:pPr lvl="1" indent="-457465">
              <a:tabLst>
                <a:tab pos="0" algn="l"/>
                <a:tab pos="3030697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0x00f8: 0x0000000000000000      0x0000000000000013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</a:t>
            </a:r>
            <a:r>
              <a:rPr lang="zh-CN" altLang="en-US" dirty="0"/>
              <a:t>指令集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1412776"/>
            <a:ext cx="8306224" cy="48026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复杂指令集计算机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IA32 </a:t>
            </a:r>
            <a:r>
              <a:rPr lang="zh-CN" altLang="en-US" dirty="0"/>
              <a:t>是一个例子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基于栈的指令集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用栈来传参数，保存程序计数器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明确的入栈、出栈指令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算数指令可以访存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addq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12(%rbx,%rcx,8)</a:t>
            </a:r>
            <a:r>
              <a:rPr lang="en-US" b="1" dirty="0"/>
              <a:t> </a:t>
            </a:r>
          </a:p>
          <a:p>
            <a:pPr lvl="3">
              <a:spcBef>
                <a:spcPts val="0"/>
              </a:spcBef>
            </a:pPr>
            <a:r>
              <a:rPr lang="zh-CN" altLang="en-US" dirty="0"/>
              <a:t>需要读写内存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zh-CN" altLang="en-US" dirty="0"/>
              <a:t>复杂地址计算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条件码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设定为算数和逻辑指令的副作用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理念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添加指令以便执行“典型”的编程任务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</a:t>
            </a:r>
            <a:r>
              <a:rPr lang="zh-CN" altLang="en-US" dirty="0"/>
              <a:t>指令集</a:t>
            </a:r>
            <a:endParaRPr 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4" y="1136454"/>
            <a:ext cx="8306224" cy="5028850"/>
          </a:xfrm>
        </p:spPr>
        <p:txBody>
          <a:bodyPr/>
          <a:lstStyle/>
          <a:p>
            <a:r>
              <a:rPr lang="zh-CN" altLang="en-US" dirty="0"/>
              <a:t>精简指令集计算机</a:t>
            </a:r>
            <a:endParaRPr lang="en-US" altLang="zh-CN" dirty="0"/>
          </a:p>
          <a:p>
            <a:r>
              <a:rPr lang="zh-CN" altLang="en-US" dirty="0"/>
              <a:t>更少、更简单的指令</a:t>
            </a:r>
            <a:endParaRPr lang="en-US" dirty="0"/>
          </a:p>
          <a:p>
            <a:pPr lvl="1"/>
            <a:r>
              <a:rPr lang="zh-CN" altLang="en-US" dirty="0"/>
              <a:t>需要用更多的指令来完成任务</a:t>
            </a:r>
            <a:endParaRPr lang="en-US" dirty="0"/>
          </a:p>
          <a:p>
            <a:pPr lvl="1"/>
            <a:r>
              <a:rPr lang="zh-CN" altLang="en-US" dirty="0"/>
              <a:t>可以用小且快速的硬件来执行</a:t>
            </a:r>
            <a:endParaRPr lang="en-US" dirty="0"/>
          </a:p>
          <a:p>
            <a:r>
              <a:rPr lang="zh-CN" altLang="en-US" dirty="0"/>
              <a:t>基于寄存器的指令集</a:t>
            </a:r>
            <a:endParaRPr lang="en-US" dirty="0"/>
          </a:p>
          <a:p>
            <a:pPr lvl="1"/>
            <a:r>
              <a:rPr lang="zh-CN" altLang="en-US" dirty="0"/>
              <a:t>更多（一般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的寄存器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用于存储参数、返回指针和临时存储</a:t>
            </a:r>
            <a:endParaRPr lang="en-US" altLang="zh-CN" dirty="0"/>
          </a:p>
          <a:p>
            <a:r>
              <a:rPr lang="zh-CN" altLang="en-US" dirty="0"/>
              <a:t>仅加载（</a:t>
            </a:r>
            <a:r>
              <a:rPr lang="en-US" altLang="zh-CN" dirty="0"/>
              <a:t>load</a:t>
            </a:r>
            <a:r>
              <a:rPr lang="zh-CN" altLang="en-US" dirty="0"/>
              <a:t>）和存储</a:t>
            </a:r>
            <a:r>
              <a:rPr lang="en-US" altLang="zh-CN" dirty="0"/>
              <a:t>(store)</a:t>
            </a:r>
            <a:r>
              <a:rPr lang="zh-CN" altLang="en-US" dirty="0"/>
              <a:t>指令能够访存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/>
              <a:t>Y86-64</a:t>
            </a:r>
            <a:r>
              <a:rPr lang="zh-CN" altLang="en-US" dirty="0"/>
              <a:t>中的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mrmovq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rmmovq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zh-CN" altLang="en-US" dirty="0">
                <a:latin typeface="Courier New" pitchFamily="49" charset="0"/>
              </a:rPr>
              <a:t>类似</a:t>
            </a:r>
            <a:endParaRPr lang="en-US" dirty="0">
              <a:latin typeface="Courier New" pitchFamily="49" charset="0"/>
            </a:endParaRPr>
          </a:p>
          <a:p>
            <a:r>
              <a:rPr lang="zh-CN" altLang="en-US" dirty="0"/>
              <a:t>没有条件码：测试指令用寄存器返回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我们的方法</a:t>
            </a:r>
            <a:endParaRPr lang="en-US" dirty="0"/>
          </a:p>
          <a:p>
            <a:pPr lvl="1"/>
            <a:r>
              <a:rPr lang="zh-CN" altLang="en-US" dirty="0"/>
              <a:t>研究对指定指令集的设计</a:t>
            </a:r>
            <a:endParaRPr lang="en-US" dirty="0"/>
          </a:p>
          <a:p>
            <a:pPr lvl="2"/>
            <a:r>
              <a:rPr lang="en-US" dirty="0"/>
              <a:t>Y86-64 − </a:t>
            </a:r>
            <a:r>
              <a:rPr lang="zh-CN" altLang="en-US" dirty="0"/>
              <a:t>一个</a:t>
            </a:r>
            <a:r>
              <a:rPr lang="en-US" dirty="0"/>
              <a:t>Intel x86-64</a:t>
            </a:r>
            <a:r>
              <a:rPr lang="zh-CN" altLang="en-US" dirty="0"/>
              <a:t>的简单版本</a:t>
            </a:r>
            <a:endParaRPr lang="en-US" dirty="0"/>
          </a:p>
          <a:p>
            <a:pPr lvl="2"/>
            <a:r>
              <a:rPr lang="zh-CN" altLang="en-US" dirty="0"/>
              <a:t>如果你理解一种，那么你基本就了解所有种类</a:t>
            </a:r>
            <a:endParaRPr lang="en-US" dirty="0"/>
          </a:p>
          <a:p>
            <a:pPr lvl="1"/>
            <a:r>
              <a:rPr lang="zh-CN" altLang="en-US" dirty="0"/>
              <a:t>研究微体系结构层</a:t>
            </a:r>
            <a:endParaRPr lang="en-US" dirty="0"/>
          </a:p>
          <a:p>
            <a:pPr lvl="2"/>
            <a:r>
              <a:rPr lang="zh-CN" altLang="en-US" dirty="0"/>
              <a:t>将各个硬件模块聚合成一个处理器结构</a:t>
            </a:r>
            <a:endParaRPr lang="en-US" altLang="zh-CN" dirty="0"/>
          </a:p>
          <a:p>
            <a:pPr lvl="3"/>
            <a:r>
              <a:rPr lang="zh-CN" altLang="en-US" dirty="0"/>
              <a:t>存储，功能单元等</a:t>
            </a:r>
            <a:endParaRPr lang="en-US" dirty="0"/>
          </a:p>
          <a:p>
            <a:pPr lvl="2"/>
            <a:r>
              <a:rPr lang="zh-CN" altLang="en-US" dirty="0"/>
              <a:t>通过控制逻辑来确保每条指令正确的运行</a:t>
            </a:r>
            <a:endParaRPr lang="en-US" dirty="0"/>
          </a:p>
          <a:p>
            <a:pPr lvl="1"/>
            <a:r>
              <a:rPr lang="zh-CN" altLang="en-US" dirty="0"/>
              <a:t>用简单的硬件描述语言描述控制逻辑</a:t>
            </a:r>
            <a:endParaRPr lang="en-US" altLang="zh-CN" dirty="0"/>
          </a:p>
          <a:p>
            <a:pPr lvl="2"/>
            <a:r>
              <a:rPr lang="zh-CN" altLang="en-US" dirty="0"/>
              <a:t>可以扩展和修改</a:t>
            </a:r>
            <a:endParaRPr lang="en-US" altLang="zh-CN" dirty="0"/>
          </a:p>
          <a:p>
            <a:pPr lvl="2"/>
            <a:r>
              <a:rPr lang="zh-CN" altLang="en-US" dirty="0"/>
              <a:t>通过仿真进行测试</a:t>
            </a:r>
            <a:endParaRPr lang="en-US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HDL</a:t>
            </a:r>
            <a:r>
              <a:rPr lang="zh-CN" altLang="en-US" dirty="0"/>
              <a:t>设计路线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88065" y="3818688"/>
            <a:ext cx="1901291" cy="341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53" tIns="45753" rIns="45753" bIns="4575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latin typeface="Helvetic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638641" y="3410797"/>
            <a:ext cx="1901291" cy="3417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53" tIns="45753" rIns="45753" bIns="4575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92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5212" y="1148606"/>
            <a:ext cx="2749580" cy="3754941"/>
          </a:xfrm>
          <a:prstGeom prst="rect">
            <a:avLst/>
          </a:prstGeom>
          <a:noFill/>
        </p:spPr>
        <p:txBody>
          <a:bodyPr wrap="none" lIns="91494" tIns="45753" rIns="91494" bIns="45753" rtlCol="0">
            <a:spAutoFit/>
          </a:bodyPr>
          <a:lstStyle/>
          <a:p>
            <a:pPr algn="l"/>
            <a:r>
              <a:rPr lang="zh-CN" altLang="en-US" sz="2000" b="1" dirty="0"/>
              <a:t>常数</a:t>
            </a:r>
            <a:r>
              <a:rPr lang="en-US" altLang="zh-CN" sz="2000" b="1" dirty="0"/>
              <a:t>0</a:t>
            </a:r>
          </a:p>
          <a:p>
            <a:pPr algn="l"/>
            <a:r>
              <a:rPr lang="zh-CN" altLang="en-US" sz="2000" b="1" dirty="0"/>
              <a:t>保留（暂时）</a:t>
            </a:r>
            <a:r>
              <a:rPr lang="en-US" altLang="zh-CN" sz="2000" b="1" dirty="0"/>
              <a:t> 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/>
              <a:t>函数调用返回值</a:t>
            </a:r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r>
              <a:rPr lang="en-US" altLang="zh-CN" sz="2000" b="1" dirty="0"/>
              <a:t> </a:t>
            </a:r>
          </a:p>
          <a:p>
            <a:pPr algn="l"/>
            <a:r>
              <a:rPr lang="zh-CN" altLang="en-US" sz="2000" b="1" dirty="0"/>
              <a:t>过程参数</a:t>
            </a:r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r>
              <a:rPr lang="zh-CN" altLang="en-US" sz="2000" b="1" dirty="0"/>
              <a:t>调用者保存暂存单元，</a:t>
            </a:r>
            <a:endParaRPr lang="en-US" altLang="zh-CN" sz="2000" b="1" dirty="0"/>
          </a:p>
          <a:p>
            <a:r>
              <a:rPr lang="zh-CN" altLang="en-US" sz="2000" b="1" dirty="0"/>
              <a:t>被调用函数可覆盖写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0452" y="798892"/>
            <a:ext cx="3001944" cy="5078380"/>
          </a:xfrm>
          <a:prstGeom prst="rect">
            <a:avLst/>
          </a:prstGeom>
          <a:noFill/>
        </p:spPr>
        <p:txBody>
          <a:bodyPr wrap="square" lIns="91494" tIns="45753" rIns="91494" bIns="45753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被调用者保存暂存单元，</a:t>
            </a:r>
            <a:endParaRPr lang="en-US" altLang="zh-CN" b="1" dirty="0"/>
          </a:p>
          <a:p>
            <a:r>
              <a:rPr lang="zh-CN" altLang="en-US" b="1" dirty="0"/>
              <a:t>调用过程不可以覆盖写</a:t>
            </a:r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/>
              <a:t>调用者保存的暂存单元</a:t>
            </a:r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/>
              <a:t>操作系统的保留区域</a:t>
            </a:r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/>
              <a:t>全局指针</a:t>
            </a:r>
            <a:endParaRPr lang="en-US" altLang="zh-CN" b="1" dirty="0"/>
          </a:p>
          <a:p>
            <a:pPr algn="l"/>
            <a:r>
              <a:rPr lang="zh-CN" altLang="en-US" b="1" dirty="0"/>
              <a:t>栈指针</a:t>
            </a:r>
            <a:endParaRPr lang="en-US" altLang="zh-CN" b="1" dirty="0"/>
          </a:p>
          <a:p>
            <a:r>
              <a:rPr lang="zh-CN" altLang="en-US" b="1" dirty="0"/>
              <a:t>子程序的临时寄存器</a:t>
            </a:r>
            <a:endParaRPr lang="en-US" altLang="zh-CN" b="1" dirty="0"/>
          </a:p>
          <a:p>
            <a:pPr algn="l"/>
            <a:r>
              <a:rPr lang="zh-CN" altLang="en-US" b="1" dirty="0"/>
              <a:t>返回地址</a:t>
            </a: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79403"/>
            <a:ext cx="1619250" cy="5191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02" y="1148606"/>
            <a:ext cx="1798687" cy="46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85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zh-CN" altLang="en-US" dirty="0"/>
              <a:t>指令示例</a:t>
            </a:r>
            <a:endParaRPr lang="en-US" dirty="0"/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9367" y="5527358"/>
            <a:ext cx="7334912" cy="359441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Offset</a:t>
              </a:r>
            </a:p>
          </p:txBody>
        </p:sp>
      </p:grpSp>
      <p:grpSp>
        <p:nvGrpSpPr>
          <p:cNvPr id="287749" name="Group 5"/>
          <p:cNvGrpSpPr>
            <a:grpSpLocks/>
          </p:cNvGrpSpPr>
          <p:nvPr/>
        </p:nvGrpSpPr>
        <p:grpSpPr bwMode="auto">
          <a:xfrm>
            <a:off x="829828" y="1450537"/>
            <a:ext cx="7334912" cy="361031"/>
            <a:chOff x="624" y="1440"/>
            <a:chExt cx="4608" cy="226"/>
          </a:xfrm>
        </p:grpSpPr>
        <p:sp>
          <p:nvSpPr>
            <p:cNvPr id="287750" name="Rectangle 6"/>
            <p:cNvSpPr>
              <a:spLocks noChangeArrowheads="1"/>
            </p:cNvSpPr>
            <p:nvPr/>
          </p:nvSpPr>
          <p:spPr bwMode="auto">
            <a:xfrm>
              <a:off x="624" y="1440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51" name="Rectangle 7"/>
            <p:cNvSpPr>
              <a:spLocks noChangeArrowheads="1"/>
            </p:cNvSpPr>
            <p:nvPr/>
          </p:nvSpPr>
          <p:spPr bwMode="auto">
            <a:xfrm>
              <a:off x="1488" y="1440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52" name="Rectangle 8"/>
            <p:cNvSpPr>
              <a:spLocks noChangeArrowheads="1"/>
            </p:cNvSpPr>
            <p:nvPr/>
          </p:nvSpPr>
          <p:spPr bwMode="auto">
            <a:xfrm>
              <a:off x="2208" y="1440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753" name="Rectangle 9"/>
            <p:cNvSpPr>
              <a:spLocks noChangeArrowheads="1"/>
            </p:cNvSpPr>
            <p:nvPr/>
          </p:nvSpPr>
          <p:spPr bwMode="auto">
            <a:xfrm>
              <a:off x="2928" y="1440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287754" name="Rectangle 10"/>
            <p:cNvSpPr>
              <a:spLocks noChangeArrowheads="1"/>
            </p:cNvSpPr>
            <p:nvPr/>
          </p:nvSpPr>
          <p:spPr bwMode="auto">
            <a:xfrm>
              <a:off x="4368" y="1440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287755" name="Rectangle 11"/>
            <p:cNvSpPr>
              <a:spLocks noChangeArrowheads="1"/>
            </p:cNvSpPr>
            <p:nvPr/>
          </p:nvSpPr>
          <p:spPr bwMode="auto">
            <a:xfrm>
              <a:off x="3648" y="1440"/>
              <a:ext cx="72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00000</a:t>
              </a:r>
            </a:p>
          </p:txBody>
        </p:sp>
      </p:grp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829828" y="1108591"/>
            <a:ext cx="4886762" cy="34035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defTabSz="916517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7756" name="Group 12"/>
          <p:cNvGrpSpPr>
            <a:grpSpLocks/>
          </p:cNvGrpSpPr>
          <p:nvPr/>
        </p:nvGrpSpPr>
        <p:grpSpPr bwMode="auto">
          <a:xfrm>
            <a:off x="839367" y="2672000"/>
            <a:ext cx="7334912" cy="361031"/>
            <a:chOff x="624" y="2016"/>
            <a:chExt cx="4608" cy="226"/>
          </a:xfrm>
        </p:grpSpPr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59" name="Rectangle 15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Immediate</a:t>
              </a:r>
            </a:p>
          </p:txBody>
        </p:sp>
      </p:grp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839367" y="2308676"/>
            <a:ext cx="7325373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defTabSz="916517"/>
            <a:r>
              <a:rPr lang="zh-CN" altLang="en-US" sz="2400" dirty="0"/>
              <a:t>寄存器</a:t>
            </a:r>
            <a:r>
              <a:rPr lang="en-US" sz="2400" dirty="0"/>
              <a:t>-</a:t>
            </a:r>
            <a:r>
              <a:rPr lang="zh-CN" altLang="en-US" sz="2400" dirty="0"/>
              <a:t>立即数</a:t>
            </a:r>
            <a:endParaRPr lang="en-US" sz="2400" dirty="0"/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9367" y="5199678"/>
            <a:ext cx="1448224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47" tIns="47147" rIns="47147" bIns="47147" anchor="ctr"/>
          <a:lstStyle/>
          <a:p>
            <a:pPr defTabSz="916517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4589" y="1815141"/>
            <a:ext cx="7029689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addu</a:t>
            </a:r>
            <a:r>
              <a:rPr lang="en-US" dirty="0"/>
              <a:t> $3,$2,$1		# </a:t>
            </a:r>
            <a:r>
              <a:rPr lang="zh-CN" altLang="en-US" dirty="0"/>
              <a:t>寄存器加</a:t>
            </a:r>
            <a:r>
              <a:rPr lang="en-US" dirty="0"/>
              <a:t>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95284" y="3029985"/>
            <a:ext cx="7121132" cy="8310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/>
          <a:p>
            <a:pPr algn="l"/>
            <a:r>
              <a:rPr 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addu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$3,$2, 3145	#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立即数加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$3 = $2+3145</a:t>
            </a:r>
          </a:p>
          <a:p>
            <a:pPr algn="l"/>
            <a:r>
              <a:rPr lang="en-US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$3,$2,2		#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左移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20897" y="5838297"/>
            <a:ext cx="6953382" cy="8310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lw</a:t>
            </a:r>
            <a:r>
              <a:rPr lang="en-US" dirty="0"/>
              <a:t> $3,16($2)		# </a:t>
            </a:r>
            <a:r>
              <a:rPr lang="zh-CN" altLang="en-US" dirty="0"/>
              <a:t>加载字</a:t>
            </a:r>
            <a:r>
              <a:rPr lang="en-US" dirty="0"/>
              <a:t>: $3 = M[$2+16]</a:t>
            </a:r>
          </a:p>
          <a:p>
            <a:r>
              <a:rPr lang="en-US" dirty="0" err="1"/>
              <a:t>sw</a:t>
            </a:r>
            <a:r>
              <a:rPr lang="en-US" dirty="0"/>
              <a:t> $3,16($2)		# </a:t>
            </a:r>
            <a:r>
              <a:rPr lang="zh-CN" altLang="en-US" dirty="0"/>
              <a:t>存储字</a:t>
            </a:r>
            <a:r>
              <a:rPr lang="en-US" dirty="0"/>
              <a:t>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9367" y="4221093"/>
            <a:ext cx="7334912" cy="359441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6517"/>
              <a:r>
                <a:rPr 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9367" y="3885462"/>
            <a:ext cx="2521376" cy="34194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47" tIns="47147" rIns="47147" bIns="47147" anchor="ctr"/>
          <a:lstStyle/>
          <a:p>
            <a:pPr defTabSz="916517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分支 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branch)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20897" y="4656875"/>
            <a:ext cx="6953382" cy="4617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53" tIns="45753" rIns="45753" bIns="45753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beq</a:t>
            </a:r>
            <a:r>
              <a:rPr lang="en-US" dirty="0"/>
              <a:t> $3,$2,dest	# </a:t>
            </a:r>
            <a:r>
              <a:rPr lang="zh-CN" altLang="en-US" dirty="0"/>
              <a:t>当</a:t>
            </a:r>
            <a:r>
              <a:rPr lang="en-US" dirty="0"/>
              <a:t> $3 = $2 </a:t>
            </a:r>
            <a:r>
              <a:rPr lang="zh-CN" altLang="en-US" dirty="0"/>
              <a:t>时分支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9" grpId="0"/>
      <p:bldP spid="287770" grpId="0"/>
      <p:bldP spid="287774" grpId="0"/>
      <p:bldP spid="287775" grpId="0"/>
      <p:bldP spid="287776" grpId="0"/>
      <p:bldP spid="287782" grpId="0"/>
      <p:bldP spid="2877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起初的辩论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强硬的观点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CISC </a:t>
            </a:r>
            <a:r>
              <a:rPr lang="zh-CN" altLang="en-US" dirty="0"/>
              <a:t>支持者</a:t>
            </a:r>
            <a:r>
              <a:rPr lang="en-US" dirty="0"/>
              <a:t>---</a:t>
            </a:r>
            <a:r>
              <a:rPr lang="zh-CN" altLang="en-US" dirty="0"/>
              <a:t>容易编译</a:t>
            </a:r>
            <a:r>
              <a:rPr lang="en-US" dirty="0"/>
              <a:t>, </a:t>
            </a:r>
            <a:r>
              <a:rPr lang="zh-CN" altLang="en-US" dirty="0"/>
              <a:t>代码的字节数更少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RISC </a:t>
            </a:r>
            <a:r>
              <a:rPr lang="zh-CN" altLang="en-US" dirty="0"/>
              <a:t>支持者</a:t>
            </a:r>
            <a:r>
              <a:rPr lang="en-US" dirty="0"/>
              <a:t>--</a:t>
            </a:r>
            <a:r>
              <a:rPr lang="en-US" altLang="zh-CN" dirty="0"/>
              <a:t>-</a:t>
            </a:r>
            <a:r>
              <a:rPr lang="zh-CN" altLang="en-US" dirty="0"/>
              <a:t>能更好地优化编译器</a:t>
            </a:r>
            <a:r>
              <a:rPr lang="en-US" dirty="0"/>
              <a:t>, </a:t>
            </a:r>
            <a:r>
              <a:rPr lang="zh-CN" altLang="en-US" dirty="0"/>
              <a:t>用简单的芯片设计能快速运行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目前的状态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对于台式机处理器来说，指令集架构的选择不是技术问题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拥有足够的硬件，可以让任何程序快速运行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代码的兼容性更重要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x86-64</a:t>
            </a:r>
            <a:r>
              <a:rPr lang="zh-CN" altLang="en-US" dirty="0"/>
              <a:t>吸纳了很多</a:t>
            </a:r>
            <a:r>
              <a:rPr lang="en-US" altLang="zh-CN" dirty="0"/>
              <a:t>RISC</a:t>
            </a:r>
            <a:r>
              <a:rPr lang="zh-CN" altLang="en-US" dirty="0"/>
              <a:t>特性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更多的寄存器；用寄存器传递参数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对于嵌入式处理器</a:t>
            </a:r>
            <a:r>
              <a:rPr lang="en-US" dirty="0"/>
              <a:t>, RISC </a:t>
            </a:r>
            <a:r>
              <a:rPr lang="zh-CN" altLang="en-US" dirty="0"/>
              <a:t>更适合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更小、更便宜、功耗更低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大部分手机用</a:t>
            </a:r>
            <a:r>
              <a:rPr lang="en-US" altLang="zh-CN" dirty="0"/>
              <a:t>ARM</a:t>
            </a:r>
            <a:r>
              <a:rPr lang="zh-CN" altLang="en-US" dirty="0"/>
              <a:t>处理器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指令集架构</a:t>
            </a:r>
            <a:endParaRPr lang="en-US" dirty="0"/>
          </a:p>
          <a:p>
            <a:pPr lvl="1"/>
            <a:r>
              <a:rPr lang="zh-CN" altLang="en-US" dirty="0"/>
              <a:t>和</a:t>
            </a:r>
            <a:r>
              <a:rPr lang="en-US" dirty="0"/>
              <a:t>x86-64</a:t>
            </a:r>
            <a:r>
              <a:rPr lang="zh-CN" altLang="en-US" dirty="0"/>
              <a:t>类似的状态、指令</a:t>
            </a:r>
            <a:endParaRPr lang="en-US" dirty="0"/>
          </a:p>
          <a:p>
            <a:pPr lvl="1"/>
            <a:r>
              <a:rPr lang="zh-CN" altLang="en-US" dirty="0"/>
              <a:t>更简单的编码</a:t>
            </a:r>
            <a:endParaRPr lang="en-US" altLang="zh-CN" dirty="0"/>
          </a:p>
          <a:p>
            <a:pPr lvl="1"/>
            <a:r>
              <a:rPr lang="zh-CN" altLang="en-US" dirty="0"/>
              <a:t>介于</a:t>
            </a:r>
            <a:r>
              <a:rPr lang="en-US" dirty="0"/>
              <a:t>CISC </a:t>
            </a:r>
            <a:r>
              <a:rPr lang="zh-CN" altLang="en-US" dirty="0"/>
              <a:t>和</a:t>
            </a:r>
            <a:r>
              <a:rPr lang="en-US" dirty="0"/>
              <a:t> RISC </a:t>
            </a:r>
            <a:r>
              <a:rPr lang="zh-CN" altLang="en-US" dirty="0"/>
              <a:t>之间</a:t>
            </a:r>
            <a:endParaRPr lang="en-US" dirty="0"/>
          </a:p>
          <a:p>
            <a:r>
              <a:rPr lang="en-US" altLang="zh-CN" dirty="0"/>
              <a:t>ISA</a:t>
            </a:r>
            <a:r>
              <a:rPr lang="zh-CN" altLang="en-US" dirty="0"/>
              <a:t>设计有多重要？</a:t>
            </a:r>
            <a:endParaRPr lang="en-US" dirty="0"/>
          </a:p>
          <a:p>
            <a:pPr lvl="1"/>
            <a:r>
              <a:rPr lang="zh-CN" altLang="en-US" dirty="0"/>
              <a:t>没有以前更重要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拥有足够的硬件资源，几乎可以让任何程序都能快速运行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9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指令集体系结构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1145120"/>
            <a:ext cx="5854547" cy="5299364"/>
          </a:xfrm>
        </p:spPr>
        <p:txBody>
          <a:bodyPr/>
          <a:lstStyle/>
          <a:p>
            <a:r>
              <a:rPr lang="zh-CN" altLang="en-US" dirty="0"/>
              <a:t>汇编语言视角</a:t>
            </a:r>
            <a:endParaRPr lang="en-US" dirty="0"/>
          </a:p>
          <a:p>
            <a:pPr lvl="1"/>
            <a:r>
              <a:rPr lang="zh-CN" altLang="en-US" dirty="0"/>
              <a:t>程序状态</a:t>
            </a:r>
            <a:endParaRPr lang="en-US" altLang="zh-CN" dirty="0"/>
          </a:p>
          <a:p>
            <a:pPr lvl="2"/>
            <a:r>
              <a:rPr lang="zh-CN" altLang="en-US" dirty="0"/>
              <a:t>寄存器</a:t>
            </a:r>
            <a:r>
              <a:rPr lang="en-US" dirty="0"/>
              <a:t>,</a:t>
            </a:r>
            <a:r>
              <a:rPr lang="zh-CN" altLang="en-US" dirty="0"/>
              <a:t>内存</a:t>
            </a:r>
            <a:r>
              <a:rPr lang="en-US" dirty="0"/>
              <a:t>, …</a:t>
            </a:r>
          </a:p>
          <a:p>
            <a:pPr lvl="1"/>
            <a:r>
              <a:rPr lang="zh-CN" altLang="en-US" dirty="0"/>
              <a:t>指令</a:t>
            </a:r>
            <a:endParaRPr lang="en-US" dirty="0"/>
          </a:p>
          <a:p>
            <a:pPr lvl="2"/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, …</a:t>
            </a:r>
          </a:p>
          <a:p>
            <a:pPr lvl="1"/>
            <a:r>
              <a:rPr lang="zh-CN" altLang="en-US" dirty="0"/>
              <a:t>指令是如何编码成字节的</a:t>
            </a:r>
            <a:endParaRPr lang="en-US" dirty="0"/>
          </a:p>
          <a:p>
            <a:r>
              <a:rPr lang="zh-CN" altLang="en-US" dirty="0"/>
              <a:t>抽象层</a:t>
            </a:r>
            <a:endParaRPr lang="en-US" dirty="0"/>
          </a:p>
          <a:p>
            <a:pPr lvl="1"/>
            <a:r>
              <a:rPr lang="zh-CN" altLang="en-US" dirty="0"/>
              <a:t>上</a:t>
            </a:r>
            <a:r>
              <a:rPr lang="en-US" dirty="0"/>
              <a:t>: </a:t>
            </a:r>
            <a:r>
              <a:rPr lang="zh-CN" altLang="en-US" dirty="0"/>
              <a:t>如何对机器进行编程</a:t>
            </a:r>
            <a:endParaRPr lang="en-US" dirty="0"/>
          </a:p>
          <a:p>
            <a:pPr lvl="2"/>
            <a:r>
              <a:rPr lang="zh-CN" altLang="en-US" dirty="0"/>
              <a:t>处理器顺序执行指令</a:t>
            </a:r>
            <a:endParaRPr lang="en-US" dirty="0"/>
          </a:p>
          <a:p>
            <a:pPr lvl="1"/>
            <a:r>
              <a:rPr lang="zh-CN" altLang="en-US" dirty="0"/>
              <a:t>下</a:t>
            </a:r>
            <a:r>
              <a:rPr lang="en-US" dirty="0"/>
              <a:t>: </a:t>
            </a:r>
            <a:r>
              <a:rPr lang="zh-CN" altLang="en-US" dirty="0"/>
              <a:t>什么需要建立</a:t>
            </a:r>
            <a:endParaRPr lang="en-US" altLang="zh-CN" dirty="0"/>
          </a:p>
          <a:p>
            <a:pPr lvl="2"/>
            <a:r>
              <a:rPr lang="zh-CN" altLang="en-US" dirty="0"/>
              <a:t>用多样的技巧使得机器快速运转</a:t>
            </a:r>
            <a:endParaRPr lang="en-US" dirty="0"/>
          </a:p>
          <a:p>
            <a:pPr lvl="2"/>
            <a:r>
              <a:rPr lang="zh-CN" altLang="en-US" dirty="0"/>
              <a:t>比如</a:t>
            </a:r>
            <a:r>
              <a:rPr lang="en-US" dirty="0"/>
              <a:t> </a:t>
            </a:r>
            <a:r>
              <a:rPr lang="zh-CN" altLang="en-US" dirty="0"/>
              <a:t>同时处理多条指令</a:t>
            </a:r>
            <a:endParaRPr lang="en-US" dirty="0"/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6145465" y="1526840"/>
            <a:ext cx="2747015" cy="4176509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pPr algn="ctr"/>
              <a:r>
                <a:rPr lang="en-US" dirty="0"/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dirty="0"/>
                <a:t>Circuit</a:t>
              </a:r>
            </a:p>
            <a:p>
              <a:r>
                <a:rPr lang="en-US" dirty="0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</a:p>
            <a:p>
              <a:r>
                <a:rPr lang="en-US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41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处理器状态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290928" y="3645025"/>
            <a:ext cx="8515990" cy="2716756"/>
          </a:xfrm>
        </p:spPr>
        <p:txBody>
          <a:bodyPr/>
          <a:lstStyle/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程序寄存器</a:t>
            </a:r>
            <a:endParaRPr lang="en-US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en-US" dirty="0"/>
              <a:t>15 </a:t>
            </a:r>
            <a:r>
              <a:rPr lang="zh-CN" altLang="en-US" dirty="0"/>
              <a:t>个寄存器</a:t>
            </a:r>
            <a:r>
              <a:rPr lang="en-US" dirty="0"/>
              <a:t> (</a:t>
            </a:r>
            <a:r>
              <a:rPr lang="zh-CN" altLang="en-US" dirty="0"/>
              <a:t>除了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%r15</a:t>
            </a:r>
            <a:r>
              <a:rPr lang="en-US" dirty="0"/>
              <a:t>).  </a:t>
            </a:r>
            <a:r>
              <a:rPr lang="zh-CN" altLang="en-US" dirty="0"/>
              <a:t>每个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条件码</a:t>
            </a:r>
            <a:endParaRPr lang="en-US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由算术指令或逻辑指令设置的</a:t>
            </a:r>
            <a:r>
              <a:rPr lang="en-US" altLang="zh-CN" dirty="0"/>
              <a:t>1-bit </a:t>
            </a:r>
            <a:r>
              <a:rPr lang="zh-CN" altLang="en-US" dirty="0"/>
              <a:t>标识</a:t>
            </a:r>
            <a:r>
              <a:rPr lang="en-US" altLang="zh-CN" dirty="0"/>
              <a:t>(flag)</a:t>
            </a:r>
            <a:endParaRPr lang="en-US" dirty="0"/>
          </a:p>
          <a:p>
            <a:pPr lvl="2">
              <a:tabLst>
                <a:tab pos="3316615" algn="l"/>
                <a:tab pos="4631823" algn="l"/>
              </a:tabLst>
            </a:pPr>
            <a:r>
              <a:rPr lang="en-US" dirty="0"/>
              <a:t>ZF: </a:t>
            </a:r>
            <a:r>
              <a:rPr lang="zh-CN" altLang="en-US" dirty="0"/>
              <a:t>零</a:t>
            </a:r>
            <a:r>
              <a:rPr lang="en-US" altLang="zh-CN" dirty="0"/>
              <a:t>(Zero )</a:t>
            </a:r>
            <a:r>
              <a:rPr lang="en-US" dirty="0"/>
              <a:t>	SF:</a:t>
            </a:r>
            <a:r>
              <a:rPr lang="zh-CN" altLang="en-US" dirty="0"/>
              <a:t>负（</a:t>
            </a:r>
            <a:r>
              <a:rPr lang="en-US" altLang="zh-CN" dirty="0"/>
              <a:t>Negative)     </a:t>
            </a:r>
            <a:r>
              <a:rPr lang="en-US" dirty="0"/>
              <a:t>OF: </a:t>
            </a:r>
            <a:r>
              <a:rPr lang="zh-CN" altLang="en-US" dirty="0"/>
              <a:t>溢出</a:t>
            </a:r>
            <a:r>
              <a:rPr lang="en-US" altLang="zh-CN" dirty="0"/>
              <a:t>(Overflow)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520" y="1268760"/>
            <a:ext cx="8555397" cy="2087907"/>
            <a:chOff x="251520" y="1268760"/>
            <a:chExt cx="8555397" cy="2087907"/>
          </a:xfrm>
        </p:grpSpPr>
        <p:grpSp>
          <p:nvGrpSpPr>
            <p:cNvPr id="4" name="组合 3"/>
            <p:cNvGrpSpPr/>
            <p:nvPr/>
          </p:nvGrpSpPr>
          <p:grpSpPr>
            <a:xfrm>
              <a:off x="4643690" y="2375787"/>
              <a:ext cx="1319226" cy="313186"/>
              <a:chOff x="4836951" y="2375787"/>
              <a:chExt cx="778004" cy="313186"/>
            </a:xfrm>
          </p:grpSpPr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4836951" y="2375787"/>
                <a:ext cx="778004" cy="31318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4836951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61" name="Rectangle 13"/>
              <p:cNvSpPr>
                <a:spLocks noChangeArrowheads="1"/>
              </p:cNvSpPr>
              <p:nvPr/>
            </p:nvSpPr>
            <p:spPr bwMode="auto">
              <a:xfrm>
                <a:off x="5096286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</a:t>
                </a: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5355620" y="2375787"/>
                <a:ext cx="259335" cy="3131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94" tIns="45753" rIns="91494" bIns="45753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</p:grp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764400" y="1412776"/>
              <a:ext cx="3303545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程序寄存器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registers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4427984" y="1477550"/>
              <a:ext cx="2065539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条件码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 codes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4643690" y="3043481"/>
              <a:ext cx="1584176" cy="31318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4678180" y="2730309"/>
              <a:ext cx="950893" cy="400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94" tIns="45753" rIns="91494" bIns="45753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6804247" y="2958761"/>
              <a:ext cx="1901787" cy="39790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6732240" y="2208330"/>
              <a:ext cx="207467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DMEM: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内存 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(Memory 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6853878" y="1999539"/>
              <a:ext cx="605114" cy="230479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94" tIns="45753" rIns="91494" bIns="45753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6659350" y="1268760"/>
              <a:ext cx="2147567" cy="7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94" tIns="45753" rIns="91494" bIns="45753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Stat: 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程序状态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(Program status )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1520" y="2103923"/>
              <a:ext cx="3810777" cy="1252744"/>
              <a:chOff x="679450" y="1517650"/>
              <a:chExt cx="3359150" cy="914400"/>
            </a:xfrm>
          </p:grpSpPr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679450" y="1517650"/>
                <a:ext cx="3359150" cy="91440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2"/>
              <p:cNvSpPr>
                <a:spLocks noChangeArrowheads="1"/>
              </p:cNvSpPr>
              <p:nvPr/>
            </p:nvSpPr>
            <p:spPr bwMode="auto">
              <a:xfrm>
                <a:off x="236220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%r8</a:t>
                </a:r>
              </a:p>
            </p:txBody>
          </p:sp>
          <p:sp>
            <p:nvSpPr>
              <p:cNvPr id="50" name="Rectangle 3"/>
              <p:cNvSpPr>
                <a:spLocks noChangeArrowheads="1"/>
              </p:cNvSpPr>
              <p:nvPr/>
            </p:nvSpPr>
            <p:spPr bwMode="auto">
              <a:xfrm>
                <a:off x="236220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%r9</a:t>
                </a:r>
              </a:p>
            </p:txBody>
          </p:sp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236220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%r10</a:t>
                </a:r>
              </a:p>
            </p:txBody>
          </p:sp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236220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%r11</a:t>
                </a:r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320040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%r12</a:t>
                </a:r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320040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%r13</a:t>
                </a: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320040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%r14</a:t>
                </a: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3200400" y="220345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67945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3"/>
              <p:cNvSpPr>
                <a:spLocks noChangeArrowheads="1"/>
              </p:cNvSpPr>
              <p:nvPr/>
            </p:nvSpPr>
            <p:spPr bwMode="auto">
              <a:xfrm>
                <a:off x="67945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67945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7945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rbx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517650" y="1517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517650" y="1746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rbp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517650" y="1974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rsi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1517650" y="22034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rdi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55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 </a:t>
            </a:r>
            <a:r>
              <a:rPr lang="zh-CN" altLang="en-US" dirty="0"/>
              <a:t>处理器状态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程序计数器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保存下一条指令的地址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程序状态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指示是正常操作或一些错误状态</a:t>
            </a:r>
            <a:endParaRPr lang="en-US" altLang="zh-CN" dirty="0"/>
          </a:p>
          <a:p>
            <a:pPr>
              <a:tabLst>
                <a:tab pos="3316615" algn="l"/>
                <a:tab pos="4631823" algn="l"/>
              </a:tabLst>
            </a:pPr>
            <a:r>
              <a:rPr lang="zh-CN" altLang="en-US" dirty="0"/>
              <a:t>内存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可字节编址的存储阵列</a:t>
            </a:r>
            <a:endParaRPr lang="en-US" altLang="zh-CN" dirty="0"/>
          </a:p>
          <a:p>
            <a:pPr lvl="1">
              <a:tabLst>
                <a:tab pos="3316615" algn="l"/>
                <a:tab pos="4631823" algn="l"/>
              </a:tabLst>
            </a:pPr>
            <a:r>
              <a:rPr lang="zh-CN" altLang="en-US" dirty="0"/>
              <a:t>小端字节顺序存储的字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1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07504" y="1140180"/>
            <a:ext cx="8784995" cy="5457172"/>
            <a:chOff x="107485" y="833395"/>
            <a:chExt cx="8640979" cy="5763957"/>
          </a:xfrm>
        </p:grpSpPr>
        <p:sp>
          <p:nvSpPr>
            <p:cNvPr id="104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2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117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204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05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206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190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1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92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3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201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203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5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96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198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199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200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4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187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88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9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7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128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130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18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8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8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137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18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8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178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79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80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40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175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6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7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172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73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74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43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169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70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166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167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168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1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1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7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0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1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3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155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6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58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5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6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6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3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dirty="0"/>
          </a:p>
          <a:p>
            <a:pPr lvl="1"/>
            <a:r>
              <a:rPr lang="en-US" altLang="zh-CN" dirty="0"/>
              <a:t>1-10</a:t>
            </a:r>
            <a:r>
              <a:rPr lang="zh-CN" altLang="en-US" dirty="0"/>
              <a:t>字节的信息，从内存读取</a:t>
            </a:r>
            <a:endParaRPr lang="en-US" dirty="0"/>
          </a:p>
          <a:p>
            <a:pPr lvl="2"/>
            <a:r>
              <a:rPr lang="zh-CN" altLang="en-US" dirty="0"/>
              <a:t>根据第一字节可判断指令长度</a:t>
            </a:r>
            <a:endParaRPr lang="en-US" dirty="0"/>
          </a:p>
          <a:p>
            <a:pPr lvl="2"/>
            <a:r>
              <a:rPr lang="zh-CN" altLang="en-US" dirty="0"/>
              <a:t>比</a:t>
            </a:r>
            <a:r>
              <a:rPr lang="en-US" altLang="zh-CN" dirty="0"/>
              <a:t>x86-64</a:t>
            </a:r>
            <a:r>
              <a:rPr lang="zh-CN" altLang="en-US" dirty="0"/>
              <a:t>的指令类型少</a:t>
            </a:r>
            <a:endParaRPr lang="en-US" altLang="zh-CN" dirty="0"/>
          </a:p>
          <a:p>
            <a:pPr lvl="2"/>
            <a:r>
              <a:rPr lang="zh-CN" altLang="en-US" dirty="0"/>
              <a:t>比</a:t>
            </a:r>
            <a:r>
              <a:rPr lang="en-US" altLang="zh-CN" dirty="0"/>
              <a:t>x86-64</a:t>
            </a:r>
            <a:r>
              <a:rPr lang="zh-CN" altLang="en-US" dirty="0"/>
              <a:t>的编码简单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每次存取更改程序状态的一些部分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2916</Words>
  <Application>Microsoft Office PowerPoint</Application>
  <PresentationFormat>全屏显示(4:3)</PresentationFormat>
  <Paragraphs>1066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Helvetica</vt:lpstr>
      <vt:lpstr>Symbol</vt:lpstr>
      <vt:lpstr>Times New Roman</vt:lpstr>
      <vt:lpstr>Wingdings</vt:lpstr>
      <vt:lpstr>Wingdings 2</vt:lpstr>
      <vt:lpstr>template2007</vt:lpstr>
      <vt:lpstr>第四章  处理器体系结构                           </vt:lpstr>
      <vt:lpstr>前面我们已经讲过了</vt:lpstr>
      <vt:lpstr>课程概况</vt:lpstr>
      <vt:lpstr>内容</vt:lpstr>
      <vt:lpstr>指令集体系结构</vt:lpstr>
      <vt:lpstr>Y86-64 处理器状态</vt:lpstr>
      <vt:lpstr>Y86-64 处理器状态</vt:lpstr>
      <vt:lpstr>Y86-64 指令集 1</vt:lpstr>
      <vt:lpstr>Y86-64 指令集</vt:lpstr>
      <vt:lpstr>Y86-64 指令集 2</vt:lpstr>
      <vt:lpstr>Y86-64 指令集 3</vt:lpstr>
      <vt:lpstr>Y86-64 指令集 4</vt:lpstr>
      <vt:lpstr>问题一（单选题）：上面Y86的ISA中，寄存器没有%r15，为什么：</vt:lpstr>
      <vt:lpstr>问题二（单选题）：上面的编码方式中，指令的操作码部分是定长的，这样的好处是：</vt:lpstr>
      <vt:lpstr>思考题：指令的操作码编码一定是定长的吗，采用定长方式编码有什么问题，如何减少程序中指令操作码的平均码长？</vt:lpstr>
      <vt:lpstr>寄存器编码</vt:lpstr>
      <vt:lpstr>指令示例</vt:lpstr>
      <vt:lpstr>算数和逻辑操作</vt:lpstr>
      <vt:lpstr>传送操作</vt:lpstr>
      <vt:lpstr>传送指令示例</vt:lpstr>
      <vt:lpstr>条件传送指令</vt:lpstr>
      <vt:lpstr>跳转指令</vt:lpstr>
      <vt:lpstr>跳转指令</vt:lpstr>
      <vt:lpstr>Y86-64 程序栈</vt:lpstr>
      <vt:lpstr>栈操作</vt:lpstr>
      <vt:lpstr>子程序调用和返回</vt:lpstr>
      <vt:lpstr>其他指令</vt:lpstr>
      <vt:lpstr>状态条件</vt:lpstr>
      <vt:lpstr>编写 Y86-64 代码</vt:lpstr>
      <vt:lpstr>Y86-64 代码生成示例</vt:lpstr>
      <vt:lpstr>Y86-64 代码生成示例 2</vt:lpstr>
      <vt:lpstr>Y86-64 代码生成示例 3</vt:lpstr>
      <vt:lpstr>Y86-64 程序结构 1</vt:lpstr>
      <vt:lpstr>Y86-64 程序结构 2</vt:lpstr>
      <vt:lpstr>Y86-64 程序结构 3</vt:lpstr>
      <vt:lpstr>汇编 Y86-64 程序</vt:lpstr>
      <vt:lpstr>模拟 Y86-64 程序</vt:lpstr>
      <vt:lpstr>CISC 指令集</vt:lpstr>
      <vt:lpstr>RISC 指令集</vt:lpstr>
      <vt:lpstr>MIPS 寄存器</vt:lpstr>
      <vt:lpstr>MIPS 指令示例</vt:lpstr>
      <vt:lpstr>CISC vs. RISC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LHW</cp:lastModifiedBy>
  <cp:revision>97</cp:revision>
  <cp:lastPrinted>2017-08-25T07:45:03Z</cp:lastPrinted>
  <dcterms:created xsi:type="dcterms:W3CDTF">2017-08-25T07:02:09Z</dcterms:created>
  <dcterms:modified xsi:type="dcterms:W3CDTF">2021-04-26T13:53:19Z</dcterms:modified>
</cp:coreProperties>
</file>