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handoutMasterIdLst>
    <p:handoutMasterId r:id="rId29"/>
  </p:handoutMasterIdLst>
  <p:sldIdLst>
    <p:sldId id="846" r:id="rId2"/>
    <p:sldId id="847" r:id="rId3"/>
    <p:sldId id="848" r:id="rId4"/>
    <p:sldId id="849" r:id="rId5"/>
    <p:sldId id="850" r:id="rId6"/>
    <p:sldId id="851" r:id="rId7"/>
    <p:sldId id="852" r:id="rId8"/>
    <p:sldId id="853" r:id="rId9"/>
    <p:sldId id="854" r:id="rId10"/>
    <p:sldId id="855" r:id="rId11"/>
    <p:sldId id="856" r:id="rId12"/>
    <p:sldId id="857" r:id="rId13"/>
    <p:sldId id="858" r:id="rId14"/>
    <p:sldId id="859" r:id="rId15"/>
    <p:sldId id="860" r:id="rId16"/>
    <p:sldId id="861" r:id="rId17"/>
    <p:sldId id="862" r:id="rId18"/>
    <p:sldId id="863" r:id="rId19"/>
    <p:sldId id="864" r:id="rId20"/>
    <p:sldId id="865" r:id="rId21"/>
    <p:sldId id="866" r:id="rId22"/>
    <p:sldId id="867" r:id="rId23"/>
    <p:sldId id="868" r:id="rId24"/>
    <p:sldId id="869" r:id="rId25"/>
    <p:sldId id="870" r:id="rId26"/>
    <p:sldId id="871" r:id="rId27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02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虚线：布尔信号结果（标量）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0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17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Latching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翻译成锁住？还是锁存（原来是锁存）</a:t>
            </a:r>
            <a:endParaRPr lang="en-US" altLang="zh-CN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3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Collection of edge-triggered latches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0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7603" y="1524884"/>
            <a:ext cx="7768797" cy="217704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第四章  </a:t>
            </a:r>
            <a:r>
              <a:rPr lang="zh-CN" altLang="en-US" dirty="0" smtClean="0"/>
              <a:t>处理器体系结构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——</a:t>
            </a:r>
            <a:r>
              <a:rPr lang="zh-CN" altLang="en-US" dirty="0" smtClean="0"/>
              <a:t>逻辑设计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</a:t>
            </a:r>
            <a:endParaRPr lang="en-US" sz="1999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7602" y="4266812"/>
            <a:ext cx="7675178" cy="1751787"/>
          </a:xfrm>
        </p:spPr>
        <p:txBody>
          <a:bodyPr/>
          <a:lstStyle/>
          <a:p>
            <a:r>
              <a:rPr lang="zh-CN" altLang="en-US" dirty="0" smtClean="0"/>
              <a:t>教   师：</a:t>
            </a:r>
            <a:r>
              <a:rPr lang="zh-CN" altLang="en-US" dirty="0"/>
              <a:t>刘宏伟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111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硬件控制语言</a:t>
            </a:r>
            <a:r>
              <a:rPr lang="en-US" altLang="zh-CN" dirty="0" smtClean="0"/>
              <a:t>(HCL)</a:t>
            </a:r>
            <a:r>
              <a:rPr lang="zh-CN" altLang="en-US" dirty="0" smtClean="0"/>
              <a:t>字级示例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572" y="1321677"/>
            <a:ext cx="3637855" cy="2289179"/>
          </a:xfrm>
        </p:spPr>
        <p:txBody>
          <a:bodyPr/>
          <a:lstStyle/>
          <a:p>
            <a:pPr lvl="1"/>
            <a:r>
              <a:rPr lang="zh-CN" altLang="en-US" dirty="0"/>
              <a:t>找到三位输入中最小的字</a:t>
            </a:r>
            <a:endParaRPr lang="en-US" dirty="0"/>
          </a:p>
          <a:p>
            <a:pPr lvl="1"/>
            <a:r>
              <a:rPr lang="en-US" altLang="zh-CN" dirty="0" smtClean="0"/>
              <a:t>HCL</a:t>
            </a:r>
            <a:r>
              <a:rPr lang="zh-CN" altLang="en-US" dirty="0" smtClean="0"/>
              <a:t>情况</a:t>
            </a:r>
            <a:r>
              <a:rPr lang="zh-CN" altLang="en-US" dirty="0"/>
              <a:t>表达式</a:t>
            </a:r>
            <a:endParaRPr lang="en-US" dirty="0"/>
          </a:p>
          <a:p>
            <a:pPr lvl="1"/>
            <a:r>
              <a:rPr lang="zh-CN" altLang="en-US" dirty="0"/>
              <a:t>最后</a:t>
            </a:r>
            <a:r>
              <a:rPr lang="zh-CN" altLang="en-US" dirty="0" smtClean="0"/>
              <a:t>的情况</a:t>
            </a:r>
            <a:r>
              <a:rPr lang="zh-CN" altLang="en-US" dirty="0"/>
              <a:t>：</a:t>
            </a:r>
            <a:r>
              <a:rPr lang="zh-CN" altLang="en-US" dirty="0" smtClean="0"/>
              <a:t>保证</a:t>
            </a:r>
            <a:r>
              <a:rPr lang="zh-CN" altLang="en-US" dirty="0"/>
              <a:t>有一个匹配值</a:t>
            </a:r>
            <a:endParaRPr lang="en-US" altLang="zh-CN" dirty="0"/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2822798" y="1321678"/>
            <a:ext cx="3022060" cy="193743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79" tIns="45744" rIns="91479" bIns="45744">
            <a:spAutoFit/>
          </a:bodyPr>
          <a:lstStyle/>
          <a:p>
            <a:pPr defTabSz="914842"/>
            <a:r>
              <a:rPr lang="en-US" sz="2398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Min3 = [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A &lt; B &amp;&amp; A &lt; C : A;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B &lt; A &amp;&amp; B &lt; C : B;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1             </a:t>
            </a:r>
            <a:r>
              <a:rPr lang="en-US" sz="2398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C;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302112" name="Rectangle 32"/>
          <p:cNvSpPr>
            <a:spLocks noChangeArrowheads="1"/>
          </p:cNvSpPr>
          <p:nvPr/>
        </p:nvSpPr>
        <p:spPr bwMode="auto">
          <a:xfrm>
            <a:off x="5396574" y="3665865"/>
            <a:ext cx="3508448" cy="266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79" tIns="44402" rIns="90379" bIns="44402"/>
          <a:lstStyle/>
          <a:p>
            <a:pPr marL="743233" lvl="1" indent="-244568" defTabSz="913162"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398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根据两个控制位，从</a:t>
            </a:r>
            <a:r>
              <a:rPr lang="en-US" altLang="zh-CN" sz="2398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398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个输入中选择一个（字）</a:t>
            </a:r>
            <a:endParaRPr lang="en-US" sz="2398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3233" lvl="1" indent="-244568" defTabSz="913162"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altLang="zh-CN" sz="2398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2398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情况表达式</a:t>
            </a:r>
            <a:endParaRPr lang="en-US" sz="2398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3233" lvl="1" indent="-244568" defTabSz="913162"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398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通过假定顺序地匹配，简化测试</a:t>
            </a:r>
            <a:endParaRPr lang="en-US" sz="2398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2113" name="Rectangle 33"/>
          <p:cNvSpPr>
            <a:spLocks noChangeArrowheads="1"/>
          </p:cNvSpPr>
          <p:nvPr/>
        </p:nvSpPr>
        <p:spPr bwMode="auto">
          <a:xfrm>
            <a:off x="2902416" y="3641858"/>
            <a:ext cx="2966504" cy="230952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79" tIns="45744" rIns="91479" bIns="45744">
            <a:spAutoFit/>
          </a:bodyPr>
          <a:lstStyle/>
          <a:p>
            <a:pPr defTabSz="914842"/>
            <a:r>
              <a:rPr lang="en-US" sz="2398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Out4 = [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!s1&amp;&amp;!s0: D0;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!s1     : D1;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!s0     : D2;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1      </a:t>
            </a:r>
            <a:r>
              <a:rPr lang="en-US" sz="2398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D3;</a:t>
            </a:r>
          </a:p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8983" y="1357010"/>
            <a:ext cx="2300833" cy="1404314"/>
            <a:chOff x="337019" y="1356049"/>
            <a:chExt cx="2301900" cy="1404966"/>
          </a:xfrm>
        </p:grpSpPr>
        <p:grpSp>
          <p:nvGrpSpPr>
            <p:cNvPr id="302095" name="Group 15"/>
            <p:cNvGrpSpPr>
              <a:grpSpLocks/>
            </p:cNvGrpSpPr>
            <p:nvPr/>
          </p:nvGrpSpPr>
          <p:grpSpPr bwMode="auto">
            <a:xfrm>
              <a:off x="337019" y="1808336"/>
              <a:ext cx="2301900" cy="952679"/>
              <a:chOff x="2208" y="1089"/>
              <a:chExt cx="1448" cy="599"/>
            </a:xfrm>
          </p:grpSpPr>
          <p:sp>
            <p:nvSpPr>
              <p:cNvPr id="302084" name="Line 4"/>
              <p:cNvSpPr>
                <a:spLocks noChangeShapeType="1"/>
              </p:cNvSpPr>
              <p:nvPr/>
            </p:nvSpPr>
            <p:spPr bwMode="auto">
              <a:xfrm>
                <a:off x="2428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85" name="Rectangle 5"/>
              <p:cNvSpPr>
                <a:spLocks noChangeArrowheads="1"/>
              </p:cNvSpPr>
              <p:nvPr/>
            </p:nvSpPr>
            <p:spPr bwMode="auto">
              <a:xfrm>
                <a:off x="2215" y="1398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2086" name="Line 6"/>
              <p:cNvSpPr>
                <a:spLocks noChangeShapeType="1"/>
              </p:cNvSpPr>
              <p:nvPr/>
            </p:nvSpPr>
            <p:spPr bwMode="auto">
              <a:xfrm>
                <a:off x="303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87" name="Rectangle 7"/>
              <p:cNvSpPr>
                <a:spLocks noChangeArrowheads="1"/>
              </p:cNvSpPr>
              <p:nvPr/>
            </p:nvSpPr>
            <p:spPr bwMode="auto">
              <a:xfrm>
                <a:off x="3099" y="1147"/>
                <a:ext cx="557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Min3</a:t>
                </a:r>
              </a:p>
            </p:txBody>
          </p:sp>
          <p:sp>
            <p:nvSpPr>
              <p:cNvPr id="302089" name="Line 9"/>
              <p:cNvSpPr>
                <a:spLocks noChangeShapeType="1"/>
              </p:cNvSpPr>
              <p:nvPr/>
            </p:nvSpPr>
            <p:spPr bwMode="auto">
              <a:xfrm>
                <a:off x="242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0" name="Rectangle 10"/>
              <p:cNvSpPr>
                <a:spLocks noChangeArrowheads="1"/>
              </p:cNvSpPr>
              <p:nvPr/>
            </p:nvSpPr>
            <p:spPr bwMode="auto">
              <a:xfrm>
                <a:off x="2215" y="1240"/>
                <a:ext cx="24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2091" name="Line 11"/>
              <p:cNvSpPr>
                <a:spLocks noChangeShapeType="1"/>
              </p:cNvSpPr>
              <p:nvPr/>
            </p:nvSpPr>
            <p:spPr bwMode="auto">
              <a:xfrm>
                <a:off x="242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2" name="Rectangle 12"/>
              <p:cNvSpPr>
                <a:spLocks noChangeArrowheads="1"/>
              </p:cNvSpPr>
              <p:nvPr/>
            </p:nvSpPr>
            <p:spPr bwMode="auto">
              <a:xfrm>
                <a:off x="2208" y="1089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2088" name="AutoShape 8"/>
              <p:cNvSpPr>
                <a:spLocks noChangeArrowheads="1"/>
              </p:cNvSpPr>
              <p:nvPr/>
            </p:nvSpPr>
            <p:spPr bwMode="auto">
              <a:xfrm>
                <a:off x="2562" y="1104"/>
                <a:ext cx="568" cy="576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88" tIns="45693" rIns="91388" bIns="45693" anchor="ctr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MIN3</a:t>
                </a:r>
              </a:p>
            </p:txBody>
          </p:sp>
        </p:grpSp>
        <p:sp>
          <p:nvSpPr>
            <p:cNvPr id="302114" name="Text Box 34"/>
            <p:cNvSpPr txBox="1">
              <a:spLocks noChangeArrowheads="1"/>
            </p:cNvSpPr>
            <p:nvPr/>
          </p:nvSpPr>
          <p:spPr bwMode="auto">
            <a:xfrm>
              <a:off x="389129" y="1356049"/>
              <a:ext cx="2102590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4" tIns="45744" rIns="45744" bIns="45744">
              <a:noAutofit/>
            </a:bodyPr>
            <a:lstStyle/>
            <a:p>
              <a:pPr defTabSz="914842"/>
              <a:r>
                <a:rPr lang="en-US" altLang="zh-CN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个字的最小值</a:t>
              </a:r>
              <a:endPara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1681" y="3400393"/>
            <a:ext cx="2478795" cy="2336862"/>
            <a:chOff x="179645" y="3400380"/>
            <a:chExt cx="2479944" cy="2337946"/>
          </a:xfrm>
        </p:grpSpPr>
        <p:grpSp>
          <p:nvGrpSpPr>
            <p:cNvPr id="302117" name="Group 37"/>
            <p:cNvGrpSpPr>
              <a:grpSpLocks/>
            </p:cNvGrpSpPr>
            <p:nvPr/>
          </p:nvGrpSpPr>
          <p:grpSpPr bwMode="auto">
            <a:xfrm>
              <a:off x="179645" y="3817068"/>
              <a:ext cx="2479944" cy="1921258"/>
              <a:chOff x="113" y="2400"/>
              <a:chExt cx="1560" cy="1208"/>
            </a:xfrm>
          </p:grpSpPr>
          <p:sp>
            <p:nvSpPr>
              <p:cNvPr id="302096" name="Line 16"/>
              <p:cNvSpPr>
                <a:spLocks noChangeShapeType="1"/>
              </p:cNvSpPr>
              <p:nvPr/>
            </p:nvSpPr>
            <p:spPr bwMode="auto">
              <a:xfrm>
                <a:off x="432" y="299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7" name="Line 17"/>
              <p:cNvSpPr>
                <a:spLocks noChangeShapeType="1"/>
              </p:cNvSpPr>
              <p:nvPr/>
            </p:nvSpPr>
            <p:spPr bwMode="auto">
              <a:xfrm>
                <a:off x="432" y="342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098" name="Rectangle 18"/>
              <p:cNvSpPr>
                <a:spLocks noChangeArrowheads="1"/>
              </p:cNvSpPr>
              <p:nvPr/>
            </p:nvSpPr>
            <p:spPr bwMode="auto">
              <a:xfrm>
                <a:off x="113" y="2835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D0</a:t>
                </a:r>
              </a:p>
            </p:txBody>
          </p:sp>
          <p:sp>
            <p:nvSpPr>
              <p:cNvPr id="302099" name="Rectangle 19"/>
              <p:cNvSpPr>
                <a:spLocks noChangeArrowheads="1"/>
              </p:cNvSpPr>
              <p:nvPr/>
            </p:nvSpPr>
            <p:spPr bwMode="auto">
              <a:xfrm>
                <a:off x="113" y="3318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302100" name="Line 20"/>
              <p:cNvSpPr>
                <a:spLocks noChangeShapeType="1"/>
              </p:cNvSpPr>
              <p:nvPr/>
            </p:nvSpPr>
            <p:spPr bwMode="auto">
              <a:xfrm>
                <a:off x="1141" y="318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1" name="Rectangle 21"/>
              <p:cNvSpPr>
                <a:spLocks noChangeArrowheads="1"/>
              </p:cNvSpPr>
              <p:nvPr/>
            </p:nvSpPr>
            <p:spPr bwMode="auto">
              <a:xfrm>
                <a:off x="1137" y="2918"/>
                <a:ext cx="53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Out4</a:t>
                </a:r>
              </a:p>
            </p:txBody>
          </p:sp>
          <p:sp>
            <p:nvSpPr>
              <p:cNvPr id="302102" name="Rectangle 22"/>
              <p:cNvSpPr>
                <a:spLocks noChangeArrowheads="1"/>
              </p:cNvSpPr>
              <p:nvPr/>
            </p:nvSpPr>
            <p:spPr bwMode="auto">
              <a:xfrm>
                <a:off x="192" y="2564"/>
                <a:ext cx="28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s0</a:t>
                </a:r>
              </a:p>
            </p:txBody>
          </p:sp>
          <p:sp>
            <p:nvSpPr>
              <p:cNvPr id="302103" name="Freeform 23"/>
              <p:cNvSpPr>
                <a:spLocks/>
              </p:cNvSpPr>
              <p:nvPr/>
            </p:nvSpPr>
            <p:spPr bwMode="auto">
              <a:xfrm>
                <a:off x="432" y="2708"/>
                <a:ext cx="432" cy="144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4" name="Rectangle 24"/>
              <p:cNvSpPr>
                <a:spLocks noChangeArrowheads="1"/>
              </p:cNvSpPr>
              <p:nvPr/>
            </p:nvSpPr>
            <p:spPr bwMode="auto">
              <a:xfrm>
                <a:off x="192" y="2400"/>
                <a:ext cx="28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302105" name="Freeform 25"/>
              <p:cNvSpPr>
                <a:spLocks/>
              </p:cNvSpPr>
              <p:nvPr/>
            </p:nvSpPr>
            <p:spPr bwMode="auto">
              <a:xfrm>
                <a:off x="432" y="2516"/>
                <a:ext cx="528" cy="336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7" name="Line 27"/>
              <p:cNvSpPr>
                <a:spLocks noChangeShapeType="1"/>
              </p:cNvSpPr>
              <p:nvPr/>
            </p:nvSpPr>
            <p:spPr bwMode="auto">
              <a:xfrm>
                <a:off x="432" y="328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08" name="Rectangle 28"/>
              <p:cNvSpPr>
                <a:spLocks noChangeArrowheads="1"/>
              </p:cNvSpPr>
              <p:nvPr/>
            </p:nvSpPr>
            <p:spPr bwMode="auto">
              <a:xfrm>
                <a:off x="113" y="3152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302109" name="Line 29"/>
              <p:cNvSpPr>
                <a:spLocks noChangeShapeType="1"/>
              </p:cNvSpPr>
              <p:nvPr/>
            </p:nvSpPr>
            <p:spPr bwMode="auto">
              <a:xfrm>
                <a:off x="432" y="314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110" name="Rectangle 30"/>
              <p:cNvSpPr>
                <a:spLocks noChangeArrowheads="1"/>
              </p:cNvSpPr>
              <p:nvPr/>
            </p:nvSpPr>
            <p:spPr bwMode="auto">
              <a:xfrm>
                <a:off x="113" y="2988"/>
                <a:ext cx="353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302106" name="AutoShape 26"/>
              <p:cNvSpPr>
                <a:spLocks noChangeArrowheads="1"/>
              </p:cNvSpPr>
              <p:nvPr/>
            </p:nvSpPr>
            <p:spPr bwMode="auto">
              <a:xfrm>
                <a:off x="566" y="2828"/>
                <a:ext cx="634" cy="744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88" tIns="45693" rIns="91388" bIns="45693" anchor="ctr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MUX4</a:t>
                </a:r>
              </a:p>
            </p:txBody>
          </p:sp>
        </p:grpSp>
        <p:sp>
          <p:nvSpPr>
            <p:cNvPr id="302115" name="Text Box 35"/>
            <p:cNvSpPr txBox="1">
              <a:spLocks noChangeArrowheads="1"/>
            </p:cNvSpPr>
            <p:nvPr/>
          </p:nvSpPr>
          <p:spPr bwMode="auto">
            <a:xfrm>
              <a:off x="403791" y="3400380"/>
              <a:ext cx="1483830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4" tIns="45744" rIns="45744" bIns="45744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路复用器</a:t>
              </a:r>
              <a:endPara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2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  <p:bldP spid="302094" grpId="0" animBg="1"/>
      <p:bldP spid="302112" grpId="0"/>
      <p:bldP spid="302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算术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逻辑单元</a:t>
            </a:r>
            <a:r>
              <a:rPr lang="en-US" altLang="zh-CN" dirty="0" smtClean="0"/>
              <a:t>(ALU)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09" y="3969507"/>
            <a:ext cx="8302372" cy="2473586"/>
          </a:xfrm>
        </p:spPr>
        <p:txBody>
          <a:bodyPr/>
          <a:lstStyle/>
          <a:p>
            <a:pPr lvl="1"/>
            <a:r>
              <a:rPr lang="zh-CN" altLang="en-US" dirty="0" smtClean="0"/>
              <a:t>组合逻辑</a:t>
            </a:r>
            <a:endParaRPr lang="en-US" dirty="0"/>
          </a:p>
          <a:p>
            <a:pPr lvl="2"/>
            <a:r>
              <a:rPr lang="zh-CN" altLang="en-US" dirty="0" smtClean="0"/>
              <a:t>连续响应输入</a:t>
            </a:r>
            <a:endParaRPr lang="en-US" dirty="0"/>
          </a:p>
          <a:p>
            <a:pPr lvl="1"/>
            <a:r>
              <a:rPr lang="zh-CN" altLang="en-US" dirty="0" smtClean="0"/>
              <a:t>控制信号选择计算函数</a:t>
            </a:r>
            <a:endParaRPr lang="en-US" dirty="0"/>
          </a:p>
          <a:p>
            <a:pPr lvl="2"/>
            <a:r>
              <a:rPr lang="zh-CN" altLang="en-US" dirty="0" smtClean="0"/>
              <a:t>对应</a:t>
            </a:r>
            <a:r>
              <a:rPr lang="en-US" altLang="zh-CN" dirty="0" smtClean="0"/>
              <a:t>Y86-64</a:t>
            </a:r>
            <a:r>
              <a:rPr lang="zh-CN" altLang="en-US" dirty="0" smtClean="0"/>
              <a:t>中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种算数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逻辑操作，控制值和操作的功能码对应</a:t>
            </a:r>
            <a:endParaRPr lang="en-US" dirty="0" smtClean="0"/>
          </a:p>
          <a:p>
            <a:pPr lvl="2"/>
            <a:r>
              <a:rPr lang="zh-CN" altLang="en-US" dirty="0" smtClean="0"/>
              <a:t>也计算条件码的值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826" y="1269762"/>
            <a:ext cx="2240508" cy="2463706"/>
            <a:chOff x="179513" y="1129205"/>
            <a:chExt cx="2241547" cy="2464849"/>
          </a:xfrm>
        </p:grpSpPr>
        <p:grpSp>
          <p:nvGrpSpPr>
            <p:cNvPr id="303178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303172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3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4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75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303176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303177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0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1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3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4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303115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117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3118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946720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+ Y</a:t>
              </a:r>
            </a:p>
          </p:txBody>
        </p:sp>
        <p:sp>
          <p:nvSpPr>
            <p:cNvPr id="303120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303160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303161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3162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2529962" y="1269762"/>
            <a:ext cx="2169189" cy="2463706"/>
            <a:chOff x="179513" y="1129205"/>
            <a:chExt cx="2170195" cy="2464849"/>
          </a:xfrm>
        </p:grpSpPr>
        <p:grpSp>
          <p:nvGrpSpPr>
            <p:cNvPr id="99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113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17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18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00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05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8753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- Y</a:t>
              </a: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10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11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2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4752103" y="1269762"/>
            <a:ext cx="2323005" cy="2463706"/>
            <a:chOff x="179513" y="1129205"/>
            <a:chExt cx="2324083" cy="2464849"/>
          </a:xfrm>
        </p:grpSpPr>
        <p:grpSp>
          <p:nvGrpSpPr>
            <p:cNvPr id="120" name="Group 74"/>
            <p:cNvGrpSpPr>
              <a:grpSpLocks/>
            </p:cNvGrpSpPr>
            <p:nvPr/>
          </p:nvGrpSpPr>
          <p:grpSpPr bwMode="auto">
            <a:xfrm>
              <a:off x="971671" y="2593480"/>
              <a:ext cx="976000" cy="1000574"/>
              <a:chOff x="727" y="1764"/>
              <a:chExt cx="600" cy="506"/>
            </a:xfrm>
          </p:grpSpPr>
          <p:sp>
            <p:nvSpPr>
              <p:cNvPr id="134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38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39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21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pPr algn="r"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26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10292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131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32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6865894" y="1269762"/>
            <a:ext cx="2240508" cy="2463701"/>
            <a:chOff x="179513" y="1129205"/>
            <a:chExt cx="2241547" cy="2464844"/>
          </a:xfrm>
        </p:grpSpPr>
        <p:grpSp>
          <p:nvGrpSpPr>
            <p:cNvPr id="141" name="Group 74"/>
            <p:cNvGrpSpPr>
              <a:grpSpLocks/>
            </p:cNvGrpSpPr>
            <p:nvPr/>
          </p:nvGrpSpPr>
          <p:grpSpPr bwMode="auto">
            <a:xfrm>
              <a:off x="971671" y="2593476"/>
              <a:ext cx="975999" cy="1000573"/>
              <a:chOff x="727" y="1764"/>
              <a:chExt cx="600" cy="506"/>
            </a:xfrm>
          </p:grpSpPr>
          <p:sp>
            <p:nvSpPr>
              <p:cNvPr id="155" name="Freeform 68"/>
              <p:cNvSpPr>
                <a:spLocks/>
              </p:cNvSpPr>
              <p:nvPr/>
            </p:nvSpPr>
            <p:spPr bwMode="auto">
              <a:xfrm>
                <a:off x="908" y="1764"/>
                <a:ext cx="93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wrap="square" lIns="45698" rIns="45698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Freeform 69"/>
              <p:cNvSpPr>
                <a:spLocks/>
              </p:cNvSpPr>
              <p:nvPr/>
            </p:nvSpPr>
            <p:spPr bwMode="auto">
              <a:xfrm>
                <a:off x="816" y="1836"/>
                <a:ext cx="192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Freeform 70"/>
              <p:cNvSpPr>
                <a:spLocks/>
              </p:cNvSpPr>
              <p:nvPr/>
            </p:nvSpPr>
            <p:spPr bwMode="auto">
              <a:xfrm>
                <a:off x="727" y="1908"/>
                <a:ext cx="240" cy="2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44" y="96"/>
                  </a:cxn>
                </a:cxnLst>
                <a:rect l="0" t="0" r="r" b="b"/>
                <a:pathLst>
                  <a:path w="144" h="96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71"/>
              <p:cNvSpPr txBox="1">
                <a:spLocks noChangeArrowheads="1"/>
              </p:cNvSpPr>
              <p:nvPr/>
            </p:nvSpPr>
            <p:spPr bwMode="auto">
              <a:xfrm>
                <a:off x="1008" y="1815"/>
                <a:ext cx="31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842" eaLnBrk="0" hangingPunct="0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</a:p>
            </p:txBody>
          </p:sp>
          <p:sp>
            <p:nvSpPr>
              <p:cNvPr id="159" name="Text Box 72"/>
              <p:cNvSpPr txBox="1">
                <a:spLocks noChangeArrowheads="1"/>
              </p:cNvSpPr>
              <p:nvPr/>
            </p:nvSpPr>
            <p:spPr bwMode="auto">
              <a:xfrm>
                <a:off x="1008" y="1935"/>
                <a:ext cx="298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842" eaLnBrk="0" hangingPunct="0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ZF</a:t>
                </a:r>
              </a:p>
            </p:txBody>
          </p:sp>
          <p:sp>
            <p:nvSpPr>
              <p:cNvPr id="160" name="Text Box 73"/>
              <p:cNvSpPr txBox="1">
                <a:spLocks noChangeArrowheads="1"/>
              </p:cNvSpPr>
              <p:nvPr/>
            </p:nvSpPr>
            <p:spPr bwMode="auto">
              <a:xfrm>
                <a:off x="1008" y="2055"/>
                <a:ext cx="309" cy="21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842" eaLnBrk="0" hangingPunct="0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</a:p>
            </p:txBody>
          </p:sp>
        </p:grpSp>
        <p:sp>
          <p:nvSpPr>
            <p:cNvPr id="142" name="Line 12"/>
            <p:cNvSpPr>
              <a:spLocks noChangeShapeType="1"/>
            </p:cNvSpPr>
            <p:nvPr/>
          </p:nvSpPr>
          <p:spPr bwMode="auto">
            <a:xfrm rot="5400000" flipH="1" flipV="1">
              <a:off x="1654900" y="2080717"/>
              <a:ext cx="0" cy="361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Line 6"/>
            <p:cNvSpPr>
              <a:spLocks noChangeShapeType="1"/>
            </p:cNvSpPr>
            <p:nvPr/>
          </p:nvSpPr>
          <p:spPr bwMode="auto">
            <a:xfrm rot="5400000" flipV="1">
              <a:off x="647993" y="1606806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Line 7"/>
            <p:cNvSpPr>
              <a:spLocks noChangeShapeType="1"/>
            </p:cNvSpPr>
            <p:nvPr/>
          </p:nvSpPr>
          <p:spPr bwMode="auto">
            <a:xfrm rot="5400000">
              <a:off x="990452" y="1478218"/>
              <a:ext cx="379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 9"/>
            <p:cNvSpPr>
              <a:spLocks/>
            </p:cNvSpPr>
            <p:nvPr/>
          </p:nvSpPr>
          <p:spPr bwMode="auto">
            <a:xfrm>
              <a:off x="804153" y="1478218"/>
              <a:ext cx="655547" cy="1613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288" y="624"/>
                </a:cxn>
                <a:cxn ang="0">
                  <a:pos x="0" y="816"/>
                </a:cxn>
                <a:cxn ang="0">
                  <a:pos x="0" y="0"/>
                </a:cxn>
              </a:cxnLst>
              <a:rect l="0" t="0" r="r" b="b"/>
              <a:pathLst>
                <a:path w="288" h="816">
                  <a:moveTo>
                    <a:pt x="0" y="0"/>
                  </a:moveTo>
                  <a:lnTo>
                    <a:pt x="288" y="192"/>
                  </a:lnTo>
                  <a:lnTo>
                    <a:pt x="288" y="624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 Box 10"/>
            <p:cNvSpPr txBox="1">
              <a:spLocks noChangeArrowheads="1"/>
            </p:cNvSpPr>
            <p:nvPr/>
          </p:nvSpPr>
          <p:spPr bwMode="auto">
            <a:xfrm>
              <a:off x="668934" y="1983446"/>
              <a:ext cx="801871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47" name="Line 11"/>
            <p:cNvSpPr>
              <a:spLocks noChangeShapeType="1"/>
            </p:cNvSpPr>
            <p:nvPr/>
          </p:nvSpPr>
          <p:spPr bwMode="auto">
            <a:xfrm rot="5400000" flipV="1">
              <a:off x="647993" y="2650885"/>
              <a:ext cx="0" cy="312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179513" y="1533585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179513" y="2617213"/>
              <a:ext cx="408293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0" name="Rectangle 15"/>
            <p:cNvSpPr>
              <a:spLocks noChangeArrowheads="1"/>
            </p:cNvSpPr>
            <p:nvPr/>
          </p:nvSpPr>
          <p:spPr bwMode="auto">
            <a:xfrm>
              <a:off x="1474340" y="1783037"/>
              <a:ext cx="946720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^ Y</a:t>
              </a:r>
            </a:p>
          </p:txBody>
        </p:sp>
        <p:sp>
          <p:nvSpPr>
            <p:cNvPr id="151" name="Rectangle 16"/>
            <p:cNvSpPr>
              <a:spLocks noChangeArrowheads="1"/>
            </p:cNvSpPr>
            <p:nvPr/>
          </p:nvSpPr>
          <p:spPr bwMode="auto">
            <a:xfrm>
              <a:off x="1195514" y="1129205"/>
              <a:ext cx="338347" cy="460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152" name="Group 56"/>
            <p:cNvGrpSpPr>
              <a:grpSpLocks/>
            </p:cNvGrpSpPr>
            <p:nvPr/>
          </p:nvGrpSpPr>
          <p:grpSpPr bwMode="auto">
            <a:xfrm>
              <a:off x="745546" y="1598843"/>
              <a:ext cx="409919" cy="1427698"/>
              <a:chOff x="492" y="925"/>
              <a:chExt cx="252" cy="722"/>
            </a:xfrm>
          </p:grpSpPr>
          <p:sp>
            <p:nvSpPr>
              <p:cNvPr id="153" name="Rectangle 57"/>
              <p:cNvSpPr>
                <a:spLocks noChangeArrowheads="1"/>
              </p:cNvSpPr>
              <p:nvPr/>
            </p:nvSpPr>
            <p:spPr bwMode="auto">
              <a:xfrm>
                <a:off x="492" y="925"/>
                <a:ext cx="2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54" name="Rectangle 58"/>
              <p:cNvSpPr>
                <a:spLocks noChangeArrowheads="1"/>
              </p:cNvSpPr>
              <p:nvPr/>
            </p:nvSpPr>
            <p:spPr bwMode="auto">
              <a:xfrm>
                <a:off x="504" y="1414"/>
                <a:ext cx="2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07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314" name="Object 186"/>
          <p:cNvGraphicFramePr>
            <a:graphicFrameLocks noChangeAspect="1"/>
          </p:cNvGraphicFramePr>
          <p:nvPr>
            <p:extLst/>
          </p:nvPr>
        </p:nvGraphicFramePr>
        <p:xfrm>
          <a:off x="3510594" y="3223929"/>
          <a:ext cx="3977194" cy="349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hart" r:id="rId3" imgW="8220611" imgH="6982123" progId="Excel.Chart.8">
                  <p:embed/>
                </p:oleObj>
              </mc:Choice>
              <mc:Fallback>
                <p:oleObj name="Chart" r:id="rId3" imgW="8220611" imgH="6982123" progId="Excel.Chart.8">
                  <p:embed/>
                  <p:pic>
                    <p:nvPicPr>
                      <p:cNvPr id="304314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594" y="3223929"/>
                        <a:ext cx="3977194" cy="3492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存储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zh-CN" altLang="en-US" dirty="0"/>
              <a:t>位</a:t>
            </a:r>
            <a:endParaRPr lang="en-US" dirty="0"/>
          </a:p>
        </p:txBody>
      </p:sp>
      <p:graphicFrame>
        <p:nvGraphicFramePr>
          <p:cNvPr id="304299" name="Object 171"/>
          <p:cNvGraphicFramePr>
            <a:graphicFrameLocks noChangeAspect="1"/>
          </p:cNvGraphicFramePr>
          <p:nvPr>
            <p:extLst/>
          </p:nvPr>
        </p:nvGraphicFramePr>
        <p:xfrm>
          <a:off x="3510594" y="3511673"/>
          <a:ext cx="3977194" cy="318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hart" r:id="rId5" imgW="8611076" imgH="6915448" progId="Excel.Chart.8">
                  <p:embed/>
                </p:oleObj>
              </mc:Choice>
              <mc:Fallback>
                <p:oleObj name="Chart" r:id="rId5" imgW="8611076" imgH="6915448" progId="Excel.Chart.8">
                  <p:embed/>
                  <p:pic>
                    <p:nvPicPr>
                      <p:cNvPr id="304299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594" y="3511673"/>
                        <a:ext cx="3977194" cy="3187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57196" y="4274774"/>
            <a:ext cx="1697020" cy="1721654"/>
            <a:chOff x="1055565" y="4275165"/>
            <a:chExt cx="1697807" cy="1722453"/>
          </a:xfrm>
        </p:grpSpPr>
        <p:sp>
          <p:nvSpPr>
            <p:cNvPr id="304214" name="Line 86"/>
            <p:cNvSpPr>
              <a:spLocks noChangeShapeType="1"/>
            </p:cNvSpPr>
            <p:nvPr/>
          </p:nvSpPr>
          <p:spPr bwMode="auto">
            <a:xfrm>
              <a:off x="2061849" y="4650510"/>
              <a:ext cx="691523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grpSp>
          <p:nvGrpSpPr>
            <p:cNvPr id="304215" name="Group 87"/>
            <p:cNvGrpSpPr>
              <a:grpSpLocks/>
            </p:cNvGrpSpPr>
            <p:nvPr/>
          </p:nvGrpSpPr>
          <p:grpSpPr bwMode="auto">
            <a:xfrm>
              <a:off x="1759805" y="4504189"/>
              <a:ext cx="386299" cy="292642"/>
              <a:chOff x="2159" y="1440"/>
              <a:chExt cx="243" cy="184"/>
            </a:xfrm>
          </p:grpSpPr>
          <p:sp>
            <p:nvSpPr>
              <p:cNvPr id="304216" name="Freeform 8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7" name="Freeform 8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8" name="Freeform 9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19" name="Freeform 9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4220" name="Line 92"/>
            <p:cNvSpPr>
              <a:spLocks noChangeShapeType="1"/>
            </p:cNvSpPr>
            <p:nvPr/>
          </p:nvSpPr>
          <p:spPr bwMode="auto">
            <a:xfrm>
              <a:off x="1532477" y="4656872"/>
              <a:ext cx="227328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4226" name="Line 98"/>
            <p:cNvSpPr>
              <a:spLocks noChangeShapeType="1"/>
            </p:cNvSpPr>
            <p:nvPr/>
          </p:nvSpPr>
          <p:spPr bwMode="auto">
            <a:xfrm flipV="1">
              <a:off x="2061849" y="5572969"/>
              <a:ext cx="691523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grpSp>
          <p:nvGrpSpPr>
            <p:cNvPr id="304227" name="Group 99"/>
            <p:cNvGrpSpPr>
              <a:grpSpLocks/>
            </p:cNvGrpSpPr>
            <p:nvPr/>
          </p:nvGrpSpPr>
          <p:grpSpPr bwMode="auto">
            <a:xfrm flipV="1">
              <a:off x="1759805" y="5433010"/>
              <a:ext cx="386299" cy="292642"/>
              <a:chOff x="2159" y="1440"/>
              <a:chExt cx="243" cy="184"/>
            </a:xfrm>
          </p:grpSpPr>
          <p:sp>
            <p:nvSpPr>
              <p:cNvPr id="304228" name="Freeform 10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29" name="Freeform 10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30" name="Freeform 10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4231" name="Freeform 10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4232" name="Line 104"/>
            <p:cNvSpPr>
              <a:spLocks noChangeShapeType="1"/>
            </p:cNvSpPr>
            <p:nvPr/>
          </p:nvSpPr>
          <p:spPr bwMode="auto">
            <a:xfrm flipV="1">
              <a:off x="1532477" y="5571378"/>
              <a:ext cx="227328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4234" name="Freeform 106"/>
            <p:cNvSpPr>
              <a:spLocks/>
            </p:cNvSpPr>
            <p:nvPr/>
          </p:nvSpPr>
          <p:spPr bwMode="auto">
            <a:xfrm>
              <a:off x="1532469" y="4653136"/>
              <a:ext cx="1018289" cy="93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pPr defTabSz="914842"/>
              <a:endParaRPr lang="en-US" sz="2398" dirty="0">
                <a:solidFill>
                  <a:srgbClr val="000066"/>
                </a:solidFill>
              </a:endParaRPr>
            </a:p>
          </p:txBody>
        </p:sp>
        <p:sp>
          <p:nvSpPr>
            <p:cNvPr id="304288" name="Text Box 160"/>
            <p:cNvSpPr txBox="1">
              <a:spLocks noChangeArrowheads="1"/>
            </p:cNvSpPr>
            <p:nvPr/>
          </p:nvSpPr>
          <p:spPr bwMode="auto">
            <a:xfrm>
              <a:off x="1055565" y="5420286"/>
              <a:ext cx="40537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</a:rPr>
                <a:t>in</a:t>
              </a:r>
            </a:p>
          </p:txBody>
        </p:sp>
        <p:sp>
          <p:nvSpPr>
            <p:cNvPr id="304289" name="Text Box 161"/>
            <p:cNvSpPr txBox="1">
              <a:spLocks noChangeArrowheads="1"/>
            </p:cNvSpPr>
            <p:nvPr/>
          </p:nvSpPr>
          <p:spPr bwMode="auto">
            <a:xfrm>
              <a:off x="2149283" y="5572969"/>
              <a:ext cx="35291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04290" name="Text Box 162"/>
            <p:cNvSpPr txBox="1">
              <a:spLocks noChangeArrowheads="1"/>
            </p:cNvSpPr>
            <p:nvPr/>
          </p:nvSpPr>
          <p:spPr bwMode="auto">
            <a:xfrm>
              <a:off x="2123848" y="4275165"/>
              <a:ext cx="352915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77695" y="1098753"/>
            <a:ext cx="2133798" cy="2402221"/>
            <a:chOff x="3733357" y="922285"/>
            <a:chExt cx="2134787" cy="2403336"/>
          </a:xfrm>
        </p:grpSpPr>
        <p:sp>
          <p:nvSpPr>
            <p:cNvPr id="304242" name="Text Box 114"/>
            <p:cNvSpPr txBox="1">
              <a:spLocks noChangeArrowheads="1"/>
            </p:cNvSpPr>
            <p:nvPr/>
          </p:nvSpPr>
          <p:spPr bwMode="auto">
            <a:xfrm>
              <a:off x="3762706" y="922285"/>
              <a:ext cx="1631307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4" tIns="45744" rIns="45744" bIns="45744">
              <a:no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双稳态元件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  <p:sp>
          <p:nvSpPr>
            <p:cNvPr id="304249" name="Line 121"/>
            <p:cNvSpPr>
              <a:spLocks noChangeShapeType="1"/>
            </p:cNvSpPr>
            <p:nvPr/>
          </p:nvSpPr>
          <p:spPr bwMode="auto">
            <a:xfrm>
              <a:off x="4381210" y="1749489"/>
              <a:ext cx="838931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250" name="Group 122"/>
            <p:cNvGrpSpPr>
              <a:grpSpLocks/>
            </p:cNvGrpSpPr>
            <p:nvPr/>
          </p:nvGrpSpPr>
          <p:grpSpPr bwMode="auto">
            <a:xfrm>
              <a:off x="4014781" y="1603169"/>
              <a:ext cx="468644" cy="292642"/>
              <a:chOff x="2159" y="1440"/>
              <a:chExt cx="243" cy="184"/>
            </a:xfrm>
          </p:grpSpPr>
          <p:sp>
            <p:nvSpPr>
              <p:cNvPr id="304251" name="Freeform 1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2" name="Freeform 1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3" name="Freeform 1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4" name="Freeform 1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4255" name="Line 127"/>
            <p:cNvSpPr>
              <a:spLocks noChangeShapeType="1"/>
            </p:cNvSpPr>
            <p:nvPr/>
          </p:nvSpPr>
          <p:spPr bwMode="auto">
            <a:xfrm>
              <a:off x="3738994" y="1755851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56" name="Line 128"/>
            <p:cNvSpPr>
              <a:spLocks noChangeShapeType="1"/>
            </p:cNvSpPr>
            <p:nvPr/>
          </p:nvSpPr>
          <p:spPr bwMode="auto">
            <a:xfrm flipV="1">
              <a:off x="4381210" y="2678310"/>
              <a:ext cx="8389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257" name="Group 129"/>
            <p:cNvGrpSpPr>
              <a:grpSpLocks/>
            </p:cNvGrpSpPr>
            <p:nvPr/>
          </p:nvGrpSpPr>
          <p:grpSpPr bwMode="auto">
            <a:xfrm flipV="1">
              <a:off x="4014781" y="2531989"/>
              <a:ext cx="468644" cy="292642"/>
              <a:chOff x="2159" y="1440"/>
              <a:chExt cx="243" cy="184"/>
            </a:xfrm>
          </p:grpSpPr>
          <p:sp>
            <p:nvSpPr>
              <p:cNvPr id="304258" name="Freeform 13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59" name="Freeform 1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60" name="Freeform 13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61" name="Freeform 1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4262" name="Line 134"/>
            <p:cNvSpPr>
              <a:spLocks noChangeShapeType="1"/>
            </p:cNvSpPr>
            <p:nvPr/>
          </p:nvSpPr>
          <p:spPr bwMode="auto">
            <a:xfrm flipV="1">
              <a:off x="3738994" y="2670357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63" name="Freeform 135"/>
            <p:cNvSpPr>
              <a:spLocks/>
            </p:cNvSpPr>
            <p:nvPr/>
          </p:nvSpPr>
          <p:spPr bwMode="auto">
            <a:xfrm>
              <a:off x="3738986" y="1744718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265" name="Text Box 137"/>
            <p:cNvSpPr txBox="1">
              <a:spLocks noChangeArrowheads="1"/>
            </p:cNvSpPr>
            <p:nvPr/>
          </p:nvSpPr>
          <p:spPr bwMode="auto">
            <a:xfrm>
              <a:off x="5312714" y="1603169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304266" name="Text Box 138"/>
            <p:cNvSpPr txBox="1">
              <a:spLocks noChangeArrowheads="1"/>
            </p:cNvSpPr>
            <p:nvPr/>
          </p:nvSpPr>
          <p:spPr bwMode="auto">
            <a:xfrm>
              <a:off x="5312714" y="2442924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Q–</a:t>
              </a:r>
            </a:p>
          </p:txBody>
        </p:sp>
        <p:sp>
          <p:nvSpPr>
            <p:cNvPr id="304267" name="Text Box 139"/>
            <p:cNvSpPr txBox="1">
              <a:spLocks noChangeArrowheads="1"/>
            </p:cNvSpPr>
            <p:nvPr/>
          </p:nvSpPr>
          <p:spPr bwMode="auto">
            <a:xfrm>
              <a:off x="4757283" y="1340745"/>
              <a:ext cx="462859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4268" name="Text Box 140"/>
            <p:cNvSpPr txBox="1">
              <a:spLocks noChangeArrowheads="1"/>
            </p:cNvSpPr>
            <p:nvPr/>
          </p:nvSpPr>
          <p:spPr bwMode="auto">
            <a:xfrm>
              <a:off x="4757283" y="2277517"/>
              <a:ext cx="555430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4269" name="Text Box 141"/>
            <p:cNvSpPr txBox="1">
              <a:spLocks noChangeArrowheads="1"/>
            </p:cNvSpPr>
            <p:nvPr/>
          </p:nvSpPr>
          <p:spPr bwMode="auto">
            <a:xfrm>
              <a:off x="3916423" y="2900972"/>
              <a:ext cx="1944007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 or 1</a:t>
              </a:r>
            </a:p>
          </p:txBody>
        </p:sp>
        <p:sp>
          <p:nvSpPr>
            <p:cNvPr id="47" name="Freeform 135"/>
            <p:cNvSpPr>
              <a:spLocks/>
            </p:cNvSpPr>
            <p:nvPr/>
          </p:nvSpPr>
          <p:spPr bwMode="auto">
            <a:xfrm flipH="1">
              <a:off x="3733357" y="1729610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5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04314" grpId="0"/>
      <p:bldOleChart spid="3042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510594" y="3511673"/>
          <a:ext cx="3977194" cy="318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Chart" r:id="rId3" imgW="8620661" imgH="6905863" progId="Excel.Chart.8">
                  <p:embed/>
                </p:oleObj>
              </mc:Choice>
              <mc:Fallback>
                <p:oleObj name="Chart" r:id="rId3" imgW="8620661" imgH="6905863" progId="Excel.Chart.8">
                  <p:embed/>
                  <p:pic>
                    <p:nvPicPr>
                      <p:cNvPr id="325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594" y="3511673"/>
                        <a:ext cx="3977194" cy="3187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3499446" y="3422641"/>
          <a:ext cx="4206005" cy="337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Chart" r:id="rId5" imgW="8620661" imgH="6905863" progId="Excel.Chart.8">
                  <p:embed/>
                </p:oleObj>
              </mc:Choice>
              <mc:Fallback>
                <p:oleObj name="Chart" r:id="rId5" imgW="8620661" imgH="6905863" progId="Excel.Chart.8">
                  <p:embed/>
                  <p:pic>
                    <p:nvPicPr>
                      <p:cNvPr id="325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446" y="3422641"/>
                        <a:ext cx="4206005" cy="33701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存储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 </a:t>
            </a:r>
            <a:r>
              <a:rPr lang="en-US" dirty="0" smtClean="0"/>
              <a:t>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grpSp>
        <p:nvGrpSpPr>
          <p:cNvPr id="325660" name="Group 28"/>
          <p:cNvGrpSpPr>
            <a:grpSpLocks/>
          </p:cNvGrpSpPr>
          <p:nvPr/>
        </p:nvGrpSpPr>
        <p:grpSpPr bwMode="auto">
          <a:xfrm>
            <a:off x="1022244" y="4274773"/>
            <a:ext cx="1731979" cy="1759806"/>
            <a:chOff x="3666" y="1008"/>
            <a:chExt cx="1090" cy="1107"/>
          </a:xfrm>
        </p:grpSpPr>
        <p:sp>
          <p:nvSpPr>
            <p:cNvPr id="325661" name="Line 29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62" name="Group 30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63" name="Freeform 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4" name="Freeform 3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5" name="Freeform 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66" name="Freeform 3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67" name="Line 35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68" name="Line 36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70" name="Freeform 3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1" name="Freeform 3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2" name="Freeform 4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73" name="Freeform 4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74" name="Line 42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75" name="Freeform 43"/>
            <p:cNvSpPr>
              <a:spLocks/>
            </p:cNvSpPr>
            <p:nvPr/>
          </p:nvSpPr>
          <p:spPr bwMode="auto">
            <a:xfrm>
              <a:off x="3988" y="1244"/>
              <a:ext cx="528" cy="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3666" y="1728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325677" name="Text Box 45"/>
            <p:cNvSpPr txBox="1">
              <a:spLocks noChangeArrowheads="1"/>
            </p:cNvSpPr>
            <p:nvPr/>
          </p:nvSpPr>
          <p:spPr bwMode="auto">
            <a:xfrm>
              <a:off x="4356" y="1824"/>
              <a:ext cx="26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5678" name="Text Box 46"/>
            <p:cNvSpPr txBox="1">
              <a:spLocks noChangeArrowheads="1"/>
            </p:cNvSpPr>
            <p:nvPr/>
          </p:nvSpPr>
          <p:spPr bwMode="auto">
            <a:xfrm>
              <a:off x="4340" y="1008"/>
              <a:ext cx="26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25679" name="Group 47"/>
          <p:cNvGrpSpPr>
            <a:grpSpLocks/>
          </p:cNvGrpSpPr>
          <p:nvPr/>
        </p:nvGrpSpPr>
        <p:grpSpPr bwMode="auto">
          <a:xfrm>
            <a:off x="1022267" y="3788279"/>
            <a:ext cx="1727213" cy="2208103"/>
            <a:chOff x="786" y="2142"/>
            <a:chExt cx="1087" cy="1389"/>
          </a:xfrm>
        </p:grpSpPr>
        <p:sp>
          <p:nvSpPr>
            <p:cNvPr id="325680" name="Line 48"/>
            <p:cNvSpPr>
              <a:spLocks noChangeShapeType="1"/>
            </p:cNvSpPr>
            <p:nvPr/>
          </p:nvSpPr>
          <p:spPr bwMode="auto">
            <a:xfrm>
              <a:off x="1438" y="268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81" name="Group 49"/>
            <p:cNvGrpSpPr>
              <a:grpSpLocks/>
            </p:cNvGrpSpPr>
            <p:nvPr/>
          </p:nvGrpSpPr>
          <p:grpSpPr bwMode="auto">
            <a:xfrm>
              <a:off x="1248" y="2592"/>
              <a:ext cx="243" cy="184"/>
              <a:chOff x="2159" y="1440"/>
              <a:chExt cx="243" cy="184"/>
            </a:xfrm>
          </p:grpSpPr>
          <p:sp>
            <p:nvSpPr>
              <p:cNvPr id="325682" name="Freeform 5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3" name="Freeform 5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4" name="Freeform 5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85" name="Freeform 5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86" name="Line 54"/>
            <p:cNvSpPr>
              <a:spLocks noChangeShapeType="1"/>
            </p:cNvSpPr>
            <p:nvPr/>
          </p:nvSpPr>
          <p:spPr bwMode="auto">
            <a:xfrm>
              <a:off x="1105" y="268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87" name="Line 55"/>
            <p:cNvSpPr>
              <a:spLocks noChangeShapeType="1"/>
            </p:cNvSpPr>
            <p:nvPr/>
          </p:nvSpPr>
          <p:spPr bwMode="auto">
            <a:xfrm flipV="1">
              <a:off x="1438" y="326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688" name="Group 56"/>
            <p:cNvGrpSpPr>
              <a:grpSpLocks/>
            </p:cNvGrpSpPr>
            <p:nvPr/>
          </p:nvGrpSpPr>
          <p:grpSpPr bwMode="auto">
            <a:xfrm flipV="1">
              <a:off x="1248" y="3176"/>
              <a:ext cx="243" cy="184"/>
              <a:chOff x="2159" y="1440"/>
              <a:chExt cx="243" cy="184"/>
            </a:xfrm>
          </p:grpSpPr>
          <p:sp>
            <p:nvSpPr>
              <p:cNvPr id="325689" name="Freeform 5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0" name="Freeform 5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1" name="Freeform 5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692" name="Freeform 6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5693" name="Line 61"/>
            <p:cNvSpPr>
              <a:spLocks noChangeShapeType="1"/>
            </p:cNvSpPr>
            <p:nvPr/>
          </p:nvSpPr>
          <p:spPr bwMode="auto">
            <a:xfrm flipV="1">
              <a:off x="1105" y="326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95" name="Freeform 63"/>
            <p:cNvSpPr>
              <a:spLocks/>
            </p:cNvSpPr>
            <p:nvPr/>
          </p:nvSpPr>
          <p:spPr bwMode="auto">
            <a:xfrm flipV="1">
              <a:off x="1105" y="2684"/>
              <a:ext cx="641" cy="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696" name="Text Box 64"/>
            <p:cNvSpPr txBox="1">
              <a:spLocks noChangeArrowheads="1"/>
            </p:cNvSpPr>
            <p:nvPr/>
          </p:nvSpPr>
          <p:spPr bwMode="auto">
            <a:xfrm>
              <a:off x="786" y="3168"/>
              <a:ext cx="299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325697" name="Text Box 65"/>
            <p:cNvSpPr txBox="1">
              <a:spLocks noChangeArrowheads="1"/>
            </p:cNvSpPr>
            <p:nvPr/>
          </p:nvSpPr>
          <p:spPr bwMode="auto">
            <a:xfrm>
              <a:off x="1476" y="3264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5698" name="Text Box 66"/>
            <p:cNvSpPr txBox="1">
              <a:spLocks noChangeArrowheads="1"/>
            </p:cNvSpPr>
            <p:nvPr/>
          </p:nvSpPr>
          <p:spPr bwMode="auto">
            <a:xfrm>
              <a:off x="1460" y="2448"/>
              <a:ext cx="263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398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5699" name="Text Box 67"/>
            <p:cNvSpPr txBox="1">
              <a:spLocks noChangeArrowheads="1"/>
            </p:cNvSpPr>
            <p:nvPr/>
          </p:nvSpPr>
          <p:spPr bwMode="auto">
            <a:xfrm>
              <a:off x="1056" y="2142"/>
              <a:ext cx="798" cy="2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V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25700" name="Group 68"/>
          <p:cNvGrpSpPr>
            <a:grpSpLocks/>
          </p:cNvGrpSpPr>
          <p:nvPr/>
        </p:nvGrpSpPr>
        <p:grpSpPr bwMode="auto">
          <a:xfrm>
            <a:off x="2469837" y="6029770"/>
            <a:ext cx="1193318" cy="370402"/>
            <a:chOff x="1553" y="3792"/>
            <a:chExt cx="751" cy="233"/>
          </a:xfrm>
        </p:grpSpPr>
        <p:sp>
          <p:nvSpPr>
            <p:cNvPr id="325701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25702" name="Text Box 70"/>
            <p:cNvSpPr txBox="1">
              <a:spLocks noChangeArrowheads="1"/>
            </p:cNvSpPr>
            <p:nvPr/>
          </p:nvSpPr>
          <p:spPr bwMode="auto">
            <a:xfrm>
              <a:off x="1553" y="3792"/>
              <a:ext cx="44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algn="r" defTabSz="914842"/>
              <a:r>
                <a:rPr lang="zh-CN" altLang="en-US" sz="1803" b="1" dirty="0">
                  <a:solidFill>
                    <a:srgbClr val="000066"/>
                  </a:solidFill>
                </a:rPr>
                <a:t>稳态 </a:t>
              </a:r>
              <a:r>
                <a:rPr lang="en-US" sz="1803" b="1" dirty="0">
                  <a:solidFill>
                    <a:srgbClr val="000066"/>
                  </a:solidFill>
                </a:rPr>
                <a:t>0</a:t>
              </a:r>
            </a:p>
          </p:txBody>
        </p:sp>
      </p:grpSp>
      <p:grpSp>
        <p:nvGrpSpPr>
          <p:cNvPr id="325706" name="Group 74"/>
          <p:cNvGrpSpPr>
            <a:grpSpLocks/>
          </p:cNvGrpSpPr>
          <p:nvPr/>
        </p:nvGrpSpPr>
        <p:grpSpPr bwMode="auto">
          <a:xfrm>
            <a:off x="5341123" y="5037839"/>
            <a:ext cx="786540" cy="523014"/>
            <a:chOff x="3360" y="3168"/>
            <a:chExt cx="495" cy="329"/>
          </a:xfrm>
        </p:grpSpPr>
        <p:sp>
          <p:nvSpPr>
            <p:cNvPr id="325707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25708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495" cy="233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1803" b="1" dirty="0">
                  <a:solidFill>
                    <a:srgbClr val="000066"/>
                  </a:solidFill>
                </a:rPr>
                <a:t>亚稳态</a:t>
              </a:r>
              <a:endParaRPr lang="en-US" sz="1803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877695" y="1026779"/>
            <a:ext cx="2133798" cy="2402221"/>
            <a:chOff x="3733357" y="922285"/>
            <a:chExt cx="2134787" cy="2403336"/>
          </a:xfrm>
        </p:grpSpPr>
        <p:sp>
          <p:nvSpPr>
            <p:cNvPr id="100" name="Text Box 114"/>
            <p:cNvSpPr txBox="1">
              <a:spLocks noChangeArrowheads="1"/>
            </p:cNvSpPr>
            <p:nvPr/>
          </p:nvSpPr>
          <p:spPr bwMode="auto">
            <a:xfrm>
              <a:off x="3762706" y="922285"/>
              <a:ext cx="1631307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4" tIns="45744" rIns="45744" bIns="45744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r>
                <a:rPr lang="zh-CN" altLang="en-US" sz="2398" dirty="0">
                  <a:solidFill>
                    <a:srgbClr val="000066"/>
                  </a:solidFill>
                </a:rPr>
                <a:t>双稳态元件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  <p:sp>
          <p:nvSpPr>
            <p:cNvPr id="101" name="Line 121"/>
            <p:cNvSpPr>
              <a:spLocks noChangeShapeType="1"/>
            </p:cNvSpPr>
            <p:nvPr/>
          </p:nvSpPr>
          <p:spPr bwMode="auto">
            <a:xfrm>
              <a:off x="4381210" y="1749489"/>
              <a:ext cx="838931" cy="6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122"/>
            <p:cNvGrpSpPr>
              <a:grpSpLocks/>
            </p:cNvGrpSpPr>
            <p:nvPr/>
          </p:nvGrpSpPr>
          <p:grpSpPr bwMode="auto">
            <a:xfrm>
              <a:off x="4014772" y="1603169"/>
              <a:ext cx="468643" cy="292642"/>
              <a:chOff x="2159" y="1440"/>
              <a:chExt cx="243" cy="184"/>
            </a:xfrm>
          </p:grpSpPr>
          <p:sp>
            <p:nvSpPr>
              <p:cNvPr id="118" name="Freeform 1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 1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Freeform 1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1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Line 127"/>
            <p:cNvSpPr>
              <a:spLocks noChangeShapeType="1"/>
            </p:cNvSpPr>
            <p:nvPr/>
          </p:nvSpPr>
          <p:spPr bwMode="auto">
            <a:xfrm>
              <a:off x="3738994" y="1755851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128"/>
            <p:cNvSpPr>
              <a:spLocks noChangeShapeType="1"/>
            </p:cNvSpPr>
            <p:nvPr/>
          </p:nvSpPr>
          <p:spPr bwMode="auto">
            <a:xfrm flipV="1">
              <a:off x="4381210" y="2678310"/>
              <a:ext cx="8389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" name="Group 129"/>
            <p:cNvGrpSpPr>
              <a:grpSpLocks/>
            </p:cNvGrpSpPr>
            <p:nvPr/>
          </p:nvGrpSpPr>
          <p:grpSpPr bwMode="auto">
            <a:xfrm flipV="1">
              <a:off x="4014772" y="2531989"/>
              <a:ext cx="468643" cy="292642"/>
              <a:chOff x="2159" y="1440"/>
              <a:chExt cx="243" cy="184"/>
            </a:xfrm>
          </p:grpSpPr>
          <p:sp>
            <p:nvSpPr>
              <p:cNvPr id="114" name="Freeform 13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1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Freeform 13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Freeform 1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842" eaLnBrk="0" hangingPunct="0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Line 134"/>
            <p:cNvSpPr>
              <a:spLocks noChangeShapeType="1"/>
            </p:cNvSpPr>
            <p:nvPr/>
          </p:nvSpPr>
          <p:spPr bwMode="auto">
            <a:xfrm flipV="1">
              <a:off x="3738994" y="2670357"/>
              <a:ext cx="275787" cy="15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 135"/>
            <p:cNvSpPr>
              <a:spLocks/>
            </p:cNvSpPr>
            <p:nvPr/>
          </p:nvSpPr>
          <p:spPr bwMode="auto">
            <a:xfrm>
              <a:off x="3738986" y="1744718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137"/>
            <p:cNvSpPr txBox="1">
              <a:spLocks noChangeArrowheads="1"/>
            </p:cNvSpPr>
            <p:nvPr/>
          </p:nvSpPr>
          <p:spPr bwMode="auto">
            <a:xfrm>
              <a:off x="5312714" y="1603169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842" eaLnBrk="0" hangingPunct="0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109" name="Text Box 138"/>
            <p:cNvSpPr txBox="1">
              <a:spLocks noChangeArrowheads="1"/>
            </p:cNvSpPr>
            <p:nvPr/>
          </p:nvSpPr>
          <p:spPr bwMode="auto">
            <a:xfrm>
              <a:off x="5312714" y="2442924"/>
              <a:ext cx="555430" cy="7570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842" eaLnBrk="0" hangingPunct="0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Q–</a:t>
              </a:r>
            </a:p>
          </p:txBody>
        </p:sp>
        <p:sp>
          <p:nvSpPr>
            <p:cNvPr id="110" name="Text Box 139"/>
            <p:cNvSpPr txBox="1">
              <a:spLocks noChangeArrowheads="1"/>
            </p:cNvSpPr>
            <p:nvPr/>
          </p:nvSpPr>
          <p:spPr bwMode="auto">
            <a:xfrm>
              <a:off x="4757283" y="1340745"/>
              <a:ext cx="462859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1" name="Text Box 140"/>
            <p:cNvSpPr txBox="1">
              <a:spLocks noChangeArrowheads="1"/>
            </p:cNvSpPr>
            <p:nvPr/>
          </p:nvSpPr>
          <p:spPr bwMode="auto">
            <a:xfrm>
              <a:off x="4757283" y="2277517"/>
              <a:ext cx="555430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112" name="Text Box 141"/>
            <p:cNvSpPr txBox="1">
              <a:spLocks noChangeArrowheads="1"/>
            </p:cNvSpPr>
            <p:nvPr/>
          </p:nvSpPr>
          <p:spPr bwMode="auto">
            <a:xfrm>
              <a:off x="3916423" y="2900972"/>
              <a:ext cx="1944007" cy="4246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 or 1</a:t>
              </a:r>
            </a:p>
          </p:txBody>
        </p:sp>
        <p:sp>
          <p:nvSpPr>
            <p:cNvPr id="113" name="Freeform 135"/>
            <p:cNvSpPr>
              <a:spLocks/>
            </p:cNvSpPr>
            <p:nvPr/>
          </p:nvSpPr>
          <p:spPr bwMode="auto">
            <a:xfrm flipH="1">
              <a:off x="3733357" y="1729610"/>
              <a:ext cx="1018289" cy="9367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698" rIns="45698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842" eaLnBrk="0" hangingPunct="0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3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25634" grpId="0"/>
      <p:bldOleChart spid="3256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物理类比</a:t>
            </a:r>
            <a:endParaRPr lang="en-US" dirty="0"/>
          </a:p>
        </p:txBody>
      </p:sp>
      <p:graphicFrame>
        <p:nvGraphicFramePr>
          <p:cNvPr id="322626" name="Object 66"/>
          <p:cNvGraphicFramePr>
            <a:graphicFrameLocks noChangeAspect="1"/>
          </p:cNvGraphicFramePr>
          <p:nvPr/>
        </p:nvGraphicFramePr>
        <p:xfrm>
          <a:off x="2987797" y="1069881"/>
          <a:ext cx="3977193" cy="318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hart" r:id="rId3" imgW="8620661" imgH="6905863" progId="Excel.Chart.8">
                  <p:embed/>
                </p:oleObj>
              </mc:Choice>
              <mc:Fallback>
                <p:oleObj name="Chart" r:id="rId3" imgW="8620661" imgH="6905863" progId="Excel.Chart.8">
                  <p:embed/>
                  <p:pic>
                    <p:nvPicPr>
                      <p:cNvPr id="3226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797" y="1069881"/>
                        <a:ext cx="3977193" cy="3187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27" name="Object 67"/>
          <p:cNvGraphicFramePr>
            <a:graphicFrameLocks noChangeAspect="1"/>
          </p:cNvGraphicFramePr>
          <p:nvPr/>
        </p:nvGraphicFramePr>
        <p:xfrm>
          <a:off x="2976682" y="980850"/>
          <a:ext cx="4206006" cy="337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Chart" r:id="rId5" imgW="8620661" imgH="6905863" progId="Excel.Chart.8">
                  <p:embed/>
                </p:oleObj>
              </mc:Choice>
              <mc:Fallback>
                <p:oleObj name="Chart" r:id="rId5" imgW="8620661" imgH="6905863" progId="Excel.Chart.8">
                  <p:embed/>
                  <p:pic>
                    <p:nvPicPr>
                      <p:cNvPr id="32262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682" y="980850"/>
                        <a:ext cx="4206006" cy="33701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628" name="Group 68"/>
          <p:cNvGrpSpPr>
            <a:grpSpLocks/>
          </p:cNvGrpSpPr>
          <p:nvPr/>
        </p:nvGrpSpPr>
        <p:grpSpPr bwMode="auto">
          <a:xfrm>
            <a:off x="1797708" y="3587987"/>
            <a:ext cx="1342683" cy="400607"/>
            <a:chOff x="1459" y="3792"/>
            <a:chExt cx="845" cy="252"/>
          </a:xfrm>
        </p:grpSpPr>
        <p:sp>
          <p:nvSpPr>
            <p:cNvPr id="322629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698" rIns="45698" anchor="ctr">
              <a:spAutoFit/>
            </a:bodyPr>
            <a:lstStyle/>
            <a:p>
              <a:pPr defTabSz="914842"/>
              <a:endParaRPr lang="en-US" sz="1999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2630" name="Text Box 70"/>
            <p:cNvSpPr txBox="1">
              <a:spLocks noChangeArrowheads="1"/>
            </p:cNvSpPr>
            <p:nvPr/>
          </p:nvSpPr>
          <p:spPr bwMode="auto">
            <a:xfrm>
              <a:off x="1459" y="3792"/>
              <a:ext cx="543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algn="r" defTabSz="914842"/>
              <a:r>
                <a:rPr lang="zh-CN" altLang="en-US" sz="1999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稳态</a:t>
              </a:r>
              <a:r>
                <a:rPr lang="en-US" sz="1999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0</a:t>
              </a:r>
            </a:p>
          </p:txBody>
        </p:sp>
      </p:grpSp>
      <p:grpSp>
        <p:nvGrpSpPr>
          <p:cNvPr id="322631" name="Group 71"/>
          <p:cNvGrpSpPr>
            <a:grpSpLocks/>
          </p:cNvGrpSpPr>
          <p:nvPr/>
        </p:nvGrpSpPr>
        <p:grpSpPr bwMode="auto">
          <a:xfrm>
            <a:off x="6419957" y="612037"/>
            <a:ext cx="1018532" cy="457836"/>
            <a:chOff x="4368" y="1920"/>
            <a:chExt cx="641" cy="288"/>
          </a:xfrm>
        </p:grpSpPr>
        <p:sp>
          <p:nvSpPr>
            <p:cNvPr id="322632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22633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44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1803" b="1" dirty="0">
                  <a:solidFill>
                    <a:srgbClr val="000066"/>
                  </a:solidFill>
                </a:rPr>
                <a:t>稳态</a:t>
              </a:r>
              <a:r>
                <a:rPr lang="en-US" sz="1803" b="1" dirty="0">
                  <a:solidFill>
                    <a:srgbClr val="000066"/>
                  </a:solidFill>
                </a:rPr>
                <a:t> 1</a:t>
              </a:r>
            </a:p>
          </p:txBody>
        </p:sp>
      </p:grpSp>
      <p:grpSp>
        <p:nvGrpSpPr>
          <p:cNvPr id="322634" name="Group 74"/>
          <p:cNvGrpSpPr>
            <a:grpSpLocks/>
          </p:cNvGrpSpPr>
          <p:nvPr/>
        </p:nvGrpSpPr>
        <p:grpSpPr bwMode="auto">
          <a:xfrm>
            <a:off x="4818341" y="2596051"/>
            <a:ext cx="862811" cy="553219"/>
            <a:chOff x="3360" y="3168"/>
            <a:chExt cx="543" cy="348"/>
          </a:xfrm>
        </p:grpSpPr>
        <p:sp>
          <p:nvSpPr>
            <p:cNvPr id="322635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698" rIns="45698" anchor="ctr">
              <a:spAutoFit/>
            </a:bodyPr>
            <a:lstStyle/>
            <a:p>
              <a:pPr defTabSz="914842"/>
              <a:endParaRPr lang="en-US" sz="1999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2636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543" cy="25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1999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亚稳态</a:t>
              </a:r>
              <a:endParaRPr lang="en-US" sz="1999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0" name="AutoShape 104"/>
          <p:cNvSpPr>
            <a:spLocks noChangeArrowheads="1"/>
          </p:cNvSpPr>
          <p:nvPr/>
        </p:nvSpPr>
        <p:spPr bwMode="auto">
          <a:xfrm>
            <a:off x="1920008" y="5738976"/>
            <a:ext cx="1067789" cy="83897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1">
              <a:latin typeface="Arial" charset="0"/>
            </a:endParaRPr>
          </a:p>
        </p:txBody>
      </p:sp>
      <p:grpSp>
        <p:nvGrpSpPr>
          <p:cNvPr id="61" name="Group 105"/>
          <p:cNvGrpSpPr>
            <a:grpSpLocks/>
          </p:cNvGrpSpPr>
          <p:nvPr/>
        </p:nvGrpSpPr>
        <p:grpSpPr bwMode="auto">
          <a:xfrm rot="20269944">
            <a:off x="798196" y="5764401"/>
            <a:ext cx="1808249" cy="533895"/>
            <a:chOff x="1104" y="2400"/>
            <a:chExt cx="1138" cy="336"/>
          </a:xfrm>
        </p:grpSpPr>
        <p:grpSp>
          <p:nvGrpSpPr>
            <p:cNvPr id="79" name="Group 106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81" name="AutoShape 107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  <p:sp>
            <p:nvSpPr>
              <p:cNvPr id="82" name="Oval 108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</p:grpSp>
        <p:sp>
          <p:nvSpPr>
            <p:cNvPr id="80" name="Text Box 109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3">
                  <a:latin typeface="Arial" charset="0"/>
                </a:rPr>
                <a:t>.</a:t>
              </a:r>
            </a:p>
          </p:txBody>
        </p:sp>
      </p:grpSp>
      <p:sp>
        <p:nvSpPr>
          <p:cNvPr id="62" name="Line 110"/>
          <p:cNvSpPr>
            <a:spLocks noChangeShapeType="1"/>
          </p:cNvSpPr>
          <p:nvPr/>
        </p:nvSpPr>
        <p:spPr bwMode="auto">
          <a:xfrm>
            <a:off x="775950" y="6577954"/>
            <a:ext cx="6101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3"/>
          </a:p>
        </p:txBody>
      </p:sp>
      <p:sp>
        <p:nvSpPr>
          <p:cNvPr id="63" name="Text Box 126"/>
          <p:cNvSpPr txBox="1">
            <a:spLocks noChangeArrowheads="1"/>
          </p:cNvSpPr>
          <p:nvPr/>
        </p:nvSpPr>
        <p:spPr bwMode="auto">
          <a:xfrm>
            <a:off x="1011118" y="5402114"/>
            <a:ext cx="1088445" cy="336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842" eaLnBrk="0" hangingPunct="0"/>
            <a:r>
              <a:rPr lang="zh-CN" altLang="en-US" sz="1999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稳态 左</a:t>
            </a:r>
            <a:endParaRPr lang="en-US" altLang="zh-CN" sz="1999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AutoShape 112"/>
          <p:cNvSpPr>
            <a:spLocks noChangeArrowheads="1"/>
          </p:cNvSpPr>
          <p:nvPr/>
        </p:nvSpPr>
        <p:spPr bwMode="auto">
          <a:xfrm flipH="1">
            <a:off x="6051333" y="5738976"/>
            <a:ext cx="1067789" cy="83897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1">
              <a:latin typeface="Arial" charset="0"/>
            </a:endParaRPr>
          </a:p>
        </p:txBody>
      </p:sp>
      <p:grpSp>
        <p:nvGrpSpPr>
          <p:cNvPr id="65" name="Group 113"/>
          <p:cNvGrpSpPr>
            <a:grpSpLocks/>
          </p:cNvGrpSpPr>
          <p:nvPr/>
        </p:nvGrpSpPr>
        <p:grpSpPr bwMode="auto">
          <a:xfrm rot="1330056" flipH="1">
            <a:off x="6432687" y="5764401"/>
            <a:ext cx="1808249" cy="533895"/>
            <a:chOff x="1104" y="2400"/>
            <a:chExt cx="1138" cy="336"/>
          </a:xfrm>
        </p:grpSpPr>
        <p:grpSp>
          <p:nvGrpSpPr>
            <p:cNvPr id="75" name="Group 114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77" name="AutoShape 115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  <p:sp>
            <p:nvSpPr>
              <p:cNvPr id="78" name="Oval 116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3"/>
              </a:p>
            </p:txBody>
          </p:sp>
        </p:grpSp>
        <p:sp>
          <p:nvSpPr>
            <p:cNvPr id="76" name="Text Box 117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3">
                  <a:latin typeface="Arial" charset="0"/>
                </a:rPr>
                <a:t>.</a:t>
              </a:r>
            </a:p>
          </p:txBody>
        </p:sp>
      </p:grpSp>
      <p:sp>
        <p:nvSpPr>
          <p:cNvPr id="66" name="Line 118"/>
          <p:cNvSpPr>
            <a:spLocks noChangeShapeType="1"/>
          </p:cNvSpPr>
          <p:nvPr/>
        </p:nvSpPr>
        <p:spPr bwMode="auto">
          <a:xfrm flipH="1">
            <a:off x="7653016" y="6577954"/>
            <a:ext cx="6101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3"/>
          </a:p>
        </p:txBody>
      </p:sp>
      <p:sp>
        <p:nvSpPr>
          <p:cNvPr id="67" name="Text Box 127"/>
          <p:cNvSpPr txBox="1">
            <a:spLocks noChangeArrowheads="1"/>
          </p:cNvSpPr>
          <p:nvPr/>
        </p:nvSpPr>
        <p:spPr bwMode="auto">
          <a:xfrm>
            <a:off x="6861708" y="5405293"/>
            <a:ext cx="1212386" cy="336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842" eaLnBrk="0" hangingPunct="0"/>
            <a:r>
              <a:rPr lang="zh-CN" altLang="en-US" sz="1999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稳态</a:t>
            </a:r>
            <a:r>
              <a:rPr lang="en-US" altLang="zh-CN" sz="1999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999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endParaRPr lang="en-US" altLang="zh-CN" sz="1999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AutoShape 120"/>
          <p:cNvSpPr>
            <a:spLocks noChangeArrowheads="1"/>
          </p:cNvSpPr>
          <p:nvPr/>
        </p:nvSpPr>
        <p:spPr bwMode="auto">
          <a:xfrm>
            <a:off x="3985671" y="5738976"/>
            <a:ext cx="1067789" cy="83897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1">
              <a:latin typeface="Arial" charset="0"/>
            </a:endParaRPr>
          </a:p>
        </p:txBody>
      </p:sp>
      <p:grpSp>
        <p:nvGrpSpPr>
          <p:cNvPr id="69" name="Group 121"/>
          <p:cNvGrpSpPr>
            <a:grpSpLocks/>
          </p:cNvGrpSpPr>
          <p:nvPr/>
        </p:nvGrpSpPr>
        <p:grpSpPr bwMode="auto">
          <a:xfrm rot="5389053">
            <a:off x="3737792" y="4811018"/>
            <a:ext cx="1808249" cy="533895"/>
            <a:chOff x="1104" y="2400"/>
            <a:chExt cx="1138" cy="336"/>
          </a:xfrm>
        </p:grpSpPr>
        <p:grpSp>
          <p:nvGrpSpPr>
            <p:cNvPr id="71" name="Group 122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73" name="AutoShape 123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999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4" name="Oval 124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>
                <a:defPPr>
                  <a:defRPr lang="zh-CN"/>
                </a:defPPr>
                <a:lvl1pPr marL="0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6266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252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879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5059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1324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758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3853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0117" algn="l" defTabSz="912529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999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2" name="Text Box 125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6266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252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879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5059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1324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3758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3853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0117" algn="l" defTabSz="912529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999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</p:grpSp>
      <p:sp>
        <p:nvSpPr>
          <p:cNvPr id="70" name="Text Box 128"/>
          <p:cNvSpPr txBox="1">
            <a:spLocks noChangeArrowheads="1"/>
          </p:cNvSpPr>
          <p:nvPr/>
        </p:nvSpPr>
        <p:spPr bwMode="auto">
          <a:xfrm>
            <a:off x="4665751" y="4593329"/>
            <a:ext cx="1179017" cy="336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99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亚稳态</a:t>
            </a:r>
            <a:endParaRPr lang="en-US" altLang="zh-CN" sz="1999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0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存储、访问</a:t>
            </a:r>
            <a:r>
              <a:rPr lang="en-US" dirty="0" smtClean="0"/>
              <a:t>1 </a:t>
            </a:r>
            <a:r>
              <a:rPr lang="zh-CN" altLang="en-US" dirty="0" smtClean="0"/>
              <a:t>位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83465" y="1418030"/>
            <a:ext cx="3813531" cy="1869499"/>
            <a:chOff x="4876800" y="1414462"/>
            <a:chExt cx="3810000" cy="1866902"/>
          </a:xfrm>
        </p:grpSpPr>
        <p:grpSp>
          <p:nvGrpSpPr>
            <p:cNvPr id="321539" name="Group 3"/>
            <p:cNvGrpSpPr>
              <a:grpSpLocks/>
            </p:cNvGrpSpPr>
            <p:nvPr/>
          </p:nvGrpSpPr>
          <p:grpSpPr bwMode="auto">
            <a:xfrm>
              <a:off x="4876800" y="1676401"/>
              <a:ext cx="3810000" cy="1604963"/>
              <a:chOff x="720" y="1322"/>
              <a:chExt cx="2400" cy="1011"/>
            </a:xfrm>
          </p:grpSpPr>
          <p:grpSp>
            <p:nvGrpSpPr>
              <p:cNvPr id="321540" name="Group 4"/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321541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2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3" name="Freeform 7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44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grpSp>
              <p:nvGrpSpPr>
                <p:cNvPr id="321545" name="Group 9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46" name="Freeform 10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842"/>
                    <a:endParaRPr lang="en-US" sz="2398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7" name="Freeform 11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842"/>
                    <a:endParaRPr lang="en-US" sz="2398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8" name="Freeform 12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842"/>
                    <a:endParaRPr lang="en-US" sz="2398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49" name="Freeform 13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842"/>
                    <a:endParaRPr lang="en-US" sz="2398">
                      <a:solidFill>
                        <a:srgbClr val="000066"/>
                      </a:solidFill>
                    </a:endParaRPr>
                  </a:p>
                </p:txBody>
              </p:sp>
            </p:grpSp>
            <p:sp>
              <p:nvSpPr>
                <p:cNvPr id="321550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1" name="Freeform 15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21553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5" name="Freeform 19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grpSp>
              <p:nvGrpSpPr>
                <p:cNvPr id="321557" name="Group 21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58" name="Freeform 22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842"/>
                    <a:endParaRPr lang="en-US" sz="2398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59" name="Freeform 23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842"/>
                    <a:endParaRPr lang="en-US" sz="2398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60" name="Freeform 24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842"/>
                    <a:endParaRPr lang="en-US" sz="2398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21561" name="Freeform 25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842"/>
                    <a:endParaRPr lang="en-US" sz="2398">
                      <a:solidFill>
                        <a:srgbClr val="000066"/>
                      </a:solidFill>
                    </a:endParaRPr>
                  </a:p>
                </p:txBody>
              </p:sp>
            </p:grpSp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563" name="Freeform 27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564" name="Freeform 28"/>
              <p:cNvSpPr>
                <a:spLocks/>
              </p:cNvSpPr>
              <p:nvPr/>
            </p:nvSpPr>
            <p:spPr bwMode="auto">
              <a:xfrm>
                <a:off x="1392" y="1624"/>
                <a:ext cx="1104" cy="4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 flipV="1">
                <a:off x="1392" y="1519"/>
                <a:ext cx="1104" cy="4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</a:rPr>
                  <a:t>Q+</a:t>
                </a:r>
              </a:p>
            </p:txBody>
          </p:sp>
          <p:sp>
            <p:nvSpPr>
              <p:cNvPr id="321567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</a:rPr>
                  <a:t>Q–</a:t>
                </a: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algn="r" defTabSz="914842"/>
                <a:r>
                  <a:rPr lang="en-US" sz="2398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algn="r" defTabSz="914842"/>
                <a:r>
                  <a:rPr lang="en-US" sz="2398">
                    <a:solidFill>
                      <a:srgbClr val="000066"/>
                    </a:solidFill>
                  </a:rPr>
                  <a:t>S</a:t>
                </a:r>
              </a:p>
            </p:txBody>
          </p:sp>
        </p:grp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5754709" y="1414462"/>
              <a:ext cx="1521142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</a:rPr>
                <a:t>R-S </a:t>
              </a:r>
              <a:r>
                <a:rPr lang="zh-CN" altLang="en-US" sz="2398" dirty="0">
                  <a:solidFill>
                    <a:srgbClr val="000066"/>
                  </a:solidFill>
                </a:rPr>
                <a:t>锁存器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0865" y="4122112"/>
            <a:ext cx="2669471" cy="1569360"/>
            <a:chOff x="298450" y="4114800"/>
            <a:chExt cx="2667000" cy="15671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20656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重新设置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609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609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600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2286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1600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2286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1677" y="4122112"/>
            <a:ext cx="2669471" cy="1569360"/>
            <a:chOff x="3346450" y="4114800"/>
            <a:chExt cx="2667000" cy="156718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82" name="Text Box 46"/>
            <p:cNvSpPr txBox="1">
              <a:spLocks noChangeArrowheads="1"/>
            </p:cNvSpPr>
            <p:nvPr/>
          </p:nvSpPr>
          <p:spPr bwMode="auto">
            <a:xfrm>
              <a:off x="3438525" y="4114800"/>
              <a:ext cx="556430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设置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  <p:sp>
          <p:nvSpPr>
            <p:cNvPr id="321583" name="Text Box 47"/>
            <p:cNvSpPr txBox="1">
              <a:spLocks noChangeArrowheads="1"/>
            </p:cNvSpPr>
            <p:nvPr/>
          </p:nvSpPr>
          <p:spPr bwMode="auto">
            <a:xfrm>
              <a:off x="3657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4" name="Text Box 48"/>
            <p:cNvSpPr txBox="1">
              <a:spLocks noChangeArrowheads="1"/>
            </p:cNvSpPr>
            <p:nvPr/>
          </p:nvSpPr>
          <p:spPr bwMode="auto">
            <a:xfrm>
              <a:off x="3657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5" name="Text Box 49"/>
            <p:cNvSpPr txBox="1">
              <a:spLocks noChangeArrowheads="1"/>
            </p:cNvSpPr>
            <p:nvPr/>
          </p:nvSpPr>
          <p:spPr bwMode="auto">
            <a:xfrm>
              <a:off x="4648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6" name="Text Box 50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7" name="Text Box 51"/>
            <p:cNvSpPr txBox="1">
              <a:spLocks noChangeArrowheads="1"/>
            </p:cNvSpPr>
            <p:nvPr/>
          </p:nvSpPr>
          <p:spPr bwMode="auto">
            <a:xfrm>
              <a:off x="4648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8" name="Text Box 52"/>
            <p:cNvSpPr txBox="1">
              <a:spLocks noChangeArrowheads="1"/>
            </p:cNvSpPr>
            <p:nvPr/>
          </p:nvSpPr>
          <p:spPr bwMode="auto">
            <a:xfrm>
              <a:off x="5334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02523" y="4122112"/>
            <a:ext cx="2669471" cy="1569360"/>
            <a:chOff x="6394450" y="4114800"/>
            <a:chExt cx="2667000" cy="15671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91" name="Text Box 55"/>
            <p:cNvSpPr txBox="1">
              <a:spLocks noChangeArrowheads="1"/>
            </p:cNvSpPr>
            <p:nvPr/>
          </p:nvSpPr>
          <p:spPr bwMode="auto">
            <a:xfrm>
              <a:off x="6496050" y="4114800"/>
              <a:ext cx="556430" cy="340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存储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  <p:sp>
          <p:nvSpPr>
            <p:cNvPr id="321592" name="Text Box 56"/>
            <p:cNvSpPr txBox="1">
              <a:spLocks noChangeArrowheads="1"/>
            </p:cNvSpPr>
            <p:nvPr/>
          </p:nvSpPr>
          <p:spPr bwMode="auto">
            <a:xfrm>
              <a:off x="6705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6705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4" name="Text Box 58"/>
            <p:cNvSpPr txBox="1">
              <a:spLocks noChangeArrowheads="1"/>
            </p:cNvSpPr>
            <p:nvPr/>
          </p:nvSpPr>
          <p:spPr bwMode="auto">
            <a:xfrm>
              <a:off x="7546975" y="4495800"/>
              <a:ext cx="530225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 dirty="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21595" name="Text Box 59"/>
            <p:cNvSpPr txBox="1">
              <a:spLocks noChangeArrowheads="1"/>
            </p:cNvSpPr>
            <p:nvPr/>
          </p:nvSpPr>
          <p:spPr bwMode="auto">
            <a:xfrm>
              <a:off x="8382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7696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7" name="Text Box 61"/>
            <p:cNvSpPr txBox="1">
              <a:spLocks noChangeArrowheads="1"/>
            </p:cNvSpPr>
            <p:nvPr/>
          </p:nvSpPr>
          <p:spPr bwMode="auto">
            <a:xfrm>
              <a:off x="8381999" y="5146675"/>
              <a:ext cx="498102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1999" dirty="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</p:grp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2096384" y="1387818"/>
            <a:ext cx="1830495" cy="2142927"/>
            <a:chOff x="3940" y="872"/>
            <a:chExt cx="1152" cy="1348"/>
          </a:xfrm>
        </p:grpSpPr>
        <p:sp>
          <p:nvSpPr>
            <p:cNvPr id="321618" name="Text Box 82"/>
            <p:cNvSpPr txBox="1">
              <a:spLocks noChangeArrowheads="1"/>
            </p:cNvSpPr>
            <p:nvPr/>
          </p:nvSpPr>
          <p:spPr bwMode="auto">
            <a:xfrm>
              <a:off x="3940" y="872"/>
              <a:ext cx="102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双稳态元件</a:t>
              </a:r>
              <a:endParaRPr lang="en-US" altLang="zh-CN" sz="2398" dirty="0">
                <a:solidFill>
                  <a:srgbClr val="000066"/>
                </a:solidFill>
              </a:endParaRPr>
            </a:p>
          </p:txBody>
        </p: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3988" y="1056"/>
              <a:ext cx="1104" cy="1164"/>
              <a:chOff x="3988" y="1056"/>
              <a:chExt cx="1104" cy="1164"/>
            </a:xfrm>
          </p:grpSpPr>
          <p:sp>
            <p:nvSpPr>
              <p:cNvPr id="321598" name="Line 62"/>
              <p:cNvSpPr>
                <a:spLocks noChangeShapeType="1"/>
              </p:cNvSpPr>
              <p:nvPr/>
            </p:nvSpPr>
            <p:spPr bwMode="auto">
              <a:xfrm>
                <a:off x="4321" y="124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21599" name="Group 63"/>
              <p:cNvGrpSpPr>
                <a:grpSpLocks/>
              </p:cNvGrpSpPr>
              <p:nvPr/>
            </p:nvGrpSpPr>
            <p:grpSpPr bwMode="auto">
              <a:xfrm>
                <a:off x="4131" y="1152"/>
                <a:ext cx="243" cy="184"/>
                <a:chOff x="2159" y="1440"/>
                <a:chExt cx="243" cy="184"/>
              </a:xfrm>
            </p:grpSpPr>
            <p:sp>
              <p:nvSpPr>
                <p:cNvPr id="321600" name="Freeform 64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1" name="Freeform 65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2" name="Freeform 66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3" name="Freeform 67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604" name="Line 68"/>
              <p:cNvSpPr>
                <a:spLocks noChangeShapeType="1"/>
              </p:cNvSpPr>
              <p:nvPr/>
            </p:nvSpPr>
            <p:spPr bwMode="auto">
              <a:xfrm>
                <a:off x="3988" y="1248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05" name="Line 69"/>
              <p:cNvSpPr>
                <a:spLocks noChangeShapeType="1"/>
              </p:cNvSpPr>
              <p:nvPr/>
            </p:nvSpPr>
            <p:spPr bwMode="auto">
              <a:xfrm flipV="1">
                <a:off x="4321" y="182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21606" name="Group 70"/>
              <p:cNvGrpSpPr>
                <a:grpSpLocks/>
              </p:cNvGrpSpPr>
              <p:nvPr/>
            </p:nvGrpSpPr>
            <p:grpSpPr bwMode="auto">
              <a:xfrm flipV="1">
                <a:off x="4131" y="1736"/>
                <a:ext cx="243" cy="184"/>
                <a:chOff x="2159" y="1440"/>
                <a:chExt cx="243" cy="184"/>
              </a:xfrm>
            </p:grpSpPr>
            <p:sp>
              <p:nvSpPr>
                <p:cNvPr id="321607" name="Freeform 71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8" name="Freeform 72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09" name="Freeform 73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1610" name="Freeform 74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1611" name="Line 75"/>
              <p:cNvSpPr>
                <a:spLocks noChangeShapeType="1"/>
              </p:cNvSpPr>
              <p:nvPr/>
            </p:nvSpPr>
            <p:spPr bwMode="auto">
              <a:xfrm flipV="1">
                <a:off x="3988" y="1823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2" name="Freeform 76"/>
              <p:cNvSpPr>
                <a:spLocks/>
              </p:cNvSpPr>
              <p:nvPr/>
            </p:nvSpPr>
            <p:spPr bwMode="auto">
              <a:xfrm>
                <a:off x="3988" y="1243"/>
                <a:ext cx="528" cy="5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3" name="Freeform 77"/>
              <p:cNvSpPr>
                <a:spLocks/>
              </p:cNvSpPr>
              <p:nvPr/>
            </p:nvSpPr>
            <p:spPr bwMode="auto">
              <a:xfrm flipV="1">
                <a:off x="3988" y="1240"/>
                <a:ext cx="528" cy="5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698" rIns="45698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21614" name="Text Box 78"/>
              <p:cNvSpPr txBox="1">
                <a:spLocks noChangeArrowheads="1"/>
              </p:cNvSpPr>
              <p:nvPr/>
            </p:nvSpPr>
            <p:spPr bwMode="auto">
              <a:xfrm>
                <a:off x="4804" y="1152"/>
                <a:ext cx="288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</a:rPr>
                  <a:t>Q+</a:t>
                </a:r>
              </a:p>
            </p:txBody>
          </p:sp>
          <p:sp>
            <p:nvSpPr>
              <p:cNvPr id="321615" name="Text Box 79"/>
              <p:cNvSpPr txBox="1">
                <a:spLocks noChangeArrowheads="1"/>
              </p:cNvSpPr>
              <p:nvPr/>
            </p:nvSpPr>
            <p:spPr bwMode="auto">
              <a:xfrm>
                <a:off x="4804" y="1680"/>
                <a:ext cx="288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</a:rPr>
                  <a:t>Q–</a:t>
                </a:r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4516" y="1056"/>
                <a:ext cx="240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defTabSz="914842"/>
                <a:r>
                  <a:rPr lang="en-US" sz="1999">
                    <a:solidFill>
                      <a:srgbClr val="FF0002"/>
                    </a:solidFill>
                    <a:latin typeface="Courier New" pitchFamily="49" charset="0"/>
                  </a:rPr>
                  <a:t>q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4516" y="1632"/>
                <a:ext cx="288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square" lIns="45698" rIns="45698">
                <a:spAutoFit/>
              </a:bodyPr>
              <a:lstStyle/>
              <a:p>
                <a:pPr defTabSz="914842"/>
                <a:r>
                  <a:rPr lang="en-US" sz="1999" dirty="0">
                    <a:solidFill>
                      <a:srgbClr val="FF0002"/>
                    </a:solidFill>
                    <a:latin typeface="Courier New" pitchFamily="49" charset="0"/>
                  </a:rPr>
                  <a:t>!q</a:t>
                </a:r>
              </a:p>
            </p:txBody>
          </p:sp>
          <p:sp>
            <p:nvSpPr>
              <p:cNvPr id="32161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008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defTabSz="914842"/>
                <a:r>
                  <a:rPr lang="en-US" sz="1999">
                    <a:solidFill>
                      <a:srgbClr val="FF0002"/>
                    </a:solidFill>
                    <a:latin typeface="Courier New" pitchFamily="49" charset="0"/>
                  </a:rPr>
                  <a:t>q </a:t>
                </a:r>
                <a:r>
                  <a:rPr lang="en-US" sz="1999">
                    <a:solidFill>
                      <a:srgbClr val="000066"/>
                    </a:solidFill>
                  </a:rPr>
                  <a:t>= 0 or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6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18" name="Rectangle 142"/>
          <p:cNvSpPr>
            <a:spLocks noChangeArrowheads="1"/>
          </p:cNvSpPr>
          <p:nvPr/>
        </p:nvSpPr>
        <p:spPr bwMode="auto">
          <a:xfrm>
            <a:off x="4128377" y="1786712"/>
            <a:ext cx="2951546" cy="1893197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 anchor="ctr">
            <a:noAutofit/>
          </a:bodyPr>
          <a:lstStyle/>
          <a:p>
            <a:pPr defTabSz="914842"/>
            <a:endParaRPr lang="en-US" sz="2398">
              <a:solidFill>
                <a:srgbClr val="000066"/>
              </a:solidFill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位锁存器</a:t>
            </a:r>
            <a:endParaRPr lang="en-US" dirty="0"/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3182193" y="1343266"/>
            <a:ext cx="1071362" cy="36925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noAutofit/>
          </a:bodyPr>
          <a:lstStyle/>
          <a:p>
            <a:pPr defTabSz="914842"/>
            <a:r>
              <a:rPr lang="en-US" sz="2799" dirty="0">
                <a:solidFill>
                  <a:srgbClr val="000066"/>
                </a:solidFill>
              </a:rPr>
              <a:t>D </a:t>
            </a:r>
            <a:r>
              <a:rPr lang="zh-CN" altLang="en-US" sz="2799" dirty="0">
                <a:solidFill>
                  <a:srgbClr val="000066"/>
                </a:solidFill>
              </a:rPr>
              <a:t>锁存器</a:t>
            </a:r>
            <a:endParaRPr lang="en-US" sz="2799" dirty="0">
              <a:solidFill>
                <a:srgbClr val="000066"/>
              </a:solidFill>
            </a:endParaRPr>
          </a:p>
        </p:txBody>
      </p:sp>
      <p:grpSp>
        <p:nvGrpSpPr>
          <p:cNvPr id="306295" name="Group 119"/>
          <p:cNvGrpSpPr>
            <a:grpSpLocks/>
          </p:cNvGrpSpPr>
          <p:nvPr/>
        </p:nvGrpSpPr>
        <p:grpSpPr bwMode="auto">
          <a:xfrm>
            <a:off x="1764991" y="1648489"/>
            <a:ext cx="5189579" cy="1966468"/>
            <a:chOff x="528" y="816"/>
            <a:chExt cx="3266" cy="1237"/>
          </a:xfrm>
        </p:grpSpPr>
        <p:sp>
          <p:nvSpPr>
            <p:cNvPr id="306273" name="Line 97"/>
            <p:cNvSpPr>
              <a:spLocks noChangeShapeType="1"/>
            </p:cNvSpPr>
            <p:nvPr/>
          </p:nvSpPr>
          <p:spPr bwMode="auto">
            <a:xfrm>
              <a:off x="1056" y="1728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>
              <a:off x="2066" y="133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V="1">
              <a:off x="2018" y="116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83" name="Freeform 7"/>
            <p:cNvSpPr>
              <a:spLocks/>
            </p:cNvSpPr>
            <p:nvPr/>
          </p:nvSpPr>
          <p:spPr bwMode="auto">
            <a:xfrm>
              <a:off x="2304" y="1093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3023" y="1233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grpSp>
          <p:nvGrpSpPr>
            <p:cNvPr id="306185" name="Group 9"/>
            <p:cNvGrpSpPr>
              <a:grpSpLocks/>
            </p:cNvGrpSpPr>
            <p:nvPr/>
          </p:nvGrpSpPr>
          <p:grpSpPr bwMode="auto">
            <a:xfrm>
              <a:off x="2833" y="1141"/>
              <a:ext cx="243" cy="184"/>
              <a:chOff x="2159" y="1440"/>
              <a:chExt cx="243" cy="184"/>
            </a:xfrm>
          </p:grpSpPr>
          <p:sp>
            <p:nvSpPr>
              <p:cNvPr id="306186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7" name="Freeform 1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8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89" name="Freeform 1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>
              <a:off x="2690" y="1237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91" name="Freeform 15"/>
            <p:cNvSpPr>
              <a:spLocks/>
            </p:cNvSpPr>
            <p:nvPr/>
          </p:nvSpPr>
          <p:spPr bwMode="auto">
            <a:xfrm>
              <a:off x="2304" y="1104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 flipV="1">
              <a:off x="2066" y="1669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2018" y="183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95" name="Freeform 19"/>
            <p:cNvSpPr>
              <a:spLocks/>
            </p:cNvSpPr>
            <p:nvPr/>
          </p:nvSpPr>
          <p:spPr bwMode="auto">
            <a:xfrm flipV="1">
              <a:off x="2304" y="163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023" y="1765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grpSp>
          <p:nvGrpSpPr>
            <p:cNvPr id="306197" name="Group 21"/>
            <p:cNvGrpSpPr>
              <a:grpSpLocks/>
            </p:cNvGrpSpPr>
            <p:nvPr/>
          </p:nvGrpSpPr>
          <p:grpSpPr bwMode="auto">
            <a:xfrm flipV="1">
              <a:off x="2833" y="1677"/>
              <a:ext cx="243" cy="184"/>
              <a:chOff x="2159" y="1440"/>
              <a:chExt cx="243" cy="184"/>
            </a:xfrm>
          </p:grpSpPr>
          <p:sp>
            <p:nvSpPr>
              <p:cNvPr id="306198" name="Freeform 2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619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6200" name="Freeform 2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  <p:sp>
            <p:nvSpPr>
              <p:cNvPr id="30620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2690" y="176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03" name="Freeform 27"/>
            <p:cNvSpPr>
              <a:spLocks/>
            </p:cNvSpPr>
            <p:nvPr/>
          </p:nvSpPr>
          <p:spPr bwMode="auto">
            <a:xfrm flipV="1">
              <a:off x="2304" y="1621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04" name="Freeform 28"/>
            <p:cNvSpPr>
              <a:spLocks/>
            </p:cNvSpPr>
            <p:nvPr/>
          </p:nvSpPr>
          <p:spPr bwMode="auto">
            <a:xfrm>
              <a:off x="2067" y="1328"/>
              <a:ext cx="1168" cy="4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05" name="Freeform 29"/>
            <p:cNvSpPr>
              <a:spLocks/>
            </p:cNvSpPr>
            <p:nvPr/>
          </p:nvSpPr>
          <p:spPr bwMode="auto">
            <a:xfrm flipV="1">
              <a:off x="2066" y="1233"/>
              <a:ext cx="1169" cy="4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3506" y="111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</a:rPr>
                <a:t>Q+</a:t>
              </a:r>
            </a:p>
          </p:txBody>
        </p:sp>
        <p:sp>
          <p:nvSpPr>
            <p:cNvPr id="306207" name="Text Box 31"/>
            <p:cNvSpPr txBox="1">
              <a:spLocks noChangeArrowheads="1"/>
            </p:cNvSpPr>
            <p:nvPr/>
          </p:nvSpPr>
          <p:spPr bwMode="auto">
            <a:xfrm>
              <a:off x="3506" y="164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</a:rPr>
                <a:t>Q–</a:t>
              </a:r>
            </a:p>
          </p:txBody>
        </p:sp>
        <p:sp>
          <p:nvSpPr>
            <p:cNvPr id="306208" name="Text Box 32"/>
            <p:cNvSpPr txBox="1">
              <a:spLocks noChangeArrowheads="1"/>
            </p:cNvSpPr>
            <p:nvPr/>
          </p:nvSpPr>
          <p:spPr bwMode="auto">
            <a:xfrm>
              <a:off x="2018" y="92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306209" name="Text Box 33"/>
            <p:cNvSpPr txBox="1">
              <a:spLocks noChangeArrowheads="1"/>
            </p:cNvSpPr>
            <p:nvPr/>
          </p:nvSpPr>
          <p:spPr bwMode="auto">
            <a:xfrm>
              <a:off x="2018" y="183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306268" name="Line 92"/>
            <p:cNvSpPr>
              <a:spLocks noChangeShapeType="1"/>
            </p:cNvSpPr>
            <p:nvPr/>
          </p:nvSpPr>
          <p:spPr bwMode="auto">
            <a:xfrm>
              <a:off x="672" y="1056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>
              <a:off x="1536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71" name="Freeform 95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72" name="Freeform 96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74" name="Line 98"/>
            <p:cNvSpPr>
              <a:spLocks noChangeShapeType="1"/>
            </p:cNvSpPr>
            <p:nvPr/>
          </p:nvSpPr>
          <p:spPr bwMode="auto">
            <a:xfrm>
              <a:off x="672" y="1920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75" name="Freeform 99"/>
            <p:cNvSpPr>
              <a:spLocks/>
            </p:cNvSpPr>
            <p:nvPr/>
          </p:nvSpPr>
          <p:spPr bwMode="auto">
            <a:xfrm>
              <a:off x="1633" y="170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76" name="Freeform 100"/>
            <p:cNvSpPr>
              <a:spLocks/>
            </p:cNvSpPr>
            <p:nvPr/>
          </p:nvSpPr>
          <p:spPr bwMode="auto">
            <a:xfrm>
              <a:off x="1634" y="1695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77" name="Line 101"/>
            <p:cNvSpPr>
              <a:spLocks noChangeShapeType="1"/>
            </p:cNvSpPr>
            <p:nvPr/>
          </p:nvSpPr>
          <p:spPr bwMode="auto">
            <a:xfrm rot="16200000">
              <a:off x="1200" y="158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78" name="Line 102"/>
            <p:cNvSpPr>
              <a:spLocks noChangeShapeType="1"/>
            </p:cNvSpPr>
            <p:nvPr/>
          </p:nvSpPr>
          <p:spPr bwMode="auto">
            <a:xfrm rot="16200000">
              <a:off x="720" y="139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62" name="Freeform 86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63" name="Freeform 87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64" name="Freeform 88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65" name="Freeform 89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79" name="Rectangle 103"/>
            <p:cNvSpPr>
              <a:spLocks noChangeArrowheads="1"/>
            </p:cNvSpPr>
            <p:nvPr/>
          </p:nvSpPr>
          <p:spPr bwMode="auto">
            <a:xfrm>
              <a:off x="1507" y="1814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83" name="Rectangle 107"/>
            <p:cNvSpPr>
              <a:spLocks noChangeArrowheads="1"/>
            </p:cNvSpPr>
            <p:nvPr/>
          </p:nvSpPr>
          <p:spPr bwMode="auto">
            <a:xfrm>
              <a:off x="1027" y="950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86" name="Rectangle 110"/>
            <p:cNvSpPr>
              <a:spLocks noChangeArrowheads="1"/>
            </p:cNvSpPr>
            <p:nvPr/>
          </p:nvSpPr>
          <p:spPr bwMode="auto">
            <a:xfrm>
              <a:off x="3187" y="1142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89" name="Rectangle 113"/>
            <p:cNvSpPr>
              <a:spLocks noChangeArrowheads="1"/>
            </p:cNvSpPr>
            <p:nvPr/>
          </p:nvSpPr>
          <p:spPr bwMode="auto">
            <a:xfrm>
              <a:off x="3187" y="1670"/>
              <a:ext cx="58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</a:endParaRPr>
            </a:p>
          </p:txBody>
        </p:sp>
        <p:sp>
          <p:nvSpPr>
            <p:cNvPr id="306291" name="Text Box 115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306292" name="Text Box 116"/>
            <p:cNvSpPr txBox="1">
              <a:spLocks noChangeArrowheads="1"/>
            </p:cNvSpPr>
            <p:nvPr/>
          </p:nvSpPr>
          <p:spPr bwMode="auto">
            <a:xfrm>
              <a:off x="528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</a:rPr>
                <a:t>C</a:t>
              </a:r>
            </a:p>
          </p:txBody>
        </p:sp>
      </p:grpSp>
      <p:sp>
        <p:nvSpPr>
          <p:cNvPr id="306293" name="Text Box 117"/>
          <p:cNvSpPr txBox="1">
            <a:spLocks noChangeArrowheads="1"/>
          </p:cNvSpPr>
          <p:nvPr/>
        </p:nvSpPr>
        <p:spPr bwMode="auto">
          <a:xfrm>
            <a:off x="1764991" y="2030022"/>
            <a:ext cx="762706" cy="31387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4" tIns="45744" rIns="45744" bIns="45744">
            <a:noAutofit/>
          </a:bodyPr>
          <a:lstStyle/>
          <a:p>
            <a:pPr defTabSz="914842"/>
            <a:r>
              <a:rPr lang="zh-CN" altLang="en-US" sz="1999" dirty="0">
                <a:solidFill>
                  <a:srgbClr val="0000FF"/>
                </a:solidFill>
              </a:rPr>
              <a:t>数据</a:t>
            </a:r>
            <a:endParaRPr lang="en-US" sz="1999" dirty="0">
              <a:solidFill>
                <a:srgbClr val="0000FF"/>
              </a:solidFill>
            </a:endParaRPr>
          </a:p>
        </p:txBody>
      </p:sp>
      <p:sp>
        <p:nvSpPr>
          <p:cNvPr id="306294" name="Text Box 118"/>
          <p:cNvSpPr txBox="1">
            <a:spLocks noChangeArrowheads="1"/>
          </p:cNvSpPr>
          <p:nvPr/>
        </p:nvSpPr>
        <p:spPr bwMode="auto">
          <a:xfrm>
            <a:off x="1764991" y="3403529"/>
            <a:ext cx="762706" cy="28455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44" tIns="45744" rIns="45744" bIns="45744">
            <a:noAutofit/>
          </a:bodyPr>
          <a:lstStyle/>
          <a:p>
            <a:pPr defTabSz="914842"/>
            <a:r>
              <a:rPr lang="zh-CN" altLang="en-US" sz="1803" b="1" dirty="0">
                <a:solidFill>
                  <a:srgbClr val="0000FF"/>
                </a:solidFill>
              </a:rPr>
              <a:t>时钟</a:t>
            </a:r>
            <a:endParaRPr lang="en-US" sz="1803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484" y="4283449"/>
            <a:ext cx="4073825" cy="2217024"/>
            <a:chOff x="381000" y="4114800"/>
            <a:chExt cx="4070054" cy="22139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0621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800195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锁存</a:t>
              </a:r>
              <a:r>
                <a:rPr lang="en-US" altLang="zh-CN" sz="2398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Latching</a:t>
              </a:r>
              <a:endPara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6298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0" name="Text Box 124"/>
            <p:cNvSpPr txBox="1">
              <a:spLocks noChangeArrowheads="1"/>
            </p:cNvSpPr>
            <p:nvPr/>
          </p:nvSpPr>
          <p:spPr bwMode="auto">
            <a:xfrm>
              <a:off x="1524007" y="4555282"/>
              <a:ext cx="457193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1" name="Text Box 125"/>
            <p:cNvSpPr txBox="1">
              <a:spLocks noChangeArrowheads="1"/>
            </p:cNvSpPr>
            <p:nvPr/>
          </p:nvSpPr>
          <p:spPr bwMode="auto">
            <a:xfrm>
              <a:off x="2304390" y="4648200"/>
              <a:ext cx="46355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2" name="Text Box 126"/>
            <p:cNvSpPr txBox="1">
              <a:spLocks noChangeArrowheads="1"/>
            </p:cNvSpPr>
            <p:nvPr/>
          </p:nvSpPr>
          <p:spPr bwMode="auto">
            <a:xfrm>
              <a:off x="2957904" y="4648200"/>
              <a:ext cx="457208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03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5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6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7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457192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07170" y="4283447"/>
            <a:ext cx="3807174" cy="2217023"/>
            <a:chOff x="4800600" y="4114800"/>
            <a:chExt cx="3803650" cy="2213945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2850" y="4870450"/>
              <a:ext cx="3581400" cy="1181587"/>
            </a:xfrm>
            <a:prstGeom prst="rect">
              <a:avLst/>
            </a:prstGeom>
          </p:spPr>
        </p:pic>
        <p:sp>
          <p:nvSpPr>
            <p:cNvPr id="306215" name="Text Box 39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6231" name="Text Box 55"/>
            <p:cNvSpPr txBox="1">
              <a:spLocks noChangeArrowheads="1"/>
            </p:cNvSpPr>
            <p:nvPr/>
          </p:nvSpPr>
          <p:spPr bwMode="auto">
            <a:xfrm>
              <a:off x="4953000" y="4114800"/>
              <a:ext cx="810683" cy="5230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2799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存储</a:t>
              </a:r>
              <a:endParaRPr lang="en-US" sz="2799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6308" name="Text Box 132"/>
            <p:cNvSpPr txBox="1">
              <a:spLocks noChangeArrowheads="1"/>
            </p:cNvSpPr>
            <p:nvPr/>
          </p:nvSpPr>
          <p:spPr bwMode="auto">
            <a:xfrm>
              <a:off x="4800600" y="4716463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6309" name="Text Box 133"/>
            <p:cNvSpPr txBox="1">
              <a:spLocks noChangeArrowheads="1"/>
            </p:cNvSpPr>
            <p:nvPr/>
          </p:nvSpPr>
          <p:spPr bwMode="auto">
            <a:xfrm>
              <a:off x="5746462" y="4634461"/>
              <a:ext cx="501939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!d</a:t>
              </a:r>
            </a:p>
          </p:txBody>
        </p:sp>
        <p:sp>
          <p:nvSpPr>
            <p:cNvPr id="306310" name="Text Box 134"/>
            <p:cNvSpPr txBox="1">
              <a:spLocks noChangeArrowheads="1"/>
            </p:cNvSpPr>
            <p:nvPr/>
          </p:nvSpPr>
          <p:spPr bwMode="auto">
            <a:xfrm>
              <a:off x="7696200" y="48006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6311" name="Text Box 135"/>
            <p:cNvSpPr txBox="1">
              <a:spLocks noChangeArrowheads="1"/>
            </p:cNvSpPr>
            <p:nvPr/>
          </p:nvSpPr>
          <p:spPr bwMode="auto">
            <a:xfrm>
              <a:off x="7696199" y="5784456"/>
              <a:ext cx="457199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6312" name="Text Box 136"/>
            <p:cNvSpPr txBox="1">
              <a:spLocks noChangeArrowheads="1"/>
            </p:cNvSpPr>
            <p:nvPr/>
          </p:nvSpPr>
          <p:spPr bwMode="auto">
            <a:xfrm>
              <a:off x="7154335" y="4699033"/>
              <a:ext cx="494892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698" rIns="45698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!q</a:t>
              </a:r>
            </a:p>
          </p:txBody>
        </p:sp>
        <p:sp>
          <p:nvSpPr>
            <p:cNvPr id="306313" name="Text Box 137"/>
            <p:cNvSpPr txBox="1">
              <a:spLocks noChangeArrowheads="1"/>
            </p:cNvSpPr>
            <p:nvPr/>
          </p:nvSpPr>
          <p:spPr bwMode="auto">
            <a:xfrm>
              <a:off x="7162800" y="5783263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06314" name="Text Box 138"/>
            <p:cNvSpPr txBox="1">
              <a:spLocks noChangeArrowheads="1"/>
            </p:cNvSpPr>
            <p:nvPr/>
          </p:nvSpPr>
          <p:spPr bwMode="auto">
            <a:xfrm>
              <a:off x="6477000" y="58674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6315" name="Text Box 139"/>
            <p:cNvSpPr txBox="1">
              <a:spLocks noChangeArrowheads="1"/>
            </p:cNvSpPr>
            <p:nvPr/>
          </p:nvSpPr>
          <p:spPr bwMode="auto">
            <a:xfrm>
              <a:off x="6477000" y="4724400"/>
              <a:ext cx="381000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2398">
                  <a:solidFill>
                    <a:srgbClr val="FF000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8" name="Oval 111"/>
          <p:cNvSpPr>
            <a:spLocks noChangeArrowheads="1"/>
          </p:cNvSpPr>
          <p:nvPr/>
        </p:nvSpPr>
        <p:spPr bwMode="auto">
          <a:xfrm>
            <a:off x="6029046" y="2280788"/>
            <a:ext cx="76165" cy="76165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698" rIns="45698" anchor="ctr">
            <a:noAutofit/>
          </a:bodyPr>
          <a:lstStyle/>
          <a:p>
            <a:endParaRPr lang="en-US" sz="2398"/>
          </a:p>
        </p:txBody>
      </p:sp>
      <p:sp>
        <p:nvSpPr>
          <p:cNvPr id="89" name="Oval 111"/>
          <p:cNvSpPr>
            <a:spLocks noChangeArrowheads="1"/>
          </p:cNvSpPr>
          <p:nvPr/>
        </p:nvSpPr>
        <p:spPr bwMode="auto">
          <a:xfrm>
            <a:off x="6029419" y="3126732"/>
            <a:ext cx="76165" cy="76165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698" rIns="45698" anchor="ctr">
            <a:no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endParaRPr lang="en-US" sz="2398"/>
          </a:p>
        </p:txBody>
      </p:sp>
      <p:sp>
        <p:nvSpPr>
          <p:cNvPr id="90" name="Oval 111"/>
          <p:cNvSpPr>
            <a:spLocks noChangeArrowheads="1"/>
          </p:cNvSpPr>
          <p:nvPr/>
        </p:nvSpPr>
        <p:spPr bwMode="auto">
          <a:xfrm>
            <a:off x="2562160" y="2006242"/>
            <a:ext cx="76165" cy="76165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698" rIns="45698" anchor="ctr">
            <a:no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endParaRPr lang="en-US" sz="2398"/>
          </a:p>
        </p:txBody>
      </p:sp>
      <p:sp>
        <p:nvSpPr>
          <p:cNvPr id="91" name="Oval 111"/>
          <p:cNvSpPr>
            <a:spLocks noChangeArrowheads="1"/>
          </p:cNvSpPr>
          <p:nvPr/>
        </p:nvSpPr>
        <p:spPr bwMode="auto">
          <a:xfrm>
            <a:off x="3331715" y="3365444"/>
            <a:ext cx="76165" cy="76165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 type="none" w="sm" len="sm"/>
          </a:ln>
          <a:effectLst/>
        </p:spPr>
        <p:txBody>
          <a:bodyPr wrap="none" lIns="45698" rIns="45698" anchor="ctr">
            <a:noAutofit/>
          </a:bodyPr>
          <a:lstStyle>
            <a:defPPr>
              <a:defRPr lang="zh-CN"/>
            </a:defPPr>
            <a:lvl1pPr marL="0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266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52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79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5059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324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58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3853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0117" algn="l" defTabSz="91252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98"/>
          </a:p>
        </p:txBody>
      </p:sp>
    </p:spTree>
    <p:extLst>
      <p:ext uri="{BB962C8B-B14F-4D97-AF65-F5344CB8AC3E}">
        <p14:creationId xmlns:p14="http://schemas.microsoft.com/office/powerpoint/2010/main" val="82167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透明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位锁存器</a:t>
            </a:r>
            <a:endParaRPr lang="en-US" dirty="0"/>
          </a:p>
        </p:txBody>
      </p:sp>
      <p:sp>
        <p:nvSpPr>
          <p:cNvPr id="307313" name="Rectangle 113"/>
          <p:cNvSpPr>
            <a:spLocks noGrp="1" noChangeArrowheads="1"/>
          </p:cNvSpPr>
          <p:nvPr>
            <p:ph type="body" idx="1"/>
          </p:nvPr>
        </p:nvSpPr>
        <p:spPr>
          <a:xfrm>
            <a:off x="292909" y="4045809"/>
            <a:ext cx="8302372" cy="2397280"/>
          </a:xfrm>
        </p:spPr>
        <p:txBody>
          <a:bodyPr/>
          <a:lstStyle/>
          <a:p>
            <a:pPr lvl="1"/>
            <a:r>
              <a:rPr lang="zh-CN" altLang="en-US" sz="2403" dirty="0"/>
              <a:t>当在锁存模式时，</a:t>
            </a:r>
            <a:r>
              <a:rPr lang="en-US" altLang="zh-CN" sz="2403" dirty="0"/>
              <a:t>D</a:t>
            </a:r>
            <a:r>
              <a:rPr lang="zh-CN" altLang="en-US" sz="2403" dirty="0"/>
              <a:t>的信号会传递给</a:t>
            </a:r>
            <a:r>
              <a:rPr lang="en-US" sz="2403" dirty="0"/>
              <a:t>Q+ </a:t>
            </a:r>
            <a:r>
              <a:rPr lang="zh-CN" altLang="en-US" sz="2403" dirty="0"/>
              <a:t>和</a:t>
            </a:r>
            <a:r>
              <a:rPr lang="en-US" sz="2403" dirty="0"/>
              <a:t> Q–</a:t>
            </a:r>
          </a:p>
          <a:p>
            <a:pPr lvl="1"/>
            <a:endParaRPr lang="en-US" altLang="zh-CN" sz="2403" dirty="0"/>
          </a:p>
          <a:p>
            <a:pPr lvl="1"/>
            <a:r>
              <a:rPr lang="zh-CN" altLang="en-US" sz="2403" dirty="0"/>
              <a:t>当</a:t>
            </a:r>
            <a:r>
              <a:rPr lang="en-US" altLang="zh-CN" sz="2403" dirty="0"/>
              <a:t>C</a:t>
            </a:r>
            <a:r>
              <a:rPr lang="zh-CN" altLang="en-US" sz="2403" dirty="0"/>
              <a:t>下降时，锁存的值取决于</a:t>
            </a:r>
            <a:r>
              <a:rPr lang="en-US" altLang="zh-CN" sz="2403" dirty="0"/>
              <a:t>D</a:t>
            </a:r>
            <a:endParaRPr lang="en-US" sz="2403" dirty="0"/>
          </a:p>
        </p:txBody>
      </p:sp>
      <p:grpSp>
        <p:nvGrpSpPr>
          <p:cNvPr id="31" name="Group 30"/>
          <p:cNvGrpSpPr/>
          <p:nvPr/>
        </p:nvGrpSpPr>
        <p:grpSpPr>
          <a:xfrm>
            <a:off x="300857" y="1631090"/>
            <a:ext cx="4073825" cy="2093934"/>
            <a:chOff x="381000" y="4114800"/>
            <a:chExt cx="4070054" cy="2091026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800195" cy="461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锁存</a:t>
              </a:r>
              <a:r>
                <a:rPr lang="en-US" altLang="zh-CN" sz="23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Latching</a:t>
              </a:r>
              <a:endParaRPr lang="en-US" altLang="zh-CN" sz="2398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6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8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2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38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FF0002"/>
                  </a:solidFill>
                  <a:latin typeface="Courier New" pitchFamily="49" charset="0"/>
                </a:rPr>
                <a:t>!d</a:t>
              </a:r>
            </a:p>
          </p:txBody>
        </p:sp>
      </p:grpSp>
      <p:grpSp>
        <p:nvGrpSpPr>
          <p:cNvPr id="43" name="Group 117"/>
          <p:cNvGrpSpPr>
            <a:grpSpLocks/>
          </p:cNvGrpSpPr>
          <p:nvPr/>
        </p:nvGrpSpPr>
        <p:grpSpPr bwMode="auto">
          <a:xfrm>
            <a:off x="4724329" y="1617735"/>
            <a:ext cx="3960563" cy="2315088"/>
            <a:chOff x="2976" y="757"/>
            <a:chExt cx="2496" cy="1459"/>
          </a:xfrm>
        </p:grpSpPr>
        <p:grpSp>
          <p:nvGrpSpPr>
            <p:cNvPr id="44" name="Group 100"/>
            <p:cNvGrpSpPr>
              <a:grpSpLocks/>
            </p:cNvGrpSpPr>
            <p:nvPr/>
          </p:nvGrpSpPr>
          <p:grpSpPr bwMode="auto">
            <a:xfrm>
              <a:off x="2976" y="1200"/>
              <a:ext cx="2496" cy="807"/>
              <a:chOff x="2880" y="2654"/>
              <a:chExt cx="2496" cy="807"/>
            </a:xfrm>
          </p:grpSpPr>
          <p:sp>
            <p:nvSpPr>
              <p:cNvPr id="48" name="Freeform 88"/>
              <p:cNvSpPr>
                <a:spLocks/>
              </p:cNvSpPr>
              <p:nvPr/>
            </p:nvSpPr>
            <p:spPr bwMode="auto">
              <a:xfrm>
                <a:off x="3216" y="2688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336" y="144"/>
                  </a:cxn>
                  <a:cxn ang="0">
                    <a:pos x="336" y="0"/>
                  </a:cxn>
                  <a:cxn ang="0">
                    <a:pos x="1392" y="0"/>
                  </a:cxn>
                  <a:cxn ang="0">
                    <a:pos x="1392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336" y="144"/>
                    </a:lnTo>
                    <a:lnTo>
                      <a:pt x="336" y="0"/>
                    </a:lnTo>
                    <a:lnTo>
                      <a:pt x="1392" y="0"/>
                    </a:lnTo>
                    <a:lnTo>
                      <a:pt x="1392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803"/>
              </a:p>
            </p:txBody>
          </p:sp>
          <p:sp>
            <p:nvSpPr>
              <p:cNvPr id="49" name="Text Box 89"/>
              <p:cNvSpPr txBox="1">
                <a:spLocks noChangeArrowheads="1"/>
              </p:cNvSpPr>
              <p:nvPr/>
            </p:nvSpPr>
            <p:spPr bwMode="auto">
              <a:xfrm>
                <a:off x="2880" y="265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noAutofit/>
              </a:bodyPr>
              <a:lstStyle/>
              <a:p>
                <a:pPr algn="r"/>
                <a:r>
                  <a:rPr lang="en-US" sz="1599"/>
                  <a:t>C</a:t>
                </a:r>
              </a:p>
            </p:txBody>
          </p:sp>
          <p:sp>
            <p:nvSpPr>
              <p:cNvPr id="50" name="Freeform 91"/>
              <p:cNvSpPr>
                <a:spLocks/>
              </p:cNvSpPr>
              <p:nvPr/>
            </p:nvSpPr>
            <p:spPr bwMode="auto">
              <a:xfrm>
                <a:off x="3216" y="2976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480" y="0"/>
                  </a:cxn>
                  <a:cxn ang="0">
                    <a:pos x="480" y="144"/>
                  </a:cxn>
                  <a:cxn ang="0">
                    <a:pos x="912" y="144"/>
                  </a:cxn>
                  <a:cxn ang="0">
                    <a:pos x="912" y="0"/>
                  </a:cxn>
                  <a:cxn ang="0">
                    <a:pos x="1248" y="0"/>
                  </a:cxn>
                  <a:cxn ang="0">
                    <a:pos x="1248" y="144"/>
                  </a:cxn>
                  <a:cxn ang="0">
                    <a:pos x="1584" y="144"/>
                  </a:cxn>
                  <a:cxn ang="0">
                    <a:pos x="1584" y="0"/>
                  </a:cxn>
                  <a:cxn ang="0">
                    <a:pos x="2160" y="0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80" y="0"/>
                    </a:lnTo>
                    <a:lnTo>
                      <a:pt x="480" y="144"/>
                    </a:lnTo>
                    <a:lnTo>
                      <a:pt x="912" y="144"/>
                    </a:lnTo>
                    <a:lnTo>
                      <a:pt x="912" y="0"/>
                    </a:lnTo>
                    <a:lnTo>
                      <a:pt x="1248" y="0"/>
                    </a:lnTo>
                    <a:lnTo>
                      <a:pt x="1248" y="144"/>
                    </a:lnTo>
                    <a:lnTo>
                      <a:pt x="1584" y="144"/>
                    </a:lnTo>
                    <a:lnTo>
                      <a:pt x="1584" y="0"/>
                    </a:lnTo>
                    <a:lnTo>
                      <a:pt x="2160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803"/>
              </a:p>
            </p:txBody>
          </p:sp>
          <p:sp>
            <p:nvSpPr>
              <p:cNvPr id="51" name="Text Box 92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noAutofit/>
              </a:bodyPr>
              <a:lstStyle/>
              <a:p>
                <a:pPr algn="r"/>
                <a:r>
                  <a:rPr lang="en-US" sz="1599"/>
                  <a:t>D</a:t>
                </a:r>
              </a:p>
            </p:txBody>
          </p:sp>
          <p:sp>
            <p:nvSpPr>
              <p:cNvPr id="52" name="Freeform 93"/>
              <p:cNvSpPr>
                <a:spLocks/>
              </p:cNvSpPr>
              <p:nvPr/>
            </p:nvSpPr>
            <p:spPr bwMode="auto">
              <a:xfrm>
                <a:off x="3216" y="3312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432" y="144"/>
                  </a:cxn>
                  <a:cxn ang="0">
                    <a:pos x="432" y="0"/>
                  </a:cxn>
                  <a:cxn ang="0">
                    <a:pos x="576" y="0"/>
                  </a:cxn>
                  <a:cxn ang="0">
                    <a:pos x="576" y="144"/>
                  </a:cxn>
                  <a:cxn ang="0">
                    <a:pos x="960" y="144"/>
                  </a:cxn>
                  <a:cxn ang="0">
                    <a:pos x="960" y="0"/>
                  </a:cxn>
                  <a:cxn ang="0">
                    <a:pos x="1296" y="0"/>
                  </a:cxn>
                  <a:cxn ang="0">
                    <a:pos x="1296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432" y="144"/>
                    </a:lnTo>
                    <a:lnTo>
                      <a:pt x="432" y="0"/>
                    </a:lnTo>
                    <a:lnTo>
                      <a:pt x="576" y="0"/>
                    </a:lnTo>
                    <a:lnTo>
                      <a:pt x="576" y="144"/>
                    </a:lnTo>
                    <a:lnTo>
                      <a:pt x="960" y="144"/>
                    </a:lnTo>
                    <a:lnTo>
                      <a:pt x="960" y="0"/>
                    </a:lnTo>
                    <a:lnTo>
                      <a:pt x="1296" y="0"/>
                    </a:lnTo>
                    <a:lnTo>
                      <a:pt x="1296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803"/>
              </a:p>
            </p:txBody>
          </p:sp>
          <p:sp>
            <p:nvSpPr>
              <p:cNvPr id="53" name="Freeform 94"/>
              <p:cNvSpPr>
                <a:spLocks/>
              </p:cNvSpPr>
              <p:nvPr/>
            </p:nvSpPr>
            <p:spPr bwMode="auto">
              <a:xfrm>
                <a:off x="3522" y="2760"/>
                <a:ext cx="114" cy="63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84" y="42"/>
                  </a:cxn>
                  <a:cxn ang="0">
                    <a:pos x="96" y="78"/>
                  </a:cxn>
                  <a:cxn ang="0">
                    <a:pos x="102" y="96"/>
                  </a:cxn>
                  <a:cxn ang="0">
                    <a:pos x="96" y="228"/>
                  </a:cxn>
                  <a:cxn ang="0">
                    <a:pos x="36" y="336"/>
                  </a:cxn>
                  <a:cxn ang="0">
                    <a:pos x="12" y="408"/>
                  </a:cxn>
                  <a:cxn ang="0">
                    <a:pos x="0" y="444"/>
                  </a:cxn>
                  <a:cxn ang="0">
                    <a:pos x="114" y="636"/>
                  </a:cxn>
                </a:cxnLst>
                <a:rect l="0" t="0" r="r" b="b"/>
                <a:pathLst>
                  <a:path w="114" h="636">
                    <a:moveTo>
                      <a:pt x="36" y="0"/>
                    </a:moveTo>
                    <a:cubicBezTo>
                      <a:pt x="60" y="8"/>
                      <a:pt x="66" y="24"/>
                      <a:pt x="84" y="42"/>
                    </a:cubicBezTo>
                    <a:cubicBezTo>
                      <a:pt x="88" y="54"/>
                      <a:pt x="92" y="66"/>
                      <a:pt x="96" y="78"/>
                    </a:cubicBezTo>
                    <a:cubicBezTo>
                      <a:pt x="98" y="84"/>
                      <a:pt x="102" y="96"/>
                      <a:pt x="102" y="96"/>
                    </a:cubicBezTo>
                    <a:cubicBezTo>
                      <a:pt x="100" y="140"/>
                      <a:pt x="101" y="184"/>
                      <a:pt x="96" y="228"/>
                    </a:cubicBezTo>
                    <a:cubicBezTo>
                      <a:pt x="91" y="273"/>
                      <a:pt x="49" y="297"/>
                      <a:pt x="36" y="336"/>
                    </a:cubicBezTo>
                    <a:cubicBezTo>
                      <a:pt x="28" y="360"/>
                      <a:pt x="20" y="384"/>
                      <a:pt x="12" y="408"/>
                    </a:cubicBezTo>
                    <a:cubicBezTo>
                      <a:pt x="8" y="420"/>
                      <a:pt x="0" y="444"/>
                      <a:pt x="0" y="444"/>
                    </a:cubicBezTo>
                    <a:cubicBezTo>
                      <a:pt x="4" y="520"/>
                      <a:pt x="6" y="636"/>
                      <a:pt x="114" y="636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803"/>
              </a:p>
            </p:txBody>
          </p:sp>
          <p:sp>
            <p:nvSpPr>
              <p:cNvPr id="54" name="Freeform 96"/>
              <p:cNvSpPr>
                <a:spLocks/>
              </p:cNvSpPr>
              <p:nvPr/>
            </p:nvSpPr>
            <p:spPr bwMode="auto">
              <a:xfrm>
                <a:off x="3696" y="3036"/>
                <a:ext cx="8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36"/>
                  </a:cxn>
                  <a:cxn ang="0">
                    <a:pos x="60" y="72"/>
                  </a:cxn>
                  <a:cxn ang="0">
                    <a:pos x="6" y="282"/>
                  </a:cxn>
                  <a:cxn ang="0">
                    <a:pos x="84" y="384"/>
                  </a:cxn>
                </a:cxnLst>
                <a:rect l="0" t="0" r="r" b="b"/>
                <a:pathLst>
                  <a:path w="84" h="384">
                    <a:moveTo>
                      <a:pt x="0" y="0"/>
                    </a:moveTo>
                    <a:cubicBezTo>
                      <a:pt x="21" y="7"/>
                      <a:pt x="38" y="14"/>
                      <a:pt x="48" y="36"/>
                    </a:cubicBezTo>
                    <a:cubicBezTo>
                      <a:pt x="53" y="48"/>
                      <a:pt x="60" y="72"/>
                      <a:pt x="60" y="72"/>
                    </a:cubicBezTo>
                    <a:cubicBezTo>
                      <a:pt x="50" y="143"/>
                      <a:pt x="20" y="211"/>
                      <a:pt x="6" y="282"/>
                    </a:cubicBezTo>
                    <a:cubicBezTo>
                      <a:pt x="12" y="334"/>
                      <a:pt x="22" y="384"/>
                      <a:pt x="84" y="384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803"/>
              </a:p>
            </p:txBody>
          </p:sp>
          <p:sp>
            <p:nvSpPr>
              <p:cNvPr id="55" name="Freeform 97"/>
              <p:cNvSpPr>
                <a:spLocks/>
              </p:cNvSpPr>
              <p:nvPr/>
            </p:nvSpPr>
            <p:spPr bwMode="auto">
              <a:xfrm>
                <a:off x="4114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803"/>
              </a:p>
            </p:txBody>
          </p:sp>
          <p:sp>
            <p:nvSpPr>
              <p:cNvPr id="56" name="Freeform 98"/>
              <p:cNvSpPr>
                <a:spLocks/>
              </p:cNvSpPr>
              <p:nvPr/>
            </p:nvSpPr>
            <p:spPr bwMode="auto">
              <a:xfrm>
                <a:off x="4450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803"/>
              </a:p>
            </p:txBody>
          </p:sp>
          <p:sp>
            <p:nvSpPr>
              <p:cNvPr id="57" name="Text Box 99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noAutofit/>
              </a:bodyPr>
              <a:lstStyle/>
              <a:p>
                <a:pPr algn="r"/>
                <a:r>
                  <a:rPr lang="en-US" sz="1599"/>
                  <a:t>Q+</a:t>
                </a:r>
              </a:p>
            </p:txBody>
          </p:sp>
        </p:grpSp>
        <p:sp>
          <p:nvSpPr>
            <p:cNvPr id="45" name="Text Box 114"/>
            <p:cNvSpPr txBox="1">
              <a:spLocks noChangeArrowheads="1"/>
            </p:cNvSpPr>
            <p:nvPr/>
          </p:nvSpPr>
          <p:spPr bwMode="auto">
            <a:xfrm>
              <a:off x="3667" y="2019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algn="l"/>
              <a:r>
                <a:rPr lang="en-US" sz="23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sz="15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115"/>
            <p:cNvSpPr>
              <a:spLocks noChangeShapeType="1"/>
            </p:cNvSpPr>
            <p:nvPr/>
          </p:nvSpPr>
          <p:spPr bwMode="auto">
            <a:xfrm>
              <a:off x="4032" y="2112"/>
              <a:ext cx="8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803"/>
            </a:p>
          </p:txBody>
        </p:sp>
        <p:sp>
          <p:nvSpPr>
            <p:cNvPr id="47" name="Text Box 116"/>
            <p:cNvSpPr txBox="1">
              <a:spLocks noChangeArrowheads="1"/>
            </p:cNvSpPr>
            <p:nvPr/>
          </p:nvSpPr>
          <p:spPr bwMode="auto">
            <a:xfrm>
              <a:off x="3283" y="757"/>
              <a:ext cx="8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algn="l"/>
              <a:r>
                <a:rPr lang="zh-CN" altLang="en-US" sz="2398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改变</a:t>
              </a:r>
              <a:r>
                <a:rPr lang="en-US" altLang="zh-CN" sz="2398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en-US" sz="2398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7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边缘触发锁存器</a:t>
            </a:r>
            <a:endParaRPr lang="en-US" dirty="0"/>
          </a:p>
        </p:txBody>
      </p:sp>
      <p:sp>
        <p:nvSpPr>
          <p:cNvPr id="309388" name="Rectangle 140"/>
          <p:cNvSpPr>
            <a:spLocks noGrp="1" noChangeArrowheads="1"/>
          </p:cNvSpPr>
          <p:nvPr>
            <p:ph type="body" idx="1"/>
          </p:nvPr>
        </p:nvSpPr>
        <p:spPr>
          <a:xfrm>
            <a:off x="4654628" y="4045809"/>
            <a:ext cx="3940648" cy="2397280"/>
          </a:xfrm>
        </p:spPr>
        <p:txBody>
          <a:bodyPr/>
          <a:lstStyle/>
          <a:p>
            <a:pPr lvl="1"/>
            <a:r>
              <a:rPr lang="zh-CN" altLang="en-US" dirty="0" smtClean="0"/>
              <a:t>只在短暂的时间段处于锁存模式</a:t>
            </a:r>
            <a:endParaRPr lang="en-US" dirty="0"/>
          </a:p>
          <a:p>
            <a:pPr lvl="2"/>
            <a:r>
              <a:rPr lang="zh-CN" altLang="en-US" dirty="0" smtClean="0"/>
              <a:t>时钟上升沿</a:t>
            </a:r>
            <a:endParaRPr lang="en-US" dirty="0"/>
          </a:p>
          <a:p>
            <a:pPr lvl="1"/>
            <a:r>
              <a:rPr lang="zh-CN" altLang="en-US" dirty="0" smtClean="0"/>
              <a:t>当时钟上升的时候，锁存的值取决于数据</a:t>
            </a:r>
            <a:endParaRPr lang="en-US" dirty="0"/>
          </a:p>
          <a:p>
            <a:pPr lvl="1"/>
            <a:r>
              <a:rPr lang="zh-CN" altLang="en-US" dirty="0" smtClean="0"/>
              <a:t>在其他时候输出保持不变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92693" y="1341738"/>
            <a:ext cx="7663705" cy="2673696"/>
            <a:chOff x="790940" y="1340768"/>
            <a:chExt cx="7667260" cy="2674937"/>
          </a:xfrm>
        </p:grpSpPr>
        <p:sp>
          <p:nvSpPr>
            <p:cNvPr id="100" name="Rectangle 117"/>
            <p:cNvSpPr>
              <a:spLocks noChangeArrowheads="1"/>
            </p:cNvSpPr>
            <p:nvPr/>
          </p:nvSpPr>
          <p:spPr bwMode="auto">
            <a:xfrm>
              <a:off x="3733800" y="1340768"/>
              <a:ext cx="4724400" cy="2674937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01" name="Rectangle 2"/>
            <p:cNvSpPr>
              <a:spLocks noChangeArrowheads="1"/>
            </p:cNvSpPr>
            <p:nvPr/>
          </p:nvSpPr>
          <p:spPr bwMode="auto">
            <a:xfrm>
              <a:off x="5334000" y="1493169"/>
              <a:ext cx="2971800" cy="2209800"/>
            </a:xfrm>
            <a:prstGeom prst="rect">
              <a:avLst/>
            </a:prstGeom>
            <a:solidFill>
              <a:srgbClr val="FFCCFF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3886200" y="2940969"/>
              <a:ext cx="914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5489575" y="2313907"/>
              <a:ext cx="455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 flipV="1">
              <a:off x="5413375" y="2050382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5867400" y="1932907"/>
              <a:ext cx="650875" cy="439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7008813" y="2155157"/>
              <a:ext cx="690562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grpSp>
          <p:nvGrpSpPr>
            <p:cNvPr id="107" name="Group 11"/>
            <p:cNvGrpSpPr>
              <a:grpSpLocks/>
            </p:cNvGrpSpPr>
            <p:nvPr/>
          </p:nvGrpSpPr>
          <p:grpSpPr bwMode="auto">
            <a:xfrm>
              <a:off x="6707188" y="2009107"/>
              <a:ext cx="385762" cy="292100"/>
              <a:chOff x="2159" y="1440"/>
              <a:chExt cx="243" cy="184"/>
            </a:xfrm>
          </p:grpSpPr>
          <p:sp>
            <p:nvSpPr>
              <p:cNvPr id="108" name="Freeform 1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09" name="Freeform 1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10" name="Freeform 1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11" name="Freeform 1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398"/>
              </a:p>
            </p:txBody>
          </p:sp>
        </p:grp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6480175" y="2161507"/>
              <a:ext cx="2270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5867400" y="1950369"/>
              <a:ext cx="650875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5489575" y="2847307"/>
              <a:ext cx="455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13375" y="3117182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16" name="Freeform 20"/>
            <p:cNvSpPr>
              <a:spLocks/>
            </p:cNvSpPr>
            <p:nvPr/>
          </p:nvSpPr>
          <p:spPr bwMode="auto">
            <a:xfrm flipV="1">
              <a:off x="5867400" y="2788569"/>
              <a:ext cx="650875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 flipV="1">
              <a:off x="7008813" y="2999707"/>
              <a:ext cx="690562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grpSp>
          <p:nvGrpSpPr>
            <p:cNvPr id="118" name="Group 22"/>
            <p:cNvGrpSpPr>
              <a:grpSpLocks/>
            </p:cNvGrpSpPr>
            <p:nvPr/>
          </p:nvGrpSpPr>
          <p:grpSpPr bwMode="auto">
            <a:xfrm flipV="1">
              <a:off x="6707188" y="2860007"/>
              <a:ext cx="385762" cy="292100"/>
              <a:chOff x="2159" y="1440"/>
              <a:chExt cx="243" cy="184"/>
            </a:xfrm>
          </p:grpSpPr>
          <p:sp>
            <p:nvSpPr>
              <p:cNvPr id="11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20" name="Freeform 24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2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en-US" sz="2398"/>
              </a:p>
            </p:txBody>
          </p:sp>
        </p:grpSp>
        <p:sp>
          <p:nvSpPr>
            <p:cNvPr id="123" name="Line 27"/>
            <p:cNvSpPr>
              <a:spLocks noChangeShapeType="1"/>
            </p:cNvSpPr>
            <p:nvPr/>
          </p:nvSpPr>
          <p:spPr bwMode="auto">
            <a:xfrm flipV="1">
              <a:off x="6480175" y="2998119"/>
              <a:ext cx="2270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 flipV="1">
              <a:off x="5867400" y="2771107"/>
              <a:ext cx="650875" cy="439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25" name="Freeform 29"/>
            <p:cNvSpPr>
              <a:spLocks/>
            </p:cNvSpPr>
            <p:nvPr/>
          </p:nvSpPr>
          <p:spPr bwMode="auto">
            <a:xfrm>
              <a:off x="5489575" y="2313907"/>
              <a:ext cx="18288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 flipV="1">
              <a:off x="5489575" y="2161507"/>
              <a:ext cx="18288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27" name="Text Box 31"/>
            <p:cNvSpPr txBox="1">
              <a:spLocks noChangeArrowheads="1"/>
            </p:cNvSpPr>
            <p:nvPr/>
          </p:nvSpPr>
          <p:spPr bwMode="auto">
            <a:xfrm>
              <a:off x="7775575" y="19741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2398"/>
                <a:t>Q+</a:t>
              </a:r>
            </a:p>
          </p:txBody>
        </p:sp>
        <p:sp>
          <p:nvSpPr>
            <p:cNvPr id="128" name="Text Box 32"/>
            <p:cNvSpPr txBox="1">
              <a:spLocks noChangeArrowheads="1"/>
            </p:cNvSpPr>
            <p:nvPr/>
          </p:nvSpPr>
          <p:spPr bwMode="auto">
            <a:xfrm>
              <a:off x="7775575" y="28123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2398"/>
                <a:t>Q–</a:t>
              </a:r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5413375" y="16693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/>
                <a:t>R</a:t>
              </a: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413375" y="3117182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/>
                <a:t>S</a:t>
              </a:r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1066800" y="1874169"/>
              <a:ext cx="3733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4648200" y="2178969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33" name="Freeform 37"/>
            <p:cNvSpPr>
              <a:spLocks/>
            </p:cNvSpPr>
            <p:nvPr/>
          </p:nvSpPr>
          <p:spPr bwMode="auto">
            <a:xfrm>
              <a:off x="4802188" y="18217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4802188" y="18217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3733800" y="32457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36" name="Freeform 40"/>
            <p:cNvSpPr>
              <a:spLocks/>
            </p:cNvSpPr>
            <p:nvPr/>
          </p:nvSpPr>
          <p:spPr bwMode="auto">
            <a:xfrm>
              <a:off x="4802188" y="2906044"/>
              <a:ext cx="606425" cy="439738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4803775" y="288858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rot="16200000">
              <a:off x="4114800" y="27123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 rot="16200000">
              <a:off x="3352800" y="2407569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4040188" y="1721769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4040188" y="1721769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42" name="Freeform 46"/>
            <p:cNvSpPr>
              <a:spLocks/>
            </p:cNvSpPr>
            <p:nvPr/>
          </p:nvSpPr>
          <p:spPr bwMode="auto">
            <a:xfrm>
              <a:off x="4348163" y="1826544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43" name="Freeform 47"/>
            <p:cNvSpPr>
              <a:spLocks/>
            </p:cNvSpPr>
            <p:nvPr/>
          </p:nvSpPr>
          <p:spPr bwMode="auto">
            <a:xfrm>
              <a:off x="4348163" y="1826544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grpSp>
          <p:nvGrpSpPr>
            <p:cNvPr id="144" name="Group 48"/>
            <p:cNvGrpSpPr>
              <a:grpSpLocks/>
            </p:cNvGrpSpPr>
            <p:nvPr/>
          </p:nvGrpSpPr>
          <p:grpSpPr bwMode="auto">
            <a:xfrm>
              <a:off x="4572000" y="3169569"/>
              <a:ext cx="152400" cy="152400"/>
              <a:chOff x="768" y="2256"/>
              <a:chExt cx="192" cy="192"/>
            </a:xfrm>
          </p:grpSpPr>
          <p:sp>
            <p:nvSpPr>
              <p:cNvPr id="145" name="Rectangle 49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46" name="Oval 50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2398"/>
              </a:p>
            </p:txBody>
          </p:sp>
        </p:grpSp>
        <p:grpSp>
          <p:nvGrpSpPr>
            <p:cNvPr id="147" name="Group 51"/>
            <p:cNvGrpSpPr>
              <a:grpSpLocks/>
            </p:cNvGrpSpPr>
            <p:nvPr/>
          </p:nvGrpSpPr>
          <p:grpSpPr bwMode="auto">
            <a:xfrm>
              <a:off x="3810000" y="1797969"/>
              <a:ext cx="152400" cy="152400"/>
              <a:chOff x="768" y="2256"/>
              <a:chExt cx="192" cy="192"/>
            </a:xfrm>
          </p:grpSpPr>
          <p:sp>
            <p:nvSpPr>
              <p:cNvPr id="148" name="Rectangle 52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49" name="Oval 53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2398"/>
              </a:p>
            </p:txBody>
          </p:sp>
        </p:grpSp>
        <p:grpSp>
          <p:nvGrpSpPr>
            <p:cNvPr id="150" name="Group 54"/>
            <p:cNvGrpSpPr>
              <a:grpSpLocks/>
            </p:cNvGrpSpPr>
            <p:nvPr/>
          </p:nvGrpSpPr>
          <p:grpSpPr bwMode="auto">
            <a:xfrm>
              <a:off x="7239000" y="2102769"/>
              <a:ext cx="152400" cy="152400"/>
              <a:chOff x="768" y="2256"/>
              <a:chExt cx="192" cy="192"/>
            </a:xfrm>
          </p:grpSpPr>
          <p:sp>
            <p:nvSpPr>
              <p:cNvPr id="151" name="Rectangle 55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52" name="Oval 56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2398"/>
              </a:p>
            </p:txBody>
          </p:sp>
        </p:grpSp>
        <p:grpSp>
          <p:nvGrpSpPr>
            <p:cNvPr id="153" name="Group 57"/>
            <p:cNvGrpSpPr>
              <a:grpSpLocks/>
            </p:cNvGrpSpPr>
            <p:nvPr/>
          </p:nvGrpSpPr>
          <p:grpSpPr bwMode="auto">
            <a:xfrm>
              <a:off x="7239000" y="2940969"/>
              <a:ext cx="152400" cy="152400"/>
              <a:chOff x="768" y="2256"/>
              <a:chExt cx="192" cy="192"/>
            </a:xfrm>
          </p:grpSpPr>
          <p:sp>
            <p:nvSpPr>
              <p:cNvPr id="154" name="Rectangle 58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2398"/>
              </a:p>
            </p:txBody>
          </p:sp>
          <p:sp>
            <p:nvSpPr>
              <p:cNvPr id="155" name="Oval 59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2398"/>
              </a:p>
            </p:txBody>
          </p:sp>
        </p:grpSp>
        <p:sp>
          <p:nvSpPr>
            <p:cNvPr id="156" name="Text Box 60"/>
            <p:cNvSpPr txBox="1">
              <a:spLocks noChangeArrowheads="1"/>
            </p:cNvSpPr>
            <p:nvPr/>
          </p:nvSpPr>
          <p:spPr bwMode="auto">
            <a:xfrm>
              <a:off x="838200" y="149316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/>
                <a:t>D</a:t>
              </a:r>
            </a:p>
          </p:txBody>
        </p:sp>
        <p:sp>
          <p:nvSpPr>
            <p:cNvPr id="157" name="Text Box 61"/>
            <p:cNvSpPr txBox="1">
              <a:spLocks noChangeArrowheads="1"/>
            </p:cNvSpPr>
            <p:nvPr/>
          </p:nvSpPr>
          <p:spPr bwMode="auto">
            <a:xfrm>
              <a:off x="790940" y="299811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 dirty="0"/>
                <a:t>C</a:t>
              </a:r>
            </a:p>
          </p:txBody>
        </p:sp>
        <p:sp>
          <p:nvSpPr>
            <p:cNvPr id="158" name="Text Box 62"/>
            <p:cNvSpPr txBox="1">
              <a:spLocks noChangeArrowheads="1"/>
            </p:cNvSpPr>
            <p:nvPr/>
          </p:nvSpPr>
          <p:spPr bwMode="auto">
            <a:xfrm>
              <a:off x="838200" y="1874169"/>
              <a:ext cx="762000" cy="4673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r>
                <a:rPr lang="zh-CN" altLang="en-US" sz="2398" dirty="0">
                  <a:solidFill>
                    <a:srgbClr val="0000FF"/>
                  </a:solidFill>
                </a:rPr>
                <a:t>数据</a:t>
              </a:r>
              <a:endParaRPr lang="en-US" sz="2398" dirty="0">
                <a:solidFill>
                  <a:srgbClr val="0000FF"/>
                </a:solidFill>
              </a:endParaRPr>
            </a:p>
          </p:txBody>
        </p:sp>
        <p:sp>
          <p:nvSpPr>
            <p:cNvPr id="159" name="Text Box 63"/>
            <p:cNvSpPr txBox="1">
              <a:spLocks noChangeArrowheads="1"/>
            </p:cNvSpPr>
            <p:nvPr/>
          </p:nvSpPr>
          <p:spPr bwMode="auto">
            <a:xfrm>
              <a:off x="838199" y="3398169"/>
              <a:ext cx="1069975" cy="5025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r>
                <a:rPr lang="zh-CN" altLang="en-US" sz="2398" dirty="0">
                  <a:solidFill>
                    <a:srgbClr val="0000FF"/>
                  </a:solidFill>
                </a:rPr>
                <a:t>时钟</a:t>
              </a:r>
              <a:endParaRPr lang="en-US" sz="2398" dirty="0">
                <a:solidFill>
                  <a:srgbClr val="0000FF"/>
                </a:solidFill>
              </a:endParaRPr>
            </a:p>
          </p:txBody>
        </p:sp>
        <p:sp>
          <p:nvSpPr>
            <p:cNvPr id="160" name="Line 89"/>
            <p:cNvSpPr>
              <a:spLocks noChangeShapeType="1"/>
            </p:cNvSpPr>
            <p:nvPr/>
          </p:nvSpPr>
          <p:spPr bwMode="auto">
            <a:xfrm>
              <a:off x="1824038" y="3098132"/>
              <a:ext cx="1508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1" name="Freeform 90"/>
            <p:cNvSpPr>
              <a:spLocks/>
            </p:cNvSpPr>
            <p:nvPr/>
          </p:nvSpPr>
          <p:spPr bwMode="auto">
            <a:xfrm>
              <a:off x="1522413" y="29520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2" name="Freeform 91"/>
            <p:cNvSpPr>
              <a:spLocks/>
            </p:cNvSpPr>
            <p:nvPr/>
          </p:nvSpPr>
          <p:spPr bwMode="auto">
            <a:xfrm>
              <a:off x="1522413" y="29520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3" name="Freeform 92"/>
            <p:cNvSpPr>
              <a:spLocks/>
            </p:cNvSpPr>
            <p:nvPr/>
          </p:nvSpPr>
          <p:spPr bwMode="auto">
            <a:xfrm>
              <a:off x="1830388" y="30568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4" name="Freeform 93"/>
            <p:cNvSpPr>
              <a:spLocks/>
            </p:cNvSpPr>
            <p:nvPr/>
          </p:nvSpPr>
          <p:spPr bwMode="auto">
            <a:xfrm>
              <a:off x="1830388" y="30568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5" name="Line 94"/>
            <p:cNvSpPr>
              <a:spLocks noChangeShapeType="1"/>
            </p:cNvSpPr>
            <p:nvPr/>
          </p:nvSpPr>
          <p:spPr bwMode="auto">
            <a:xfrm>
              <a:off x="1371600" y="309654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6" name="Line 96"/>
            <p:cNvSpPr>
              <a:spLocks noChangeShapeType="1"/>
            </p:cNvSpPr>
            <p:nvPr/>
          </p:nvSpPr>
          <p:spPr bwMode="auto">
            <a:xfrm>
              <a:off x="3048000" y="3110832"/>
              <a:ext cx="1508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7" name="Line 97"/>
            <p:cNvSpPr>
              <a:spLocks noChangeShapeType="1"/>
            </p:cNvSpPr>
            <p:nvPr/>
          </p:nvSpPr>
          <p:spPr bwMode="auto">
            <a:xfrm>
              <a:off x="1066800" y="3415632"/>
              <a:ext cx="21320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8" name="Freeform 99"/>
            <p:cNvSpPr>
              <a:spLocks/>
            </p:cNvSpPr>
            <p:nvPr/>
          </p:nvSpPr>
          <p:spPr bwMode="auto">
            <a:xfrm>
              <a:off x="3198813" y="303463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69" name="Freeform 100"/>
            <p:cNvSpPr>
              <a:spLocks/>
            </p:cNvSpPr>
            <p:nvPr/>
          </p:nvSpPr>
          <p:spPr bwMode="auto">
            <a:xfrm>
              <a:off x="3198813" y="3034632"/>
              <a:ext cx="606425" cy="43973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0" name="Freeform 103"/>
            <p:cNvSpPr>
              <a:spLocks/>
            </p:cNvSpPr>
            <p:nvPr/>
          </p:nvSpPr>
          <p:spPr bwMode="auto">
            <a:xfrm>
              <a:off x="2062163" y="295843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1" name="Freeform 104"/>
            <p:cNvSpPr>
              <a:spLocks/>
            </p:cNvSpPr>
            <p:nvPr/>
          </p:nvSpPr>
          <p:spPr bwMode="auto">
            <a:xfrm>
              <a:off x="2062163" y="295843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2" name="Freeform 105"/>
            <p:cNvSpPr>
              <a:spLocks/>
            </p:cNvSpPr>
            <p:nvPr/>
          </p:nvSpPr>
          <p:spPr bwMode="auto">
            <a:xfrm>
              <a:off x="2370138" y="306320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3" name="Freeform 106"/>
            <p:cNvSpPr>
              <a:spLocks/>
            </p:cNvSpPr>
            <p:nvPr/>
          </p:nvSpPr>
          <p:spPr bwMode="auto">
            <a:xfrm>
              <a:off x="2370138" y="306320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4" name="Line 107"/>
            <p:cNvSpPr>
              <a:spLocks noChangeShapeType="1"/>
            </p:cNvSpPr>
            <p:nvPr/>
          </p:nvSpPr>
          <p:spPr bwMode="auto">
            <a:xfrm>
              <a:off x="1911350" y="310289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5" name="Line 109"/>
            <p:cNvSpPr>
              <a:spLocks noChangeShapeType="1"/>
            </p:cNvSpPr>
            <p:nvPr/>
          </p:nvSpPr>
          <p:spPr bwMode="auto">
            <a:xfrm>
              <a:off x="2903538" y="3109244"/>
              <a:ext cx="150812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6" name="Freeform 110"/>
            <p:cNvSpPr>
              <a:spLocks/>
            </p:cNvSpPr>
            <p:nvPr/>
          </p:nvSpPr>
          <p:spPr bwMode="auto">
            <a:xfrm>
              <a:off x="2601913" y="29647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7" name="Freeform 111"/>
            <p:cNvSpPr>
              <a:spLocks/>
            </p:cNvSpPr>
            <p:nvPr/>
          </p:nvSpPr>
          <p:spPr bwMode="auto">
            <a:xfrm>
              <a:off x="2601913" y="2964782"/>
              <a:ext cx="301625" cy="292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8" name="Freeform 112"/>
            <p:cNvSpPr>
              <a:spLocks/>
            </p:cNvSpPr>
            <p:nvPr/>
          </p:nvSpPr>
          <p:spPr bwMode="auto">
            <a:xfrm>
              <a:off x="2909888" y="30695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79" name="Freeform 113"/>
            <p:cNvSpPr>
              <a:spLocks/>
            </p:cNvSpPr>
            <p:nvPr/>
          </p:nvSpPr>
          <p:spPr bwMode="auto">
            <a:xfrm>
              <a:off x="2909888" y="3069557"/>
              <a:ext cx="77787" cy="76200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80" name="Line 114"/>
            <p:cNvSpPr>
              <a:spLocks noChangeShapeType="1"/>
            </p:cNvSpPr>
            <p:nvPr/>
          </p:nvSpPr>
          <p:spPr bwMode="auto">
            <a:xfrm>
              <a:off x="2451100" y="3109244"/>
              <a:ext cx="1508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81" name="Line 115"/>
            <p:cNvSpPr>
              <a:spLocks noChangeShapeType="1"/>
            </p:cNvSpPr>
            <p:nvPr/>
          </p:nvSpPr>
          <p:spPr bwMode="auto">
            <a:xfrm rot="5400000" flipH="1">
              <a:off x="1207293" y="3251326"/>
              <a:ext cx="322263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en-US" sz="2398"/>
            </a:p>
          </p:txBody>
        </p:sp>
        <p:sp>
          <p:nvSpPr>
            <p:cNvPr id="182" name="Text Box 118"/>
            <p:cNvSpPr txBox="1">
              <a:spLocks noChangeArrowheads="1"/>
            </p:cNvSpPr>
            <p:nvPr/>
          </p:nvSpPr>
          <p:spPr bwMode="auto">
            <a:xfrm>
              <a:off x="3886200" y="3245769"/>
              <a:ext cx="457200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 dirty="0"/>
                <a:t>T</a:t>
              </a:r>
            </a:p>
          </p:txBody>
        </p:sp>
        <p:sp>
          <p:nvSpPr>
            <p:cNvPr id="183" name="Text Box 137"/>
            <p:cNvSpPr txBox="1">
              <a:spLocks noChangeArrowheads="1"/>
            </p:cNvSpPr>
            <p:nvPr/>
          </p:nvSpPr>
          <p:spPr bwMode="auto">
            <a:xfrm>
              <a:off x="3886200" y="3550569"/>
              <a:ext cx="1189856" cy="4499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r>
                <a:rPr lang="zh-CN" altLang="en-US" sz="2398" dirty="0">
                  <a:solidFill>
                    <a:srgbClr val="0000FF"/>
                  </a:solidFill>
                </a:rPr>
                <a:t>触发器</a:t>
              </a:r>
              <a:endParaRPr lang="en-US" sz="2398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4" name="Group 139"/>
          <p:cNvGrpSpPr>
            <a:grpSpLocks/>
          </p:cNvGrpSpPr>
          <p:nvPr/>
        </p:nvGrpSpPr>
        <p:grpSpPr bwMode="auto">
          <a:xfrm>
            <a:off x="685371" y="4319323"/>
            <a:ext cx="3960563" cy="2132611"/>
            <a:chOff x="1584" y="2640"/>
            <a:chExt cx="2496" cy="1344"/>
          </a:xfrm>
        </p:grpSpPr>
        <p:sp>
          <p:nvSpPr>
            <p:cNvPr id="185" name="Text Box 121"/>
            <p:cNvSpPr txBox="1">
              <a:spLocks noChangeArrowheads="1"/>
            </p:cNvSpPr>
            <p:nvPr/>
          </p:nvSpPr>
          <p:spPr bwMode="auto">
            <a:xfrm>
              <a:off x="1584" y="2688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/>
                <a:t>C</a:t>
              </a:r>
            </a:p>
          </p:txBody>
        </p:sp>
        <p:sp>
          <p:nvSpPr>
            <p:cNvPr id="186" name="Freeform 122"/>
            <p:cNvSpPr>
              <a:spLocks/>
            </p:cNvSpPr>
            <p:nvPr/>
          </p:nvSpPr>
          <p:spPr bwMode="auto">
            <a:xfrm>
              <a:off x="1920" y="3259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480" y="0"/>
                </a:cxn>
                <a:cxn ang="0">
                  <a:pos x="480" y="144"/>
                </a:cxn>
                <a:cxn ang="0">
                  <a:pos x="912" y="144"/>
                </a:cxn>
                <a:cxn ang="0">
                  <a:pos x="912" y="0"/>
                </a:cxn>
                <a:cxn ang="0">
                  <a:pos x="1248" y="0"/>
                </a:cxn>
                <a:cxn ang="0">
                  <a:pos x="1248" y="144"/>
                </a:cxn>
                <a:cxn ang="0">
                  <a:pos x="1584" y="144"/>
                </a:cxn>
                <a:cxn ang="0">
                  <a:pos x="1584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80" y="0"/>
                  </a:lnTo>
                  <a:lnTo>
                    <a:pt x="480" y="144"/>
                  </a:lnTo>
                  <a:lnTo>
                    <a:pt x="912" y="144"/>
                  </a:lnTo>
                  <a:lnTo>
                    <a:pt x="912" y="0"/>
                  </a:lnTo>
                  <a:lnTo>
                    <a:pt x="1248" y="0"/>
                  </a:lnTo>
                  <a:lnTo>
                    <a:pt x="1248" y="144"/>
                  </a:lnTo>
                  <a:lnTo>
                    <a:pt x="1584" y="144"/>
                  </a:lnTo>
                  <a:lnTo>
                    <a:pt x="1584" y="0"/>
                  </a:lnTo>
                  <a:lnTo>
                    <a:pt x="2160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87" name="Text Box 123"/>
            <p:cNvSpPr txBox="1">
              <a:spLocks noChangeArrowheads="1"/>
            </p:cNvSpPr>
            <p:nvPr/>
          </p:nvSpPr>
          <p:spPr bwMode="auto">
            <a:xfrm>
              <a:off x="1584" y="3211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/>
                <a:t>D</a:t>
              </a:r>
            </a:p>
          </p:txBody>
        </p:sp>
        <p:sp>
          <p:nvSpPr>
            <p:cNvPr id="188" name="Freeform 125"/>
            <p:cNvSpPr>
              <a:spLocks/>
            </p:cNvSpPr>
            <p:nvPr/>
          </p:nvSpPr>
          <p:spPr bwMode="auto">
            <a:xfrm>
              <a:off x="2226" y="3043"/>
              <a:ext cx="114" cy="63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84" y="42"/>
                </a:cxn>
                <a:cxn ang="0">
                  <a:pos x="96" y="78"/>
                </a:cxn>
                <a:cxn ang="0">
                  <a:pos x="102" y="96"/>
                </a:cxn>
                <a:cxn ang="0">
                  <a:pos x="96" y="228"/>
                </a:cxn>
                <a:cxn ang="0">
                  <a:pos x="36" y="336"/>
                </a:cxn>
                <a:cxn ang="0">
                  <a:pos x="12" y="408"/>
                </a:cxn>
                <a:cxn ang="0">
                  <a:pos x="0" y="444"/>
                </a:cxn>
                <a:cxn ang="0">
                  <a:pos x="114" y="636"/>
                </a:cxn>
              </a:cxnLst>
              <a:rect l="0" t="0" r="r" b="b"/>
              <a:pathLst>
                <a:path w="114" h="636">
                  <a:moveTo>
                    <a:pt x="36" y="0"/>
                  </a:moveTo>
                  <a:cubicBezTo>
                    <a:pt x="60" y="8"/>
                    <a:pt x="66" y="24"/>
                    <a:pt x="84" y="42"/>
                  </a:cubicBezTo>
                  <a:cubicBezTo>
                    <a:pt x="88" y="54"/>
                    <a:pt x="92" y="66"/>
                    <a:pt x="96" y="78"/>
                  </a:cubicBezTo>
                  <a:cubicBezTo>
                    <a:pt x="98" y="84"/>
                    <a:pt x="102" y="96"/>
                    <a:pt x="102" y="96"/>
                  </a:cubicBezTo>
                  <a:cubicBezTo>
                    <a:pt x="100" y="140"/>
                    <a:pt x="101" y="184"/>
                    <a:pt x="96" y="228"/>
                  </a:cubicBezTo>
                  <a:cubicBezTo>
                    <a:pt x="91" y="273"/>
                    <a:pt x="49" y="297"/>
                    <a:pt x="36" y="336"/>
                  </a:cubicBezTo>
                  <a:cubicBezTo>
                    <a:pt x="28" y="360"/>
                    <a:pt x="20" y="384"/>
                    <a:pt x="12" y="408"/>
                  </a:cubicBezTo>
                  <a:cubicBezTo>
                    <a:pt x="8" y="420"/>
                    <a:pt x="0" y="444"/>
                    <a:pt x="0" y="444"/>
                  </a:cubicBezTo>
                  <a:cubicBezTo>
                    <a:pt x="4" y="520"/>
                    <a:pt x="6" y="636"/>
                    <a:pt x="114" y="636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89" name="Text Box 129"/>
            <p:cNvSpPr txBox="1">
              <a:spLocks noChangeArrowheads="1"/>
            </p:cNvSpPr>
            <p:nvPr/>
          </p:nvSpPr>
          <p:spPr bwMode="auto">
            <a:xfrm>
              <a:off x="1584" y="3547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/>
                <a:t>Q+</a:t>
              </a:r>
            </a:p>
          </p:txBody>
        </p:sp>
        <p:sp>
          <p:nvSpPr>
            <p:cNvPr id="190" name="Text Box 130"/>
            <p:cNvSpPr txBox="1">
              <a:spLocks noChangeArrowheads="1"/>
            </p:cNvSpPr>
            <p:nvPr/>
          </p:nvSpPr>
          <p:spPr bwMode="auto">
            <a:xfrm>
              <a:off x="2275" y="3787"/>
              <a:ext cx="357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algn="l"/>
              <a:r>
                <a:rPr lang="zh-CN" altLang="en-US" sz="2398" dirty="0"/>
                <a:t>时间</a:t>
              </a:r>
              <a:endParaRPr lang="en-US" sz="2398" dirty="0"/>
            </a:p>
          </p:txBody>
        </p:sp>
        <p:sp>
          <p:nvSpPr>
            <p:cNvPr id="191" name="Line 131"/>
            <p:cNvSpPr>
              <a:spLocks noChangeShapeType="1"/>
            </p:cNvSpPr>
            <p:nvPr/>
          </p:nvSpPr>
          <p:spPr bwMode="auto">
            <a:xfrm>
              <a:off x="2734" y="3963"/>
              <a:ext cx="8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92" name="Freeform 132"/>
            <p:cNvSpPr>
              <a:spLocks/>
            </p:cNvSpPr>
            <p:nvPr/>
          </p:nvSpPr>
          <p:spPr bwMode="auto">
            <a:xfrm>
              <a:off x="1920" y="264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88" y="144"/>
                </a:cxn>
                <a:cxn ang="0">
                  <a:pos x="288" y="0"/>
                </a:cxn>
                <a:cxn ang="0">
                  <a:pos x="1392" y="0"/>
                </a:cxn>
                <a:cxn ang="0">
                  <a:pos x="1392" y="144"/>
                </a:cxn>
                <a:cxn ang="0">
                  <a:pos x="211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1392" y="0"/>
                  </a:lnTo>
                  <a:lnTo>
                    <a:pt x="1392" y="144"/>
                  </a:lnTo>
                  <a:lnTo>
                    <a:pt x="2112" y="144"/>
                  </a:lnTo>
                  <a:lnTo>
                    <a:pt x="2160" y="144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93" name="Freeform 135"/>
            <p:cNvSpPr>
              <a:spLocks/>
            </p:cNvSpPr>
            <p:nvPr/>
          </p:nvSpPr>
          <p:spPr bwMode="auto">
            <a:xfrm>
              <a:off x="1920" y="2928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144"/>
                </a:cxn>
                <a:cxn ang="0">
                  <a:pos x="336" y="0"/>
                </a:cxn>
                <a:cxn ang="0">
                  <a:pos x="432" y="0"/>
                </a:cxn>
                <a:cxn ang="0">
                  <a:pos x="43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336" y="14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2160" y="144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  <p:sp>
          <p:nvSpPr>
            <p:cNvPr id="194" name="Text Box 136"/>
            <p:cNvSpPr txBox="1">
              <a:spLocks noChangeArrowheads="1"/>
            </p:cNvSpPr>
            <p:nvPr/>
          </p:nvSpPr>
          <p:spPr bwMode="auto">
            <a:xfrm>
              <a:off x="1584" y="2923"/>
              <a:ext cx="336" cy="1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2398" dirty="0"/>
                <a:t>T</a:t>
              </a:r>
            </a:p>
          </p:txBody>
        </p:sp>
        <p:sp>
          <p:nvSpPr>
            <p:cNvPr id="195" name="Freeform 138"/>
            <p:cNvSpPr>
              <a:spLocks/>
            </p:cNvSpPr>
            <p:nvPr/>
          </p:nvSpPr>
          <p:spPr bwMode="auto">
            <a:xfrm>
              <a:off x="1920" y="360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2160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/>
            </a:p>
          </p:txBody>
        </p:sp>
      </p:grpSp>
    </p:spTree>
    <p:extLst>
      <p:ext uri="{BB962C8B-B14F-4D97-AF65-F5344CB8AC3E}">
        <p14:creationId xmlns:p14="http://schemas.microsoft.com/office/powerpoint/2010/main" val="26922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4984054" y="1464094"/>
            <a:ext cx="3184387" cy="2435919"/>
            <a:chOff x="3504" y="1296"/>
            <a:chExt cx="1296" cy="1163"/>
          </a:xfrm>
        </p:grpSpPr>
        <p:sp>
          <p:nvSpPr>
            <p:cNvPr id="5" name="Rectangle 67"/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eaLnBrk="1" hangingPunct="1">
                <a:lnSpc>
                  <a:spcPct val="100000"/>
                </a:lnSpc>
              </a:pPr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utoShape 68"/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69"/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398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398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12"/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398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sz="2398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13"/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14"/>
            <p:cNvSpPr txBox="1">
              <a:spLocks noChangeArrowheads="1"/>
            </p:cNvSpPr>
            <p:nvPr/>
          </p:nvSpPr>
          <p:spPr bwMode="auto">
            <a:xfrm>
              <a:off x="3903" y="2245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r>
                <a:rPr lang="zh-CN" altLang="en-US" sz="2398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时钟</a:t>
              </a:r>
              <a:endParaRPr lang="en-US" altLang="zh-CN" sz="239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81549" y="1652074"/>
            <a:ext cx="4534401" cy="4975297"/>
            <a:chOff x="720" y="768"/>
            <a:chExt cx="1920" cy="221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392" y="852"/>
              <a:ext cx="576" cy="22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392" y="10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392" y="12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392" y="177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392" y="201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392" y="22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392" y="24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1008" y="8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1008" y="11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1008" y="13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008" y="182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H="1">
              <a:off x="1008" y="20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1008" y="23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1968" y="9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1968" y="11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1968" y="163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968" y="187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1968" y="21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H="1">
              <a:off x="1968" y="23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1200" y="10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H="1">
              <a:off x="1200" y="17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1200" y="19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>
              <a:off x="1200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1200" y="24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1200" y="26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1200" y="1008"/>
              <a:ext cx="0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19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1152" y="1200"/>
              <a:ext cx="96" cy="96"/>
              <a:chOff x="2880" y="2064"/>
              <a:chExt cx="96" cy="96"/>
            </a:xfrm>
          </p:grpSpPr>
          <p:sp>
            <p:nvSpPr>
              <p:cNvPr id="106" name="Rectangle 4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Oval 4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152" y="1440"/>
              <a:ext cx="96" cy="96"/>
              <a:chOff x="2880" y="2064"/>
              <a:chExt cx="96" cy="96"/>
            </a:xfrm>
          </p:grpSpPr>
          <p:sp>
            <p:nvSpPr>
              <p:cNvPr id="104" name="Rectangle 47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Oval 48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9"/>
            <p:cNvGrpSpPr>
              <a:grpSpLocks/>
            </p:cNvGrpSpPr>
            <p:nvPr/>
          </p:nvGrpSpPr>
          <p:grpSpPr bwMode="auto">
            <a:xfrm>
              <a:off x="1152" y="1680"/>
              <a:ext cx="96" cy="96"/>
              <a:chOff x="2880" y="2064"/>
              <a:chExt cx="96" cy="96"/>
            </a:xfrm>
          </p:grpSpPr>
          <p:sp>
            <p:nvSpPr>
              <p:cNvPr id="102" name="Rectangle 50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Oval 51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52"/>
            <p:cNvGrpSpPr>
              <a:grpSpLocks/>
            </p:cNvGrpSpPr>
            <p:nvPr/>
          </p:nvGrpSpPr>
          <p:grpSpPr bwMode="auto">
            <a:xfrm>
              <a:off x="1152" y="1920"/>
              <a:ext cx="96" cy="96"/>
              <a:chOff x="2880" y="2064"/>
              <a:chExt cx="96" cy="96"/>
            </a:xfrm>
          </p:grpSpPr>
          <p:sp>
            <p:nvSpPr>
              <p:cNvPr id="100" name="Rectangle 5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Oval 5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55"/>
            <p:cNvGrpSpPr>
              <a:grpSpLocks/>
            </p:cNvGrpSpPr>
            <p:nvPr/>
          </p:nvGrpSpPr>
          <p:grpSpPr bwMode="auto">
            <a:xfrm>
              <a:off x="1152" y="2160"/>
              <a:ext cx="96" cy="96"/>
              <a:chOff x="2880" y="2064"/>
              <a:chExt cx="96" cy="96"/>
            </a:xfrm>
          </p:grpSpPr>
          <p:sp>
            <p:nvSpPr>
              <p:cNvPr id="98" name="Rectangle 56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57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8"/>
            <p:cNvGrpSpPr>
              <a:grpSpLocks/>
            </p:cNvGrpSpPr>
            <p:nvPr/>
          </p:nvGrpSpPr>
          <p:grpSpPr bwMode="auto">
            <a:xfrm>
              <a:off x="1152" y="2400"/>
              <a:ext cx="96" cy="96"/>
              <a:chOff x="2880" y="2064"/>
              <a:chExt cx="96" cy="96"/>
            </a:xfrm>
          </p:grpSpPr>
          <p:sp>
            <p:nvSpPr>
              <p:cNvPr id="96" name="Rectangle 59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60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61"/>
            <p:cNvGrpSpPr>
              <a:grpSpLocks/>
            </p:cNvGrpSpPr>
            <p:nvPr/>
          </p:nvGrpSpPr>
          <p:grpSpPr bwMode="auto">
            <a:xfrm>
              <a:off x="1152" y="2640"/>
              <a:ext cx="96" cy="96"/>
              <a:chOff x="2880" y="2064"/>
              <a:chExt cx="96" cy="96"/>
            </a:xfrm>
          </p:grpSpPr>
          <p:sp>
            <p:nvSpPr>
              <p:cNvPr id="94" name="Rectangle 62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Oval 63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698" rIns="45698" anchor="ctr">
                <a:noAutofit/>
              </a:bodyPr>
              <a:lstStyle/>
              <a:p>
                <a:endParaRPr lang="en-US" sz="1999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1392" y="8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1392" y="9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1728" y="8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1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56" name="Text Box 73"/>
            <p:cNvSpPr txBox="1">
              <a:spLocks noChangeArrowheads="1"/>
            </p:cNvSpPr>
            <p:nvPr/>
          </p:nvSpPr>
          <p:spPr bwMode="auto">
            <a:xfrm>
              <a:off x="1392" y="10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7" name="Text Box 74"/>
            <p:cNvSpPr txBox="1"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1728" y="11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1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59" name="Text Box 76"/>
            <p:cNvSpPr txBox="1"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0" name="Text Box 77"/>
            <p:cNvSpPr txBox="1">
              <a:spLocks noChangeArrowheads="1"/>
            </p:cNvSpPr>
            <p:nvPr/>
          </p:nvSpPr>
          <p:spPr bwMode="auto">
            <a:xfrm>
              <a:off x="1392" y="13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" name="Text Box 78"/>
            <p:cNvSpPr txBox="1">
              <a:spLocks noChangeArrowheads="1"/>
            </p:cNvSpPr>
            <p:nvPr/>
          </p:nvSpPr>
          <p:spPr bwMode="auto">
            <a:xfrm>
              <a:off x="1728" y="13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92" y="153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3" name="Text Box 80"/>
            <p:cNvSpPr txBox="1">
              <a:spLocks noChangeArrowheads="1"/>
            </p:cNvSpPr>
            <p:nvPr/>
          </p:nvSpPr>
          <p:spPr bwMode="auto">
            <a:xfrm>
              <a:off x="1392" y="163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1728" y="158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19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5" name="Text Box 82"/>
            <p:cNvSpPr txBox="1">
              <a:spLocks noChangeArrowheads="1"/>
            </p:cNvSpPr>
            <p:nvPr/>
          </p:nvSpPr>
          <p:spPr bwMode="auto">
            <a:xfrm>
              <a:off x="1392" y="177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68" name="Text Box 85"/>
            <p:cNvSpPr txBox="1"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" name="Text Box 86"/>
            <p:cNvSpPr txBox="1">
              <a:spLocks noChangeArrowheads="1"/>
            </p:cNvSpPr>
            <p:nvPr/>
          </p:nvSpPr>
          <p:spPr bwMode="auto">
            <a:xfrm>
              <a:off x="1392" y="21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0" name="Text Box 87"/>
            <p:cNvSpPr txBox="1">
              <a:spLocks noChangeArrowheads="1"/>
            </p:cNvSpPr>
            <p:nvPr/>
          </p:nvSpPr>
          <p:spPr bwMode="auto">
            <a:xfrm>
              <a:off x="1728" y="20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1" name="Text Box 88"/>
            <p:cNvSpPr txBox="1">
              <a:spLocks noChangeArrowheads="1"/>
            </p:cNvSpPr>
            <p:nvPr/>
          </p:nvSpPr>
          <p:spPr bwMode="auto">
            <a:xfrm>
              <a:off x="1392" y="22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" name="Text Box 89"/>
            <p:cNvSpPr txBox="1"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3" name="Text Box 90"/>
            <p:cNvSpPr txBox="1">
              <a:spLocks noChangeArrowheads="1"/>
            </p:cNvSpPr>
            <p:nvPr/>
          </p:nvSpPr>
          <p:spPr bwMode="auto">
            <a:xfrm>
              <a:off x="1728" y="23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4" name="Text Box 91"/>
            <p:cNvSpPr txBox="1">
              <a:spLocks noChangeArrowheads="1"/>
            </p:cNvSpPr>
            <p:nvPr/>
          </p:nvSpPr>
          <p:spPr bwMode="auto">
            <a:xfrm>
              <a:off x="1392" y="24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5" name="Text Box 92"/>
            <p:cNvSpPr txBox="1">
              <a:spLocks noChangeArrowheads="1"/>
            </p:cNvSpPr>
            <p:nvPr/>
          </p:nvSpPr>
          <p:spPr bwMode="auto">
            <a:xfrm>
              <a:off x="1392" y="25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6" name="Text Box 93"/>
            <p:cNvSpPr txBox="1">
              <a:spLocks noChangeArrowheads="1"/>
            </p:cNvSpPr>
            <p:nvPr/>
          </p:nvSpPr>
          <p:spPr bwMode="auto">
            <a:xfrm>
              <a:off x="1728" y="25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/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Q+</a:t>
              </a:r>
            </a:p>
          </p:txBody>
        </p:sp>
        <p:sp>
          <p:nvSpPr>
            <p:cNvPr id="77" name="Text Box 95"/>
            <p:cNvSpPr txBox="1">
              <a:spLocks noChangeArrowheads="1"/>
            </p:cNvSpPr>
            <p:nvPr/>
          </p:nvSpPr>
          <p:spPr bwMode="auto">
            <a:xfrm>
              <a:off x="720" y="7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8" name="Text Box 96"/>
            <p:cNvSpPr txBox="1">
              <a:spLocks noChangeArrowheads="1"/>
            </p:cNvSpPr>
            <p:nvPr/>
          </p:nvSpPr>
          <p:spPr bwMode="auto">
            <a:xfrm>
              <a:off x="720" y="10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9" name="Text Box 97"/>
            <p:cNvSpPr txBox="1">
              <a:spLocks noChangeArrowheads="1"/>
            </p:cNvSpPr>
            <p:nvPr/>
          </p:nvSpPr>
          <p:spPr bwMode="auto">
            <a:xfrm>
              <a:off x="720" y="12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720" y="148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1" name="Text Box 99"/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Text Box 100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" name="Text Box 10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Text Box 102"/>
            <p:cNvSpPr txBox="1">
              <a:spLocks noChangeArrowheads="1"/>
            </p:cNvSpPr>
            <p:nvPr/>
          </p:nvSpPr>
          <p:spPr bwMode="auto">
            <a:xfrm>
              <a:off x="720" y="24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Text Box 103"/>
            <p:cNvSpPr txBox="1">
              <a:spLocks noChangeArrowheads="1"/>
            </p:cNvSpPr>
            <p:nvPr/>
          </p:nvSpPr>
          <p:spPr bwMode="auto">
            <a:xfrm>
              <a:off x="2352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6" name="Text Box 104"/>
            <p:cNvSpPr txBox="1">
              <a:spLocks noChangeArrowheads="1"/>
            </p:cNvSpPr>
            <p:nvPr/>
          </p:nvSpPr>
          <p:spPr bwMode="auto">
            <a:xfrm>
              <a:off x="2352" y="10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7" name="Text Box 105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2352" y="153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0" name="Text Box 108"/>
            <p:cNvSpPr txBox="1">
              <a:spLocks noChangeArrowheads="1"/>
            </p:cNvSpPr>
            <p:nvPr/>
          </p:nvSpPr>
          <p:spPr bwMode="auto">
            <a:xfrm>
              <a:off x="2352" y="20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352" y="22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2352" y="24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99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sz="1999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" name="Text Box 115"/>
            <p:cNvSpPr txBox="1">
              <a:spLocks noChangeArrowheads="1"/>
            </p:cNvSpPr>
            <p:nvPr/>
          </p:nvSpPr>
          <p:spPr bwMode="auto">
            <a:xfrm>
              <a:off x="864" y="2766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r>
                <a:rPr lang="zh-CN" altLang="en-US" sz="2398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时钟</a:t>
              </a:r>
              <a:endParaRPr lang="en-US" sz="239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Text Box 117"/>
          <p:cNvSpPr txBox="1">
            <a:spLocks noChangeArrowheads="1"/>
          </p:cNvSpPr>
          <p:nvPr/>
        </p:nvSpPr>
        <p:spPr bwMode="auto">
          <a:xfrm>
            <a:off x="192656" y="1344741"/>
            <a:ext cx="1715048" cy="44822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98" rIns="45698">
            <a:noAutofit/>
          </a:bodyPr>
          <a:lstStyle/>
          <a:p>
            <a:r>
              <a:rPr lang="zh-CN" altLang="en-US" sz="239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sz="2398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4500025" y="4449463"/>
            <a:ext cx="4350768" cy="15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8" tIns="45698" rIns="91398" bIns="4569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3941"/>
            <a:r>
              <a:rPr lang="zh-CN" altLang="en-US" sz="2398" kern="0" dirty="0"/>
              <a:t>存储字数据</a:t>
            </a:r>
            <a:endParaRPr lang="en-US" sz="2398" kern="0" dirty="0"/>
          </a:p>
          <a:p>
            <a:pPr lvl="1" defTabSz="913941"/>
            <a:r>
              <a:rPr lang="zh-CN" altLang="en-US" sz="2398" kern="0" dirty="0" smtClean="0"/>
              <a:t>边缘</a:t>
            </a:r>
            <a:r>
              <a:rPr lang="zh-CN" altLang="en-US" sz="2398" kern="0" dirty="0"/>
              <a:t>触发锁存器的集合</a:t>
            </a:r>
            <a:endParaRPr lang="en-US" sz="2398" kern="0" dirty="0"/>
          </a:p>
          <a:p>
            <a:pPr lvl="1" defTabSz="913941"/>
            <a:r>
              <a:rPr lang="zh-CN" altLang="en-US" sz="2398" kern="0" dirty="0"/>
              <a:t>在时钟上升沿加载输入</a:t>
            </a:r>
            <a:endParaRPr lang="en-US" sz="2398" kern="0" dirty="0"/>
          </a:p>
        </p:txBody>
      </p:sp>
    </p:spTree>
    <p:extLst>
      <p:ext uri="{BB962C8B-B14F-4D97-AF65-F5344CB8AC3E}">
        <p14:creationId xmlns:p14="http://schemas.microsoft.com/office/powerpoint/2010/main" val="20546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逻辑设计概述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基本的硬件需求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通讯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如何将值从一个地方移动到另外一个地方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计算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存储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比特是我们的朋友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全部用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通讯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电线上的低或高电压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计算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计算布尔函数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存储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存储信息位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寄存器操作</a:t>
            </a:r>
            <a:endParaRPr 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09" y="3893194"/>
            <a:ext cx="8302372" cy="2549892"/>
          </a:xfrm>
        </p:spPr>
        <p:txBody>
          <a:bodyPr/>
          <a:lstStyle/>
          <a:p>
            <a:pPr lvl="1"/>
            <a:r>
              <a:rPr lang="zh-CN" altLang="en-US" dirty="0" smtClean="0"/>
              <a:t>存储数据位</a:t>
            </a:r>
            <a:endParaRPr lang="en-US" dirty="0" smtClean="0"/>
          </a:p>
          <a:p>
            <a:pPr lvl="1"/>
            <a:r>
              <a:rPr lang="zh-CN" altLang="en-US" dirty="0" smtClean="0"/>
              <a:t>大多数时候作为输入和输出之间的栅栏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当时钟上升的时候，加载输入</a:t>
            </a:r>
            <a:endParaRPr lang="en-US" dirty="0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363843" y="1527758"/>
            <a:ext cx="958467" cy="37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79" tIns="45744" rIns="91479" bIns="45744">
            <a:spAutoFit/>
          </a:bodyPr>
          <a:lstStyle/>
          <a:p>
            <a:pPr defTabSz="914842"/>
            <a:r>
              <a:rPr lang="zh-CN" altLang="en-US" sz="1803" dirty="0">
                <a:solidFill>
                  <a:srgbClr val="000066"/>
                </a:solidFill>
              </a:rPr>
              <a:t>状态</a:t>
            </a:r>
            <a:r>
              <a:rPr lang="en-US" sz="1803" dirty="0">
                <a:solidFill>
                  <a:srgbClr val="000066"/>
                </a:solidFill>
              </a:rPr>
              <a:t> = x</a:t>
            </a:r>
          </a:p>
        </p:txBody>
      </p:sp>
      <p:grpSp>
        <p:nvGrpSpPr>
          <p:cNvPr id="312341" name="Group 21"/>
          <p:cNvGrpSpPr>
            <a:grpSpLocks/>
          </p:cNvGrpSpPr>
          <p:nvPr/>
        </p:nvGrpSpPr>
        <p:grpSpPr bwMode="auto">
          <a:xfrm>
            <a:off x="3501041" y="1909240"/>
            <a:ext cx="1911532" cy="1144590"/>
            <a:chOff x="2202" y="1200"/>
            <a:chExt cx="1203" cy="720"/>
          </a:xfrm>
        </p:grpSpPr>
        <p:grpSp>
          <p:nvGrpSpPr>
            <p:cNvPr id="312328" name="Group 8"/>
            <p:cNvGrpSpPr>
              <a:grpSpLocks/>
            </p:cNvGrpSpPr>
            <p:nvPr/>
          </p:nvGrpSpPr>
          <p:grpSpPr bwMode="auto">
            <a:xfrm>
              <a:off x="2541" y="1200"/>
              <a:ext cx="864" cy="720"/>
              <a:chOff x="2832" y="912"/>
              <a:chExt cx="864" cy="720"/>
            </a:xfrm>
          </p:grpSpPr>
          <p:sp>
            <p:nvSpPr>
              <p:cNvPr id="312329" name="Freeform 9"/>
              <p:cNvSpPr>
                <a:spLocks/>
              </p:cNvSpPr>
              <p:nvPr/>
            </p:nvSpPr>
            <p:spPr bwMode="auto">
              <a:xfrm>
                <a:off x="3024" y="1344"/>
                <a:ext cx="432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288"/>
                  </a:cxn>
                  <a:cxn ang="0">
                    <a:pos x="240" y="0"/>
                  </a:cxn>
                  <a:cxn ang="0">
                    <a:pos x="432" y="0"/>
                  </a:cxn>
                </a:cxnLst>
                <a:rect l="0" t="0" r="r" b="b"/>
                <a:pathLst>
                  <a:path w="432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3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842"/>
                <a:endParaRPr lang="en-US" sz="1803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30" name="Rectangle 10"/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86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842"/>
                <a:r>
                  <a:rPr lang="zh-CN" altLang="en-US" sz="1803" dirty="0">
                    <a:solidFill>
                      <a:srgbClr val="000066"/>
                    </a:solidFill>
                  </a:rPr>
                  <a:t>时钟上升沿</a:t>
                </a:r>
                <a:endParaRPr lang="en-US" sz="1803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12331" name="Rectangle 11"/>
            <p:cNvSpPr>
              <a:spLocks noChangeArrowheads="1"/>
            </p:cNvSpPr>
            <p:nvPr/>
          </p:nvSpPr>
          <p:spPr bwMode="auto">
            <a:xfrm>
              <a:off x="2202" y="1324"/>
              <a:ext cx="3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sz="3598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</p:grp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2101119" y="2061857"/>
            <a:ext cx="958467" cy="37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79" tIns="45744" rIns="91479" bIns="45744">
            <a:spAutoFit/>
          </a:bodyPr>
          <a:lstStyle/>
          <a:p>
            <a:pPr defTabSz="914842"/>
            <a:r>
              <a:rPr lang="zh-CN" altLang="en-US" sz="1803" dirty="0">
                <a:solidFill>
                  <a:srgbClr val="000066"/>
                </a:solidFill>
              </a:rPr>
              <a:t>输出</a:t>
            </a:r>
            <a:r>
              <a:rPr lang="en-US" sz="1803" dirty="0">
                <a:solidFill>
                  <a:srgbClr val="000066"/>
                </a:solidFill>
              </a:rPr>
              <a:t> = x</a:t>
            </a: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869401" y="2061857"/>
            <a:ext cx="958467" cy="37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79" tIns="45744" rIns="91479" bIns="45744">
            <a:spAutoFit/>
          </a:bodyPr>
          <a:lstStyle/>
          <a:p>
            <a:pPr algn="r" defTabSz="914842"/>
            <a:r>
              <a:rPr lang="zh-CN" altLang="en-US" sz="1803" dirty="0">
                <a:solidFill>
                  <a:srgbClr val="000066"/>
                </a:solidFill>
              </a:rPr>
              <a:t>输入</a:t>
            </a:r>
            <a:r>
              <a:rPr lang="en-US" sz="1803" dirty="0">
                <a:solidFill>
                  <a:srgbClr val="000066"/>
                </a:solidFill>
              </a:rPr>
              <a:t> = y</a:t>
            </a:r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1370224" y="2519687"/>
            <a:ext cx="457624" cy="228918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79" tIns="45744" rIns="91479" bIns="45744" anchor="ctr"/>
          <a:lstStyle/>
          <a:p>
            <a:pPr defTabSz="914842"/>
            <a:endParaRPr lang="en-US" sz="1803" b="1">
              <a:solidFill>
                <a:srgbClr val="000066"/>
              </a:solidFill>
            </a:endParaRPr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2056659" y="2519687"/>
            <a:ext cx="457624" cy="228918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79" tIns="45744" rIns="91479" bIns="45744" anchor="ctr"/>
          <a:lstStyle/>
          <a:p>
            <a:pPr defTabSz="914842"/>
            <a:endParaRPr lang="en-US" sz="1803" b="1">
              <a:solidFill>
                <a:srgbClr val="000066"/>
              </a:solidFill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827848" y="1985553"/>
            <a:ext cx="228812" cy="129720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79" tIns="45744" rIns="91479" bIns="45744" anchor="ctr"/>
          <a:lstStyle/>
          <a:p>
            <a:pPr defTabSz="914842"/>
            <a:r>
              <a:rPr lang="en-US" sz="1999">
                <a:solidFill>
                  <a:srgbClr val="000066"/>
                </a:solidFill>
              </a:rPr>
              <a:t>x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5407840" y="1527709"/>
            <a:ext cx="2456550" cy="1755038"/>
            <a:chOff x="3402" y="960"/>
            <a:chExt cx="1546" cy="1104"/>
          </a:xfrm>
        </p:grpSpPr>
        <p:sp>
          <p:nvSpPr>
            <p:cNvPr id="312332" name="Rectangle 12"/>
            <p:cNvSpPr>
              <a:spLocks noChangeArrowheads="1"/>
            </p:cNvSpPr>
            <p:nvPr/>
          </p:nvSpPr>
          <p:spPr bwMode="auto">
            <a:xfrm>
              <a:off x="3402" y="1324"/>
              <a:ext cx="3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sz="3598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2342" name="Group 22"/>
            <p:cNvGrpSpPr>
              <a:grpSpLocks/>
            </p:cNvGrpSpPr>
            <p:nvPr/>
          </p:nvGrpSpPr>
          <p:grpSpPr bwMode="auto">
            <a:xfrm>
              <a:off x="3881" y="960"/>
              <a:ext cx="1067" cy="1104"/>
              <a:chOff x="3881" y="960"/>
              <a:chExt cx="1067" cy="1104"/>
            </a:xfrm>
          </p:grpSpPr>
          <p:sp>
            <p:nvSpPr>
              <p:cNvPr id="312335" name="Rectangle 15"/>
              <p:cNvSpPr>
                <a:spLocks noChangeArrowheads="1"/>
              </p:cNvSpPr>
              <p:nvPr/>
            </p:nvSpPr>
            <p:spPr bwMode="auto">
              <a:xfrm>
                <a:off x="3881" y="960"/>
                <a:ext cx="6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4842"/>
                <a:r>
                  <a:rPr lang="zh-CN" altLang="en-US" sz="1803" dirty="0">
                    <a:solidFill>
                      <a:srgbClr val="000066"/>
                    </a:solidFill>
                  </a:rPr>
                  <a:t>状态</a:t>
                </a:r>
                <a:r>
                  <a:rPr lang="en-US" sz="1803" dirty="0">
                    <a:solidFill>
                      <a:srgbClr val="000066"/>
                    </a:solidFill>
                  </a:rPr>
                  <a:t> = y</a:t>
                </a:r>
              </a:p>
            </p:txBody>
          </p:sp>
          <p:sp>
            <p:nvSpPr>
              <p:cNvPr id="312336" name="Rectangle 16"/>
              <p:cNvSpPr>
                <a:spLocks noChangeArrowheads="1"/>
              </p:cNvSpPr>
              <p:nvPr/>
            </p:nvSpPr>
            <p:spPr bwMode="auto">
              <a:xfrm>
                <a:off x="4345" y="1296"/>
                <a:ext cx="6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4842"/>
                <a:r>
                  <a:rPr lang="zh-CN" altLang="en-US" sz="1803" dirty="0">
                    <a:solidFill>
                      <a:srgbClr val="000066"/>
                    </a:solidFill>
                  </a:rPr>
                  <a:t>输出</a:t>
                </a:r>
                <a:r>
                  <a:rPr lang="en-US" sz="1803" dirty="0">
                    <a:solidFill>
                      <a:srgbClr val="000066"/>
                    </a:solidFill>
                  </a:rPr>
                  <a:t> = y</a:t>
                </a:r>
              </a:p>
            </p:txBody>
          </p:sp>
          <p:sp>
            <p:nvSpPr>
              <p:cNvPr id="312339" name="AutoShape 19"/>
              <p:cNvSpPr>
                <a:spLocks noChangeArrowheads="1"/>
              </p:cNvSpPr>
              <p:nvPr/>
            </p:nvSpPr>
            <p:spPr bwMode="auto">
              <a:xfrm>
                <a:off x="3885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842"/>
                <a:endParaRPr lang="en-US" sz="1803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40" name="AutoShape 20"/>
              <p:cNvSpPr>
                <a:spLocks noChangeArrowheads="1"/>
              </p:cNvSpPr>
              <p:nvPr/>
            </p:nvSpPr>
            <p:spPr bwMode="auto">
              <a:xfrm>
                <a:off x="4317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842"/>
                <a:endParaRPr lang="en-US" sz="1803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2326" name="Rectangle 6"/>
              <p:cNvSpPr>
                <a:spLocks noChangeArrowheads="1"/>
              </p:cNvSpPr>
              <p:nvPr/>
            </p:nvSpPr>
            <p:spPr bwMode="auto">
              <a:xfrm>
                <a:off x="4173" y="1248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842"/>
                <a:r>
                  <a:rPr lang="en-US" sz="1999">
                    <a:solidFill>
                      <a:srgbClr val="000066"/>
                    </a:solidFill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2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状态机示例</a:t>
            </a:r>
            <a:endParaRPr lang="en-US" dirty="0"/>
          </a:p>
        </p:txBody>
      </p:sp>
      <p:sp>
        <p:nvSpPr>
          <p:cNvPr id="313427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5569875" y="1604022"/>
            <a:ext cx="3025401" cy="2594403"/>
          </a:xfrm>
        </p:spPr>
        <p:txBody>
          <a:bodyPr/>
          <a:lstStyle/>
          <a:p>
            <a:pPr lvl="1"/>
            <a:r>
              <a:rPr lang="zh-CN" altLang="en-US" dirty="0" smtClean="0"/>
              <a:t>累加器示例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在每个时钟加载或累加</a:t>
            </a:r>
            <a:endParaRPr lang="en-US" dirty="0"/>
          </a:p>
        </p:txBody>
      </p:sp>
      <p:grpSp>
        <p:nvGrpSpPr>
          <p:cNvPr id="313386" name="Group 42"/>
          <p:cNvGrpSpPr>
            <a:grpSpLocks/>
          </p:cNvGrpSpPr>
          <p:nvPr/>
        </p:nvGrpSpPr>
        <p:grpSpPr bwMode="auto">
          <a:xfrm>
            <a:off x="1222452" y="1165252"/>
            <a:ext cx="4477720" cy="2851935"/>
            <a:chOff x="192" y="1068"/>
            <a:chExt cx="2818" cy="1794"/>
          </a:xfrm>
        </p:grpSpPr>
        <p:sp>
          <p:nvSpPr>
            <p:cNvPr id="313383" name="Rectangle 39"/>
            <p:cNvSpPr>
              <a:spLocks noChangeArrowheads="1"/>
            </p:cNvSpPr>
            <p:nvPr/>
          </p:nvSpPr>
          <p:spPr bwMode="auto">
            <a:xfrm>
              <a:off x="940" y="1088"/>
              <a:ext cx="1267" cy="144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/>
            <a:lstStyle/>
            <a:p>
              <a:pPr defTabSz="914842"/>
              <a:r>
                <a:rPr lang="zh-CN" altLang="en-US" sz="1803" b="1" dirty="0">
                  <a:solidFill>
                    <a:srgbClr val="000066"/>
                  </a:solidFill>
                </a:rPr>
                <a:t>组合</a:t>
              </a:r>
              <a:r>
                <a:rPr lang="zh-CN" altLang="en-US" sz="1803" b="1" dirty="0" smtClean="0">
                  <a:solidFill>
                    <a:srgbClr val="000066"/>
                  </a:solidFill>
                </a:rPr>
                <a:t>逻辑</a:t>
              </a:r>
              <a:endParaRPr lang="en-US" sz="1803" b="1" dirty="0">
                <a:solidFill>
                  <a:srgbClr val="000066"/>
                </a:solidFill>
              </a:endParaRPr>
            </a:p>
          </p:txBody>
        </p:sp>
        <p:sp>
          <p:nvSpPr>
            <p:cNvPr id="313358" name="Line 14"/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3359" name="Line 15"/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grpSp>
          <p:nvGrpSpPr>
            <p:cNvPr id="313360" name="Group 16"/>
            <p:cNvGrpSpPr>
              <a:grpSpLocks/>
            </p:cNvGrpSpPr>
            <p:nvPr/>
          </p:nvGrpSpPr>
          <p:grpSpPr bwMode="auto"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313361" name="Freeform 17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842"/>
                <a:endParaRPr lang="en-US" sz="1803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3362" name="Text Box 18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842"/>
                <a:r>
                  <a:rPr lang="en-US" sz="1599">
                    <a:solidFill>
                      <a:srgbClr val="000066"/>
                    </a:solidFill>
                  </a:rPr>
                  <a:t>A</a:t>
                </a:r>
              </a:p>
              <a:p>
                <a:pPr defTabSz="914842"/>
                <a:r>
                  <a:rPr lang="en-US" sz="1599">
                    <a:solidFill>
                      <a:srgbClr val="000066"/>
                    </a:solidFill>
                  </a:rPr>
                  <a:t>L</a:t>
                </a:r>
              </a:p>
              <a:p>
                <a:pPr defTabSz="914842"/>
                <a:r>
                  <a:rPr lang="en-US" sz="1599">
                    <a:solidFill>
                      <a:srgbClr val="000066"/>
                    </a:solidFill>
                  </a:rPr>
                  <a:t>U</a:t>
                </a:r>
              </a:p>
            </p:txBody>
          </p:sp>
        </p:grpSp>
        <p:sp>
          <p:nvSpPr>
            <p:cNvPr id="313363" name="Line 19"/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3364" name="Line 20"/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3368" name="Rectangle 24"/>
            <p:cNvSpPr>
              <a:spLocks noChangeArrowheads="1"/>
            </p:cNvSpPr>
            <p:nvPr/>
          </p:nvSpPr>
          <p:spPr bwMode="auto">
            <a:xfrm>
              <a:off x="1200" y="1248"/>
              <a:ext cx="1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sz="1599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313375" name="Line 31"/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3376" name="Rectangle 32"/>
            <p:cNvSpPr>
              <a:spLocks noChangeArrowheads="1"/>
            </p:cNvSpPr>
            <p:nvPr/>
          </p:nvSpPr>
          <p:spPr bwMode="auto">
            <a:xfrm>
              <a:off x="2689" y="1856"/>
              <a:ext cx="3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altLang="zh-CN" sz="1803" b="1" dirty="0" smtClean="0">
                  <a:solidFill>
                    <a:srgbClr val="000066"/>
                  </a:solidFill>
                </a:rPr>
                <a:t>Out</a:t>
              </a:r>
              <a:endParaRPr lang="en-US" sz="1803" b="1" dirty="0">
                <a:solidFill>
                  <a:srgbClr val="000066"/>
                </a:solidFill>
              </a:endParaRPr>
            </a:p>
          </p:txBody>
        </p:sp>
        <p:sp>
          <p:nvSpPr>
            <p:cNvPr id="313377" name="Freeform 33"/>
            <p:cNvSpPr>
              <a:spLocks/>
            </p:cNvSpPr>
            <p:nvPr/>
          </p:nvSpPr>
          <p:spPr bwMode="auto">
            <a:xfrm flipV="1">
              <a:off x="672" y="2496"/>
              <a:ext cx="115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3378" name="AutoShape 34"/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defTabSz="914842"/>
              <a:r>
                <a:rPr lang="en-US" sz="1200">
                  <a:solidFill>
                    <a:srgbClr val="000066"/>
                  </a:solidFill>
                </a:rPr>
                <a:t>MUX</a:t>
              </a:r>
            </a:p>
          </p:txBody>
        </p:sp>
        <p:sp>
          <p:nvSpPr>
            <p:cNvPr id="313380" name="Freeform 36"/>
            <p:cNvSpPr>
              <a:spLocks/>
            </p:cNvSpPr>
            <p:nvPr/>
          </p:nvSpPr>
          <p:spPr bwMode="auto">
            <a:xfrm>
              <a:off x="1027" y="2188"/>
              <a:ext cx="125" cy="233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squar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3370" name="Rectangle 26"/>
            <p:cNvSpPr>
              <a:spLocks noChangeArrowheads="1"/>
            </p:cNvSpPr>
            <p:nvPr/>
          </p:nvSpPr>
          <p:spPr bwMode="auto">
            <a:xfrm>
              <a:off x="1632" y="1824"/>
              <a:ext cx="28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1399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313381" name="Rectangle 37"/>
            <p:cNvSpPr>
              <a:spLocks noChangeArrowheads="1"/>
            </p:cNvSpPr>
            <p:nvPr/>
          </p:nvSpPr>
          <p:spPr bwMode="auto">
            <a:xfrm>
              <a:off x="1632" y="2304"/>
              <a:ext cx="28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1399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13349" name="Rectangle 5"/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842"/>
              <a:endParaRPr lang="en-US" sz="1999">
                <a:solidFill>
                  <a:srgbClr val="000066"/>
                </a:solidFill>
              </a:endParaRPr>
            </a:p>
          </p:txBody>
        </p:sp>
        <p:sp>
          <p:nvSpPr>
            <p:cNvPr id="313354" name="Line 10"/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3355" name="Text Box 11"/>
            <p:cNvSpPr txBox="1">
              <a:spLocks noChangeArrowheads="1"/>
            </p:cNvSpPr>
            <p:nvPr/>
          </p:nvSpPr>
          <p:spPr bwMode="auto">
            <a:xfrm>
              <a:off x="2162" y="2629"/>
              <a:ext cx="38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en-US" altLang="zh-CN" sz="1803" b="1" dirty="0" smtClean="0">
                  <a:solidFill>
                    <a:srgbClr val="000066"/>
                  </a:solidFill>
                </a:rPr>
                <a:t>Clock</a:t>
              </a:r>
              <a:endParaRPr lang="en-US" sz="1803" b="1" dirty="0">
                <a:solidFill>
                  <a:srgbClr val="000066"/>
                </a:solidFill>
              </a:endParaRPr>
            </a:p>
          </p:txBody>
        </p:sp>
        <p:sp>
          <p:nvSpPr>
            <p:cNvPr id="313382" name="Freeform 38"/>
            <p:cNvSpPr>
              <a:spLocks/>
            </p:cNvSpPr>
            <p:nvPr/>
          </p:nvSpPr>
          <p:spPr bwMode="auto">
            <a:xfrm>
              <a:off x="940" y="1068"/>
              <a:ext cx="1749" cy="1042"/>
            </a:xfrm>
            <a:custGeom>
              <a:avLst/>
              <a:gdLst/>
              <a:ahLst/>
              <a:cxnLst>
                <a:cxn ang="0">
                  <a:pos x="1488" y="1104"/>
                </a:cxn>
                <a:cxn ang="0">
                  <a:pos x="1680" y="1104"/>
                </a:cxn>
                <a:cxn ang="0">
                  <a:pos x="1680" y="0"/>
                </a:cxn>
                <a:cxn ang="0">
                  <a:pos x="0" y="0"/>
                </a:cxn>
                <a:cxn ang="0">
                  <a:pos x="0" y="672"/>
                </a:cxn>
                <a:cxn ang="0">
                  <a:pos x="192" y="672"/>
                </a:cxn>
              </a:cxnLst>
              <a:rect l="0" t="0" r="r" b="b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squar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3384" name="Rectangle 40"/>
            <p:cNvSpPr>
              <a:spLocks noChangeArrowheads="1"/>
            </p:cNvSpPr>
            <p:nvPr/>
          </p:nvSpPr>
          <p:spPr bwMode="auto">
            <a:xfrm>
              <a:off x="192" y="2256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defTabSz="914842"/>
              <a:r>
                <a:rPr lang="en-US" altLang="zh-CN" sz="1803" b="1" dirty="0" smtClean="0">
                  <a:solidFill>
                    <a:srgbClr val="000066"/>
                  </a:solidFill>
                </a:rPr>
                <a:t>In</a:t>
              </a:r>
              <a:endParaRPr lang="en-US" sz="1803" b="1" dirty="0">
                <a:solidFill>
                  <a:srgbClr val="000066"/>
                </a:solidFill>
              </a:endParaRPr>
            </a:p>
          </p:txBody>
        </p:sp>
        <p:sp>
          <p:nvSpPr>
            <p:cNvPr id="313385" name="Rectangle 41"/>
            <p:cNvSpPr>
              <a:spLocks noChangeArrowheads="1"/>
            </p:cNvSpPr>
            <p:nvPr/>
          </p:nvSpPr>
          <p:spPr bwMode="auto">
            <a:xfrm>
              <a:off x="192" y="2505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defTabSz="914842"/>
              <a:r>
                <a:rPr lang="en-US" altLang="zh-CN" sz="1803" b="1" dirty="0" smtClean="0">
                  <a:solidFill>
                    <a:srgbClr val="000066"/>
                  </a:solidFill>
                </a:rPr>
                <a:t>Load</a:t>
              </a:r>
              <a:endParaRPr lang="en-US" sz="1803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56" name="Group 82"/>
          <p:cNvGrpSpPr>
            <a:grpSpLocks/>
          </p:cNvGrpSpPr>
          <p:nvPr/>
        </p:nvGrpSpPr>
        <p:grpSpPr bwMode="auto">
          <a:xfrm>
            <a:off x="1475656" y="4400128"/>
            <a:ext cx="5638800" cy="1981200"/>
            <a:chOff x="1440" y="2592"/>
            <a:chExt cx="3552" cy="1248"/>
          </a:xfrm>
        </p:grpSpPr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196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244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292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340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3888" y="2640"/>
              <a:ext cx="72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0" t="0" r="r" b="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1968" y="2928"/>
              <a:ext cx="264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0" t="0" r="r" b="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0</a:t>
              </a: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1</a:t>
              </a:r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2</a:t>
              </a:r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3</a:t>
              </a: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4</a:t>
              </a:r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5</a:t>
              </a:r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0</a:t>
              </a:r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0</a:t>
              </a:r>
              <a:r>
                <a:rPr lang="en-US" sz="1400" b="0"/>
                <a:t>+x</a:t>
              </a:r>
              <a:r>
                <a:rPr lang="en-US" sz="1400" b="0" baseline="-25000"/>
                <a:t>1</a:t>
              </a:r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0</a:t>
              </a:r>
              <a:r>
                <a:rPr lang="en-US" sz="1400" b="0"/>
                <a:t>+x</a:t>
              </a:r>
              <a:r>
                <a:rPr lang="en-US" sz="1400" b="0" baseline="-25000"/>
                <a:t>1</a:t>
              </a:r>
              <a:r>
                <a:rPr lang="en-US" sz="1400" b="0"/>
                <a:t>+x</a:t>
              </a:r>
              <a:r>
                <a:rPr lang="en-US" sz="1400" b="0" baseline="-25000"/>
                <a:t>2</a:t>
              </a:r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3</a:t>
              </a:r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3</a:t>
              </a:r>
              <a:r>
                <a:rPr lang="en-US" sz="1400" b="0"/>
                <a:t>+x</a:t>
              </a:r>
              <a:r>
                <a:rPr lang="en-US" sz="1400" b="0" baseline="-25000"/>
                <a:t>4</a:t>
              </a:r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r>
                <a:rPr lang="en-US" sz="1400" b="0"/>
                <a:t>x</a:t>
              </a:r>
              <a:r>
                <a:rPr lang="en-US" sz="1400" b="0" baseline="-25000"/>
                <a:t>3</a:t>
              </a:r>
              <a:r>
                <a:rPr lang="en-US" sz="1400" b="0"/>
                <a:t>+x</a:t>
              </a:r>
              <a:r>
                <a:rPr lang="en-US" sz="1400" b="0" baseline="-25000"/>
                <a:t>4</a:t>
              </a:r>
              <a:r>
                <a:rPr lang="en-US" sz="1400" b="0"/>
                <a:t>+x</a:t>
              </a:r>
              <a:r>
                <a:rPr lang="en-US" sz="1400" b="0" baseline="-25000"/>
                <a:t>5</a:t>
              </a:r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1440" y="2606"/>
              <a:ext cx="52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1600" dirty="0"/>
                <a:t>Clock</a:t>
              </a: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1440" y="2923"/>
              <a:ext cx="52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1600"/>
                <a:t>Load</a:t>
              </a: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1440" y="3240"/>
              <a:ext cx="52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1600"/>
                <a:t>In</a:t>
              </a: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1440" y="3557"/>
              <a:ext cx="52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noAutofit/>
            </a:bodyPr>
            <a:lstStyle/>
            <a:p>
              <a:pPr algn="r"/>
              <a:r>
                <a:rPr lang="en-US" sz="1600"/>
                <a:t>Out</a:t>
              </a:r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7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随机存取存储器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09" y="2564321"/>
            <a:ext cx="8302372" cy="3744999"/>
          </a:xfrm>
        </p:spPr>
        <p:txBody>
          <a:bodyPr/>
          <a:lstStyle/>
          <a:p>
            <a:pPr lvl="1"/>
            <a:r>
              <a:rPr lang="zh-CN" altLang="en-US" sz="2000" dirty="0" smtClean="0"/>
              <a:t>存储内存中多个字</a:t>
            </a:r>
            <a:endParaRPr lang="en-US" sz="2000" dirty="0"/>
          </a:p>
          <a:p>
            <a:pPr lvl="2"/>
            <a:r>
              <a:rPr lang="zh-CN" altLang="en-US" sz="2000" dirty="0" smtClean="0"/>
              <a:t>通过输入的地址来决定读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写哪个字</a:t>
            </a:r>
            <a:endParaRPr lang="en-US" sz="2000" dirty="0"/>
          </a:p>
          <a:p>
            <a:pPr lvl="1"/>
            <a:r>
              <a:rPr lang="zh-CN" altLang="en-US" sz="2000" dirty="0" smtClean="0"/>
              <a:t>寄存器文件</a:t>
            </a:r>
            <a:endParaRPr lang="en-US" sz="2000" dirty="0"/>
          </a:p>
          <a:p>
            <a:pPr lvl="2"/>
            <a:r>
              <a:rPr lang="zh-CN" altLang="en-US" sz="2000" dirty="0" smtClean="0"/>
              <a:t>存储程序寄存器的值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/>
              <a:t>,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rsp</a:t>
            </a:r>
            <a:r>
              <a:rPr lang="en-US" sz="2000" dirty="0"/>
              <a:t>, </a:t>
            </a:r>
            <a:r>
              <a:rPr lang="zh-CN" altLang="en-US" sz="2000" dirty="0" smtClean="0"/>
              <a:t>等</a:t>
            </a:r>
            <a:r>
              <a:rPr lang="en-US" sz="2000" dirty="0" smtClean="0"/>
              <a:t>.</a:t>
            </a:r>
            <a:endParaRPr lang="en-US" sz="2000" dirty="0"/>
          </a:p>
          <a:p>
            <a:pPr lvl="2"/>
            <a:r>
              <a:rPr lang="zh-CN" altLang="en-US" sz="2000" dirty="0" smtClean="0"/>
              <a:t>寄存器标识符作为地址</a:t>
            </a:r>
            <a:endParaRPr lang="en-US" sz="2000" dirty="0"/>
          </a:p>
          <a:p>
            <a:pPr lvl="3"/>
            <a:r>
              <a:rPr lang="en-US" sz="2000" dirty="0" smtClean="0"/>
              <a:t>ID 15 (0xF) </a:t>
            </a:r>
            <a:r>
              <a:rPr lang="zh-CN" altLang="en-US" sz="2000" dirty="0" smtClean="0"/>
              <a:t>表示不执行读写</a:t>
            </a:r>
            <a:endParaRPr lang="en-US" sz="2000" dirty="0"/>
          </a:p>
          <a:p>
            <a:pPr lvl="1"/>
            <a:r>
              <a:rPr lang="zh-CN" altLang="en-US" sz="2000" dirty="0" smtClean="0"/>
              <a:t>多端口</a:t>
            </a:r>
            <a:endParaRPr lang="en-US" sz="2000" dirty="0"/>
          </a:p>
          <a:p>
            <a:pPr lvl="2"/>
            <a:r>
              <a:rPr lang="zh-CN" altLang="en-US" sz="2000" dirty="0" smtClean="0"/>
              <a:t>在每个周期可以读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写多个字</a:t>
            </a:r>
            <a:endParaRPr lang="en-US" sz="2000" dirty="0"/>
          </a:p>
          <a:p>
            <a:pPr lvl="3"/>
            <a:r>
              <a:rPr lang="zh-CN" altLang="en-US" sz="2000" dirty="0" smtClean="0"/>
              <a:t>每个端口有单独的地址和数据输入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</a:t>
            </a:r>
            <a:endParaRPr lang="en-US" sz="2000" dirty="0"/>
          </a:p>
        </p:txBody>
      </p: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3998094" y="692696"/>
            <a:ext cx="4390330" cy="2216054"/>
            <a:chOff x="1389" y="672"/>
            <a:chExt cx="2763" cy="1394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448" y="720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388" tIns="45693" rIns="91388" bIns="45693" anchor="ctr"/>
            <a:lstStyle/>
            <a:p>
              <a:pPr defTabSz="914842"/>
              <a:r>
                <a:rPr lang="zh-CN" altLang="en-US" sz="1399" dirty="0">
                  <a:solidFill>
                    <a:srgbClr val="000066"/>
                  </a:solidFill>
                </a:rPr>
                <a:t>寄存器文件</a:t>
              </a:r>
              <a:endParaRPr lang="en-US" sz="1399" dirty="0">
                <a:solidFill>
                  <a:srgbClr val="000066"/>
                </a:solidFill>
              </a:endParaRPr>
            </a:p>
          </p:txBody>
        </p:sp>
        <p:sp>
          <p:nvSpPr>
            <p:cNvPr id="316421" name="Text Box 5"/>
            <p:cNvSpPr txBox="1">
              <a:spLocks noChangeArrowheads="1"/>
            </p:cNvSpPr>
            <p:nvPr/>
          </p:nvSpPr>
          <p:spPr bwMode="auto">
            <a:xfrm>
              <a:off x="2448" y="864"/>
              <a:ext cx="19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999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448" y="1392"/>
              <a:ext cx="19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999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3216" y="1104"/>
              <a:ext cx="19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999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408" y="110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dstW</a:t>
              </a:r>
            </a:p>
          </p:txBody>
        </p:sp>
        <p:sp>
          <p:nvSpPr>
            <p:cNvPr id="316425" name="Oval 9"/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 rot="16200000" flipV="1">
              <a:off x="3552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6431" name="Line 15"/>
            <p:cNvSpPr>
              <a:spLocks noChangeShapeType="1"/>
            </p:cNvSpPr>
            <p:nvPr/>
          </p:nvSpPr>
          <p:spPr bwMode="auto">
            <a:xfrm rot="16200000" flipV="1">
              <a:off x="3551" y="115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valA</a:t>
              </a:r>
            </a:p>
          </p:txBody>
        </p:sp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3408" y="91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valW</a:t>
              </a: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1389" y="1104"/>
              <a:ext cx="77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r" defTabSz="914842"/>
              <a:r>
                <a:rPr lang="zh-CN" altLang="en-US" sz="1399" dirty="0">
                  <a:solidFill>
                    <a:srgbClr val="000066"/>
                  </a:solidFill>
                </a:rPr>
                <a:t>读端口</a:t>
              </a:r>
              <a:endParaRPr lang="en-US" altLang="zh-CN" sz="1399" dirty="0">
                <a:solidFill>
                  <a:srgbClr val="000066"/>
                </a:solidFill>
              </a:endParaRP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696" y="1104"/>
              <a:ext cx="456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zh-CN" altLang="en-US" sz="1399" dirty="0">
                  <a:solidFill>
                    <a:srgbClr val="000066"/>
                  </a:solidFill>
                </a:rPr>
                <a:t>写端口</a:t>
              </a:r>
              <a:endParaRPr lang="en-US" sz="1399" dirty="0">
                <a:solidFill>
                  <a:srgbClr val="000066"/>
                </a:solidFill>
              </a:endParaRPr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 flipH="1" flipV="1">
              <a:off x="3216" y="16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3070" y="1872"/>
              <a:ext cx="284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1399" dirty="0">
                  <a:solidFill>
                    <a:srgbClr val="000066"/>
                  </a:solidFill>
                </a:rPr>
                <a:t>时钟</a:t>
              </a:r>
              <a:endParaRPr lang="en-US" sz="1399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0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寄存器文件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9391" y="1222495"/>
            <a:ext cx="4855894" cy="2365485"/>
          </a:xfrm>
        </p:spPr>
        <p:txBody>
          <a:bodyPr/>
          <a:lstStyle/>
          <a:p>
            <a:r>
              <a:rPr lang="zh-CN" altLang="en-US" sz="1999" dirty="0"/>
              <a:t>读</a:t>
            </a:r>
            <a:endParaRPr lang="en-US" sz="1999" dirty="0"/>
          </a:p>
          <a:p>
            <a:pPr lvl="1"/>
            <a:r>
              <a:rPr lang="zh-CN" altLang="en-US" sz="1800" dirty="0" smtClean="0"/>
              <a:t>像组合逻辑</a:t>
            </a:r>
            <a:r>
              <a:rPr lang="zh-CN" altLang="en-US" sz="1800" dirty="0"/>
              <a:t>一样</a:t>
            </a:r>
            <a:endParaRPr lang="en-US" sz="1800" dirty="0"/>
          </a:p>
          <a:p>
            <a:pPr lvl="1"/>
            <a:r>
              <a:rPr lang="zh-CN" altLang="en-US" sz="1800" dirty="0"/>
              <a:t>根据输入地址输出数据</a:t>
            </a:r>
            <a:endParaRPr lang="en-US" sz="1800" dirty="0"/>
          </a:p>
          <a:p>
            <a:pPr lvl="2"/>
            <a:r>
              <a:rPr lang="zh-CN" altLang="en-US" sz="1599" dirty="0"/>
              <a:t>有延迟</a:t>
            </a:r>
            <a:endParaRPr lang="en-US" sz="1599" dirty="0"/>
          </a:p>
          <a:p>
            <a:r>
              <a:rPr lang="zh-CN" altLang="en-US" sz="1999" dirty="0"/>
              <a:t>写</a:t>
            </a:r>
            <a:endParaRPr lang="en-US" sz="1999" dirty="0"/>
          </a:p>
          <a:p>
            <a:pPr lvl="1"/>
            <a:r>
              <a:rPr lang="zh-CN" altLang="en-US" sz="1800" dirty="0"/>
              <a:t>类似寄存器</a:t>
            </a:r>
            <a:endParaRPr lang="en-US" sz="1800" dirty="0"/>
          </a:p>
          <a:p>
            <a:pPr lvl="1"/>
            <a:r>
              <a:rPr lang="zh-CN" altLang="en-US" sz="1800" dirty="0"/>
              <a:t>只在时钟上升沿更新</a:t>
            </a:r>
            <a:endParaRPr lang="en-US" sz="1800" dirty="0"/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993664" y="1375108"/>
            <a:ext cx="1983035" cy="1602426"/>
            <a:chOff x="771" y="1488"/>
            <a:chExt cx="1248" cy="1008"/>
          </a:xfrm>
        </p:grpSpPr>
        <p:sp>
          <p:nvSpPr>
            <p:cNvPr id="317445" name="Rectangle 5"/>
            <p:cNvSpPr>
              <a:spLocks noChangeArrowheads="1"/>
            </p:cNvSpPr>
            <p:nvPr/>
          </p:nvSpPr>
          <p:spPr bwMode="auto">
            <a:xfrm>
              <a:off x="1059" y="1536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388" tIns="45693" rIns="91388" bIns="45693" anchor="ctr"/>
            <a:lstStyle/>
            <a:p>
              <a:pPr defTabSz="914842"/>
              <a:r>
                <a:rPr lang="zh-CN" altLang="en-US" sz="1399" dirty="0">
                  <a:solidFill>
                    <a:srgbClr val="000066"/>
                  </a:solidFill>
                </a:rPr>
                <a:t>寄存器文件</a:t>
              </a:r>
              <a:endParaRPr lang="en-US" sz="1399" dirty="0">
                <a:solidFill>
                  <a:srgbClr val="000066"/>
                </a:solidFill>
              </a:endParaRPr>
            </a:p>
          </p:txBody>
        </p:sp>
        <p:sp>
          <p:nvSpPr>
            <p:cNvPr id="317446" name="Text Box 6"/>
            <p:cNvSpPr txBox="1">
              <a:spLocks noChangeArrowheads="1"/>
            </p:cNvSpPr>
            <p:nvPr/>
          </p:nvSpPr>
          <p:spPr bwMode="auto">
            <a:xfrm>
              <a:off x="1059" y="1680"/>
              <a:ext cx="19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999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17447" name="Text Box 7"/>
            <p:cNvSpPr txBox="1">
              <a:spLocks noChangeArrowheads="1"/>
            </p:cNvSpPr>
            <p:nvPr/>
          </p:nvSpPr>
          <p:spPr bwMode="auto">
            <a:xfrm>
              <a:off x="1059" y="2208"/>
              <a:ext cx="19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999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317450" name="Oval 10"/>
            <p:cNvSpPr>
              <a:spLocks noChangeArrowheads="1"/>
            </p:cNvSpPr>
            <p:nvPr/>
          </p:nvSpPr>
          <p:spPr bwMode="auto">
            <a:xfrm>
              <a:off x="771" y="168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317451" name="Line 11"/>
            <p:cNvSpPr>
              <a:spLocks noChangeShapeType="1"/>
            </p:cNvSpPr>
            <p:nvPr/>
          </p:nvSpPr>
          <p:spPr bwMode="auto">
            <a:xfrm rot="16200000" flipV="1">
              <a:off x="915" y="15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7452" name="Line 12"/>
            <p:cNvSpPr>
              <a:spLocks noChangeShapeType="1"/>
            </p:cNvSpPr>
            <p:nvPr/>
          </p:nvSpPr>
          <p:spPr bwMode="auto">
            <a:xfrm rot="5400000" flipH="1" flipV="1">
              <a:off x="914" y="1729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7453" name="Line 13"/>
            <p:cNvSpPr>
              <a:spLocks noChangeShapeType="1"/>
            </p:cNvSpPr>
            <p:nvPr/>
          </p:nvSpPr>
          <p:spPr bwMode="auto">
            <a:xfrm rot="16200000" flipV="1">
              <a:off x="915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7454" name="Line 14"/>
            <p:cNvSpPr>
              <a:spLocks noChangeShapeType="1"/>
            </p:cNvSpPr>
            <p:nvPr/>
          </p:nvSpPr>
          <p:spPr bwMode="auto">
            <a:xfrm rot="5400000" flipH="1" flipV="1">
              <a:off x="914" y="2257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7457" name="Oval 17"/>
            <p:cNvSpPr>
              <a:spLocks noChangeArrowheads="1"/>
            </p:cNvSpPr>
            <p:nvPr/>
          </p:nvSpPr>
          <p:spPr bwMode="auto">
            <a:xfrm>
              <a:off x="771" y="148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valA</a:t>
              </a:r>
            </a:p>
          </p:txBody>
        </p:sp>
        <p:sp>
          <p:nvSpPr>
            <p:cNvPr id="317458" name="Oval 18"/>
            <p:cNvSpPr>
              <a:spLocks noChangeArrowheads="1"/>
            </p:cNvSpPr>
            <p:nvPr/>
          </p:nvSpPr>
          <p:spPr bwMode="auto">
            <a:xfrm>
              <a:off x="771" y="2208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317459" name="Oval 19"/>
            <p:cNvSpPr>
              <a:spLocks noChangeArrowheads="1"/>
            </p:cNvSpPr>
            <p:nvPr/>
          </p:nvSpPr>
          <p:spPr bwMode="auto">
            <a:xfrm>
              <a:off x="771" y="20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388" tIns="45693" rIns="91388" bIns="45693" anchor="ctr"/>
            <a:lstStyle/>
            <a:p>
              <a:pPr algn="r" defTabSz="914842"/>
              <a:r>
                <a:rPr lang="en-US" sz="899">
                  <a:solidFill>
                    <a:srgbClr val="000066"/>
                  </a:solidFill>
                </a:rPr>
                <a:t>valB</a:t>
              </a:r>
            </a:p>
          </p:txBody>
        </p:sp>
      </p:grpSp>
      <p:grpSp>
        <p:nvGrpSpPr>
          <p:cNvPr id="317528" name="Group 88"/>
          <p:cNvGrpSpPr>
            <a:grpSpLocks/>
          </p:cNvGrpSpPr>
          <p:nvPr/>
        </p:nvGrpSpPr>
        <p:grpSpPr bwMode="auto">
          <a:xfrm>
            <a:off x="1069915" y="4198420"/>
            <a:ext cx="2435893" cy="2139748"/>
            <a:chOff x="672" y="2640"/>
            <a:chExt cx="1533" cy="1346"/>
          </a:xfrm>
        </p:grpSpPr>
        <p:sp>
          <p:nvSpPr>
            <p:cNvPr id="317494" name="Text Box 54"/>
            <p:cNvSpPr txBox="1">
              <a:spLocks noChangeArrowheads="1"/>
            </p:cNvSpPr>
            <p:nvPr/>
          </p:nvSpPr>
          <p:spPr bwMode="auto">
            <a:xfrm>
              <a:off x="1944" y="2906"/>
              <a:ext cx="26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803" b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317495" name="Text Box 55"/>
            <p:cNvSpPr txBox="1">
              <a:spLocks noChangeArrowheads="1"/>
            </p:cNvSpPr>
            <p:nvPr/>
          </p:nvSpPr>
          <p:spPr bwMode="auto">
            <a:xfrm>
              <a:off x="1944" y="3098"/>
              <a:ext cx="26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spAutoFit/>
            </a:bodyPr>
            <a:lstStyle/>
            <a:p>
              <a:pPr defTabSz="914842"/>
              <a:r>
                <a:rPr lang="en-US" sz="1803" b="1">
                  <a:solidFill>
                    <a:srgbClr val="000066"/>
                  </a:solidFill>
                </a:rPr>
                <a:t>2</a:t>
              </a:r>
            </a:p>
          </p:txBody>
        </p:sp>
        <p:grpSp>
          <p:nvGrpSpPr>
            <p:cNvPr id="317525" name="Group 85"/>
            <p:cNvGrpSpPr>
              <a:grpSpLocks/>
            </p:cNvGrpSpPr>
            <p:nvPr/>
          </p:nvGrpSpPr>
          <p:grpSpPr bwMode="auto">
            <a:xfrm>
              <a:off x="672" y="2640"/>
              <a:ext cx="1248" cy="1346"/>
              <a:chOff x="672" y="2640"/>
              <a:chExt cx="1248" cy="1346"/>
            </a:xfrm>
          </p:grpSpPr>
          <p:grpSp>
            <p:nvGrpSpPr>
              <p:cNvPr id="317492" name="Group 52"/>
              <p:cNvGrpSpPr>
                <a:grpSpLocks/>
              </p:cNvGrpSpPr>
              <p:nvPr/>
            </p:nvGrpSpPr>
            <p:grpSpPr bwMode="auto">
              <a:xfrm>
                <a:off x="672" y="2640"/>
                <a:ext cx="1248" cy="1346"/>
                <a:chOff x="3219" y="768"/>
                <a:chExt cx="1248" cy="1346"/>
              </a:xfrm>
            </p:grpSpPr>
            <p:sp>
              <p:nvSpPr>
                <p:cNvPr id="3174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0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1388" tIns="45693" rIns="91388" bIns="45693" anchor="ctr"/>
                <a:lstStyle/>
                <a:p>
                  <a:pPr defTabSz="914842"/>
                  <a:r>
                    <a:rPr lang="zh-CN" altLang="en-US" sz="1399" dirty="0">
                      <a:solidFill>
                        <a:srgbClr val="000066"/>
                      </a:solidFill>
                    </a:rPr>
                    <a:t>寄存器文件</a:t>
                  </a:r>
                  <a:endParaRPr lang="en-US" sz="1399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174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87" y="1152"/>
                  <a:ext cx="192" cy="1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defTabSz="914842"/>
                  <a:r>
                    <a:rPr lang="en-US" sz="999">
                      <a:solidFill>
                        <a:srgbClr val="000066"/>
                      </a:solidFill>
                    </a:rPr>
                    <a:t>W</a:t>
                  </a:r>
                </a:p>
              </p:txBody>
            </p:sp>
            <p:sp>
              <p:nvSpPr>
                <p:cNvPr id="317476" name="Oval 36"/>
                <p:cNvSpPr>
                  <a:spLocks noChangeArrowheads="1"/>
                </p:cNvSpPr>
                <p:nvPr/>
              </p:nvSpPr>
              <p:spPr bwMode="auto">
                <a:xfrm>
                  <a:off x="4179" y="1152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388" tIns="45693" rIns="91388" bIns="45693" anchor="ctr"/>
                <a:lstStyle/>
                <a:p>
                  <a:pPr algn="r" defTabSz="914842"/>
                  <a:r>
                    <a:rPr lang="en-US" sz="899">
                      <a:solidFill>
                        <a:srgbClr val="000066"/>
                      </a:solidFill>
                    </a:rPr>
                    <a:t>dstW</a:t>
                  </a:r>
                </a:p>
              </p:txBody>
            </p:sp>
            <p:sp>
              <p:nvSpPr>
                <p:cNvPr id="317482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00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defTabSz="914842"/>
                  <a:endParaRPr lang="en-US" sz="1803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17483" name="Line 4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2" y="1201"/>
                  <a:ext cx="0" cy="2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defTabSz="914842"/>
                  <a:endParaRPr lang="en-US" sz="1803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17487" name="Oval 47"/>
                <p:cNvSpPr>
                  <a:spLocks noChangeArrowheads="1"/>
                </p:cNvSpPr>
                <p:nvPr/>
              </p:nvSpPr>
              <p:spPr bwMode="auto">
                <a:xfrm>
                  <a:off x="4179" y="960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388" tIns="45693" rIns="91388" bIns="45693" anchor="ctr"/>
                <a:lstStyle/>
                <a:p>
                  <a:pPr algn="r" defTabSz="914842"/>
                  <a:r>
                    <a:rPr lang="en-US" sz="899">
                      <a:solidFill>
                        <a:srgbClr val="000066"/>
                      </a:solidFill>
                    </a:rPr>
                    <a:t>valW</a:t>
                  </a:r>
                </a:p>
              </p:txBody>
            </p:sp>
            <p:sp>
              <p:nvSpPr>
                <p:cNvPr id="31749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defTabSz="914842"/>
                  <a:endParaRPr lang="en-US" sz="1803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17491" name="Rectangle 51"/>
                <p:cNvSpPr>
                  <a:spLocks noChangeArrowheads="1"/>
                </p:cNvSpPr>
                <p:nvPr/>
              </p:nvSpPr>
              <p:spPr bwMode="auto">
                <a:xfrm>
                  <a:off x="3843" y="1920"/>
                  <a:ext cx="284" cy="19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698" rIns="45698">
                  <a:spAutoFit/>
                </a:bodyPr>
                <a:lstStyle/>
                <a:p>
                  <a:pPr defTabSz="914842"/>
                  <a:r>
                    <a:rPr lang="zh-CN" altLang="en-US" sz="1399" dirty="0">
                      <a:solidFill>
                        <a:srgbClr val="000066"/>
                      </a:solidFill>
                    </a:rPr>
                    <a:t>时钟</a:t>
                  </a:r>
                  <a:endParaRPr lang="en-US" sz="1399" dirty="0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17493" name="Rectangle 53"/>
              <p:cNvSpPr>
                <a:spLocks noChangeArrowheads="1"/>
              </p:cNvSpPr>
              <p:nvPr/>
            </p:nvSpPr>
            <p:spPr bwMode="auto">
              <a:xfrm>
                <a:off x="1055" y="2679"/>
                <a:ext cx="334" cy="2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/>
              <a:lstStyle/>
              <a:p>
                <a:pPr defTabSz="914842"/>
                <a:r>
                  <a:rPr lang="en-US" sz="1599">
                    <a:solidFill>
                      <a:srgbClr val="800000"/>
                    </a:solidFill>
                  </a:rPr>
                  <a:t>x</a:t>
                </a:r>
              </a:p>
            </p:txBody>
          </p:sp>
          <p:sp>
            <p:nvSpPr>
              <p:cNvPr id="317496" name="Rectangle 56"/>
              <p:cNvSpPr>
                <a:spLocks noChangeArrowheads="1"/>
              </p:cNvSpPr>
              <p:nvPr/>
            </p:nvSpPr>
            <p:spPr bwMode="auto">
              <a:xfrm>
                <a:off x="909" y="2688"/>
                <a:ext cx="12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spAutoFit/>
              </a:bodyPr>
              <a:lstStyle/>
              <a:p>
                <a:pPr defTabSz="914842"/>
                <a:r>
                  <a:rPr lang="en-US" sz="1803" b="1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17526" name="Group 86"/>
          <p:cNvGrpSpPr>
            <a:grpSpLocks/>
          </p:cNvGrpSpPr>
          <p:nvPr/>
        </p:nvGrpSpPr>
        <p:grpSpPr bwMode="auto">
          <a:xfrm>
            <a:off x="3358034" y="4579990"/>
            <a:ext cx="1911532" cy="1144590"/>
            <a:chOff x="2112" y="2880"/>
            <a:chExt cx="1203" cy="720"/>
          </a:xfrm>
        </p:grpSpPr>
        <p:sp>
          <p:nvSpPr>
            <p:cNvPr id="317499" name="Freeform 59"/>
            <p:cNvSpPr>
              <a:spLocks/>
            </p:cNvSpPr>
            <p:nvPr/>
          </p:nvSpPr>
          <p:spPr bwMode="auto">
            <a:xfrm>
              <a:off x="2643" y="3312"/>
              <a:ext cx="43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40" y="288"/>
                </a:cxn>
                <a:cxn ang="0">
                  <a:pos x="240" y="0"/>
                </a:cxn>
                <a:cxn ang="0">
                  <a:pos x="432" y="0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7500" name="Rectangle 60"/>
            <p:cNvSpPr>
              <a:spLocks noChangeArrowheads="1"/>
            </p:cNvSpPr>
            <p:nvPr/>
          </p:nvSpPr>
          <p:spPr bwMode="auto">
            <a:xfrm>
              <a:off x="2451" y="288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zh-CN" altLang="en-US" sz="1803" dirty="0">
                  <a:solidFill>
                    <a:srgbClr val="000066"/>
                  </a:solidFill>
                </a:rPr>
                <a:t>时钟上升沿</a:t>
              </a:r>
              <a:endParaRPr lang="en-US" sz="1803" dirty="0">
                <a:solidFill>
                  <a:srgbClr val="000066"/>
                </a:solidFill>
              </a:endParaRPr>
            </a:p>
          </p:txBody>
        </p:sp>
        <p:sp>
          <p:nvSpPr>
            <p:cNvPr id="317501" name="Rectangle 61"/>
            <p:cNvSpPr>
              <a:spLocks noChangeArrowheads="1"/>
            </p:cNvSpPr>
            <p:nvPr/>
          </p:nvSpPr>
          <p:spPr bwMode="auto">
            <a:xfrm>
              <a:off x="2112" y="3004"/>
              <a:ext cx="3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sz="3598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</p:grpSp>
      <p:grpSp>
        <p:nvGrpSpPr>
          <p:cNvPr id="317527" name="Group 87"/>
          <p:cNvGrpSpPr>
            <a:grpSpLocks/>
          </p:cNvGrpSpPr>
          <p:nvPr/>
        </p:nvGrpSpPr>
        <p:grpSpPr bwMode="auto">
          <a:xfrm>
            <a:off x="5264813" y="4351039"/>
            <a:ext cx="3427411" cy="2139748"/>
            <a:chOff x="3312" y="2736"/>
            <a:chExt cx="2157" cy="1346"/>
          </a:xfrm>
        </p:grpSpPr>
        <p:sp>
          <p:nvSpPr>
            <p:cNvPr id="317502" name="Rectangle 62"/>
            <p:cNvSpPr>
              <a:spLocks noChangeArrowheads="1"/>
            </p:cNvSpPr>
            <p:nvPr/>
          </p:nvSpPr>
          <p:spPr bwMode="auto">
            <a:xfrm>
              <a:off x="3312" y="3004"/>
              <a:ext cx="3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sz="3598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317503" name="Group 63"/>
            <p:cNvGrpSpPr>
              <a:grpSpLocks/>
            </p:cNvGrpSpPr>
            <p:nvPr/>
          </p:nvGrpSpPr>
          <p:grpSpPr bwMode="auto">
            <a:xfrm>
              <a:off x="3936" y="2736"/>
              <a:ext cx="1533" cy="1346"/>
              <a:chOff x="3219" y="768"/>
              <a:chExt cx="1533" cy="1346"/>
            </a:xfrm>
          </p:grpSpPr>
          <p:grpSp>
            <p:nvGrpSpPr>
              <p:cNvPr id="317504" name="Group 64"/>
              <p:cNvGrpSpPr>
                <a:grpSpLocks/>
              </p:cNvGrpSpPr>
              <p:nvPr/>
            </p:nvGrpSpPr>
            <p:grpSpPr bwMode="auto">
              <a:xfrm>
                <a:off x="3219" y="768"/>
                <a:ext cx="1248" cy="1346"/>
                <a:chOff x="3219" y="768"/>
                <a:chExt cx="1248" cy="1346"/>
              </a:xfrm>
            </p:grpSpPr>
            <p:sp>
              <p:nvSpPr>
                <p:cNvPr id="317505" name="Rectangle 65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0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1388" tIns="45693" rIns="91388" bIns="45693" anchor="ctr"/>
                <a:lstStyle/>
                <a:p>
                  <a:pPr defTabSz="914842"/>
                  <a:r>
                    <a:rPr lang="zh-CN" altLang="en-US" sz="1399" dirty="0">
                      <a:solidFill>
                        <a:srgbClr val="000066"/>
                      </a:solidFill>
                    </a:rPr>
                    <a:t>寄存器文件</a:t>
                  </a:r>
                  <a:endParaRPr lang="en-US" sz="1399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1750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87" y="1152"/>
                  <a:ext cx="192" cy="1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defTabSz="914842"/>
                  <a:r>
                    <a:rPr lang="en-US" sz="999">
                      <a:solidFill>
                        <a:srgbClr val="000066"/>
                      </a:solidFill>
                    </a:rPr>
                    <a:t>W</a:t>
                  </a:r>
                </a:p>
              </p:txBody>
            </p:sp>
            <p:sp>
              <p:nvSpPr>
                <p:cNvPr id="317507" name="Oval 67"/>
                <p:cNvSpPr>
                  <a:spLocks noChangeArrowheads="1"/>
                </p:cNvSpPr>
                <p:nvPr/>
              </p:nvSpPr>
              <p:spPr bwMode="auto">
                <a:xfrm>
                  <a:off x="4179" y="1152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388" tIns="45693" rIns="91388" bIns="45693" anchor="ctr"/>
                <a:lstStyle/>
                <a:p>
                  <a:pPr algn="r" defTabSz="914842"/>
                  <a:r>
                    <a:rPr lang="en-US" sz="899">
                      <a:solidFill>
                        <a:srgbClr val="000066"/>
                      </a:solidFill>
                    </a:rPr>
                    <a:t>dstW</a:t>
                  </a:r>
                </a:p>
              </p:txBody>
            </p:sp>
            <p:sp>
              <p:nvSpPr>
                <p:cNvPr id="317508" name="Line 6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00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defTabSz="914842"/>
                  <a:endParaRPr lang="en-US" sz="1803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17509" name="Line 6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2" y="1201"/>
                  <a:ext cx="0" cy="2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defTabSz="914842"/>
                  <a:endParaRPr lang="en-US" sz="1803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17510" name="Oval 70"/>
                <p:cNvSpPr>
                  <a:spLocks noChangeArrowheads="1"/>
                </p:cNvSpPr>
                <p:nvPr/>
              </p:nvSpPr>
              <p:spPr bwMode="auto">
                <a:xfrm>
                  <a:off x="4179" y="960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1388" tIns="45693" rIns="91388" bIns="45693" anchor="ctr"/>
                <a:lstStyle/>
                <a:p>
                  <a:pPr algn="r" defTabSz="914842"/>
                  <a:r>
                    <a:rPr lang="en-US" sz="899">
                      <a:solidFill>
                        <a:srgbClr val="000066"/>
                      </a:solidFill>
                    </a:rPr>
                    <a:t>valW</a:t>
                  </a:r>
                </a:p>
              </p:txBody>
            </p:sp>
            <p:sp>
              <p:nvSpPr>
                <p:cNvPr id="31751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</p:spPr>
              <p:txBody>
                <a:bodyPr/>
                <a:lstStyle/>
                <a:p>
                  <a:pPr defTabSz="914842"/>
                  <a:endParaRPr lang="en-US" sz="1803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17512" name="Rectangle 72"/>
                <p:cNvSpPr>
                  <a:spLocks noChangeArrowheads="1"/>
                </p:cNvSpPr>
                <p:nvPr/>
              </p:nvSpPr>
              <p:spPr bwMode="auto">
                <a:xfrm>
                  <a:off x="3843" y="1920"/>
                  <a:ext cx="284" cy="19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 type="none" w="sm" len="sm"/>
                </a:ln>
                <a:effectLst/>
              </p:spPr>
              <p:txBody>
                <a:bodyPr wrap="none" lIns="45698" rIns="45698">
                  <a:spAutoFit/>
                </a:bodyPr>
                <a:lstStyle/>
                <a:p>
                  <a:pPr defTabSz="914842"/>
                  <a:r>
                    <a:rPr lang="zh-CN" altLang="en-US" sz="1399" dirty="0">
                      <a:solidFill>
                        <a:srgbClr val="000066"/>
                      </a:solidFill>
                    </a:rPr>
                    <a:t>时钟</a:t>
                  </a:r>
                  <a:endParaRPr lang="en-US" sz="1399" dirty="0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17513" name="Rectangle 73"/>
              <p:cNvSpPr>
                <a:spLocks noChangeArrowheads="1"/>
              </p:cNvSpPr>
              <p:nvPr/>
            </p:nvSpPr>
            <p:spPr bwMode="auto">
              <a:xfrm>
                <a:off x="3602" y="807"/>
                <a:ext cx="334" cy="2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 anchor="ctr"/>
              <a:lstStyle/>
              <a:p>
                <a:pPr defTabSz="914842"/>
                <a:r>
                  <a:rPr lang="en-US" sz="1599">
                    <a:solidFill>
                      <a:srgbClr val="800000"/>
                    </a:solidFill>
                  </a:rPr>
                  <a:t>y</a:t>
                </a:r>
              </a:p>
            </p:txBody>
          </p:sp>
          <p:sp>
            <p:nvSpPr>
              <p:cNvPr id="317514" name="Text Box 74"/>
              <p:cNvSpPr txBox="1">
                <a:spLocks noChangeArrowheads="1"/>
              </p:cNvSpPr>
              <p:nvPr/>
            </p:nvSpPr>
            <p:spPr bwMode="auto">
              <a:xfrm>
                <a:off x="4491" y="1034"/>
                <a:ext cx="261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defTabSz="914842"/>
                <a:endParaRPr lang="en-US" sz="1803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15" name="Text Box 75"/>
              <p:cNvSpPr txBox="1">
                <a:spLocks noChangeArrowheads="1"/>
              </p:cNvSpPr>
              <p:nvPr/>
            </p:nvSpPr>
            <p:spPr bwMode="auto">
              <a:xfrm>
                <a:off x="4491" y="1226"/>
                <a:ext cx="261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698" rIns="45698">
                <a:spAutoFit/>
              </a:bodyPr>
              <a:lstStyle/>
              <a:p>
                <a:pPr defTabSz="914842"/>
                <a:endParaRPr lang="en-US" sz="1803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17516" name="Rectangle 76"/>
              <p:cNvSpPr>
                <a:spLocks noChangeArrowheads="1"/>
              </p:cNvSpPr>
              <p:nvPr/>
            </p:nvSpPr>
            <p:spPr bwMode="auto">
              <a:xfrm>
                <a:off x="3456" y="816"/>
                <a:ext cx="12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698" rIns="45698">
                <a:spAutoFit/>
              </a:bodyPr>
              <a:lstStyle/>
              <a:p>
                <a:pPr defTabSz="914842"/>
                <a:r>
                  <a:rPr lang="en-US" sz="1803" b="1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317518" name="Rectangle 78"/>
          <p:cNvSpPr>
            <a:spLocks noChangeArrowheads="1"/>
          </p:cNvSpPr>
          <p:nvPr/>
        </p:nvSpPr>
        <p:spPr bwMode="auto">
          <a:xfrm>
            <a:off x="1985158" y="1527710"/>
            <a:ext cx="530716" cy="3322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44" tIns="45744" rIns="45744" bIns="45744" anchor="ctr"/>
          <a:lstStyle/>
          <a:p>
            <a:pPr defTabSz="914842"/>
            <a:r>
              <a:rPr lang="en-US" sz="1599">
                <a:solidFill>
                  <a:srgbClr val="800000"/>
                </a:solidFill>
              </a:rPr>
              <a:t>x</a:t>
            </a:r>
          </a:p>
        </p:txBody>
      </p:sp>
      <p:sp>
        <p:nvSpPr>
          <p:cNvPr id="317519" name="Rectangle 79"/>
          <p:cNvSpPr>
            <a:spLocks noChangeArrowheads="1"/>
          </p:cNvSpPr>
          <p:nvPr/>
        </p:nvSpPr>
        <p:spPr bwMode="auto">
          <a:xfrm>
            <a:off x="1752544" y="1542067"/>
            <a:ext cx="198325" cy="37021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spAutoFit/>
          </a:bodyPr>
          <a:lstStyle/>
          <a:p>
            <a:pPr defTabSz="914842"/>
            <a:r>
              <a:rPr lang="en-US" sz="1803" b="1">
                <a:solidFill>
                  <a:srgbClr val="800000"/>
                </a:solidFill>
              </a:rPr>
              <a:t>2</a:t>
            </a:r>
          </a:p>
        </p:txBody>
      </p:sp>
      <p:grpSp>
        <p:nvGrpSpPr>
          <p:cNvPr id="317524" name="Group 84"/>
          <p:cNvGrpSpPr>
            <a:grpSpLocks/>
          </p:cNvGrpSpPr>
          <p:nvPr/>
        </p:nvGrpSpPr>
        <p:grpSpPr bwMode="auto">
          <a:xfrm>
            <a:off x="612292" y="2214512"/>
            <a:ext cx="719803" cy="853673"/>
            <a:chOff x="384" y="1392"/>
            <a:chExt cx="453" cy="537"/>
          </a:xfrm>
        </p:grpSpPr>
        <p:sp>
          <p:nvSpPr>
            <p:cNvPr id="317469" name="Freeform 29"/>
            <p:cNvSpPr>
              <a:spLocks/>
            </p:cNvSpPr>
            <p:nvPr/>
          </p:nvSpPr>
          <p:spPr bwMode="auto">
            <a:xfrm>
              <a:off x="779" y="1696"/>
              <a:ext cx="58" cy="233"/>
            </a:xfrm>
            <a:custGeom>
              <a:avLst/>
              <a:gdLst/>
              <a:ahLst/>
              <a:cxnLst>
                <a:cxn ang="0">
                  <a:pos x="120" y="426"/>
                </a:cxn>
                <a:cxn ang="0">
                  <a:pos x="384" y="360"/>
                </a:cxn>
                <a:cxn ang="0">
                  <a:pos x="456" y="336"/>
                </a:cxn>
                <a:cxn ang="0">
                  <a:pos x="492" y="324"/>
                </a:cxn>
                <a:cxn ang="0">
                  <a:pos x="546" y="288"/>
                </a:cxn>
                <a:cxn ang="0">
                  <a:pos x="558" y="252"/>
                </a:cxn>
                <a:cxn ang="0">
                  <a:pos x="456" y="150"/>
                </a:cxn>
                <a:cxn ang="0">
                  <a:pos x="384" y="114"/>
                </a:cxn>
                <a:cxn ang="0">
                  <a:pos x="318" y="96"/>
                </a:cxn>
                <a:cxn ang="0">
                  <a:pos x="156" y="48"/>
                </a:cxn>
                <a:cxn ang="0">
                  <a:pos x="0" y="0"/>
                </a:cxn>
              </a:cxnLst>
              <a:rect l="0" t="0" r="r" b="b"/>
              <a:pathLst>
                <a:path w="560" h="426">
                  <a:moveTo>
                    <a:pt x="120" y="426"/>
                  </a:moveTo>
                  <a:cubicBezTo>
                    <a:pt x="208" y="416"/>
                    <a:pt x="299" y="383"/>
                    <a:pt x="384" y="360"/>
                  </a:cubicBezTo>
                  <a:cubicBezTo>
                    <a:pt x="408" y="353"/>
                    <a:pt x="432" y="344"/>
                    <a:pt x="456" y="336"/>
                  </a:cubicBezTo>
                  <a:cubicBezTo>
                    <a:pt x="468" y="332"/>
                    <a:pt x="492" y="324"/>
                    <a:pt x="492" y="324"/>
                  </a:cubicBezTo>
                  <a:cubicBezTo>
                    <a:pt x="510" y="306"/>
                    <a:pt x="525" y="302"/>
                    <a:pt x="546" y="288"/>
                  </a:cubicBezTo>
                  <a:cubicBezTo>
                    <a:pt x="550" y="276"/>
                    <a:pt x="560" y="264"/>
                    <a:pt x="558" y="252"/>
                  </a:cubicBezTo>
                  <a:cubicBezTo>
                    <a:pt x="543" y="177"/>
                    <a:pt x="514" y="179"/>
                    <a:pt x="456" y="150"/>
                  </a:cubicBezTo>
                  <a:cubicBezTo>
                    <a:pt x="432" y="138"/>
                    <a:pt x="408" y="125"/>
                    <a:pt x="384" y="114"/>
                  </a:cubicBezTo>
                  <a:cubicBezTo>
                    <a:pt x="351" y="99"/>
                    <a:pt x="350" y="104"/>
                    <a:pt x="318" y="96"/>
                  </a:cubicBezTo>
                  <a:cubicBezTo>
                    <a:pt x="264" y="82"/>
                    <a:pt x="209" y="66"/>
                    <a:pt x="156" y="48"/>
                  </a:cubicBezTo>
                  <a:cubicBezTo>
                    <a:pt x="115" y="34"/>
                    <a:pt x="28" y="2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317521" name="Rectangle 81"/>
            <p:cNvSpPr>
              <a:spLocks noChangeArrowheads="1"/>
            </p:cNvSpPr>
            <p:nvPr/>
          </p:nvSpPr>
          <p:spPr bwMode="auto">
            <a:xfrm>
              <a:off x="384" y="1392"/>
              <a:ext cx="111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en-US" sz="1599">
                  <a:solidFill>
                    <a:srgbClr val="800000"/>
                  </a:solidFill>
                </a:rPr>
                <a:t>x</a:t>
              </a:r>
            </a:p>
          </p:txBody>
        </p:sp>
      </p:grpSp>
      <p:grpSp>
        <p:nvGrpSpPr>
          <p:cNvPr id="317523" name="Group 83"/>
          <p:cNvGrpSpPr>
            <a:grpSpLocks/>
          </p:cNvGrpSpPr>
          <p:nvPr/>
        </p:nvGrpSpPr>
        <p:grpSpPr bwMode="auto">
          <a:xfrm>
            <a:off x="688604" y="2669111"/>
            <a:ext cx="643533" cy="602497"/>
            <a:chOff x="432" y="1678"/>
            <a:chExt cx="405" cy="379"/>
          </a:xfrm>
        </p:grpSpPr>
        <p:sp>
          <p:nvSpPr>
            <p:cNvPr id="317520" name="Rectangle 80"/>
            <p:cNvSpPr>
              <a:spLocks noChangeArrowheads="1"/>
            </p:cNvSpPr>
            <p:nvPr/>
          </p:nvSpPr>
          <p:spPr bwMode="auto">
            <a:xfrm>
              <a:off x="432" y="1824"/>
              <a:ext cx="125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en-US" sz="1803" b="1">
                  <a:solidFill>
                    <a:srgbClr val="800000"/>
                  </a:solidFill>
                </a:rPr>
                <a:t>2</a:t>
              </a:r>
            </a:p>
          </p:txBody>
        </p:sp>
        <p:sp>
          <p:nvSpPr>
            <p:cNvPr id="317522" name="Freeform 82"/>
            <p:cNvSpPr>
              <a:spLocks/>
            </p:cNvSpPr>
            <p:nvPr/>
          </p:nvSpPr>
          <p:spPr bwMode="auto">
            <a:xfrm>
              <a:off x="779" y="1678"/>
              <a:ext cx="58" cy="233"/>
            </a:xfrm>
            <a:custGeom>
              <a:avLst/>
              <a:gdLst/>
              <a:ahLst/>
              <a:cxnLst>
                <a:cxn ang="0">
                  <a:pos x="120" y="426"/>
                </a:cxn>
                <a:cxn ang="0">
                  <a:pos x="384" y="360"/>
                </a:cxn>
                <a:cxn ang="0">
                  <a:pos x="456" y="336"/>
                </a:cxn>
                <a:cxn ang="0">
                  <a:pos x="492" y="324"/>
                </a:cxn>
                <a:cxn ang="0">
                  <a:pos x="546" y="288"/>
                </a:cxn>
                <a:cxn ang="0">
                  <a:pos x="558" y="252"/>
                </a:cxn>
                <a:cxn ang="0">
                  <a:pos x="456" y="150"/>
                </a:cxn>
                <a:cxn ang="0">
                  <a:pos x="384" y="114"/>
                </a:cxn>
                <a:cxn ang="0">
                  <a:pos x="318" y="96"/>
                </a:cxn>
                <a:cxn ang="0">
                  <a:pos x="156" y="48"/>
                </a:cxn>
                <a:cxn ang="0">
                  <a:pos x="0" y="0"/>
                </a:cxn>
              </a:cxnLst>
              <a:rect l="0" t="0" r="r" b="b"/>
              <a:pathLst>
                <a:path w="560" h="426">
                  <a:moveTo>
                    <a:pt x="120" y="426"/>
                  </a:moveTo>
                  <a:cubicBezTo>
                    <a:pt x="208" y="416"/>
                    <a:pt x="299" y="383"/>
                    <a:pt x="384" y="360"/>
                  </a:cubicBezTo>
                  <a:cubicBezTo>
                    <a:pt x="408" y="353"/>
                    <a:pt x="432" y="344"/>
                    <a:pt x="456" y="336"/>
                  </a:cubicBezTo>
                  <a:cubicBezTo>
                    <a:pt x="468" y="332"/>
                    <a:pt x="492" y="324"/>
                    <a:pt x="492" y="324"/>
                  </a:cubicBezTo>
                  <a:cubicBezTo>
                    <a:pt x="510" y="306"/>
                    <a:pt x="525" y="302"/>
                    <a:pt x="546" y="288"/>
                  </a:cubicBezTo>
                  <a:cubicBezTo>
                    <a:pt x="550" y="276"/>
                    <a:pt x="560" y="264"/>
                    <a:pt x="558" y="252"/>
                  </a:cubicBezTo>
                  <a:cubicBezTo>
                    <a:pt x="543" y="177"/>
                    <a:pt x="514" y="179"/>
                    <a:pt x="456" y="150"/>
                  </a:cubicBezTo>
                  <a:cubicBezTo>
                    <a:pt x="432" y="138"/>
                    <a:pt x="408" y="125"/>
                    <a:pt x="384" y="114"/>
                  </a:cubicBezTo>
                  <a:cubicBezTo>
                    <a:pt x="351" y="99"/>
                    <a:pt x="350" y="104"/>
                    <a:pt x="318" y="96"/>
                  </a:cubicBezTo>
                  <a:cubicBezTo>
                    <a:pt x="264" y="82"/>
                    <a:pt x="209" y="66"/>
                    <a:pt x="156" y="48"/>
                  </a:cubicBezTo>
                  <a:cubicBezTo>
                    <a:pt x="115" y="34"/>
                    <a:pt x="28" y="2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68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硬件控制语言（</a:t>
            </a:r>
            <a:r>
              <a:rPr lang="en-US" altLang="zh-CN" dirty="0" smtClean="0"/>
              <a:t>HCL)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非常简单的硬件描述语言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只可以描述硬件操作的一部分</a:t>
            </a:r>
            <a:endParaRPr lang="en-US" dirty="0"/>
          </a:p>
          <a:p>
            <a:r>
              <a:rPr lang="zh-CN" altLang="en-US" dirty="0" smtClean="0"/>
              <a:t>数据类型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/>
              <a:t>: </a:t>
            </a:r>
            <a:r>
              <a:rPr lang="zh-CN" altLang="en-US" dirty="0" smtClean="0"/>
              <a:t>布尔</a:t>
            </a:r>
            <a:endParaRPr lang="en-US" altLang="zh-CN" dirty="0" smtClean="0"/>
          </a:p>
          <a:p>
            <a:pPr lvl="2"/>
            <a:r>
              <a:rPr lang="en-US" dirty="0" smtClean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: </a:t>
            </a:r>
            <a:r>
              <a:rPr lang="zh-CN" altLang="en-US" dirty="0" smtClean="0"/>
              <a:t>字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2"/>
            <a:r>
              <a:rPr lang="zh-CN" altLang="en-US" dirty="0" smtClean="0"/>
              <a:t>不指定字大小</a:t>
            </a:r>
            <a:r>
              <a:rPr lang="en-US" dirty="0" smtClean="0"/>
              <a:t>---</a:t>
            </a:r>
            <a:r>
              <a:rPr lang="zh-CN" altLang="en-US" dirty="0" smtClean="0"/>
              <a:t>字节</a:t>
            </a:r>
            <a:r>
              <a:rPr lang="en-US" dirty="0" smtClean="0"/>
              <a:t>, 64-</a:t>
            </a:r>
            <a:r>
              <a:rPr lang="zh-CN" altLang="en-US" dirty="0" smtClean="0"/>
              <a:t>位</a:t>
            </a:r>
            <a:r>
              <a:rPr lang="en-US" dirty="0" smtClean="0"/>
              <a:t> </a:t>
            </a:r>
            <a:r>
              <a:rPr lang="zh-CN" altLang="en-US" dirty="0" smtClean="0"/>
              <a:t>字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r>
              <a:rPr lang="zh-CN" altLang="en-US" dirty="0" smtClean="0"/>
              <a:t>声明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sz="1800" dirty="0" err="1">
                <a:solidFill>
                  <a:schemeClr val="folHlink"/>
                </a:solidFill>
                <a:latin typeface="Courier New" pitchFamily="49" charset="0"/>
              </a:rPr>
              <a:t>bool</a:t>
            </a:r>
            <a:r>
              <a:rPr lang="en-US" sz="1800" dirty="0">
                <a:solidFill>
                  <a:schemeClr val="folHlink"/>
                </a:solidFill>
                <a:latin typeface="Courier New" pitchFamily="49" charset="0"/>
              </a:rPr>
              <a:t> a = </a:t>
            </a:r>
            <a:r>
              <a:rPr lang="zh-CN" altLang="en-US" sz="1800" i="1" dirty="0">
                <a:solidFill>
                  <a:schemeClr val="folHlink"/>
                </a:solidFill>
                <a:latin typeface="Courier New" pitchFamily="49" charset="0"/>
              </a:rPr>
              <a:t>布尔表达式</a:t>
            </a:r>
            <a:r>
              <a:rPr lang="en-US" sz="1800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 dirty="0"/>
              <a:t> </a:t>
            </a:r>
            <a:r>
              <a:rPr lang="en-US" sz="1800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folHlink"/>
                </a:solidFill>
                <a:latin typeface="Courier New" pitchFamily="49" charset="0"/>
              </a:rPr>
              <a:t> A = </a:t>
            </a:r>
            <a:r>
              <a:rPr lang="zh-CN" altLang="en-US" sz="1800" i="1" dirty="0">
                <a:solidFill>
                  <a:schemeClr val="folHlink"/>
                </a:solidFill>
                <a:latin typeface="Courier New" pitchFamily="49" charset="0"/>
              </a:rPr>
              <a:t>整数表达式</a:t>
            </a:r>
            <a:r>
              <a:rPr lang="en-US" sz="1800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319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硬件描述语言操作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86011"/>
            <a:ext cx="8594725" cy="52673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布尔表达式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&amp;&amp; b, a || b, !a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字比较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== B, A != B, A &lt; B, A &lt;= B, A &gt;= B, A &gt; B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设置成员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 { B, C, D }</a:t>
            </a:r>
          </a:p>
          <a:p>
            <a:pPr lvl="3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B || A == C || A ==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一样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字表达式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实例表达式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a : A; b : B; c : C ]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按顺序评估测试表达式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对于首次成功测试返回字表达式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C,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16326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 smtClean="0"/>
              <a:t>计算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通过组合逻辑实现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计算布尔函数</a:t>
            </a:r>
            <a:endParaRPr lang="en-US" sz="2000" dirty="0"/>
          </a:p>
          <a:p>
            <a:pPr lvl="1"/>
            <a:r>
              <a:rPr lang="zh-CN" altLang="en-US" sz="2000" dirty="0" smtClean="0"/>
              <a:t>连续地对输入变化响应</a:t>
            </a:r>
            <a:endParaRPr lang="en-US" sz="2000" dirty="0"/>
          </a:p>
          <a:p>
            <a:r>
              <a:rPr lang="zh-CN" altLang="en-US" sz="2400" dirty="0" smtClean="0"/>
              <a:t>存储</a:t>
            </a:r>
            <a:endParaRPr lang="en-US" sz="2400" dirty="0"/>
          </a:p>
          <a:p>
            <a:pPr lvl="1"/>
            <a:r>
              <a:rPr lang="zh-CN" altLang="en-US" sz="2000" dirty="0"/>
              <a:t>寄存器</a:t>
            </a:r>
            <a:endParaRPr lang="en-US" sz="2000" dirty="0"/>
          </a:p>
          <a:p>
            <a:pPr lvl="2"/>
            <a:r>
              <a:rPr lang="zh-CN" altLang="en-US" sz="2000" dirty="0" smtClean="0"/>
              <a:t>存储单字</a:t>
            </a:r>
            <a:endParaRPr lang="en-US" sz="2000" dirty="0"/>
          </a:p>
          <a:p>
            <a:pPr lvl="2"/>
            <a:r>
              <a:rPr lang="zh-CN" altLang="en-US" sz="2000" dirty="0" smtClean="0"/>
              <a:t>当时钟上升时加载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随机存取存储器</a:t>
            </a:r>
            <a:endParaRPr lang="en-US" sz="2000" dirty="0" smtClean="0"/>
          </a:p>
          <a:p>
            <a:pPr lvl="2"/>
            <a:r>
              <a:rPr lang="zh-CN" altLang="en-US" sz="2000" dirty="0"/>
              <a:t>存储多字</a:t>
            </a:r>
            <a:endParaRPr lang="en-US" sz="2000" dirty="0"/>
          </a:p>
          <a:p>
            <a:pPr lvl="2"/>
            <a:r>
              <a:rPr lang="zh-CN" altLang="en-US" sz="2000" dirty="0" smtClean="0"/>
              <a:t>可能的多个读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写端口</a:t>
            </a:r>
            <a:endParaRPr lang="en-US" sz="2000" dirty="0"/>
          </a:p>
          <a:p>
            <a:pPr lvl="2"/>
            <a:r>
              <a:rPr lang="zh-CN" altLang="en-US" sz="2000" dirty="0" smtClean="0"/>
              <a:t>当输入地址变化时读取</a:t>
            </a:r>
            <a:endParaRPr lang="en-US" sz="2000" dirty="0"/>
          </a:p>
          <a:p>
            <a:pPr lvl="2"/>
            <a:r>
              <a:rPr lang="zh-CN" altLang="en-US" sz="2000" dirty="0" smtClean="0"/>
              <a:t>当时钟上升时写入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05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数字信号</a:t>
            </a:r>
            <a:endParaRPr lang="en-US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09" y="3740591"/>
            <a:ext cx="8302372" cy="2702503"/>
          </a:xfrm>
        </p:spPr>
        <p:txBody>
          <a:bodyPr/>
          <a:lstStyle/>
          <a:p>
            <a:pPr lvl="1"/>
            <a:r>
              <a:rPr lang="zh-CN" altLang="en-US" dirty="0" smtClean="0"/>
              <a:t>用电压阈值从连续信号中提取离散值</a:t>
            </a:r>
            <a:endParaRPr lang="en-US" dirty="0"/>
          </a:p>
          <a:p>
            <a:pPr lvl="1"/>
            <a:r>
              <a:rPr lang="zh-CN" altLang="en-US" dirty="0" smtClean="0"/>
              <a:t>最简单版本：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位信号</a:t>
            </a:r>
            <a:endParaRPr lang="en-US" dirty="0"/>
          </a:p>
          <a:p>
            <a:pPr lvl="2"/>
            <a:r>
              <a:rPr lang="zh-CN" altLang="en-US" dirty="0" smtClean="0"/>
              <a:t>或者是高，或者是低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zh-CN" altLang="en-US" dirty="0" smtClean="0"/>
              <a:t>高和低之间有保护范围</a:t>
            </a:r>
            <a:endParaRPr lang="en-US" dirty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会受到噪音或者低质量的电路因素的强烈影响</a:t>
            </a:r>
            <a:endParaRPr lang="en-US" dirty="0"/>
          </a:p>
          <a:p>
            <a:pPr lvl="2"/>
            <a:r>
              <a:rPr lang="zh-CN" altLang="en-US" dirty="0" smtClean="0"/>
              <a:t>可以使得电路简单、规模小、速度快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01713" y="1485276"/>
            <a:ext cx="5807556" cy="2259490"/>
            <a:chOff x="1200150" y="1484375"/>
            <a:chExt cx="5810250" cy="2260538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1905000" y="1862138"/>
              <a:ext cx="5105400" cy="461963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905000" y="2724822"/>
              <a:ext cx="5105400" cy="461963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V="1">
              <a:off x="1905000" y="1911350"/>
              <a:ext cx="0" cy="1295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V="1">
              <a:off x="1905000" y="3206750"/>
              <a:ext cx="510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200150" y="2368550"/>
              <a:ext cx="708025" cy="461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pPr algn="r"/>
              <a:r>
                <a:rPr lang="zh-CN" altLang="en-US" sz="2398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电压</a:t>
              </a:r>
              <a:endParaRPr lang="en-US" sz="239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879850" y="3282950"/>
              <a:ext cx="728663" cy="461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/>
            <a:p>
              <a:r>
                <a:rPr lang="zh-CN" altLang="en-US" sz="2398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endParaRPr lang="en-US" sz="2398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1914525" y="1989138"/>
              <a:ext cx="5075238" cy="1008063"/>
            </a:xfrm>
            <a:custGeom>
              <a:avLst/>
              <a:gdLst/>
              <a:ahLst/>
              <a:cxnLst>
                <a:cxn ang="0">
                  <a:pos x="0" y="606"/>
                </a:cxn>
                <a:cxn ang="0">
                  <a:pos x="102" y="588"/>
                </a:cxn>
                <a:cxn ang="0">
                  <a:pos x="258" y="630"/>
                </a:cxn>
                <a:cxn ang="0">
                  <a:pos x="390" y="618"/>
                </a:cxn>
                <a:cxn ang="0">
                  <a:pos x="450" y="594"/>
                </a:cxn>
                <a:cxn ang="0">
                  <a:pos x="564" y="624"/>
                </a:cxn>
                <a:cxn ang="0">
                  <a:pos x="750" y="600"/>
                </a:cxn>
                <a:cxn ang="0">
                  <a:pos x="768" y="582"/>
                </a:cxn>
                <a:cxn ang="0">
                  <a:pos x="792" y="570"/>
                </a:cxn>
                <a:cxn ang="0">
                  <a:pos x="870" y="498"/>
                </a:cxn>
                <a:cxn ang="0">
                  <a:pos x="948" y="426"/>
                </a:cxn>
                <a:cxn ang="0">
                  <a:pos x="1080" y="294"/>
                </a:cxn>
                <a:cxn ang="0">
                  <a:pos x="1272" y="132"/>
                </a:cxn>
                <a:cxn ang="0">
                  <a:pos x="1332" y="60"/>
                </a:cxn>
                <a:cxn ang="0">
                  <a:pos x="1368" y="42"/>
                </a:cxn>
                <a:cxn ang="0">
                  <a:pos x="1674" y="54"/>
                </a:cxn>
                <a:cxn ang="0">
                  <a:pos x="1890" y="0"/>
                </a:cxn>
                <a:cxn ang="0">
                  <a:pos x="2106" y="60"/>
                </a:cxn>
                <a:cxn ang="0">
                  <a:pos x="2208" y="204"/>
                </a:cxn>
                <a:cxn ang="0">
                  <a:pos x="2376" y="420"/>
                </a:cxn>
                <a:cxn ang="0">
                  <a:pos x="2508" y="534"/>
                </a:cxn>
                <a:cxn ang="0">
                  <a:pos x="2526" y="552"/>
                </a:cxn>
                <a:cxn ang="0">
                  <a:pos x="2616" y="570"/>
                </a:cxn>
                <a:cxn ang="0">
                  <a:pos x="2814" y="582"/>
                </a:cxn>
                <a:cxn ang="0">
                  <a:pos x="2832" y="600"/>
                </a:cxn>
                <a:cxn ang="0">
                  <a:pos x="2886" y="618"/>
                </a:cxn>
                <a:cxn ang="0">
                  <a:pos x="3210" y="594"/>
                </a:cxn>
              </a:cxnLst>
              <a:rect l="0" t="0" r="r" b="b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squar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9050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32004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38862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53340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57912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7010400" y="1540247"/>
              <a:ext cx="0" cy="304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1905000" y="1692647"/>
              <a:ext cx="129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3886200" y="1692647"/>
              <a:ext cx="14478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5791200" y="1692647"/>
              <a:ext cx="12192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698" rIns="45698" anchor="ctr">
              <a:noAutofit/>
            </a:bodyPr>
            <a:lstStyle/>
            <a:p>
              <a:endParaRPr lang="en-US" sz="239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265363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ctr"/>
              <a:r>
                <a:rPr lang="en-US" sz="23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4419600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ctr"/>
              <a:r>
                <a:rPr lang="en-US" sz="23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6227763" y="1484375"/>
              <a:ext cx="40163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/>
            <a:p>
              <a:pPr algn="ctr"/>
              <a:r>
                <a:rPr lang="en-US" sz="239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通过逻辑门进行计算</a:t>
            </a:r>
            <a:endParaRPr lang="en-US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09" y="3206441"/>
            <a:ext cx="8302372" cy="1220896"/>
          </a:xfrm>
        </p:spPr>
        <p:txBody>
          <a:bodyPr/>
          <a:lstStyle/>
          <a:p>
            <a:pPr lvl="1"/>
            <a:r>
              <a:rPr lang="zh-CN" altLang="en-US" dirty="0" smtClean="0"/>
              <a:t>输出是输入的布尔函数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连续响应</a:t>
            </a:r>
            <a:r>
              <a:rPr lang="zh-CN" altLang="en-US" dirty="0"/>
              <a:t>输入的变化</a:t>
            </a:r>
            <a:endParaRPr lang="en-US" dirty="0"/>
          </a:p>
          <a:p>
            <a:pPr lvl="2"/>
            <a:r>
              <a:rPr lang="zh-CN" altLang="en-US" dirty="0" smtClean="0"/>
              <a:t>有较小的延迟</a:t>
            </a:r>
            <a:endParaRPr lang="en-US" dirty="0"/>
          </a:p>
        </p:txBody>
      </p:sp>
      <p:pic>
        <p:nvPicPr>
          <p:cNvPr id="295973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556" y="1146180"/>
            <a:ext cx="7290198" cy="179796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1067942" y="4864529"/>
            <a:ext cx="6435876" cy="1947279"/>
            <a:chOff x="1066315" y="4865194"/>
            <a:chExt cx="6438861" cy="1948182"/>
          </a:xfrm>
        </p:grpSpPr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1617138" y="5111257"/>
              <a:ext cx="5105400" cy="339725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>
                <a:latin typeface="Courier New" pitchFamily="49" charset="0"/>
              </a:endParaRP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1617138" y="6035182"/>
              <a:ext cx="5105400" cy="339725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>
                <a:latin typeface="Courier New" pitchFamily="49" charset="0"/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V="1">
              <a:off x="1617138" y="5100144"/>
              <a:ext cx="0" cy="1295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 flipV="1">
              <a:off x="1617138" y="6395544"/>
              <a:ext cx="5105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/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1066315" y="5557344"/>
              <a:ext cx="553998" cy="3416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803" dirty="0"/>
                <a:t>电压</a:t>
              </a:r>
              <a:endParaRPr lang="en-US" sz="1803" dirty="0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627726" y="6471744"/>
              <a:ext cx="553998" cy="3416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1803" dirty="0"/>
                <a:t>时间</a:t>
              </a:r>
              <a:endParaRPr lang="en-US" sz="1803" dirty="0"/>
            </a:p>
          </p:txBody>
        </p:sp>
        <p:sp>
          <p:nvSpPr>
            <p:cNvPr id="34" name="Freeform 60"/>
            <p:cNvSpPr>
              <a:spLocks/>
            </p:cNvSpPr>
            <p:nvPr/>
          </p:nvSpPr>
          <p:spPr bwMode="auto">
            <a:xfrm>
              <a:off x="1617138" y="5246194"/>
              <a:ext cx="5105400" cy="990600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912" y="624"/>
                </a:cxn>
                <a:cxn ang="0">
                  <a:pos x="1008" y="0"/>
                </a:cxn>
                <a:cxn ang="0">
                  <a:pos x="2448" y="0"/>
                </a:cxn>
                <a:cxn ang="0">
                  <a:pos x="2592" y="624"/>
                </a:cxn>
                <a:cxn ang="0">
                  <a:pos x="3216" y="624"/>
                </a:cxn>
              </a:cxnLst>
              <a:rect l="0" t="0" r="r" b="b"/>
              <a:pathLst>
                <a:path w="3216" h="624">
                  <a:moveTo>
                    <a:pt x="0" y="624"/>
                  </a:moveTo>
                  <a:lnTo>
                    <a:pt x="912" y="624"/>
                  </a:lnTo>
                  <a:lnTo>
                    <a:pt x="1008" y="0"/>
                  </a:lnTo>
                  <a:lnTo>
                    <a:pt x="2448" y="0"/>
                  </a:lnTo>
                  <a:lnTo>
                    <a:pt x="2592" y="624"/>
                  </a:lnTo>
                  <a:lnTo>
                    <a:pt x="3216" y="624"/>
                  </a:lnTo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/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7103538" y="5779594"/>
              <a:ext cx="401638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398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Freeform 62"/>
            <p:cNvSpPr>
              <a:spLocks/>
            </p:cNvSpPr>
            <p:nvPr/>
          </p:nvSpPr>
          <p:spPr bwMode="auto">
            <a:xfrm>
              <a:off x="1617138" y="5169994"/>
              <a:ext cx="5105400" cy="990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0"/>
                </a:cxn>
                <a:cxn ang="0">
                  <a:pos x="624" y="624"/>
                </a:cxn>
                <a:cxn ang="0">
                  <a:pos x="1440" y="624"/>
                </a:cxn>
                <a:cxn ang="0">
                  <a:pos x="1488" y="96"/>
                </a:cxn>
                <a:cxn ang="0">
                  <a:pos x="2160" y="96"/>
                </a:cxn>
                <a:cxn ang="0">
                  <a:pos x="3216" y="96"/>
                </a:cxn>
              </a:cxnLst>
              <a:rect l="0" t="0" r="r" b="b"/>
              <a:pathLst>
                <a:path w="3216" h="624">
                  <a:moveTo>
                    <a:pt x="0" y="0"/>
                  </a:moveTo>
                  <a:lnTo>
                    <a:pt x="480" y="0"/>
                  </a:lnTo>
                  <a:lnTo>
                    <a:pt x="624" y="624"/>
                  </a:lnTo>
                  <a:lnTo>
                    <a:pt x="1440" y="624"/>
                  </a:lnTo>
                  <a:lnTo>
                    <a:pt x="1488" y="96"/>
                  </a:lnTo>
                  <a:lnTo>
                    <a:pt x="2160" y="96"/>
                  </a:lnTo>
                  <a:lnTo>
                    <a:pt x="3216" y="96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/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7027338" y="4865194"/>
              <a:ext cx="401638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398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Line 66"/>
            <p:cNvSpPr>
              <a:spLocks noChangeShapeType="1"/>
            </p:cNvSpPr>
            <p:nvPr/>
          </p:nvSpPr>
          <p:spPr bwMode="auto">
            <a:xfrm flipH="1">
              <a:off x="6493938" y="5093794"/>
              <a:ext cx="533400" cy="22860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698" rIns="45698" anchor="ctr"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3" b="1">
                <a:latin typeface="Helvetica" pitchFamily="34" charset="0"/>
              </a:endParaRPr>
            </a:p>
          </p:txBody>
        </p:sp>
        <p:sp>
          <p:nvSpPr>
            <p:cNvPr id="39" name="Line 67"/>
            <p:cNvSpPr>
              <a:spLocks noChangeShapeType="1"/>
            </p:cNvSpPr>
            <p:nvPr/>
          </p:nvSpPr>
          <p:spPr bwMode="auto">
            <a:xfrm flipH="1">
              <a:off x="6570138" y="6008194"/>
              <a:ext cx="533400" cy="228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698" rIns="45698" anchor="ctr"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3" b="1">
                <a:latin typeface="Helvetica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18508" y="4437348"/>
            <a:ext cx="6169340" cy="1851755"/>
            <a:chOff x="1617138" y="4437815"/>
            <a:chExt cx="6172201" cy="1852614"/>
          </a:xfrm>
        </p:grpSpPr>
        <p:sp>
          <p:nvSpPr>
            <p:cNvPr id="45" name="Freeform 65"/>
            <p:cNvSpPr>
              <a:spLocks/>
            </p:cNvSpPr>
            <p:nvPr/>
          </p:nvSpPr>
          <p:spPr bwMode="auto">
            <a:xfrm>
              <a:off x="1617138" y="5147428"/>
              <a:ext cx="5105401" cy="1143001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584" y="720"/>
                </a:cxn>
                <a:cxn ang="0">
                  <a:pos x="1680" y="0"/>
                </a:cxn>
                <a:cxn ang="0">
                  <a:pos x="2688" y="0"/>
                </a:cxn>
                <a:cxn ang="0">
                  <a:pos x="2784" y="720"/>
                </a:cxn>
                <a:cxn ang="0">
                  <a:pos x="3216" y="720"/>
                </a:cxn>
              </a:cxnLst>
              <a:rect l="0" t="0" r="r" b="b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H="1">
              <a:off x="5731939" y="4796590"/>
              <a:ext cx="762000" cy="304800"/>
            </a:xfrm>
            <a:prstGeom prst="lin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/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6493939" y="4437815"/>
              <a:ext cx="1295400" cy="4254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698" rIns="45698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398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a&amp;&amp;b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24514" y="4394543"/>
            <a:ext cx="3044464" cy="441123"/>
            <a:chOff x="3423981" y="4394991"/>
            <a:chExt cx="3045877" cy="441327"/>
          </a:xfrm>
        </p:grpSpPr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3979168" y="4788994"/>
              <a:ext cx="304800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/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5503338" y="4836318"/>
              <a:ext cx="304800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698" rIns="45698" anchor="ctr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 sz="1803"/>
            </a:p>
          </p:txBody>
        </p:sp>
        <p:sp>
          <p:nvSpPr>
            <p:cNvPr id="43" name="Text Box 72"/>
            <p:cNvSpPr txBox="1">
              <a:spLocks noChangeArrowheads="1"/>
            </p:cNvSpPr>
            <p:nvPr/>
          </p:nvSpPr>
          <p:spPr bwMode="auto">
            <a:xfrm>
              <a:off x="3423981" y="4394991"/>
              <a:ext cx="1323440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上升延迟</a:t>
              </a:r>
              <a:endParaRPr lang="en-US" altLang="zh-CN" sz="2398" dirty="0">
                <a:solidFill>
                  <a:srgbClr val="000066"/>
                </a:solidFill>
              </a:endParaRPr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5146418" y="4394991"/>
              <a:ext cx="1323440" cy="4247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no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下降延迟</a:t>
              </a:r>
              <a:endParaRPr lang="en-US" altLang="zh-CN" sz="2398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8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组合电路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22" y="4503684"/>
            <a:ext cx="8022714" cy="1939444"/>
          </a:xfrm>
        </p:spPr>
        <p:txBody>
          <a:bodyPr/>
          <a:lstStyle/>
          <a:p>
            <a:r>
              <a:rPr lang="zh-CN" altLang="en-US" dirty="0" smtClean="0"/>
              <a:t>逻辑门无环网络</a:t>
            </a:r>
            <a:endParaRPr lang="en-US" dirty="0" smtClean="0"/>
          </a:p>
          <a:p>
            <a:pPr lvl="1"/>
            <a:r>
              <a:rPr lang="zh-CN" altLang="en-US" dirty="0" smtClean="0"/>
              <a:t>连续响应主输入的变化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主输出是主输入的布尔函数（有延迟</a:t>
            </a:r>
            <a:r>
              <a:rPr lang="en-US" altLang="zh-CN" dirty="0" smtClean="0"/>
              <a:t>)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8998" y="1146179"/>
            <a:ext cx="6552880" cy="2764502"/>
            <a:chOff x="1257460" y="1145121"/>
            <a:chExt cx="6555920" cy="2765784"/>
          </a:xfrm>
        </p:grpSpPr>
        <p:sp>
          <p:nvSpPr>
            <p:cNvPr id="296964" name="Rectangle 4"/>
            <p:cNvSpPr>
              <a:spLocks noChangeArrowheads="1"/>
            </p:cNvSpPr>
            <p:nvPr/>
          </p:nvSpPr>
          <p:spPr bwMode="auto">
            <a:xfrm>
              <a:off x="3281159" y="2606017"/>
              <a:ext cx="2518099" cy="370467"/>
            </a:xfrm>
            <a:prstGeom prst="rect">
              <a:avLst/>
            </a:prstGeom>
            <a:solidFill>
              <a:srgbClr val="FCFEB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pic>
          <p:nvPicPr>
            <p:cNvPr id="296984" name="Picture 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38995" y="1755852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6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86383" y="3664386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7" name="Picture 2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49443" y="3359021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8" name="Picture 2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59892" y="2366583"/>
              <a:ext cx="619986" cy="3085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9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6383" y="2442924"/>
              <a:ext cx="557988" cy="303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0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20525" y="2900972"/>
              <a:ext cx="557988" cy="303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1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36198" y="3129996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2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83586" y="1832193"/>
              <a:ext cx="488041" cy="2465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296994" name="Line 34"/>
            <p:cNvSpPr>
              <a:spLocks noChangeShapeType="1"/>
            </p:cNvSpPr>
            <p:nvPr/>
          </p:nvSpPr>
          <p:spPr bwMode="auto">
            <a:xfrm>
              <a:off x="2441793" y="1755852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6995" name="Line 35"/>
            <p:cNvSpPr>
              <a:spLocks noChangeShapeType="1"/>
            </p:cNvSpPr>
            <p:nvPr/>
          </p:nvSpPr>
          <p:spPr bwMode="auto">
            <a:xfrm>
              <a:off x="2441793" y="2061217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2441793" y="2366583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>
              <a:off x="2441793" y="2671948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>
              <a:off x="2441793" y="2977314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>
              <a:off x="2441793" y="3282679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>
              <a:off x="2441793" y="3588045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1" name="Line 41"/>
            <p:cNvSpPr>
              <a:spLocks noChangeShapeType="1"/>
            </p:cNvSpPr>
            <p:nvPr/>
          </p:nvSpPr>
          <p:spPr bwMode="auto">
            <a:xfrm>
              <a:off x="2441793" y="3893410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5799258" y="1755852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5799258" y="2061217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5799258" y="2366583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5" name="Line 45"/>
            <p:cNvSpPr>
              <a:spLocks noChangeShapeType="1"/>
            </p:cNvSpPr>
            <p:nvPr/>
          </p:nvSpPr>
          <p:spPr bwMode="auto">
            <a:xfrm>
              <a:off x="5799258" y="2671948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6" name="Line 46"/>
            <p:cNvSpPr>
              <a:spLocks noChangeShapeType="1"/>
            </p:cNvSpPr>
            <p:nvPr/>
          </p:nvSpPr>
          <p:spPr bwMode="auto">
            <a:xfrm>
              <a:off x="5799258" y="2977314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7" name="Line 47"/>
            <p:cNvSpPr>
              <a:spLocks noChangeShapeType="1"/>
            </p:cNvSpPr>
            <p:nvPr/>
          </p:nvSpPr>
          <p:spPr bwMode="auto">
            <a:xfrm>
              <a:off x="5799258" y="3282679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8" name="Line 48"/>
            <p:cNvSpPr>
              <a:spLocks noChangeShapeType="1"/>
            </p:cNvSpPr>
            <p:nvPr/>
          </p:nvSpPr>
          <p:spPr bwMode="auto">
            <a:xfrm>
              <a:off x="5799258" y="3588045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09" name="Line 49"/>
            <p:cNvSpPr>
              <a:spLocks noChangeShapeType="1"/>
            </p:cNvSpPr>
            <p:nvPr/>
          </p:nvSpPr>
          <p:spPr bwMode="auto">
            <a:xfrm>
              <a:off x="5799258" y="3893410"/>
              <a:ext cx="83936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698" rIns="45698" anchor="ctr">
              <a:spAutoFit/>
            </a:bodyPr>
            <a:lstStyle/>
            <a:p>
              <a:pPr defTabSz="914842"/>
              <a:endParaRPr lang="en-US" sz="1803" b="1">
                <a:solidFill>
                  <a:srgbClr val="000066"/>
                </a:solidFill>
              </a:endParaRPr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3851464" y="1145121"/>
              <a:ext cx="1325723" cy="462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无环网络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  <p:sp>
          <p:nvSpPr>
            <p:cNvPr id="297011" name="Text Box 51"/>
            <p:cNvSpPr txBox="1">
              <a:spLocks noChangeArrowheads="1"/>
            </p:cNvSpPr>
            <p:nvPr/>
          </p:nvSpPr>
          <p:spPr bwMode="auto">
            <a:xfrm>
              <a:off x="1257460" y="2442924"/>
              <a:ext cx="1017375" cy="462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主输入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  <p:sp>
          <p:nvSpPr>
            <p:cNvPr id="297012" name="Text Box 52"/>
            <p:cNvSpPr txBox="1">
              <a:spLocks noChangeArrowheads="1"/>
            </p:cNvSpPr>
            <p:nvPr/>
          </p:nvSpPr>
          <p:spPr bwMode="auto">
            <a:xfrm>
              <a:off x="6796005" y="2442924"/>
              <a:ext cx="1017375" cy="462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698" rIns="45698">
              <a:sp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</a:rPr>
                <a:t>主输出</a:t>
              </a:r>
              <a:endParaRPr lang="en-US" sz="2398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04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位相等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09" y="3587971"/>
            <a:ext cx="8302372" cy="2855115"/>
          </a:xfrm>
        </p:spPr>
        <p:txBody>
          <a:bodyPr/>
          <a:lstStyle/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相等就生成</a:t>
            </a:r>
            <a:r>
              <a:rPr lang="en-US" altLang="zh-CN" dirty="0" smtClean="0"/>
              <a:t>1</a:t>
            </a:r>
            <a:endParaRPr lang="en-US" dirty="0" smtClean="0"/>
          </a:p>
          <a:p>
            <a:r>
              <a:rPr lang="zh-CN" altLang="en-US" dirty="0" smtClean="0"/>
              <a:t>硬件控制语言</a:t>
            </a:r>
            <a:r>
              <a:rPr lang="en-US" dirty="0" smtClean="0"/>
              <a:t>(HCL)</a:t>
            </a:r>
          </a:p>
          <a:p>
            <a:pPr lvl="1"/>
            <a:r>
              <a:rPr lang="zh-CN" altLang="en-US" dirty="0" smtClean="0"/>
              <a:t>非常简单的硬件描述语言</a:t>
            </a:r>
            <a:endParaRPr lang="en-US" dirty="0"/>
          </a:p>
          <a:p>
            <a:pPr lvl="2"/>
            <a:r>
              <a:rPr lang="zh-CN" altLang="en-US" dirty="0" smtClean="0"/>
              <a:t>布尔操作的语法和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语言逻辑运算相似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</a:t>
            </a:r>
            <a:r>
              <a:rPr lang="en-US" altLang="zh-CN" dirty="0" smtClean="0"/>
              <a:t>HCL</a:t>
            </a:r>
            <a:r>
              <a:rPr lang="zh-CN" altLang="en-US" dirty="0" smtClean="0"/>
              <a:t>描述处理器的控制逻辑</a:t>
            </a:r>
            <a:endParaRPr lang="en-US" dirty="0"/>
          </a:p>
        </p:txBody>
      </p:sp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725111" y="1222486"/>
            <a:ext cx="4298167" cy="1983955"/>
            <a:chOff x="361" y="960"/>
            <a:chExt cx="2705" cy="1248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7989" name="Freeform 5"/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0" name="Freeform 6"/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3" name="Freeform 9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5" name="Freeform 11"/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6" name="Freeform 12"/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7" name="Freeform 13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8" name="Freeform 14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2" name="Freeform 18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3" name="Freeform 19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4" name="Text Box 20"/>
            <p:cNvSpPr txBox="1">
              <a:spLocks noChangeArrowheads="1"/>
            </p:cNvSpPr>
            <p:nvPr/>
          </p:nvSpPr>
          <p:spPr bwMode="auto">
            <a:xfrm>
              <a:off x="371" y="1104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398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6" name="Line 22"/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7" name="Freeform 23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8" name="Freeform 24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61" y="190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398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2688" y="1536"/>
              <a:ext cx="3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</a:p>
          </p:txBody>
        </p:sp>
        <p:grpSp>
          <p:nvGrpSpPr>
            <p:cNvPr id="298012" name="Group 28"/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961" y="1823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4" name="Freeform 30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5" name="Freeform 31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6" name="Freeform 32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7" name="Freeform 33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961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8019" name="Line 35"/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8021" name="Group 37"/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23" name="Rectangle 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8024" name="Group 40"/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26" name="Rectangle 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8028" name="Text Box 44"/>
          <p:cNvSpPr txBox="1">
            <a:spLocks noChangeArrowheads="1"/>
          </p:cNvSpPr>
          <p:nvPr/>
        </p:nvSpPr>
        <p:spPr bwMode="auto">
          <a:xfrm>
            <a:off x="4821775" y="1542552"/>
            <a:ext cx="3611050" cy="46190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spAutoFit/>
          </a:bodyPr>
          <a:lstStyle/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398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(a&amp;&amp;b)||(!a&amp;&amp;!b)</a:t>
            </a:r>
          </a:p>
        </p:txBody>
      </p:sp>
      <p:sp>
        <p:nvSpPr>
          <p:cNvPr id="298029" name="Text Box 45"/>
          <p:cNvSpPr txBox="1">
            <a:spLocks noChangeArrowheads="1"/>
          </p:cNvSpPr>
          <p:nvPr/>
        </p:nvSpPr>
        <p:spPr bwMode="auto">
          <a:xfrm>
            <a:off x="4766616" y="1122468"/>
            <a:ext cx="3538815" cy="46190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spAutoFit/>
          </a:bodyPr>
          <a:lstStyle/>
          <a:p>
            <a:pPr defTabSz="914842"/>
            <a:r>
              <a:rPr lang="zh-CN" altLang="en-US" sz="2398" dirty="0">
                <a:solidFill>
                  <a:srgbClr val="000066"/>
                </a:solidFill>
              </a:rPr>
              <a:t>硬件控制语言</a:t>
            </a:r>
            <a:r>
              <a:rPr lang="en-US" altLang="zh-CN" sz="2398" dirty="0">
                <a:solidFill>
                  <a:srgbClr val="000066"/>
                </a:solidFill>
              </a:rPr>
              <a:t>(HCL)</a:t>
            </a:r>
            <a:r>
              <a:rPr lang="zh-CN" altLang="en-US" sz="2398" dirty="0">
                <a:solidFill>
                  <a:srgbClr val="000066"/>
                </a:solidFill>
              </a:rPr>
              <a:t>表达式</a:t>
            </a:r>
            <a:endParaRPr lang="en-US" sz="2398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8" grpId="0"/>
      <p:bldP spid="2980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字相等</a:t>
            </a:r>
            <a:endParaRPr 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05" y="4503684"/>
            <a:ext cx="4160821" cy="1939444"/>
          </a:xfrm>
        </p:spPr>
        <p:txBody>
          <a:bodyPr/>
          <a:lstStyle/>
          <a:p>
            <a:pPr lvl="1"/>
            <a:r>
              <a:rPr lang="en-US" dirty="0" smtClean="0"/>
              <a:t>64 </a:t>
            </a:r>
            <a:r>
              <a:rPr lang="zh-CN" altLang="en-US" dirty="0" smtClean="0"/>
              <a:t>位</a:t>
            </a:r>
            <a:r>
              <a:rPr lang="en-US" dirty="0" smtClean="0"/>
              <a:t> </a:t>
            </a:r>
            <a:r>
              <a:rPr lang="zh-CN" altLang="en-US" dirty="0" smtClean="0"/>
              <a:t>字的大小</a:t>
            </a:r>
            <a:endParaRPr lang="en-US" dirty="0"/>
          </a:p>
          <a:p>
            <a:pPr lvl="1"/>
            <a:r>
              <a:rPr lang="zh-CN" altLang="en-US" dirty="0" smtClean="0"/>
              <a:t>硬件描述语言</a:t>
            </a:r>
            <a:r>
              <a:rPr lang="en-US" altLang="zh-CN" dirty="0" smtClean="0"/>
              <a:t>(HCL)</a:t>
            </a:r>
            <a:r>
              <a:rPr lang="zh-CN" altLang="en-US" dirty="0" smtClean="0"/>
              <a:t>表示</a:t>
            </a:r>
            <a:endParaRPr lang="en-US" dirty="0"/>
          </a:p>
          <a:p>
            <a:pPr lvl="2"/>
            <a:r>
              <a:rPr lang="zh-CN" altLang="en-US" dirty="0" smtClean="0"/>
              <a:t>相等操作</a:t>
            </a:r>
            <a:endParaRPr lang="en-US" dirty="0"/>
          </a:p>
          <a:p>
            <a:pPr lvl="2"/>
            <a:r>
              <a:rPr lang="zh-CN" altLang="en-US" dirty="0" smtClean="0"/>
              <a:t>生成布尔值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布尔信号</a:t>
            </a:r>
            <a:r>
              <a:rPr lang="en-US" altLang="zh-CN" dirty="0" smtClean="0"/>
              <a:t>)</a:t>
            </a:r>
            <a:endParaRPr lang="en-US" dirty="0"/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411772" y="1445044"/>
            <a:ext cx="4600073" cy="4203187"/>
            <a:chOff x="1035" y="332"/>
            <a:chExt cx="2895" cy="2644"/>
          </a:xfrm>
        </p:grpSpPr>
        <p:sp>
          <p:nvSpPr>
            <p:cNvPr id="299013" name="Freeform 5"/>
            <p:cNvSpPr>
              <a:spLocks/>
            </p:cNvSpPr>
            <p:nvPr/>
          </p:nvSpPr>
          <p:spPr bwMode="auto">
            <a:xfrm>
              <a:off x="2160" y="1776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1035" y="332"/>
              <a:ext cx="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842"/>
              <a:r>
                <a:rPr lang="en-US" sz="1999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1344" y="48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V="1">
              <a:off x="1344" y="76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044" y="584"/>
              <a:ext cx="2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2208" y="384"/>
              <a:ext cx="4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037" y="856"/>
              <a:ext cx="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536" y="86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842"/>
              <a:r>
                <a:rPr lang="en-US" sz="1999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344" y="96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44" y="124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1046" y="1127"/>
              <a:ext cx="2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2210" y="864"/>
              <a:ext cx="5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090" y="1942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1999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999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842"/>
              <a:r>
                <a:rPr lang="en-US" sz="1999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1344" y="211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1344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1099" y="2214"/>
              <a:ext cx="2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2210" y="2016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1090" y="2440"/>
              <a:ext cx="2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842"/>
              <a:r>
                <a:rPr lang="en-US" sz="1999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equal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>
              <a:off x="1344" y="259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5" name="Line 27"/>
            <p:cNvSpPr>
              <a:spLocks noChangeShapeType="1"/>
            </p:cNvSpPr>
            <p:nvPr/>
          </p:nvSpPr>
          <p:spPr bwMode="auto">
            <a:xfrm flipV="1">
              <a:off x="1344" y="2880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1099" y="2712"/>
              <a:ext cx="2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210" y="2496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842"/>
              <a:r>
                <a:rPr lang="en-US" sz="1999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r>
                <a:rPr lang="en-US" sz="1999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42" name="Group 34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43" name="Oval 3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45" name="Group 37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46" name="Oval 3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9048" name="Line 40"/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49" name="Freeform 41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0" name="Freeform 42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1" name="Freeform 43"/>
            <p:cNvSpPr>
              <a:spLocks/>
            </p:cNvSpPr>
            <p:nvPr/>
          </p:nvSpPr>
          <p:spPr bwMode="auto">
            <a:xfrm>
              <a:off x="2400" y="624"/>
              <a:ext cx="528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2" y="960"/>
                </a:cxn>
                <a:cxn ang="0">
                  <a:pos x="528" y="960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2" name="Freeform 44"/>
            <p:cNvSpPr>
              <a:spLocks/>
            </p:cNvSpPr>
            <p:nvPr/>
          </p:nvSpPr>
          <p:spPr bwMode="auto">
            <a:xfrm flipV="1">
              <a:off x="2160" y="624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1999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9055" name="Group 47"/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99056" name="Group 48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57" name="Oval 49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59" name="Group 51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60" name="Oval 5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062" name="Group 54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63" name="Oval 5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0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914842"/>
                  <a:endParaRPr lang="en-US" sz="1999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9065" name="Rectangle 57"/>
            <p:cNvSpPr>
              <a:spLocks noChangeArrowheads="1"/>
            </p:cNvSpPr>
            <p:nvPr/>
          </p:nvSpPr>
          <p:spPr bwMode="auto">
            <a:xfrm>
              <a:off x="3552" y="1584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842"/>
              <a:r>
                <a:rPr lang="en-US" sz="1999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</a:t>
              </a:r>
              <a:endParaRPr lang="en-US" sz="1999" baseline="-25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9066" name="Group 58"/>
          <p:cNvGrpSpPr>
            <a:grpSpLocks/>
          </p:cNvGrpSpPr>
          <p:nvPr/>
        </p:nvGrpSpPr>
        <p:grpSpPr bwMode="auto">
          <a:xfrm>
            <a:off x="5341049" y="1198301"/>
            <a:ext cx="2661526" cy="1038080"/>
            <a:chOff x="3926" y="1773"/>
            <a:chExt cx="1675" cy="653"/>
          </a:xfrm>
        </p:grpSpPr>
        <p:sp>
          <p:nvSpPr>
            <p:cNvPr id="299067" name="Rectangle 59"/>
            <p:cNvSpPr>
              <a:spLocks noChangeArrowheads="1"/>
            </p:cNvSpPr>
            <p:nvPr/>
          </p:nvSpPr>
          <p:spPr bwMode="auto">
            <a:xfrm>
              <a:off x="4416" y="1824"/>
              <a:ext cx="720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388" tIns="45693" rIns="91388" bIns="45693" anchor="ctr"/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071" name="Text Box 63"/>
            <p:cNvSpPr txBox="1">
              <a:spLocks noChangeArrowheads="1"/>
            </p:cNvSpPr>
            <p:nvPr/>
          </p:nvSpPr>
          <p:spPr bwMode="auto">
            <a:xfrm>
              <a:off x="3926" y="1773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9072" name="Text Box 64"/>
            <p:cNvSpPr txBox="1">
              <a:spLocks noChangeArrowheads="1"/>
            </p:cNvSpPr>
            <p:nvPr/>
          </p:nvSpPr>
          <p:spPr bwMode="auto">
            <a:xfrm>
              <a:off x="3936" y="2135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5269" y="1872"/>
              <a:ext cx="3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Eq</a:t>
              </a:r>
            </a:p>
          </p:txBody>
        </p:sp>
      </p:grpSp>
      <p:sp>
        <p:nvSpPr>
          <p:cNvPr id="299074" name="Text Box 66"/>
          <p:cNvSpPr txBox="1">
            <a:spLocks noChangeArrowheads="1"/>
          </p:cNvSpPr>
          <p:nvPr/>
        </p:nvSpPr>
        <p:spPr bwMode="auto">
          <a:xfrm>
            <a:off x="5976203" y="765940"/>
            <a:ext cx="1325199" cy="46190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spAutoFit/>
          </a:bodyPr>
          <a:lstStyle/>
          <a:p>
            <a:pPr defTabSz="914842"/>
            <a:r>
              <a:rPr lang="zh-CN" alt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字级表示</a:t>
            </a:r>
            <a:endParaRPr lang="en-US" sz="2398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9075" name="Text Box 67"/>
          <p:cNvSpPr txBox="1">
            <a:spLocks noChangeArrowheads="1"/>
          </p:cNvSpPr>
          <p:nvPr/>
        </p:nvSpPr>
        <p:spPr bwMode="auto">
          <a:xfrm>
            <a:off x="5378098" y="3148878"/>
            <a:ext cx="2504082" cy="46190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spAutoFit/>
          </a:bodyPr>
          <a:lstStyle/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sz="2398" dirty="0" err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Eq</a:t>
            </a:r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(A == B)</a:t>
            </a:r>
          </a:p>
        </p:txBody>
      </p:sp>
      <p:sp>
        <p:nvSpPr>
          <p:cNvPr id="299076" name="Text Box 68"/>
          <p:cNvSpPr txBox="1">
            <a:spLocks noChangeArrowheads="1"/>
          </p:cNvSpPr>
          <p:nvPr/>
        </p:nvSpPr>
        <p:spPr bwMode="auto">
          <a:xfrm>
            <a:off x="5443602" y="2691075"/>
            <a:ext cx="2558018" cy="46190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spAutoFit/>
          </a:bodyPr>
          <a:lstStyle/>
          <a:p>
            <a:pPr defTabSz="914842"/>
            <a:r>
              <a:rPr lang="zh-CN" alt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硬件描述语言表示</a:t>
            </a:r>
            <a:endParaRPr lang="en-US" sz="2398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74" grpId="0"/>
      <p:bldP spid="299075" grpId="0"/>
      <p:bldP spid="2990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位多路复用器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909" y="4351030"/>
            <a:ext cx="8302372" cy="2092056"/>
          </a:xfrm>
        </p:spPr>
        <p:txBody>
          <a:bodyPr/>
          <a:lstStyle/>
          <a:p>
            <a:pPr lvl="1"/>
            <a:r>
              <a:rPr lang="zh-CN" altLang="en-US" dirty="0" smtClean="0"/>
              <a:t>控制信号 </a:t>
            </a:r>
            <a:r>
              <a:rPr lang="en-US" dirty="0" smtClean="0"/>
              <a:t>s</a:t>
            </a:r>
            <a:endParaRPr lang="en-US" dirty="0"/>
          </a:p>
          <a:p>
            <a:pPr lvl="1"/>
            <a:r>
              <a:rPr lang="zh-CN" altLang="en-US" dirty="0" smtClean="0"/>
              <a:t>数字信号 </a:t>
            </a:r>
            <a:r>
              <a:rPr lang="en-US" dirty="0" smtClean="0"/>
              <a:t>a </a:t>
            </a:r>
            <a:r>
              <a:rPr lang="zh-CN" altLang="en-US" dirty="0" smtClean="0"/>
              <a:t>和</a:t>
            </a:r>
            <a:r>
              <a:rPr lang="en-US" dirty="0" smtClean="0"/>
              <a:t> </a:t>
            </a:r>
            <a:r>
              <a:rPr lang="en-US" dirty="0"/>
              <a:t>b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s=1</a:t>
            </a:r>
            <a:r>
              <a:rPr lang="zh-CN" altLang="en-US" dirty="0" smtClean="0"/>
              <a:t>时输出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 当</a:t>
            </a:r>
            <a:r>
              <a:rPr lang="en-US" altLang="zh-CN" dirty="0" smtClean="0"/>
              <a:t>s=0</a:t>
            </a:r>
            <a:r>
              <a:rPr lang="zh-CN" altLang="en-US" dirty="0" smtClean="0"/>
              <a:t>时输出</a:t>
            </a:r>
            <a:r>
              <a:rPr lang="en-US" altLang="zh-CN" dirty="0" smtClean="0"/>
              <a:t>b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54852" y="1604016"/>
            <a:ext cx="4592354" cy="2136567"/>
            <a:chOff x="554081" y="1600200"/>
            <a:chExt cx="4585976" cy="2133600"/>
          </a:xfrm>
        </p:grpSpPr>
        <p:sp>
          <p:nvSpPr>
            <p:cNvPr id="300036" name="Rectangle 4"/>
            <p:cNvSpPr>
              <a:spLocks noChangeArrowheads="1"/>
            </p:cNvSpPr>
            <p:nvPr/>
          </p:nvSpPr>
          <p:spPr bwMode="auto">
            <a:xfrm>
              <a:off x="1220759" y="1600200"/>
              <a:ext cx="2818093" cy="21336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79" tIns="45744" rIns="91479" bIns="45744" anchorCtr="1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Bit MUX</a:t>
              </a:r>
            </a:p>
          </p:txBody>
        </p:sp>
        <p:sp>
          <p:nvSpPr>
            <p:cNvPr id="300037" name="Freeform 5"/>
            <p:cNvSpPr>
              <a:spLocks/>
            </p:cNvSpPr>
            <p:nvPr/>
          </p:nvSpPr>
          <p:spPr bwMode="auto">
            <a:xfrm flipV="1">
              <a:off x="2820209" y="2667048"/>
              <a:ext cx="533153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38" name="Freeform 6"/>
            <p:cNvSpPr>
              <a:spLocks/>
            </p:cNvSpPr>
            <p:nvPr/>
          </p:nvSpPr>
          <p:spPr bwMode="auto">
            <a:xfrm>
              <a:off x="2820209" y="3124242"/>
              <a:ext cx="533153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>
              <a:off x="3875436" y="2965450"/>
              <a:ext cx="391930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0" name="Freeform 8"/>
            <p:cNvSpPr>
              <a:spLocks/>
            </p:cNvSpPr>
            <p:nvPr/>
          </p:nvSpPr>
          <p:spPr bwMode="auto">
            <a:xfrm>
              <a:off x="3274024" y="2743200"/>
              <a:ext cx="650573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41" name="Freeform 9"/>
            <p:cNvSpPr>
              <a:spLocks/>
            </p:cNvSpPr>
            <p:nvPr/>
          </p:nvSpPr>
          <p:spPr bwMode="auto">
            <a:xfrm>
              <a:off x="3274024" y="2743200"/>
              <a:ext cx="650573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0042" name="Group 10"/>
            <p:cNvGrpSpPr>
              <a:grpSpLocks/>
            </p:cNvGrpSpPr>
            <p:nvPr/>
          </p:nvGrpSpPr>
          <p:grpSpPr bwMode="auto">
            <a:xfrm>
              <a:off x="1753905" y="1752607"/>
              <a:ext cx="291964" cy="609600"/>
              <a:chOff x="960" y="1055"/>
              <a:chExt cx="184" cy="384"/>
            </a:xfrm>
          </p:grpSpPr>
          <p:sp>
            <p:nvSpPr>
              <p:cNvPr id="300043" name="Line 11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044" name="Freeform 12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045" name="Freeform 13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046" name="Freeform 14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047" name="Freeform 15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048" name="Line 16"/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0049" name="Line 17"/>
            <p:cNvSpPr>
              <a:spLocks noChangeShapeType="1"/>
            </p:cNvSpPr>
            <p:nvPr/>
          </p:nvSpPr>
          <p:spPr bwMode="auto">
            <a:xfrm>
              <a:off x="2058572" y="2514642"/>
              <a:ext cx="15074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0" name="Line 18"/>
            <p:cNvSpPr>
              <a:spLocks noChangeShapeType="1"/>
            </p:cNvSpPr>
            <p:nvPr/>
          </p:nvSpPr>
          <p:spPr bwMode="auto">
            <a:xfrm>
              <a:off x="916094" y="2819449"/>
              <a:ext cx="12932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1" name="Freeform 19"/>
            <p:cNvSpPr>
              <a:spLocks/>
            </p:cNvSpPr>
            <p:nvPr/>
          </p:nvSpPr>
          <p:spPr bwMode="auto">
            <a:xfrm>
              <a:off x="2209314" y="2438400"/>
              <a:ext cx="606143" cy="439738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2" name="Freeform 20"/>
            <p:cNvSpPr>
              <a:spLocks/>
            </p:cNvSpPr>
            <p:nvPr/>
          </p:nvSpPr>
          <p:spPr bwMode="auto">
            <a:xfrm>
              <a:off x="2209314" y="2438400"/>
              <a:ext cx="606143" cy="439738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554081" y="2590841"/>
              <a:ext cx="355691" cy="460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79" tIns="45744" rIns="91479" bIns="45744">
              <a:no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en-US" sz="2398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4" name="Text Box 22"/>
            <p:cNvSpPr txBox="1">
              <a:spLocks noChangeArrowheads="1"/>
            </p:cNvSpPr>
            <p:nvPr/>
          </p:nvSpPr>
          <p:spPr bwMode="auto">
            <a:xfrm>
              <a:off x="611436" y="1600204"/>
              <a:ext cx="304490" cy="460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79" tIns="45744" rIns="91479" bIns="45744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00055" name="Line 23"/>
            <p:cNvSpPr>
              <a:spLocks noChangeShapeType="1"/>
            </p:cNvSpPr>
            <p:nvPr/>
          </p:nvSpPr>
          <p:spPr bwMode="auto">
            <a:xfrm>
              <a:off x="2058572" y="3124242"/>
              <a:ext cx="15074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6" name="Line 24"/>
            <p:cNvSpPr>
              <a:spLocks noChangeShapeType="1"/>
            </p:cNvSpPr>
            <p:nvPr/>
          </p:nvSpPr>
          <p:spPr bwMode="auto">
            <a:xfrm flipV="1">
              <a:off x="916094" y="3417903"/>
              <a:ext cx="1293213" cy="1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7" name="Freeform 25"/>
            <p:cNvSpPr>
              <a:spLocks/>
            </p:cNvSpPr>
            <p:nvPr/>
          </p:nvSpPr>
          <p:spPr bwMode="auto">
            <a:xfrm>
              <a:off x="2209314" y="3048000"/>
              <a:ext cx="606143" cy="439738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8" name="Freeform 26"/>
            <p:cNvSpPr>
              <a:spLocks/>
            </p:cNvSpPr>
            <p:nvPr/>
          </p:nvSpPr>
          <p:spPr bwMode="auto">
            <a:xfrm>
              <a:off x="2209314" y="3048000"/>
              <a:ext cx="606143" cy="439738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59" name="Text Box 27"/>
            <p:cNvSpPr txBox="1">
              <a:spLocks noChangeArrowheads="1"/>
            </p:cNvSpPr>
            <p:nvPr/>
          </p:nvSpPr>
          <p:spPr bwMode="auto">
            <a:xfrm>
              <a:off x="571681" y="3244891"/>
              <a:ext cx="338091" cy="460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79" tIns="45744" rIns="91479" bIns="45744">
              <a:no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sz="2398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60" name="Freeform 28"/>
            <p:cNvSpPr>
              <a:spLocks/>
            </p:cNvSpPr>
            <p:nvPr/>
          </p:nvSpPr>
          <p:spPr bwMode="auto">
            <a:xfrm>
              <a:off x="1525411" y="1752600"/>
              <a:ext cx="533153" cy="1371600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61" name="Line 29"/>
            <p:cNvSpPr>
              <a:spLocks noChangeShapeType="1"/>
            </p:cNvSpPr>
            <p:nvPr/>
          </p:nvSpPr>
          <p:spPr bwMode="auto">
            <a:xfrm>
              <a:off x="916093" y="1752600"/>
              <a:ext cx="9901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62" name="Freeform 30"/>
            <p:cNvSpPr>
              <a:spLocks/>
            </p:cNvSpPr>
            <p:nvPr/>
          </p:nvSpPr>
          <p:spPr bwMode="auto">
            <a:xfrm>
              <a:off x="1906234" y="2362242"/>
              <a:ext cx="152329" cy="152400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1479" tIns="45744" rIns="91479" bIns="45744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063" name="Rectangle 31"/>
            <p:cNvSpPr>
              <a:spLocks noChangeArrowheads="1"/>
            </p:cNvSpPr>
            <p:nvPr/>
          </p:nvSpPr>
          <p:spPr bwMode="auto">
            <a:xfrm>
              <a:off x="4343504" y="2819400"/>
              <a:ext cx="796553" cy="460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79" tIns="45744" rIns="91479" bIns="45744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</a:p>
          </p:txBody>
        </p:sp>
        <p:grpSp>
          <p:nvGrpSpPr>
            <p:cNvPr id="300064" name="Group 32"/>
            <p:cNvGrpSpPr>
              <a:grpSpLocks/>
            </p:cNvGrpSpPr>
            <p:nvPr/>
          </p:nvGrpSpPr>
          <p:grpSpPr bwMode="auto">
            <a:xfrm>
              <a:off x="1449246" y="1676400"/>
              <a:ext cx="152329" cy="152400"/>
              <a:chOff x="240" y="4176"/>
              <a:chExt cx="192" cy="192"/>
            </a:xfrm>
          </p:grpSpPr>
          <p:sp>
            <p:nvSpPr>
              <p:cNvPr id="300065" name="Oval 3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066" name="Rectangle 3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4805489" y="2037360"/>
            <a:ext cx="3561288" cy="46190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spAutoFit/>
          </a:bodyPr>
          <a:lstStyle/>
          <a:p>
            <a:pPr defTabSz="914842"/>
            <a:r>
              <a: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bool out = (s&amp;&amp;a)||(!s&amp;&amp;b)</a:t>
            </a:r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5208435" y="1485686"/>
            <a:ext cx="2558018" cy="46190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44" tIns="45744" rIns="45744" bIns="45744">
            <a:spAutoFit/>
          </a:bodyPr>
          <a:lstStyle/>
          <a:p>
            <a:pPr defTabSz="914842"/>
            <a:r>
              <a:rPr lang="zh-CN" alt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硬件描述语言表示</a:t>
            </a:r>
            <a:endParaRPr lang="en-US" sz="2398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67" grpId="0"/>
      <p:bldP spid="3000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字多路复用器</a:t>
            </a:r>
          </a:p>
        </p:txBody>
      </p:sp>
      <p:grpSp>
        <p:nvGrpSpPr>
          <p:cNvPr id="301125" name="Group 69"/>
          <p:cNvGrpSpPr>
            <a:grpSpLocks/>
          </p:cNvGrpSpPr>
          <p:nvPr/>
        </p:nvGrpSpPr>
        <p:grpSpPr bwMode="auto">
          <a:xfrm>
            <a:off x="162341" y="909889"/>
            <a:ext cx="4121761" cy="5846945"/>
            <a:chOff x="267" y="720"/>
            <a:chExt cx="2949" cy="3678"/>
          </a:xfrm>
        </p:grpSpPr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7" name="Freeform 71"/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8" name="Freeform 72"/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29" name="Line 73"/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30" name="Freeform 74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31" name="Freeform 75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132" name="Group 76"/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4" name="Freeform 78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5" name="Freeform 79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6" name="Freeform 80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7" name="Freeform 81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38" name="Line 82"/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139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0" name="Line 84"/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1" name="Freeform 85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2" name="Freeform 86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3" name="Text Box 87"/>
            <p:cNvSpPr txBox="1">
              <a:spLocks noChangeArrowheads="1"/>
            </p:cNvSpPr>
            <p:nvPr/>
          </p:nvSpPr>
          <p:spPr bwMode="auto">
            <a:xfrm>
              <a:off x="267" y="1392"/>
              <a:ext cx="35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44" name="Text Box 88"/>
            <p:cNvSpPr txBox="1">
              <a:spLocks noChangeArrowheads="1"/>
            </p:cNvSpPr>
            <p:nvPr/>
          </p:nvSpPr>
          <p:spPr bwMode="auto">
            <a:xfrm>
              <a:off x="336" y="720"/>
              <a:ext cx="19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01145" name="Line 89"/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6" name="Line 90"/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7" name="Freeform 91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8" name="Freeform 92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49" name="Text Box 93"/>
            <p:cNvSpPr txBox="1">
              <a:spLocks noChangeArrowheads="1"/>
            </p:cNvSpPr>
            <p:nvPr/>
          </p:nvSpPr>
          <p:spPr bwMode="auto">
            <a:xfrm>
              <a:off x="278" y="1804"/>
              <a:ext cx="34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50" name="Line 94"/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1" name="Freeform 95"/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562" y="1536"/>
              <a:ext cx="60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4" name="Freeform 98"/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5" name="Freeform 99"/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6" name="Line 100"/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7" name="Freeform 101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8" name="Freeform 102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59" name="Line 103"/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0" name="Line 104"/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1" name="Freeform 105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2" name="Freeform 106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3" name="Text Box 107"/>
            <p:cNvSpPr txBox="1">
              <a:spLocks noChangeArrowheads="1"/>
            </p:cNvSpPr>
            <p:nvPr/>
          </p:nvSpPr>
          <p:spPr bwMode="auto">
            <a:xfrm>
              <a:off x="267" y="2160"/>
              <a:ext cx="35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64" name="Line 108"/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5" name="Line 109"/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6" name="Freeform 110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7" name="Freeform 111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278" y="2572"/>
              <a:ext cx="34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69" name="Freeform 113"/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0" name="Rectangle 114"/>
            <p:cNvSpPr>
              <a:spLocks noChangeArrowheads="1"/>
            </p:cNvSpPr>
            <p:nvPr/>
          </p:nvSpPr>
          <p:spPr bwMode="auto">
            <a:xfrm>
              <a:off x="2603" y="2304"/>
              <a:ext cx="61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301171" name="Rectangle 115"/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2" name="Freeform 116"/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3" name="Freeform 117"/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4" name="Line 118"/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5" name="Freeform 119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6" name="Freeform 120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7" name="Line 121"/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8" name="Line 122"/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79" name="Freeform 123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0" name="Freeform 124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1" name="Text Box 125"/>
            <p:cNvSpPr txBox="1">
              <a:spLocks noChangeArrowheads="1"/>
            </p:cNvSpPr>
            <p:nvPr/>
          </p:nvSpPr>
          <p:spPr bwMode="auto">
            <a:xfrm>
              <a:off x="331" y="3696"/>
              <a:ext cx="28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sz="2398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2" name="Line 126"/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3" name="Line 127"/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4" name="Freeform 128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5" name="Freeform 129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6" name="Text Box 130"/>
            <p:cNvSpPr txBox="1">
              <a:spLocks noChangeArrowheads="1"/>
            </p:cNvSpPr>
            <p:nvPr/>
          </p:nvSpPr>
          <p:spPr bwMode="auto">
            <a:xfrm>
              <a:off x="342" y="4108"/>
              <a:ext cx="27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r" defTabSz="914842"/>
              <a:r>
                <a: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sz="2398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7" name="Freeform 131"/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2592" y="3840"/>
              <a:ext cx="62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398" baseline="-25000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1189" name="Freeform 133"/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noAutofit/>
            </a:bodyPr>
            <a:lstStyle/>
            <a:p>
              <a:pPr defTabSz="914842"/>
              <a:endParaRPr lang="en-US" sz="2398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190" name="Group 134"/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2" name="Rectangle 13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3" name="Group 137"/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5" name="Rectangle 1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6" name="Group 140"/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198" name="Rectangle 1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199" name="Group 143"/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01" name="Rectangle 14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202" name="Group 146"/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301203" name="Group 147"/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06" name="Group 150"/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09" name="Group 153"/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11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noAutofit/>
                </a:bodyPr>
                <a:lstStyle/>
                <a:p>
                  <a:pPr defTabSz="914842"/>
                  <a:endPara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1212" name="Group 156"/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4" name="Rectangle 15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623443" y="2061482"/>
            <a:ext cx="2685011" cy="1931306"/>
            <a:chOff x="4865163" y="2505528"/>
            <a:chExt cx="2686256" cy="1932203"/>
          </a:xfrm>
        </p:grpSpPr>
        <p:sp>
          <p:nvSpPr>
            <p:cNvPr id="301124" name="Text Box 68"/>
            <p:cNvSpPr txBox="1">
              <a:spLocks noChangeArrowheads="1"/>
            </p:cNvSpPr>
            <p:nvPr/>
          </p:nvSpPr>
          <p:spPr bwMode="auto">
            <a:xfrm>
              <a:off x="4992215" y="2505528"/>
              <a:ext cx="2559204" cy="4621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4" tIns="45744" rIns="45744" bIns="45744">
              <a:sp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硬件描述语言表示</a:t>
              </a:r>
              <a:endPara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221" name="Rectangle 165"/>
            <p:cNvSpPr>
              <a:spLocks noChangeArrowheads="1"/>
            </p:cNvSpPr>
            <p:nvPr/>
          </p:nvSpPr>
          <p:spPr bwMode="auto">
            <a:xfrm>
              <a:off x="4865163" y="2866524"/>
              <a:ext cx="2681688" cy="157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79" tIns="45744" rIns="91479" bIns="45744">
              <a:spAutoFit/>
            </a:bodyPr>
            <a:lstStyle/>
            <a:p>
              <a:pPr defTabSz="914842"/>
              <a:r>
                <a:rPr lang="en-US" sz="2398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Out = [</a:t>
              </a:r>
            </a:p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s : A;</a:t>
              </a:r>
            </a:p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 : B;</a:t>
              </a:r>
            </a:p>
            <a:p>
              <a:pPr defTabSz="914842"/>
              <a:r>
                <a:rPr 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];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7862" y="314573"/>
            <a:ext cx="2401829" cy="1648466"/>
            <a:chOff x="4946002" y="789499"/>
            <a:chExt cx="2402943" cy="1649230"/>
          </a:xfrm>
        </p:grpSpPr>
        <p:sp>
          <p:nvSpPr>
            <p:cNvPr id="301122" name="Text Box 66"/>
            <p:cNvSpPr txBox="1">
              <a:spLocks noChangeArrowheads="1"/>
            </p:cNvSpPr>
            <p:nvPr/>
          </p:nvSpPr>
          <p:spPr bwMode="auto">
            <a:xfrm>
              <a:off x="4946002" y="789499"/>
              <a:ext cx="1323531" cy="4248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44" tIns="45744" rIns="45744" bIns="45744">
              <a:noAutofit/>
            </a:bodyPr>
            <a:lstStyle/>
            <a:p>
              <a:pPr defTabSz="914842"/>
              <a:r>
                <a:rPr lang="zh-CN" altLang="en-US" sz="2398" dirty="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字级表示</a:t>
              </a:r>
              <a:endParaRPr lang="en-US" sz="2398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1226" name="Group 170"/>
            <p:cNvGrpSpPr>
              <a:grpSpLocks/>
            </p:cNvGrpSpPr>
            <p:nvPr/>
          </p:nvGrpSpPr>
          <p:grpSpPr bwMode="auto">
            <a:xfrm>
              <a:off x="4972331" y="1061403"/>
              <a:ext cx="2376614" cy="1377326"/>
              <a:chOff x="3504" y="2064"/>
              <a:chExt cx="1495" cy="866"/>
            </a:xfrm>
          </p:grpSpPr>
          <p:sp>
            <p:nvSpPr>
              <p:cNvPr id="301222" name="Rectangle 166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192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01215" name="Line 159"/>
              <p:cNvSpPr>
                <a:spLocks noChangeShapeType="1"/>
              </p:cNvSpPr>
              <p:nvPr/>
            </p:nvSpPr>
            <p:spPr bwMode="auto">
              <a:xfrm>
                <a:off x="3696" y="249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6" name="Line 160"/>
              <p:cNvSpPr>
                <a:spLocks noChangeShapeType="1"/>
              </p:cNvSpPr>
              <p:nvPr/>
            </p:nvSpPr>
            <p:spPr bwMode="auto">
              <a:xfrm>
                <a:off x="3696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17" name="Rectangle 161"/>
              <p:cNvSpPr>
                <a:spLocks noChangeArrowheads="1"/>
              </p:cNvSpPr>
              <p:nvPr/>
            </p:nvSpPr>
            <p:spPr bwMode="auto">
              <a:xfrm>
                <a:off x="3504" y="2380"/>
                <a:ext cx="245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1218" name="Rectangle 162"/>
              <p:cNvSpPr>
                <a:spLocks noChangeArrowheads="1"/>
              </p:cNvSpPr>
              <p:nvPr/>
            </p:nvSpPr>
            <p:spPr bwMode="auto">
              <a:xfrm>
                <a:off x="3504" y="2640"/>
                <a:ext cx="25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1219" name="Line 163"/>
              <p:cNvSpPr>
                <a:spLocks noChangeShapeType="1"/>
              </p:cNvSpPr>
              <p:nvPr/>
            </p:nvSpPr>
            <p:spPr bwMode="auto">
              <a:xfrm>
                <a:off x="4382" y="25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20" name="Rectangle 164"/>
              <p:cNvSpPr>
                <a:spLocks noChangeArrowheads="1"/>
              </p:cNvSpPr>
              <p:nvPr/>
            </p:nvSpPr>
            <p:spPr bwMode="auto">
              <a:xfrm>
                <a:off x="4560" y="2486"/>
                <a:ext cx="4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defTabSz="914842"/>
                <a:r>
                  <a:rPr lang="en-US" sz="2398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301223" name="Freeform 167"/>
              <p:cNvSpPr>
                <a:spLocks/>
              </p:cNvSpPr>
              <p:nvPr/>
            </p:nvSpPr>
            <p:spPr bwMode="auto">
              <a:xfrm>
                <a:off x="3696" y="2208"/>
                <a:ext cx="432" cy="144"/>
              </a:xfrm>
              <a:custGeom>
                <a:avLst/>
                <a:gdLst/>
                <a:ahLst/>
                <a:cxnLst>
                  <a:cxn ang="0">
                    <a:pos x="432" y="144"/>
                  </a:cxn>
                  <a:cxn ang="0">
                    <a:pos x="432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defTabSz="914842"/>
                <a:endParaRPr lang="en-US" sz="2398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224" name="AutoShape 168"/>
              <p:cNvSpPr>
                <a:spLocks noChangeArrowheads="1"/>
              </p:cNvSpPr>
              <p:nvPr/>
            </p:nvSpPr>
            <p:spPr bwMode="auto">
              <a:xfrm>
                <a:off x="3936" y="2328"/>
                <a:ext cx="540" cy="528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388" tIns="45693" rIns="91388" bIns="45693" anchor="ctr">
                <a:noAutofit/>
              </a:bodyPr>
              <a:lstStyle/>
              <a:p>
                <a:pPr defTabSz="914842"/>
                <a:r>
                  <a:rPr lang="en-US" sz="2398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MUX</a:t>
                </a:r>
              </a:p>
            </p:txBody>
          </p:sp>
        </p:grpSp>
      </p:grp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357020" y="3960614"/>
            <a:ext cx="5766708" cy="28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8" tIns="45698" rIns="91398" bIns="4569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defTabSz="913941"/>
            <a:r>
              <a:rPr lang="zh-CN" altLang="en-US" sz="2398" kern="0" dirty="0"/>
              <a:t>根据控制信号</a:t>
            </a:r>
            <a:r>
              <a:rPr lang="en-US" altLang="zh-CN" sz="2398" kern="0" dirty="0"/>
              <a:t>s</a:t>
            </a:r>
            <a:r>
              <a:rPr lang="zh-CN" altLang="en-US" sz="2398" kern="0" dirty="0"/>
              <a:t>来选择输入字</a:t>
            </a:r>
            <a:r>
              <a:rPr lang="en-US" altLang="zh-CN" sz="2398" kern="0" dirty="0"/>
              <a:t>A</a:t>
            </a:r>
            <a:r>
              <a:rPr lang="zh-CN" altLang="en-US" sz="2398" kern="0" dirty="0"/>
              <a:t>或</a:t>
            </a:r>
            <a:r>
              <a:rPr lang="en-US" altLang="zh-CN" sz="2398" kern="0" dirty="0"/>
              <a:t>B</a:t>
            </a:r>
            <a:endParaRPr lang="en-US" sz="2398" kern="0" dirty="0"/>
          </a:p>
          <a:p>
            <a:pPr lvl="1" defTabSz="913941"/>
            <a:r>
              <a:rPr lang="zh-CN" altLang="en-US" sz="2398" kern="0" dirty="0"/>
              <a:t>硬件控制语言表示</a:t>
            </a:r>
            <a:endParaRPr lang="en-US" sz="2398" kern="0" dirty="0"/>
          </a:p>
          <a:p>
            <a:pPr lvl="2" defTabSz="913941"/>
            <a:r>
              <a:rPr lang="zh-CN" altLang="en-US" sz="2398" kern="0" dirty="0"/>
              <a:t>情况表达式</a:t>
            </a:r>
            <a:r>
              <a:rPr lang="en-US" altLang="zh-CN" sz="2398" kern="0" dirty="0"/>
              <a:t>(case</a:t>
            </a:r>
            <a:r>
              <a:rPr lang="zh-CN" altLang="en-US" sz="2398" kern="0" dirty="0"/>
              <a:t>语句</a:t>
            </a:r>
            <a:r>
              <a:rPr lang="en-US" altLang="zh-CN" sz="2398" kern="0" dirty="0"/>
              <a:t>)</a:t>
            </a:r>
            <a:endParaRPr lang="en-US" sz="2398" kern="0" dirty="0"/>
          </a:p>
          <a:p>
            <a:pPr lvl="2" defTabSz="913941"/>
            <a:r>
              <a:rPr lang="zh-CN" altLang="en-US" sz="2398" kern="0" dirty="0"/>
              <a:t>一系列二元组“布尔表达式</a:t>
            </a:r>
            <a:r>
              <a:rPr lang="en-US" altLang="zh-CN" sz="2398" kern="0" dirty="0"/>
              <a:t>:</a:t>
            </a:r>
            <a:r>
              <a:rPr lang="zh-CN" altLang="en-US" sz="2398" kern="0" dirty="0"/>
              <a:t>整数表达式”</a:t>
            </a:r>
            <a:endParaRPr lang="en-US" sz="2398" kern="0" dirty="0"/>
          </a:p>
          <a:p>
            <a:pPr lvl="2" defTabSz="913941"/>
            <a:r>
              <a:rPr lang="zh-CN" altLang="en-US" sz="2398" kern="0" dirty="0"/>
              <a:t>第一个求值为</a:t>
            </a:r>
            <a:r>
              <a:rPr lang="en-US" altLang="zh-CN" sz="2398" kern="0" dirty="0"/>
              <a:t>1 </a:t>
            </a:r>
            <a:r>
              <a:rPr lang="zh-CN" altLang="en-US" sz="2398" kern="0" dirty="0"/>
              <a:t>的情况会被选中</a:t>
            </a:r>
            <a:endParaRPr lang="en-US" sz="2398" kern="0" dirty="0"/>
          </a:p>
        </p:txBody>
      </p:sp>
    </p:spTree>
    <p:extLst>
      <p:ext uri="{BB962C8B-B14F-4D97-AF65-F5344CB8AC3E}">
        <p14:creationId xmlns:p14="http://schemas.microsoft.com/office/powerpoint/2010/main" val="29198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1461</Words>
  <Application>Microsoft Office PowerPoint</Application>
  <PresentationFormat>全屏显示(4:3)</PresentationFormat>
  <Paragraphs>549</Paragraphs>
  <Slides>26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Wingdings 3</vt:lpstr>
      <vt:lpstr>template2007</vt:lpstr>
      <vt:lpstr>Chart</vt:lpstr>
      <vt:lpstr>第四章  处理器体系结构                                ——逻辑设计                           </vt:lpstr>
      <vt:lpstr>逻辑设计概述</vt:lpstr>
      <vt:lpstr>数字信号</vt:lpstr>
      <vt:lpstr>通过逻辑门进行计算</vt:lpstr>
      <vt:lpstr>组合电路</vt:lpstr>
      <vt:lpstr>位相等</vt:lpstr>
      <vt:lpstr>字相等</vt:lpstr>
      <vt:lpstr>位多路复用器</vt:lpstr>
      <vt:lpstr>字多路复用器</vt:lpstr>
      <vt:lpstr>硬件控制语言(HCL)字级示例</vt:lpstr>
      <vt:lpstr>算术/逻辑单元(ALU)</vt:lpstr>
      <vt:lpstr>存储 1 位</vt:lpstr>
      <vt:lpstr>存储1位 (cont.)</vt:lpstr>
      <vt:lpstr>物理类比</vt:lpstr>
      <vt:lpstr>存储、访问1 位</vt:lpstr>
      <vt:lpstr>1位锁存器</vt:lpstr>
      <vt:lpstr>透明1位锁存器</vt:lpstr>
      <vt:lpstr>边缘触发锁存器</vt:lpstr>
      <vt:lpstr>寄存器</vt:lpstr>
      <vt:lpstr>寄存器操作</vt:lpstr>
      <vt:lpstr>状态机示例</vt:lpstr>
      <vt:lpstr>随机存取存储器</vt:lpstr>
      <vt:lpstr>寄存器文件</vt:lpstr>
      <vt:lpstr>硬件控制语言（HCL)</vt:lpstr>
      <vt:lpstr>硬件描述语言操作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刘 宏伟</cp:lastModifiedBy>
  <cp:revision>88</cp:revision>
  <cp:lastPrinted>2017-08-25T07:45:03Z</cp:lastPrinted>
  <dcterms:created xsi:type="dcterms:W3CDTF">2017-08-25T07:02:09Z</dcterms:created>
  <dcterms:modified xsi:type="dcterms:W3CDTF">2019-10-27T12:37:44Z</dcterms:modified>
</cp:coreProperties>
</file>