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3"/>
  </p:notesMasterIdLst>
  <p:handoutMasterIdLst>
    <p:handoutMasterId r:id="rId54"/>
  </p:handoutMasterIdLst>
  <p:sldIdLst>
    <p:sldId id="823" r:id="rId2"/>
    <p:sldId id="818" r:id="rId3"/>
    <p:sldId id="819" r:id="rId4"/>
    <p:sldId id="820" r:id="rId5"/>
    <p:sldId id="821" r:id="rId6"/>
    <p:sldId id="663" r:id="rId7"/>
    <p:sldId id="664" r:id="rId8"/>
    <p:sldId id="665" r:id="rId9"/>
    <p:sldId id="666" r:id="rId10"/>
    <p:sldId id="667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75" r:id="rId19"/>
    <p:sldId id="676" r:id="rId20"/>
    <p:sldId id="677" r:id="rId21"/>
    <p:sldId id="678" r:id="rId22"/>
    <p:sldId id="679" r:id="rId23"/>
    <p:sldId id="680" r:id="rId24"/>
    <p:sldId id="681" r:id="rId25"/>
    <p:sldId id="682" r:id="rId26"/>
    <p:sldId id="683" r:id="rId27"/>
    <p:sldId id="685" r:id="rId28"/>
    <p:sldId id="686" r:id="rId29"/>
    <p:sldId id="687" r:id="rId30"/>
    <p:sldId id="688" r:id="rId31"/>
    <p:sldId id="689" r:id="rId32"/>
    <p:sldId id="690" r:id="rId33"/>
    <p:sldId id="822" r:id="rId34"/>
    <p:sldId id="691" r:id="rId35"/>
    <p:sldId id="692" r:id="rId36"/>
    <p:sldId id="693" r:id="rId37"/>
    <p:sldId id="694" r:id="rId38"/>
    <p:sldId id="695" r:id="rId39"/>
    <p:sldId id="696" r:id="rId40"/>
    <p:sldId id="697" r:id="rId41"/>
    <p:sldId id="698" r:id="rId42"/>
    <p:sldId id="699" r:id="rId43"/>
    <p:sldId id="700" r:id="rId44"/>
    <p:sldId id="701" r:id="rId45"/>
    <p:sldId id="702" r:id="rId46"/>
    <p:sldId id="703" r:id="rId47"/>
    <p:sldId id="704" r:id="rId48"/>
    <p:sldId id="705" r:id="rId49"/>
    <p:sldId id="706" r:id="rId50"/>
    <p:sldId id="707" r:id="rId51"/>
    <p:sldId id="708" r:id="rId52"/>
  </p:sldIdLst>
  <p:sldSz cx="9144000" cy="6858000" type="screen4x3"/>
  <p:notesSz cx="9874250" cy="6797675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45" autoAdjust="0"/>
  </p:normalViewPr>
  <p:slideViewPr>
    <p:cSldViewPr>
      <p:cViewPr varScale="1">
        <p:scale>
          <a:sx n="92" d="100"/>
          <a:sy n="92" d="100"/>
        </p:scale>
        <p:origin x="16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23DF-0548-488D-819E-5C501594E458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BC89-90A7-4C40-A8BC-F2DD2CA0C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A7AB5-AD43-47CE-B9E1-6C31AB700D77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3F0C2-635C-4938-87BC-0277CFCFC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4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763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Set CC</a:t>
            </a:r>
            <a:r>
              <a:rPr lang="zh-CN" altLang="en-US" dirty="0" smtClean="0"/>
              <a:t>信号表示</a:t>
            </a:r>
            <a:r>
              <a:rPr lang="en-US" altLang="zh-CN" dirty="0" smtClean="0"/>
              <a:t>CC</a:t>
            </a:r>
            <a:r>
              <a:rPr lang="zh-CN" altLang="en-US" dirty="0" smtClean="0"/>
              <a:t>寄存器是否需要被更新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445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Mem read</a:t>
            </a:r>
            <a:r>
              <a:rPr lang="zh-CN" altLang="en-US" dirty="0" smtClean="0"/>
              <a:t>信号和</a:t>
            </a:r>
            <a:r>
              <a:rPr lang="en-US" altLang="zh-CN" dirty="0" smtClean="0"/>
              <a:t>Mem write</a:t>
            </a:r>
            <a:r>
              <a:rPr lang="zh-CN" altLang="en-US" dirty="0" smtClean="0"/>
              <a:t>信号不会同时为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2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mrmovq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D(</a:t>
            </a:r>
            <a:r>
              <a:rPr lang="en-US" altLang="zh-CN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总长度为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85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中的运算是</a:t>
            </a:r>
            <a:r>
              <a:rPr lang="en-US" altLang="zh-CN" dirty="0" err="1" smtClean="0"/>
              <a:t>valB</a:t>
            </a:r>
            <a:r>
              <a:rPr lang="en-US" altLang="zh-CN" dirty="0" smtClean="0"/>
              <a:t> OP </a:t>
            </a:r>
            <a:r>
              <a:rPr lang="en-US" altLang="zh-CN" dirty="0" err="1" smtClean="0"/>
              <a:t>valA</a:t>
            </a:r>
            <a:r>
              <a:rPr lang="zh-CN" altLang="en-US" dirty="0" smtClean="0"/>
              <a:t>，而不是</a:t>
            </a:r>
            <a:r>
              <a:rPr lang="en-US" altLang="zh-CN" dirty="0" err="1" smtClean="0"/>
              <a:t>valA</a:t>
            </a:r>
            <a:r>
              <a:rPr lang="en-US" altLang="zh-CN" dirty="0" smtClean="0"/>
              <a:t> OP </a:t>
            </a:r>
            <a:r>
              <a:rPr lang="en-US" altLang="zh-CN" dirty="0" err="1" smtClean="0"/>
              <a:t>valB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M1[PC] </a:t>
            </a:r>
            <a:r>
              <a:rPr lang="zh-CN" altLang="en-US" dirty="0" smtClean="0"/>
              <a:t>表示从</a:t>
            </a:r>
            <a:r>
              <a:rPr lang="en-US" altLang="zh-CN" dirty="0" smtClean="0"/>
              <a:t>PC</a:t>
            </a:r>
            <a:r>
              <a:rPr lang="zh-CN" altLang="en-US" dirty="0" smtClean="0"/>
              <a:t>开始的内存中读取一个字节的数据。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51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在写回阶段要写两个寄存器，这两个写是有先后次序的。必须按照上面的方法进行，因为</a:t>
            </a:r>
            <a:r>
              <a:rPr lang="en-US" altLang="zh-CN" dirty="0" err="1" smtClean="0"/>
              <a:t>rA</a:t>
            </a:r>
            <a:r>
              <a:rPr lang="zh-CN" altLang="en-US" dirty="0" smtClean="0"/>
              <a:t>可能就是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rsp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2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比较奇特的地方是在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阶段，同时计算</a:t>
            </a:r>
            <a:r>
              <a:rPr lang="en-US" altLang="zh-CN" dirty="0" err="1" smtClean="0"/>
              <a:t>valA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valB</a:t>
            </a:r>
            <a:r>
              <a:rPr lang="zh-CN" altLang="en-US" dirty="0" smtClean="0"/>
              <a:t>，而这两个值是一样的，这样做显然是冗余的。</a:t>
            </a:r>
          </a:p>
          <a:p>
            <a:pPr eaLnBrk="1" hangingPunct="1"/>
            <a:r>
              <a:rPr lang="zh-CN" altLang="en-US" dirty="0" smtClean="0"/>
              <a:t>但这样做的好处是下面的整个流程就与</a:t>
            </a:r>
            <a:r>
              <a:rPr lang="en-US" altLang="zh-CN" dirty="0" err="1" smtClean="0"/>
              <a:t>pushl</a:t>
            </a:r>
            <a:r>
              <a:rPr lang="zh-CN" altLang="en-US" dirty="0" smtClean="0"/>
              <a:t>指令非常类似了。例如，在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阶段，都是</a:t>
            </a:r>
            <a:r>
              <a:rPr lang="en-US" altLang="zh-CN" dirty="0" err="1" smtClean="0"/>
              <a:t>valB</a:t>
            </a:r>
            <a:r>
              <a:rPr lang="zh-CN" altLang="en-US" dirty="0" smtClean="0"/>
              <a:t>参与运算；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阶段，都是</a:t>
            </a:r>
            <a:r>
              <a:rPr lang="en-US" altLang="zh-CN" dirty="0" err="1" smtClean="0"/>
              <a:t>valA</a:t>
            </a:r>
            <a:r>
              <a:rPr lang="zh-CN" altLang="en-US" dirty="0" smtClean="0"/>
              <a:t>参与运算。因为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指令与</a:t>
            </a:r>
            <a:r>
              <a:rPr lang="en-US" altLang="zh-CN" dirty="0" err="1" smtClean="0"/>
              <a:t>pushl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rmmovl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mrmovl</a:t>
            </a:r>
            <a:r>
              <a:rPr lang="zh-CN" altLang="en-US" dirty="0" smtClean="0"/>
              <a:t>指令都是访存指令，类似之间的相似性越多，就容易实现。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在写回阶段要写两个寄存器，这两个写是有先后次序的。必须按照上面的方法进行，因为</a:t>
            </a:r>
            <a:r>
              <a:rPr lang="en-US" altLang="zh-CN" dirty="0" err="1" smtClean="0"/>
              <a:t>rA</a:t>
            </a:r>
            <a:r>
              <a:rPr lang="zh-CN" altLang="en-US" dirty="0" smtClean="0"/>
              <a:t>可能就是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8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总结一下：最左边是各个阶段的名称，中间是各个阶段可能要用到的信号。最右边是</a:t>
            </a:r>
            <a:r>
              <a:rPr lang="en-US" altLang="zh-CN" dirty="0" err="1" smtClean="0"/>
              <a:t>OPl</a:t>
            </a:r>
            <a:r>
              <a:rPr lang="zh-CN" altLang="en-US" dirty="0" smtClean="0"/>
              <a:t>对这种一般化的实现。</a:t>
            </a:r>
          </a:p>
          <a:p>
            <a:pPr eaLnBrk="1" hangingPunct="1"/>
            <a:r>
              <a:rPr lang="zh-CN" altLang="en-US" dirty="0" smtClean="0"/>
              <a:t>对于中间一栏，</a:t>
            </a:r>
            <a:r>
              <a:rPr lang="en-US" altLang="zh-CN" dirty="0" err="1" smtClean="0"/>
              <a:t>dstE</a:t>
            </a:r>
            <a:r>
              <a:rPr lang="zh-CN" altLang="en-US" dirty="0" smtClean="0"/>
              <a:t>表示写寄存器时，从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阶段来的数据写到哪个寄存器；</a:t>
            </a:r>
            <a:r>
              <a:rPr lang="en-US" altLang="zh-CN" dirty="0" err="1" smtClean="0"/>
              <a:t>dstM</a:t>
            </a:r>
            <a:r>
              <a:rPr lang="zh-CN" altLang="en-US" dirty="0" smtClean="0"/>
              <a:t>表示从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阶段来的数据写到哪个寄存器。</a:t>
            </a:r>
          </a:p>
          <a:p>
            <a:pPr eaLnBrk="1" hangingPunct="1"/>
            <a:r>
              <a:rPr lang="zh-CN" altLang="en-US" dirty="0" smtClean="0"/>
              <a:t>只要是对于同一个东西，但数据来源不一致的就有一个相应的信号名字给它，同时用电路将各个输入加以合并。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90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这个图中有些控制信号没有标出来。</a:t>
            </a:r>
          </a:p>
          <a:p>
            <a:pPr eaLnBrk="1" hangingPunct="1"/>
            <a:r>
              <a:rPr lang="zh-CN" altLang="en-US" dirty="0" smtClean="0"/>
              <a:t>似乎</a:t>
            </a:r>
            <a:r>
              <a:rPr lang="en-US" altLang="zh-CN" dirty="0" smtClean="0"/>
              <a:t>PC</a:t>
            </a:r>
            <a:r>
              <a:rPr lang="zh-CN" altLang="en-US" dirty="0" smtClean="0"/>
              <a:t>也应该是蓝色的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94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事实上，不管需要几个字节，读入都是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个字节。</a:t>
            </a:r>
          </a:p>
          <a:p>
            <a:pPr eaLnBrk="1" hangingPunct="1"/>
            <a:r>
              <a:rPr lang="en-US" altLang="zh-CN" dirty="0" smtClean="0"/>
              <a:t>Split</a:t>
            </a:r>
            <a:r>
              <a:rPr lang="zh-CN" altLang="en-US" dirty="0" smtClean="0"/>
              <a:t>实际上是非常简单的。因为读出的一个字节就是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根信号线，只要将他们分为两股就可以了。</a:t>
            </a:r>
          </a:p>
          <a:p>
            <a:pPr eaLnBrk="1" hangingPunct="1"/>
            <a:r>
              <a:rPr lang="zh-CN" altLang="en-US" dirty="0" smtClean="0"/>
              <a:t>一个问题：</a:t>
            </a:r>
            <a:r>
              <a:rPr lang="en-US" altLang="zh-CN" dirty="0" smtClean="0"/>
              <a:t>Align</a:t>
            </a:r>
            <a:r>
              <a:rPr lang="zh-CN" altLang="en-US" dirty="0" smtClean="0"/>
              <a:t>没有使用</a:t>
            </a:r>
            <a:r>
              <a:rPr lang="en-US" altLang="zh-CN" dirty="0" smtClean="0"/>
              <a:t>Need </a:t>
            </a:r>
            <a:r>
              <a:rPr lang="en-US" altLang="zh-CN" dirty="0" err="1" smtClean="0"/>
              <a:t>valC</a:t>
            </a:r>
            <a:r>
              <a:rPr lang="zh-CN" altLang="en-US" dirty="0" smtClean="0"/>
              <a:t>信号，因为如果这条指令没有带常数，那么</a:t>
            </a:r>
            <a:r>
              <a:rPr lang="en-US" altLang="zh-CN" dirty="0" err="1" smtClean="0"/>
              <a:t>valC</a:t>
            </a:r>
            <a:r>
              <a:rPr lang="zh-CN" altLang="en-US" dirty="0" smtClean="0"/>
              <a:t>不管产生什么内容都无所谓。但</a:t>
            </a:r>
            <a:r>
              <a:rPr lang="en-US" altLang="zh-CN" dirty="0" err="1" smtClean="0"/>
              <a:t>valC</a:t>
            </a:r>
            <a:r>
              <a:rPr lang="zh-CN" altLang="en-US" dirty="0" smtClean="0"/>
              <a:t>到底是</a:t>
            </a:r>
            <a:r>
              <a:rPr lang="en-US" altLang="zh-CN" dirty="0" smtClean="0"/>
              <a:t>1-4</a:t>
            </a:r>
            <a:r>
              <a:rPr lang="zh-CN" altLang="en-US" dirty="0" smtClean="0"/>
              <a:t>字节还是</a:t>
            </a:r>
            <a:r>
              <a:rPr lang="en-US" altLang="zh-CN" dirty="0" smtClean="0"/>
              <a:t>2-5</a:t>
            </a:r>
            <a:r>
              <a:rPr lang="zh-CN" altLang="en-US" dirty="0" smtClean="0"/>
              <a:t>字节却要根据</a:t>
            </a:r>
            <a:r>
              <a:rPr lang="en-US" altLang="zh-CN" dirty="0" smtClean="0"/>
              <a:t>Need </a:t>
            </a:r>
            <a:r>
              <a:rPr lang="en-US" altLang="zh-CN" dirty="0" err="1" smtClean="0"/>
              <a:t>regids</a:t>
            </a:r>
            <a:r>
              <a:rPr lang="zh-CN" altLang="en-US" dirty="0" smtClean="0"/>
              <a:t>信号来确定。所以</a:t>
            </a:r>
            <a:r>
              <a:rPr lang="en-US" altLang="zh-CN" dirty="0" smtClean="0"/>
              <a:t>Need </a:t>
            </a:r>
            <a:r>
              <a:rPr lang="en-US" altLang="zh-CN" dirty="0" err="1" smtClean="0"/>
              <a:t>regids</a:t>
            </a:r>
            <a:r>
              <a:rPr lang="zh-CN" altLang="en-US" dirty="0" smtClean="0"/>
              <a:t>必须要，而</a:t>
            </a:r>
            <a:r>
              <a:rPr lang="en-US" altLang="zh-CN" dirty="0" smtClean="0"/>
              <a:t>Need </a:t>
            </a:r>
            <a:r>
              <a:rPr lang="en-US" altLang="zh-CN" dirty="0" err="1" smtClean="0"/>
              <a:t>valC</a:t>
            </a:r>
            <a:r>
              <a:rPr lang="zh-CN" altLang="en-US" dirty="0" smtClean="0"/>
              <a:t>可以不需要。</a:t>
            </a:r>
          </a:p>
          <a:p>
            <a:pPr eaLnBrk="1" hangingPunct="1"/>
            <a:r>
              <a:rPr lang="zh-CN" altLang="en-US" dirty="0" smtClean="0"/>
              <a:t>这也是一种常用的硬件设计方法：如果我们说一个信号在某种情况下用不到，那么它就可以是任意值。这样通过对它赋予某种赋值可以将他与其他信号合并或者其他简化。这里就是一个例子，</a:t>
            </a:r>
            <a:r>
              <a:rPr lang="en-US" altLang="zh-CN" dirty="0" err="1" smtClean="0"/>
              <a:t>valC</a:t>
            </a:r>
            <a:r>
              <a:rPr lang="zh-CN" altLang="en-US" dirty="0" smtClean="0"/>
              <a:t>并不是如果不需要的话，就为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4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因为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阶段和</a:t>
            </a:r>
            <a:r>
              <a:rPr lang="en-US" altLang="zh-CN" dirty="0" smtClean="0"/>
              <a:t>Write Back</a:t>
            </a:r>
            <a:r>
              <a:rPr lang="zh-CN" altLang="en-US" dirty="0" smtClean="0"/>
              <a:t>阶段都主要是在操作</a:t>
            </a:r>
            <a:r>
              <a:rPr lang="en-US" altLang="zh-CN" dirty="0" smtClean="0"/>
              <a:t>register file</a:t>
            </a:r>
            <a:r>
              <a:rPr lang="zh-CN" altLang="en-US" dirty="0" smtClean="0"/>
              <a:t>，所以我们把他们合在一起讲。</a:t>
            </a:r>
          </a:p>
          <a:p>
            <a:pPr eaLnBrk="1" hangingPunct="1"/>
            <a:r>
              <a:rPr lang="zh-CN" altLang="en-US" dirty="0" smtClean="0"/>
              <a:t>写口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是用来写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阶段来的结果的，写口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是用来写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阶段来的结果的。</a:t>
            </a:r>
          </a:p>
          <a:p>
            <a:pPr eaLnBrk="1" hangingPunct="1"/>
            <a:r>
              <a:rPr lang="zh-CN" altLang="en-US" dirty="0" smtClean="0"/>
              <a:t>这里主要是要处理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个读写信号的地址。</a:t>
            </a:r>
          </a:p>
          <a:p>
            <a:pPr eaLnBrk="1" hangingPunct="1"/>
            <a:r>
              <a:rPr lang="zh-CN" altLang="en-US" dirty="0" smtClean="0"/>
              <a:t>当</a:t>
            </a:r>
            <a:r>
              <a:rPr lang="en-US" altLang="zh-CN" dirty="0" err="1" smtClean="0"/>
              <a:t>dstE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dstM</a:t>
            </a:r>
            <a:r>
              <a:rPr lang="zh-CN" altLang="en-US" dirty="0" smtClean="0"/>
              <a:t>相同时（这发生在</a:t>
            </a:r>
            <a:r>
              <a:rPr lang="en-US" altLang="zh-CN" dirty="0" err="1" smtClean="0"/>
              <a:t>popl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时），根据语义，应该是使用</a:t>
            </a:r>
            <a:r>
              <a:rPr lang="en-US" altLang="zh-CN" dirty="0" err="1" smtClean="0"/>
              <a:t>valM</a:t>
            </a:r>
            <a:r>
              <a:rPr lang="zh-CN" altLang="en-US" dirty="0" smtClean="0"/>
              <a:t>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3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/>
            <a:r>
              <a:rPr lang="zh-CN" altLang="en-US" dirty="0"/>
              <a:t>第四章  </a:t>
            </a:r>
            <a:r>
              <a:rPr lang="zh-CN" altLang="en-US" dirty="0" smtClean="0"/>
              <a:t>处理器体系结构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顺序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执行的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处理器</a:t>
            </a:r>
            <a:endParaRPr lang="en-US" sz="2000" b="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dirty="0"/>
              <a:t>教师</a:t>
            </a:r>
            <a:r>
              <a:rPr lang="zh-CN" altLang="en-US" dirty="0" smtClean="0"/>
              <a:t>：</a:t>
            </a:r>
            <a:r>
              <a:rPr lang="zh-CN" altLang="en-US" dirty="0"/>
              <a:t>刘宏伟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025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5378" y="248113"/>
            <a:ext cx="5622796" cy="780909"/>
          </a:xfrm>
        </p:spPr>
        <p:txBody>
          <a:bodyPr/>
          <a:lstStyle/>
          <a:p>
            <a:r>
              <a:rPr lang="en-US" dirty="0" smtClean="0"/>
              <a:t>SEQ</a:t>
            </a:r>
            <a:r>
              <a:rPr lang="zh-CN" altLang="en-US" dirty="0" smtClean="0"/>
              <a:t>各阶段</a:t>
            </a:r>
            <a:endParaRPr lang="en-US" dirty="0"/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4668972" cy="5223022"/>
          </a:xfrm>
        </p:spPr>
        <p:txBody>
          <a:bodyPr/>
          <a:lstStyle/>
          <a:p>
            <a:r>
              <a:rPr lang="zh-CN" altLang="en-US" sz="2400" dirty="0"/>
              <a:t>取指</a:t>
            </a:r>
            <a:endParaRPr lang="en-US" sz="2400" dirty="0"/>
          </a:p>
          <a:p>
            <a:pPr lvl="1"/>
            <a:r>
              <a:rPr lang="zh-CN" altLang="en-US" sz="2000" dirty="0"/>
              <a:t>从指令存储器读取指令</a:t>
            </a:r>
            <a:endParaRPr lang="en-US" sz="2000" dirty="0"/>
          </a:p>
          <a:p>
            <a:r>
              <a:rPr lang="zh-CN" altLang="en-US" sz="2400" dirty="0"/>
              <a:t>译码</a:t>
            </a:r>
            <a:endParaRPr lang="en-US" sz="2400" dirty="0"/>
          </a:p>
          <a:p>
            <a:pPr lvl="1"/>
            <a:r>
              <a:rPr lang="zh-CN" altLang="en-US" sz="2000" dirty="0"/>
              <a:t>读程序寄存器</a:t>
            </a:r>
            <a:endParaRPr lang="en-US" sz="2000" dirty="0"/>
          </a:p>
          <a:p>
            <a:r>
              <a:rPr lang="zh-CN" altLang="en-US" sz="2400" dirty="0"/>
              <a:t>执行</a:t>
            </a:r>
            <a:endParaRPr lang="en-US" sz="2400" dirty="0"/>
          </a:p>
          <a:p>
            <a:pPr lvl="1"/>
            <a:r>
              <a:rPr lang="zh-CN" altLang="en-US" sz="2000" dirty="0"/>
              <a:t>计算数值或地址</a:t>
            </a:r>
            <a:endParaRPr lang="en-US" sz="2000" dirty="0"/>
          </a:p>
          <a:p>
            <a:r>
              <a:rPr lang="zh-CN" altLang="en-US" sz="2400" dirty="0"/>
              <a:t>访存</a:t>
            </a:r>
            <a:endParaRPr lang="en-US" sz="2400" dirty="0"/>
          </a:p>
          <a:p>
            <a:pPr lvl="1"/>
            <a:r>
              <a:rPr lang="zh-CN" altLang="en-US" sz="2000" dirty="0"/>
              <a:t>读或写数据</a:t>
            </a:r>
            <a:endParaRPr lang="en-US" sz="2000" dirty="0"/>
          </a:p>
          <a:p>
            <a:r>
              <a:rPr lang="zh-CN" altLang="en-US" sz="2400" dirty="0"/>
              <a:t>写回</a:t>
            </a:r>
            <a:endParaRPr lang="en-US" sz="2400" dirty="0"/>
          </a:p>
          <a:p>
            <a:pPr lvl="1"/>
            <a:r>
              <a:rPr lang="zh-CN" altLang="en-US" sz="2000" dirty="0"/>
              <a:t>写程序寄存器</a:t>
            </a:r>
            <a:endParaRPr lang="en-US" sz="2000" dirty="0"/>
          </a:p>
          <a:p>
            <a:r>
              <a:rPr lang="zh-CN" altLang="en-US" sz="2400" dirty="0"/>
              <a:t>更新</a:t>
            </a:r>
            <a:r>
              <a:rPr lang="en-US" sz="2400" dirty="0"/>
              <a:t>PC</a:t>
            </a:r>
          </a:p>
          <a:p>
            <a:pPr lvl="1"/>
            <a:r>
              <a:rPr lang="zh-CN" altLang="en-US" sz="2000" dirty="0"/>
              <a:t>更新程序计数器</a:t>
            </a:r>
            <a:endParaRPr lang="en-US" sz="2000" dirty="0"/>
          </a:p>
        </p:txBody>
      </p:sp>
      <p:sp>
        <p:nvSpPr>
          <p:cNvPr id="179" name="Rectangle 79"/>
          <p:cNvSpPr>
            <a:spLocks noChangeArrowheads="1"/>
          </p:cNvSpPr>
          <p:nvPr/>
        </p:nvSpPr>
        <p:spPr bwMode="auto">
          <a:xfrm>
            <a:off x="7538115" y="6459633"/>
            <a:ext cx="92529" cy="34176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80" name="Rectangle 123"/>
          <p:cNvSpPr>
            <a:spLocks noChangeArrowheads="1"/>
          </p:cNvSpPr>
          <p:nvPr/>
        </p:nvSpPr>
        <p:spPr bwMode="auto">
          <a:xfrm>
            <a:off x="4532141" y="857200"/>
            <a:ext cx="677216" cy="1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81" name="Rectangle 245"/>
          <p:cNvSpPr>
            <a:spLocks noChangeArrowheads="1"/>
          </p:cNvSpPr>
          <p:nvPr/>
        </p:nvSpPr>
        <p:spPr bwMode="auto">
          <a:xfrm>
            <a:off x="4532139" y="346624"/>
            <a:ext cx="260712" cy="1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82" name="Rectangle 247"/>
          <p:cNvSpPr>
            <a:spLocks noChangeArrowheads="1"/>
          </p:cNvSpPr>
          <p:nvPr/>
        </p:nvSpPr>
        <p:spPr bwMode="auto">
          <a:xfrm>
            <a:off x="5807085" y="686979"/>
            <a:ext cx="1489557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83" name="Rectangle 254"/>
          <p:cNvSpPr>
            <a:spLocks noChangeArrowheads="1"/>
          </p:cNvSpPr>
          <p:nvPr/>
        </p:nvSpPr>
        <p:spPr bwMode="auto">
          <a:xfrm>
            <a:off x="5807085" y="262330"/>
            <a:ext cx="1489557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84" name="Rectangle 161"/>
          <p:cNvSpPr>
            <a:spLocks noChangeArrowheads="1"/>
          </p:cNvSpPr>
          <p:nvPr/>
        </p:nvSpPr>
        <p:spPr bwMode="auto">
          <a:xfrm>
            <a:off x="5405808" y="6259901"/>
            <a:ext cx="639438" cy="254511"/>
          </a:xfrm>
          <a:prstGeom prst="rect">
            <a:avLst/>
          </a:prstGeom>
          <a:solidFill>
            <a:schemeClr val="bg1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</a:rPr>
              <a:t>PC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185" name="右箭头 184"/>
          <p:cNvSpPr/>
          <p:nvPr/>
        </p:nvSpPr>
        <p:spPr bwMode="auto">
          <a:xfrm rot="5400000" flipH="1">
            <a:off x="5521396" y="5966076"/>
            <a:ext cx="382629" cy="205020"/>
          </a:xfrm>
          <a:prstGeom prst="rightArrow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5765750" y="5900056"/>
            <a:ext cx="1644623" cy="310872"/>
            <a:chOff x="5765751" y="5900056"/>
            <a:chExt cx="1265569" cy="310872"/>
          </a:xfrm>
        </p:grpSpPr>
        <p:sp>
          <p:nvSpPr>
            <p:cNvPr id="187" name="Rectangle 243"/>
            <p:cNvSpPr>
              <a:spLocks noChangeArrowheads="1"/>
            </p:cNvSpPr>
            <p:nvPr/>
          </p:nvSpPr>
          <p:spPr bwMode="auto">
            <a:xfrm>
              <a:off x="5765751" y="6101332"/>
              <a:ext cx="1119321" cy="109596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88" name="右箭头 187"/>
            <p:cNvSpPr/>
            <p:nvPr/>
          </p:nvSpPr>
          <p:spPr bwMode="auto">
            <a:xfrm rot="5400000" flipH="1">
              <a:off x="6777147" y="5949209"/>
              <a:ext cx="303325" cy="205020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4283989" y="4824735"/>
            <a:ext cx="3554391" cy="1190274"/>
            <a:chOff x="4283989" y="4824735"/>
            <a:chExt cx="3554391" cy="1190274"/>
          </a:xfrm>
        </p:grpSpPr>
        <p:sp>
          <p:nvSpPr>
            <p:cNvPr id="190" name="Rectangle 84"/>
            <p:cNvSpPr>
              <a:spLocks noChangeArrowheads="1"/>
            </p:cNvSpPr>
            <p:nvPr/>
          </p:nvSpPr>
          <p:spPr bwMode="auto">
            <a:xfrm>
              <a:off x="5649192" y="5157192"/>
              <a:ext cx="169200" cy="46800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91" name="Rectangle 94"/>
            <p:cNvSpPr>
              <a:spLocks noChangeArrowheads="1"/>
            </p:cNvSpPr>
            <p:nvPr/>
          </p:nvSpPr>
          <p:spPr bwMode="auto">
            <a:xfrm>
              <a:off x="6613547" y="5563167"/>
              <a:ext cx="1224833" cy="31410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/>
                <a:t>PC</a:t>
              </a:r>
              <a:r>
                <a:rPr lang="zh-CN" altLang="en-US" dirty="0" smtClean="0"/>
                <a:t>增加器</a:t>
              </a:r>
              <a:endParaRPr lang="en-US" dirty="0"/>
            </a:p>
          </p:txBody>
        </p:sp>
        <p:sp>
          <p:nvSpPr>
            <p:cNvPr id="192" name="Rectangle 115"/>
            <p:cNvSpPr>
              <a:spLocks noChangeArrowheads="1"/>
            </p:cNvSpPr>
            <p:nvPr/>
          </p:nvSpPr>
          <p:spPr bwMode="auto">
            <a:xfrm>
              <a:off x="4532140" y="5622174"/>
              <a:ext cx="405376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93" name="Rectangle 116"/>
            <p:cNvSpPr>
              <a:spLocks noChangeArrowheads="1"/>
            </p:cNvSpPr>
            <p:nvPr/>
          </p:nvSpPr>
          <p:spPr bwMode="auto">
            <a:xfrm>
              <a:off x="4283989" y="5682610"/>
              <a:ext cx="673261" cy="332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</a:rPr>
                <a:t>Fetch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194" name="Rectangle 94"/>
            <p:cNvSpPr>
              <a:spLocks noChangeArrowheads="1"/>
            </p:cNvSpPr>
            <p:nvPr/>
          </p:nvSpPr>
          <p:spPr bwMode="auto">
            <a:xfrm>
              <a:off x="5101131" y="5577965"/>
              <a:ext cx="1275955" cy="299307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指令内存</a:t>
              </a:r>
              <a:endParaRPr lang="en-US" dirty="0"/>
            </a:p>
          </p:txBody>
        </p:sp>
        <p:sp>
          <p:nvSpPr>
            <p:cNvPr id="195" name="Rectangle 125"/>
            <p:cNvSpPr>
              <a:spLocks noChangeArrowheads="1"/>
            </p:cNvSpPr>
            <p:nvPr/>
          </p:nvSpPr>
          <p:spPr bwMode="auto">
            <a:xfrm>
              <a:off x="4999535" y="5025714"/>
              <a:ext cx="596141" cy="408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96" name="Rectangle 126"/>
            <p:cNvSpPr>
              <a:spLocks noChangeArrowheads="1"/>
            </p:cNvSpPr>
            <p:nvPr/>
          </p:nvSpPr>
          <p:spPr bwMode="auto">
            <a:xfrm>
              <a:off x="4358572" y="4824735"/>
              <a:ext cx="1224793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icode</a:t>
              </a:r>
              <a:r>
                <a:rPr lang="en-US" sz="2000" dirty="0">
                  <a:solidFill>
                    <a:srgbClr val="0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ifun</a:t>
              </a:r>
              <a:endParaRPr lang="en-US" altLang="zh-CN" sz="2000" dirty="0">
                <a:solidFill>
                  <a:srgbClr val="000000"/>
                </a:solidFill>
              </a:endParaRPr>
            </a:p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>
                  <a:solidFill>
                    <a:srgbClr val="000000"/>
                  </a:solidFill>
                </a:rPr>
                <a:t>rA</a:t>
              </a:r>
              <a:r>
                <a:rPr lang="en-US" altLang="zh-CN" sz="2000" dirty="0">
                  <a:solidFill>
                    <a:srgbClr val="0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rB</a:t>
              </a:r>
              <a:endParaRPr lang="en-US" altLang="zh-CN" sz="2000" dirty="0">
                <a:solidFill>
                  <a:srgbClr val="000000"/>
                </a:solidFill>
              </a:endParaRPr>
            </a:p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 smtClean="0">
                  <a:solidFill>
                    <a:srgbClr val="000000"/>
                  </a:solidFill>
                </a:rPr>
                <a:t>valC</a:t>
              </a:r>
              <a:endParaRPr lang="en-US" sz="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Rectangle 183"/>
            <p:cNvSpPr>
              <a:spLocks noChangeArrowheads="1"/>
            </p:cNvSpPr>
            <p:nvPr/>
          </p:nvSpPr>
          <p:spPr bwMode="auto">
            <a:xfrm>
              <a:off x="5977185" y="5025714"/>
              <a:ext cx="639063" cy="17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5832195" y="5231866"/>
              <a:ext cx="1497198" cy="319765"/>
              <a:chOff x="5832195" y="5231866"/>
              <a:chExt cx="1130331" cy="319765"/>
            </a:xfrm>
          </p:grpSpPr>
          <p:sp>
            <p:nvSpPr>
              <p:cNvPr id="200" name="Rectangle 180"/>
              <p:cNvSpPr>
                <a:spLocks noChangeArrowheads="1"/>
              </p:cNvSpPr>
              <p:nvPr/>
            </p:nvSpPr>
            <p:spPr bwMode="auto">
              <a:xfrm>
                <a:off x="6861222" y="5280839"/>
                <a:ext cx="101304" cy="270792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01" name="右箭头 200"/>
              <p:cNvSpPr/>
              <p:nvPr/>
            </p:nvSpPr>
            <p:spPr bwMode="auto">
              <a:xfrm flipH="1">
                <a:off x="5832195" y="5231866"/>
                <a:ext cx="1121622" cy="18629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199" name="Rectangle 184"/>
            <p:cNvSpPr>
              <a:spLocks noChangeArrowheads="1"/>
            </p:cNvSpPr>
            <p:nvPr/>
          </p:nvSpPr>
          <p:spPr bwMode="auto">
            <a:xfrm>
              <a:off x="6104434" y="5024209"/>
              <a:ext cx="4103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valP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4283988" y="3893720"/>
            <a:ext cx="3554393" cy="1290327"/>
            <a:chOff x="4283988" y="3893720"/>
            <a:chExt cx="3554393" cy="1290327"/>
          </a:xfrm>
        </p:grpSpPr>
        <p:sp>
          <p:nvSpPr>
            <p:cNvPr id="203" name="Rectangle 117"/>
            <p:cNvSpPr>
              <a:spLocks noChangeArrowheads="1"/>
            </p:cNvSpPr>
            <p:nvPr/>
          </p:nvSpPr>
          <p:spPr bwMode="auto">
            <a:xfrm>
              <a:off x="4532141" y="4473872"/>
              <a:ext cx="511886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04" name="Rectangle 118"/>
            <p:cNvSpPr>
              <a:spLocks noChangeArrowheads="1"/>
            </p:cNvSpPr>
            <p:nvPr/>
          </p:nvSpPr>
          <p:spPr bwMode="auto">
            <a:xfrm>
              <a:off x="4283988" y="4461148"/>
              <a:ext cx="913712" cy="332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</a:rPr>
                <a:t>Decode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05" name="Rectangle 139"/>
            <p:cNvSpPr>
              <a:spLocks noChangeArrowheads="1"/>
            </p:cNvSpPr>
            <p:nvPr/>
          </p:nvSpPr>
          <p:spPr bwMode="auto">
            <a:xfrm>
              <a:off x="6786367" y="4700369"/>
              <a:ext cx="170099" cy="136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06" name="Rectangle 153"/>
            <p:cNvSpPr>
              <a:spLocks noChangeArrowheads="1"/>
            </p:cNvSpPr>
            <p:nvPr/>
          </p:nvSpPr>
          <p:spPr bwMode="auto">
            <a:xfrm>
              <a:off x="6786367" y="4700369"/>
              <a:ext cx="170099" cy="136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207" name="组合 206"/>
            <p:cNvGrpSpPr/>
            <p:nvPr/>
          </p:nvGrpSpPr>
          <p:grpSpPr>
            <a:xfrm>
              <a:off x="6718764" y="4404754"/>
              <a:ext cx="1119617" cy="779293"/>
              <a:chOff x="7204557" y="4708322"/>
              <a:chExt cx="553218" cy="401026"/>
            </a:xfrm>
          </p:grpSpPr>
          <p:sp>
            <p:nvSpPr>
              <p:cNvPr id="216" name="Rectangle 150"/>
              <p:cNvSpPr>
                <a:spLocks noChangeArrowheads="1"/>
              </p:cNvSpPr>
              <p:nvPr/>
            </p:nvSpPr>
            <p:spPr bwMode="auto">
              <a:xfrm>
                <a:off x="7204557" y="4708322"/>
                <a:ext cx="553218" cy="384888"/>
              </a:xfrm>
              <a:prstGeom prst="rect">
                <a:avLst/>
              </a:prstGeom>
              <a:solidFill>
                <a:srgbClr val="CC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17" name="Rectangle 151"/>
              <p:cNvSpPr>
                <a:spLocks noChangeArrowheads="1"/>
              </p:cNvSpPr>
              <p:nvPr/>
            </p:nvSpPr>
            <p:spPr bwMode="auto">
              <a:xfrm>
                <a:off x="7300705" y="4799083"/>
                <a:ext cx="339769" cy="256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/>
                  <a:t>寄存器</a:t>
                </a:r>
                <a:endParaRPr lang="en-US" altLang="zh-CN" dirty="0"/>
              </a:p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/>
                  <a:t>文件</a:t>
                </a:r>
                <a:endParaRPr lang="en-US" dirty="0"/>
              </a:p>
            </p:txBody>
          </p:sp>
          <p:sp>
            <p:nvSpPr>
              <p:cNvPr id="218" name="Rectangle 154"/>
              <p:cNvSpPr>
                <a:spLocks noChangeArrowheads="1"/>
              </p:cNvSpPr>
              <p:nvPr/>
            </p:nvSpPr>
            <p:spPr bwMode="auto">
              <a:xfrm>
                <a:off x="7308339" y="4709843"/>
                <a:ext cx="98905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A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19" name="Rectangle 156"/>
              <p:cNvSpPr>
                <a:spLocks noChangeArrowheads="1"/>
              </p:cNvSpPr>
              <p:nvPr/>
            </p:nvSpPr>
            <p:spPr bwMode="auto">
              <a:xfrm>
                <a:off x="7521361" y="4709841"/>
                <a:ext cx="98905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B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20" name="Rectangle 158"/>
              <p:cNvSpPr>
                <a:spLocks noChangeArrowheads="1"/>
              </p:cNvSpPr>
              <p:nvPr/>
            </p:nvSpPr>
            <p:spPr bwMode="auto">
              <a:xfrm>
                <a:off x="7641380" y="4762327"/>
                <a:ext cx="113220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M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21" name="Rectangle 160"/>
              <p:cNvSpPr>
                <a:spLocks noChangeArrowheads="1"/>
              </p:cNvSpPr>
              <p:nvPr/>
            </p:nvSpPr>
            <p:spPr bwMode="auto">
              <a:xfrm>
                <a:off x="7652441" y="4973855"/>
                <a:ext cx="91096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E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08" name="Rectangle 197"/>
            <p:cNvSpPr>
              <a:spLocks noChangeArrowheads="1"/>
            </p:cNvSpPr>
            <p:nvPr/>
          </p:nvSpPr>
          <p:spPr bwMode="auto">
            <a:xfrm>
              <a:off x="6317385" y="3963303"/>
              <a:ext cx="639063" cy="170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09" name="Rectangle 205"/>
            <p:cNvSpPr>
              <a:spLocks noChangeArrowheads="1"/>
            </p:cNvSpPr>
            <p:nvPr/>
          </p:nvSpPr>
          <p:spPr bwMode="auto">
            <a:xfrm>
              <a:off x="5929074" y="3893720"/>
              <a:ext cx="119749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 smtClean="0">
                  <a:solidFill>
                    <a:srgbClr val="000000"/>
                  </a:solidFill>
                </a:rPr>
                <a:t>val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A</a:t>
              </a:r>
              <a:r>
                <a:rPr lang="en-US" altLang="zh-CN" sz="2000" dirty="0" err="1" smtClean="0">
                  <a:solidFill>
                    <a:srgbClr val="000000"/>
                  </a:solidFill>
                </a:rPr>
                <a:t>,valB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210" name="Rectangle 205"/>
            <p:cNvSpPr>
              <a:spLocks noChangeArrowheads="1"/>
            </p:cNvSpPr>
            <p:nvPr/>
          </p:nvSpPr>
          <p:spPr bwMode="auto">
            <a:xfrm>
              <a:off x="5671170" y="4385741"/>
              <a:ext cx="1197491" cy="627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>
                  <a:solidFill>
                    <a:srgbClr val="000000"/>
                  </a:solidFill>
                </a:rPr>
                <a:t>src</a:t>
              </a:r>
              <a:r>
                <a:rPr lang="en-US" dirty="0" err="1">
                  <a:solidFill>
                    <a:srgbClr val="000000"/>
                  </a:solidFill>
                </a:rPr>
                <a:t>A</a:t>
              </a:r>
              <a:r>
                <a:rPr lang="en-US" altLang="zh-CN" dirty="0" err="1">
                  <a:solidFill>
                    <a:srgbClr val="000000"/>
                  </a:solidFill>
                </a:rPr>
                <a:t>,srcB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>
                  <a:solidFill>
                    <a:srgbClr val="000000"/>
                  </a:solidFill>
                </a:rPr>
                <a:t>dstA,dstB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" name="右箭头 210"/>
            <p:cNvSpPr/>
            <p:nvPr/>
          </p:nvSpPr>
          <p:spPr bwMode="auto">
            <a:xfrm>
              <a:off x="5826328" y="4853904"/>
              <a:ext cx="870868" cy="206718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212" name="组合 211"/>
            <p:cNvGrpSpPr/>
            <p:nvPr/>
          </p:nvGrpSpPr>
          <p:grpSpPr>
            <a:xfrm>
              <a:off x="5802768" y="4099932"/>
              <a:ext cx="1459176" cy="301536"/>
              <a:chOff x="5802768" y="4099932"/>
              <a:chExt cx="1459176" cy="301536"/>
            </a:xfrm>
          </p:grpSpPr>
          <p:sp>
            <p:nvSpPr>
              <p:cNvPr id="214" name="Rectangle 194"/>
              <p:cNvSpPr>
                <a:spLocks noChangeArrowheads="1"/>
              </p:cNvSpPr>
              <p:nvPr/>
            </p:nvSpPr>
            <p:spPr bwMode="auto">
              <a:xfrm>
                <a:off x="7138424" y="4158177"/>
                <a:ext cx="123520" cy="243291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15" name="右箭头 214"/>
              <p:cNvSpPr/>
              <p:nvPr/>
            </p:nvSpPr>
            <p:spPr bwMode="auto">
              <a:xfrm rot="10800000">
                <a:off x="5802768" y="4099932"/>
                <a:ext cx="1447291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213" name="Rectangle 84"/>
            <p:cNvSpPr>
              <a:spLocks noChangeArrowheads="1"/>
            </p:cNvSpPr>
            <p:nvPr/>
          </p:nvSpPr>
          <p:spPr bwMode="auto">
            <a:xfrm>
              <a:off x="5648659" y="4034978"/>
              <a:ext cx="170266" cy="1122214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4283975" y="2455197"/>
            <a:ext cx="3325933" cy="1583775"/>
            <a:chOff x="4283975" y="2455197"/>
            <a:chExt cx="3325933" cy="1583775"/>
          </a:xfrm>
        </p:grpSpPr>
        <p:sp>
          <p:nvSpPr>
            <p:cNvPr id="223" name="Rectangle 99"/>
            <p:cNvSpPr>
              <a:spLocks noChangeArrowheads="1"/>
            </p:cNvSpPr>
            <p:nvPr/>
          </p:nvSpPr>
          <p:spPr bwMode="auto">
            <a:xfrm>
              <a:off x="6286055" y="3026478"/>
              <a:ext cx="374177" cy="22398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0066"/>
                  </a:solidFill>
                </a:rPr>
                <a:t>CC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224" name="Rectangle 119"/>
            <p:cNvSpPr>
              <a:spLocks noChangeArrowheads="1"/>
            </p:cNvSpPr>
            <p:nvPr/>
          </p:nvSpPr>
          <p:spPr bwMode="auto">
            <a:xfrm>
              <a:off x="4532142" y="3026567"/>
              <a:ext cx="537321" cy="18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25" name="Rectangle 120"/>
            <p:cNvSpPr>
              <a:spLocks noChangeArrowheads="1"/>
            </p:cNvSpPr>
            <p:nvPr/>
          </p:nvSpPr>
          <p:spPr bwMode="auto">
            <a:xfrm>
              <a:off x="4283975" y="3087002"/>
              <a:ext cx="969817" cy="332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</a:rPr>
                <a:t>Execute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226" name="组合 225"/>
            <p:cNvGrpSpPr/>
            <p:nvPr/>
          </p:nvGrpSpPr>
          <p:grpSpPr>
            <a:xfrm>
              <a:off x="5807086" y="3368059"/>
              <a:ext cx="1552833" cy="373689"/>
              <a:chOff x="5807087" y="3368059"/>
              <a:chExt cx="1430272" cy="373689"/>
            </a:xfrm>
          </p:grpSpPr>
          <p:grpSp>
            <p:nvGrpSpPr>
              <p:cNvPr id="237" name="组合 236"/>
              <p:cNvGrpSpPr/>
              <p:nvPr/>
            </p:nvGrpSpPr>
            <p:grpSpPr>
              <a:xfrm>
                <a:off x="5807087" y="3375087"/>
                <a:ext cx="1430272" cy="366661"/>
                <a:chOff x="5807087" y="3239645"/>
                <a:chExt cx="1149379" cy="366661"/>
              </a:xfrm>
            </p:grpSpPr>
            <p:sp>
              <p:nvSpPr>
                <p:cNvPr id="239" name="Rectangle 201"/>
                <p:cNvSpPr>
                  <a:spLocks noChangeArrowheads="1"/>
                </p:cNvSpPr>
                <p:nvPr/>
              </p:nvSpPr>
              <p:spPr bwMode="auto">
                <a:xfrm>
                  <a:off x="5807087" y="3495705"/>
                  <a:ext cx="1065104" cy="110601"/>
                </a:xfrm>
                <a:prstGeom prst="rect">
                  <a:avLst/>
                </a:prstGeom>
                <a:solidFill>
                  <a:srgbClr val="000000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240" name="Rectangle 202"/>
                <p:cNvSpPr>
                  <a:spLocks noChangeArrowheads="1"/>
                </p:cNvSpPr>
                <p:nvPr/>
              </p:nvSpPr>
              <p:spPr bwMode="auto">
                <a:xfrm>
                  <a:off x="6786347" y="3409821"/>
                  <a:ext cx="85844" cy="171768"/>
                </a:xfrm>
                <a:prstGeom prst="rect">
                  <a:avLst/>
                </a:prstGeom>
                <a:solidFill>
                  <a:srgbClr val="000000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241" name="Freeform 203"/>
                <p:cNvSpPr>
                  <a:spLocks/>
                </p:cNvSpPr>
                <p:nvPr/>
              </p:nvSpPr>
              <p:spPr bwMode="auto">
                <a:xfrm>
                  <a:off x="6700523" y="3239645"/>
                  <a:ext cx="255943" cy="170178"/>
                </a:xfrm>
                <a:custGeom>
                  <a:avLst/>
                  <a:gdLst/>
                  <a:ahLst/>
                  <a:cxnLst>
                    <a:cxn ang="0">
                      <a:pos x="0" y="214"/>
                    </a:cxn>
                    <a:cxn ang="0">
                      <a:pos x="161" y="0"/>
                    </a:cxn>
                    <a:cxn ang="0">
                      <a:pos x="321" y="214"/>
                    </a:cxn>
                    <a:cxn ang="0">
                      <a:pos x="0" y="214"/>
                    </a:cxn>
                  </a:cxnLst>
                  <a:rect l="0" t="0" r="r" b="b"/>
                  <a:pathLst>
                    <a:path w="321" h="214">
                      <a:moveTo>
                        <a:pt x="0" y="214"/>
                      </a:moveTo>
                      <a:lnTo>
                        <a:pt x="161" y="0"/>
                      </a:lnTo>
                      <a:lnTo>
                        <a:pt x="321" y="214"/>
                      </a:lnTo>
                      <a:lnTo>
                        <a:pt x="0" y="2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238" name="Rectangle 205"/>
              <p:cNvSpPr>
                <a:spLocks noChangeArrowheads="1"/>
              </p:cNvSpPr>
              <p:nvPr/>
            </p:nvSpPr>
            <p:spPr bwMode="auto">
              <a:xfrm>
                <a:off x="5815221" y="3368059"/>
                <a:ext cx="107714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err="1" smtClean="0">
                    <a:solidFill>
                      <a:srgbClr val="000000"/>
                    </a:solidFill>
                  </a:rPr>
                  <a:t>aluA</a:t>
                </a:r>
                <a:r>
                  <a:rPr lang="en-US" altLang="zh-CN" sz="2000" dirty="0" err="1" smtClean="0">
                    <a:solidFill>
                      <a:srgbClr val="000000"/>
                    </a:solidFill>
                  </a:rPr>
                  <a:t>,aluB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27" name="Rectangle 209"/>
            <p:cNvSpPr>
              <a:spLocks noChangeArrowheads="1"/>
            </p:cNvSpPr>
            <p:nvPr/>
          </p:nvSpPr>
          <p:spPr bwMode="auto">
            <a:xfrm>
              <a:off x="5912466" y="2888444"/>
              <a:ext cx="38632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Cnd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228" name="Rectangle 213"/>
            <p:cNvSpPr>
              <a:spLocks noChangeArrowheads="1"/>
            </p:cNvSpPr>
            <p:nvPr/>
          </p:nvSpPr>
          <p:spPr bwMode="auto">
            <a:xfrm>
              <a:off x="6190206" y="2610125"/>
              <a:ext cx="639063" cy="170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29" name="Rectangle 214"/>
            <p:cNvSpPr>
              <a:spLocks noChangeArrowheads="1"/>
            </p:cNvSpPr>
            <p:nvPr/>
          </p:nvSpPr>
          <p:spPr bwMode="auto">
            <a:xfrm>
              <a:off x="6203178" y="2455197"/>
              <a:ext cx="4103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valE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cxnSp>
          <p:nvCxnSpPr>
            <p:cNvPr id="230" name="直接箭头连接符 229"/>
            <p:cNvCxnSpPr>
              <a:stCxn id="223" idx="1"/>
            </p:cNvCxnSpPr>
            <p:nvPr/>
          </p:nvCxnSpPr>
          <p:spPr bwMode="auto">
            <a:xfrm flipH="1" flipV="1">
              <a:off x="5808674" y="3137145"/>
              <a:ext cx="477381" cy="13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1" name="直接箭头连接符 230"/>
            <p:cNvCxnSpPr>
              <a:endCxn id="223" idx="3"/>
            </p:cNvCxnSpPr>
            <p:nvPr/>
          </p:nvCxnSpPr>
          <p:spPr bwMode="auto">
            <a:xfrm flipH="1">
              <a:off x="6660232" y="3137145"/>
              <a:ext cx="260872" cy="13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232" name="Freeform 103"/>
            <p:cNvSpPr>
              <a:spLocks/>
            </p:cNvSpPr>
            <p:nvPr/>
          </p:nvSpPr>
          <p:spPr bwMode="auto">
            <a:xfrm>
              <a:off x="6737669" y="3037087"/>
              <a:ext cx="872239" cy="328477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0066"/>
                  </a:solidFill>
                </a:rPr>
                <a:t>ALU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233" name="组合 232"/>
            <p:cNvGrpSpPr/>
            <p:nvPr/>
          </p:nvGrpSpPr>
          <p:grpSpPr>
            <a:xfrm>
              <a:off x="5826328" y="2690948"/>
              <a:ext cx="1435616" cy="346945"/>
              <a:chOff x="5826328" y="2690948"/>
              <a:chExt cx="1300212" cy="346945"/>
            </a:xfrm>
          </p:grpSpPr>
          <p:sp>
            <p:nvSpPr>
              <p:cNvPr id="235" name="Rectangle 210"/>
              <p:cNvSpPr>
                <a:spLocks noChangeArrowheads="1"/>
              </p:cNvSpPr>
              <p:nvPr/>
            </p:nvSpPr>
            <p:spPr bwMode="auto">
              <a:xfrm>
                <a:off x="7005005" y="2746753"/>
                <a:ext cx="121535" cy="291140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6" name="右箭头 235"/>
              <p:cNvSpPr/>
              <p:nvPr/>
            </p:nvSpPr>
            <p:spPr bwMode="auto">
              <a:xfrm rot="10800000">
                <a:off x="5826328" y="2690948"/>
                <a:ext cx="122785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234" name="Rectangle 84"/>
            <p:cNvSpPr>
              <a:spLocks noChangeArrowheads="1"/>
            </p:cNvSpPr>
            <p:nvPr/>
          </p:nvSpPr>
          <p:spPr bwMode="auto">
            <a:xfrm>
              <a:off x="5649559" y="2530985"/>
              <a:ext cx="168466" cy="1507987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4283997" y="1006611"/>
            <a:ext cx="3548117" cy="1512284"/>
            <a:chOff x="4283997" y="1006611"/>
            <a:chExt cx="3548117" cy="1512284"/>
          </a:xfrm>
        </p:grpSpPr>
        <p:sp>
          <p:nvSpPr>
            <p:cNvPr id="243" name="Rectangle 226"/>
            <p:cNvSpPr>
              <a:spLocks noChangeArrowheads="1"/>
            </p:cNvSpPr>
            <p:nvPr/>
          </p:nvSpPr>
          <p:spPr bwMode="auto">
            <a:xfrm>
              <a:off x="5826328" y="1958750"/>
              <a:ext cx="11039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 smtClean="0">
                  <a:solidFill>
                    <a:srgbClr val="000000"/>
                  </a:solidFill>
                </a:rPr>
                <a:t>Addr</a:t>
              </a:r>
              <a:r>
                <a:rPr lang="en-US" altLang="zh-CN" sz="2000" dirty="0" err="1" smtClean="0">
                  <a:solidFill>
                    <a:srgbClr val="000000"/>
                  </a:solidFill>
                </a:rPr>
                <a:t>,Data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244" name="Rectangle 121"/>
            <p:cNvSpPr>
              <a:spLocks noChangeArrowheads="1"/>
            </p:cNvSpPr>
            <p:nvPr/>
          </p:nvSpPr>
          <p:spPr bwMode="auto">
            <a:xfrm>
              <a:off x="4532142" y="1666737"/>
              <a:ext cx="537321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45" name="Rectangle 122"/>
            <p:cNvSpPr>
              <a:spLocks noChangeArrowheads="1"/>
            </p:cNvSpPr>
            <p:nvPr/>
          </p:nvSpPr>
          <p:spPr bwMode="auto">
            <a:xfrm>
              <a:off x="4283997" y="1712860"/>
              <a:ext cx="968214" cy="332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</a:rPr>
                <a:t>Memory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46" name="Rectangle 225"/>
            <p:cNvSpPr>
              <a:spLocks noChangeArrowheads="1"/>
            </p:cNvSpPr>
            <p:nvPr/>
          </p:nvSpPr>
          <p:spPr bwMode="auto">
            <a:xfrm>
              <a:off x="5807088" y="2005458"/>
              <a:ext cx="639063" cy="17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47" name="Rectangle 232"/>
            <p:cNvSpPr>
              <a:spLocks noChangeArrowheads="1"/>
            </p:cNvSpPr>
            <p:nvPr/>
          </p:nvSpPr>
          <p:spPr bwMode="auto">
            <a:xfrm>
              <a:off x="6199239" y="1006611"/>
              <a:ext cx="4440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valM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248" name="Rectangle 109"/>
            <p:cNvSpPr>
              <a:spLocks noChangeArrowheads="1"/>
            </p:cNvSpPr>
            <p:nvPr/>
          </p:nvSpPr>
          <p:spPr bwMode="auto">
            <a:xfrm>
              <a:off x="6588476" y="1549878"/>
              <a:ext cx="1243638" cy="33538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数据内存</a:t>
              </a:r>
              <a:endParaRPr lang="en-US" dirty="0"/>
            </a:p>
          </p:txBody>
        </p:sp>
        <p:grpSp>
          <p:nvGrpSpPr>
            <p:cNvPr id="249" name="组合 248"/>
            <p:cNvGrpSpPr/>
            <p:nvPr/>
          </p:nvGrpSpPr>
          <p:grpSpPr>
            <a:xfrm>
              <a:off x="5807091" y="1900503"/>
              <a:ext cx="1506786" cy="438395"/>
              <a:chOff x="5807091" y="1900503"/>
              <a:chExt cx="1319449" cy="438395"/>
            </a:xfrm>
          </p:grpSpPr>
          <p:sp>
            <p:nvSpPr>
              <p:cNvPr id="254" name="Rectangle 222"/>
              <p:cNvSpPr>
                <a:spLocks noChangeArrowheads="1"/>
              </p:cNvSpPr>
              <p:nvPr/>
            </p:nvSpPr>
            <p:spPr bwMode="auto">
              <a:xfrm>
                <a:off x="5807091" y="2225588"/>
                <a:ext cx="1209026" cy="113310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55" name="右箭头 254"/>
              <p:cNvSpPr/>
              <p:nvPr/>
            </p:nvSpPr>
            <p:spPr bwMode="auto">
              <a:xfrm rot="16200000">
                <a:off x="6808390" y="2011935"/>
                <a:ext cx="42958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grpSp>
          <p:nvGrpSpPr>
            <p:cNvPr id="250" name="组合 249"/>
            <p:cNvGrpSpPr/>
            <p:nvPr/>
          </p:nvGrpSpPr>
          <p:grpSpPr>
            <a:xfrm>
              <a:off x="5811087" y="1280411"/>
              <a:ext cx="1450857" cy="267386"/>
              <a:chOff x="5811087" y="1280411"/>
              <a:chExt cx="1243093" cy="267386"/>
            </a:xfrm>
          </p:grpSpPr>
          <p:sp>
            <p:nvSpPr>
              <p:cNvPr id="252" name="Rectangle 228"/>
              <p:cNvSpPr>
                <a:spLocks noChangeArrowheads="1"/>
              </p:cNvSpPr>
              <p:nvPr/>
            </p:nvSpPr>
            <p:spPr bwMode="auto">
              <a:xfrm>
                <a:off x="6948510" y="1331083"/>
                <a:ext cx="105670" cy="216714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53" name="右箭头 252"/>
              <p:cNvSpPr/>
              <p:nvPr/>
            </p:nvSpPr>
            <p:spPr bwMode="auto">
              <a:xfrm rot="10800000">
                <a:off x="5811087" y="1280411"/>
                <a:ext cx="122785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251" name="Rectangle 84"/>
            <p:cNvSpPr>
              <a:spLocks noChangeArrowheads="1"/>
            </p:cNvSpPr>
            <p:nvPr/>
          </p:nvSpPr>
          <p:spPr bwMode="auto">
            <a:xfrm>
              <a:off x="5651962" y="1277233"/>
              <a:ext cx="163660" cy="124166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4283968" y="198450"/>
            <a:ext cx="4462576" cy="6605401"/>
            <a:chOff x="4283968" y="198450"/>
            <a:chExt cx="4462576" cy="6605401"/>
          </a:xfrm>
        </p:grpSpPr>
        <p:sp>
          <p:nvSpPr>
            <p:cNvPr id="257" name="Rectangle 246"/>
            <p:cNvSpPr>
              <a:spLocks noChangeArrowheads="1"/>
            </p:cNvSpPr>
            <p:nvPr/>
          </p:nvSpPr>
          <p:spPr bwMode="auto">
            <a:xfrm>
              <a:off x="4283968" y="423007"/>
              <a:ext cx="351058" cy="332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</a:rPr>
                <a:t>PC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58" name="Rectangle 255"/>
            <p:cNvSpPr>
              <a:spLocks noChangeArrowheads="1"/>
            </p:cNvSpPr>
            <p:nvPr/>
          </p:nvSpPr>
          <p:spPr bwMode="auto">
            <a:xfrm>
              <a:off x="5743110" y="198450"/>
              <a:ext cx="67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newPC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259" name="Rectangle 219"/>
            <p:cNvSpPr>
              <a:spLocks noChangeArrowheads="1"/>
            </p:cNvSpPr>
            <p:nvPr/>
          </p:nvSpPr>
          <p:spPr bwMode="auto">
            <a:xfrm>
              <a:off x="5740306" y="6717967"/>
              <a:ext cx="2857483" cy="85884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60" name="Rectangle 251"/>
            <p:cNvSpPr>
              <a:spLocks noChangeArrowheads="1"/>
            </p:cNvSpPr>
            <p:nvPr/>
          </p:nvSpPr>
          <p:spPr bwMode="auto">
            <a:xfrm>
              <a:off x="5670837" y="432508"/>
              <a:ext cx="2926979" cy="7157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61" name="右箭头 260"/>
            <p:cNvSpPr/>
            <p:nvPr/>
          </p:nvSpPr>
          <p:spPr bwMode="auto">
            <a:xfrm rot="5400000" flipH="1">
              <a:off x="5591451" y="6542354"/>
              <a:ext cx="279190" cy="237449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262" name="组合 261"/>
            <p:cNvGrpSpPr/>
            <p:nvPr/>
          </p:nvGrpSpPr>
          <p:grpSpPr>
            <a:xfrm>
              <a:off x="8349730" y="432508"/>
              <a:ext cx="396814" cy="6285459"/>
              <a:chOff x="8349730" y="432508"/>
              <a:chExt cx="396814" cy="6285459"/>
            </a:xfrm>
          </p:grpSpPr>
          <p:sp>
            <p:nvSpPr>
              <p:cNvPr id="264" name="Rectangle 233"/>
              <p:cNvSpPr>
                <a:spLocks noChangeArrowheads="1"/>
              </p:cNvSpPr>
              <p:nvPr/>
            </p:nvSpPr>
            <p:spPr bwMode="auto">
              <a:xfrm>
                <a:off x="8498370" y="432508"/>
                <a:ext cx="104679" cy="6285459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65" name="Freeform 212"/>
              <p:cNvSpPr>
                <a:spLocks/>
              </p:cNvSpPr>
              <p:nvPr/>
            </p:nvSpPr>
            <p:spPr bwMode="auto">
              <a:xfrm rot="16200000">
                <a:off x="8366197" y="4026538"/>
                <a:ext cx="363879" cy="396814"/>
              </a:xfrm>
              <a:custGeom>
                <a:avLst/>
                <a:gdLst/>
                <a:ahLst/>
                <a:cxnLst>
                  <a:cxn ang="0">
                    <a:pos x="214" y="321"/>
                  </a:cxn>
                  <a:cxn ang="0">
                    <a:pos x="0" y="160"/>
                  </a:cxn>
                  <a:cxn ang="0">
                    <a:pos x="214" y="0"/>
                  </a:cxn>
                  <a:cxn ang="0">
                    <a:pos x="214" y="321"/>
                  </a:cxn>
                </a:cxnLst>
                <a:rect l="0" t="0" r="r" b="b"/>
                <a:pathLst>
                  <a:path w="214" h="321">
                    <a:moveTo>
                      <a:pt x="214" y="321"/>
                    </a:moveTo>
                    <a:lnTo>
                      <a:pt x="0" y="160"/>
                    </a:lnTo>
                    <a:lnTo>
                      <a:pt x="214" y="0"/>
                    </a:lnTo>
                    <a:lnTo>
                      <a:pt x="214" y="321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63" name="Rectangle 84"/>
            <p:cNvSpPr>
              <a:spLocks noChangeArrowheads="1"/>
            </p:cNvSpPr>
            <p:nvPr/>
          </p:nvSpPr>
          <p:spPr bwMode="auto">
            <a:xfrm>
              <a:off x="5652232" y="427562"/>
              <a:ext cx="163121" cy="42932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4283989" y="589961"/>
            <a:ext cx="4051726" cy="4351207"/>
            <a:chOff x="4283989" y="589961"/>
            <a:chExt cx="4051726" cy="4351207"/>
          </a:xfrm>
        </p:grpSpPr>
        <p:sp>
          <p:nvSpPr>
            <p:cNvPr id="267" name="Rectangle 124"/>
            <p:cNvSpPr>
              <a:spLocks noChangeArrowheads="1"/>
            </p:cNvSpPr>
            <p:nvPr/>
          </p:nvSpPr>
          <p:spPr bwMode="auto">
            <a:xfrm>
              <a:off x="4283989" y="873061"/>
              <a:ext cx="1274836" cy="332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</a:rPr>
                <a:t>Write back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68" name="Rectangle 248"/>
            <p:cNvSpPr>
              <a:spLocks noChangeArrowheads="1"/>
            </p:cNvSpPr>
            <p:nvPr/>
          </p:nvSpPr>
          <p:spPr bwMode="auto">
            <a:xfrm>
              <a:off x="6017553" y="589961"/>
              <a:ext cx="9698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 smtClean="0">
                  <a:solidFill>
                    <a:srgbClr val="000000"/>
                  </a:solidFill>
                </a:rPr>
                <a:t>valE</a:t>
              </a:r>
              <a:r>
                <a:rPr lang="en-US" altLang="zh-CN" sz="2000" dirty="0" smtClean="0">
                  <a:solidFill>
                    <a:srgbClr val="0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valM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269" name="右箭头 268"/>
            <p:cNvSpPr/>
            <p:nvPr/>
          </p:nvSpPr>
          <p:spPr bwMode="auto">
            <a:xfrm flipH="1">
              <a:off x="7846300" y="4686053"/>
              <a:ext cx="330123" cy="255115"/>
            </a:xfrm>
            <a:prstGeom prst="rightArrow">
              <a:avLst>
                <a:gd name="adj1" fmla="val 44026"/>
                <a:gd name="adj2" fmla="val 50000"/>
              </a:avLst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70" name="直角上箭头 269"/>
            <p:cNvSpPr/>
            <p:nvPr/>
          </p:nvSpPr>
          <p:spPr bwMode="auto">
            <a:xfrm flipV="1">
              <a:off x="5808284" y="841200"/>
              <a:ext cx="2527431" cy="3025895"/>
            </a:xfrm>
            <a:prstGeom prst="bentUpArrow">
              <a:avLst>
                <a:gd name="adj1" fmla="val 4656"/>
                <a:gd name="adj2" fmla="val 8781"/>
                <a:gd name="adj3" fmla="val 18227"/>
              </a:avLst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71" name="Rectangle 233"/>
            <p:cNvSpPr>
              <a:spLocks noChangeArrowheads="1"/>
            </p:cNvSpPr>
            <p:nvPr/>
          </p:nvSpPr>
          <p:spPr bwMode="auto">
            <a:xfrm>
              <a:off x="8051379" y="3135288"/>
              <a:ext cx="131761" cy="1718616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sp>
        <p:nvSpPr>
          <p:cNvPr id="272" name="Rectangle 84"/>
          <p:cNvSpPr>
            <a:spLocks noChangeArrowheads="1"/>
          </p:cNvSpPr>
          <p:nvPr/>
        </p:nvSpPr>
        <p:spPr bwMode="auto">
          <a:xfrm>
            <a:off x="5652232" y="854287"/>
            <a:ext cx="163121" cy="42932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6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分析指令编码</a:t>
            </a:r>
            <a:endParaRPr lang="en-US" dirty="0"/>
          </a:p>
        </p:txBody>
      </p:sp>
      <p:sp>
        <p:nvSpPr>
          <p:cNvPr id="334021" name="Rectangle 197"/>
          <p:cNvSpPr>
            <a:spLocks noGrp="1" noChangeArrowheads="1"/>
          </p:cNvSpPr>
          <p:nvPr>
            <p:ph type="body" idx="1"/>
          </p:nvPr>
        </p:nvSpPr>
        <p:spPr>
          <a:xfrm>
            <a:off x="290921" y="4580482"/>
            <a:ext cx="8306223" cy="1864002"/>
          </a:xfrm>
        </p:spPr>
        <p:txBody>
          <a:bodyPr/>
          <a:lstStyle/>
          <a:p>
            <a:pPr>
              <a:tabLst>
                <a:tab pos="3834401" algn="l"/>
              </a:tabLst>
            </a:pPr>
            <a:r>
              <a:rPr lang="zh-CN" altLang="en-US" dirty="0" smtClean="0"/>
              <a:t>指令格式</a:t>
            </a:r>
            <a:endParaRPr lang="en-US" dirty="0"/>
          </a:p>
          <a:p>
            <a:pPr lvl="1">
              <a:tabLst>
                <a:tab pos="3834401" algn="l"/>
              </a:tabLst>
            </a:pPr>
            <a:r>
              <a:rPr lang="zh-CN" altLang="en-US" dirty="0" smtClean="0"/>
              <a:t>指令字节</a:t>
            </a:r>
            <a:r>
              <a:rPr lang="en-US" dirty="0"/>
              <a:t>	</a:t>
            </a:r>
            <a:r>
              <a:rPr lang="en-US" dirty="0" err="1"/>
              <a:t>icode:ifun</a:t>
            </a:r>
            <a:endParaRPr lang="en-US" dirty="0"/>
          </a:p>
          <a:p>
            <a:pPr lvl="1">
              <a:tabLst>
                <a:tab pos="3834401" algn="l"/>
              </a:tabLst>
            </a:pPr>
            <a:r>
              <a:rPr lang="zh-CN" altLang="en-US" dirty="0" smtClean="0"/>
              <a:t>可选的寄存器字节</a:t>
            </a:r>
            <a:r>
              <a:rPr lang="en-US" dirty="0"/>
              <a:t>	</a:t>
            </a:r>
            <a:r>
              <a:rPr lang="en-US" dirty="0" err="1"/>
              <a:t>rA:rB</a:t>
            </a:r>
            <a:endParaRPr lang="en-US" dirty="0"/>
          </a:p>
          <a:p>
            <a:pPr lvl="1">
              <a:tabLst>
                <a:tab pos="3834401" algn="l"/>
              </a:tabLst>
            </a:pPr>
            <a:r>
              <a:rPr lang="zh-CN" altLang="en-US" dirty="0" smtClean="0"/>
              <a:t>可选的常数字</a:t>
            </a:r>
            <a:r>
              <a:rPr lang="en-US" dirty="0"/>
              <a:t>	</a:t>
            </a:r>
            <a:r>
              <a:rPr lang="en-US" dirty="0" err="1"/>
              <a:t>valC</a:t>
            </a:r>
            <a:endParaRPr lang="en-US" dirty="0"/>
          </a:p>
        </p:txBody>
      </p:sp>
      <p:grpSp>
        <p:nvGrpSpPr>
          <p:cNvPr id="333904" name="Group 80"/>
          <p:cNvGrpSpPr>
            <a:grpSpLocks/>
          </p:cNvGrpSpPr>
          <p:nvPr/>
        </p:nvGrpSpPr>
        <p:grpSpPr bwMode="auto">
          <a:xfrm>
            <a:off x="2511739" y="2002373"/>
            <a:ext cx="610448" cy="281508"/>
            <a:chOff x="1536" y="2208"/>
            <a:chExt cx="384" cy="192"/>
          </a:xfrm>
        </p:grpSpPr>
        <p:sp>
          <p:nvSpPr>
            <p:cNvPr id="333905" name="Rectangle 81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333906" name="Rectangle 82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33907" name="Rectangle 83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Courier New" pitchFamily="49" charset="0"/>
              </a:endParaRPr>
            </a:p>
          </p:txBody>
        </p:sp>
      </p:grpSp>
      <p:grpSp>
        <p:nvGrpSpPr>
          <p:cNvPr id="333908" name="Group 84"/>
          <p:cNvGrpSpPr>
            <a:grpSpLocks/>
          </p:cNvGrpSpPr>
          <p:nvPr/>
        </p:nvGrpSpPr>
        <p:grpSpPr bwMode="auto">
          <a:xfrm>
            <a:off x="3122188" y="2002373"/>
            <a:ext cx="610448" cy="281508"/>
            <a:chOff x="1920" y="2208"/>
            <a:chExt cx="384" cy="192"/>
          </a:xfrm>
        </p:grpSpPr>
        <p:sp>
          <p:nvSpPr>
            <p:cNvPr id="333909" name="Rectangle 85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3910" name="Rectangle 86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3911" name="Rectangle 87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Courier New" pitchFamily="49" charset="0"/>
              </a:endParaRPr>
            </a:p>
          </p:txBody>
        </p:sp>
      </p:grpSp>
      <p:sp>
        <p:nvSpPr>
          <p:cNvPr id="333912" name="Rectangle 88"/>
          <p:cNvSpPr>
            <a:spLocks noChangeArrowheads="1"/>
          </p:cNvSpPr>
          <p:nvPr/>
        </p:nvSpPr>
        <p:spPr bwMode="auto">
          <a:xfrm>
            <a:off x="3732645" y="2002373"/>
            <a:ext cx="4870865" cy="281508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algn="ctr"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334004" name="Text Box 180"/>
          <p:cNvSpPr txBox="1">
            <a:spLocks noChangeArrowheads="1"/>
          </p:cNvSpPr>
          <p:nvPr/>
        </p:nvSpPr>
        <p:spPr bwMode="auto">
          <a:xfrm>
            <a:off x="985629" y="2842170"/>
            <a:ext cx="955415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algn="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icode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4006" name="Text Box 182"/>
          <p:cNvSpPr txBox="1">
            <a:spLocks noChangeArrowheads="1"/>
          </p:cNvSpPr>
          <p:nvPr/>
        </p:nvSpPr>
        <p:spPr bwMode="auto">
          <a:xfrm>
            <a:off x="985629" y="3147535"/>
            <a:ext cx="955415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algn="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ifun</a:t>
            </a:r>
          </a:p>
        </p:txBody>
      </p:sp>
      <p:sp>
        <p:nvSpPr>
          <p:cNvPr id="334007" name="Text Box 183"/>
          <p:cNvSpPr txBox="1">
            <a:spLocks noChangeArrowheads="1"/>
          </p:cNvSpPr>
          <p:nvPr/>
        </p:nvSpPr>
        <p:spPr bwMode="auto">
          <a:xfrm>
            <a:off x="985629" y="3452859"/>
            <a:ext cx="955415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algn="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4008" name="Text Box 184"/>
          <p:cNvSpPr txBox="1">
            <a:spLocks noChangeArrowheads="1"/>
          </p:cNvSpPr>
          <p:nvPr/>
        </p:nvSpPr>
        <p:spPr bwMode="auto">
          <a:xfrm>
            <a:off x="985629" y="3758225"/>
            <a:ext cx="955415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algn="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rB</a:t>
            </a:r>
          </a:p>
        </p:txBody>
      </p:sp>
      <p:sp>
        <p:nvSpPr>
          <p:cNvPr id="334009" name="Text Box 185"/>
          <p:cNvSpPr txBox="1">
            <a:spLocks noChangeArrowheads="1"/>
          </p:cNvSpPr>
          <p:nvPr/>
        </p:nvSpPr>
        <p:spPr bwMode="auto">
          <a:xfrm>
            <a:off x="985629" y="4063592"/>
            <a:ext cx="955415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algn="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valC</a:t>
            </a:r>
          </a:p>
        </p:txBody>
      </p:sp>
      <p:sp>
        <p:nvSpPr>
          <p:cNvPr id="334010" name="Freeform 186"/>
          <p:cNvSpPr>
            <a:spLocks/>
          </p:cNvSpPr>
          <p:nvPr/>
        </p:nvSpPr>
        <p:spPr bwMode="auto">
          <a:xfrm>
            <a:off x="2001126" y="2313897"/>
            <a:ext cx="578810" cy="728143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144" y="432"/>
              </a:cxn>
              <a:cxn ang="0">
                <a:pos x="432" y="0"/>
              </a:cxn>
            </a:cxnLst>
            <a:rect l="0" t="0" r="r" b="b"/>
            <a:pathLst>
              <a:path w="432" h="432">
                <a:moveTo>
                  <a:pt x="0" y="432"/>
                </a:moveTo>
                <a:lnTo>
                  <a:pt x="144" y="432"/>
                </a:lnTo>
                <a:lnTo>
                  <a:pt x="432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1" name="Freeform 187"/>
          <p:cNvSpPr>
            <a:spLocks/>
          </p:cNvSpPr>
          <p:nvPr/>
        </p:nvSpPr>
        <p:spPr bwMode="auto">
          <a:xfrm>
            <a:off x="2001125" y="2345229"/>
            <a:ext cx="914691" cy="1054871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192" y="624"/>
              </a:cxn>
              <a:cxn ang="0">
                <a:pos x="624" y="0"/>
              </a:cxn>
            </a:cxnLst>
            <a:rect l="0" t="0" r="r" b="b"/>
            <a:pathLst>
              <a:path w="624" h="624">
                <a:moveTo>
                  <a:pt x="0" y="624"/>
                </a:moveTo>
                <a:lnTo>
                  <a:pt x="192" y="624"/>
                </a:lnTo>
                <a:lnTo>
                  <a:pt x="624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34012" name="Freeform 188"/>
          <p:cNvSpPr>
            <a:spLocks/>
          </p:cNvSpPr>
          <p:nvPr/>
        </p:nvSpPr>
        <p:spPr bwMode="auto">
          <a:xfrm>
            <a:off x="1977596" y="2431308"/>
            <a:ext cx="1264058" cy="1221422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240" y="816"/>
              </a:cxn>
              <a:cxn ang="0">
                <a:pos x="816" y="0"/>
              </a:cxn>
            </a:cxnLst>
            <a:rect l="0" t="0" r="r" b="b"/>
            <a:pathLst>
              <a:path w="816" h="816">
                <a:moveTo>
                  <a:pt x="0" y="816"/>
                </a:moveTo>
                <a:lnTo>
                  <a:pt x="240" y="816"/>
                </a:lnTo>
                <a:lnTo>
                  <a:pt x="816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3" name="Freeform 189"/>
          <p:cNvSpPr>
            <a:spLocks/>
          </p:cNvSpPr>
          <p:nvPr/>
        </p:nvSpPr>
        <p:spPr bwMode="auto">
          <a:xfrm>
            <a:off x="2001124" y="2401292"/>
            <a:ext cx="1647498" cy="15685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336" y="1008"/>
              </a:cxn>
              <a:cxn ang="0">
                <a:pos x="1008" y="0"/>
              </a:cxn>
            </a:cxnLst>
            <a:rect l="0" t="0" r="r" b="b"/>
            <a:pathLst>
              <a:path w="1008" h="1008">
                <a:moveTo>
                  <a:pt x="0" y="1008"/>
                </a:moveTo>
                <a:lnTo>
                  <a:pt x="336" y="1008"/>
                </a:lnTo>
                <a:lnTo>
                  <a:pt x="1008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4" name="Freeform 190"/>
          <p:cNvSpPr>
            <a:spLocks/>
          </p:cNvSpPr>
          <p:nvPr/>
        </p:nvSpPr>
        <p:spPr bwMode="auto">
          <a:xfrm>
            <a:off x="2001123" y="2471846"/>
            <a:ext cx="4083045" cy="1803824"/>
          </a:xfrm>
          <a:custGeom>
            <a:avLst/>
            <a:gdLst/>
            <a:ahLst/>
            <a:cxnLst>
              <a:cxn ang="0">
                <a:pos x="0" y="1200"/>
              </a:cxn>
              <a:cxn ang="0">
                <a:pos x="816" y="1200"/>
              </a:cxn>
              <a:cxn ang="0">
                <a:pos x="1632" y="0"/>
              </a:cxn>
            </a:cxnLst>
            <a:rect l="0" t="0" r="r" b="b"/>
            <a:pathLst>
              <a:path w="1632" h="1200">
                <a:moveTo>
                  <a:pt x="0" y="1200"/>
                </a:moveTo>
                <a:lnTo>
                  <a:pt x="816" y="1200"/>
                </a:lnTo>
                <a:lnTo>
                  <a:pt x="1632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6" name="AutoShape 192"/>
          <p:cNvSpPr>
            <a:spLocks/>
          </p:cNvSpPr>
          <p:nvPr/>
        </p:nvSpPr>
        <p:spPr bwMode="auto">
          <a:xfrm rot="5400000">
            <a:off x="3312898" y="1625763"/>
            <a:ext cx="229024" cy="371511"/>
          </a:xfrm>
          <a:prstGeom prst="leftBrace">
            <a:avLst>
              <a:gd name="adj1" fmla="val 22222"/>
              <a:gd name="adj2" fmla="val 48694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7" name="AutoShape 193"/>
          <p:cNvSpPr>
            <a:spLocks/>
          </p:cNvSpPr>
          <p:nvPr/>
        </p:nvSpPr>
        <p:spPr bwMode="auto">
          <a:xfrm rot="5400000">
            <a:off x="5938901" y="-625504"/>
            <a:ext cx="451977" cy="4864508"/>
          </a:xfrm>
          <a:prstGeom prst="leftBrace">
            <a:avLst>
              <a:gd name="adj1" fmla="val 88889"/>
              <a:gd name="adj2" fmla="val 49866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8" name="Text Box 194"/>
          <p:cNvSpPr txBox="1">
            <a:spLocks noChangeArrowheads="1"/>
          </p:cNvSpPr>
          <p:nvPr/>
        </p:nvSpPr>
        <p:spPr bwMode="auto">
          <a:xfrm>
            <a:off x="3148763" y="1221503"/>
            <a:ext cx="557335" cy="3417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66"/>
                </a:solidFill>
              </a:rPr>
              <a:t>可选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34019" name="Text Box 195"/>
          <p:cNvSpPr txBox="1">
            <a:spLocks noChangeArrowheads="1"/>
          </p:cNvSpPr>
          <p:nvPr/>
        </p:nvSpPr>
        <p:spPr bwMode="auto">
          <a:xfrm>
            <a:off x="5865560" y="1238998"/>
            <a:ext cx="557335" cy="3417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66"/>
                </a:solidFill>
              </a:rPr>
              <a:t>可选</a:t>
            </a:r>
            <a:endParaRPr lang="en-US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2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004" grpId="0"/>
      <p:bldP spid="334006" grpId="0"/>
      <p:bldP spid="334007" grpId="0"/>
      <p:bldP spid="334008" grpId="0"/>
      <p:bldP spid="334009" grpId="0"/>
      <p:bldP spid="334010" grpId="0" animBg="1"/>
      <p:bldP spid="334011" grpId="0" animBg="1"/>
      <p:bldP spid="334012" grpId="0" animBg="1"/>
      <p:bldP spid="334013" grpId="0" animBg="1"/>
      <p:bldP spid="3340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27" y="328254"/>
            <a:ext cx="8693710" cy="762000"/>
          </a:xfrm>
        </p:spPr>
        <p:txBody>
          <a:bodyPr/>
          <a:lstStyle/>
          <a:p>
            <a:r>
              <a:rPr lang="zh-CN" altLang="en-US" dirty="0" smtClean="0"/>
              <a:t>执行</a:t>
            </a:r>
            <a:r>
              <a:rPr lang="en-US" dirty="0" smtClean="0"/>
              <a:t> </a:t>
            </a:r>
            <a:r>
              <a:rPr lang="en-US" dirty="0" err="1"/>
              <a:t>Arith</a:t>
            </a:r>
            <a:r>
              <a:rPr lang="en-US" dirty="0"/>
              <a:t>./Logical </a:t>
            </a:r>
            <a:r>
              <a:rPr lang="zh-CN" altLang="en-US" dirty="0" smtClean="0"/>
              <a:t>操作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2129077"/>
            <a:ext cx="4076011" cy="4612291"/>
          </a:xfrm>
        </p:spPr>
        <p:txBody>
          <a:bodyPr/>
          <a:lstStyle/>
          <a:p>
            <a:pPr marL="0" indent="0"/>
            <a:r>
              <a:rPr lang="zh-CN" altLang="en-US" dirty="0"/>
              <a:t>取指</a:t>
            </a:r>
            <a:endParaRPr lang="en-US" dirty="0"/>
          </a:p>
          <a:p>
            <a:pPr lvl="1"/>
            <a:r>
              <a:rPr lang="zh-CN" altLang="en-US" dirty="0"/>
              <a:t>读两个字节</a:t>
            </a:r>
            <a:endParaRPr lang="en-US" dirty="0"/>
          </a:p>
          <a:p>
            <a:pPr marL="0" indent="0"/>
            <a:r>
              <a:rPr lang="zh-CN" altLang="en-US" dirty="0"/>
              <a:t>译码</a:t>
            </a:r>
            <a:endParaRPr lang="en-US" dirty="0"/>
          </a:p>
          <a:p>
            <a:pPr lvl="1"/>
            <a:r>
              <a:rPr lang="zh-CN" altLang="en-US" dirty="0"/>
              <a:t>读操作数寄存器</a:t>
            </a:r>
            <a:endParaRPr lang="en-US" dirty="0"/>
          </a:p>
          <a:p>
            <a:pPr marL="0" indent="0"/>
            <a:r>
              <a:rPr lang="zh-CN" altLang="en-US" dirty="0"/>
              <a:t>执行</a:t>
            </a:r>
            <a:endParaRPr lang="en-US" dirty="0"/>
          </a:p>
          <a:p>
            <a:pPr lvl="1"/>
            <a:r>
              <a:rPr lang="zh-CN" altLang="en-US" dirty="0"/>
              <a:t>执行操作</a:t>
            </a:r>
            <a:endParaRPr lang="en-US" dirty="0"/>
          </a:p>
          <a:p>
            <a:pPr lvl="1"/>
            <a:r>
              <a:rPr lang="zh-CN" altLang="en-US" dirty="0"/>
              <a:t>设置条件码</a:t>
            </a:r>
            <a:endParaRPr lang="en-US" dirty="0"/>
          </a:p>
        </p:txBody>
      </p:sp>
      <p:sp>
        <p:nvSpPr>
          <p:cNvPr id="346127" name="Rectangle 15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2129077"/>
            <a:ext cx="4077600" cy="4612291"/>
          </a:xfrm>
        </p:spPr>
        <p:txBody>
          <a:bodyPr/>
          <a:lstStyle/>
          <a:p>
            <a:pPr marL="0" indent="0"/>
            <a:r>
              <a:rPr lang="zh-CN" altLang="en-US" dirty="0"/>
              <a:t>访存</a:t>
            </a:r>
            <a:endParaRPr lang="en-US" dirty="0"/>
          </a:p>
          <a:p>
            <a:pPr lvl="1"/>
            <a:r>
              <a:rPr lang="zh-CN" altLang="en-US" dirty="0"/>
              <a:t>无操作</a:t>
            </a:r>
            <a:endParaRPr lang="en-US" dirty="0"/>
          </a:p>
          <a:p>
            <a:pPr marL="0" indent="0"/>
            <a:r>
              <a:rPr lang="zh-CN" altLang="en-US" dirty="0"/>
              <a:t>写回</a:t>
            </a:r>
            <a:endParaRPr lang="en-US" dirty="0"/>
          </a:p>
          <a:p>
            <a:pPr lvl="1"/>
            <a:r>
              <a:rPr lang="zh-CN" altLang="en-US" dirty="0"/>
              <a:t>更新寄存器</a:t>
            </a:r>
            <a:endParaRPr lang="en-US" dirty="0"/>
          </a:p>
          <a:p>
            <a:pPr marL="0" indent="0"/>
            <a:r>
              <a:rPr lang="zh-CN" altLang="en-US" dirty="0"/>
              <a:t>更新</a:t>
            </a:r>
            <a:r>
              <a:rPr lang="en-US" altLang="zh-CN" dirty="0"/>
              <a:t>PC</a:t>
            </a:r>
            <a:endParaRPr lang="en-US" dirty="0"/>
          </a:p>
          <a:p>
            <a:pPr lvl="1"/>
            <a:r>
              <a:rPr lang="en-US" dirty="0"/>
              <a:t>PC </a:t>
            </a:r>
            <a:r>
              <a:rPr lang="en-US" altLang="zh-CN" dirty="0"/>
              <a:t>+</a:t>
            </a:r>
            <a:r>
              <a:rPr lang="en-US" dirty="0"/>
              <a:t> 2</a:t>
            </a:r>
          </a:p>
        </p:txBody>
      </p:sp>
      <p:grpSp>
        <p:nvGrpSpPr>
          <p:cNvPr id="346128" name="Group 16"/>
          <p:cNvGrpSpPr>
            <a:grpSpLocks/>
          </p:cNvGrpSpPr>
          <p:nvPr/>
        </p:nvGrpSpPr>
        <p:grpSpPr bwMode="auto">
          <a:xfrm>
            <a:off x="2196326" y="1133991"/>
            <a:ext cx="5111595" cy="480316"/>
            <a:chOff x="1890" y="713"/>
            <a:chExt cx="2392" cy="302"/>
          </a:xfrm>
        </p:grpSpPr>
        <p:sp>
          <p:nvSpPr>
            <p:cNvPr id="346116" name="Rectangle 4"/>
            <p:cNvSpPr>
              <a:spLocks noChangeArrowheads="1"/>
            </p:cNvSpPr>
            <p:nvPr/>
          </p:nvSpPr>
          <p:spPr bwMode="auto">
            <a:xfrm>
              <a:off x="1890" y="713"/>
              <a:ext cx="2392" cy="30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2112" y="768"/>
              <a:ext cx="1968" cy="192"/>
              <a:chOff x="528" y="1680"/>
              <a:chExt cx="1968" cy="192"/>
            </a:xfrm>
          </p:grpSpPr>
          <p:sp>
            <p:nvSpPr>
              <p:cNvPr id="346118" name="Rectangle 6"/>
              <p:cNvSpPr>
                <a:spLocks noChangeArrowheads="1"/>
              </p:cNvSpPr>
              <p:nvPr/>
            </p:nvSpPr>
            <p:spPr bwMode="auto">
              <a:xfrm>
                <a:off x="528" y="1680"/>
                <a:ext cx="1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 err="1">
                    <a:solidFill>
                      <a:srgbClr val="000099"/>
                    </a:solidFill>
                    <a:latin typeface="Courier New" pitchFamily="49" charset="0"/>
                  </a:rPr>
                  <a:t>OPq</a:t>
                </a:r>
                <a:r>
                  <a:rPr lang="en-US" sz="2400" b="1" dirty="0">
                    <a:solidFill>
                      <a:srgbClr val="000099"/>
                    </a:solidFill>
                    <a:latin typeface="Courier New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000099"/>
                    </a:solidFill>
                  </a:rPr>
                  <a:t>rA</a:t>
                </a:r>
                <a:r>
                  <a:rPr lang="en-US" sz="2400" b="1" dirty="0">
                    <a:solidFill>
                      <a:srgbClr val="000099"/>
                    </a:solidFill>
                    <a:latin typeface="Courier New" pitchFamily="49" charset="0"/>
                  </a:rPr>
                  <a:t>, </a:t>
                </a:r>
                <a:r>
                  <a:rPr lang="en-US" sz="2400" b="1" dirty="0" err="1">
                    <a:solidFill>
                      <a:srgbClr val="000099"/>
                    </a:solidFill>
                  </a:rPr>
                  <a:t>rB</a:t>
                </a:r>
                <a:endParaRPr lang="en-US" sz="2400" b="1" dirty="0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346119" name="Group 7"/>
              <p:cNvGrpSpPr>
                <a:grpSpLocks/>
              </p:cNvGrpSpPr>
              <p:nvPr/>
            </p:nvGrpSpPr>
            <p:grpSpPr bwMode="auto">
              <a:xfrm>
                <a:off x="1728" y="1680"/>
                <a:ext cx="384" cy="192"/>
                <a:chOff x="1296" y="2544"/>
                <a:chExt cx="384" cy="192"/>
              </a:xfrm>
            </p:grpSpPr>
            <p:sp>
              <p:nvSpPr>
                <p:cNvPr id="346120" name="Rectangle 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b="1">
                      <a:solidFill>
                        <a:srgbClr val="000099"/>
                      </a:solidFill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346121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>
                      <a:solidFill>
                        <a:srgbClr val="000066"/>
                      </a:solidFill>
                    </a:rPr>
                    <a:t>fn</a:t>
                  </a:r>
                </a:p>
              </p:txBody>
            </p:sp>
            <p:sp>
              <p:nvSpPr>
                <p:cNvPr id="3461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99"/>
                    </a:solidFill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46123" name="Group 11"/>
              <p:cNvGrpSpPr>
                <a:grpSpLocks/>
              </p:cNvGrpSpPr>
              <p:nvPr/>
            </p:nvGrpSpPr>
            <p:grpSpPr bwMode="auto">
              <a:xfrm>
                <a:off x="2112" y="1680"/>
                <a:ext cx="384" cy="192"/>
                <a:chOff x="1680" y="2544"/>
                <a:chExt cx="384" cy="192"/>
              </a:xfrm>
            </p:grpSpPr>
            <p:sp>
              <p:nvSpPr>
                <p:cNvPr id="346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b="1">
                      <a:solidFill>
                        <a:srgbClr val="000099"/>
                      </a:solidFill>
                    </a:rPr>
                    <a:t>rA</a:t>
                  </a:r>
                </a:p>
              </p:txBody>
            </p:sp>
            <p:sp>
              <p:nvSpPr>
                <p:cNvPr id="3461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b="1">
                      <a:solidFill>
                        <a:srgbClr val="000099"/>
                      </a:solidFill>
                    </a:rPr>
                    <a:t>rB</a:t>
                  </a:r>
                </a:p>
              </p:txBody>
            </p:sp>
            <p:sp>
              <p:nvSpPr>
                <p:cNvPr id="346126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99"/>
                    </a:solidFill>
                    <a:latin typeface="Courier New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05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93" name="Text Box 17"/>
          <p:cNvSpPr txBox="1">
            <a:spLocks noChangeArrowheads="1"/>
          </p:cNvSpPr>
          <p:nvPr/>
        </p:nvSpPr>
        <p:spPr bwMode="auto">
          <a:xfrm>
            <a:off x="2136568" y="4169046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31794" name="Text Box 18"/>
          <p:cNvSpPr txBox="1">
            <a:spLocks noChangeArrowheads="1"/>
          </p:cNvSpPr>
          <p:nvPr/>
        </p:nvSpPr>
        <p:spPr bwMode="auto">
          <a:xfrm>
            <a:off x="2136568" y="3252956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31795" name="Text Box 19"/>
          <p:cNvSpPr txBox="1">
            <a:spLocks noChangeArrowheads="1"/>
          </p:cNvSpPr>
          <p:nvPr/>
        </p:nvSpPr>
        <p:spPr bwMode="auto">
          <a:xfrm>
            <a:off x="2136568" y="2642259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31796" name="Text Box 20"/>
          <p:cNvSpPr txBox="1">
            <a:spLocks noChangeArrowheads="1"/>
          </p:cNvSpPr>
          <p:nvPr/>
        </p:nvSpPr>
        <p:spPr bwMode="auto">
          <a:xfrm>
            <a:off x="2136568" y="1420755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18728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操作序列</a:t>
            </a:r>
            <a:r>
              <a:rPr lang="en-US" dirty="0" smtClean="0"/>
              <a:t>: </a:t>
            </a:r>
            <a:r>
              <a:rPr lang="en-US" dirty="0" err="1"/>
              <a:t>Arith</a:t>
            </a:r>
            <a:r>
              <a:rPr lang="en-US" dirty="0"/>
              <a:t>/Log. Ops</a:t>
            </a:r>
          </a:p>
        </p:txBody>
      </p:sp>
      <p:sp>
        <p:nvSpPr>
          <p:cNvPr id="331816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290921" y="5492431"/>
            <a:ext cx="8306223" cy="1176929"/>
          </a:xfrm>
        </p:spPr>
        <p:txBody>
          <a:bodyPr/>
          <a:lstStyle/>
          <a:p>
            <a:pPr lvl="1"/>
            <a:r>
              <a:rPr lang="zh-CN" altLang="en-US" dirty="0" smtClean="0"/>
              <a:t>把指令的执行过程表示为特殊的阶段序列</a:t>
            </a:r>
            <a:endParaRPr lang="en-US" dirty="0" smtClean="0"/>
          </a:p>
          <a:p>
            <a:pPr lvl="1"/>
            <a:r>
              <a:rPr lang="zh-CN" altLang="en-US" dirty="0" smtClean="0"/>
              <a:t>所有的指令都使用相同的格式来表示</a:t>
            </a:r>
            <a:endParaRPr lang="en-US" dirty="0"/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2136569" y="1107411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OPq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2136568" y="1420755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icode:ifun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1</a:t>
            </a:r>
            <a:r>
              <a:rPr lang="en-US" sz="2000" b="1" dirty="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331782" name="Text Box 6"/>
          <p:cNvSpPr txBox="1">
            <a:spLocks noChangeArrowheads="1"/>
          </p:cNvSpPr>
          <p:nvPr/>
        </p:nvSpPr>
        <p:spPr bwMode="auto">
          <a:xfrm>
            <a:off x="2136568" y="1726121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rA:rB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1</a:t>
            </a:r>
            <a:r>
              <a:rPr lang="en-US" sz="2000" b="1" dirty="0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2136568" y="2031486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2136568" y="2336852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valP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PC+2</a:t>
            </a:r>
          </a:p>
        </p:txBody>
      </p:sp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915672" y="1420755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取指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03" name="Text Box 27"/>
          <p:cNvSpPr txBox="1">
            <a:spLocks noChangeArrowheads="1"/>
          </p:cNvSpPr>
          <p:nvPr/>
        </p:nvSpPr>
        <p:spPr bwMode="auto">
          <a:xfrm>
            <a:off x="5112501" y="1420755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读指令字节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04" name="Text Box 28"/>
          <p:cNvSpPr txBox="1">
            <a:spLocks noChangeArrowheads="1"/>
          </p:cNvSpPr>
          <p:nvPr/>
        </p:nvSpPr>
        <p:spPr bwMode="auto">
          <a:xfrm>
            <a:off x="5112501" y="1726121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读寄存器字节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05" name="Text Box 29"/>
          <p:cNvSpPr txBox="1">
            <a:spLocks noChangeArrowheads="1"/>
          </p:cNvSpPr>
          <p:nvPr/>
        </p:nvSpPr>
        <p:spPr bwMode="auto">
          <a:xfrm>
            <a:off x="5112501" y="2031486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31806" name="Text Box 30"/>
          <p:cNvSpPr txBox="1">
            <a:spLocks noChangeArrowheads="1"/>
          </p:cNvSpPr>
          <p:nvPr/>
        </p:nvSpPr>
        <p:spPr bwMode="auto">
          <a:xfrm>
            <a:off x="5112501" y="2336852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计算下一个</a:t>
            </a: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2136568" y="2642259"/>
            <a:ext cx="2823321" cy="30536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valA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rA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31786" name="Text Box 10"/>
          <p:cNvSpPr txBox="1">
            <a:spLocks noChangeArrowheads="1"/>
          </p:cNvSpPr>
          <p:nvPr/>
        </p:nvSpPr>
        <p:spPr bwMode="auto">
          <a:xfrm>
            <a:off x="2136568" y="2947625"/>
            <a:ext cx="2823321" cy="30536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valB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rB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31798" name="Text Box 22"/>
          <p:cNvSpPr txBox="1">
            <a:spLocks noChangeArrowheads="1"/>
          </p:cNvSpPr>
          <p:nvPr/>
        </p:nvSpPr>
        <p:spPr bwMode="auto">
          <a:xfrm>
            <a:off x="915672" y="2642259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译码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07" name="Text Box 31"/>
          <p:cNvSpPr txBox="1">
            <a:spLocks noChangeArrowheads="1"/>
          </p:cNvSpPr>
          <p:nvPr/>
        </p:nvSpPr>
        <p:spPr bwMode="auto">
          <a:xfrm>
            <a:off x="5112501" y="2642259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读操作数</a:t>
            </a:r>
            <a:r>
              <a:rPr lang="en-US" altLang="zh-CN" sz="2000" b="1" dirty="0">
                <a:solidFill>
                  <a:srgbClr val="000066"/>
                </a:solidFill>
              </a:rPr>
              <a:t>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08" name="Text Box 32"/>
          <p:cNvSpPr txBox="1">
            <a:spLocks noChangeArrowheads="1"/>
          </p:cNvSpPr>
          <p:nvPr/>
        </p:nvSpPr>
        <p:spPr bwMode="auto">
          <a:xfrm>
            <a:off x="5112501" y="2947625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读操作数</a:t>
            </a:r>
            <a:r>
              <a:rPr lang="en-US" altLang="zh-CN" sz="2000" b="1" dirty="0">
                <a:solidFill>
                  <a:srgbClr val="000066"/>
                </a:solidFill>
              </a:rPr>
              <a:t>B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787" name="Text Box 11"/>
          <p:cNvSpPr txBox="1">
            <a:spLocks noChangeArrowheads="1"/>
          </p:cNvSpPr>
          <p:nvPr/>
        </p:nvSpPr>
        <p:spPr bwMode="auto">
          <a:xfrm>
            <a:off x="2136568" y="3252956"/>
            <a:ext cx="2823321" cy="305366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valE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valB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 OP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valA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31788" name="Text Box 12"/>
          <p:cNvSpPr txBox="1">
            <a:spLocks noChangeArrowheads="1"/>
          </p:cNvSpPr>
          <p:nvPr/>
        </p:nvSpPr>
        <p:spPr bwMode="auto">
          <a:xfrm>
            <a:off x="2136568" y="3558322"/>
            <a:ext cx="2823321" cy="305366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Set CC</a:t>
            </a:r>
          </a:p>
        </p:txBody>
      </p:sp>
      <p:sp>
        <p:nvSpPr>
          <p:cNvPr id="331799" name="Text Box 23"/>
          <p:cNvSpPr txBox="1">
            <a:spLocks noChangeArrowheads="1"/>
          </p:cNvSpPr>
          <p:nvPr/>
        </p:nvSpPr>
        <p:spPr bwMode="auto">
          <a:xfrm>
            <a:off x="915672" y="3252956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执行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09" name="Text Box 33"/>
          <p:cNvSpPr txBox="1">
            <a:spLocks noChangeArrowheads="1"/>
          </p:cNvSpPr>
          <p:nvPr/>
        </p:nvSpPr>
        <p:spPr bwMode="auto">
          <a:xfrm>
            <a:off x="5112501" y="3252956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执行</a:t>
            </a:r>
            <a:r>
              <a:rPr lang="en-US" altLang="zh-CN" sz="2000" b="1" dirty="0">
                <a:solidFill>
                  <a:srgbClr val="000066"/>
                </a:solidFill>
              </a:rPr>
              <a:t>ALU</a:t>
            </a:r>
            <a:r>
              <a:rPr lang="zh-CN" altLang="en-US" sz="2000" b="1" dirty="0">
                <a:solidFill>
                  <a:srgbClr val="000066"/>
                </a:solidFill>
              </a:rPr>
              <a:t>的操作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10" name="Text Box 34"/>
          <p:cNvSpPr txBox="1">
            <a:spLocks noChangeArrowheads="1"/>
          </p:cNvSpPr>
          <p:nvPr/>
        </p:nvSpPr>
        <p:spPr bwMode="auto">
          <a:xfrm>
            <a:off x="5112501" y="3558322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设置条件码寄存器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789" name="Text Box 13"/>
          <p:cNvSpPr txBox="1">
            <a:spLocks noChangeArrowheads="1"/>
          </p:cNvSpPr>
          <p:nvPr/>
        </p:nvSpPr>
        <p:spPr bwMode="auto">
          <a:xfrm>
            <a:off x="2136568" y="3863683"/>
            <a:ext cx="2823321" cy="305365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 </a:t>
            </a:r>
          </a:p>
        </p:txBody>
      </p:sp>
      <p:sp>
        <p:nvSpPr>
          <p:cNvPr id="331800" name="Text Box 24"/>
          <p:cNvSpPr txBox="1">
            <a:spLocks noChangeArrowheads="1"/>
          </p:cNvSpPr>
          <p:nvPr/>
        </p:nvSpPr>
        <p:spPr bwMode="auto">
          <a:xfrm>
            <a:off x="915672" y="3863683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访存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11" name="Text Box 35"/>
          <p:cNvSpPr txBox="1">
            <a:spLocks noChangeArrowheads="1"/>
          </p:cNvSpPr>
          <p:nvPr/>
        </p:nvSpPr>
        <p:spPr bwMode="auto">
          <a:xfrm>
            <a:off x="5112501" y="3863683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 </a:t>
            </a:r>
          </a:p>
        </p:txBody>
      </p:sp>
      <p:sp>
        <p:nvSpPr>
          <p:cNvPr id="331790" name="Text Box 14"/>
          <p:cNvSpPr txBox="1">
            <a:spLocks noChangeArrowheads="1"/>
          </p:cNvSpPr>
          <p:nvPr/>
        </p:nvSpPr>
        <p:spPr bwMode="auto">
          <a:xfrm>
            <a:off x="2136568" y="4169046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R[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valE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31791" name="Text Box 15"/>
          <p:cNvSpPr txBox="1">
            <a:spLocks noChangeArrowheads="1"/>
          </p:cNvSpPr>
          <p:nvPr/>
        </p:nvSpPr>
        <p:spPr bwMode="auto">
          <a:xfrm>
            <a:off x="2136568" y="4474412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31801" name="Text Box 25"/>
          <p:cNvSpPr txBox="1">
            <a:spLocks noChangeArrowheads="1"/>
          </p:cNvSpPr>
          <p:nvPr/>
        </p:nvSpPr>
        <p:spPr bwMode="auto">
          <a:xfrm>
            <a:off x="915672" y="4169046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12" name="Text Box 36"/>
          <p:cNvSpPr txBox="1">
            <a:spLocks noChangeArrowheads="1"/>
          </p:cNvSpPr>
          <p:nvPr/>
        </p:nvSpPr>
        <p:spPr bwMode="auto">
          <a:xfrm>
            <a:off x="5112501" y="4169046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结果写回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13" name="Text Box 37"/>
          <p:cNvSpPr txBox="1">
            <a:spLocks noChangeArrowheads="1"/>
          </p:cNvSpPr>
          <p:nvPr/>
        </p:nvSpPr>
        <p:spPr bwMode="auto">
          <a:xfrm>
            <a:off x="5112501" y="4474412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2136567" y="4779818"/>
            <a:ext cx="2823321" cy="3053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PC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valP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31802" name="Text Box 26"/>
          <p:cNvSpPr txBox="1">
            <a:spLocks noChangeArrowheads="1"/>
          </p:cNvSpPr>
          <p:nvPr/>
        </p:nvSpPr>
        <p:spPr bwMode="auto">
          <a:xfrm>
            <a:off x="915672" y="4779819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</a:t>
            </a: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14" name="Text Box 38"/>
          <p:cNvSpPr txBox="1">
            <a:spLocks noChangeArrowheads="1"/>
          </p:cNvSpPr>
          <p:nvPr/>
        </p:nvSpPr>
        <p:spPr bwMode="auto">
          <a:xfrm>
            <a:off x="5112501" y="4779819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</a:t>
            </a: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endParaRPr lang="en-US" sz="2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  <p:bldP spid="331782" grpId="0" animBg="1"/>
      <p:bldP spid="331784" grpId="0" animBg="1"/>
      <p:bldP spid="331803" grpId="0"/>
      <p:bldP spid="331804" grpId="0"/>
      <p:bldP spid="331806" grpId="0"/>
      <p:bldP spid="331785" grpId="0" animBg="1"/>
      <p:bldP spid="331786" grpId="0" animBg="1"/>
      <p:bldP spid="331807" grpId="0"/>
      <p:bldP spid="331808" grpId="0"/>
      <p:bldP spid="331787" grpId="0" animBg="1"/>
      <p:bldP spid="331788" grpId="0" animBg="1"/>
      <p:bldP spid="331809" grpId="0"/>
      <p:bldP spid="331810" grpId="0"/>
      <p:bldP spid="331790" grpId="0" animBg="1"/>
      <p:bldP spid="331812" grpId="0"/>
      <p:bldP spid="3318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</a:rPr>
              <a:t>rmmovq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zh-CN" altLang="en-US" dirty="0" smtClean="0">
                <a:latin typeface="Courier New" pitchFamily="49" charset="0"/>
              </a:rPr>
              <a:t>指令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2120232"/>
            <a:ext cx="4076011" cy="3397000"/>
          </a:xfrm>
        </p:spPr>
        <p:txBody>
          <a:bodyPr/>
          <a:lstStyle/>
          <a:p>
            <a:pPr marL="0" indent="0"/>
            <a:r>
              <a:rPr lang="zh-CN" altLang="en-US" sz="2400" dirty="0"/>
              <a:t>取指</a:t>
            </a:r>
            <a:endParaRPr lang="en-US" sz="2400" dirty="0"/>
          </a:p>
          <a:p>
            <a:pPr lvl="1"/>
            <a:r>
              <a:rPr lang="zh-CN" altLang="en-US" sz="2000" dirty="0"/>
              <a:t>读</a:t>
            </a:r>
            <a:r>
              <a:rPr lang="en-US" altLang="zh-CN" sz="2000" dirty="0"/>
              <a:t>10</a:t>
            </a:r>
            <a:r>
              <a:rPr lang="zh-CN" altLang="en-US" sz="2000" dirty="0"/>
              <a:t>个字节</a:t>
            </a:r>
            <a:endParaRPr lang="en-US" sz="2000" dirty="0"/>
          </a:p>
          <a:p>
            <a:pPr marL="0" indent="0"/>
            <a:r>
              <a:rPr lang="zh-CN" altLang="en-US" sz="2400" dirty="0"/>
              <a:t>译码</a:t>
            </a:r>
            <a:endParaRPr lang="en-US" sz="2400" dirty="0"/>
          </a:p>
          <a:p>
            <a:pPr lvl="1"/>
            <a:r>
              <a:rPr lang="zh-CN" altLang="en-US" sz="2000" dirty="0"/>
              <a:t>读操作数寄存器</a:t>
            </a:r>
            <a:endParaRPr lang="en-US" sz="2000" dirty="0"/>
          </a:p>
          <a:p>
            <a:pPr marL="0" indent="0"/>
            <a:r>
              <a:rPr lang="zh-CN" altLang="en-US" sz="2400" dirty="0"/>
              <a:t>执行</a:t>
            </a:r>
            <a:endParaRPr lang="en-US" sz="2400" dirty="0"/>
          </a:p>
          <a:p>
            <a:pPr lvl="1"/>
            <a:r>
              <a:rPr lang="zh-CN" altLang="en-US" sz="2000" dirty="0"/>
              <a:t>计算有效地址</a:t>
            </a:r>
            <a:endParaRPr lang="en-US" sz="2000" dirty="0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2192240"/>
            <a:ext cx="4077600" cy="3469008"/>
          </a:xfrm>
        </p:spPr>
        <p:txBody>
          <a:bodyPr/>
          <a:lstStyle/>
          <a:p>
            <a:pPr marL="0" indent="0"/>
            <a:r>
              <a:rPr lang="zh-CN" altLang="en-US" sz="2400" dirty="0"/>
              <a:t>访存</a:t>
            </a:r>
            <a:endParaRPr lang="en-US" sz="2400" dirty="0"/>
          </a:p>
          <a:p>
            <a:pPr lvl="1"/>
            <a:r>
              <a:rPr lang="zh-CN" altLang="en-US" sz="2000" dirty="0"/>
              <a:t>写到内存</a:t>
            </a:r>
            <a:endParaRPr lang="en-US" sz="2000" dirty="0"/>
          </a:p>
          <a:p>
            <a:pPr marL="0" indent="0"/>
            <a:r>
              <a:rPr lang="zh-CN" altLang="en-US" sz="2400" dirty="0"/>
              <a:t>写回</a:t>
            </a:r>
            <a:endParaRPr lang="en-US" sz="2400" dirty="0"/>
          </a:p>
          <a:p>
            <a:pPr lvl="1"/>
            <a:r>
              <a:rPr lang="zh-CN" altLang="en-US" sz="2000" dirty="0"/>
              <a:t>无操作</a:t>
            </a:r>
            <a:endParaRPr lang="en-US" sz="2000" dirty="0"/>
          </a:p>
          <a:p>
            <a:pPr marL="0" indent="0"/>
            <a:r>
              <a:rPr lang="zh-CN" altLang="en-US" sz="2400" dirty="0"/>
              <a:t>更新</a:t>
            </a:r>
            <a:r>
              <a:rPr lang="en-US" altLang="zh-CN" sz="2400" dirty="0"/>
              <a:t>PC</a:t>
            </a:r>
            <a:endParaRPr lang="en-US" sz="2400" dirty="0"/>
          </a:p>
          <a:p>
            <a:pPr lvl="1"/>
            <a:r>
              <a:rPr lang="en-US" sz="2000" dirty="0"/>
              <a:t>PC </a:t>
            </a:r>
            <a:r>
              <a:rPr lang="en-US" altLang="zh-CN" sz="2000" dirty="0"/>
              <a:t>+</a:t>
            </a:r>
            <a:r>
              <a:rPr lang="en-US" sz="2000" dirty="0"/>
              <a:t> 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533" y="1345325"/>
            <a:ext cx="8310993" cy="369332"/>
            <a:chOff x="1524000" y="1263477"/>
            <a:chExt cx="8299450" cy="368648"/>
          </a:xfrm>
        </p:grpSpPr>
        <p:sp>
          <p:nvSpPr>
            <p:cNvPr id="348177" name="Rectangle 17"/>
            <p:cNvSpPr>
              <a:spLocks noChangeArrowheads="1"/>
            </p:cNvSpPr>
            <p:nvPr/>
          </p:nvSpPr>
          <p:spPr bwMode="auto">
            <a:xfrm>
              <a:off x="1524000" y="1263477"/>
              <a:ext cx="8299450" cy="36864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grpSp>
          <p:nvGrpSpPr>
            <p:cNvPr id="348178" name="Group 18"/>
            <p:cNvGrpSpPr>
              <a:grpSpLocks/>
            </p:cNvGrpSpPr>
            <p:nvPr/>
          </p:nvGrpSpPr>
          <p:grpSpPr bwMode="auto">
            <a:xfrm>
              <a:off x="1538288" y="1289050"/>
              <a:ext cx="8197853" cy="311150"/>
              <a:chOff x="393" y="2588"/>
              <a:chExt cx="5164" cy="196"/>
            </a:xfrm>
          </p:grpSpPr>
          <p:sp>
            <p:nvSpPr>
              <p:cNvPr id="348179" name="Rectangle 19"/>
              <p:cNvSpPr>
                <a:spLocks noChangeArrowheads="1"/>
              </p:cNvSpPr>
              <p:nvPr/>
            </p:nvSpPr>
            <p:spPr bwMode="auto">
              <a:xfrm>
                <a:off x="393" y="2592"/>
                <a:ext cx="1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err="1">
                    <a:solidFill>
                      <a:srgbClr val="000099"/>
                    </a:solidFill>
                    <a:latin typeface="Courier New" pitchFamily="49" charset="0"/>
                  </a:rPr>
                  <a:t>rmmovq</a:t>
                </a:r>
                <a:r>
                  <a:rPr lang="en-US" sz="2000" b="1" dirty="0">
                    <a:solidFill>
                      <a:srgbClr val="000099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000099"/>
                    </a:solidFill>
                  </a:rPr>
                  <a:t>rA</a:t>
                </a:r>
                <a:r>
                  <a:rPr lang="en-US" sz="2000" b="1" dirty="0">
                    <a:solidFill>
                      <a:srgbClr val="000099"/>
                    </a:solidFill>
                    <a:latin typeface="Courier New" pitchFamily="49" charset="0"/>
                  </a:rPr>
                  <a:t>,</a:t>
                </a:r>
                <a:r>
                  <a:rPr lang="en-US" sz="2000" b="1" dirty="0">
                    <a:solidFill>
                      <a:srgbClr val="000099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0099"/>
                    </a:solidFill>
                  </a:rPr>
                  <a:t>D</a:t>
                </a:r>
                <a:r>
                  <a:rPr lang="en-US" sz="2000" b="1" dirty="0" smtClean="0">
                    <a:solidFill>
                      <a:srgbClr val="000099"/>
                    </a:solidFill>
                    <a:latin typeface="Courier New" pitchFamily="49" charset="0"/>
                  </a:rPr>
                  <a:t>(</a:t>
                </a:r>
                <a:r>
                  <a:rPr lang="en-US" sz="2000" b="1" dirty="0" err="1" smtClean="0">
                    <a:solidFill>
                      <a:srgbClr val="000099"/>
                    </a:solidFill>
                  </a:rPr>
                  <a:t>rB</a:t>
                </a:r>
                <a:r>
                  <a:rPr lang="en-US" sz="2000" b="1" dirty="0" smtClean="0">
                    <a:solidFill>
                      <a:srgbClr val="000099"/>
                    </a:solidFill>
                  </a:rPr>
                  <a:t>)</a:t>
                </a:r>
                <a:endParaRPr lang="en-US" sz="2000" b="1" dirty="0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348180" name="Group 20"/>
              <p:cNvGrpSpPr>
                <a:grpSpLocks/>
              </p:cNvGrpSpPr>
              <p:nvPr/>
            </p:nvGrpSpPr>
            <p:grpSpPr bwMode="auto">
              <a:xfrm>
                <a:off x="1997" y="2588"/>
                <a:ext cx="3560" cy="196"/>
                <a:chOff x="3485" y="3356"/>
                <a:chExt cx="3560" cy="196"/>
              </a:xfrm>
            </p:grpSpPr>
            <p:grpSp>
              <p:nvGrpSpPr>
                <p:cNvPr id="348181" name="Group 21"/>
                <p:cNvGrpSpPr>
                  <a:grpSpLocks/>
                </p:cNvGrpSpPr>
                <p:nvPr/>
              </p:nvGrpSpPr>
              <p:grpSpPr bwMode="auto">
                <a:xfrm>
                  <a:off x="3485" y="3360"/>
                  <a:ext cx="389" cy="192"/>
                  <a:chOff x="1613" y="2544"/>
                  <a:chExt cx="389" cy="192"/>
                </a:xfrm>
              </p:grpSpPr>
              <p:sp>
                <p:nvSpPr>
                  <p:cNvPr id="34818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613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b="1" dirty="0">
                        <a:solidFill>
                          <a:srgbClr val="000066"/>
                        </a:solidFill>
                        <a:latin typeface="Courier New" pitchFamily="49" charset="0"/>
                      </a:rPr>
                      <a:t>4</a:t>
                    </a:r>
                  </a:p>
                </p:txBody>
              </p:sp>
              <p:sp>
                <p:nvSpPr>
                  <p:cNvPr id="34818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805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b="1">
                        <a:solidFill>
                          <a:srgbClr val="000066"/>
                        </a:solidFill>
                        <a:latin typeface="Courier New" pitchFamily="49" charset="0"/>
                      </a:rPr>
                      <a:t>0</a:t>
                    </a:r>
                  </a:p>
                </p:txBody>
              </p:sp>
              <p:sp>
                <p:nvSpPr>
                  <p:cNvPr id="34818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618" y="2544"/>
                    <a:ext cx="384" cy="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b="1">
                      <a:solidFill>
                        <a:srgbClr val="000066"/>
                      </a:solidFill>
                      <a:latin typeface="Courier New" pitchFamily="49" charset="0"/>
                    </a:endParaRPr>
                  </a:p>
                </p:txBody>
              </p:sp>
            </p:grpSp>
            <p:grpSp>
              <p:nvGrpSpPr>
                <p:cNvPr id="348185" name="Group 25"/>
                <p:cNvGrpSpPr>
                  <a:grpSpLocks/>
                </p:cNvGrpSpPr>
                <p:nvPr/>
              </p:nvGrpSpPr>
              <p:grpSpPr bwMode="auto">
                <a:xfrm>
                  <a:off x="3869" y="3360"/>
                  <a:ext cx="388" cy="192"/>
                  <a:chOff x="3005" y="1632"/>
                  <a:chExt cx="388" cy="192"/>
                </a:xfrm>
              </p:grpSpPr>
              <p:sp>
                <p:nvSpPr>
                  <p:cNvPr id="34818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005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b="1">
                        <a:solidFill>
                          <a:srgbClr val="000099"/>
                        </a:solidFill>
                      </a:rPr>
                      <a:t>rA</a:t>
                    </a:r>
                  </a:p>
                </p:txBody>
              </p:sp>
              <p:sp>
                <p:nvSpPr>
                  <p:cNvPr id="34818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197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b="1">
                        <a:solidFill>
                          <a:srgbClr val="000066"/>
                        </a:solidFill>
                      </a:rPr>
                      <a:t>rB</a:t>
                    </a:r>
                  </a:p>
                </p:txBody>
              </p:sp>
              <p:sp>
                <p:nvSpPr>
                  <p:cNvPr id="34818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09" y="1632"/>
                    <a:ext cx="384" cy="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b="1">
                      <a:solidFill>
                        <a:srgbClr val="000066"/>
                      </a:solidFill>
                      <a:latin typeface="Courier New" pitchFamily="49" charset="0"/>
                    </a:endParaRPr>
                  </a:p>
                </p:txBody>
              </p:sp>
            </p:grpSp>
            <p:sp>
              <p:nvSpPr>
                <p:cNvPr id="348189" name="Rectangle 29"/>
                <p:cNvSpPr>
                  <a:spLocks noChangeArrowheads="1"/>
                </p:cNvSpPr>
                <p:nvPr/>
              </p:nvSpPr>
              <p:spPr bwMode="auto">
                <a:xfrm>
                  <a:off x="4253" y="3356"/>
                  <a:ext cx="2792" cy="19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000066"/>
                      </a:solidFill>
                    </a:rPr>
                    <a:t>D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9084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94" name="Text Box 26"/>
          <p:cNvSpPr txBox="1">
            <a:spLocks noChangeArrowheads="1"/>
          </p:cNvSpPr>
          <p:nvPr/>
        </p:nvSpPr>
        <p:spPr bwMode="auto">
          <a:xfrm>
            <a:off x="2136568" y="3324964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2136569" y="1492763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操作序列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</a:rPr>
              <a:t>rmmovq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564439"/>
            <a:ext cx="8306223" cy="1176929"/>
          </a:xfrm>
        </p:spPr>
        <p:txBody>
          <a:bodyPr/>
          <a:lstStyle/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计算内存的有效地址</a:t>
            </a:r>
            <a:endParaRPr lang="en-US" dirty="0"/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136569" y="118740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rmmovq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smtClean="0">
                <a:solidFill>
                  <a:srgbClr val="000066"/>
                </a:solidFill>
              </a:rPr>
              <a:t>D(</a:t>
            </a:r>
            <a:r>
              <a:rPr lang="en-US" sz="2000" b="1" dirty="0" err="1" smtClean="0">
                <a:solidFill>
                  <a:srgbClr val="000066"/>
                </a:solidFill>
              </a:rPr>
              <a:t>rB</a:t>
            </a:r>
            <a:r>
              <a:rPr lang="en-US" sz="2000" b="1" dirty="0" smtClean="0">
                <a:solidFill>
                  <a:srgbClr val="000066"/>
                </a:solidFill>
              </a:rPr>
              <a:t>)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2136569" y="1492807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icode:ifun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1</a:t>
            </a:r>
            <a:r>
              <a:rPr lang="en-US" sz="2000" b="1" dirty="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2136569" y="1798129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rA:rB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1</a:t>
            </a:r>
            <a:r>
              <a:rPr lang="en-US" sz="2000" b="1" dirty="0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2136569" y="2103496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valC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8</a:t>
            </a:r>
            <a:r>
              <a:rPr lang="en-US" sz="2000" b="1" dirty="0">
                <a:solidFill>
                  <a:srgbClr val="000066"/>
                </a:solidFill>
              </a:rPr>
              <a:t>[PC+2]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2136569" y="2408902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valP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PC+10</a:t>
            </a: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915672" y="1492763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取指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5112503" y="1492807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读取指令字节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5112503" y="1798129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读寄存器字节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5112503" y="2103496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读偏移量</a:t>
            </a:r>
            <a:r>
              <a:rPr lang="en-US" altLang="zh-CN" sz="2000" b="1" dirty="0">
                <a:solidFill>
                  <a:srgbClr val="000066"/>
                </a:solidFill>
              </a:rPr>
              <a:t>D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5112503" y="2408902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计算下一条</a:t>
            </a: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2136568" y="2714267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39985" name="Text Box 17"/>
          <p:cNvSpPr txBox="1">
            <a:spLocks noChangeArrowheads="1"/>
          </p:cNvSpPr>
          <p:nvPr/>
        </p:nvSpPr>
        <p:spPr bwMode="auto">
          <a:xfrm>
            <a:off x="2136568" y="2714267"/>
            <a:ext cx="2823321" cy="30536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valA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rA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39986" name="Text Box 18"/>
          <p:cNvSpPr txBox="1">
            <a:spLocks noChangeArrowheads="1"/>
          </p:cNvSpPr>
          <p:nvPr/>
        </p:nvSpPr>
        <p:spPr bwMode="auto">
          <a:xfrm>
            <a:off x="2136568" y="3019633"/>
            <a:ext cx="2823321" cy="30536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valB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rB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39988" name="Text Box 20"/>
          <p:cNvSpPr txBox="1">
            <a:spLocks noChangeArrowheads="1"/>
          </p:cNvSpPr>
          <p:nvPr/>
        </p:nvSpPr>
        <p:spPr bwMode="auto">
          <a:xfrm>
            <a:off x="915672" y="2714267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译码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89" name="Text Box 21"/>
          <p:cNvSpPr txBox="1">
            <a:spLocks noChangeArrowheads="1"/>
          </p:cNvSpPr>
          <p:nvPr/>
        </p:nvSpPr>
        <p:spPr bwMode="auto">
          <a:xfrm>
            <a:off x="5112501" y="2714267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读操作数</a:t>
            </a:r>
            <a:r>
              <a:rPr lang="en-US" altLang="zh-CN" sz="2000" b="1" dirty="0">
                <a:solidFill>
                  <a:srgbClr val="000066"/>
                </a:solidFill>
              </a:rPr>
              <a:t>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5112501" y="3019633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读操作数</a:t>
            </a:r>
            <a:r>
              <a:rPr lang="en-US" altLang="zh-CN" sz="2000" b="1" dirty="0">
                <a:solidFill>
                  <a:srgbClr val="000066"/>
                </a:solidFill>
              </a:rPr>
              <a:t>B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2135539" y="3334154"/>
            <a:ext cx="2823321" cy="305366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valE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valB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 +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valC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39993" name="Text Box 25"/>
          <p:cNvSpPr txBox="1">
            <a:spLocks noChangeArrowheads="1"/>
          </p:cNvSpPr>
          <p:nvPr/>
        </p:nvSpPr>
        <p:spPr bwMode="auto">
          <a:xfrm>
            <a:off x="2136568" y="3630330"/>
            <a:ext cx="2823321" cy="305366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39995" name="Text Box 27"/>
          <p:cNvSpPr txBox="1">
            <a:spLocks noChangeArrowheads="1"/>
          </p:cNvSpPr>
          <p:nvPr/>
        </p:nvSpPr>
        <p:spPr bwMode="auto">
          <a:xfrm>
            <a:off x="915672" y="3324964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执行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96" name="Text Box 28"/>
          <p:cNvSpPr txBox="1">
            <a:spLocks noChangeArrowheads="1"/>
          </p:cNvSpPr>
          <p:nvPr/>
        </p:nvSpPr>
        <p:spPr bwMode="auto">
          <a:xfrm>
            <a:off x="5112501" y="3324964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计算有效地址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97" name="Text Box 29"/>
          <p:cNvSpPr txBox="1">
            <a:spLocks noChangeArrowheads="1"/>
          </p:cNvSpPr>
          <p:nvPr/>
        </p:nvSpPr>
        <p:spPr bwMode="auto">
          <a:xfrm>
            <a:off x="5112501" y="3630330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0000" name="Text Box 32"/>
          <p:cNvSpPr txBox="1">
            <a:spLocks noChangeArrowheads="1"/>
          </p:cNvSpPr>
          <p:nvPr/>
        </p:nvSpPr>
        <p:spPr bwMode="auto">
          <a:xfrm>
            <a:off x="915672" y="393569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访存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0001" name="Text Box 33"/>
          <p:cNvSpPr txBox="1">
            <a:spLocks noChangeArrowheads="1"/>
          </p:cNvSpPr>
          <p:nvPr/>
        </p:nvSpPr>
        <p:spPr bwMode="auto">
          <a:xfrm>
            <a:off x="5112501" y="3935691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把数值写入内存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340002" name="Group 34"/>
          <p:cNvGrpSpPr>
            <a:grpSpLocks/>
          </p:cNvGrpSpPr>
          <p:nvPr/>
        </p:nvGrpSpPr>
        <p:grpSpPr bwMode="auto">
          <a:xfrm>
            <a:off x="915672" y="4241054"/>
            <a:ext cx="7020150" cy="610731"/>
            <a:chOff x="576" y="2544"/>
            <a:chExt cx="4416" cy="384"/>
          </a:xfrm>
        </p:grpSpPr>
        <p:sp>
          <p:nvSpPr>
            <p:cNvPr id="340003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0004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0005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0006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0007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0008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</p:grpSp>
      <p:sp>
        <p:nvSpPr>
          <p:cNvPr id="340011" name="Text Box 43"/>
          <p:cNvSpPr txBox="1">
            <a:spLocks noChangeArrowheads="1"/>
          </p:cNvSpPr>
          <p:nvPr/>
        </p:nvSpPr>
        <p:spPr bwMode="auto">
          <a:xfrm>
            <a:off x="915672" y="485182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</a:t>
            </a: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0012" name="Text Box 44"/>
          <p:cNvSpPr txBox="1">
            <a:spLocks noChangeArrowheads="1"/>
          </p:cNvSpPr>
          <p:nvPr/>
        </p:nvSpPr>
        <p:spPr bwMode="auto">
          <a:xfrm>
            <a:off x="5112501" y="4851827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</a:t>
            </a: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99" name="Text Box 31"/>
          <p:cNvSpPr txBox="1">
            <a:spLocks noChangeArrowheads="1"/>
          </p:cNvSpPr>
          <p:nvPr/>
        </p:nvSpPr>
        <p:spPr bwMode="auto">
          <a:xfrm>
            <a:off x="2137597" y="3934607"/>
            <a:ext cx="2823321" cy="305365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40010" name="Text Box 42"/>
          <p:cNvSpPr txBox="1">
            <a:spLocks noChangeArrowheads="1"/>
          </p:cNvSpPr>
          <p:nvPr/>
        </p:nvSpPr>
        <p:spPr bwMode="auto">
          <a:xfrm>
            <a:off x="2136567" y="4859291"/>
            <a:ext cx="2823321" cy="3053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6568" y="390370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66"/>
                </a:solidFill>
              </a:rPr>
              <a:t>M</a:t>
            </a:r>
            <a:r>
              <a:rPr lang="en-US" altLang="zh-CN" b="1" baseline="-25000" dirty="0">
                <a:solidFill>
                  <a:srgbClr val="000066"/>
                </a:solidFill>
              </a:rPr>
              <a:t>8</a:t>
            </a:r>
            <a:r>
              <a:rPr lang="en-US" altLang="zh-CN" b="1" dirty="0">
                <a:solidFill>
                  <a:srgbClr val="000066"/>
                </a:solidFill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</a:rPr>
              <a:t>valE</a:t>
            </a:r>
            <a:r>
              <a:rPr lang="en-US" altLang="zh-CN" b="1" dirty="0">
                <a:solidFill>
                  <a:srgbClr val="000066"/>
                </a:solidFill>
              </a:rPr>
              <a:t>] 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altLang="zh-CN" b="1" dirty="0">
                <a:solidFill>
                  <a:srgbClr val="000066"/>
                </a:solidFill>
              </a:rPr>
              <a:t> </a:t>
            </a:r>
            <a:r>
              <a:rPr lang="en-US" altLang="zh-CN" b="1" dirty="0" err="1">
                <a:solidFill>
                  <a:srgbClr val="000066"/>
                </a:solidFill>
              </a:rPr>
              <a:t>valA</a:t>
            </a: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4374" y="482730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66"/>
                </a:solidFill>
              </a:rPr>
              <a:t>PC 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altLang="zh-CN" b="1" dirty="0" err="1" smtClean="0">
                <a:solidFill>
                  <a:srgbClr val="000066"/>
                </a:solidFill>
                <a:sym typeface="Symbol" pitchFamily="18" charset="2"/>
              </a:rPr>
              <a:t>valP</a:t>
            </a:r>
            <a:endParaRPr lang="en-US" altLang="zh-CN" b="1" dirty="0">
              <a:solidFill>
                <a:srgbClr val="000066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899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4" grpId="0" animBg="1"/>
      <p:bldP spid="339975" grpId="0" animBg="1"/>
      <p:bldP spid="339976" grpId="0" animBg="1"/>
      <p:bldP spid="339977" grpId="0" animBg="1"/>
      <p:bldP spid="339980" grpId="0"/>
      <p:bldP spid="339981" grpId="0"/>
      <p:bldP spid="339982" grpId="0"/>
      <p:bldP spid="339983" grpId="0"/>
      <p:bldP spid="339985" grpId="0" animBg="1"/>
      <p:bldP spid="339986" grpId="0" animBg="1"/>
      <p:bldP spid="339989" grpId="0"/>
      <p:bldP spid="339990" grpId="0"/>
      <p:bldP spid="339996" grpId="0"/>
      <p:bldP spid="340001" grpId="0"/>
      <p:bldP spid="340012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</a:rPr>
              <a:t>popq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2420888"/>
            <a:ext cx="4076011" cy="4023603"/>
          </a:xfrm>
        </p:spPr>
        <p:txBody>
          <a:bodyPr/>
          <a:lstStyle/>
          <a:p>
            <a:pPr marL="0" indent="0"/>
            <a:r>
              <a:rPr lang="zh-CN" altLang="en-US" dirty="0"/>
              <a:t>取指</a:t>
            </a:r>
            <a:endParaRPr lang="en-US" dirty="0"/>
          </a:p>
          <a:p>
            <a:pPr lvl="1"/>
            <a:r>
              <a:rPr lang="zh-CN" altLang="en-US" dirty="0"/>
              <a:t>读两个字节</a:t>
            </a:r>
            <a:endParaRPr lang="en-US" dirty="0"/>
          </a:p>
          <a:p>
            <a:pPr marL="0" indent="0"/>
            <a:r>
              <a:rPr lang="zh-CN" altLang="en-US" dirty="0"/>
              <a:t>译码</a:t>
            </a:r>
            <a:endParaRPr lang="en-US" dirty="0"/>
          </a:p>
          <a:p>
            <a:pPr lvl="1"/>
            <a:r>
              <a:rPr lang="zh-CN" altLang="en-US" dirty="0"/>
              <a:t>读</a:t>
            </a:r>
            <a:r>
              <a:rPr lang="zh-CN" altLang="en-US" dirty="0" smtClean="0"/>
              <a:t>栈指针</a:t>
            </a:r>
            <a:endParaRPr lang="en-US" dirty="0" smtClean="0"/>
          </a:p>
          <a:p>
            <a:pPr marL="0" indent="0"/>
            <a:r>
              <a:rPr lang="zh-CN" altLang="en-US" dirty="0" smtClean="0"/>
              <a:t>执行</a:t>
            </a:r>
            <a:endParaRPr lang="en-US" dirty="0" smtClean="0"/>
          </a:p>
          <a:p>
            <a:pPr lvl="1"/>
            <a:r>
              <a:rPr lang="zh-CN" altLang="en-US" dirty="0" smtClean="0"/>
              <a:t>栈指针</a:t>
            </a:r>
            <a:r>
              <a:rPr lang="zh-CN" altLang="en-US" dirty="0"/>
              <a:t>加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2492896"/>
            <a:ext cx="4077600" cy="3879587"/>
          </a:xfrm>
        </p:spPr>
        <p:txBody>
          <a:bodyPr/>
          <a:lstStyle/>
          <a:p>
            <a:pPr marL="0" indent="0"/>
            <a:r>
              <a:rPr lang="zh-CN" altLang="en-US" dirty="0"/>
              <a:t>访存</a:t>
            </a:r>
            <a:endParaRPr lang="en-US" dirty="0"/>
          </a:p>
          <a:p>
            <a:pPr lvl="1"/>
            <a:r>
              <a:rPr lang="zh-CN" altLang="en-US" dirty="0"/>
              <a:t>读原来的栈指针（没有加</a:t>
            </a:r>
            <a:r>
              <a:rPr lang="en-US" altLang="zh-CN" dirty="0"/>
              <a:t>8</a:t>
            </a:r>
            <a:r>
              <a:rPr lang="zh-CN" altLang="en-US" dirty="0" smtClean="0"/>
              <a:t>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指向的内存</a:t>
            </a:r>
            <a:endParaRPr lang="en-US" dirty="0"/>
          </a:p>
          <a:p>
            <a:pPr marL="0" indent="0"/>
            <a:r>
              <a:rPr lang="zh-CN" altLang="en-US" dirty="0"/>
              <a:t>写回</a:t>
            </a:r>
            <a:endParaRPr lang="en-US" dirty="0"/>
          </a:p>
          <a:p>
            <a:pPr lvl="1"/>
            <a:r>
              <a:rPr lang="zh-CN" altLang="en-US" dirty="0"/>
              <a:t>更新栈指针</a:t>
            </a:r>
            <a:endParaRPr lang="en-US" dirty="0"/>
          </a:p>
          <a:p>
            <a:pPr lvl="1"/>
            <a:r>
              <a:rPr lang="zh-CN" altLang="en-US" dirty="0"/>
              <a:t>结果写寄存器</a:t>
            </a:r>
            <a:endParaRPr lang="en-US" dirty="0"/>
          </a:p>
          <a:p>
            <a:pPr marL="0" indent="0"/>
            <a:r>
              <a:rPr lang="zh-CN" altLang="en-US" dirty="0"/>
              <a:t>更新</a:t>
            </a:r>
            <a:r>
              <a:rPr lang="en-US" altLang="zh-CN" dirty="0"/>
              <a:t>PC</a:t>
            </a:r>
            <a:endParaRPr lang="en-US" dirty="0"/>
          </a:p>
          <a:p>
            <a:pPr lvl="1"/>
            <a:r>
              <a:rPr lang="en-US" altLang="zh-CN" dirty="0"/>
              <a:t>PC+2</a:t>
            </a:r>
            <a:endParaRPr lang="en-US" dirty="0"/>
          </a:p>
        </p:txBody>
      </p:sp>
      <p:grpSp>
        <p:nvGrpSpPr>
          <p:cNvPr id="349201" name="Group 17"/>
          <p:cNvGrpSpPr>
            <a:grpSpLocks/>
          </p:cNvGrpSpPr>
          <p:nvPr/>
        </p:nvGrpSpPr>
        <p:grpSpPr bwMode="auto">
          <a:xfrm>
            <a:off x="2518118" y="1496111"/>
            <a:ext cx="3998098" cy="479514"/>
            <a:chOff x="403" y="880"/>
            <a:chExt cx="2093" cy="254"/>
          </a:xfrm>
        </p:grpSpPr>
        <p:sp>
          <p:nvSpPr>
            <p:cNvPr id="349202" name="Rectangle 18"/>
            <p:cNvSpPr>
              <a:spLocks noChangeArrowheads="1"/>
            </p:cNvSpPr>
            <p:nvPr/>
          </p:nvSpPr>
          <p:spPr bwMode="auto">
            <a:xfrm>
              <a:off x="403" y="880"/>
              <a:ext cx="2093" cy="25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349203" name="Rectangle 19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99"/>
                  </a:solidFill>
                  <a:latin typeface="Courier New" pitchFamily="49" charset="0"/>
                </a:rPr>
                <a:t>popq</a:t>
              </a:r>
              <a:r>
                <a:rPr lang="en-US" sz="2400" b="1" dirty="0">
                  <a:solidFill>
                    <a:srgbClr val="000099"/>
                  </a:solidFill>
                </a:rPr>
                <a:t> </a:t>
              </a:r>
              <a:r>
                <a:rPr lang="en-US" sz="2400" b="1" dirty="0" err="1">
                  <a:solidFill>
                    <a:srgbClr val="000099"/>
                  </a:solidFill>
                </a:rPr>
                <a:t>rA</a:t>
              </a:r>
              <a:endParaRPr lang="en-US" sz="2400" b="1" dirty="0">
                <a:solidFill>
                  <a:srgbClr val="000099"/>
                </a:solidFill>
              </a:endParaRPr>
            </a:p>
          </p:txBody>
        </p:sp>
        <p:grpSp>
          <p:nvGrpSpPr>
            <p:cNvPr id="349204" name="Group 20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349205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99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49206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99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49207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349208" name="Group 24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349209" name="Rectangle 2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349210" name="Rectangle 26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000099"/>
                    </a:solidFill>
                    <a:latin typeface="Courier New" pitchFamily="49" charset="0"/>
                  </a:rPr>
                  <a:t>F</a:t>
                </a:r>
                <a:endParaRPr lang="en-US" sz="2400" b="1" dirty="0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49211" name="Rectangle 2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28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136567" y="4007699"/>
            <a:ext cx="2823321" cy="305363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41034" name="Text Box 42"/>
          <p:cNvSpPr txBox="1">
            <a:spLocks noChangeArrowheads="1"/>
          </p:cNvSpPr>
          <p:nvPr/>
        </p:nvSpPr>
        <p:spPr bwMode="auto">
          <a:xfrm>
            <a:off x="2146092" y="4923835"/>
            <a:ext cx="2823321" cy="3053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41029" name="Text Box 37"/>
          <p:cNvSpPr txBox="1">
            <a:spLocks noChangeArrowheads="1"/>
          </p:cNvSpPr>
          <p:nvPr/>
        </p:nvSpPr>
        <p:spPr bwMode="auto">
          <a:xfrm>
            <a:off x="2136568" y="4313062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1023" name="Text Box 31"/>
          <p:cNvSpPr txBox="1">
            <a:spLocks noChangeArrowheads="1"/>
          </p:cNvSpPr>
          <p:nvPr/>
        </p:nvSpPr>
        <p:spPr bwMode="auto">
          <a:xfrm>
            <a:off x="2136568" y="4007699"/>
            <a:ext cx="2823321" cy="305365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valM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8</a:t>
            </a:r>
            <a:r>
              <a:rPr lang="en-US" sz="2000" b="1" dirty="0">
                <a:solidFill>
                  <a:srgbClr val="000066"/>
                </a:solidFill>
              </a:rPr>
              <a:t>[</a:t>
            </a:r>
            <a:r>
              <a:rPr lang="en-US" sz="2000" b="1" dirty="0" err="1">
                <a:solidFill>
                  <a:srgbClr val="000066"/>
                </a:solidFill>
              </a:rPr>
              <a:t>valA</a:t>
            </a:r>
            <a:r>
              <a:rPr lang="en-US" sz="2000" b="1" dirty="0">
                <a:solidFill>
                  <a:srgbClr val="000066"/>
                </a:solidFill>
              </a:rPr>
              <a:t>]</a:t>
            </a:r>
          </a:p>
        </p:txBody>
      </p:sp>
      <p:sp>
        <p:nvSpPr>
          <p:cNvPr id="341018" name="Text Box 26"/>
          <p:cNvSpPr txBox="1">
            <a:spLocks noChangeArrowheads="1"/>
          </p:cNvSpPr>
          <p:nvPr/>
        </p:nvSpPr>
        <p:spPr bwMode="auto">
          <a:xfrm>
            <a:off x="2136567" y="3396985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1011" name="Text Box 19"/>
          <p:cNvSpPr txBox="1">
            <a:spLocks noChangeArrowheads="1"/>
          </p:cNvSpPr>
          <p:nvPr/>
        </p:nvSpPr>
        <p:spPr bwMode="auto">
          <a:xfrm>
            <a:off x="2139165" y="2773981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2137582" y="1557621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操作序列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</a:rPr>
              <a:t>popq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000" y="5214394"/>
            <a:ext cx="8306223" cy="1536969"/>
          </a:xfrm>
        </p:spPr>
        <p:txBody>
          <a:bodyPr/>
          <a:lstStyle/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来增加栈指针</a:t>
            </a:r>
            <a:endParaRPr lang="en-US" dirty="0" smtClean="0"/>
          </a:p>
          <a:p>
            <a:pPr lvl="1"/>
            <a:r>
              <a:rPr lang="zh-CN" altLang="en-US" dirty="0" smtClean="0"/>
              <a:t>必须更新两个寄存器</a:t>
            </a:r>
            <a:endParaRPr lang="en-US" dirty="0" smtClean="0"/>
          </a:p>
          <a:p>
            <a:pPr lvl="2"/>
            <a:r>
              <a:rPr lang="zh-CN" altLang="en-US" sz="2000" dirty="0" smtClean="0"/>
              <a:t>弹出的数据</a:t>
            </a:r>
            <a:endParaRPr lang="en-US" sz="2000" dirty="0"/>
          </a:p>
          <a:p>
            <a:pPr lvl="2"/>
            <a:r>
              <a:rPr lang="zh-CN" altLang="en-US" sz="2000" dirty="0" smtClean="0"/>
              <a:t>新的栈指针</a:t>
            </a:r>
            <a:endParaRPr lang="en-US" sz="2000" dirty="0"/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2136569" y="1259408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popq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2136568" y="1564773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icode:ifun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1</a:t>
            </a:r>
            <a:r>
              <a:rPr lang="en-US" sz="2000" b="1" dirty="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2136568" y="1870139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rA:rB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1</a:t>
            </a:r>
            <a:r>
              <a:rPr lang="en-US" sz="2000" b="1" dirty="0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136568" y="2175504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2136568" y="2480870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valP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PC+2</a:t>
            </a:r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915672" y="1564773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取指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5112501" y="1564773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读指令字节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5112501" y="1870139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读寄存器字节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06" name="Text Box 14"/>
          <p:cNvSpPr txBox="1">
            <a:spLocks noChangeArrowheads="1"/>
          </p:cNvSpPr>
          <p:nvPr/>
        </p:nvSpPr>
        <p:spPr bwMode="auto">
          <a:xfrm>
            <a:off x="5112501" y="2175504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41007" name="Text Box 15"/>
          <p:cNvSpPr txBox="1">
            <a:spLocks noChangeArrowheads="1"/>
          </p:cNvSpPr>
          <p:nvPr/>
        </p:nvSpPr>
        <p:spPr bwMode="auto">
          <a:xfrm>
            <a:off x="5112501" y="2480870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计算下一条</a:t>
            </a: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09" name="Text Box 17"/>
          <p:cNvSpPr txBox="1">
            <a:spLocks noChangeArrowheads="1"/>
          </p:cNvSpPr>
          <p:nvPr/>
        </p:nvSpPr>
        <p:spPr bwMode="auto">
          <a:xfrm>
            <a:off x="2136568" y="2786275"/>
            <a:ext cx="2823321" cy="30536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valA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41010" name="Text Box 18"/>
          <p:cNvSpPr txBox="1">
            <a:spLocks noChangeArrowheads="1"/>
          </p:cNvSpPr>
          <p:nvPr/>
        </p:nvSpPr>
        <p:spPr bwMode="auto">
          <a:xfrm>
            <a:off x="2136568" y="3091641"/>
            <a:ext cx="2823321" cy="30536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valB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915672" y="2786275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译码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13" name="Text Box 21"/>
          <p:cNvSpPr txBox="1">
            <a:spLocks noChangeArrowheads="1"/>
          </p:cNvSpPr>
          <p:nvPr/>
        </p:nvSpPr>
        <p:spPr bwMode="auto">
          <a:xfrm>
            <a:off x="5112501" y="2786275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读栈指针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14" name="Text Box 22"/>
          <p:cNvSpPr txBox="1">
            <a:spLocks noChangeArrowheads="1"/>
          </p:cNvSpPr>
          <p:nvPr/>
        </p:nvSpPr>
        <p:spPr bwMode="auto">
          <a:xfrm>
            <a:off x="5112501" y="3091641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读栈指针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2136568" y="3396972"/>
            <a:ext cx="2823321" cy="305366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valE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valB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 + 8</a:t>
            </a:r>
          </a:p>
        </p:txBody>
      </p:sp>
      <p:sp>
        <p:nvSpPr>
          <p:cNvPr id="341017" name="Text Box 25"/>
          <p:cNvSpPr txBox="1">
            <a:spLocks noChangeArrowheads="1"/>
          </p:cNvSpPr>
          <p:nvPr/>
        </p:nvSpPr>
        <p:spPr bwMode="auto">
          <a:xfrm>
            <a:off x="2136568" y="3702338"/>
            <a:ext cx="2823321" cy="305366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1019" name="Text Box 27"/>
          <p:cNvSpPr txBox="1">
            <a:spLocks noChangeArrowheads="1"/>
          </p:cNvSpPr>
          <p:nvPr/>
        </p:nvSpPr>
        <p:spPr bwMode="auto">
          <a:xfrm>
            <a:off x="915672" y="3396972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执行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20" name="Text Box 28"/>
          <p:cNvSpPr txBox="1">
            <a:spLocks noChangeArrowheads="1"/>
          </p:cNvSpPr>
          <p:nvPr/>
        </p:nvSpPr>
        <p:spPr bwMode="auto">
          <a:xfrm>
            <a:off x="5112501" y="3396972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栈指针加</a:t>
            </a:r>
            <a:r>
              <a:rPr lang="en-US" altLang="zh-CN" sz="2000" b="1" dirty="0">
                <a:solidFill>
                  <a:srgbClr val="000066"/>
                </a:solidFill>
              </a:rPr>
              <a:t>8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21" name="Text Box 29"/>
          <p:cNvSpPr txBox="1">
            <a:spLocks noChangeArrowheads="1"/>
          </p:cNvSpPr>
          <p:nvPr/>
        </p:nvSpPr>
        <p:spPr bwMode="auto">
          <a:xfrm>
            <a:off x="5112501" y="3702338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1024" name="Text Box 32"/>
          <p:cNvSpPr txBox="1">
            <a:spLocks noChangeArrowheads="1"/>
          </p:cNvSpPr>
          <p:nvPr/>
        </p:nvSpPr>
        <p:spPr bwMode="auto">
          <a:xfrm>
            <a:off x="915672" y="4007699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访存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25" name="Text Box 33"/>
          <p:cNvSpPr txBox="1">
            <a:spLocks noChangeArrowheads="1"/>
          </p:cNvSpPr>
          <p:nvPr/>
        </p:nvSpPr>
        <p:spPr bwMode="auto">
          <a:xfrm>
            <a:off x="5112501" y="4007699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从栈里读数据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41027" name="Text Box 35"/>
          <p:cNvSpPr txBox="1">
            <a:spLocks noChangeArrowheads="1"/>
          </p:cNvSpPr>
          <p:nvPr/>
        </p:nvSpPr>
        <p:spPr bwMode="auto">
          <a:xfrm>
            <a:off x="2136568" y="4313062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R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valE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41028" name="Text Box 36"/>
          <p:cNvSpPr txBox="1">
            <a:spLocks noChangeArrowheads="1"/>
          </p:cNvSpPr>
          <p:nvPr/>
        </p:nvSpPr>
        <p:spPr bwMode="auto">
          <a:xfrm>
            <a:off x="2136568" y="4618428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R[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valM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30" name="Text Box 38"/>
          <p:cNvSpPr txBox="1">
            <a:spLocks noChangeArrowheads="1"/>
          </p:cNvSpPr>
          <p:nvPr/>
        </p:nvSpPr>
        <p:spPr bwMode="auto">
          <a:xfrm>
            <a:off x="915672" y="4313062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31" name="Text Box 39"/>
          <p:cNvSpPr txBox="1">
            <a:spLocks noChangeArrowheads="1"/>
          </p:cNvSpPr>
          <p:nvPr/>
        </p:nvSpPr>
        <p:spPr bwMode="auto">
          <a:xfrm>
            <a:off x="5112501" y="4313062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更新栈指针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32" name="Text Box 40"/>
          <p:cNvSpPr txBox="1">
            <a:spLocks noChangeArrowheads="1"/>
          </p:cNvSpPr>
          <p:nvPr/>
        </p:nvSpPr>
        <p:spPr bwMode="auto">
          <a:xfrm>
            <a:off x="5112501" y="4618428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结果写回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35" name="Text Box 43"/>
          <p:cNvSpPr txBox="1">
            <a:spLocks noChangeArrowheads="1"/>
          </p:cNvSpPr>
          <p:nvPr/>
        </p:nvSpPr>
        <p:spPr bwMode="auto">
          <a:xfrm>
            <a:off x="915672" y="4923835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</a:t>
            </a: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36" name="Text Box 44"/>
          <p:cNvSpPr txBox="1">
            <a:spLocks noChangeArrowheads="1"/>
          </p:cNvSpPr>
          <p:nvPr/>
        </p:nvSpPr>
        <p:spPr bwMode="auto">
          <a:xfrm>
            <a:off x="5112501" y="4923835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</a:t>
            </a: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39" name="Group 17"/>
          <p:cNvGrpSpPr>
            <a:grpSpLocks/>
          </p:cNvGrpSpPr>
          <p:nvPr/>
        </p:nvGrpSpPr>
        <p:grpSpPr bwMode="auto">
          <a:xfrm>
            <a:off x="4959888" y="567730"/>
            <a:ext cx="3998098" cy="479514"/>
            <a:chOff x="403" y="880"/>
            <a:chExt cx="2093" cy="254"/>
          </a:xfrm>
        </p:grpSpPr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403" y="880"/>
              <a:ext cx="2093" cy="25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99"/>
                  </a:solidFill>
                  <a:latin typeface="Courier New" pitchFamily="49" charset="0"/>
                </a:rPr>
                <a:t>popq</a:t>
              </a:r>
              <a:r>
                <a:rPr lang="en-US" sz="2400" b="1" dirty="0">
                  <a:solidFill>
                    <a:srgbClr val="000099"/>
                  </a:solidFill>
                </a:rPr>
                <a:t> </a:t>
              </a:r>
              <a:r>
                <a:rPr lang="en-US" sz="2400" b="1" dirty="0" err="1">
                  <a:solidFill>
                    <a:srgbClr val="000099"/>
                  </a:solidFill>
                </a:rPr>
                <a:t>rA</a:t>
              </a:r>
              <a:endParaRPr lang="en-US" sz="2400" b="1" dirty="0">
                <a:solidFill>
                  <a:srgbClr val="000099"/>
                </a:solidFill>
              </a:endParaRPr>
            </a:p>
          </p:txBody>
        </p:sp>
        <p:grpSp>
          <p:nvGrpSpPr>
            <p:cNvPr id="42" name="Group 20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99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99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43" name="Group 24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000099"/>
                    </a:solidFill>
                    <a:latin typeface="Courier New" pitchFamily="49" charset="0"/>
                  </a:rPr>
                  <a:t>F</a:t>
                </a:r>
                <a:endParaRPr lang="en-US" sz="2400" b="1" dirty="0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46" name="Rectangle 2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2105713" y="4897241"/>
            <a:ext cx="256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66"/>
                </a:solidFill>
              </a:rPr>
              <a:t>PC 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altLang="zh-CN" b="1" dirty="0" err="1" smtClean="0">
                <a:solidFill>
                  <a:srgbClr val="000066"/>
                </a:solidFill>
                <a:sym typeface="Symbol" pitchFamily="18" charset="2"/>
              </a:rPr>
              <a:t>valP</a:t>
            </a:r>
            <a:endParaRPr lang="en-US" altLang="zh-CN" b="1" dirty="0">
              <a:solidFill>
                <a:srgbClr val="000066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012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23" grpId="0" animBg="1"/>
      <p:bldP spid="340995" grpId="0" build="p"/>
      <p:bldP spid="340998" grpId="0" animBg="1"/>
      <p:bldP spid="340999" grpId="0" animBg="1"/>
      <p:bldP spid="341001" grpId="0" animBg="1"/>
      <p:bldP spid="341004" grpId="0"/>
      <p:bldP spid="341005" grpId="0"/>
      <p:bldP spid="341007" grpId="0"/>
      <p:bldP spid="341009" grpId="0" animBg="1"/>
      <p:bldP spid="341010" grpId="0" animBg="1"/>
      <p:bldP spid="341013" grpId="0"/>
      <p:bldP spid="341014" grpId="0"/>
      <p:bldP spid="341016" grpId="0" animBg="1"/>
      <p:bldP spid="341020" grpId="0"/>
      <p:bldP spid="341025" grpId="0"/>
      <p:bldP spid="341027" grpId="0" animBg="1"/>
      <p:bldP spid="341028" grpId="0" animBg="1"/>
      <p:bldP spid="341031" grpId="0"/>
      <p:bldP spid="341032" grpId="0"/>
      <p:bldP spid="341036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Conditional Move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2636912"/>
            <a:ext cx="4076011" cy="3807579"/>
          </a:xfrm>
        </p:spPr>
        <p:txBody>
          <a:bodyPr/>
          <a:lstStyle/>
          <a:p>
            <a:pPr marL="0" indent="0"/>
            <a:r>
              <a:rPr lang="zh-CN" altLang="en-US" dirty="0"/>
              <a:t>取指</a:t>
            </a:r>
            <a:endParaRPr lang="en-US" dirty="0"/>
          </a:p>
          <a:p>
            <a:pPr lvl="1"/>
            <a:r>
              <a:rPr lang="zh-CN" altLang="en-US" dirty="0"/>
              <a:t>读</a:t>
            </a:r>
            <a:r>
              <a:rPr lang="en-US" altLang="zh-CN" dirty="0"/>
              <a:t>2</a:t>
            </a:r>
            <a:r>
              <a:rPr lang="zh-CN" altLang="en-US" dirty="0"/>
              <a:t>个字节</a:t>
            </a:r>
            <a:endParaRPr lang="en-US" dirty="0"/>
          </a:p>
          <a:p>
            <a:pPr marL="0" indent="0"/>
            <a:r>
              <a:rPr lang="zh-CN" altLang="en-US" dirty="0"/>
              <a:t>译码</a:t>
            </a:r>
            <a:endParaRPr lang="en-US" dirty="0"/>
          </a:p>
          <a:p>
            <a:pPr lvl="1"/>
            <a:r>
              <a:rPr lang="zh-CN" altLang="en-US" dirty="0"/>
              <a:t>读操作数寄存器</a:t>
            </a:r>
            <a:endParaRPr lang="en-US" dirty="0"/>
          </a:p>
          <a:p>
            <a:pPr marL="0" indent="0"/>
            <a:r>
              <a:rPr lang="zh-CN" altLang="en-US" dirty="0"/>
              <a:t>执行</a:t>
            </a:r>
            <a:endParaRPr lang="en-US" dirty="0"/>
          </a:p>
          <a:p>
            <a:pPr lvl="1"/>
            <a:r>
              <a:rPr lang="zh-CN" altLang="en-US" dirty="0"/>
              <a:t>如果条件信号为否</a:t>
            </a:r>
            <a:r>
              <a:rPr lang="en-US" dirty="0"/>
              <a:t>, </a:t>
            </a:r>
            <a:r>
              <a:rPr lang="zh-CN" altLang="en-US" dirty="0"/>
              <a:t>则把目的寄存器设为</a:t>
            </a:r>
            <a:r>
              <a:rPr lang="en-US" altLang="zh-CN" dirty="0"/>
              <a:t>0xF</a:t>
            </a:r>
            <a:endParaRPr lang="en-US" dirty="0"/>
          </a:p>
        </p:txBody>
      </p:sp>
      <p:sp>
        <p:nvSpPr>
          <p:cNvPr id="346127" name="Rectangle 15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2564904"/>
            <a:ext cx="4077600" cy="3879587"/>
          </a:xfrm>
        </p:spPr>
        <p:txBody>
          <a:bodyPr/>
          <a:lstStyle/>
          <a:p>
            <a:pPr marL="0" indent="0"/>
            <a:r>
              <a:rPr lang="zh-CN" altLang="en-US" dirty="0"/>
              <a:t>访存</a:t>
            </a:r>
            <a:endParaRPr lang="en-US" dirty="0"/>
          </a:p>
          <a:p>
            <a:pPr lvl="1"/>
            <a:r>
              <a:rPr lang="zh-CN" altLang="en-US" dirty="0"/>
              <a:t>无操作</a:t>
            </a:r>
            <a:endParaRPr lang="en-US" dirty="0"/>
          </a:p>
          <a:p>
            <a:pPr marL="0" indent="0"/>
            <a:r>
              <a:rPr lang="zh-CN" altLang="en-US" dirty="0"/>
              <a:t>写回</a:t>
            </a:r>
            <a:endParaRPr lang="en-US" dirty="0"/>
          </a:p>
          <a:p>
            <a:pPr lvl="1"/>
            <a:r>
              <a:rPr lang="zh-CN" altLang="en-US" dirty="0"/>
              <a:t>更新寄存器</a:t>
            </a:r>
            <a:r>
              <a:rPr lang="en-US" dirty="0"/>
              <a:t>(</a:t>
            </a:r>
            <a:r>
              <a:rPr lang="zh-CN" altLang="en-US" dirty="0"/>
              <a:t>或无</a:t>
            </a:r>
            <a:r>
              <a:rPr lang="zh-CN" altLang="en-US" dirty="0" smtClean="0"/>
              <a:t>操作</a:t>
            </a:r>
            <a:r>
              <a:rPr lang="en-US" dirty="0" smtClean="0"/>
              <a:t>)</a:t>
            </a:r>
            <a:endParaRPr lang="en-US" dirty="0"/>
          </a:p>
          <a:p>
            <a:pPr marL="0" indent="0"/>
            <a:r>
              <a:rPr lang="zh-CN" altLang="en-US" dirty="0"/>
              <a:t>更新</a:t>
            </a:r>
            <a:r>
              <a:rPr lang="en-US" altLang="zh-CN" dirty="0"/>
              <a:t>PC</a:t>
            </a:r>
            <a:endParaRPr lang="en-US" dirty="0"/>
          </a:p>
          <a:p>
            <a:pPr lvl="1"/>
            <a:r>
              <a:rPr lang="en-US" altLang="zh-CN" dirty="0"/>
              <a:t>PC+2</a:t>
            </a:r>
            <a:endParaRPr lang="en-US" dirty="0"/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2484230" y="1268761"/>
            <a:ext cx="4536842" cy="432048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2670731" y="1308217"/>
            <a:ext cx="2432623" cy="37878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99"/>
                </a:solidFill>
                <a:latin typeface="Courier New" pitchFamily="49" charset="0"/>
              </a:rPr>
              <a:t>cmovXX</a:t>
            </a: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99"/>
                </a:solidFill>
              </a:rPr>
              <a:t>rA</a:t>
            </a: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99"/>
                </a:solidFill>
              </a:rPr>
              <a:t>rB</a:t>
            </a:r>
            <a:endParaRPr lang="en-US" sz="2000" b="1" dirty="0">
              <a:solidFill>
                <a:srgbClr val="000099"/>
              </a:solidFill>
            </a:endParaRPr>
          </a:p>
        </p:txBody>
      </p:sp>
      <p:grpSp>
        <p:nvGrpSpPr>
          <p:cNvPr id="346119" name="Group 7"/>
          <p:cNvGrpSpPr>
            <a:grpSpLocks/>
          </p:cNvGrpSpPr>
          <p:nvPr/>
        </p:nvGrpSpPr>
        <p:grpSpPr bwMode="auto">
          <a:xfrm>
            <a:off x="5103354" y="1303396"/>
            <a:ext cx="778439" cy="378782"/>
            <a:chOff x="1296" y="2544"/>
            <a:chExt cx="384" cy="192"/>
          </a:xfrm>
        </p:grpSpPr>
        <p:sp>
          <p:nvSpPr>
            <p:cNvPr id="346120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99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346121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fn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6122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  <p:grpSp>
        <p:nvGrpSpPr>
          <p:cNvPr id="346123" name="Group 11"/>
          <p:cNvGrpSpPr>
            <a:grpSpLocks/>
          </p:cNvGrpSpPr>
          <p:nvPr/>
        </p:nvGrpSpPr>
        <p:grpSpPr bwMode="auto">
          <a:xfrm>
            <a:off x="5881794" y="1303396"/>
            <a:ext cx="778439" cy="378782"/>
            <a:chOff x="1680" y="2544"/>
            <a:chExt cx="384" cy="192"/>
          </a:xfrm>
        </p:grpSpPr>
        <p:sp>
          <p:nvSpPr>
            <p:cNvPr id="346124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99"/>
                  </a:solidFill>
                </a:rPr>
                <a:t>rA</a:t>
              </a:r>
              <a:endParaRPr lang="en-US" sz="2000" b="1" dirty="0">
                <a:solidFill>
                  <a:srgbClr val="000099"/>
                </a:solidFill>
              </a:endParaRPr>
            </a:p>
          </p:txBody>
        </p:sp>
        <p:sp>
          <p:nvSpPr>
            <p:cNvPr id="346125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</a:rPr>
                <a:t>rB</a:t>
              </a:r>
            </a:p>
          </p:txBody>
        </p:sp>
        <p:sp>
          <p:nvSpPr>
            <p:cNvPr id="346126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1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5076056" y="811159"/>
            <a:ext cx="4032448" cy="432048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grpSp>
        <p:nvGrpSpPr>
          <p:cNvPr id="42" name="Group 5"/>
          <p:cNvGrpSpPr>
            <a:grpSpLocks/>
          </p:cNvGrpSpPr>
          <p:nvPr/>
        </p:nvGrpSpPr>
        <p:grpSpPr bwMode="auto">
          <a:xfrm>
            <a:off x="5241822" y="819061"/>
            <a:ext cx="3545960" cy="410348"/>
            <a:chOff x="528" y="1684"/>
            <a:chExt cx="1968" cy="208"/>
          </a:xfrm>
        </p:grpSpPr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528" y="170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99"/>
                  </a:solidFill>
                  <a:latin typeface="Courier New" pitchFamily="49" charset="0"/>
                </a:rPr>
                <a:t>cmovXX</a:t>
              </a:r>
              <a:r>
                <a:rPr lang="en-US" sz="2000" b="1" dirty="0">
                  <a:solidFill>
                    <a:srgbClr val="000099"/>
                  </a:solidFill>
                  <a:latin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99"/>
                  </a:solidFill>
                </a:rPr>
                <a:t>rA</a:t>
              </a:r>
              <a:r>
                <a:rPr lang="en-US" sz="2000" b="1" dirty="0">
                  <a:solidFill>
                    <a:srgbClr val="000099"/>
                  </a:solidFill>
                  <a:latin typeface="Courier New" pitchFamily="49" charset="0"/>
                </a:rPr>
                <a:t>, </a:t>
              </a:r>
              <a:r>
                <a:rPr lang="en-US" sz="2000" b="1" dirty="0" err="1">
                  <a:solidFill>
                    <a:srgbClr val="000099"/>
                  </a:solidFill>
                </a:rPr>
                <a:t>rB</a:t>
              </a:r>
              <a:endParaRPr lang="en-US" sz="2000" b="1" dirty="0">
                <a:solidFill>
                  <a:srgbClr val="000099"/>
                </a:solidFill>
              </a:endParaRPr>
            </a:p>
          </p:txBody>
        </p: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1728" y="1688"/>
              <a:ext cx="384" cy="197"/>
              <a:chOff x="1296" y="2552"/>
              <a:chExt cx="384" cy="197"/>
            </a:xfrm>
          </p:grpSpPr>
          <p:sp>
            <p:nvSpPr>
              <p:cNvPr id="49" name="Rectangle 8"/>
              <p:cNvSpPr>
                <a:spLocks noChangeArrowheads="1"/>
              </p:cNvSpPr>
              <p:nvPr/>
            </p:nvSpPr>
            <p:spPr bwMode="auto">
              <a:xfrm>
                <a:off x="1296" y="2557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99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/>
            </p:nvSpPr>
            <p:spPr bwMode="auto">
              <a:xfrm>
                <a:off x="1488" y="255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err="1">
                    <a:solidFill>
                      <a:srgbClr val="000066"/>
                    </a:solidFill>
                  </a:rPr>
                  <a:t>fn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/>
            </p:nvSpPr>
            <p:spPr bwMode="auto">
              <a:xfrm>
                <a:off x="1296" y="2557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45" name="Group 11"/>
            <p:cNvGrpSpPr>
              <a:grpSpLocks/>
            </p:cNvGrpSpPr>
            <p:nvPr/>
          </p:nvGrpSpPr>
          <p:grpSpPr bwMode="auto">
            <a:xfrm>
              <a:off x="2112" y="1684"/>
              <a:ext cx="384" cy="200"/>
              <a:chOff x="1680" y="2548"/>
              <a:chExt cx="384" cy="200"/>
            </a:xfrm>
          </p:grpSpPr>
          <p:sp>
            <p:nvSpPr>
              <p:cNvPr id="46" name="Rectangle 12"/>
              <p:cNvSpPr>
                <a:spLocks noChangeArrowheads="1"/>
              </p:cNvSpPr>
              <p:nvPr/>
            </p:nvSpPr>
            <p:spPr bwMode="auto">
              <a:xfrm>
                <a:off x="1680" y="255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err="1">
                    <a:solidFill>
                      <a:srgbClr val="000099"/>
                    </a:solidFill>
                  </a:rPr>
                  <a:t>rA</a:t>
                </a:r>
                <a:endParaRPr lang="en-US" sz="2000" b="1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" name="Rectangle 13"/>
              <p:cNvSpPr>
                <a:spLocks noChangeArrowheads="1"/>
              </p:cNvSpPr>
              <p:nvPr/>
            </p:nvSpPr>
            <p:spPr bwMode="auto">
              <a:xfrm>
                <a:off x="1872" y="25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err="1">
                    <a:solidFill>
                      <a:srgbClr val="000099"/>
                    </a:solidFill>
                  </a:rPr>
                  <a:t>rB</a:t>
                </a:r>
                <a:endParaRPr lang="en-US" sz="2000" b="1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8" name="Rectangle 14"/>
              <p:cNvSpPr>
                <a:spLocks noChangeArrowheads="1"/>
              </p:cNvSpPr>
              <p:nvPr/>
            </p:nvSpPr>
            <p:spPr bwMode="auto">
              <a:xfrm>
                <a:off x="1680" y="25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331793" name="Text Box 17"/>
          <p:cNvSpPr txBox="1">
            <a:spLocks noChangeArrowheads="1"/>
          </p:cNvSpPr>
          <p:nvPr/>
        </p:nvSpPr>
        <p:spPr bwMode="auto">
          <a:xfrm>
            <a:off x="2136568" y="4241054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31794" name="Text Box 18"/>
          <p:cNvSpPr txBox="1">
            <a:spLocks noChangeArrowheads="1"/>
          </p:cNvSpPr>
          <p:nvPr/>
        </p:nvSpPr>
        <p:spPr bwMode="auto">
          <a:xfrm>
            <a:off x="2130209" y="3318595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31795" name="Text Box 19"/>
          <p:cNvSpPr txBox="1">
            <a:spLocks noChangeArrowheads="1"/>
          </p:cNvSpPr>
          <p:nvPr/>
        </p:nvSpPr>
        <p:spPr bwMode="auto">
          <a:xfrm>
            <a:off x="2130209" y="2720588"/>
            <a:ext cx="2829680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31796" name="Text Box 20"/>
          <p:cNvSpPr txBox="1">
            <a:spLocks noChangeArrowheads="1"/>
          </p:cNvSpPr>
          <p:nvPr/>
        </p:nvSpPr>
        <p:spPr bwMode="auto">
          <a:xfrm>
            <a:off x="2136568" y="1492763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操作序列</a:t>
            </a:r>
            <a:r>
              <a:rPr lang="en-US" dirty="0" smtClean="0"/>
              <a:t>: Cond. Move</a:t>
            </a:r>
            <a:endParaRPr lang="en-US" dirty="0"/>
          </a:p>
        </p:txBody>
      </p:sp>
      <p:sp>
        <p:nvSpPr>
          <p:cNvPr id="331816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290921" y="5267598"/>
            <a:ext cx="8306223" cy="1176929"/>
          </a:xfrm>
        </p:spPr>
        <p:txBody>
          <a:bodyPr/>
          <a:lstStyle/>
          <a:p>
            <a:pPr lvl="1"/>
            <a:r>
              <a:rPr lang="zh-CN" altLang="en-US" dirty="0" smtClean="0"/>
              <a:t>读</a:t>
            </a:r>
            <a:r>
              <a:rPr lang="en-US" altLang="zh-CN" dirty="0" err="1" smtClean="0"/>
              <a:t>rA</a:t>
            </a:r>
            <a:r>
              <a:rPr lang="zh-CN" altLang="en-US" dirty="0" smtClean="0"/>
              <a:t>寄存器并通过</a:t>
            </a:r>
            <a:r>
              <a:rPr lang="en-US" altLang="zh-CN" dirty="0" smtClean="0"/>
              <a:t>ALU</a:t>
            </a:r>
            <a:r>
              <a:rPr lang="zh-CN" altLang="en-US" dirty="0" smtClean="0"/>
              <a:t>传递数据</a:t>
            </a:r>
            <a:endParaRPr lang="en-US" dirty="0"/>
          </a:p>
          <a:p>
            <a:pPr lvl="1"/>
            <a:r>
              <a:rPr lang="zh-CN" altLang="en-US" dirty="0" smtClean="0"/>
              <a:t>通过将端口值设为</a:t>
            </a:r>
            <a:r>
              <a:rPr lang="en-US" altLang="zh-CN" dirty="0" smtClean="0"/>
              <a:t>0xF</a:t>
            </a:r>
            <a:r>
              <a:rPr lang="zh-CN" altLang="en-US" dirty="0" smtClean="0"/>
              <a:t>来取消数据写入寄存器</a:t>
            </a:r>
            <a:endParaRPr lang="en-US" dirty="0" smtClean="0"/>
          </a:p>
          <a:p>
            <a:pPr lvl="2"/>
            <a:r>
              <a:rPr lang="zh-CN" altLang="en-US" dirty="0" smtClean="0"/>
              <a:t>如果条件码和传送条件表明无需传送数据</a:t>
            </a:r>
            <a:endParaRPr lang="en-US" dirty="0"/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2136569" y="118740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cmovXX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2136568" y="1492763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icode:ifun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1</a:t>
            </a:r>
            <a:r>
              <a:rPr lang="en-US" sz="2000" b="1" dirty="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331782" name="Text Box 6"/>
          <p:cNvSpPr txBox="1">
            <a:spLocks noChangeArrowheads="1"/>
          </p:cNvSpPr>
          <p:nvPr/>
        </p:nvSpPr>
        <p:spPr bwMode="auto">
          <a:xfrm>
            <a:off x="2136568" y="1798129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rA:rB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1</a:t>
            </a:r>
            <a:r>
              <a:rPr lang="en-US" sz="2000" b="1" dirty="0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2136568" y="2103494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2136568" y="2408860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valP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PC+2</a:t>
            </a:r>
          </a:p>
        </p:txBody>
      </p:sp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915672" y="1492763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取指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03" name="Text Box 27"/>
          <p:cNvSpPr txBox="1">
            <a:spLocks noChangeArrowheads="1"/>
          </p:cNvSpPr>
          <p:nvPr/>
        </p:nvSpPr>
        <p:spPr bwMode="auto">
          <a:xfrm>
            <a:off x="5112501" y="1492763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读指令字节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04" name="Text Box 28"/>
          <p:cNvSpPr txBox="1">
            <a:spLocks noChangeArrowheads="1"/>
          </p:cNvSpPr>
          <p:nvPr/>
        </p:nvSpPr>
        <p:spPr bwMode="auto">
          <a:xfrm>
            <a:off x="5076056" y="1798129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读寄存器字节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05" name="Text Box 29"/>
          <p:cNvSpPr txBox="1">
            <a:spLocks noChangeArrowheads="1"/>
          </p:cNvSpPr>
          <p:nvPr/>
        </p:nvSpPr>
        <p:spPr bwMode="auto">
          <a:xfrm>
            <a:off x="5112501" y="2103494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31806" name="Text Box 30"/>
          <p:cNvSpPr txBox="1">
            <a:spLocks noChangeArrowheads="1"/>
          </p:cNvSpPr>
          <p:nvPr/>
        </p:nvSpPr>
        <p:spPr bwMode="auto">
          <a:xfrm>
            <a:off x="5112501" y="2408860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计算下一条</a:t>
            </a: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2136568" y="2714267"/>
            <a:ext cx="2823321" cy="30536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valA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rA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31786" name="Text Box 10"/>
          <p:cNvSpPr txBox="1">
            <a:spLocks noChangeArrowheads="1"/>
          </p:cNvSpPr>
          <p:nvPr/>
        </p:nvSpPr>
        <p:spPr bwMode="auto">
          <a:xfrm>
            <a:off x="2136568" y="3019632"/>
            <a:ext cx="2823321" cy="30536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valB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0</a:t>
            </a:r>
          </a:p>
        </p:txBody>
      </p:sp>
      <p:sp>
        <p:nvSpPr>
          <p:cNvPr id="331798" name="Text Box 22"/>
          <p:cNvSpPr txBox="1">
            <a:spLocks noChangeArrowheads="1"/>
          </p:cNvSpPr>
          <p:nvPr/>
        </p:nvSpPr>
        <p:spPr bwMode="auto">
          <a:xfrm>
            <a:off x="915672" y="2714267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译码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07" name="Text Box 31"/>
          <p:cNvSpPr txBox="1">
            <a:spLocks noChangeArrowheads="1"/>
          </p:cNvSpPr>
          <p:nvPr/>
        </p:nvSpPr>
        <p:spPr bwMode="auto">
          <a:xfrm>
            <a:off x="5112501" y="2714267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读操作数</a:t>
            </a:r>
            <a:r>
              <a:rPr lang="en-US" altLang="zh-CN" sz="2000" b="1" dirty="0">
                <a:solidFill>
                  <a:srgbClr val="000066"/>
                </a:solidFill>
              </a:rPr>
              <a:t>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08" name="Text Box 32"/>
          <p:cNvSpPr txBox="1">
            <a:spLocks noChangeArrowheads="1"/>
          </p:cNvSpPr>
          <p:nvPr/>
        </p:nvSpPr>
        <p:spPr bwMode="auto">
          <a:xfrm>
            <a:off x="5112501" y="3019632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787" name="Text Box 11"/>
          <p:cNvSpPr txBox="1">
            <a:spLocks noChangeArrowheads="1"/>
          </p:cNvSpPr>
          <p:nvPr/>
        </p:nvSpPr>
        <p:spPr bwMode="auto">
          <a:xfrm>
            <a:off x="2136568" y="3324957"/>
            <a:ext cx="2823321" cy="305366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valE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valB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 +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valA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31788" name="Text Box 12"/>
          <p:cNvSpPr txBox="1">
            <a:spLocks noChangeArrowheads="1"/>
          </p:cNvSpPr>
          <p:nvPr/>
        </p:nvSpPr>
        <p:spPr bwMode="auto">
          <a:xfrm>
            <a:off x="2136568" y="3630322"/>
            <a:ext cx="2823321" cy="305366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66"/>
                </a:solidFill>
              </a:rPr>
              <a:t>If ! Cond(</a:t>
            </a:r>
            <a:r>
              <a:rPr lang="en-US" b="1" dirty="0" err="1" smtClean="0">
                <a:solidFill>
                  <a:srgbClr val="000066"/>
                </a:solidFill>
              </a:rPr>
              <a:t>CC,ifun</a:t>
            </a:r>
            <a:r>
              <a:rPr lang="en-US" b="1" dirty="0" smtClean="0">
                <a:solidFill>
                  <a:srgbClr val="000066"/>
                </a:solidFill>
              </a:rPr>
              <a:t>) </a:t>
            </a:r>
            <a:r>
              <a:rPr lang="en-US" b="1" dirty="0" err="1">
                <a:solidFill>
                  <a:srgbClr val="000066"/>
                </a:solidFill>
              </a:rPr>
              <a:t>rB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 0xF</a:t>
            </a:r>
            <a:r>
              <a:rPr lang="en-US" b="1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31799" name="Text Box 23"/>
          <p:cNvSpPr txBox="1">
            <a:spLocks noChangeArrowheads="1"/>
          </p:cNvSpPr>
          <p:nvPr/>
        </p:nvSpPr>
        <p:spPr bwMode="auto">
          <a:xfrm>
            <a:off x="915672" y="3324957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执行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09" name="Text Box 33"/>
          <p:cNvSpPr txBox="1">
            <a:spLocks noChangeArrowheads="1"/>
          </p:cNvSpPr>
          <p:nvPr/>
        </p:nvSpPr>
        <p:spPr bwMode="auto">
          <a:xfrm>
            <a:off x="5112501" y="3324957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利用</a:t>
            </a:r>
            <a:r>
              <a:rPr lang="en-US" altLang="zh-CN" sz="2000" b="1" dirty="0">
                <a:solidFill>
                  <a:srgbClr val="000066"/>
                </a:solidFill>
              </a:rPr>
              <a:t>ALU</a:t>
            </a:r>
            <a:r>
              <a:rPr lang="zh-CN" altLang="en-US" sz="2000" b="1" dirty="0">
                <a:solidFill>
                  <a:srgbClr val="000066"/>
                </a:solidFill>
              </a:rPr>
              <a:t>传递数据</a:t>
            </a:r>
            <a:r>
              <a:rPr lang="en-US" altLang="zh-CN" sz="2000" b="1" dirty="0">
                <a:solidFill>
                  <a:srgbClr val="000066"/>
                </a:solidFill>
              </a:rPr>
              <a:t>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10" name="Text Box 34"/>
          <p:cNvSpPr txBox="1">
            <a:spLocks noChangeArrowheads="1"/>
          </p:cNvSpPr>
          <p:nvPr/>
        </p:nvSpPr>
        <p:spPr bwMode="auto">
          <a:xfrm>
            <a:off x="5112501" y="3630322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</a:rPr>
              <a:t>(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阻止寄存器更新</a:t>
            </a:r>
            <a:r>
              <a:rPr lang="en-US" sz="2000" b="1" dirty="0" smtClean="0">
                <a:solidFill>
                  <a:srgbClr val="000066"/>
                </a:solidFill>
              </a:rPr>
              <a:t>)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331826" name="Group 50"/>
          <p:cNvGrpSpPr>
            <a:grpSpLocks/>
          </p:cNvGrpSpPr>
          <p:nvPr/>
        </p:nvGrpSpPr>
        <p:grpSpPr bwMode="auto">
          <a:xfrm>
            <a:off x="915672" y="3935691"/>
            <a:ext cx="7020150" cy="305365"/>
            <a:chOff x="576" y="2352"/>
            <a:chExt cx="4416" cy="192"/>
          </a:xfrm>
        </p:grpSpPr>
        <p:sp>
          <p:nvSpPr>
            <p:cNvPr id="331789" name="Text Box 13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331800" name="Text Box 24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11" name="Text Box 35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</p:grpSp>
      <p:sp>
        <p:nvSpPr>
          <p:cNvPr id="331790" name="Text Box 14"/>
          <p:cNvSpPr txBox="1">
            <a:spLocks noChangeArrowheads="1"/>
          </p:cNvSpPr>
          <p:nvPr/>
        </p:nvSpPr>
        <p:spPr bwMode="auto">
          <a:xfrm>
            <a:off x="2136568" y="4241054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R[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valE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31791" name="Text Box 15"/>
          <p:cNvSpPr txBox="1">
            <a:spLocks noChangeArrowheads="1"/>
          </p:cNvSpPr>
          <p:nvPr/>
        </p:nvSpPr>
        <p:spPr bwMode="auto">
          <a:xfrm>
            <a:off x="2136568" y="4546420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31801" name="Text Box 25"/>
          <p:cNvSpPr txBox="1">
            <a:spLocks noChangeArrowheads="1"/>
          </p:cNvSpPr>
          <p:nvPr/>
        </p:nvSpPr>
        <p:spPr bwMode="auto">
          <a:xfrm>
            <a:off x="915672" y="4241054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12" name="Text Box 36"/>
          <p:cNvSpPr txBox="1">
            <a:spLocks noChangeArrowheads="1"/>
          </p:cNvSpPr>
          <p:nvPr/>
        </p:nvSpPr>
        <p:spPr bwMode="auto">
          <a:xfrm>
            <a:off x="5112501" y="4241054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结果写回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13" name="Text Box 37"/>
          <p:cNvSpPr txBox="1">
            <a:spLocks noChangeArrowheads="1"/>
          </p:cNvSpPr>
          <p:nvPr/>
        </p:nvSpPr>
        <p:spPr bwMode="auto">
          <a:xfrm>
            <a:off x="5112501" y="4546420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2136568" y="4851827"/>
            <a:ext cx="2823321" cy="3053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PC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valP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31802" name="Text Box 26"/>
          <p:cNvSpPr txBox="1">
            <a:spLocks noChangeArrowheads="1"/>
          </p:cNvSpPr>
          <p:nvPr/>
        </p:nvSpPr>
        <p:spPr bwMode="auto">
          <a:xfrm>
            <a:off x="915672" y="485182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</a:t>
            </a: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1814" name="Text Box 38"/>
          <p:cNvSpPr txBox="1">
            <a:spLocks noChangeArrowheads="1"/>
          </p:cNvSpPr>
          <p:nvPr/>
        </p:nvSpPr>
        <p:spPr bwMode="auto">
          <a:xfrm>
            <a:off x="5112501" y="4851827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</a:t>
            </a: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endParaRPr lang="en-US" sz="2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  <p:bldP spid="331782" grpId="0" animBg="1"/>
      <p:bldP spid="331784" grpId="0" animBg="1"/>
      <p:bldP spid="331803" grpId="0"/>
      <p:bldP spid="331804" grpId="0"/>
      <p:bldP spid="331806" grpId="0"/>
      <p:bldP spid="331785" grpId="0" animBg="1"/>
      <p:bldP spid="331786" grpId="0" animBg="1"/>
      <p:bldP spid="331807" grpId="0"/>
      <p:bldP spid="331787" grpId="0" animBg="1"/>
      <p:bldP spid="331788" grpId="0" animBg="1"/>
      <p:bldP spid="331809" grpId="0"/>
      <p:bldP spid="331810" grpId="0"/>
      <p:bldP spid="331790" grpId="0" animBg="1"/>
      <p:bldP spid="331812" grpId="0"/>
      <p:bldP spid="3318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93" y="103155"/>
            <a:ext cx="7591425" cy="762000"/>
          </a:xfrm>
        </p:spPr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指令集 </a:t>
            </a:r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941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Jumps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3429041"/>
            <a:ext cx="4076011" cy="3015444"/>
          </a:xfrm>
        </p:spPr>
        <p:txBody>
          <a:bodyPr/>
          <a:lstStyle/>
          <a:p>
            <a:pPr marL="0" indent="0"/>
            <a:r>
              <a:rPr lang="zh-CN" altLang="en-US" sz="2400" dirty="0"/>
              <a:t>取指</a:t>
            </a:r>
            <a:endParaRPr lang="en-US" sz="2400" dirty="0"/>
          </a:p>
          <a:p>
            <a:pPr lvl="1"/>
            <a:r>
              <a:rPr lang="zh-CN" altLang="en-US" sz="2000" dirty="0"/>
              <a:t>读</a:t>
            </a:r>
            <a:r>
              <a:rPr lang="en-US" altLang="zh-CN" sz="2000" dirty="0"/>
              <a:t>9</a:t>
            </a:r>
            <a:r>
              <a:rPr lang="zh-CN" altLang="en-US" sz="2000" dirty="0"/>
              <a:t>个字节</a:t>
            </a:r>
            <a:endParaRPr lang="en-US" sz="2000" dirty="0"/>
          </a:p>
          <a:p>
            <a:pPr lvl="1"/>
            <a:r>
              <a:rPr lang="en-US" altLang="zh-CN" sz="2000" dirty="0"/>
              <a:t>PC+9</a:t>
            </a:r>
            <a:endParaRPr lang="en-US" sz="2000" dirty="0"/>
          </a:p>
          <a:p>
            <a:pPr marL="0" indent="0"/>
            <a:r>
              <a:rPr lang="zh-CN" altLang="en-US" sz="2400" dirty="0"/>
              <a:t>译码</a:t>
            </a:r>
            <a:endParaRPr lang="en-US" sz="2400" dirty="0"/>
          </a:p>
          <a:p>
            <a:pPr lvl="1"/>
            <a:r>
              <a:rPr lang="zh-CN" altLang="en-US" sz="2000" dirty="0"/>
              <a:t>无操作</a:t>
            </a:r>
            <a:endParaRPr lang="en-US" sz="2000" dirty="0"/>
          </a:p>
          <a:p>
            <a:pPr marL="0" indent="0"/>
            <a:r>
              <a:rPr lang="zh-CN" altLang="en-US" sz="2400" dirty="0"/>
              <a:t>执行</a:t>
            </a:r>
            <a:endParaRPr lang="en-US" sz="2400" dirty="0"/>
          </a:p>
          <a:p>
            <a:pPr lvl="1"/>
            <a:r>
              <a:rPr lang="zh-CN" altLang="en-US" sz="2000" dirty="0"/>
              <a:t>根据跳转条件和条件码来决定是否选择分支</a:t>
            </a:r>
            <a:endParaRPr lang="en-US" sz="2000" dirty="0"/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3357177"/>
            <a:ext cx="4077600" cy="3168167"/>
          </a:xfrm>
        </p:spPr>
        <p:txBody>
          <a:bodyPr/>
          <a:lstStyle/>
          <a:p>
            <a:pPr marL="0" indent="0"/>
            <a:r>
              <a:rPr lang="zh-CN" altLang="en-US" sz="2400" dirty="0"/>
              <a:t>访存</a:t>
            </a:r>
            <a:endParaRPr lang="en-US" sz="2400" dirty="0"/>
          </a:p>
          <a:p>
            <a:pPr lvl="1"/>
            <a:r>
              <a:rPr lang="zh-CN" altLang="en-US" sz="2000" dirty="0"/>
              <a:t>无操作</a:t>
            </a:r>
            <a:endParaRPr lang="en-US" sz="2000" dirty="0"/>
          </a:p>
          <a:p>
            <a:pPr marL="0" indent="0"/>
            <a:r>
              <a:rPr lang="zh-CN" altLang="en-US" sz="2400" dirty="0"/>
              <a:t>写回</a:t>
            </a:r>
            <a:endParaRPr lang="en-US" sz="2400" dirty="0"/>
          </a:p>
          <a:p>
            <a:pPr lvl="1"/>
            <a:r>
              <a:rPr lang="zh-CN" altLang="en-US" sz="2000" dirty="0"/>
              <a:t>无操作</a:t>
            </a:r>
            <a:endParaRPr lang="en-US" sz="2000" dirty="0"/>
          </a:p>
          <a:p>
            <a:pPr marL="0" indent="0"/>
            <a:r>
              <a:rPr lang="zh-CN" altLang="en-US" sz="2400" dirty="0"/>
              <a:t>更新</a:t>
            </a:r>
            <a:r>
              <a:rPr lang="en-US" altLang="zh-CN" sz="2400" dirty="0"/>
              <a:t>PC</a:t>
            </a:r>
            <a:endParaRPr lang="en-US" sz="2400" dirty="0"/>
          </a:p>
          <a:p>
            <a:pPr lvl="1"/>
            <a:r>
              <a:rPr lang="zh-CN" altLang="en-US" sz="2000" dirty="0"/>
              <a:t>如果选择了分支，则把</a:t>
            </a:r>
            <a:r>
              <a:rPr lang="en-US" altLang="zh-CN" sz="2000" dirty="0"/>
              <a:t>PC</a:t>
            </a:r>
            <a:r>
              <a:rPr lang="zh-CN" altLang="en-US" sz="2000" dirty="0"/>
              <a:t>值设为分支地址，如果没选择分支，则</a:t>
            </a:r>
            <a:r>
              <a:rPr lang="en-US" altLang="zh-CN" sz="2000" dirty="0"/>
              <a:t>PC</a:t>
            </a:r>
            <a:r>
              <a:rPr lang="zh-CN" altLang="en-US" sz="2000" dirty="0"/>
              <a:t>值为增加之后的</a:t>
            </a:r>
            <a:r>
              <a:rPr lang="en-US" altLang="zh-CN" sz="2000" dirty="0"/>
              <a:t>PC</a:t>
            </a:r>
            <a:endParaRPr lang="en-US" sz="2000" dirty="0"/>
          </a:p>
        </p:txBody>
      </p:sp>
      <p:sp>
        <p:nvSpPr>
          <p:cNvPr id="350226" name="Rectangle 18"/>
          <p:cNvSpPr>
            <a:spLocks noChangeArrowheads="1"/>
          </p:cNvSpPr>
          <p:nvPr/>
        </p:nvSpPr>
        <p:spPr bwMode="auto">
          <a:xfrm flipV="1">
            <a:off x="298864" y="1133182"/>
            <a:ext cx="8593615" cy="1935778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85" tIns="45785" rIns="45785" bIns="45785" anchor="ctr">
            <a:no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50227" name="Rectangle 19"/>
          <p:cNvSpPr>
            <a:spLocks noChangeArrowheads="1"/>
          </p:cNvSpPr>
          <p:nvPr/>
        </p:nvSpPr>
        <p:spPr bwMode="auto">
          <a:xfrm>
            <a:off x="527783" y="1366051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99"/>
                </a:solidFill>
                <a:latin typeface="Courier New" pitchFamily="49" charset="0"/>
              </a:rPr>
              <a:t>jXX</a:t>
            </a:r>
            <a:r>
              <a:rPr lang="en-US" sz="2000" b="1">
                <a:solidFill>
                  <a:srgbClr val="000099"/>
                </a:solidFill>
              </a:rPr>
              <a:t> Dest</a:t>
            </a:r>
          </a:p>
        </p:txBody>
      </p:sp>
      <p:grpSp>
        <p:nvGrpSpPr>
          <p:cNvPr id="350228" name="Group 20"/>
          <p:cNvGrpSpPr>
            <a:grpSpLocks/>
          </p:cNvGrpSpPr>
          <p:nvPr/>
        </p:nvGrpSpPr>
        <p:grpSpPr bwMode="auto">
          <a:xfrm>
            <a:off x="1672375" y="1366051"/>
            <a:ext cx="610448" cy="305365"/>
            <a:chOff x="1296" y="2544"/>
            <a:chExt cx="384" cy="192"/>
          </a:xfrm>
        </p:grpSpPr>
        <p:sp>
          <p:nvSpPr>
            <p:cNvPr id="350229" name="Rectangle 2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350230" name="Rectangle 2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fn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50231" name="Rectangle 2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  <p:sp>
        <p:nvSpPr>
          <p:cNvPr id="350233" name="Rectangle 25"/>
          <p:cNvSpPr>
            <a:spLocks noChangeArrowheads="1"/>
          </p:cNvSpPr>
          <p:nvPr/>
        </p:nvSpPr>
        <p:spPr bwMode="auto">
          <a:xfrm>
            <a:off x="2282821" y="1366051"/>
            <a:ext cx="4883583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algn="ctr"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Dest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350235" name="Group 27"/>
          <p:cNvGrpSpPr>
            <a:grpSpLocks/>
          </p:cNvGrpSpPr>
          <p:nvPr/>
        </p:nvGrpSpPr>
        <p:grpSpPr bwMode="auto">
          <a:xfrm>
            <a:off x="1672375" y="1747717"/>
            <a:ext cx="610448" cy="305365"/>
            <a:chOff x="1296" y="2544"/>
            <a:chExt cx="384" cy="192"/>
          </a:xfrm>
        </p:grpSpPr>
        <p:sp>
          <p:nvSpPr>
            <p:cNvPr id="350236" name="Rectangle 2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37" name="Rectangle 2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38" name="Rectangle 3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  <p:sp>
        <p:nvSpPr>
          <p:cNvPr id="350239" name="Rectangle 31"/>
          <p:cNvSpPr>
            <a:spLocks noChangeArrowheads="1"/>
          </p:cNvSpPr>
          <p:nvPr/>
        </p:nvSpPr>
        <p:spPr bwMode="auto">
          <a:xfrm>
            <a:off x="527783" y="1747717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99"/>
                </a:solidFill>
              </a:rPr>
              <a:t>fall thru:</a:t>
            </a:r>
          </a:p>
        </p:txBody>
      </p:sp>
      <p:grpSp>
        <p:nvGrpSpPr>
          <p:cNvPr id="350241" name="Group 33"/>
          <p:cNvGrpSpPr>
            <a:grpSpLocks/>
          </p:cNvGrpSpPr>
          <p:nvPr/>
        </p:nvGrpSpPr>
        <p:grpSpPr bwMode="auto">
          <a:xfrm>
            <a:off x="1672375" y="2511172"/>
            <a:ext cx="610448" cy="305365"/>
            <a:chOff x="1296" y="2544"/>
            <a:chExt cx="384" cy="192"/>
          </a:xfrm>
        </p:grpSpPr>
        <p:sp>
          <p:nvSpPr>
            <p:cNvPr id="350242" name="Rectangle 34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43" name="Rectangle 35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44" name="Rectangle 36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  <p:sp>
        <p:nvSpPr>
          <p:cNvPr id="350245" name="Rectangle 37"/>
          <p:cNvSpPr>
            <a:spLocks noChangeArrowheads="1"/>
          </p:cNvSpPr>
          <p:nvPr/>
        </p:nvSpPr>
        <p:spPr bwMode="auto">
          <a:xfrm>
            <a:off x="527783" y="2511172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99"/>
                </a:solidFill>
              </a:rPr>
              <a:t>target:</a:t>
            </a:r>
          </a:p>
        </p:txBody>
      </p:sp>
      <p:sp>
        <p:nvSpPr>
          <p:cNvPr id="350246" name="Line 38"/>
          <p:cNvSpPr>
            <a:spLocks noChangeShapeType="1"/>
          </p:cNvSpPr>
          <p:nvPr/>
        </p:nvSpPr>
        <p:spPr bwMode="auto">
          <a:xfrm flipH="1">
            <a:off x="2282829" y="1900399"/>
            <a:ext cx="52651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50247" name="Line 39"/>
          <p:cNvSpPr>
            <a:spLocks noChangeShapeType="1"/>
          </p:cNvSpPr>
          <p:nvPr/>
        </p:nvSpPr>
        <p:spPr bwMode="auto">
          <a:xfrm flipH="1">
            <a:off x="2282829" y="2663813"/>
            <a:ext cx="52651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50248" name="Text Box 40"/>
          <p:cNvSpPr txBox="1">
            <a:spLocks noChangeArrowheads="1"/>
          </p:cNvSpPr>
          <p:nvPr/>
        </p:nvSpPr>
        <p:spPr bwMode="auto">
          <a:xfrm>
            <a:off x="7710085" y="1688914"/>
            <a:ext cx="1051060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>
            <a:spAutoFit/>
          </a:bodyPr>
          <a:lstStyle/>
          <a:p>
            <a:pPr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Not taken</a:t>
            </a:r>
          </a:p>
        </p:txBody>
      </p:sp>
      <p:sp>
        <p:nvSpPr>
          <p:cNvPr id="350249" name="Text Box 41"/>
          <p:cNvSpPr txBox="1">
            <a:spLocks noChangeArrowheads="1"/>
          </p:cNvSpPr>
          <p:nvPr/>
        </p:nvSpPr>
        <p:spPr bwMode="auto">
          <a:xfrm>
            <a:off x="7710085" y="2511173"/>
            <a:ext cx="684614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>
            <a:spAutoFit/>
          </a:bodyPr>
          <a:lstStyle/>
          <a:p>
            <a:pPr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Taken</a:t>
            </a:r>
          </a:p>
        </p:txBody>
      </p:sp>
    </p:spTree>
    <p:extLst>
      <p:ext uri="{BB962C8B-B14F-4D97-AF65-F5344CB8AC3E}">
        <p14:creationId xmlns:p14="http://schemas.microsoft.com/office/powerpoint/2010/main" val="293068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42" name="Text Box 26"/>
          <p:cNvSpPr txBox="1">
            <a:spLocks noChangeArrowheads="1"/>
          </p:cNvSpPr>
          <p:nvPr/>
        </p:nvSpPr>
        <p:spPr bwMode="auto">
          <a:xfrm>
            <a:off x="2294779" y="3822651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2026" name="Text Box 10"/>
          <p:cNvSpPr txBox="1">
            <a:spLocks noChangeArrowheads="1"/>
          </p:cNvSpPr>
          <p:nvPr/>
        </p:nvSpPr>
        <p:spPr bwMode="auto">
          <a:xfrm>
            <a:off x="2301138" y="1996819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操作序列</a:t>
            </a:r>
            <a:r>
              <a:rPr lang="en-US" dirty="0" smtClean="0"/>
              <a:t>: </a:t>
            </a:r>
            <a:r>
              <a:rPr lang="en-US" dirty="0"/>
              <a:t>Jumps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771654"/>
            <a:ext cx="8306223" cy="1176929"/>
          </a:xfrm>
        </p:spPr>
        <p:txBody>
          <a:bodyPr/>
          <a:lstStyle/>
          <a:p>
            <a:pPr lvl="1"/>
            <a:r>
              <a:rPr lang="zh-CN" altLang="en-US" dirty="0" smtClean="0"/>
              <a:t>计算两个地址</a:t>
            </a:r>
            <a:endParaRPr lang="en-US" dirty="0"/>
          </a:p>
          <a:p>
            <a:pPr lvl="1"/>
            <a:r>
              <a:rPr lang="zh-CN" altLang="en-US" dirty="0" smtClean="0"/>
              <a:t>根据条件码和分支条件作出选择</a:t>
            </a:r>
            <a:endParaRPr lang="en-US" dirty="0"/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2301139" y="1691456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jXX Dest</a:t>
            </a:r>
          </a:p>
        </p:txBody>
      </p:sp>
      <p:sp>
        <p:nvSpPr>
          <p:cNvPr id="342022" name="Text Box 6"/>
          <p:cNvSpPr txBox="1">
            <a:spLocks noChangeArrowheads="1"/>
          </p:cNvSpPr>
          <p:nvPr/>
        </p:nvSpPr>
        <p:spPr bwMode="auto">
          <a:xfrm>
            <a:off x="2301138" y="1996819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icode:ifun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1</a:t>
            </a:r>
            <a:r>
              <a:rPr lang="en-US" sz="2000" b="1" dirty="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342023" name="Text Box 7"/>
          <p:cNvSpPr txBox="1">
            <a:spLocks noChangeArrowheads="1"/>
          </p:cNvSpPr>
          <p:nvPr/>
        </p:nvSpPr>
        <p:spPr bwMode="auto">
          <a:xfrm>
            <a:off x="2301138" y="2302185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2024" name="Text Box 8"/>
          <p:cNvSpPr txBox="1">
            <a:spLocks noChangeArrowheads="1"/>
          </p:cNvSpPr>
          <p:nvPr/>
        </p:nvSpPr>
        <p:spPr bwMode="auto">
          <a:xfrm>
            <a:off x="2301138" y="2607550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valC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8</a:t>
            </a:r>
            <a:r>
              <a:rPr lang="en-US" sz="2000" b="1" dirty="0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2301138" y="2912916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valP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PC+9</a:t>
            </a:r>
          </a:p>
        </p:txBody>
      </p:sp>
      <p:sp>
        <p:nvSpPr>
          <p:cNvPr id="342027" name="Text Box 11"/>
          <p:cNvSpPr txBox="1">
            <a:spLocks noChangeArrowheads="1"/>
          </p:cNvSpPr>
          <p:nvPr/>
        </p:nvSpPr>
        <p:spPr bwMode="auto">
          <a:xfrm>
            <a:off x="1080242" y="1996819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取指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2028" name="Text Box 12"/>
          <p:cNvSpPr txBox="1">
            <a:spLocks noChangeArrowheads="1"/>
          </p:cNvSpPr>
          <p:nvPr/>
        </p:nvSpPr>
        <p:spPr bwMode="auto">
          <a:xfrm>
            <a:off x="5277071" y="1996819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读指令字节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2029" name="Text Box 13"/>
          <p:cNvSpPr txBox="1">
            <a:spLocks noChangeArrowheads="1"/>
          </p:cNvSpPr>
          <p:nvPr/>
        </p:nvSpPr>
        <p:spPr bwMode="auto">
          <a:xfrm>
            <a:off x="5277071" y="2302185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2030" name="Text Box 14"/>
          <p:cNvSpPr txBox="1">
            <a:spLocks noChangeArrowheads="1"/>
          </p:cNvSpPr>
          <p:nvPr/>
        </p:nvSpPr>
        <p:spPr bwMode="auto">
          <a:xfrm>
            <a:off x="5277071" y="2607550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读目的地址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2031" name="Text Box 15"/>
          <p:cNvSpPr txBox="1">
            <a:spLocks noChangeArrowheads="1"/>
          </p:cNvSpPr>
          <p:nvPr/>
        </p:nvSpPr>
        <p:spPr bwMode="auto">
          <a:xfrm>
            <a:off x="5277071" y="2912916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Fall through address</a:t>
            </a:r>
          </a:p>
        </p:txBody>
      </p:sp>
      <p:grpSp>
        <p:nvGrpSpPr>
          <p:cNvPr id="342032" name="Group 16"/>
          <p:cNvGrpSpPr>
            <a:grpSpLocks/>
          </p:cNvGrpSpPr>
          <p:nvPr/>
        </p:nvGrpSpPr>
        <p:grpSpPr bwMode="auto">
          <a:xfrm>
            <a:off x="1080242" y="3218323"/>
            <a:ext cx="7020150" cy="610731"/>
            <a:chOff x="576" y="1584"/>
            <a:chExt cx="4416" cy="384"/>
          </a:xfrm>
        </p:grpSpPr>
        <p:sp>
          <p:nvSpPr>
            <p:cNvPr id="342033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2034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2035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36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37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38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sp>
        <p:nvSpPr>
          <p:cNvPr id="342040" name="Text Box 24"/>
          <p:cNvSpPr txBox="1">
            <a:spLocks noChangeArrowheads="1"/>
          </p:cNvSpPr>
          <p:nvPr/>
        </p:nvSpPr>
        <p:spPr bwMode="auto">
          <a:xfrm>
            <a:off x="2301138" y="3829013"/>
            <a:ext cx="2823321" cy="305366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42041" name="Text Box 25"/>
          <p:cNvSpPr txBox="1">
            <a:spLocks noChangeArrowheads="1"/>
          </p:cNvSpPr>
          <p:nvPr/>
        </p:nvSpPr>
        <p:spPr bwMode="auto">
          <a:xfrm>
            <a:off x="2301138" y="4134378"/>
            <a:ext cx="2823321" cy="305366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Cnd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</a:rPr>
              <a:t>Cond(</a:t>
            </a:r>
            <a:r>
              <a:rPr lang="en-US" sz="2000" b="1" dirty="0" err="1" smtClean="0">
                <a:solidFill>
                  <a:srgbClr val="000066"/>
                </a:solidFill>
              </a:rPr>
              <a:t>CC,ifun</a:t>
            </a:r>
            <a:r>
              <a:rPr lang="en-US" sz="2000" b="1" dirty="0" smtClean="0">
                <a:solidFill>
                  <a:srgbClr val="000066"/>
                </a:solidFill>
              </a:rPr>
              <a:t>)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2043" name="Text Box 27"/>
          <p:cNvSpPr txBox="1">
            <a:spLocks noChangeArrowheads="1"/>
          </p:cNvSpPr>
          <p:nvPr/>
        </p:nvSpPr>
        <p:spPr bwMode="auto">
          <a:xfrm>
            <a:off x="1080242" y="3829013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执行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2044" name="Text Box 28"/>
          <p:cNvSpPr txBox="1">
            <a:spLocks noChangeArrowheads="1"/>
          </p:cNvSpPr>
          <p:nvPr/>
        </p:nvSpPr>
        <p:spPr bwMode="auto">
          <a:xfrm>
            <a:off x="5277071" y="3829013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2045" name="Text Box 29"/>
          <p:cNvSpPr txBox="1">
            <a:spLocks noChangeArrowheads="1"/>
          </p:cNvSpPr>
          <p:nvPr/>
        </p:nvSpPr>
        <p:spPr bwMode="auto">
          <a:xfrm>
            <a:off x="5277071" y="4134378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是否选择分支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342046" name="Group 30"/>
          <p:cNvGrpSpPr>
            <a:grpSpLocks/>
          </p:cNvGrpSpPr>
          <p:nvPr/>
        </p:nvGrpSpPr>
        <p:grpSpPr bwMode="auto">
          <a:xfrm>
            <a:off x="1080242" y="4439747"/>
            <a:ext cx="7020150" cy="305365"/>
            <a:chOff x="576" y="2352"/>
            <a:chExt cx="4416" cy="192"/>
          </a:xfrm>
        </p:grpSpPr>
        <p:sp>
          <p:nvSpPr>
            <p:cNvPr id="342047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342048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49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</p:grpSp>
      <p:sp>
        <p:nvSpPr>
          <p:cNvPr id="342051" name="Text Box 35"/>
          <p:cNvSpPr txBox="1">
            <a:spLocks noChangeArrowheads="1"/>
          </p:cNvSpPr>
          <p:nvPr/>
        </p:nvSpPr>
        <p:spPr bwMode="auto">
          <a:xfrm>
            <a:off x="2301138" y="4745110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42052" name="Text Box 36"/>
          <p:cNvSpPr txBox="1">
            <a:spLocks noChangeArrowheads="1"/>
          </p:cNvSpPr>
          <p:nvPr/>
        </p:nvSpPr>
        <p:spPr bwMode="auto">
          <a:xfrm>
            <a:off x="2301138" y="5050476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42053" name="Text Box 37"/>
          <p:cNvSpPr txBox="1">
            <a:spLocks noChangeArrowheads="1"/>
          </p:cNvSpPr>
          <p:nvPr/>
        </p:nvSpPr>
        <p:spPr bwMode="auto">
          <a:xfrm>
            <a:off x="2301138" y="4745110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2054" name="Text Box 38"/>
          <p:cNvSpPr txBox="1">
            <a:spLocks noChangeArrowheads="1"/>
          </p:cNvSpPr>
          <p:nvPr/>
        </p:nvSpPr>
        <p:spPr bwMode="auto">
          <a:xfrm>
            <a:off x="1080242" y="4745110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2055" name="Text Box 39"/>
          <p:cNvSpPr txBox="1">
            <a:spLocks noChangeArrowheads="1"/>
          </p:cNvSpPr>
          <p:nvPr/>
        </p:nvSpPr>
        <p:spPr bwMode="auto">
          <a:xfrm>
            <a:off x="5277071" y="4745110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2056" name="Text Box 40"/>
          <p:cNvSpPr txBox="1">
            <a:spLocks noChangeArrowheads="1"/>
          </p:cNvSpPr>
          <p:nvPr/>
        </p:nvSpPr>
        <p:spPr bwMode="auto">
          <a:xfrm>
            <a:off x="5277071" y="5050476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42058" name="Text Box 42"/>
          <p:cNvSpPr txBox="1">
            <a:spLocks noChangeArrowheads="1"/>
          </p:cNvSpPr>
          <p:nvPr/>
        </p:nvSpPr>
        <p:spPr bwMode="auto">
          <a:xfrm>
            <a:off x="2301590" y="5355882"/>
            <a:ext cx="2823321" cy="3053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42059" name="Text Box 43"/>
          <p:cNvSpPr txBox="1">
            <a:spLocks noChangeArrowheads="1"/>
          </p:cNvSpPr>
          <p:nvPr/>
        </p:nvSpPr>
        <p:spPr bwMode="auto">
          <a:xfrm>
            <a:off x="1080242" y="5355883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</a:t>
            </a: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2060" name="Text Box 44"/>
          <p:cNvSpPr txBox="1">
            <a:spLocks noChangeArrowheads="1"/>
          </p:cNvSpPr>
          <p:nvPr/>
        </p:nvSpPr>
        <p:spPr bwMode="auto">
          <a:xfrm>
            <a:off x="5277071" y="5355883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</a:t>
            </a: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301138" y="5356139"/>
            <a:ext cx="2823321" cy="3053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66"/>
                </a:solidFill>
              </a:rPr>
              <a:t>PC </a:t>
            </a:r>
            <a:r>
              <a:rPr lang="en-US" altLang="zh-CN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altLang="zh-CN" sz="2000" b="1" dirty="0" err="1">
                <a:solidFill>
                  <a:srgbClr val="000066"/>
                </a:solidFill>
                <a:sym typeface="Symbol" pitchFamily="18" charset="2"/>
              </a:rPr>
              <a:t>Cnd</a:t>
            </a:r>
            <a:r>
              <a:rPr lang="en-US" altLang="zh-CN" sz="2000" b="1" dirty="0">
                <a:solidFill>
                  <a:srgbClr val="000066"/>
                </a:solidFill>
                <a:sym typeface="Symbol" pitchFamily="18" charset="2"/>
              </a:rPr>
              <a:t> ? </a:t>
            </a:r>
            <a:r>
              <a:rPr lang="en-US" altLang="zh-CN" sz="2000" b="1" dirty="0" err="1">
                <a:solidFill>
                  <a:srgbClr val="000066"/>
                </a:solidFill>
                <a:sym typeface="Symbol" pitchFamily="18" charset="2"/>
              </a:rPr>
              <a:t>valC</a:t>
            </a:r>
            <a:r>
              <a:rPr lang="en-US" altLang="zh-CN" sz="2000" b="1" dirty="0">
                <a:solidFill>
                  <a:srgbClr val="000066"/>
                </a:solidFill>
                <a:sym typeface="Symbol" pitchFamily="18" charset="2"/>
              </a:rPr>
              <a:t> : </a:t>
            </a:r>
            <a:r>
              <a:rPr lang="en-US" altLang="zh-CN" sz="2000" b="1" dirty="0" err="1" smtClean="0">
                <a:solidFill>
                  <a:srgbClr val="000066"/>
                </a:solidFill>
                <a:sym typeface="Symbol" pitchFamily="18" charset="2"/>
              </a:rPr>
              <a:t>valP</a:t>
            </a:r>
            <a:endParaRPr lang="en-US" altLang="zh-CN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1101731" y="1268760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99"/>
                </a:solidFill>
                <a:latin typeface="Courier New" pitchFamily="49" charset="0"/>
              </a:rPr>
              <a:t>jXX</a:t>
            </a:r>
            <a:r>
              <a:rPr lang="en-US" sz="2000" b="1">
                <a:solidFill>
                  <a:srgbClr val="000099"/>
                </a:solidFill>
              </a:rPr>
              <a:t> Dest</a:t>
            </a:r>
          </a:p>
        </p:txBody>
      </p: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2246323" y="1268760"/>
            <a:ext cx="610448" cy="305365"/>
            <a:chOff x="1296" y="2544"/>
            <a:chExt cx="384" cy="192"/>
          </a:xfrm>
        </p:grpSpPr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fn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2856769" y="1268760"/>
            <a:ext cx="4883583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algn="ctr"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Dest</a:t>
            </a:r>
            <a:endParaRPr lang="en-US" sz="2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2" grpId="0" animBg="1"/>
      <p:bldP spid="342024" grpId="0" animBg="1"/>
      <p:bldP spid="342025" grpId="0" animBg="1"/>
      <p:bldP spid="342028" grpId="0"/>
      <p:bldP spid="342030" grpId="0"/>
      <p:bldP spid="342031" grpId="0"/>
      <p:bldP spid="342041" grpId="0" animBg="1"/>
      <p:bldP spid="342045" grpId="0"/>
      <p:bldP spid="342060" grpId="0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call</a:t>
            </a:r>
            <a:r>
              <a:rPr lang="zh-CN" altLang="en-US" dirty="0" smtClean="0">
                <a:latin typeface="Courier New" pitchFamily="49" charset="0"/>
              </a:rPr>
              <a:t>指令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3284984"/>
            <a:ext cx="4204777" cy="3009122"/>
          </a:xfrm>
        </p:spPr>
        <p:txBody>
          <a:bodyPr/>
          <a:lstStyle/>
          <a:p>
            <a:pPr marL="0" indent="0"/>
            <a:r>
              <a:rPr lang="zh-CN" altLang="en-US" dirty="0"/>
              <a:t>取指</a:t>
            </a:r>
            <a:endParaRPr lang="en-US" dirty="0"/>
          </a:p>
          <a:p>
            <a:pPr lvl="1"/>
            <a:r>
              <a:rPr lang="zh-CN" altLang="en-US" dirty="0"/>
              <a:t>读</a:t>
            </a:r>
            <a:r>
              <a:rPr lang="en-US" altLang="zh-CN" dirty="0"/>
              <a:t>9</a:t>
            </a:r>
            <a:r>
              <a:rPr lang="zh-CN" altLang="en-US" dirty="0"/>
              <a:t>个字节</a:t>
            </a:r>
            <a:endParaRPr lang="en-US" dirty="0"/>
          </a:p>
          <a:p>
            <a:pPr lvl="1"/>
            <a:r>
              <a:rPr lang="en-US" altLang="zh-CN" dirty="0"/>
              <a:t>PC+9</a:t>
            </a:r>
            <a:endParaRPr lang="en-US" dirty="0"/>
          </a:p>
          <a:p>
            <a:pPr marL="0" indent="0"/>
            <a:r>
              <a:rPr lang="zh-CN" altLang="en-US" dirty="0"/>
              <a:t>译码</a:t>
            </a:r>
            <a:endParaRPr lang="en-US" dirty="0"/>
          </a:p>
          <a:p>
            <a:pPr lvl="1"/>
            <a:r>
              <a:rPr lang="zh-CN" altLang="en-US" dirty="0"/>
              <a:t>读栈指针</a:t>
            </a:r>
            <a:endParaRPr lang="en-US" dirty="0"/>
          </a:p>
          <a:p>
            <a:pPr marL="0" indent="0"/>
            <a:r>
              <a:rPr lang="zh-CN" altLang="en-US" dirty="0"/>
              <a:t>执行</a:t>
            </a:r>
            <a:endParaRPr lang="en-US" dirty="0"/>
          </a:p>
          <a:p>
            <a:pPr lvl="1"/>
            <a:r>
              <a:rPr lang="zh-CN" altLang="en-US" dirty="0"/>
              <a:t>栈指针减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3284984"/>
            <a:ext cx="4077600" cy="3009122"/>
          </a:xfrm>
        </p:spPr>
        <p:txBody>
          <a:bodyPr/>
          <a:lstStyle/>
          <a:p>
            <a:pPr marL="0" indent="0"/>
            <a:r>
              <a:rPr lang="zh-CN" altLang="en-US" dirty="0"/>
              <a:t>访存</a:t>
            </a:r>
            <a:endParaRPr lang="en-US" dirty="0"/>
          </a:p>
          <a:p>
            <a:pPr lvl="1"/>
            <a:r>
              <a:rPr lang="zh-CN" altLang="en-US" dirty="0"/>
              <a:t>把增加后的</a:t>
            </a:r>
            <a:r>
              <a:rPr lang="en-US" altLang="zh-CN" dirty="0"/>
              <a:t>PC</a:t>
            </a:r>
            <a:r>
              <a:rPr lang="zh-CN" altLang="en-US" dirty="0"/>
              <a:t>写到新的栈指针指向的位置</a:t>
            </a:r>
            <a:endParaRPr lang="en-US" dirty="0"/>
          </a:p>
          <a:p>
            <a:pPr marL="0" indent="0"/>
            <a:r>
              <a:rPr lang="zh-CN" altLang="en-US" dirty="0"/>
              <a:t>写回</a:t>
            </a:r>
            <a:endParaRPr lang="en-US" dirty="0"/>
          </a:p>
          <a:p>
            <a:pPr lvl="1"/>
            <a:r>
              <a:rPr lang="zh-CN" altLang="en-US" dirty="0"/>
              <a:t>更新栈指针</a:t>
            </a:r>
            <a:endParaRPr lang="en-US" dirty="0"/>
          </a:p>
          <a:p>
            <a:pPr marL="0" indent="0"/>
            <a:r>
              <a:rPr lang="zh-CN" altLang="en-US" dirty="0"/>
              <a:t>更新</a:t>
            </a:r>
            <a:r>
              <a:rPr lang="en-US" altLang="zh-CN" dirty="0"/>
              <a:t>PC</a:t>
            </a:r>
            <a:endParaRPr lang="en-US" dirty="0"/>
          </a:p>
          <a:p>
            <a:pPr lvl="1"/>
            <a:r>
              <a:rPr lang="en-US" altLang="zh-CN" dirty="0"/>
              <a:t>PC</a:t>
            </a:r>
            <a:r>
              <a:rPr lang="zh-CN" altLang="en-US" dirty="0"/>
              <a:t>设为目的地址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46076" y="1133180"/>
            <a:ext cx="7951066" cy="1935779"/>
            <a:chOff x="527050" y="896017"/>
            <a:chExt cx="7940023" cy="1932195"/>
          </a:xfrm>
        </p:grpSpPr>
        <p:sp>
          <p:nvSpPr>
            <p:cNvPr id="351250" name="Rectangle 18"/>
            <p:cNvSpPr>
              <a:spLocks noChangeArrowheads="1"/>
            </p:cNvSpPr>
            <p:nvPr/>
          </p:nvSpPr>
          <p:spPr bwMode="auto">
            <a:xfrm>
              <a:off x="527050" y="896017"/>
              <a:ext cx="7940023" cy="1932195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20" rIns="45720" anchor="ctr">
              <a:no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51251" name="Rectangle 19"/>
            <p:cNvSpPr>
              <a:spLocks noChangeArrowheads="1"/>
            </p:cNvSpPr>
            <p:nvPr/>
          </p:nvSpPr>
          <p:spPr bwMode="auto">
            <a:xfrm>
              <a:off x="755650" y="1219200"/>
              <a:ext cx="19050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call</a:t>
              </a:r>
              <a:r>
                <a:rPr lang="en-US" sz="2000" b="1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351252" name="Group 20"/>
            <p:cNvGrpSpPr>
              <a:grpSpLocks/>
            </p:cNvGrpSpPr>
            <p:nvPr/>
          </p:nvGrpSpPr>
          <p:grpSpPr bwMode="auto">
            <a:xfrm>
              <a:off x="2660650" y="1219200"/>
              <a:ext cx="609600" cy="304800"/>
              <a:chOff x="1296" y="2544"/>
              <a:chExt cx="384" cy="192"/>
            </a:xfrm>
          </p:grpSpPr>
          <p:sp>
            <p:nvSpPr>
              <p:cNvPr id="351253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51254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51255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56" name="Rectangle 24"/>
            <p:cNvSpPr>
              <a:spLocks noChangeArrowheads="1"/>
            </p:cNvSpPr>
            <p:nvPr/>
          </p:nvSpPr>
          <p:spPr bwMode="auto">
            <a:xfrm>
              <a:off x="3240087" y="1219200"/>
              <a:ext cx="487045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Dest</a:t>
              </a:r>
            </a:p>
          </p:txBody>
        </p:sp>
        <p:grpSp>
          <p:nvGrpSpPr>
            <p:cNvPr id="351257" name="Group 25"/>
            <p:cNvGrpSpPr>
              <a:grpSpLocks/>
            </p:cNvGrpSpPr>
            <p:nvPr/>
          </p:nvGrpSpPr>
          <p:grpSpPr bwMode="auto">
            <a:xfrm>
              <a:off x="2630487" y="1617663"/>
              <a:ext cx="609600" cy="304800"/>
              <a:chOff x="1296" y="2544"/>
              <a:chExt cx="384" cy="192"/>
            </a:xfrm>
          </p:grpSpPr>
          <p:sp>
            <p:nvSpPr>
              <p:cNvPr id="351258" name="Rectangle 26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59" name="Rectangle 27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61" name="Rectangle 29"/>
            <p:cNvSpPr>
              <a:spLocks noChangeArrowheads="1"/>
            </p:cNvSpPr>
            <p:nvPr/>
          </p:nvSpPr>
          <p:spPr bwMode="auto">
            <a:xfrm>
              <a:off x="1487487" y="1617663"/>
              <a:ext cx="1112837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</a:rPr>
                <a:t>return:</a:t>
              </a:r>
            </a:p>
          </p:txBody>
        </p:sp>
        <p:grpSp>
          <p:nvGrpSpPr>
            <p:cNvPr id="351262" name="Group 30"/>
            <p:cNvGrpSpPr>
              <a:grpSpLocks/>
            </p:cNvGrpSpPr>
            <p:nvPr/>
          </p:nvGrpSpPr>
          <p:grpSpPr bwMode="auto">
            <a:xfrm>
              <a:off x="2630487" y="2379663"/>
              <a:ext cx="609600" cy="304800"/>
              <a:chOff x="1296" y="2544"/>
              <a:chExt cx="384" cy="192"/>
            </a:xfrm>
          </p:grpSpPr>
          <p:sp>
            <p:nvSpPr>
              <p:cNvPr id="351263" name="Rectangle 3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4" name="Rectangle 3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5" name="Rectangle 3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66" name="Rectangle 34"/>
            <p:cNvSpPr>
              <a:spLocks noChangeArrowheads="1"/>
            </p:cNvSpPr>
            <p:nvPr/>
          </p:nvSpPr>
          <p:spPr bwMode="auto">
            <a:xfrm>
              <a:off x="1487487" y="2379663"/>
              <a:ext cx="1112837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</a:rPr>
                <a:t>target: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1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2229130" y="1492763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3059" name="Text Box 19"/>
          <p:cNvSpPr txBox="1">
            <a:spLocks noChangeArrowheads="1"/>
          </p:cNvSpPr>
          <p:nvPr/>
        </p:nvSpPr>
        <p:spPr bwMode="auto">
          <a:xfrm>
            <a:off x="2229130" y="2714267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3066" name="Text Box 26"/>
          <p:cNvSpPr txBox="1">
            <a:spLocks noChangeArrowheads="1"/>
          </p:cNvSpPr>
          <p:nvPr/>
        </p:nvSpPr>
        <p:spPr bwMode="auto">
          <a:xfrm>
            <a:off x="2229130" y="3324964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3077" name="Text Box 37"/>
          <p:cNvSpPr txBox="1">
            <a:spLocks noChangeArrowheads="1"/>
          </p:cNvSpPr>
          <p:nvPr/>
        </p:nvSpPr>
        <p:spPr bwMode="auto">
          <a:xfrm>
            <a:off x="2229130" y="4241054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操作序列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</a:rPr>
              <a:t>call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348415"/>
            <a:ext cx="8306223" cy="1176929"/>
          </a:xfrm>
        </p:spPr>
        <p:txBody>
          <a:bodyPr/>
          <a:lstStyle/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减少栈指针</a:t>
            </a:r>
            <a:endParaRPr lang="en-US" dirty="0" smtClean="0"/>
          </a:p>
          <a:p>
            <a:pPr lvl="1"/>
            <a:r>
              <a:rPr lang="zh-CN" altLang="en-US" dirty="0" smtClean="0"/>
              <a:t>存储增加后的</a:t>
            </a:r>
            <a:r>
              <a:rPr lang="en-US" altLang="zh-CN" dirty="0" smtClean="0"/>
              <a:t>PC</a:t>
            </a:r>
            <a:endParaRPr lang="en-US" dirty="0"/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2229131" y="118740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  <a:latin typeface="Courier New" pitchFamily="49" charset="0"/>
              </a:rPr>
              <a:t>call</a:t>
            </a:r>
            <a:r>
              <a:rPr lang="en-US" sz="2000" b="1">
                <a:solidFill>
                  <a:srgbClr val="000066"/>
                </a:solidFill>
              </a:rPr>
              <a:t> Dest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2229130" y="1492763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icode:ifun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1</a:t>
            </a:r>
            <a:r>
              <a:rPr lang="en-US" sz="2000" b="1" dirty="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343047" name="Text Box 7"/>
          <p:cNvSpPr txBox="1">
            <a:spLocks noChangeArrowheads="1"/>
          </p:cNvSpPr>
          <p:nvPr/>
        </p:nvSpPr>
        <p:spPr bwMode="auto">
          <a:xfrm>
            <a:off x="2229130" y="1798129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2229130" y="2103494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valC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8</a:t>
            </a:r>
            <a:r>
              <a:rPr lang="en-US" sz="2000" b="1" dirty="0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343049" name="Text Box 9"/>
          <p:cNvSpPr txBox="1">
            <a:spLocks noChangeArrowheads="1"/>
          </p:cNvSpPr>
          <p:nvPr/>
        </p:nvSpPr>
        <p:spPr bwMode="auto">
          <a:xfrm>
            <a:off x="2229130" y="2408860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valP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PC+9</a:t>
            </a:r>
          </a:p>
        </p:txBody>
      </p:sp>
      <p:sp>
        <p:nvSpPr>
          <p:cNvPr id="343051" name="Text Box 11"/>
          <p:cNvSpPr txBox="1">
            <a:spLocks noChangeArrowheads="1"/>
          </p:cNvSpPr>
          <p:nvPr/>
        </p:nvSpPr>
        <p:spPr bwMode="auto">
          <a:xfrm>
            <a:off x="1008234" y="1492763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取指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3052" name="Text Box 12"/>
          <p:cNvSpPr txBox="1">
            <a:spLocks noChangeArrowheads="1"/>
          </p:cNvSpPr>
          <p:nvPr/>
        </p:nvSpPr>
        <p:spPr bwMode="auto">
          <a:xfrm>
            <a:off x="5205063" y="1492763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读指令字节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3053" name="Text Box 13"/>
          <p:cNvSpPr txBox="1">
            <a:spLocks noChangeArrowheads="1"/>
          </p:cNvSpPr>
          <p:nvPr/>
        </p:nvSpPr>
        <p:spPr bwMode="auto">
          <a:xfrm>
            <a:off x="5205063" y="1798129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3054" name="Text Box 14"/>
          <p:cNvSpPr txBox="1">
            <a:spLocks noChangeArrowheads="1"/>
          </p:cNvSpPr>
          <p:nvPr/>
        </p:nvSpPr>
        <p:spPr bwMode="auto">
          <a:xfrm>
            <a:off x="5205063" y="2103494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读目的地址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3055" name="Text Box 15"/>
          <p:cNvSpPr txBox="1">
            <a:spLocks noChangeArrowheads="1"/>
          </p:cNvSpPr>
          <p:nvPr/>
        </p:nvSpPr>
        <p:spPr bwMode="auto">
          <a:xfrm>
            <a:off x="5205063" y="2408860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计算返回指针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3057" name="Text Box 17"/>
          <p:cNvSpPr txBox="1">
            <a:spLocks noChangeArrowheads="1"/>
          </p:cNvSpPr>
          <p:nvPr/>
        </p:nvSpPr>
        <p:spPr bwMode="auto">
          <a:xfrm>
            <a:off x="2229130" y="2714267"/>
            <a:ext cx="2823321" cy="30536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43058" name="Text Box 18"/>
          <p:cNvSpPr txBox="1">
            <a:spLocks noChangeArrowheads="1"/>
          </p:cNvSpPr>
          <p:nvPr/>
        </p:nvSpPr>
        <p:spPr bwMode="auto">
          <a:xfrm>
            <a:off x="2229130" y="3019633"/>
            <a:ext cx="2823321" cy="30536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valB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43060" name="Text Box 20"/>
          <p:cNvSpPr txBox="1">
            <a:spLocks noChangeArrowheads="1"/>
          </p:cNvSpPr>
          <p:nvPr/>
        </p:nvSpPr>
        <p:spPr bwMode="auto">
          <a:xfrm>
            <a:off x="1008234" y="2714267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译码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3061" name="Text Box 21"/>
          <p:cNvSpPr txBox="1">
            <a:spLocks noChangeArrowheads="1"/>
          </p:cNvSpPr>
          <p:nvPr/>
        </p:nvSpPr>
        <p:spPr bwMode="auto">
          <a:xfrm>
            <a:off x="5205063" y="2714267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3062" name="Text Box 22"/>
          <p:cNvSpPr txBox="1">
            <a:spLocks noChangeArrowheads="1"/>
          </p:cNvSpPr>
          <p:nvPr/>
        </p:nvSpPr>
        <p:spPr bwMode="auto">
          <a:xfrm>
            <a:off x="5205063" y="3019633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读栈指针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3064" name="Text Box 24"/>
          <p:cNvSpPr txBox="1">
            <a:spLocks noChangeArrowheads="1"/>
          </p:cNvSpPr>
          <p:nvPr/>
        </p:nvSpPr>
        <p:spPr bwMode="auto">
          <a:xfrm>
            <a:off x="2229130" y="3324964"/>
            <a:ext cx="2823321" cy="305366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valE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valB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 + –8</a:t>
            </a:r>
          </a:p>
        </p:txBody>
      </p:sp>
      <p:sp>
        <p:nvSpPr>
          <p:cNvPr id="343065" name="Text Box 25"/>
          <p:cNvSpPr txBox="1">
            <a:spLocks noChangeArrowheads="1"/>
          </p:cNvSpPr>
          <p:nvPr/>
        </p:nvSpPr>
        <p:spPr bwMode="auto">
          <a:xfrm>
            <a:off x="2229130" y="3630330"/>
            <a:ext cx="2823321" cy="305366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3067" name="Text Box 27"/>
          <p:cNvSpPr txBox="1">
            <a:spLocks noChangeArrowheads="1"/>
          </p:cNvSpPr>
          <p:nvPr/>
        </p:nvSpPr>
        <p:spPr bwMode="auto">
          <a:xfrm>
            <a:off x="1008234" y="3324964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执行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3068" name="Text Box 28"/>
          <p:cNvSpPr txBox="1">
            <a:spLocks noChangeArrowheads="1"/>
          </p:cNvSpPr>
          <p:nvPr/>
        </p:nvSpPr>
        <p:spPr bwMode="auto">
          <a:xfrm>
            <a:off x="5205063" y="3324964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栈指针减</a:t>
            </a:r>
            <a:r>
              <a:rPr lang="en-US" altLang="zh-CN" sz="2000" b="1" dirty="0">
                <a:solidFill>
                  <a:srgbClr val="000066"/>
                </a:solidFill>
              </a:rPr>
              <a:t>8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3069" name="Text Box 29"/>
          <p:cNvSpPr txBox="1">
            <a:spLocks noChangeArrowheads="1"/>
          </p:cNvSpPr>
          <p:nvPr/>
        </p:nvSpPr>
        <p:spPr bwMode="auto">
          <a:xfrm>
            <a:off x="5205063" y="3630330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3071" name="Text Box 31"/>
          <p:cNvSpPr txBox="1">
            <a:spLocks noChangeArrowheads="1"/>
          </p:cNvSpPr>
          <p:nvPr/>
        </p:nvSpPr>
        <p:spPr bwMode="auto">
          <a:xfrm>
            <a:off x="2229130" y="3935691"/>
            <a:ext cx="2823321" cy="305365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M</a:t>
            </a:r>
            <a:r>
              <a:rPr lang="en-US" sz="2000" b="1" baseline="-25000" dirty="0">
                <a:solidFill>
                  <a:srgbClr val="000066"/>
                </a:solidFill>
              </a:rPr>
              <a:t>8</a:t>
            </a:r>
            <a:r>
              <a:rPr lang="en-US" sz="2000" b="1" dirty="0">
                <a:solidFill>
                  <a:srgbClr val="000066"/>
                </a:solidFill>
              </a:rPr>
              <a:t>[</a:t>
            </a:r>
            <a:r>
              <a:rPr lang="en-US" sz="2000" b="1" dirty="0" err="1">
                <a:solidFill>
                  <a:srgbClr val="000066"/>
                </a:solidFill>
              </a:rPr>
              <a:t>valE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valP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43072" name="Text Box 32"/>
          <p:cNvSpPr txBox="1">
            <a:spLocks noChangeArrowheads="1"/>
          </p:cNvSpPr>
          <p:nvPr/>
        </p:nvSpPr>
        <p:spPr bwMode="auto">
          <a:xfrm>
            <a:off x="1008234" y="393569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访存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3073" name="Text Box 33"/>
          <p:cNvSpPr txBox="1">
            <a:spLocks noChangeArrowheads="1"/>
          </p:cNvSpPr>
          <p:nvPr/>
        </p:nvSpPr>
        <p:spPr bwMode="auto">
          <a:xfrm>
            <a:off x="5205063" y="3935691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返回值进栈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3075" name="Text Box 35"/>
          <p:cNvSpPr txBox="1">
            <a:spLocks noChangeArrowheads="1"/>
          </p:cNvSpPr>
          <p:nvPr/>
        </p:nvSpPr>
        <p:spPr bwMode="auto">
          <a:xfrm>
            <a:off x="2229130" y="4241054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R[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valE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43076" name="Text Box 36"/>
          <p:cNvSpPr txBox="1">
            <a:spLocks noChangeArrowheads="1"/>
          </p:cNvSpPr>
          <p:nvPr/>
        </p:nvSpPr>
        <p:spPr bwMode="auto">
          <a:xfrm>
            <a:off x="2229130" y="4546420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43078" name="Text Box 38"/>
          <p:cNvSpPr txBox="1">
            <a:spLocks noChangeArrowheads="1"/>
          </p:cNvSpPr>
          <p:nvPr/>
        </p:nvSpPr>
        <p:spPr bwMode="auto">
          <a:xfrm>
            <a:off x="1008234" y="4241054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3079" name="Text Box 39"/>
          <p:cNvSpPr txBox="1">
            <a:spLocks noChangeArrowheads="1"/>
          </p:cNvSpPr>
          <p:nvPr/>
        </p:nvSpPr>
        <p:spPr bwMode="auto">
          <a:xfrm>
            <a:off x="5205063" y="4241054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更新栈指针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3080" name="Text Box 40"/>
          <p:cNvSpPr txBox="1">
            <a:spLocks noChangeArrowheads="1"/>
          </p:cNvSpPr>
          <p:nvPr/>
        </p:nvSpPr>
        <p:spPr bwMode="auto">
          <a:xfrm>
            <a:off x="5205063" y="4546420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43082" name="Text Box 42"/>
          <p:cNvSpPr txBox="1">
            <a:spLocks noChangeArrowheads="1"/>
          </p:cNvSpPr>
          <p:nvPr/>
        </p:nvSpPr>
        <p:spPr bwMode="auto">
          <a:xfrm>
            <a:off x="2229130" y="4851827"/>
            <a:ext cx="2823321" cy="3053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PC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valC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43083" name="Text Box 43"/>
          <p:cNvSpPr txBox="1">
            <a:spLocks noChangeArrowheads="1"/>
          </p:cNvSpPr>
          <p:nvPr/>
        </p:nvSpPr>
        <p:spPr bwMode="auto">
          <a:xfrm>
            <a:off x="1008234" y="485182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r>
              <a:rPr lang="zh-CN" altLang="en-US" sz="2000" b="1" dirty="0">
                <a:solidFill>
                  <a:srgbClr val="000066"/>
                </a:solidFill>
              </a:rPr>
              <a:t>更新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3084" name="Text Box 44"/>
          <p:cNvSpPr txBox="1">
            <a:spLocks noChangeArrowheads="1"/>
          </p:cNvSpPr>
          <p:nvPr/>
        </p:nvSpPr>
        <p:spPr bwMode="auto">
          <a:xfrm>
            <a:off x="5205063" y="4851827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r>
              <a:rPr lang="zh-CN" altLang="en-US" sz="2000" b="1" dirty="0">
                <a:solidFill>
                  <a:srgbClr val="000066"/>
                </a:solidFill>
              </a:rPr>
              <a:t>指向目的地址</a:t>
            </a:r>
            <a:endParaRPr lang="en-US" sz="2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4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6" grpId="0" animBg="1"/>
      <p:bldP spid="343048" grpId="0" animBg="1"/>
      <p:bldP spid="343049" grpId="0" animBg="1"/>
      <p:bldP spid="343052" grpId="0"/>
      <p:bldP spid="343054" grpId="0"/>
      <p:bldP spid="343055" grpId="0"/>
      <p:bldP spid="343058" grpId="0" animBg="1"/>
      <p:bldP spid="343062" grpId="0"/>
      <p:bldP spid="343064" grpId="0" animBg="1"/>
      <p:bldP spid="343068" grpId="0"/>
      <p:bldP spid="343073" grpId="0"/>
      <p:bldP spid="343075" grpId="0" animBg="1"/>
      <p:bldP spid="343079" grpId="0"/>
      <p:bldP spid="3430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ret</a:t>
            </a:r>
            <a:r>
              <a:rPr lang="zh-CN" altLang="en-US" dirty="0" smtClean="0">
                <a:latin typeface="Courier New" pitchFamily="49" charset="0"/>
              </a:rPr>
              <a:t>指令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3140968"/>
            <a:ext cx="4076011" cy="3303517"/>
          </a:xfrm>
        </p:spPr>
        <p:txBody>
          <a:bodyPr/>
          <a:lstStyle/>
          <a:p>
            <a:pPr marL="0" indent="0"/>
            <a:r>
              <a:rPr lang="zh-CN" altLang="en-US" dirty="0"/>
              <a:t>取指</a:t>
            </a:r>
            <a:endParaRPr lang="en-US" dirty="0"/>
          </a:p>
          <a:p>
            <a:pPr lvl="1"/>
            <a:r>
              <a:rPr lang="zh-CN" altLang="en-US" dirty="0"/>
              <a:t>读一个字节</a:t>
            </a:r>
            <a:endParaRPr lang="en-US" dirty="0"/>
          </a:p>
          <a:p>
            <a:pPr marL="0" indent="0"/>
            <a:r>
              <a:rPr lang="zh-CN" altLang="en-US" dirty="0"/>
              <a:t>译码</a:t>
            </a:r>
            <a:endParaRPr lang="en-US" dirty="0"/>
          </a:p>
          <a:p>
            <a:pPr lvl="1"/>
            <a:r>
              <a:rPr lang="zh-CN" altLang="en-US" dirty="0"/>
              <a:t>读栈指针</a:t>
            </a:r>
            <a:endParaRPr lang="en-US" dirty="0"/>
          </a:p>
          <a:p>
            <a:pPr marL="0" indent="0"/>
            <a:r>
              <a:rPr lang="zh-CN" altLang="en-US" dirty="0"/>
              <a:t>执行</a:t>
            </a:r>
            <a:endParaRPr lang="en-US" dirty="0"/>
          </a:p>
          <a:p>
            <a:pPr lvl="1"/>
            <a:r>
              <a:rPr lang="zh-CN" altLang="en-US" dirty="0"/>
              <a:t>栈指针加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3049507"/>
            <a:ext cx="4077600" cy="3619853"/>
          </a:xfrm>
        </p:spPr>
        <p:txBody>
          <a:bodyPr/>
          <a:lstStyle/>
          <a:p>
            <a:pPr marL="0" indent="0"/>
            <a:r>
              <a:rPr lang="zh-CN" altLang="en-US" dirty="0"/>
              <a:t>访存</a:t>
            </a:r>
            <a:endParaRPr lang="en-US" dirty="0"/>
          </a:p>
          <a:p>
            <a:pPr lvl="1"/>
            <a:r>
              <a:rPr lang="zh-CN" altLang="en-US" dirty="0"/>
              <a:t>通过原栈指针读取返回地址</a:t>
            </a:r>
            <a:endParaRPr lang="en-US" dirty="0"/>
          </a:p>
          <a:p>
            <a:pPr marL="0" indent="0"/>
            <a:r>
              <a:rPr lang="zh-CN" altLang="en-US" dirty="0"/>
              <a:t>写回</a:t>
            </a:r>
            <a:endParaRPr lang="en-US" dirty="0"/>
          </a:p>
          <a:p>
            <a:pPr lvl="1"/>
            <a:r>
              <a:rPr lang="zh-CN" altLang="en-US" dirty="0"/>
              <a:t>更新栈指针</a:t>
            </a:r>
            <a:endParaRPr lang="en-US" dirty="0"/>
          </a:p>
          <a:p>
            <a:pPr marL="0" indent="0"/>
            <a:r>
              <a:rPr lang="zh-CN" altLang="en-US" dirty="0"/>
              <a:t>更新</a:t>
            </a:r>
            <a:r>
              <a:rPr lang="en-US" altLang="zh-CN" dirty="0"/>
              <a:t>PC</a:t>
            </a:r>
            <a:endParaRPr lang="en-US" dirty="0"/>
          </a:p>
          <a:p>
            <a:pPr lvl="1"/>
            <a:r>
              <a:rPr lang="en-US" altLang="zh-CN" dirty="0"/>
              <a:t>PC</a:t>
            </a:r>
            <a:r>
              <a:rPr lang="zh-CN" altLang="en-US" dirty="0"/>
              <a:t>指向返回地址</a:t>
            </a:r>
            <a:endParaRPr lang="en-US" dirty="0"/>
          </a:p>
        </p:txBody>
      </p:sp>
      <p:sp>
        <p:nvSpPr>
          <p:cNvPr id="352274" name="Rectangle 18"/>
          <p:cNvSpPr>
            <a:spLocks noChangeArrowheads="1"/>
          </p:cNvSpPr>
          <p:nvPr/>
        </p:nvSpPr>
        <p:spPr bwMode="auto">
          <a:xfrm>
            <a:off x="1691680" y="1133182"/>
            <a:ext cx="5616624" cy="191632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85" tIns="45785" rIns="45785" bIns="45785" anchor="ctr">
            <a:no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52275" name="Rectangle 19"/>
          <p:cNvSpPr>
            <a:spLocks noChangeArrowheads="1"/>
          </p:cNvSpPr>
          <p:nvPr/>
        </p:nvSpPr>
        <p:spPr bwMode="auto">
          <a:xfrm>
            <a:off x="1983956" y="1406784"/>
            <a:ext cx="190765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99"/>
                </a:solidFill>
                <a:latin typeface="Courier New" pitchFamily="49" charset="0"/>
              </a:rPr>
              <a:t>ret</a:t>
            </a:r>
            <a:endParaRPr lang="en-US" sz="2000" b="1">
              <a:solidFill>
                <a:srgbClr val="000099"/>
              </a:solidFill>
            </a:endParaRPr>
          </a:p>
        </p:txBody>
      </p:sp>
      <p:grpSp>
        <p:nvGrpSpPr>
          <p:cNvPr id="352276" name="Group 20"/>
          <p:cNvGrpSpPr>
            <a:grpSpLocks/>
          </p:cNvGrpSpPr>
          <p:nvPr/>
        </p:nvGrpSpPr>
        <p:grpSpPr bwMode="auto">
          <a:xfrm>
            <a:off x="3891607" y="1406784"/>
            <a:ext cx="610448" cy="305365"/>
            <a:chOff x="1296" y="2544"/>
            <a:chExt cx="384" cy="192"/>
          </a:xfrm>
        </p:grpSpPr>
        <p:sp>
          <p:nvSpPr>
            <p:cNvPr id="352277" name="Rectangle 2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352278" name="Rectangle 2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52279" name="Rectangle 2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  <p:grpSp>
        <p:nvGrpSpPr>
          <p:cNvPr id="352293" name="Group 37"/>
          <p:cNvGrpSpPr>
            <a:grpSpLocks/>
          </p:cNvGrpSpPr>
          <p:nvPr/>
        </p:nvGrpSpPr>
        <p:grpSpPr bwMode="auto">
          <a:xfrm>
            <a:off x="3891607" y="2475563"/>
            <a:ext cx="610448" cy="305365"/>
            <a:chOff x="1296" y="2544"/>
            <a:chExt cx="384" cy="192"/>
          </a:xfrm>
        </p:grpSpPr>
        <p:sp>
          <p:nvSpPr>
            <p:cNvPr id="352294" name="Rectangle 3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2295" name="Rectangle 3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2296" name="Rectangle 4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  <p:sp>
        <p:nvSpPr>
          <p:cNvPr id="352297" name="Rectangle 41"/>
          <p:cNvSpPr>
            <a:spLocks noChangeArrowheads="1"/>
          </p:cNvSpPr>
          <p:nvPr/>
        </p:nvSpPr>
        <p:spPr bwMode="auto">
          <a:xfrm>
            <a:off x="2747015" y="2475563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99"/>
                </a:solidFill>
              </a:rPr>
              <a:t>return:</a:t>
            </a:r>
          </a:p>
        </p:txBody>
      </p:sp>
    </p:spTree>
    <p:extLst>
      <p:ext uri="{BB962C8B-B14F-4D97-AF65-F5344CB8AC3E}">
        <p14:creationId xmlns:p14="http://schemas.microsoft.com/office/powerpoint/2010/main" val="168066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01" name="Text Box 37"/>
          <p:cNvSpPr txBox="1">
            <a:spLocks noChangeArrowheads="1"/>
          </p:cNvSpPr>
          <p:nvPr/>
        </p:nvSpPr>
        <p:spPr bwMode="auto">
          <a:xfrm>
            <a:off x="2157122" y="4241054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4090" name="Text Box 26"/>
          <p:cNvSpPr txBox="1">
            <a:spLocks noChangeArrowheads="1"/>
          </p:cNvSpPr>
          <p:nvPr/>
        </p:nvSpPr>
        <p:spPr bwMode="auto">
          <a:xfrm>
            <a:off x="2157122" y="3324964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4083" name="Text Box 19"/>
          <p:cNvSpPr txBox="1">
            <a:spLocks noChangeArrowheads="1"/>
          </p:cNvSpPr>
          <p:nvPr/>
        </p:nvSpPr>
        <p:spPr bwMode="auto">
          <a:xfrm>
            <a:off x="2157122" y="2714267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4074" name="Text Box 10"/>
          <p:cNvSpPr txBox="1">
            <a:spLocks noChangeArrowheads="1"/>
          </p:cNvSpPr>
          <p:nvPr/>
        </p:nvSpPr>
        <p:spPr bwMode="auto">
          <a:xfrm>
            <a:off x="2157122" y="1492763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操作序列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</a:rPr>
              <a:t>ret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267598"/>
            <a:ext cx="8306223" cy="1176929"/>
          </a:xfrm>
        </p:spPr>
        <p:txBody>
          <a:bodyPr/>
          <a:lstStyle/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增加栈指针的值</a:t>
            </a:r>
            <a:endParaRPr lang="en-US" dirty="0"/>
          </a:p>
          <a:p>
            <a:pPr lvl="1"/>
            <a:r>
              <a:rPr lang="zh-CN" altLang="en-US" dirty="0" smtClean="0"/>
              <a:t>从内存中读取返回地址</a:t>
            </a:r>
            <a:endParaRPr lang="en-US" dirty="0"/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2157123" y="118740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  <a:latin typeface="Courier New" pitchFamily="49" charset="0"/>
              </a:rPr>
              <a:t>ret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57122" y="1492763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icode:ifun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1</a:t>
            </a:r>
            <a:r>
              <a:rPr lang="en-US" sz="2000" b="1" dirty="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2157122" y="1798129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2157122" y="2103494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2157122" y="2408860"/>
            <a:ext cx="2823321" cy="305366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44075" name="Text Box 11"/>
          <p:cNvSpPr txBox="1">
            <a:spLocks noChangeArrowheads="1"/>
          </p:cNvSpPr>
          <p:nvPr/>
        </p:nvSpPr>
        <p:spPr bwMode="auto">
          <a:xfrm>
            <a:off x="936226" y="1492763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取指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4076" name="Text Box 12"/>
          <p:cNvSpPr txBox="1">
            <a:spLocks noChangeArrowheads="1"/>
          </p:cNvSpPr>
          <p:nvPr/>
        </p:nvSpPr>
        <p:spPr bwMode="auto">
          <a:xfrm>
            <a:off x="5133055" y="1492763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读指令字节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4077" name="Text Box 13"/>
          <p:cNvSpPr txBox="1">
            <a:spLocks noChangeArrowheads="1"/>
          </p:cNvSpPr>
          <p:nvPr/>
        </p:nvSpPr>
        <p:spPr bwMode="auto">
          <a:xfrm>
            <a:off x="5133055" y="1798129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4078" name="Text Box 14"/>
          <p:cNvSpPr txBox="1">
            <a:spLocks noChangeArrowheads="1"/>
          </p:cNvSpPr>
          <p:nvPr/>
        </p:nvSpPr>
        <p:spPr bwMode="auto">
          <a:xfrm>
            <a:off x="5133055" y="2103494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44079" name="Text Box 15"/>
          <p:cNvSpPr txBox="1">
            <a:spLocks noChangeArrowheads="1"/>
          </p:cNvSpPr>
          <p:nvPr/>
        </p:nvSpPr>
        <p:spPr bwMode="auto">
          <a:xfrm>
            <a:off x="5133055" y="2408860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4081" name="Text Box 17"/>
          <p:cNvSpPr txBox="1">
            <a:spLocks noChangeArrowheads="1"/>
          </p:cNvSpPr>
          <p:nvPr/>
        </p:nvSpPr>
        <p:spPr bwMode="auto">
          <a:xfrm>
            <a:off x="2157122" y="2714267"/>
            <a:ext cx="2823321" cy="30536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valA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44082" name="Text Box 18"/>
          <p:cNvSpPr txBox="1">
            <a:spLocks noChangeArrowheads="1"/>
          </p:cNvSpPr>
          <p:nvPr/>
        </p:nvSpPr>
        <p:spPr bwMode="auto">
          <a:xfrm>
            <a:off x="2157122" y="3019633"/>
            <a:ext cx="2823321" cy="30536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valB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44084" name="Text Box 20"/>
          <p:cNvSpPr txBox="1">
            <a:spLocks noChangeArrowheads="1"/>
          </p:cNvSpPr>
          <p:nvPr/>
        </p:nvSpPr>
        <p:spPr bwMode="auto">
          <a:xfrm>
            <a:off x="936226" y="2714267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译码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4085" name="Text Box 21"/>
          <p:cNvSpPr txBox="1">
            <a:spLocks noChangeArrowheads="1"/>
          </p:cNvSpPr>
          <p:nvPr/>
        </p:nvSpPr>
        <p:spPr bwMode="auto">
          <a:xfrm>
            <a:off x="5133055" y="2714267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读操作数栈指针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4086" name="Text Box 22"/>
          <p:cNvSpPr txBox="1">
            <a:spLocks noChangeArrowheads="1"/>
          </p:cNvSpPr>
          <p:nvPr/>
        </p:nvSpPr>
        <p:spPr bwMode="auto">
          <a:xfrm>
            <a:off x="5133055" y="3019633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读操作数栈指针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4088" name="Text Box 24"/>
          <p:cNvSpPr txBox="1">
            <a:spLocks noChangeArrowheads="1"/>
          </p:cNvSpPr>
          <p:nvPr/>
        </p:nvSpPr>
        <p:spPr bwMode="auto">
          <a:xfrm>
            <a:off x="2157122" y="3324964"/>
            <a:ext cx="2823321" cy="305366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valE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valB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 + 8</a:t>
            </a:r>
          </a:p>
        </p:txBody>
      </p:sp>
      <p:sp>
        <p:nvSpPr>
          <p:cNvPr id="344089" name="Text Box 25"/>
          <p:cNvSpPr txBox="1">
            <a:spLocks noChangeArrowheads="1"/>
          </p:cNvSpPr>
          <p:nvPr/>
        </p:nvSpPr>
        <p:spPr bwMode="auto">
          <a:xfrm>
            <a:off x="2157122" y="3630330"/>
            <a:ext cx="2823321" cy="305366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4091" name="Text Box 27"/>
          <p:cNvSpPr txBox="1">
            <a:spLocks noChangeArrowheads="1"/>
          </p:cNvSpPr>
          <p:nvPr/>
        </p:nvSpPr>
        <p:spPr bwMode="auto">
          <a:xfrm>
            <a:off x="936226" y="3324964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执行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4092" name="Text Box 28"/>
          <p:cNvSpPr txBox="1">
            <a:spLocks noChangeArrowheads="1"/>
          </p:cNvSpPr>
          <p:nvPr/>
        </p:nvSpPr>
        <p:spPr bwMode="auto">
          <a:xfrm>
            <a:off x="5133055" y="3324964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栈指针增加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4093" name="Text Box 29"/>
          <p:cNvSpPr txBox="1">
            <a:spLocks noChangeArrowheads="1"/>
          </p:cNvSpPr>
          <p:nvPr/>
        </p:nvSpPr>
        <p:spPr bwMode="auto">
          <a:xfrm>
            <a:off x="5133055" y="3630330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44095" name="Text Box 31"/>
          <p:cNvSpPr txBox="1">
            <a:spLocks noChangeArrowheads="1"/>
          </p:cNvSpPr>
          <p:nvPr/>
        </p:nvSpPr>
        <p:spPr bwMode="auto">
          <a:xfrm>
            <a:off x="2157122" y="3935691"/>
            <a:ext cx="2823321" cy="305365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valM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8</a:t>
            </a:r>
            <a:r>
              <a:rPr lang="en-US" sz="2000" b="1" dirty="0">
                <a:solidFill>
                  <a:srgbClr val="000066"/>
                </a:solidFill>
              </a:rPr>
              <a:t>[</a:t>
            </a:r>
            <a:r>
              <a:rPr lang="en-US" sz="2000" b="1" dirty="0" err="1">
                <a:solidFill>
                  <a:srgbClr val="000066"/>
                </a:solidFill>
              </a:rPr>
              <a:t>valA</a:t>
            </a:r>
            <a:r>
              <a:rPr lang="en-US" sz="2000" b="1" dirty="0">
                <a:solidFill>
                  <a:srgbClr val="000066"/>
                </a:solidFill>
              </a:rPr>
              <a:t>]  </a:t>
            </a:r>
          </a:p>
        </p:txBody>
      </p:sp>
      <p:sp>
        <p:nvSpPr>
          <p:cNvPr id="344096" name="Text Box 32"/>
          <p:cNvSpPr txBox="1">
            <a:spLocks noChangeArrowheads="1"/>
          </p:cNvSpPr>
          <p:nvPr/>
        </p:nvSpPr>
        <p:spPr bwMode="auto">
          <a:xfrm>
            <a:off x="936226" y="393569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访存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4097" name="Text Box 33"/>
          <p:cNvSpPr txBox="1">
            <a:spLocks noChangeArrowheads="1"/>
          </p:cNvSpPr>
          <p:nvPr/>
        </p:nvSpPr>
        <p:spPr bwMode="auto">
          <a:xfrm>
            <a:off x="5133055" y="3935691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读返回地址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4099" name="Text Box 35"/>
          <p:cNvSpPr txBox="1">
            <a:spLocks noChangeArrowheads="1"/>
          </p:cNvSpPr>
          <p:nvPr/>
        </p:nvSpPr>
        <p:spPr bwMode="auto">
          <a:xfrm>
            <a:off x="2157122" y="4241054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R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valE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44100" name="Text Box 36"/>
          <p:cNvSpPr txBox="1">
            <a:spLocks noChangeArrowheads="1"/>
          </p:cNvSpPr>
          <p:nvPr/>
        </p:nvSpPr>
        <p:spPr bwMode="auto">
          <a:xfrm>
            <a:off x="2157122" y="4546420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44102" name="Text Box 38"/>
          <p:cNvSpPr txBox="1">
            <a:spLocks noChangeArrowheads="1"/>
          </p:cNvSpPr>
          <p:nvPr/>
        </p:nvSpPr>
        <p:spPr bwMode="auto">
          <a:xfrm>
            <a:off x="936226" y="4241054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4103" name="Text Box 39"/>
          <p:cNvSpPr txBox="1">
            <a:spLocks noChangeArrowheads="1"/>
          </p:cNvSpPr>
          <p:nvPr/>
        </p:nvSpPr>
        <p:spPr bwMode="auto">
          <a:xfrm>
            <a:off x="5133055" y="4241054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更新栈指针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4104" name="Text Box 40"/>
          <p:cNvSpPr txBox="1">
            <a:spLocks noChangeArrowheads="1"/>
          </p:cNvSpPr>
          <p:nvPr/>
        </p:nvSpPr>
        <p:spPr bwMode="auto">
          <a:xfrm>
            <a:off x="5133055" y="4546420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44106" name="Text Box 42"/>
          <p:cNvSpPr txBox="1">
            <a:spLocks noChangeArrowheads="1"/>
          </p:cNvSpPr>
          <p:nvPr/>
        </p:nvSpPr>
        <p:spPr bwMode="auto">
          <a:xfrm>
            <a:off x="2157122" y="4851827"/>
            <a:ext cx="2823321" cy="3053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PC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valM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44107" name="Text Box 43"/>
          <p:cNvSpPr txBox="1">
            <a:spLocks noChangeArrowheads="1"/>
          </p:cNvSpPr>
          <p:nvPr/>
        </p:nvSpPr>
        <p:spPr bwMode="auto">
          <a:xfrm>
            <a:off x="936226" y="485182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</a:t>
            </a: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4108" name="Text Box 44"/>
          <p:cNvSpPr txBox="1">
            <a:spLocks noChangeArrowheads="1"/>
          </p:cNvSpPr>
          <p:nvPr/>
        </p:nvSpPr>
        <p:spPr bwMode="auto">
          <a:xfrm>
            <a:off x="5133055" y="4851827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r>
              <a:rPr lang="zh-CN" altLang="en-US" sz="2000" b="1" dirty="0">
                <a:solidFill>
                  <a:srgbClr val="000066"/>
                </a:solidFill>
              </a:rPr>
              <a:t>指向返回地址</a:t>
            </a:r>
            <a:endParaRPr lang="en-US" sz="2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9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0" grpId="0" animBg="1"/>
      <p:bldP spid="344076" grpId="0"/>
      <p:bldP spid="344081" grpId="0" animBg="1"/>
      <p:bldP spid="344082" grpId="0" animBg="1"/>
      <p:bldP spid="344085" grpId="0"/>
      <p:bldP spid="344086" grpId="0"/>
      <p:bldP spid="344088" grpId="0" animBg="1"/>
      <p:bldP spid="344092" grpId="0"/>
      <p:bldP spid="344097" grpId="0"/>
      <p:bldP spid="344099" grpId="0" animBg="1"/>
      <p:bldP spid="344103" grpId="0"/>
      <p:bldP spid="3441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41" name="Text Box 37"/>
          <p:cNvSpPr txBox="1">
            <a:spLocks noChangeArrowheads="1"/>
          </p:cNvSpPr>
          <p:nvPr/>
        </p:nvSpPr>
        <p:spPr bwMode="auto">
          <a:xfrm>
            <a:off x="3357464" y="4046094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4330" name="Text Box 26"/>
          <p:cNvSpPr txBox="1">
            <a:spLocks noChangeArrowheads="1"/>
          </p:cNvSpPr>
          <p:nvPr/>
        </p:nvSpPr>
        <p:spPr bwMode="auto">
          <a:xfrm>
            <a:off x="3357464" y="3130004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4323" name="Text Box 19"/>
          <p:cNvSpPr txBox="1">
            <a:spLocks noChangeArrowheads="1"/>
          </p:cNvSpPr>
          <p:nvPr/>
        </p:nvSpPr>
        <p:spPr bwMode="auto">
          <a:xfrm>
            <a:off x="3357464" y="2519307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3357464" y="1297803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操作序列</a:t>
            </a: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267598"/>
            <a:ext cx="8306223" cy="1176929"/>
          </a:xfrm>
        </p:spPr>
        <p:txBody>
          <a:bodyPr/>
          <a:lstStyle/>
          <a:p>
            <a:pPr lvl="1"/>
            <a:r>
              <a:rPr lang="zh-CN" altLang="en-US" dirty="0" smtClean="0"/>
              <a:t>所有的指令有相同的格式</a:t>
            </a:r>
            <a:endParaRPr lang="en-US" dirty="0"/>
          </a:p>
          <a:p>
            <a:pPr lvl="1"/>
            <a:r>
              <a:rPr lang="zh-CN" altLang="en-US" dirty="0" smtClean="0"/>
              <a:t>每一步计算的内容有区别</a:t>
            </a:r>
            <a:endParaRPr lang="en-US" dirty="0"/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3357464" y="99244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OPq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rA</a:t>
            </a:r>
            <a:r>
              <a:rPr lang="en-US" b="1" dirty="0">
                <a:solidFill>
                  <a:srgbClr val="000066"/>
                </a:solidFill>
              </a:rPr>
              <a:t>, </a:t>
            </a:r>
            <a:r>
              <a:rPr lang="en-US" b="1" dirty="0" err="1">
                <a:solidFill>
                  <a:srgbClr val="000066"/>
                </a:solidFill>
              </a:rPr>
              <a:t>rB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3357464" y="1297847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icode:ifun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rgbClr val="000066"/>
                </a:solidFill>
              </a:rPr>
              <a:t> M</a:t>
            </a:r>
            <a:r>
              <a:rPr lang="en-US" b="1" baseline="-25000" dirty="0">
                <a:solidFill>
                  <a:srgbClr val="000066"/>
                </a:solidFill>
              </a:rPr>
              <a:t>1</a:t>
            </a:r>
            <a:r>
              <a:rPr lang="en-US" b="1" dirty="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3357464" y="1603169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rA:rB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rgbClr val="000066"/>
                </a:solidFill>
              </a:rPr>
              <a:t> M</a:t>
            </a:r>
            <a:r>
              <a:rPr lang="en-US" b="1" baseline="-25000" dirty="0">
                <a:solidFill>
                  <a:srgbClr val="000066"/>
                </a:solidFill>
              </a:rPr>
              <a:t>1</a:t>
            </a:r>
            <a:r>
              <a:rPr lang="en-US" b="1" dirty="0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3357464" y="1908536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54313" name="Text Box 9"/>
          <p:cNvSpPr txBox="1">
            <a:spLocks noChangeArrowheads="1"/>
          </p:cNvSpPr>
          <p:nvPr/>
        </p:nvSpPr>
        <p:spPr bwMode="auto">
          <a:xfrm>
            <a:off x="3357464" y="2213942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valP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 PC+2</a:t>
            </a:r>
          </a:p>
        </p:txBody>
      </p:sp>
      <p:sp>
        <p:nvSpPr>
          <p:cNvPr id="354315" name="Text Box 11"/>
          <p:cNvSpPr txBox="1">
            <a:spLocks noChangeArrowheads="1"/>
          </p:cNvSpPr>
          <p:nvPr/>
        </p:nvSpPr>
        <p:spPr bwMode="auto">
          <a:xfrm>
            <a:off x="915672" y="1297803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取指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16" name="Text Box 12"/>
          <p:cNvSpPr txBox="1">
            <a:spLocks noChangeArrowheads="1"/>
          </p:cNvSpPr>
          <p:nvPr/>
        </p:nvSpPr>
        <p:spPr bwMode="auto">
          <a:xfrm>
            <a:off x="6333398" y="1297847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读指令字节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17" name="Text Box 13"/>
          <p:cNvSpPr txBox="1">
            <a:spLocks noChangeArrowheads="1"/>
          </p:cNvSpPr>
          <p:nvPr/>
        </p:nvSpPr>
        <p:spPr bwMode="auto">
          <a:xfrm>
            <a:off x="6333398" y="1603169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读寄存器字节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18" name="Text Box 14"/>
          <p:cNvSpPr txBox="1">
            <a:spLocks noChangeArrowheads="1"/>
          </p:cNvSpPr>
          <p:nvPr/>
        </p:nvSpPr>
        <p:spPr bwMode="auto">
          <a:xfrm>
            <a:off x="6333398" y="1908536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[</a:t>
            </a:r>
            <a:r>
              <a:rPr lang="zh-CN" altLang="en-US" b="1" dirty="0">
                <a:solidFill>
                  <a:srgbClr val="000066"/>
                </a:solidFill>
              </a:rPr>
              <a:t>读常数字</a:t>
            </a:r>
            <a:r>
              <a:rPr lang="en-US" b="1" dirty="0">
                <a:solidFill>
                  <a:srgbClr val="000066"/>
                </a:solidFill>
              </a:rPr>
              <a:t>]</a:t>
            </a:r>
          </a:p>
        </p:txBody>
      </p:sp>
      <p:sp>
        <p:nvSpPr>
          <p:cNvPr id="354319" name="Text Box 15"/>
          <p:cNvSpPr txBox="1">
            <a:spLocks noChangeArrowheads="1"/>
          </p:cNvSpPr>
          <p:nvPr/>
        </p:nvSpPr>
        <p:spPr bwMode="auto">
          <a:xfrm>
            <a:off x="6333398" y="2213942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计算下一条</a:t>
            </a:r>
            <a:r>
              <a:rPr lang="en-US" altLang="zh-CN" b="1" dirty="0">
                <a:solidFill>
                  <a:srgbClr val="000066"/>
                </a:solidFill>
              </a:rPr>
              <a:t>PC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21" name="Text Box 17"/>
          <p:cNvSpPr txBox="1">
            <a:spLocks noChangeArrowheads="1"/>
          </p:cNvSpPr>
          <p:nvPr/>
        </p:nvSpPr>
        <p:spPr bwMode="auto">
          <a:xfrm>
            <a:off x="3357464" y="2519309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valA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b="1" dirty="0" err="1">
                <a:solidFill>
                  <a:srgbClr val="000066"/>
                </a:solidFill>
                <a:sym typeface="Symbol" pitchFamily="18" charset="2"/>
              </a:rPr>
              <a:t>rA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3357464" y="2824673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valB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b="1" dirty="0" err="1">
                <a:solidFill>
                  <a:srgbClr val="000066"/>
                </a:solidFill>
                <a:sym typeface="Symbol" pitchFamily="18" charset="2"/>
              </a:rPr>
              <a:t>rB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54324" name="Text Box 20"/>
          <p:cNvSpPr txBox="1">
            <a:spLocks noChangeArrowheads="1"/>
          </p:cNvSpPr>
          <p:nvPr/>
        </p:nvSpPr>
        <p:spPr bwMode="auto">
          <a:xfrm>
            <a:off x="915672" y="2519307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译码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6333398" y="2519309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读操作数</a:t>
            </a:r>
            <a:r>
              <a:rPr lang="en-US" altLang="zh-CN" b="1" dirty="0">
                <a:solidFill>
                  <a:srgbClr val="000066"/>
                </a:solidFill>
              </a:rPr>
              <a:t>A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6333398" y="2824673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读操作数</a:t>
            </a:r>
            <a:r>
              <a:rPr lang="en-US" altLang="zh-CN" b="1" dirty="0">
                <a:solidFill>
                  <a:srgbClr val="000066"/>
                </a:solidFill>
              </a:rPr>
              <a:t>B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28" name="Text Box 24"/>
          <p:cNvSpPr txBox="1">
            <a:spLocks noChangeArrowheads="1"/>
          </p:cNvSpPr>
          <p:nvPr/>
        </p:nvSpPr>
        <p:spPr bwMode="auto">
          <a:xfrm>
            <a:off x="3357464" y="3130040"/>
            <a:ext cx="2823321" cy="305365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valE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b="1" dirty="0" err="1">
                <a:solidFill>
                  <a:srgbClr val="000066"/>
                </a:solidFill>
                <a:sym typeface="Symbol" pitchFamily="18" charset="2"/>
              </a:rPr>
              <a:t>valB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 OP </a:t>
            </a:r>
            <a:r>
              <a:rPr lang="en-US" b="1" dirty="0" err="1">
                <a:solidFill>
                  <a:srgbClr val="000066"/>
                </a:solidFill>
                <a:sym typeface="Symbol" pitchFamily="18" charset="2"/>
              </a:rPr>
              <a:t>valA</a:t>
            </a:r>
            <a:endParaRPr lang="en-US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54329" name="Text Box 25"/>
          <p:cNvSpPr txBox="1">
            <a:spLocks noChangeArrowheads="1"/>
          </p:cNvSpPr>
          <p:nvPr/>
        </p:nvSpPr>
        <p:spPr bwMode="auto">
          <a:xfrm>
            <a:off x="3357464" y="3435365"/>
            <a:ext cx="2823321" cy="305365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Set CC</a:t>
            </a:r>
          </a:p>
        </p:txBody>
      </p:sp>
      <p:sp>
        <p:nvSpPr>
          <p:cNvPr id="354331" name="Text Box 27"/>
          <p:cNvSpPr txBox="1">
            <a:spLocks noChangeArrowheads="1"/>
          </p:cNvSpPr>
          <p:nvPr/>
        </p:nvSpPr>
        <p:spPr bwMode="auto">
          <a:xfrm>
            <a:off x="915672" y="3130004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执行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32" name="Text Box 28"/>
          <p:cNvSpPr txBox="1">
            <a:spLocks noChangeArrowheads="1"/>
          </p:cNvSpPr>
          <p:nvPr/>
        </p:nvSpPr>
        <p:spPr bwMode="auto">
          <a:xfrm>
            <a:off x="6333398" y="3130040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执行</a:t>
            </a:r>
            <a:r>
              <a:rPr lang="en-US" altLang="zh-CN" b="1" dirty="0">
                <a:solidFill>
                  <a:srgbClr val="000066"/>
                </a:solidFill>
              </a:rPr>
              <a:t>ALU</a:t>
            </a:r>
            <a:r>
              <a:rPr lang="zh-CN" altLang="en-US" b="1" dirty="0">
                <a:solidFill>
                  <a:srgbClr val="000066"/>
                </a:solidFill>
              </a:rPr>
              <a:t>的操作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33" name="Text Box 29"/>
          <p:cNvSpPr txBox="1">
            <a:spLocks noChangeArrowheads="1"/>
          </p:cNvSpPr>
          <p:nvPr/>
        </p:nvSpPr>
        <p:spPr bwMode="auto">
          <a:xfrm>
            <a:off x="6333398" y="3435365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设置条件码寄存器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35" name="Text Box 31"/>
          <p:cNvSpPr txBox="1">
            <a:spLocks noChangeArrowheads="1"/>
          </p:cNvSpPr>
          <p:nvPr/>
        </p:nvSpPr>
        <p:spPr bwMode="auto">
          <a:xfrm>
            <a:off x="3357464" y="3740731"/>
            <a:ext cx="2823321" cy="305365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  </a:t>
            </a:r>
          </a:p>
        </p:txBody>
      </p:sp>
      <p:sp>
        <p:nvSpPr>
          <p:cNvPr id="354336" name="Text Box 32"/>
          <p:cNvSpPr txBox="1">
            <a:spLocks noChangeArrowheads="1"/>
          </p:cNvSpPr>
          <p:nvPr/>
        </p:nvSpPr>
        <p:spPr bwMode="auto">
          <a:xfrm>
            <a:off x="915672" y="374073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访存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39" name="Text Box 35"/>
          <p:cNvSpPr txBox="1">
            <a:spLocks noChangeArrowheads="1"/>
          </p:cNvSpPr>
          <p:nvPr/>
        </p:nvSpPr>
        <p:spPr bwMode="auto">
          <a:xfrm>
            <a:off x="3357464" y="4046098"/>
            <a:ext cx="2823321" cy="305365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R[</a:t>
            </a:r>
            <a:r>
              <a:rPr lang="en-US" b="1" dirty="0" err="1">
                <a:solidFill>
                  <a:srgbClr val="000066"/>
                </a:solidFill>
              </a:rPr>
              <a:t>rB</a:t>
            </a:r>
            <a:r>
              <a:rPr lang="en-US" b="1" dirty="0">
                <a:solidFill>
                  <a:srgbClr val="000066"/>
                </a:solidFill>
              </a:rPr>
              <a:t>]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b="1" dirty="0" err="1">
                <a:solidFill>
                  <a:srgbClr val="000066"/>
                </a:solidFill>
                <a:sym typeface="Symbol" pitchFamily="18" charset="2"/>
              </a:rPr>
              <a:t>valE</a:t>
            </a:r>
            <a:endParaRPr lang="en-US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54340" name="Text Box 36"/>
          <p:cNvSpPr txBox="1">
            <a:spLocks noChangeArrowheads="1"/>
          </p:cNvSpPr>
          <p:nvPr/>
        </p:nvSpPr>
        <p:spPr bwMode="auto">
          <a:xfrm>
            <a:off x="3357464" y="4351502"/>
            <a:ext cx="2823321" cy="305365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54342" name="Text Box 38"/>
          <p:cNvSpPr txBox="1">
            <a:spLocks noChangeArrowheads="1"/>
          </p:cNvSpPr>
          <p:nvPr/>
        </p:nvSpPr>
        <p:spPr bwMode="auto">
          <a:xfrm>
            <a:off x="915672" y="4046094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写回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43" name="Text Box 39"/>
          <p:cNvSpPr txBox="1">
            <a:spLocks noChangeArrowheads="1"/>
          </p:cNvSpPr>
          <p:nvPr/>
        </p:nvSpPr>
        <p:spPr bwMode="auto">
          <a:xfrm>
            <a:off x="6333398" y="4046098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66"/>
                </a:solidFill>
              </a:rPr>
              <a:t>ALU</a:t>
            </a:r>
            <a:r>
              <a:rPr lang="zh-CN" altLang="en-US" b="1" dirty="0">
                <a:solidFill>
                  <a:srgbClr val="000066"/>
                </a:solidFill>
              </a:rPr>
              <a:t>的运算结果写回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46" name="Text Box 42"/>
          <p:cNvSpPr txBox="1">
            <a:spLocks noChangeArrowheads="1"/>
          </p:cNvSpPr>
          <p:nvPr/>
        </p:nvSpPr>
        <p:spPr bwMode="auto">
          <a:xfrm>
            <a:off x="3357464" y="4656867"/>
            <a:ext cx="2823321" cy="3053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PC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b="1" dirty="0" err="1">
                <a:solidFill>
                  <a:srgbClr val="000066"/>
                </a:solidFill>
                <a:sym typeface="Symbol" pitchFamily="18" charset="2"/>
              </a:rPr>
              <a:t>valP</a:t>
            </a:r>
            <a:endParaRPr lang="en-US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54347" name="Text Box 43"/>
          <p:cNvSpPr txBox="1">
            <a:spLocks noChangeArrowheads="1"/>
          </p:cNvSpPr>
          <p:nvPr/>
        </p:nvSpPr>
        <p:spPr bwMode="auto">
          <a:xfrm>
            <a:off x="915672" y="465686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更新</a:t>
            </a:r>
            <a:r>
              <a:rPr lang="en-US" altLang="zh-CN" b="1" dirty="0">
                <a:solidFill>
                  <a:srgbClr val="000066"/>
                </a:solidFill>
              </a:rPr>
              <a:t>PC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48" name="Text Box 44"/>
          <p:cNvSpPr txBox="1">
            <a:spLocks noChangeArrowheads="1"/>
          </p:cNvSpPr>
          <p:nvPr/>
        </p:nvSpPr>
        <p:spPr bwMode="auto">
          <a:xfrm>
            <a:off x="6333398" y="4656867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更新</a:t>
            </a:r>
            <a:r>
              <a:rPr lang="en-US" altLang="zh-CN" b="1" dirty="0">
                <a:solidFill>
                  <a:srgbClr val="000066"/>
                </a:solidFill>
              </a:rPr>
              <a:t>PC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49" name="Text Box 45"/>
          <p:cNvSpPr txBox="1">
            <a:spLocks noChangeArrowheads="1"/>
          </p:cNvSpPr>
          <p:nvPr/>
        </p:nvSpPr>
        <p:spPr bwMode="auto">
          <a:xfrm>
            <a:off x="2136567" y="129784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icode,ifun</a:t>
            </a:r>
          </a:p>
        </p:txBody>
      </p:sp>
      <p:sp>
        <p:nvSpPr>
          <p:cNvPr id="354350" name="Text Box 46"/>
          <p:cNvSpPr txBox="1">
            <a:spLocks noChangeArrowheads="1"/>
          </p:cNvSpPr>
          <p:nvPr/>
        </p:nvSpPr>
        <p:spPr bwMode="auto">
          <a:xfrm>
            <a:off x="2136567" y="1603169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rA,rB</a:t>
            </a:r>
          </a:p>
        </p:txBody>
      </p:sp>
      <p:sp>
        <p:nvSpPr>
          <p:cNvPr id="354351" name="Text Box 47"/>
          <p:cNvSpPr txBox="1">
            <a:spLocks noChangeArrowheads="1"/>
          </p:cNvSpPr>
          <p:nvPr/>
        </p:nvSpPr>
        <p:spPr bwMode="auto">
          <a:xfrm>
            <a:off x="2136567" y="1908536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valC</a:t>
            </a:r>
          </a:p>
        </p:txBody>
      </p:sp>
      <p:sp>
        <p:nvSpPr>
          <p:cNvPr id="354352" name="Text Box 48"/>
          <p:cNvSpPr txBox="1">
            <a:spLocks noChangeArrowheads="1"/>
          </p:cNvSpPr>
          <p:nvPr/>
        </p:nvSpPr>
        <p:spPr bwMode="auto">
          <a:xfrm>
            <a:off x="2136567" y="221394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valP</a:t>
            </a:r>
          </a:p>
        </p:txBody>
      </p:sp>
      <p:sp>
        <p:nvSpPr>
          <p:cNvPr id="354353" name="Text Box 49"/>
          <p:cNvSpPr txBox="1">
            <a:spLocks noChangeArrowheads="1"/>
          </p:cNvSpPr>
          <p:nvPr/>
        </p:nvSpPr>
        <p:spPr bwMode="auto">
          <a:xfrm>
            <a:off x="2136567" y="2519309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valA, srcA</a:t>
            </a:r>
          </a:p>
        </p:txBody>
      </p:sp>
      <p:sp>
        <p:nvSpPr>
          <p:cNvPr id="354354" name="Text Box 50"/>
          <p:cNvSpPr txBox="1">
            <a:spLocks noChangeArrowheads="1"/>
          </p:cNvSpPr>
          <p:nvPr/>
        </p:nvSpPr>
        <p:spPr bwMode="auto">
          <a:xfrm>
            <a:off x="2136567" y="2824673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valB, srcB</a:t>
            </a:r>
          </a:p>
        </p:txBody>
      </p:sp>
      <p:sp>
        <p:nvSpPr>
          <p:cNvPr id="354355" name="Text Box 51"/>
          <p:cNvSpPr txBox="1">
            <a:spLocks noChangeArrowheads="1"/>
          </p:cNvSpPr>
          <p:nvPr/>
        </p:nvSpPr>
        <p:spPr bwMode="auto">
          <a:xfrm>
            <a:off x="2136567" y="3130040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valE</a:t>
            </a:r>
          </a:p>
        </p:txBody>
      </p:sp>
      <p:sp>
        <p:nvSpPr>
          <p:cNvPr id="354356" name="Text Box 52"/>
          <p:cNvSpPr txBox="1">
            <a:spLocks noChangeArrowheads="1"/>
          </p:cNvSpPr>
          <p:nvPr/>
        </p:nvSpPr>
        <p:spPr bwMode="auto">
          <a:xfrm>
            <a:off x="2136567" y="3435365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Cond code</a:t>
            </a:r>
          </a:p>
        </p:txBody>
      </p:sp>
      <p:sp>
        <p:nvSpPr>
          <p:cNvPr id="354357" name="Text Box 53"/>
          <p:cNvSpPr txBox="1">
            <a:spLocks noChangeArrowheads="1"/>
          </p:cNvSpPr>
          <p:nvPr/>
        </p:nvSpPr>
        <p:spPr bwMode="auto">
          <a:xfrm>
            <a:off x="2136567" y="374073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valM</a:t>
            </a:r>
          </a:p>
        </p:txBody>
      </p:sp>
      <p:sp>
        <p:nvSpPr>
          <p:cNvPr id="354358" name="Text Box 54"/>
          <p:cNvSpPr txBox="1">
            <a:spLocks noChangeArrowheads="1"/>
          </p:cNvSpPr>
          <p:nvPr/>
        </p:nvSpPr>
        <p:spPr bwMode="auto">
          <a:xfrm>
            <a:off x="2136567" y="4046098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dstE</a:t>
            </a:r>
          </a:p>
        </p:txBody>
      </p:sp>
      <p:sp>
        <p:nvSpPr>
          <p:cNvPr id="354359" name="Text Box 55"/>
          <p:cNvSpPr txBox="1">
            <a:spLocks noChangeArrowheads="1"/>
          </p:cNvSpPr>
          <p:nvPr/>
        </p:nvSpPr>
        <p:spPr bwMode="auto">
          <a:xfrm>
            <a:off x="2136567" y="435150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dstM</a:t>
            </a:r>
          </a:p>
        </p:txBody>
      </p: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2136567" y="465686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4512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0" grpId="0" animBg="1"/>
      <p:bldP spid="354311" grpId="0" animBg="1"/>
      <p:bldP spid="354313" grpId="0" animBg="1"/>
      <p:bldP spid="354316" grpId="0"/>
      <p:bldP spid="354317" grpId="0"/>
      <p:bldP spid="354318" grpId="0"/>
      <p:bldP spid="354319" grpId="0"/>
      <p:bldP spid="354321" grpId="0" animBg="1"/>
      <p:bldP spid="354322" grpId="0" animBg="1"/>
      <p:bldP spid="354325" grpId="0"/>
      <p:bldP spid="354326" grpId="0"/>
      <p:bldP spid="354328" grpId="0" animBg="1"/>
      <p:bldP spid="354329" grpId="0" animBg="1"/>
      <p:bldP spid="354332" grpId="0"/>
      <p:bldP spid="354333" grpId="0"/>
      <p:bldP spid="354339" grpId="0" animBg="1"/>
      <p:bldP spid="354343" grpId="0"/>
      <p:bldP spid="3543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操作产生的信号</a:t>
            </a:r>
            <a:endParaRPr lang="en-US" dirty="0"/>
          </a:p>
        </p:txBody>
      </p:sp>
      <p:sp>
        <p:nvSpPr>
          <p:cNvPr id="35737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90918" y="1221462"/>
            <a:ext cx="4287442" cy="5223022"/>
          </a:xfrm>
        </p:spPr>
        <p:txBody>
          <a:bodyPr/>
          <a:lstStyle/>
          <a:p>
            <a:pPr marL="0" indent="0">
              <a:tabLst>
                <a:tab pos="1487977" algn="l"/>
              </a:tabLst>
            </a:pPr>
            <a:r>
              <a:rPr lang="zh-CN" altLang="en-US" sz="2400" dirty="0"/>
              <a:t>取指</a:t>
            </a:r>
            <a:endParaRPr lang="en-US" sz="24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icode</a:t>
            </a:r>
            <a:r>
              <a:rPr lang="en-US" sz="2000" dirty="0"/>
              <a:t>	</a:t>
            </a:r>
            <a:r>
              <a:rPr lang="zh-CN" altLang="en-US" sz="2000" dirty="0"/>
              <a:t>指令码</a:t>
            </a:r>
            <a:endParaRPr lang="en-US" sz="20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ifun</a:t>
            </a:r>
            <a:r>
              <a:rPr lang="en-US" sz="2000" dirty="0"/>
              <a:t>	</a:t>
            </a:r>
            <a:r>
              <a:rPr lang="zh-CN" altLang="en-US" sz="2000" dirty="0"/>
              <a:t>指令功能</a:t>
            </a:r>
            <a:endParaRPr lang="en-US" sz="20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rA</a:t>
            </a:r>
            <a:r>
              <a:rPr lang="en-US" sz="2000" dirty="0"/>
              <a:t>	</a:t>
            </a:r>
            <a:r>
              <a:rPr lang="en-US" sz="2000" dirty="0" smtClean="0"/>
              <a:t>             </a:t>
            </a:r>
            <a:r>
              <a:rPr lang="zh-CN" altLang="en-US" sz="2000" dirty="0" smtClean="0"/>
              <a:t>指令中的寄存器</a:t>
            </a:r>
            <a:r>
              <a:rPr lang="en-US" altLang="zh-CN" sz="2000" dirty="0"/>
              <a:t>A</a:t>
            </a:r>
            <a:endParaRPr lang="en-US" sz="20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rB</a:t>
            </a:r>
            <a:r>
              <a:rPr lang="en-US" sz="2000" dirty="0"/>
              <a:t>	</a:t>
            </a:r>
            <a:r>
              <a:rPr lang="en-US" sz="2000" dirty="0" smtClean="0"/>
              <a:t>             </a:t>
            </a:r>
            <a:r>
              <a:rPr lang="zh-CN" altLang="en-US" sz="2000" dirty="0" smtClean="0"/>
              <a:t>指令中的寄存器</a:t>
            </a:r>
            <a:r>
              <a:rPr lang="en-US" altLang="zh-CN" sz="2000" dirty="0"/>
              <a:t>B</a:t>
            </a:r>
            <a:endParaRPr lang="en-US" sz="20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valC</a:t>
            </a:r>
            <a:r>
              <a:rPr lang="en-US" sz="2000" dirty="0"/>
              <a:t>	</a:t>
            </a:r>
            <a:r>
              <a:rPr lang="zh-CN" altLang="en-US" sz="2000" dirty="0"/>
              <a:t>指令中的常数</a:t>
            </a:r>
            <a:endParaRPr lang="en-US" sz="20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valP</a:t>
            </a:r>
            <a:r>
              <a:rPr lang="en-US" sz="2000" dirty="0"/>
              <a:t>	</a:t>
            </a:r>
            <a:r>
              <a:rPr lang="zh-CN" altLang="en-US" sz="2000" dirty="0"/>
              <a:t>增加</a:t>
            </a:r>
            <a:r>
              <a:rPr lang="en-US" altLang="zh-CN" sz="2000" dirty="0"/>
              <a:t>PC</a:t>
            </a:r>
            <a:endParaRPr lang="en-US" sz="2000" dirty="0"/>
          </a:p>
          <a:p>
            <a:pPr marL="0" indent="0">
              <a:tabLst>
                <a:tab pos="1487977" algn="l"/>
              </a:tabLst>
            </a:pPr>
            <a:r>
              <a:rPr lang="zh-CN" altLang="en-US" sz="2400" dirty="0"/>
              <a:t>译码</a:t>
            </a:r>
            <a:endParaRPr lang="en-US" sz="24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srcA</a:t>
            </a:r>
            <a:r>
              <a:rPr lang="en-US" sz="2000" dirty="0"/>
              <a:t>	</a:t>
            </a:r>
            <a:r>
              <a:rPr lang="zh-CN" altLang="en-US" sz="2000" dirty="0"/>
              <a:t>寄存器</a:t>
            </a:r>
            <a:r>
              <a:rPr lang="en-US" sz="2000" dirty="0"/>
              <a:t>ID A</a:t>
            </a:r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srcB</a:t>
            </a:r>
            <a:r>
              <a:rPr lang="en-US" sz="2000" dirty="0"/>
              <a:t>	</a:t>
            </a:r>
            <a:r>
              <a:rPr lang="zh-CN" altLang="en-US" sz="2000" dirty="0"/>
              <a:t>寄存器</a:t>
            </a:r>
            <a:r>
              <a:rPr lang="en-US" sz="2000" dirty="0"/>
              <a:t>ID B</a:t>
            </a:r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dstE</a:t>
            </a:r>
            <a:r>
              <a:rPr lang="en-US" sz="2000" dirty="0"/>
              <a:t>	</a:t>
            </a:r>
            <a:r>
              <a:rPr lang="zh-CN" altLang="en-US" sz="2000" dirty="0"/>
              <a:t>目的寄存器</a:t>
            </a:r>
            <a:r>
              <a:rPr lang="en-US" sz="2000" dirty="0"/>
              <a:t>E</a:t>
            </a:r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dstM</a:t>
            </a:r>
            <a:r>
              <a:rPr lang="en-US" sz="2000" dirty="0"/>
              <a:t>	</a:t>
            </a:r>
            <a:r>
              <a:rPr lang="zh-CN" altLang="en-US" sz="2000" dirty="0"/>
              <a:t>目的寄存器</a:t>
            </a:r>
            <a:r>
              <a:rPr lang="en-US" sz="2000" dirty="0"/>
              <a:t>M</a:t>
            </a:r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valA</a:t>
            </a:r>
            <a:r>
              <a:rPr lang="en-US" sz="2000" dirty="0"/>
              <a:t>	</a:t>
            </a:r>
            <a:r>
              <a:rPr lang="zh-CN" altLang="en-US" sz="2000" dirty="0"/>
              <a:t>寄存器值</a:t>
            </a:r>
            <a:r>
              <a:rPr lang="en-US" sz="2000" dirty="0"/>
              <a:t>A</a:t>
            </a:r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valB</a:t>
            </a:r>
            <a:r>
              <a:rPr lang="en-US" sz="2000" dirty="0"/>
              <a:t>	</a:t>
            </a:r>
            <a:r>
              <a:rPr lang="zh-CN" altLang="en-US" sz="2000" dirty="0"/>
              <a:t>寄存器值</a:t>
            </a:r>
            <a:r>
              <a:rPr lang="en-US" sz="2000" dirty="0"/>
              <a:t>B</a:t>
            </a:r>
          </a:p>
          <a:p>
            <a:pPr lvl="1">
              <a:buNone/>
              <a:tabLst>
                <a:tab pos="1487977" algn="l"/>
              </a:tabLst>
            </a:pPr>
            <a:endParaRPr lang="en-US" sz="2000" dirty="0"/>
          </a:p>
        </p:txBody>
      </p:sp>
      <p:sp>
        <p:nvSpPr>
          <p:cNvPr id="35738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807277" y="1221462"/>
            <a:ext cx="3789864" cy="5223022"/>
          </a:xfrm>
        </p:spPr>
        <p:txBody>
          <a:bodyPr/>
          <a:lstStyle/>
          <a:p>
            <a:pPr marL="0" indent="0">
              <a:tabLst>
                <a:tab pos="1487977" algn="l"/>
              </a:tabLst>
            </a:pPr>
            <a:r>
              <a:rPr lang="zh-CN" altLang="en-US" sz="2400" dirty="0"/>
              <a:t>执行</a:t>
            </a:r>
            <a:endParaRPr lang="en-US" sz="2400" dirty="0"/>
          </a:p>
          <a:p>
            <a:pPr lvl="1">
              <a:tabLst>
                <a:tab pos="1487977" algn="l"/>
              </a:tabLst>
            </a:pPr>
            <a:r>
              <a:rPr lang="en-US" sz="2000" dirty="0" err="1"/>
              <a:t>valE</a:t>
            </a:r>
            <a:r>
              <a:rPr lang="en-US" sz="2000" dirty="0"/>
              <a:t>	ALU</a:t>
            </a:r>
            <a:r>
              <a:rPr lang="zh-CN" altLang="en-US" sz="2000" dirty="0"/>
              <a:t>运算结果</a:t>
            </a:r>
            <a:endParaRPr lang="en-US" sz="2000" dirty="0"/>
          </a:p>
          <a:p>
            <a:pPr lvl="1">
              <a:tabLst>
                <a:tab pos="1487977" algn="l"/>
              </a:tabLst>
            </a:pPr>
            <a:r>
              <a:rPr lang="en-US" sz="2000" dirty="0" err="1"/>
              <a:t>Cnd</a:t>
            </a:r>
            <a:r>
              <a:rPr lang="en-US" sz="2000" dirty="0"/>
              <a:t>	</a:t>
            </a:r>
            <a:r>
              <a:rPr lang="zh-CN" altLang="en-US" sz="2000" dirty="0"/>
              <a:t>分支或转移标识</a:t>
            </a:r>
            <a:endParaRPr lang="en-US" sz="2000" dirty="0"/>
          </a:p>
          <a:p>
            <a:pPr marL="0" indent="0">
              <a:tabLst>
                <a:tab pos="1487977" algn="l"/>
              </a:tabLst>
            </a:pPr>
            <a:r>
              <a:rPr lang="zh-CN" altLang="en-US" sz="2400" dirty="0"/>
              <a:t>访存</a:t>
            </a:r>
            <a:r>
              <a:rPr lang="en-US" sz="2400" dirty="0"/>
              <a:t>	</a:t>
            </a:r>
          </a:p>
          <a:p>
            <a:pPr lvl="1">
              <a:tabLst>
                <a:tab pos="1487977" algn="l"/>
              </a:tabLst>
            </a:pPr>
            <a:r>
              <a:rPr lang="en-US" sz="2000" dirty="0" err="1"/>
              <a:t>valM</a:t>
            </a:r>
            <a:r>
              <a:rPr lang="en-US" sz="2000" dirty="0"/>
              <a:t>	</a:t>
            </a:r>
            <a:r>
              <a:rPr lang="zh-CN" altLang="en-US" sz="2000" dirty="0"/>
              <a:t>内存中的数值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57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 </a:t>
            </a:r>
            <a:r>
              <a:rPr lang="zh-CN" altLang="en-US" dirty="0" smtClean="0"/>
              <a:t>硬件结构</a:t>
            </a:r>
            <a:endParaRPr lang="en-US" dirty="0"/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6903" y="1221462"/>
            <a:ext cx="4713129" cy="5159866"/>
          </a:xfrm>
        </p:spPr>
        <p:txBody>
          <a:bodyPr/>
          <a:lstStyle/>
          <a:p>
            <a:r>
              <a:rPr lang="zh-CN" altLang="en-US" sz="2400" dirty="0"/>
              <a:t>说明</a:t>
            </a:r>
            <a:endParaRPr lang="en-US" sz="2400" dirty="0"/>
          </a:p>
          <a:p>
            <a:pPr lvl="1"/>
            <a:r>
              <a:rPr lang="zh-CN" altLang="en-US" sz="2000" dirty="0"/>
              <a:t>浅蓝色方框</a:t>
            </a:r>
            <a:r>
              <a:rPr lang="en-US" sz="2000" dirty="0" smtClean="0"/>
              <a:t>:                                         </a:t>
            </a:r>
            <a:r>
              <a:rPr lang="zh-CN" altLang="en-US" sz="2000" dirty="0"/>
              <a:t>硬件单元</a:t>
            </a:r>
            <a:endParaRPr lang="en-US" sz="2000" dirty="0"/>
          </a:p>
          <a:p>
            <a:pPr lvl="2"/>
            <a:r>
              <a:rPr lang="zh-CN" altLang="en-US" sz="1800" dirty="0" smtClean="0"/>
              <a:t>例如</a:t>
            </a:r>
            <a:r>
              <a:rPr lang="zh-CN" altLang="en-US" sz="1800" dirty="0"/>
              <a:t>内存、</a:t>
            </a:r>
            <a:r>
              <a:rPr lang="en-US" altLang="zh-CN" sz="1800" dirty="0"/>
              <a:t>ALU</a:t>
            </a:r>
            <a:r>
              <a:rPr lang="zh-CN" altLang="en-US" sz="1800" dirty="0"/>
              <a:t>等等</a:t>
            </a:r>
            <a:endParaRPr lang="en-US" sz="1800" dirty="0"/>
          </a:p>
          <a:p>
            <a:pPr lvl="1"/>
            <a:r>
              <a:rPr lang="zh-CN" altLang="en-US" sz="2000" dirty="0"/>
              <a:t>灰色方框</a:t>
            </a:r>
            <a:r>
              <a:rPr lang="en-US" sz="2000" dirty="0"/>
              <a:t>:             </a:t>
            </a:r>
          </a:p>
          <a:p>
            <a:pPr marL="499172" lvl="1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控制逻辑</a:t>
            </a:r>
            <a:endParaRPr lang="en-US" sz="2000" dirty="0"/>
          </a:p>
          <a:p>
            <a:pPr lvl="2"/>
            <a:r>
              <a:rPr lang="zh-CN" altLang="en-US" sz="1800" dirty="0"/>
              <a:t>用</a:t>
            </a:r>
            <a:r>
              <a:rPr lang="en-US" altLang="zh-CN" sz="1800" dirty="0"/>
              <a:t>HCL</a:t>
            </a:r>
            <a:r>
              <a:rPr lang="zh-CN" altLang="en-US" sz="1800" dirty="0"/>
              <a:t>语言描述</a:t>
            </a:r>
            <a:endParaRPr lang="en-US" sz="1800" dirty="0"/>
          </a:p>
          <a:p>
            <a:pPr lvl="1"/>
            <a:r>
              <a:rPr lang="zh-CN" altLang="en-US" sz="2000" dirty="0"/>
              <a:t>白色的椭圆框</a:t>
            </a:r>
            <a:r>
              <a:rPr lang="en-US" sz="2000" dirty="0"/>
              <a:t>:               </a:t>
            </a:r>
            <a:r>
              <a:rPr lang="en-US" sz="2000" dirty="0" smtClean="0"/>
              <a:t>                      </a:t>
            </a:r>
            <a:r>
              <a:rPr lang="zh-CN" altLang="en-US" sz="2000" dirty="0"/>
              <a:t>信号标识</a:t>
            </a:r>
            <a:endParaRPr lang="en-US" sz="2000" dirty="0"/>
          </a:p>
          <a:p>
            <a:pPr lvl="1"/>
            <a:r>
              <a:rPr lang="zh-CN" altLang="en-US" sz="2000" dirty="0"/>
              <a:t>粗线</a:t>
            </a:r>
            <a:r>
              <a:rPr lang="en-US" sz="2000" dirty="0"/>
              <a:t>:                     </a:t>
            </a:r>
            <a:r>
              <a:rPr lang="zh-CN" altLang="en-US" sz="2000" dirty="0"/>
              <a:t>           </a:t>
            </a:r>
            <a:r>
              <a:rPr lang="zh-CN" altLang="en-US" sz="2000" dirty="0" smtClean="0"/>
              <a:t>                       </a:t>
            </a:r>
            <a:r>
              <a:rPr lang="zh-CN" altLang="en-US" sz="2000" dirty="0"/>
              <a:t>宽度为字长的数据（</a:t>
            </a:r>
            <a:r>
              <a:rPr lang="en-US" altLang="zh-CN" sz="2000" dirty="0"/>
              <a:t>64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)</a:t>
            </a:r>
            <a:endParaRPr lang="en-US" sz="2000" dirty="0"/>
          </a:p>
          <a:p>
            <a:pPr lvl="1"/>
            <a:r>
              <a:rPr lang="zh-CN" altLang="en-US" sz="2000" dirty="0"/>
              <a:t>细线</a:t>
            </a:r>
            <a:r>
              <a:rPr lang="en-US" sz="2000" dirty="0"/>
              <a:t>:                           </a:t>
            </a:r>
            <a:r>
              <a:rPr lang="en-US" sz="2000" dirty="0" smtClean="0"/>
              <a:t>                          </a:t>
            </a:r>
            <a:r>
              <a:rPr lang="zh-CN" altLang="en-US" sz="2000" dirty="0"/>
              <a:t>宽度为字节或更窄的数据（</a:t>
            </a:r>
            <a:r>
              <a:rPr lang="en-US" altLang="zh-CN" sz="2000" dirty="0"/>
              <a:t>4-8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)</a:t>
            </a:r>
            <a:endParaRPr lang="en-US" sz="2000" dirty="0"/>
          </a:p>
          <a:p>
            <a:pPr lvl="1"/>
            <a:r>
              <a:rPr lang="zh-CN" altLang="en-US" sz="2000" dirty="0"/>
              <a:t>虚线</a:t>
            </a:r>
            <a:r>
              <a:rPr lang="en-US" sz="2000" dirty="0"/>
              <a:t>:                         </a:t>
            </a:r>
            <a:r>
              <a:rPr lang="en-US" sz="2000" dirty="0" smtClean="0"/>
              <a:t>                             </a:t>
            </a:r>
            <a:r>
              <a:rPr lang="zh-CN" altLang="en-US" sz="2000" dirty="0"/>
              <a:t>单个位的数据</a:t>
            </a: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594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1734" y="363314"/>
            <a:ext cx="4232754" cy="6306046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5585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取指逻辑</a:t>
            </a:r>
            <a:endParaRPr lang="en-US" dirty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3861048"/>
            <a:ext cx="8306223" cy="2245709"/>
          </a:xfrm>
        </p:spPr>
        <p:txBody>
          <a:bodyPr/>
          <a:lstStyle/>
          <a:p>
            <a:r>
              <a:rPr lang="zh-CN" altLang="en-US" dirty="0" smtClean="0"/>
              <a:t>预定义的单元</a:t>
            </a:r>
            <a:endParaRPr lang="en-US" dirty="0"/>
          </a:p>
          <a:p>
            <a:pPr lvl="1"/>
            <a:r>
              <a:rPr lang="en-US" dirty="0"/>
              <a:t>PC: 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的寄存器</a:t>
            </a:r>
            <a:endParaRPr lang="en-US" dirty="0"/>
          </a:p>
          <a:p>
            <a:pPr lvl="1"/>
            <a:r>
              <a:rPr lang="zh-CN" altLang="en-US" dirty="0" smtClean="0"/>
              <a:t>指令内存</a:t>
            </a:r>
            <a:r>
              <a:rPr lang="en-US" dirty="0" smtClean="0"/>
              <a:t>: </a:t>
            </a:r>
            <a:r>
              <a:rPr lang="zh-CN" altLang="en-US" dirty="0" smtClean="0"/>
              <a:t>读十个字节</a:t>
            </a:r>
            <a:r>
              <a:rPr lang="en-US" dirty="0" smtClean="0"/>
              <a:t> </a:t>
            </a:r>
            <a:r>
              <a:rPr lang="en-US" dirty="0"/>
              <a:t>(PC to </a:t>
            </a:r>
            <a:r>
              <a:rPr lang="en-US" dirty="0" smtClean="0"/>
              <a:t>PC+9)</a:t>
            </a:r>
          </a:p>
          <a:p>
            <a:pPr lvl="2"/>
            <a:r>
              <a:rPr lang="zh-CN" altLang="en-US" dirty="0" smtClean="0"/>
              <a:t>发出指令地址不合法的信号</a:t>
            </a:r>
            <a:endParaRPr lang="en-US" dirty="0" smtClean="0"/>
          </a:p>
          <a:p>
            <a:pPr lvl="1"/>
            <a:r>
              <a:rPr lang="en-US" dirty="0" smtClean="0"/>
              <a:t>Split: </a:t>
            </a:r>
            <a:r>
              <a:rPr lang="zh-CN" altLang="en-US" dirty="0" smtClean="0"/>
              <a:t>把指令字节分为</a:t>
            </a:r>
            <a:r>
              <a:rPr lang="en-US" altLang="zh-CN" dirty="0" err="1" smtClean="0"/>
              <a:t>icode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ifun</a:t>
            </a:r>
            <a:endParaRPr lang="en-US" dirty="0" smtClean="0"/>
          </a:p>
          <a:p>
            <a:pPr lvl="1"/>
            <a:r>
              <a:rPr lang="en-US" dirty="0" smtClean="0"/>
              <a:t>Align</a:t>
            </a:r>
            <a:r>
              <a:rPr lang="en-US" dirty="0"/>
              <a:t>: </a:t>
            </a:r>
            <a:r>
              <a:rPr lang="zh-CN" altLang="en-US" dirty="0" smtClean="0"/>
              <a:t>把读出的字节输入寄存器和常数字中</a:t>
            </a:r>
            <a:endParaRPr lang="en-US" dirty="0" smtClean="0"/>
          </a:p>
        </p:txBody>
      </p:sp>
      <p:grpSp>
        <p:nvGrpSpPr>
          <p:cNvPr id="63" name="Group 62"/>
          <p:cNvGrpSpPr/>
          <p:nvPr/>
        </p:nvGrpSpPr>
        <p:grpSpPr>
          <a:xfrm>
            <a:off x="2969575" y="222663"/>
            <a:ext cx="5341419" cy="4504141"/>
            <a:chOff x="457200" y="11658600"/>
            <a:chExt cx="5334000" cy="4495800"/>
          </a:xfrm>
        </p:grpSpPr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1676400" y="145542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2000" b="1" kern="0" dirty="0">
                  <a:solidFill>
                    <a:sysClr val="windowText" lastClr="000000"/>
                  </a:solidFill>
                </a:rPr>
                <a:t>指令内存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876800" y="12420600"/>
              <a:ext cx="914400" cy="914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algn="ctr" defTabSz="915678">
                <a:defRPr/>
              </a:pPr>
              <a:r>
                <a:rPr lang="zh-CN" altLang="en-US" sz="2000" b="1" kern="0" dirty="0">
                  <a:solidFill>
                    <a:sysClr val="windowText" lastClr="000000"/>
                  </a:solidFill>
                </a:rPr>
                <a:t>增加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 flipV="1">
              <a:off x="5410200" y="120396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Oval 31"/>
            <p:cNvSpPr>
              <a:spLocks noChangeArrowheads="1"/>
            </p:cNvSpPr>
            <p:nvPr/>
          </p:nvSpPr>
          <p:spPr bwMode="auto">
            <a:xfrm>
              <a:off x="29718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rB</a:t>
              </a: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16002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icode</a:t>
              </a: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20574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ifun</a:t>
              </a:r>
            </a:p>
          </p:txBody>
        </p:sp>
        <p:sp>
          <p:nvSpPr>
            <p:cNvPr id="70" name="Oval 30"/>
            <p:cNvSpPr>
              <a:spLocks noChangeArrowheads="1"/>
            </p:cNvSpPr>
            <p:nvPr/>
          </p:nvSpPr>
          <p:spPr bwMode="auto">
            <a:xfrm>
              <a:off x="2514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rA</a:t>
              </a:r>
            </a:p>
          </p:txBody>
        </p:sp>
        <p:sp>
          <p:nvSpPr>
            <p:cNvPr id="71" name="Line 221"/>
            <p:cNvSpPr>
              <a:spLocks noChangeShapeType="1"/>
            </p:cNvSpPr>
            <p:nvPr/>
          </p:nvSpPr>
          <p:spPr bwMode="auto">
            <a:xfrm flipV="1">
              <a:off x="2743200" y="1516380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2743200" y="13335000"/>
              <a:ext cx="2667000" cy="2133600"/>
            </a:xfrm>
            <a:custGeom>
              <a:avLst/>
              <a:gdLst>
                <a:gd name="T0" fmla="*/ 0 w 1200"/>
                <a:gd name="T1" fmla="*/ 2133600 h 96"/>
                <a:gd name="T2" fmla="*/ 2667000 w 1200"/>
                <a:gd name="T3" fmla="*/ 2133600 h 96"/>
                <a:gd name="T4" fmla="*/ 2667000 w 1200"/>
                <a:gd name="T5" fmla="*/ 0 h 96"/>
                <a:gd name="T6" fmla="*/ 0 60000 65536"/>
                <a:gd name="T7" fmla="*/ 0 60000 65536"/>
                <a:gd name="T8" fmla="*/ 0 60000 65536"/>
                <a:gd name="T9" fmla="*/ 0 w 1200"/>
                <a:gd name="T10" fmla="*/ 0 h 96"/>
                <a:gd name="T11" fmla="*/ 1200 w 12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96">
                  <a:moveTo>
                    <a:pt x="0" y="96"/>
                  </a:moveTo>
                  <a:lnTo>
                    <a:pt x="1200" y="96"/>
                  </a:lnTo>
                  <a:lnTo>
                    <a:pt x="120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3" name="Group 223"/>
            <p:cNvGrpSpPr>
              <a:grpSpLocks/>
            </p:cNvGrpSpPr>
            <p:nvPr/>
          </p:nvGrpSpPr>
          <p:grpSpPr bwMode="auto">
            <a:xfrm>
              <a:off x="1752600" y="13106400"/>
              <a:ext cx="152400" cy="152400"/>
              <a:chOff x="240" y="4176"/>
              <a:chExt cx="192" cy="192"/>
            </a:xfrm>
          </p:grpSpPr>
          <p:sp>
            <p:nvSpPr>
              <p:cNvPr id="119" name="Oval 2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Rectangle 2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4" name="Rectangle 231"/>
            <p:cNvSpPr>
              <a:spLocks noChangeArrowheads="1"/>
            </p:cNvSpPr>
            <p:nvPr/>
          </p:nvSpPr>
          <p:spPr bwMode="auto">
            <a:xfrm>
              <a:off x="2362200" y="1577340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PC</a:t>
              </a:r>
            </a:p>
          </p:txBody>
        </p:sp>
        <p:sp>
          <p:nvSpPr>
            <p:cNvPr id="75" name="Oval 232"/>
            <p:cNvSpPr>
              <a:spLocks noChangeArrowheads="1"/>
            </p:cNvSpPr>
            <p:nvPr/>
          </p:nvSpPr>
          <p:spPr bwMode="auto">
            <a:xfrm>
              <a:off x="34290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valC</a:t>
              </a:r>
            </a:p>
          </p:txBody>
        </p:sp>
        <p:sp>
          <p:nvSpPr>
            <p:cNvPr id="76" name="Oval 233"/>
            <p:cNvSpPr>
              <a:spLocks noChangeArrowheads="1"/>
            </p:cNvSpPr>
            <p:nvPr/>
          </p:nvSpPr>
          <p:spPr bwMode="auto">
            <a:xfrm>
              <a:off x="5181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valP</a:t>
              </a:r>
            </a:p>
          </p:txBody>
        </p:sp>
        <p:sp>
          <p:nvSpPr>
            <p:cNvPr id="77" name="Line 293"/>
            <p:cNvSpPr>
              <a:spLocks noChangeShapeType="1"/>
            </p:cNvSpPr>
            <p:nvPr/>
          </p:nvSpPr>
          <p:spPr bwMode="auto">
            <a:xfrm flipH="1" flipV="1">
              <a:off x="3657600" y="12039600"/>
              <a:ext cx="0" cy="1828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Line 298"/>
            <p:cNvSpPr>
              <a:spLocks noChangeShapeType="1"/>
            </p:cNvSpPr>
            <p:nvPr/>
          </p:nvSpPr>
          <p:spPr bwMode="auto">
            <a:xfrm flipH="1" flipV="1">
              <a:off x="18288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AutoShape 300"/>
            <p:cNvSpPr>
              <a:spLocks noChangeArrowheads="1"/>
            </p:cNvSpPr>
            <p:nvPr/>
          </p:nvSpPr>
          <p:spPr bwMode="auto">
            <a:xfrm>
              <a:off x="3886200" y="12877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Need</a:t>
              </a:r>
            </a:p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regids</a:t>
              </a:r>
            </a:p>
          </p:txBody>
        </p:sp>
        <p:sp>
          <p:nvSpPr>
            <p:cNvPr id="80" name="AutoShape 301"/>
            <p:cNvSpPr>
              <a:spLocks noChangeArrowheads="1"/>
            </p:cNvSpPr>
            <p:nvPr/>
          </p:nvSpPr>
          <p:spPr bwMode="auto">
            <a:xfrm>
              <a:off x="3886200" y="1226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Need</a:t>
              </a:r>
            </a:p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valC</a:t>
              </a:r>
            </a:p>
          </p:txBody>
        </p:sp>
        <p:sp>
          <p:nvSpPr>
            <p:cNvPr id="81" name="Line 302"/>
            <p:cNvSpPr>
              <a:spLocks noChangeShapeType="1"/>
            </p:cNvSpPr>
            <p:nvPr/>
          </p:nvSpPr>
          <p:spPr bwMode="auto">
            <a:xfrm rot="5400000" flipV="1">
              <a:off x="2857500" y="121539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2" name="Group 303"/>
            <p:cNvGrpSpPr>
              <a:grpSpLocks/>
            </p:cNvGrpSpPr>
            <p:nvPr/>
          </p:nvGrpSpPr>
          <p:grpSpPr bwMode="auto">
            <a:xfrm>
              <a:off x="1752600" y="12496800"/>
              <a:ext cx="152400" cy="152400"/>
              <a:chOff x="240" y="4176"/>
              <a:chExt cx="192" cy="192"/>
            </a:xfrm>
          </p:grpSpPr>
          <p:sp>
            <p:nvSpPr>
              <p:cNvPr id="117" name="Oval 30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Rectangle 30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3" name="Line 306"/>
            <p:cNvSpPr>
              <a:spLocks noChangeShapeType="1"/>
            </p:cNvSpPr>
            <p:nvPr/>
          </p:nvSpPr>
          <p:spPr bwMode="auto">
            <a:xfrm rot="5400000" flipV="1">
              <a:off x="2857500" y="115443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Line 307"/>
            <p:cNvSpPr>
              <a:spLocks noChangeShapeType="1"/>
            </p:cNvSpPr>
            <p:nvPr/>
          </p:nvSpPr>
          <p:spPr bwMode="auto">
            <a:xfrm rot="5400000" flipV="1">
              <a:off x="4724400" y="124206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Line 308"/>
            <p:cNvSpPr>
              <a:spLocks noChangeShapeType="1"/>
            </p:cNvSpPr>
            <p:nvPr/>
          </p:nvSpPr>
          <p:spPr bwMode="auto">
            <a:xfrm rot="5400000" flipV="1">
              <a:off x="4724400" y="13030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6" name="Group 310"/>
            <p:cNvGrpSpPr>
              <a:grpSpLocks/>
            </p:cNvGrpSpPr>
            <p:nvPr/>
          </p:nvGrpSpPr>
          <p:grpSpPr bwMode="auto">
            <a:xfrm>
              <a:off x="2667000" y="15392400"/>
              <a:ext cx="152400" cy="152400"/>
              <a:chOff x="240" y="4176"/>
              <a:chExt cx="192" cy="192"/>
            </a:xfrm>
          </p:grpSpPr>
          <p:sp>
            <p:nvSpPr>
              <p:cNvPr id="115" name="Oval 3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Rectangle 3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7" name="AutoShape 313"/>
            <p:cNvSpPr>
              <a:spLocks noChangeArrowheads="1"/>
            </p:cNvSpPr>
            <p:nvPr/>
          </p:nvSpPr>
          <p:spPr bwMode="auto">
            <a:xfrm>
              <a:off x="762000" y="1257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Instr</a:t>
              </a:r>
            </a:p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valid</a:t>
              </a:r>
            </a:p>
          </p:txBody>
        </p:sp>
        <p:sp>
          <p:nvSpPr>
            <p:cNvPr id="88" name="Line 314"/>
            <p:cNvSpPr>
              <a:spLocks noChangeShapeType="1"/>
            </p:cNvSpPr>
            <p:nvPr/>
          </p:nvSpPr>
          <p:spPr bwMode="auto">
            <a:xfrm rot="16200000" flipH="1" flipV="1">
              <a:off x="1638300" y="126873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9" name="Group 316"/>
            <p:cNvGrpSpPr>
              <a:grpSpLocks/>
            </p:cNvGrpSpPr>
            <p:nvPr/>
          </p:nvGrpSpPr>
          <p:grpSpPr bwMode="auto">
            <a:xfrm>
              <a:off x="1752600" y="12801600"/>
              <a:ext cx="152400" cy="152400"/>
              <a:chOff x="240" y="4176"/>
              <a:chExt cx="192" cy="192"/>
            </a:xfrm>
          </p:grpSpPr>
          <p:sp>
            <p:nvSpPr>
              <p:cNvPr id="113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0" name="Line 319"/>
            <p:cNvSpPr>
              <a:spLocks noChangeShapeType="1"/>
            </p:cNvSpPr>
            <p:nvPr/>
          </p:nvSpPr>
          <p:spPr bwMode="auto">
            <a:xfrm rot="16200000" flipH="1" flipV="1">
              <a:off x="609600" y="12725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320"/>
            <p:cNvSpPr>
              <a:spLocks noChangeArrowheads="1"/>
            </p:cNvSpPr>
            <p:nvPr/>
          </p:nvSpPr>
          <p:spPr bwMode="auto">
            <a:xfrm>
              <a:off x="2667000" y="13868400"/>
              <a:ext cx="10668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Align</a:t>
              </a:r>
            </a:p>
          </p:txBody>
        </p:sp>
        <p:sp>
          <p:nvSpPr>
            <p:cNvPr id="92" name="Freeform 321"/>
            <p:cNvSpPr>
              <a:spLocks/>
            </p:cNvSpPr>
            <p:nvPr/>
          </p:nvSpPr>
          <p:spPr bwMode="auto">
            <a:xfrm>
              <a:off x="3733800" y="13182600"/>
              <a:ext cx="990600" cy="914400"/>
            </a:xfrm>
            <a:custGeom>
              <a:avLst/>
              <a:gdLst>
                <a:gd name="T0" fmla="*/ 990600 w 720"/>
                <a:gd name="T1" fmla="*/ 0 h 240"/>
                <a:gd name="T2" fmla="*/ 990600 w 720"/>
                <a:gd name="T3" fmla="*/ 914400 h 240"/>
                <a:gd name="T4" fmla="*/ 0 w 720"/>
                <a:gd name="T5" fmla="*/ 91440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3" name="Group 322"/>
            <p:cNvGrpSpPr>
              <a:grpSpLocks/>
            </p:cNvGrpSpPr>
            <p:nvPr/>
          </p:nvGrpSpPr>
          <p:grpSpPr bwMode="auto">
            <a:xfrm>
              <a:off x="4648200" y="13106400"/>
              <a:ext cx="152400" cy="152400"/>
              <a:chOff x="240" y="4176"/>
              <a:chExt cx="192" cy="192"/>
            </a:xfrm>
          </p:grpSpPr>
          <p:sp>
            <p:nvSpPr>
              <p:cNvPr id="111" name="Oval 323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Rectangle 324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4" name="Line 326"/>
            <p:cNvSpPr>
              <a:spLocks noChangeShapeType="1"/>
            </p:cNvSpPr>
            <p:nvPr/>
          </p:nvSpPr>
          <p:spPr bwMode="auto">
            <a:xfrm flipV="1">
              <a:off x="3200400" y="14249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327"/>
            <p:cNvSpPr>
              <a:spLocks noChangeArrowheads="1"/>
            </p:cNvSpPr>
            <p:nvPr/>
          </p:nvSpPr>
          <p:spPr bwMode="auto">
            <a:xfrm>
              <a:off x="1752600" y="138684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Split</a:t>
              </a:r>
            </a:p>
          </p:txBody>
        </p:sp>
        <p:sp>
          <p:nvSpPr>
            <p:cNvPr id="96" name="Line 328"/>
            <p:cNvSpPr>
              <a:spLocks noChangeShapeType="1"/>
            </p:cNvSpPr>
            <p:nvPr/>
          </p:nvSpPr>
          <p:spPr bwMode="auto">
            <a:xfrm flipV="1">
              <a:off x="2057400" y="1424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329"/>
            <p:cNvSpPr>
              <a:spLocks noChangeArrowheads="1"/>
            </p:cNvSpPr>
            <p:nvPr/>
          </p:nvSpPr>
          <p:spPr bwMode="auto">
            <a:xfrm>
              <a:off x="3200400" y="14279563"/>
              <a:ext cx="672646" cy="253446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5678">
                <a:defRPr/>
              </a:pPr>
              <a:r>
                <a:rPr lang="en-US" sz="1050" b="1" kern="0" dirty="0">
                  <a:solidFill>
                    <a:sysClr val="windowText" lastClr="000000"/>
                  </a:solidFill>
                </a:rPr>
                <a:t>Bytes 1-9</a:t>
              </a:r>
            </a:p>
          </p:txBody>
        </p:sp>
        <p:sp>
          <p:nvSpPr>
            <p:cNvPr id="98" name="Rectangle 330"/>
            <p:cNvSpPr>
              <a:spLocks noChangeArrowheads="1"/>
            </p:cNvSpPr>
            <p:nvPr/>
          </p:nvSpPr>
          <p:spPr bwMode="auto">
            <a:xfrm>
              <a:off x="2070100" y="14279563"/>
              <a:ext cx="514170" cy="253446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5678">
                <a:defRPr/>
              </a:pPr>
              <a:r>
                <a:rPr lang="en-US" sz="1050" b="1" kern="0">
                  <a:solidFill>
                    <a:sysClr val="windowText" lastClr="000000"/>
                  </a:solidFill>
                </a:rPr>
                <a:t>Byte 0</a:t>
              </a:r>
            </a:p>
          </p:txBody>
        </p:sp>
        <p:cxnSp>
          <p:nvCxnSpPr>
            <p:cNvPr id="99" name="Straight Arrow Connector 53"/>
            <p:cNvCxnSpPr>
              <a:cxnSpLocks noChangeShapeType="1"/>
              <a:stCxn id="64" idx="1"/>
            </p:cNvCxnSpPr>
            <p:nvPr/>
          </p:nvCxnSpPr>
          <p:spPr bwMode="auto">
            <a:xfrm rot="10800000">
              <a:off x="838200" y="14859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85800" y="14859000"/>
              <a:ext cx="9144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050" b="1" kern="0">
                  <a:solidFill>
                    <a:sysClr val="windowText" lastClr="000000"/>
                  </a:solidFill>
                </a:rPr>
                <a:t>imem_error</a:t>
              </a:r>
            </a:p>
          </p:txBody>
        </p:sp>
        <p:sp>
          <p:nvSpPr>
            <p:cNvPr id="101" name="AutoShape 301"/>
            <p:cNvSpPr>
              <a:spLocks noChangeArrowheads="1"/>
            </p:cNvSpPr>
            <p:nvPr/>
          </p:nvSpPr>
          <p:spPr bwMode="auto">
            <a:xfrm>
              <a:off x="16002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icode</a:t>
              </a:r>
            </a:p>
          </p:txBody>
        </p:sp>
        <p:cxnSp>
          <p:nvCxnSpPr>
            <p:cNvPr id="102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723107" y="14212094"/>
              <a:ext cx="1296987" cy="3175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103" name="Straight Arrow Connector 56"/>
            <p:cNvCxnSpPr>
              <a:cxnSpLocks noChangeShapeType="1"/>
              <a:endCxn id="101" idx="1"/>
            </p:cNvCxnSpPr>
            <p:nvPr/>
          </p:nvCxnSpPr>
          <p:spPr bwMode="auto">
            <a:xfrm>
              <a:off x="1371600" y="13563600"/>
              <a:ext cx="2286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104" name="Group 316"/>
            <p:cNvGrpSpPr>
              <a:grpSpLocks/>
            </p:cNvGrpSpPr>
            <p:nvPr/>
          </p:nvGrpSpPr>
          <p:grpSpPr bwMode="auto">
            <a:xfrm>
              <a:off x="1295400" y="14782800"/>
              <a:ext cx="152400" cy="152400"/>
              <a:chOff x="240" y="4176"/>
              <a:chExt cx="192" cy="192"/>
            </a:xfrm>
          </p:grpSpPr>
          <p:sp>
            <p:nvSpPr>
              <p:cNvPr id="109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5" name="Line 298"/>
            <p:cNvSpPr>
              <a:spLocks noChangeShapeType="1"/>
            </p:cNvSpPr>
            <p:nvPr/>
          </p:nvSpPr>
          <p:spPr bwMode="auto">
            <a:xfrm flipH="1" flipV="1">
              <a:off x="22860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Line 298"/>
            <p:cNvSpPr>
              <a:spLocks noChangeShapeType="1"/>
            </p:cNvSpPr>
            <p:nvPr/>
          </p:nvSpPr>
          <p:spPr bwMode="auto">
            <a:xfrm flipH="1" flipV="1">
              <a:off x="27432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Line 298"/>
            <p:cNvSpPr>
              <a:spLocks noChangeShapeType="1"/>
            </p:cNvSpPr>
            <p:nvPr/>
          </p:nvSpPr>
          <p:spPr bwMode="auto">
            <a:xfrm flipH="1" flipV="1">
              <a:off x="32004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AutoShape 301"/>
            <p:cNvSpPr>
              <a:spLocks noChangeArrowheads="1"/>
            </p:cNvSpPr>
            <p:nvPr/>
          </p:nvSpPr>
          <p:spPr bwMode="auto">
            <a:xfrm>
              <a:off x="20574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ifun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2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218728"/>
            <a:ext cx="7591425" cy="762000"/>
          </a:xfrm>
        </p:spPr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指令集 </a:t>
            </a:r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46" name="组合 145"/>
          <p:cNvGrpSpPr/>
          <p:nvPr/>
        </p:nvGrpSpPr>
        <p:grpSpPr>
          <a:xfrm>
            <a:off x="4514039" y="508700"/>
            <a:ext cx="4318729" cy="3307610"/>
            <a:chOff x="2661508" y="2505652"/>
            <a:chExt cx="4318729" cy="3307610"/>
          </a:xfrm>
        </p:grpSpPr>
        <p:sp>
          <p:nvSpPr>
            <p:cNvPr id="147" name="矩形 146"/>
            <p:cNvSpPr/>
            <p:nvPr/>
          </p:nvSpPr>
          <p:spPr bwMode="auto">
            <a:xfrm>
              <a:off x="4480550" y="2505652"/>
              <a:ext cx="2499687" cy="3307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48" name="Line 223"/>
            <p:cNvSpPr>
              <a:spLocks noChangeShapeType="1"/>
            </p:cNvSpPr>
            <p:nvPr/>
          </p:nvSpPr>
          <p:spPr bwMode="auto">
            <a:xfrm flipV="1">
              <a:off x="2661508" y="4173603"/>
              <a:ext cx="1756605" cy="90767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49" name="Rectangle 138"/>
            <p:cNvSpPr>
              <a:spLocks noChangeArrowheads="1"/>
            </p:cNvSpPr>
            <p:nvPr/>
          </p:nvSpPr>
          <p:spPr bwMode="auto">
            <a:xfrm>
              <a:off x="4799612" y="2564904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rrmovq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0" name="Group 179"/>
            <p:cNvGrpSpPr>
              <a:grpSpLocks/>
            </p:cNvGrpSpPr>
            <p:nvPr/>
          </p:nvGrpSpPr>
          <p:grpSpPr bwMode="auto">
            <a:xfrm>
              <a:off x="5898709" y="2564904"/>
              <a:ext cx="652768" cy="305365"/>
              <a:chOff x="4560" y="2160"/>
              <a:chExt cx="384" cy="192"/>
            </a:xfrm>
          </p:grpSpPr>
          <p:sp>
            <p:nvSpPr>
              <p:cNvPr id="182" name="Rectangle 1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Rectangle 141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84" name="Rectangle 1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1" name="Rectangle 143"/>
            <p:cNvSpPr>
              <a:spLocks noChangeArrowheads="1"/>
            </p:cNvSpPr>
            <p:nvPr/>
          </p:nvSpPr>
          <p:spPr bwMode="auto">
            <a:xfrm>
              <a:off x="4799612" y="3022962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cmovle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2" name="Group 178"/>
            <p:cNvGrpSpPr>
              <a:grpSpLocks/>
            </p:cNvGrpSpPr>
            <p:nvPr/>
          </p:nvGrpSpPr>
          <p:grpSpPr bwMode="auto">
            <a:xfrm>
              <a:off x="5903405" y="3022962"/>
              <a:ext cx="652768" cy="305365"/>
              <a:chOff x="4560" y="2448"/>
              <a:chExt cx="384" cy="192"/>
            </a:xfrm>
          </p:grpSpPr>
          <p:sp>
            <p:nvSpPr>
              <p:cNvPr id="179" name="Rectangle 145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Rectangle 1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1" name="Rectangle 14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3" name="Rectangle 148"/>
            <p:cNvSpPr>
              <a:spLocks noChangeArrowheads="1"/>
            </p:cNvSpPr>
            <p:nvPr/>
          </p:nvSpPr>
          <p:spPr bwMode="auto">
            <a:xfrm>
              <a:off x="4799612" y="3481010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cmovl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" name="Group 177"/>
            <p:cNvGrpSpPr>
              <a:grpSpLocks/>
            </p:cNvGrpSpPr>
            <p:nvPr/>
          </p:nvGrpSpPr>
          <p:grpSpPr bwMode="auto">
            <a:xfrm>
              <a:off x="5898709" y="3481010"/>
              <a:ext cx="652768" cy="305365"/>
              <a:chOff x="4560" y="2736"/>
              <a:chExt cx="384" cy="192"/>
            </a:xfrm>
          </p:grpSpPr>
          <p:sp>
            <p:nvSpPr>
              <p:cNvPr id="176" name="Rectangle 150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Rectangle 151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8" name="Rectangle 15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4799612" y="393900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176"/>
            <p:cNvGrpSpPr>
              <a:grpSpLocks/>
            </p:cNvGrpSpPr>
            <p:nvPr/>
          </p:nvGrpSpPr>
          <p:grpSpPr bwMode="auto">
            <a:xfrm>
              <a:off x="5898709" y="3939007"/>
              <a:ext cx="652768" cy="305365"/>
              <a:chOff x="4560" y="3024"/>
              <a:chExt cx="384" cy="192"/>
            </a:xfrm>
          </p:grpSpPr>
          <p:sp>
            <p:nvSpPr>
              <p:cNvPr id="173" name="Rectangle 155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Rectangle 15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5" name="Rectangle 157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4799612" y="439709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cmovne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8" name="Group 173"/>
            <p:cNvGrpSpPr>
              <a:grpSpLocks/>
            </p:cNvGrpSpPr>
            <p:nvPr/>
          </p:nvGrpSpPr>
          <p:grpSpPr bwMode="auto">
            <a:xfrm>
              <a:off x="5898709" y="4397097"/>
              <a:ext cx="652768" cy="305365"/>
              <a:chOff x="4560" y="3312"/>
              <a:chExt cx="384" cy="192"/>
            </a:xfrm>
          </p:grpSpPr>
          <p:sp>
            <p:nvSpPr>
              <p:cNvPr id="170" name="Rectangle 16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Rectangle 161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72" name="Rectangle 162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9" name="Rectangle 163"/>
            <p:cNvSpPr>
              <a:spLocks noChangeArrowheads="1"/>
            </p:cNvSpPr>
            <p:nvPr/>
          </p:nvSpPr>
          <p:spPr bwMode="auto">
            <a:xfrm>
              <a:off x="4799612" y="4855155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cmovge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0" name="Group 175"/>
            <p:cNvGrpSpPr>
              <a:grpSpLocks/>
            </p:cNvGrpSpPr>
            <p:nvPr/>
          </p:nvGrpSpPr>
          <p:grpSpPr bwMode="auto">
            <a:xfrm>
              <a:off x="5898709" y="4855155"/>
              <a:ext cx="652768" cy="305365"/>
              <a:chOff x="4560" y="3600"/>
              <a:chExt cx="384" cy="192"/>
            </a:xfrm>
          </p:grpSpPr>
          <p:sp>
            <p:nvSpPr>
              <p:cNvPr id="167" name="Rectangle 165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Rectangle 166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69" name="Rectangle 167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1" name="Rectangle 168"/>
            <p:cNvSpPr>
              <a:spLocks noChangeArrowheads="1"/>
            </p:cNvSpPr>
            <p:nvPr/>
          </p:nvSpPr>
          <p:spPr bwMode="auto">
            <a:xfrm>
              <a:off x="4799612" y="531316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cmovg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2" name="Group 174"/>
            <p:cNvGrpSpPr>
              <a:grpSpLocks/>
            </p:cNvGrpSpPr>
            <p:nvPr/>
          </p:nvGrpSpPr>
          <p:grpSpPr bwMode="auto">
            <a:xfrm>
              <a:off x="5898709" y="5313167"/>
              <a:ext cx="652768" cy="305365"/>
              <a:chOff x="4560" y="3888"/>
              <a:chExt cx="384" cy="192"/>
            </a:xfrm>
          </p:grpSpPr>
          <p:sp>
            <p:nvSpPr>
              <p:cNvPr id="164" name="Rectangle 17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Rectangle 171"/>
              <p:cNvSpPr>
                <a:spLocks noChangeArrowheads="1"/>
              </p:cNvSpPr>
              <p:nvPr/>
            </p:nvSpPr>
            <p:spPr bwMode="auto">
              <a:xfrm>
                <a:off x="4752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66" name="Rectangle 172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3" name="左大括号 162"/>
            <p:cNvSpPr/>
            <p:nvPr/>
          </p:nvSpPr>
          <p:spPr bwMode="auto">
            <a:xfrm>
              <a:off x="4433413" y="2727126"/>
              <a:ext cx="407946" cy="2892954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72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取指逻辑</a:t>
            </a:r>
            <a:endParaRPr lang="en-US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144" y="4077072"/>
            <a:ext cx="7783210" cy="2376264"/>
          </a:xfrm>
        </p:spPr>
        <p:txBody>
          <a:bodyPr/>
          <a:lstStyle/>
          <a:p>
            <a:r>
              <a:rPr lang="zh-CN" altLang="en-US" dirty="0" smtClean="0"/>
              <a:t>控制逻辑</a:t>
            </a:r>
            <a:endParaRPr lang="en-US" dirty="0"/>
          </a:p>
          <a:p>
            <a:pPr lvl="1"/>
            <a:r>
              <a:rPr lang="en-US" dirty="0"/>
              <a:t>Instr. Valid: </a:t>
            </a:r>
            <a:r>
              <a:rPr lang="zh-CN" altLang="en-US" dirty="0" smtClean="0"/>
              <a:t>指令是否有效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 smtClean="0"/>
              <a:t>icode</a:t>
            </a:r>
            <a:r>
              <a:rPr lang="en-US" dirty="0" smtClean="0"/>
              <a:t>, </a:t>
            </a:r>
            <a:r>
              <a:rPr lang="en-US" dirty="0" err="1" smtClean="0"/>
              <a:t>ifun</a:t>
            </a:r>
            <a:r>
              <a:rPr lang="en-US" dirty="0" smtClean="0"/>
              <a:t>: </a:t>
            </a:r>
            <a:r>
              <a:rPr lang="zh-CN" altLang="en-US" dirty="0" smtClean="0"/>
              <a:t>指令地址无效时生成</a:t>
            </a:r>
            <a:r>
              <a:rPr lang="en-US" altLang="zh-CN" dirty="0" smtClean="0"/>
              <a:t>no-op</a:t>
            </a:r>
            <a:r>
              <a:rPr lang="zh-CN" altLang="en-US" dirty="0" smtClean="0"/>
              <a:t>指令</a:t>
            </a:r>
            <a:endParaRPr lang="en-US" dirty="0" smtClean="0"/>
          </a:p>
          <a:p>
            <a:pPr lvl="1"/>
            <a:r>
              <a:rPr lang="en-US" dirty="0" smtClean="0"/>
              <a:t>Need </a:t>
            </a:r>
            <a:r>
              <a:rPr lang="en-US" dirty="0" err="1"/>
              <a:t>regids</a:t>
            </a:r>
            <a:r>
              <a:rPr lang="en-US" dirty="0"/>
              <a:t>: </a:t>
            </a:r>
            <a:r>
              <a:rPr lang="zh-CN" altLang="en-US" dirty="0" smtClean="0"/>
              <a:t>指令是否有寄存器字节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Need </a:t>
            </a:r>
            <a:r>
              <a:rPr lang="en-US" dirty="0" err="1"/>
              <a:t>valC</a:t>
            </a:r>
            <a:r>
              <a:rPr lang="en-US" dirty="0"/>
              <a:t>: </a:t>
            </a:r>
            <a:r>
              <a:rPr lang="zh-CN" altLang="en-US" dirty="0" smtClean="0"/>
              <a:t>指令是否有常数字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69575" y="222663"/>
            <a:ext cx="5341419" cy="4504141"/>
            <a:chOff x="457200" y="11658600"/>
            <a:chExt cx="5334000" cy="4495800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676400" y="145542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2000" b="1" kern="0" dirty="0">
                  <a:solidFill>
                    <a:sysClr val="windowText" lastClr="000000"/>
                  </a:solidFill>
                </a:rPr>
                <a:t>指令内存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876800" y="12420600"/>
              <a:ext cx="914400" cy="914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algn="ctr" defTabSz="915678">
                <a:defRPr/>
              </a:pPr>
              <a:r>
                <a:rPr lang="zh-CN" altLang="en-US" sz="2000" b="1" kern="0" dirty="0">
                  <a:solidFill>
                    <a:sysClr val="windowText" lastClr="000000"/>
                  </a:solidFill>
                </a:rPr>
                <a:t>增加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5410200" y="120396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29718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rB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6002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icode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0574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ifun</a:t>
              </a:r>
            </a:p>
          </p:txBody>
        </p:sp>
        <p:sp>
          <p:nvSpPr>
            <p:cNvPr id="12" name="Oval 30"/>
            <p:cNvSpPr>
              <a:spLocks noChangeArrowheads="1"/>
            </p:cNvSpPr>
            <p:nvPr/>
          </p:nvSpPr>
          <p:spPr bwMode="auto">
            <a:xfrm>
              <a:off x="2514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rA</a:t>
              </a:r>
            </a:p>
          </p:txBody>
        </p:sp>
        <p:sp>
          <p:nvSpPr>
            <p:cNvPr id="13" name="Line 221"/>
            <p:cNvSpPr>
              <a:spLocks noChangeShapeType="1"/>
            </p:cNvSpPr>
            <p:nvPr/>
          </p:nvSpPr>
          <p:spPr bwMode="auto">
            <a:xfrm flipV="1">
              <a:off x="2743200" y="1516380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222"/>
            <p:cNvSpPr>
              <a:spLocks/>
            </p:cNvSpPr>
            <p:nvPr/>
          </p:nvSpPr>
          <p:spPr bwMode="auto">
            <a:xfrm>
              <a:off x="2743200" y="13335000"/>
              <a:ext cx="2667000" cy="2133600"/>
            </a:xfrm>
            <a:custGeom>
              <a:avLst/>
              <a:gdLst>
                <a:gd name="T0" fmla="*/ 0 w 1200"/>
                <a:gd name="T1" fmla="*/ 2133600 h 96"/>
                <a:gd name="T2" fmla="*/ 2667000 w 1200"/>
                <a:gd name="T3" fmla="*/ 2133600 h 96"/>
                <a:gd name="T4" fmla="*/ 2667000 w 1200"/>
                <a:gd name="T5" fmla="*/ 0 h 96"/>
                <a:gd name="T6" fmla="*/ 0 60000 65536"/>
                <a:gd name="T7" fmla="*/ 0 60000 65536"/>
                <a:gd name="T8" fmla="*/ 0 60000 65536"/>
                <a:gd name="T9" fmla="*/ 0 w 1200"/>
                <a:gd name="T10" fmla="*/ 0 h 96"/>
                <a:gd name="T11" fmla="*/ 1200 w 12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96">
                  <a:moveTo>
                    <a:pt x="0" y="96"/>
                  </a:moveTo>
                  <a:lnTo>
                    <a:pt x="1200" y="96"/>
                  </a:lnTo>
                  <a:lnTo>
                    <a:pt x="120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5" name="Group 223"/>
            <p:cNvGrpSpPr>
              <a:grpSpLocks/>
            </p:cNvGrpSpPr>
            <p:nvPr/>
          </p:nvGrpSpPr>
          <p:grpSpPr bwMode="auto">
            <a:xfrm>
              <a:off x="1752600" y="13106400"/>
              <a:ext cx="152400" cy="152400"/>
              <a:chOff x="240" y="4176"/>
              <a:chExt cx="192" cy="192"/>
            </a:xfrm>
          </p:grpSpPr>
          <p:sp>
            <p:nvSpPr>
              <p:cNvPr id="61" name="Oval 2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Rectangle 2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231"/>
            <p:cNvSpPr>
              <a:spLocks noChangeArrowheads="1"/>
            </p:cNvSpPr>
            <p:nvPr/>
          </p:nvSpPr>
          <p:spPr bwMode="auto">
            <a:xfrm>
              <a:off x="2362200" y="1577340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PC</a:t>
              </a:r>
            </a:p>
          </p:txBody>
        </p:sp>
        <p:sp>
          <p:nvSpPr>
            <p:cNvPr id="17" name="Oval 232"/>
            <p:cNvSpPr>
              <a:spLocks noChangeArrowheads="1"/>
            </p:cNvSpPr>
            <p:nvPr/>
          </p:nvSpPr>
          <p:spPr bwMode="auto">
            <a:xfrm>
              <a:off x="34290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valC</a:t>
              </a:r>
            </a:p>
          </p:txBody>
        </p:sp>
        <p:sp>
          <p:nvSpPr>
            <p:cNvPr id="18" name="Oval 233"/>
            <p:cNvSpPr>
              <a:spLocks noChangeArrowheads="1"/>
            </p:cNvSpPr>
            <p:nvPr/>
          </p:nvSpPr>
          <p:spPr bwMode="auto">
            <a:xfrm>
              <a:off x="5181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valP</a:t>
              </a:r>
            </a:p>
          </p:txBody>
        </p:sp>
        <p:sp>
          <p:nvSpPr>
            <p:cNvPr id="19" name="Line 293"/>
            <p:cNvSpPr>
              <a:spLocks noChangeShapeType="1"/>
            </p:cNvSpPr>
            <p:nvPr/>
          </p:nvSpPr>
          <p:spPr bwMode="auto">
            <a:xfrm flipH="1" flipV="1">
              <a:off x="3657600" y="12039600"/>
              <a:ext cx="0" cy="1828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Line 298"/>
            <p:cNvSpPr>
              <a:spLocks noChangeShapeType="1"/>
            </p:cNvSpPr>
            <p:nvPr/>
          </p:nvSpPr>
          <p:spPr bwMode="auto">
            <a:xfrm flipH="1" flipV="1">
              <a:off x="18288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AutoShape 300"/>
            <p:cNvSpPr>
              <a:spLocks noChangeArrowheads="1"/>
            </p:cNvSpPr>
            <p:nvPr/>
          </p:nvSpPr>
          <p:spPr bwMode="auto">
            <a:xfrm>
              <a:off x="3886200" y="12877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Need</a:t>
              </a:r>
            </a:p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regids</a:t>
              </a:r>
            </a:p>
          </p:txBody>
        </p:sp>
        <p:sp>
          <p:nvSpPr>
            <p:cNvPr id="22" name="AutoShape 301"/>
            <p:cNvSpPr>
              <a:spLocks noChangeArrowheads="1"/>
            </p:cNvSpPr>
            <p:nvPr/>
          </p:nvSpPr>
          <p:spPr bwMode="auto">
            <a:xfrm>
              <a:off x="3886200" y="1226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Need</a:t>
              </a:r>
            </a:p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valC</a:t>
              </a:r>
            </a:p>
          </p:txBody>
        </p:sp>
        <p:sp>
          <p:nvSpPr>
            <p:cNvPr id="23" name="Line 302"/>
            <p:cNvSpPr>
              <a:spLocks noChangeShapeType="1"/>
            </p:cNvSpPr>
            <p:nvPr/>
          </p:nvSpPr>
          <p:spPr bwMode="auto">
            <a:xfrm rot="5400000" flipV="1">
              <a:off x="2857500" y="121539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4" name="Group 303"/>
            <p:cNvGrpSpPr>
              <a:grpSpLocks/>
            </p:cNvGrpSpPr>
            <p:nvPr/>
          </p:nvGrpSpPr>
          <p:grpSpPr bwMode="auto">
            <a:xfrm>
              <a:off x="1752600" y="12496800"/>
              <a:ext cx="152400" cy="152400"/>
              <a:chOff x="240" y="4176"/>
              <a:chExt cx="192" cy="192"/>
            </a:xfrm>
          </p:grpSpPr>
          <p:sp>
            <p:nvSpPr>
              <p:cNvPr id="59" name="Oval 30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Rectangle 30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5" name="Line 306"/>
            <p:cNvSpPr>
              <a:spLocks noChangeShapeType="1"/>
            </p:cNvSpPr>
            <p:nvPr/>
          </p:nvSpPr>
          <p:spPr bwMode="auto">
            <a:xfrm rot="5400000" flipV="1">
              <a:off x="2857500" y="115443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307"/>
            <p:cNvSpPr>
              <a:spLocks noChangeShapeType="1"/>
            </p:cNvSpPr>
            <p:nvPr/>
          </p:nvSpPr>
          <p:spPr bwMode="auto">
            <a:xfrm rot="5400000" flipV="1">
              <a:off x="4724400" y="124206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308"/>
            <p:cNvSpPr>
              <a:spLocks noChangeShapeType="1"/>
            </p:cNvSpPr>
            <p:nvPr/>
          </p:nvSpPr>
          <p:spPr bwMode="auto">
            <a:xfrm rot="5400000" flipV="1">
              <a:off x="4724400" y="13030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8" name="Group 310"/>
            <p:cNvGrpSpPr>
              <a:grpSpLocks/>
            </p:cNvGrpSpPr>
            <p:nvPr/>
          </p:nvGrpSpPr>
          <p:grpSpPr bwMode="auto">
            <a:xfrm>
              <a:off x="2667000" y="15392400"/>
              <a:ext cx="152400" cy="152400"/>
              <a:chOff x="240" y="4176"/>
              <a:chExt cx="192" cy="192"/>
            </a:xfrm>
          </p:grpSpPr>
          <p:sp>
            <p:nvSpPr>
              <p:cNvPr id="57" name="Oval 3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Rectangle 3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9" name="AutoShape 313"/>
            <p:cNvSpPr>
              <a:spLocks noChangeArrowheads="1"/>
            </p:cNvSpPr>
            <p:nvPr/>
          </p:nvSpPr>
          <p:spPr bwMode="auto">
            <a:xfrm>
              <a:off x="762000" y="1257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Instr</a:t>
              </a:r>
            </a:p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valid</a:t>
              </a:r>
            </a:p>
          </p:txBody>
        </p:sp>
        <p:sp>
          <p:nvSpPr>
            <p:cNvPr id="30" name="Line 314"/>
            <p:cNvSpPr>
              <a:spLocks noChangeShapeType="1"/>
            </p:cNvSpPr>
            <p:nvPr/>
          </p:nvSpPr>
          <p:spPr bwMode="auto">
            <a:xfrm rot="16200000" flipH="1" flipV="1">
              <a:off x="1638300" y="126873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1" name="Group 316"/>
            <p:cNvGrpSpPr>
              <a:grpSpLocks/>
            </p:cNvGrpSpPr>
            <p:nvPr/>
          </p:nvGrpSpPr>
          <p:grpSpPr bwMode="auto">
            <a:xfrm>
              <a:off x="1752600" y="12801600"/>
              <a:ext cx="152400" cy="152400"/>
              <a:chOff x="240" y="4176"/>
              <a:chExt cx="192" cy="192"/>
            </a:xfrm>
          </p:grpSpPr>
          <p:sp>
            <p:nvSpPr>
              <p:cNvPr id="55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2" name="Line 319"/>
            <p:cNvSpPr>
              <a:spLocks noChangeShapeType="1"/>
            </p:cNvSpPr>
            <p:nvPr/>
          </p:nvSpPr>
          <p:spPr bwMode="auto">
            <a:xfrm rot="16200000" flipH="1" flipV="1">
              <a:off x="609600" y="12725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0"/>
            <p:cNvSpPr>
              <a:spLocks noChangeArrowheads="1"/>
            </p:cNvSpPr>
            <p:nvPr/>
          </p:nvSpPr>
          <p:spPr bwMode="auto">
            <a:xfrm>
              <a:off x="2667000" y="13868400"/>
              <a:ext cx="10668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Align</a:t>
              </a:r>
            </a:p>
          </p:txBody>
        </p:sp>
        <p:sp>
          <p:nvSpPr>
            <p:cNvPr id="34" name="Freeform 321"/>
            <p:cNvSpPr>
              <a:spLocks/>
            </p:cNvSpPr>
            <p:nvPr/>
          </p:nvSpPr>
          <p:spPr bwMode="auto">
            <a:xfrm>
              <a:off x="3733800" y="13182600"/>
              <a:ext cx="990600" cy="914400"/>
            </a:xfrm>
            <a:custGeom>
              <a:avLst/>
              <a:gdLst>
                <a:gd name="T0" fmla="*/ 990600 w 720"/>
                <a:gd name="T1" fmla="*/ 0 h 240"/>
                <a:gd name="T2" fmla="*/ 990600 w 720"/>
                <a:gd name="T3" fmla="*/ 914400 h 240"/>
                <a:gd name="T4" fmla="*/ 0 w 720"/>
                <a:gd name="T5" fmla="*/ 91440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5" name="Group 322"/>
            <p:cNvGrpSpPr>
              <a:grpSpLocks/>
            </p:cNvGrpSpPr>
            <p:nvPr/>
          </p:nvGrpSpPr>
          <p:grpSpPr bwMode="auto">
            <a:xfrm>
              <a:off x="4648200" y="13106400"/>
              <a:ext cx="152400" cy="152400"/>
              <a:chOff x="240" y="4176"/>
              <a:chExt cx="192" cy="192"/>
            </a:xfrm>
          </p:grpSpPr>
          <p:sp>
            <p:nvSpPr>
              <p:cNvPr id="53" name="Oval 323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Rectangle 324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6" name="Line 326"/>
            <p:cNvSpPr>
              <a:spLocks noChangeShapeType="1"/>
            </p:cNvSpPr>
            <p:nvPr/>
          </p:nvSpPr>
          <p:spPr bwMode="auto">
            <a:xfrm flipV="1">
              <a:off x="3200400" y="14249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27"/>
            <p:cNvSpPr>
              <a:spLocks noChangeArrowheads="1"/>
            </p:cNvSpPr>
            <p:nvPr/>
          </p:nvSpPr>
          <p:spPr bwMode="auto">
            <a:xfrm>
              <a:off x="1752600" y="138684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Split</a:t>
              </a:r>
            </a:p>
          </p:txBody>
        </p:sp>
        <p:sp>
          <p:nvSpPr>
            <p:cNvPr id="38" name="Line 328"/>
            <p:cNvSpPr>
              <a:spLocks noChangeShapeType="1"/>
            </p:cNvSpPr>
            <p:nvPr/>
          </p:nvSpPr>
          <p:spPr bwMode="auto">
            <a:xfrm flipV="1">
              <a:off x="2057400" y="1424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29"/>
            <p:cNvSpPr>
              <a:spLocks noChangeArrowheads="1"/>
            </p:cNvSpPr>
            <p:nvPr/>
          </p:nvSpPr>
          <p:spPr bwMode="auto">
            <a:xfrm>
              <a:off x="3200400" y="14279563"/>
              <a:ext cx="672646" cy="253446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5678">
                <a:defRPr/>
              </a:pPr>
              <a:r>
                <a:rPr lang="en-US" sz="1050" b="1" kern="0" dirty="0">
                  <a:solidFill>
                    <a:sysClr val="windowText" lastClr="000000"/>
                  </a:solidFill>
                </a:rPr>
                <a:t>Bytes 1-9</a:t>
              </a:r>
            </a:p>
          </p:txBody>
        </p:sp>
        <p:sp>
          <p:nvSpPr>
            <p:cNvPr id="40" name="Rectangle 330"/>
            <p:cNvSpPr>
              <a:spLocks noChangeArrowheads="1"/>
            </p:cNvSpPr>
            <p:nvPr/>
          </p:nvSpPr>
          <p:spPr bwMode="auto">
            <a:xfrm>
              <a:off x="2070100" y="14279563"/>
              <a:ext cx="514170" cy="253446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5678">
                <a:defRPr/>
              </a:pPr>
              <a:r>
                <a:rPr lang="en-US" sz="1050" b="1" kern="0">
                  <a:solidFill>
                    <a:sysClr val="windowText" lastClr="000000"/>
                  </a:solidFill>
                </a:rPr>
                <a:t>Byte 0</a:t>
              </a:r>
            </a:p>
          </p:txBody>
        </p:sp>
        <p:cxnSp>
          <p:nvCxnSpPr>
            <p:cNvPr id="41" name="Straight Arrow Connector 53"/>
            <p:cNvCxnSpPr>
              <a:cxnSpLocks noChangeShapeType="1"/>
              <a:stCxn id="6" idx="1"/>
            </p:cNvCxnSpPr>
            <p:nvPr/>
          </p:nvCxnSpPr>
          <p:spPr bwMode="auto">
            <a:xfrm rot="10800000">
              <a:off x="838200" y="14859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685800" y="14859000"/>
              <a:ext cx="9144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050" b="1" kern="0">
                  <a:solidFill>
                    <a:sysClr val="windowText" lastClr="000000"/>
                  </a:solidFill>
                </a:rPr>
                <a:t>imem_error</a:t>
              </a:r>
            </a:p>
          </p:txBody>
        </p:sp>
        <p:sp>
          <p:nvSpPr>
            <p:cNvPr id="43" name="AutoShape 301"/>
            <p:cNvSpPr>
              <a:spLocks noChangeArrowheads="1"/>
            </p:cNvSpPr>
            <p:nvPr/>
          </p:nvSpPr>
          <p:spPr bwMode="auto">
            <a:xfrm>
              <a:off x="16002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icode</a:t>
              </a:r>
            </a:p>
          </p:txBody>
        </p:sp>
        <p:cxnSp>
          <p:nvCxnSpPr>
            <p:cNvPr id="44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723107" y="14212094"/>
              <a:ext cx="1296987" cy="3175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45" name="Straight Arrow Connector 56"/>
            <p:cNvCxnSpPr>
              <a:cxnSpLocks noChangeShapeType="1"/>
              <a:endCxn id="43" idx="1"/>
            </p:cNvCxnSpPr>
            <p:nvPr/>
          </p:nvCxnSpPr>
          <p:spPr bwMode="auto">
            <a:xfrm>
              <a:off x="1371600" y="13563600"/>
              <a:ext cx="2286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46" name="Group 316"/>
            <p:cNvGrpSpPr>
              <a:grpSpLocks/>
            </p:cNvGrpSpPr>
            <p:nvPr/>
          </p:nvGrpSpPr>
          <p:grpSpPr bwMode="auto">
            <a:xfrm>
              <a:off x="1295400" y="14782800"/>
              <a:ext cx="152400" cy="152400"/>
              <a:chOff x="240" y="4176"/>
              <a:chExt cx="192" cy="192"/>
            </a:xfrm>
          </p:grpSpPr>
          <p:sp>
            <p:nvSpPr>
              <p:cNvPr id="51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7" name="Line 298"/>
            <p:cNvSpPr>
              <a:spLocks noChangeShapeType="1"/>
            </p:cNvSpPr>
            <p:nvPr/>
          </p:nvSpPr>
          <p:spPr bwMode="auto">
            <a:xfrm flipH="1" flipV="1">
              <a:off x="22860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Line 298"/>
            <p:cNvSpPr>
              <a:spLocks noChangeShapeType="1"/>
            </p:cNvSpPr>
            <p:nvPr/>
          </p:nvSpPr>
          <p:spPr bwMode="auto">
            <a:xfrm flipH="1" flipV="1">
              <a:off x="27432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Line 298"/>
            <p:cNvSpPr>
              <a:spLocks noChangeShapeType="1"/>
            </p:cNvSpPr>
            <p:nvPr/>
          </p:nvSpPr>
          <p:spPr bwMode="auto">
            <a:xfrm flipH="1" flipV="1">
              <a:off x="32004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AutoShape 301"/>
            <p:cNvSpPr>
              <a:spLocks noChangeArrowheads="1"/>
            </p:cNvSpPr>
            <p:nvPr/>
          </p:nvSpPr>
          <p:spPr bwMode="auto">
            <a:xfrm>
              <a:off x="20574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ifun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377" y="248110"/>
            <a:ext cx="5311214" cy="1202377"/>
          </a:xfrm>
        </p:spPr>
        <p:txBody>
          <a:bodyPr/>
          <a:lstStyle/>
          <a:p>
            <a:r>
              <a:rPr lang="en-US" altLang="zh-CN" dirty="0" smtClean="0"/>
              <a:t>HCL</a:t>
            </a:r>
            <a:r>
              <a:rPr lang="zh-CN" altLang="en-US" dirty="0" smtClean="0"/>
              <a:t>描述的取指控制逻辑</a:t>
            </a:r>
            <a:endParaRPr lang="en-US" dirty="0"/>
          </a:p>
        </p:txBody>
      </p:sp>
      <p:sp>
        <p:nvSpPr>
          <p:cNvPr id="381110" name="Text Box 182"/>
          <p:cNvSpPr txBox="1">
            <a:spLocks noChangeArrowheads="1"/>
          </p:cNvSpPr>
          <p:nvPr/>
        </p:nvSpPr>
        <p:spPr bwMode="auto">
          <a:xfrm>
            <a:off x="395536" y="2132856"/>
            <a:ext cx="4769123" cy="378578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# Determine instruction code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imem_error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: INOP;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1: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imem_icode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# Determine instruction function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ifun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imem_error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: FNONE;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1: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imem_ifun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106143" y="604369"/>
            <a:ext cx="3052239" cy="4122434"/>
            <a:chOff x="4337050" y="146050"/>
            <a:chExt cx="3048000" cy="4114800"/>
          </a:xfrm>
        </p:grpSpPr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327650" y="266065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2000" b="1" kern="0" dirty="0">
                  <a:solidFill>
                    <a:sysClr val="windowText" lastClr="000000"/>
                  </a:solidFill>
                </a:rPr>
                <a:t>指令内存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221"/>
            <p:cNvSpPr>
              <a:spLocks noChangeShapeType="1"/>
            </p:cNvSpPr>
            <p:nvPr/>
          </p:nvSpPr>
          <p:spPr bwMode="auto">
            <a:xfrm flipV="1">
              <a:off x="6394450" y="327025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31"/>
            <p:cNvSpPr>
              <a:spLocks noChangeArrowheads="1"/>
            </p:cNvSpPr>
            <p:nvPr/>
          </p:nvSpPr>
          <p:spPr bwMode="auto">
            <a:xfrm>
              <a:off x="6013450" y="387985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PC</a:t>
              </a:r>
            </a:p>
          </p:txBody>
        </p:sp>
        <p:sp>
          <p:nvSpPr>
            <p:cNvPr id="32" name="Line 298"/>
            <p:cNvSpPr>
              <a:spLocks noChangeShapeType="1"/>
            </p:cNvSpPr>
            <p:nvPr/>
          </p:nvSpPr>
          <p:spPr bwMode="auto">
            <a:xfrm flipH="1" flipV="1">
              <a:off x="5480050" y="14605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Rectangle 327"/>
            <p:cNvSpPr>
              <a:spLocks noChangeArrowheads="1"/>
            </p:cNvSpPr>
            <p:nvPr/>
          </p:nvSpPr>
          <p:spPr bwMode="auto">
            <a:xfrm>
              <a:off x="5403850" y="197485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Split</a:t>
              </a:r>
            </a:p>
          </p:txBody>
        </p:sp>
        <p:sp>
          <p:nvSpPr>
            <p:cNvPr id="50" name="Line 328"/>
            <p:cNvSpPr>
              <a:spLocks noChangeShapeType="1"/>
            </p:cNvSpPr>
            <p:nvPr/>
          </p:nvSpPr>
          <p:spPr bwMode="auto">
            <a:xfrm flipV="1">
              <a:off x="5708650" y="235585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Rectangle 330"/>
            <p:cNvSpPr>
              <a:spLocks noChangeArrowheads="1"/>
            </p:cNvSpPr>
            <p:nvPr/>
          </p:nvSpPr>
          <p:spPr bwMode="auto">
            <a:xfrm>
              <a:off x="5721350" y="2386013"/>
              <a:ext cx="514170" cy="253446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5678">
                <a:defRPr/>
              </a:pPr>
              <a:r>
                <a:rPr lang="en-US" sz="1050" b="1" kern="0">
                  <a:solidFill>
                    <a:sysClr val="windowText" lastClr="000000"/>
                  </a:solidFill>
                </a:rPr>
                <a:t>Byte 0</a:t>
              </a:r>
            </a:p>
          </p:txBody>
        </p:sp>
        <p:cxnSp>
          <p:nvCxnSpPr>
            <p:cNvPr id="53" name="Straight Arrow Connector 53"/>
            <p:cNvCxnSpPr>
              <a:cxnSpLocks noChangeShapeType="1"/>
              <a:stCxn id="18" idx="1"/>
            </p:cNvCxnSpPr>
            <p:nvPr/>
          </p:nvCxnSpPr>
          <p:spPr bwMode="auto">
            <a:xfrm rot="10800000">
              <a:off x="4489450" y="296545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4337050" y="2965450"/>
              <a:ext cx="9144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050" b="1" kern="0">
                  <a:solidFill>
                    <a:sysClr val="windowText" lastClr="000000"/>
                  </a:solidFill>
                </a:rPr>
                <a:t>imem_error</a:t>
              </a:r>
            </a:p>
          </p:txBody>
        </p:sp>
        <p:sp>
          <p:nvSpPr>
            <p:cNvPr id="55" name="AutoShape 301"/>
            <p:cNvSpPr>
              <a:spLocks noChangeArrowheads="1"/>
            </p:cNvSpPr>
            <p:nvPr/>
          </p:nvSpPr>
          <p:spPr bwMode="auto">
            <a:xfrm>
              <a:off x="5251450" y="15176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icode</a:t>
              </a:r>
            </a:p>
          </p:txBody>
        </p:sp>
        <p:cxnSp>
          <p:nvCxnSpPr>
            <p:cNvPr id="56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4374357" y="2318544"/>
              <a:ext cx="1296987" cy="3175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57" name="Straight Arrow Connector 56"/>
            <p:cNvCxnSpPr>
              <a:cxnSpLocks noChangeShapeType="1"/>
              <a:endCxn id="55" idx="1"/>
            </p:cNvCxnSpPr>
            <p:nvPr/>
          </p:nvCxnSpPr>
          <p:spPr bwMode="auto">
            <a:xfrm>
              <a:off x="5022850" y="1670050"/>
              <a:ext cx="2286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58" name="Group 316"/>
            <p:cNvGrpSpPr>
              <a:grpSpLocks/>
            </p:cNvGrpSpPr>
            <p:nvPr/>
          </p:nvGrpSpPr>
          <p:grpSpPr bwMode="auto">
            <a:xfrm>
              <a:off x="4946650" y="2889250"/>
              <a:ext cx="152400" cy="152400"/>
              <a:chOff x="240" y="4176"/>
              <a:chExt cx="192" cy="192"/>
            </a:xfrm>
          </p:grpSpPr>
          <p:sp>
            <p:nvSpPr>
              <p:cNvPr id="63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9" name="Line 298"/>
            <p:cNvSpPr>
              <a:spLocks noChangeShapeType="1"/>
            </p:cNvSpPr>
            <p:nvPr/>
          </p:nvSpPr>
          <p:spPr bwMode="auto">
            <a:xfrm flipH="1" flipV="1">
              <a:off x="5937250" y="14605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AutoShape 301"/>
            <p:cNvSpPr>
              <a:spLocks noChangeArrowheads="1"/>
            </p:cNvSpPr>
            <p:nvPr/>
          </p:nvSpPr>
          <p:spPr bwMode="auto">
            <a:xfrm>
              <a:off x="5708650" y="15176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ifun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2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"/>
            <a:ext cx="5220072" cy="1202377"/>
          </a:xfrm>
        </p:spPr>
        <p:txBody>
          <a:bodyPr/>
          <a:lstStyle/>
          <a:p>
            <a:r>
              <a:rPr lang="en-US" altLang="zh-CN" dirty="0"/>
              <a:t>HCL</a:t>
            </a:r>
            <a:r>
              <a:rPr lang="zh-CN" altLang="en-US" dirty="0"/>
              <a:t>描述的取指控制逻辑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904875" y="2348880"/>
            <a:ext cx="903288" cy="3978670"/>
            <a:chOff x="904875" y="2002512"/>
            <a:chExt cx="903288" cy="4325038"/>
          </a:xfrm>
        </p:grpSpPr>
        <p:sp>
          <p:nvSpPr>
            <p:cNvPr id="109" name="Line 6"/>
            <p:cNvSpPr>
              <a:spLocks noChangeShapeType="1"/>
            </p:cNvSpPr>
            <p:nvPr/>
          </p:nvSpPr>
          <p:spPr bwMode="auto">
            <a:xfrm>
              <a:off x="904875" y="2002512"/>
              <a:ext cx="84772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Line 7"/>
            <p:cNvSpPr>
              <a:spLocks noChangeShapeType="1"/>
            </p:cNvSpPr>
            <p:nvPr/>
          </p:nvSpPr>
          <p:spPr bwMode="auto">
            <a:xfrm>
              <a:off x="904875" y="2393896"/>
              <a:ext cx="84772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" name="Line 8"/>
            <p:cNvSpPr>
              <a:spLocks noChangeShapeType="1"/>
            </p:cNvSpPr>
            <p:nvPr/>
          </p:nvSpPr>
          <p:spPr bwMode="auto">
            <a:xfrm>
              <a:off x="904875" y="2785279"/>
              <a:ext cx="84772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" name="Line 9"/>
            <p:cNvSpPr>
              <a:spLocks noChangeShapeType="1"/>
            </p:cNvSpPr>
            <p:nvPr/>
          </p:nvSpPr>
          <p:spPr bwMode="auto">
            <a:xfrm>
              <a:off x="904875" y="3176663"/>
              <a:ext cx="84772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" name="Line 10"/>
            <p:cNvSpPr>
              <a:spLocks noChangeShapeType="1"/>
            </p:cNvSpPr>
            <p:nvPr/>
          </p:nvSpPr>
          <p:spPr bwMode="auto">
            <a:xfrm>
              <a:off x="904875" y="3568047"/>
              <a:ext cx="84772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" name="Line 11"/>
            <p:cNvSpPr>
              <a:spLocks noChangeShapeType="1"/>
            </p:cNvSpPr>
            <p:nvPr/>
          </p:nvSpPr>
          <p:spPr bwMode="auto">
            <a:xfrm>
              <a:off x="904875" y="5133582"/>
              <a:ext cx="84772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" name="Line 12"/>
            <p:cNvSpPr>
              <a:spLocks noChangeShapeType="1"/>
            </p:cNvSpPr>
            <p:nvPr/>
          </p:nvSpPr>
          <p:spPr bwMode="auto">
            <a:xfrm>
              <a:off x="904875" y="5524966"/>
              <a:ext cx="84772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" name="Freeform 13"/>
            <p:cNvSpPr>
              <a:spLocks/>
            </p:cNvSpPr>
            <p:nvPr/>
          </p:nvSpPr>
          <p:spPr bwMode="auto">
            <a:xfrm flipH="1">
              <a:off x="904875" y="2002512"/>
              <a:ext cx="903288" cy="4325038"/>
            </a:xfrm>
            <a:custGeom>
              <a:avLst/>
              <a:gdLst>
                <a:gd name="T0" fmla="*/ 0 w 564"/>
                <a:gd name="T1" fmla="*/ 842479 h 2208"/>
                <a:gd name="T2" fmla="*/ 158 w 564"/>
                <a:gd name="T3" fmla="*/ 806020 h 2208"/>
                <a:gd name="T4" fmla="*/ 211 w 564"/>
                <a:gd name="T5" fmla="*/ 769344 h 2208"/>
                <a:gd name="T6" fmla="*/ 211 w 564"/>
                <a:gd name="T7" fmla="*/ 732550 h 2208"/>
                <a:gd name="T8" fmla="*/ 211 w 564"/>
                <a:gd name="T9" fmla="*/ 0 h 2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2208"/>
                <a:gd name="T17" fmla="*/ 564 w 564"/>
                <a:gd name="T18" fmla="*/ 2208 h 2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2208">
                  <a:moveTo>
                    <a:pt x="0" y="2208"/>
                  </a:moveTo>
                  <a:lnTo>
                    <a:pt x="420" y="2112"/>
                  </a:lnTo>
                  <a:lnTo>
                    <a:pt x="564" y="2016"/>
                  </a:lnTo>
                  <a:lnTo>
                    <a:pt x="564" y="1920"/>
                  </a:lnTo>
                  <a:lnTo>
                    <a:pt x="564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24" name="Rectangle 621"/>
          <p:cNvSpPr>
            <a:spLocks noChangeArrowheads="1"/>
          </p:cNvSpPr>
          <p:nvPr/>
        </p:nvSpPr>
        <p:spPr bwMode="auto">
          <a:xfrm>
            <a:off x="1905000" y="6165304"/>
            <a:ext cx="22399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need_regids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52736"/>
            <a:ext cx="7044307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"/>
            <a:ext cx="5220072" cy="1202377"/>
          </a:xfrm>
        </p:spPr>
        <p:txBody>
          <a:bodyPr/>
          <a:lstStyle/>
          <a:p>
            <a:r>
              <a:rPr lang="en-US" altLang="zh-CN" dirty="0"/>
              <a:t>HCL</a:t>
            </a:r>
            <a:r>
              <a:rPr lang="zh-CN" altLang="en-US" dirty="0"/>
              <a:t>描述的取指控制逻辑</a:t>
            </a:r>
            <a:endParaRPr lang="en-US" dirty="0"/>
          </a:p>
        </p:txBody>
      </p:sp>
      <p:sp>
        <p:nvSpPr>
          <p:cNvPr id="381110" name="Text Box 182"/>
          <p:cNvSpPr txBox="1">
            <a:spLocks noChangeArrowheads="1"/>
          </p:cNvSpPr>
          <p:nvPr/>
        </p:nvSpPr>
        <p:spPr bwMode="auto">
          <a:xfrm>
            <a:off x="467544" y="1700808"/>
            <a:ext cx="8012128" cy="304711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bool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need_regids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=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in </a:t>
            </a:r>
            <a:endParaRPr lang="en-US" sz="24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    { 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IRRMOVQ, IOPQ, IPUSHQ, IPOPQ, 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IIRMOVQ, IRMMOVQ, IMRMOVQ };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66"/>
                </a:solidFill>
                <a:latin typeface="Courier New" pitchFamily="49" charset="0"/>
              </a:rPr>
              <a:t>bool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instr_valid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in 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	{ INOP, IHALT, IRRMOVQ, IIRMOVQ, 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   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      IRMMOVQ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, IMRMOVQ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IOPQ, IJXX, ICALL, </a:t>
            </a:r>
            <a:endParaRPr lang="en-US" sz="24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      IRET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, IPUSHQ, IPOPQ };</a:t>
            </a:r>
          </a:p>
        </p:txBody>
      </p:sp>
    </p:spTree>
    <p:extLst>
      <p:ext uri="{BB962C8B-B14F-4D97-AF65-F5344CB8AC3E}">
        <p14:creationId xmlns:p14="http://schemas.microsoft.com/office/powerpoint/2010/main" val="362442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译码逻辑</a:t>
            </a:r>
            <a:endParaRPr 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9"/>
            <a:ext cx="4668972" cy="2595607"/>
          </a:xfrm>
        </p:spPr>
        <p:txBody>
          <a:bodyPr/>
          <a:lstStyle/>
          <a:p>
            <a:r>
              <a:rPr lang="zh-CN" altLang="en-US" dirty="0" smtClean="0"/>
              <a:t>寄存器文件</a:t>
            </a:r>
            <a:endParaRPr lang="en-US" dirty="0"/>
          </a:p>
          <a:p>
            <a:pPr lvl="1"/>
            <a:r>
              <a:rPr lang="zh-CN" altLang="en-US" dirty="0" smtClean="0"/>
              <a:t>读端口</a:t>
            </a:r>
            <a:r>
              <a:rPr lang="en-US" dirty="0" smtClean="0"/>
              <a:t> </a:t>
            </a:r>
            <a:r>
              <a:rPr lang="en-US" dirty="0"/>
              <a:t>A, B</a:t>
            </a:r>
          </a:p>
          <a:p>
            <a:pPr lvl="1"/>
            <a:r>
              <a:rPr lang="zh-CN" altLang="en-US" dirty="0" smtClean="0"/>
              <a:t>写端口</a:t>
            </a:r>
            <a:r>
              <a:rPr lang="en-US" dirty="0" smtClean="0"/>
              <a:t> </a:t>
            </a:r>
            <a:r>
              <a:rPr lang="en-US" dirty="0"/>
              <a:t>E, M</a:t>
            </a:r>
          </a:p>
          <a:p>
            <a:pPr lvl="1"/>
            <a:r>
              <a:rPr lang="zh-CN" altLang="en-US" dirty="0" smtClean="0"/>
              <a:t>地址为寄存器的</a:t>
            </a:r>
            <a:r>
              <a:rPr lang="en-US" dirty="0" smtClean="0"/>
              <a:t>ID </a:t>
            </a:r>
            <a:r>
              <a:rPr lang="zh-CN" altLang="en-US" dirty="0" smtClean="0"/>
              <a:t>或</a:t>
            </a:r>
            <a:r>
              <a:rPr lang="en-US" dirty="0" smtClean="0"/>
              <a:t> 15 (0xF)    (</a:t>
            </a:r>
            <a:r>
              <a:rPr lang="zh-CN" altLang="en-US" dirty="0" smtClean="0"/>
              <a:t>无法访问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290917" y="3509313"/>
            <a:ext cx="4668972" cy="171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0" tIns="44442" rIns="90470" bIns="44442"/>
          <a:lstStyle/>
          <a:p>
            <a:pPr marL="386303" indent="-386303" defTabSz="914088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660033"/>
              </a:buClr>
            </a:pP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控制逻辑</a:t>
            </a:r>
            <a:endParaRPr lang="en-US" sz="2400" b="1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3987" lvl="1" indent="-244817" defTabSz="914088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en-US" sz="2000" b="1" dirty="0" err="1">
                <a:solidFill>
                  <a:srgbClr val="000066"/>
                </a:solidFill>
              </a:rPr>
              <a:t>srcA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err="1">
                <a:solidFill>
                  <a:srgbClr val="000066"/>
                </a:solidFill>
              </a:rPr>
              <a:t>srcB</a:t>
            </a:r>
            <a:r>
              <a:rPr lang="en-US" sz="2000" b="1" dirty="0">
                <a:solidFill>
                  <a:srgbClr val="000066"/>
                </a:solidFill>
              </a:rPr>
              <a:t>: </a:t>
            </a:r>
            <a:r>
              <a:rPr lang="zh-CN" altLang="en-US" sz="2000" b="1" dirty="0">
                <a:solidFill>
                  <a:srgbClr val="000066"/>
                </a:solidFill>
              </a:rPr>
              <a:t>读端口地址</a:t>
            </a:r>
            <a:endParaRPr lang="en-US" sz="2000" b="1" dirty="0">
              <a:solidFill>
                <a:srgbClr val="000066"/>
              </a:solidFill>
            </a:endParaRPr>
          </a:p>
          <a:p>
            <a:pPr marL="743987" lvl="1" indent="-244817" defTabSz="914088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en-US" sz="2000" b="1" dirty="0" err="1">
                <a:solidFill>
                  <a:srgbClr val="000066"/>
                </a:solidFill>
              </a:rPr>
              <a:t>dstE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err="1">
                <a:solidFill>
                  <a:srgbClr val="000066"/>
                </a:solidFill>
              </a:rPr>
              <a:t>dstM</a:t>
            </a:r>
            <a:r>
              <a:rPr lang="en-US" sz="2000" b="1" dirty="0">
                <a:solidFill>
                  <a:srgbClr val="000066"/>
                </a:solidFill>
              </a:rPr>
              <a:t>: </a:t>
            </a:r>
            <a:r>
              <a:rPr lang="zh-CN" altLang="en-US" sz="2000" b="1" dirty="0">
                <a:solidFill>
                  <a:srgbClr val="000066"/>
                </a:solidFill>
              </a:rPr>
              <a:t>写端口地址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355976" y="1520466"/>
            <a:ext cx="4412855" cy="3435362"/>
            <a:chOff x="4794250" y="1517650"/>
            <a:chExt cx="3962400" cy="3429000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69278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66"/>
                  </a:solidFill>
                </a:rPr>
                <a:t>rB</a:t>
              </a:r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 flipV="1">
              <a:off x="57848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8" name="AutoShape 44"/>
            <p:cNvSpPr>
              <a:spLocks noChangeArrowheads="1"/>
            </p:cNvSpPr>
            <p:nvPr/>
          </p:nvSpPr>
          <p:spPr bwMode="auto">
            <a:xfrm>
              <a:off x="55562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66"/>
                  </a:solidFill>
                </a:rPr>
                <a:t>dstE</a:t>
              </a:r>
            </a:p>
          </p:txBody>
        </p:sp>
        <p:sp>
          <p:nvSpPr>
            <p:cNvPr id="9" name="AutoShape 45"/>
            <p:cNvSpPr>
              <a:spLocks noChangeArrowheads="1"/>
            </p:cNvSpPr>
            <p:nvPr/>
          </p:nvSpPr>
          <p:spPr bwMode="auto">
            <a:xfrm>
              <a:off x="60134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66"/>
                  </a:solidFill>
                </a:rPr>
                <a:t>dstM</a:t>
              </a:r>
            </a:p>
          </p:txBody>
        </p:sp>
        <p:sp>
          <p:nvSpPr>
            <p:cNvPr id="10" name="Line 47"/>
            <p:cNvSpPr>
              <a:spLocks noChangeShapeType="1"/>
            </p:cNvSpPr>
            <p:nvPr/>
          </p:nvSpPr>
          <p:spPr bwMode="auto">
            <a:xfrm flipV="1">
              <a:off x="70802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1" name="AutoShape 42"/>
            <p:cNvSpPr>
              <a:spLocks noChangeArrowheads="1"/>
            </p:cNvSpPr>
            <p:nvPr/>
          </p:nvSpPr>
          <p:spPr bwMode="auto">
            <a:xfrm>
              <a:off x="64706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66"/>
                  </a:solidFill>
                </a:rPr>
                <a:t>srcA</a:t>
              </a:r>
            </a:p>
          </p:txBody>
        </p:sp>
        <p:sp>
          <p:nvSpPr>
            <p:cNvPr id="12" name="AutoShape 43"/>
            <p:cNvSpPr>
              <a:spLocks noChangeArrowheads="1"/>
            </p:cNvSpPr>
            <p:nvPr/>
          </p:nvSpPr>
          <p:spPr bwMode="auto">
            <a:xfrm>
              <a:off x="69278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66"/>
                  </a:solidFill>
                </a:rPr>
                <a:t>srcB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556250" y="2279650"/>
              <a:ext cx="1828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>
                  <a:solidFill>
                    <a:srgbClr val="000066"/>
                  </a:solidFill>
                </a:rPr>
                <a:t>Register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>
                  <a:solidFill>
                    <a:srgbClr val="000066"/>
                  </a:solidFill>
                </a:rPr>
                <a:t>file</a:t>
              </a:r>
            </a:p>
          </p:txBody>
        </p:sp>
        <p:sp>
          <p:nvSpPr>
            <p:cNvPr id="14" name="Text Box 181"/>
            <p:cNvSpPr txBox="1">
              <a:spLocks noChangeArrowheads="1"/>
            </p:cNvSpPr>
            <p:nvPr/>
          </p:nvSpPr>
          <p:spPr bwMode="auto">
            <a:xfrm>
              <a:off x="5708650" y="2263775"/>
              <a:ext cx="304800" cy="244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15" name="Text Box 182"/>
            <p:cNvSpPr txBox="1">
              <a:spLocks noChangeArrowheads="1"/>
            </p:cNvSpPr>
            <p:nvPr/>
          </p:nvSpPr>
          <p:spPr bwMode="auto">
            <a:xfrm>
              <a:off x="6927850" y="2263775"/>
              <a:ext cx="304800" cy="244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16" name="Text Box 183"/>
            <p:cNvSpPr txBox="1">
              <a:spLocks noChangeArrowheads="1"/>
            </p:cNvSpPr>
            <p:nvPr/>
          </p:nvSpPr>
          <p:spPr bwMode="auto">
            <a:xfrm>
              <a:off x="7156450" y="2355850"/>
              <a:ext cx="304800" cy="244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>
                  <a:solidFill>
                    <a:srgbClr val="000066"/>
                  </a:solidFill>
                </a:rPr>
                <a:t>M</a:t>
              </a:r>
            </a:p>
          </p:txBody>
        </p:sp>
        <p:sp>
          <p:nvSpPr>
            <p:cNvPr id="17" name="Text Box 184"/>
            <p:cNvSpPr txBox="1">
              <a:spLocks noChangeArrowheads="1"/>
            </p:cNvSpPr>
            <p:nvPr/>
          </p:nvSpPr>
          <p:spPr bwMode="auto">
            <a:xfrm>
              <a:off x="7156450" y="2736850"/>
              <a:ext cx="304800" cy="244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>
                  <a:solidFill>
                    <a:srgbClr val="000066"/>
                  </a:solidFill>
                </a:rPr>
                <a:t>E</a:t>
              </a: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55562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>
                  <a:solidFill>
                    <a:srgbClr val="000066"/>
                  </a:solidFill>
                </a:rPr>
                <a:t>dstE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60134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>
                  <a:solidFill>
                    <a:srgbClr val="000066"/>
                  </a:solidFill>
                </a:rPr>
                <a:t>dstM</a:t>
              </a: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64706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err="1">
                  <a:solidFill>
                    <a:srgbClr val="000066"/>
                  </a:solidFill>
                </a:rPr>
                <a:t>srcA</a:t>
              </a:r>
              <a:endParaRPr lang="en-US" sz="1050" b="1" dirty="0">
                <a:solidFill>
                  <a:srgbClr val="000066"/>
                </a:solidFill>
              </a:endParaRPr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69278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>
                  <a:solidFill>
                    <a:srgbClr val="000066"/>
                  </a:solidFill>
                </a:rPr>
                <a:t>srcB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8704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66"/>
                  </a:solidFill>
                </a:rPr>
                <a:t>icode</a:t>
              </a:r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6470650" y="4565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66"/>
                  </a:solidFill>
                </a:rPr>
                <a:t>rA</a:t>
              </a:r>
            </a:p>
          </p:txBody>
        </p:sp>
        <p:sp>
          <p:nvSpPr>
            <p:cNvPr id="24" name="Oval 235"/>
            <p:cNvSpPr>
              <a:spLocks noChangeArrowheads="1"/>
            </p:cNvSpPr>
            <p:nvPr/>
          </p:nvSpPr>
          <p:spPr bwMode="auto">
            <a:xfrm>
              <a:off x="68516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66"/>
                  </a:solidFill>
                </a:rPr>
                <a:t>valB</a:t>
              </a:r>
            </a:p>
          </p:txBody>
        </p:sp>
        <p:sp>
          <p:nvSpPr>
            <p:cNvPr id="25" name="Line 236"/>
            <p:cNvSpPr>
              <a:spLocks noChangeShapeType="1"/>
            </p:cNvSpPr>
            <p:nvPr/>
          </p:nvSpPr>
          <p:spPr bwMode="auto">
            <a:xfrm flipV="1">
              <a:off x="58610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6" name="Oval 238"/>
            <p:cNvSpPr>
              <a:spLocks noChangeArrowheads="1"/>
            </p:cNvSpPr>
            <p:nvPr/>
          </p:nvSpPr>
          <p:spPr bwMode="auto">
            <a:xfrm>
              <a:off x="5632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66"/>
                  </a:solidFill>
                </a:rPr>
                <a:t>valA</a:t>
              </a:r>
            </a:p>
          </p:txBody>
        </p:sp>
        <p:sp>
          <p:nvSpPr>
            <p:cNvPr id="27" name="Freeform 247"/>
            <p:cNvSpPr>
              <a:spLocks/>
            </p:cNvSpPr>
            <p:nvPr/>
          </p:nvSpPr>
          <p:spPr bwMode="auto">
            <a:xfrm>
              <a:off x="7385050" y="1898650"/>
              <a:ext cx="1143000" cy="914400"/>
            </a:xfrm>
            <a:custGeom>
              <a:avLst/>
              <a:gdLst>
                <a:gd name="T0" fmla="*/ 1143000 w 1152"/>
                <a:gd name="T1" fmla="*/ 0 h 2736"/>
                <a:gd name="T2" fmla="*/ 1143000 w 1152"/>
                <a:gd name="T3" fmla="*/ 914400 h 2736"/>
                <a:gd name="T4" fmla="*/ 0 w 1152"/>
                <a:gd name="T5" fmla="*/ 914400 h 2736"/>
                <a:gd name="T6" fmla="*/ 0 60000 65536"/>
                <a:gd name="T7" fmla="*/ 0 60000 65536"/>
                <a:gd name="T8" fmla="*/ 0 60000 65536"/>
                <a:gd name="T9" fmla="*/ 0 w 1152"/>
                <a:gd name="T10" fmla="*/ 0 h 2736"/>
                <a:gd name="T11" fmla="*/ 1152 w 1152"/>
                <a:gd name="T12" fmla="*/ 2736 h 2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736">
                  <a:moveTo>
                    <a:pt x="1152" y="0"/>
                  </a:moveTo>
                  <a:lnTo>
                    <a:pt x="1152" y="2736"/>
                  </a:lnTo>
                  <a:lnTo>
                    <a:pt x="0" y="27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8" name="Freeform 270"/>
            <p:cNvSpPr>
              <a:spLocks/>
            </p:cNvSpPr>
            <p:nvPr/>
          </p:nvSpPr>
          <p:spPr bwMode="auto">
            <a:xfrm>
              <a:off x="7385050" y="1898650"/>
              <a:ext cx="685800" cy="533400"/>
            </a:xfrm>
            <a:custGeom>
              <a:avLst/>
              <a:gdLst>
                <a:gd name="T0" fmla="*/ 685800 w 1248"/>
                <a:gd name="T1" fmla="*/ 0 h 3936"/>
                <a:gd name="T2" fmla="*/ 685800 w 1248"/>
                <a:gd name="T3" fmla="*/ 533400 h 3936"/>
                <a:gd name="T4" fmla="*/ 0 w 1248"/>
                <a:gd name="T5" fmla="*/ 533400 h 3936"/>
                <a:gd name="T6" fmla="*/ 0 60000 65536"/>
                <a:gd name="T7" fmla="*/ 0 60000 65536"/>
                <a:gd name="T8" fmla="*/ 0 60000 65536"/>
                <a:gd name="T9" fmla="*/ 0 w 1248"/>
                <a:gd name="T10" fmla="*/ 0 h 3936"/>
                <a:gd name="T11" fmla="*/ 1248 w 1248"/>
                <a:gd name="T12" fmla="*/ 3936 h 39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3936">
                  <a:moveTo>
                    <a:pt x="1248" y="0"/>
                  </a:moveTo>
                  <a:lnTo>
                    <a:pt x="1248" y="3936"/>
                  </a:lnTo>
                  <a:lnTo>
                    <a:pt x="0" y="39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9" name="Line 293"/>
            <p:cNvSpPr>
              <a:spLocks noChangeShapeType="1"/>
            </p:cNvSpPr>
            <p:nvPr/>
          </p:nvSpPr>
          <p:spPr bwMode="auto">
            <a:xfrm flipV="1">
              <a:off x="62420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" name="Line 294"/>
            <p:cNvSpPr>
              <a:spLocks noChangeShapeType="1"/>
            </p:cNvSpPr>
            <p:nvPr/>
          </p:nvSpPr>
          <p:spPr bwMode="auto">
            <a:xfrm flipV="1">
              <a:off x="66992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1" name="Line 295"/>
            <p:cNvSpPr>
              <a:spLocks noChangeShapeType="1"/>
            </p:cNvSpPr>
            <p:nvPr/>
          </p:nvSpPr>
          <p:spPr bwMode="auto">
            <a:xfrm flipV="1">
              <a:off x="71564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2" name="Line 300"/>
            <p:cNvSpPr>
              <a:spLocks noChangeShapeType="1"/>
            </p:cNvSpPr>
            <p:nvPr/>
          </p:nvSpPr>
          <p:spPr bwMode="auto">
            <a:xfrm flipV="1">
              <a:off x="66992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" name="Line 301"/>
            <p:cNvSpPr>
              <a:spLocks noChangeShapeType="1"/>
            </p:cNvSpPr>
            <p:nvPr/>
          </p:nvSpPr>
          <p:spPr bwMode="auto">
            <a:xfrm flipV="1">
              <a:off x="71564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4" name="Freeform 303"/>
            <p:cNvSpPr>
              <a:spLocks/>
            </p:cNvSpPr>
            <p:nvPr/>
          </p:nvSpPr>
          <p:spPr bwMode="auto">
            <a:xfrm>
              <a:off x="6242050" y="3956050"/>
              <a:ext cx="457200" cy="381000"/>
            </a:xfrm>
            <a:custGeom>
              <a:avLst/>
              <a:gdLst>
                <a:gd name="T0" fmla="*/ 457200 w 288"/>
                <a:gd name="T1" fmla="*/ 381000 h 240"/>
                <a:gd name="T2" fmla="*/ 0 w 288"/>
                <a:gd name="T3" fmla="*/ 381000 h 240"/>
                <a:gd name="T4" fmla="*/ 0 w 288"/>
                <a:gd name="T5" fmla="*/ 0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288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5" name="Freeform 305"/>
            <p:cNvSpPr>
              <a:spLocks/>
            </p:cNvSpPr>
            <p:nvPr/>
          </p:nvSpPr>
          <p:spPr bwMode="auto">
            <a:xfrm>
              <a:off x="5784850" y="3956050"/>
              <a:ext cx="1371600" cy="533400"/>
            </a:xfrm>
            <a:custGeom>
              <a:avLst/>
              <a:gdLst>
                <a:gd name="T0" fmla="*/ 1371600 w 864"/>
                <a:gd name="T1" fmla="*/ 533400 h 192"/>
                <a:gd name="T2" fmla="*/ 0 w 864"/>
                <a:gd name="T3" fmla="*/ 533400 h 192"/>
                <a:gd name="T4" fmla="*/ 0 w 864"/>
                <a:gd name="T5" fmla="*/ 0 h 192"/>
                <a:gd name="T6" fmla="*/ 0 60000 65536"/>
                <a:gd name="T7" fmla="*/ 0 60000 65536"/>
                <a:gd name="T8" fmla="*/ 0 60000 65536"/>
                <a:gd name="T9" fmla="*/ 0 w 864"/>
                <a:gd name="T10" fmla="*/ 0 h 192"/>
                <a:gd name="T11" fmla="*/ 864 w 8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92">
                  <a:moveTo>
                    <a:pt x="864" y="192"/>
                  </a:move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36" name="Group 306"/>
            <p:cNvGrpSpPr>
              <a:grpSpLocks/>
            </p:cNvGrpSpPr>
            <p:nvPr/>
          </p:nvGrpSpPr>
          <p:grpSpPr bwMode="auto">
            <a:xfrm>
              <a:off x="6623050" y="4260850"/>
              <a:ext cx="152400" cy="152400"/>
              <a:chOff x="240" y="4176"/>
              <a:chExt cx="192" cy="192"/>
            </a:xfrm>
          </p:grpSpPr>
          <p:sp>
            <p:nvSpPr>
              <p:cNvPr id="37" name="Oval 30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8" name="Rectangle 30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" name="Group 309"/>
            <p:cNvGrpSpPr>
              <a:grpSpLocks/>
            </p:cNvGrpSpPr>
            <p:nvPr/>
          </p:nvGrpSpPr>
          <p:grpSpPr bwMode="auto">
            <a:xfrm>
              <a:off x="7080250" y="4413250"/>
              <a:ext cx="152400" cy="152400"/>
              <a:chOff x="240" y="4176"/>
              <a:chExt cx="192" cy="192"/>
            </a:xfrm>
          </p:grpSpPr>
          <p:sp>
            <p:nvSpPr>
              <p:cNvPr id="40" name="Oval 31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1" name="Rectangle 31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2" name="Freeform 312"/>
            <p:cNvSpPr>
              <a:spLocks/>
            </p:cNvSpPr>
            <p:nvPr/>
          </p:nvSpPr>
          <p:spPr bwMode="auto">
            <a:xfrm>
              <a:off x="5099050" y="3956050"/>
              <a:ext cx="1905000" cy="685800"/>
            </a:xfrm>
            <a:custGeom>
              <a:avLst/>
              <a:gdLst>
                <a:gd name="T0" fmla="*/ 0 w 1200"/>
                <a:gd name="T1" fmla="*/ 685800 h 432"/>
                <a:gd name="T2" fmla="*/ 0 w 1200"/>
                <a:gd name="T3" fmla="*/ 228600 h 432"/>
                <a:gd name="T4" fmla="*/ 1905000 w 1200"/>
                <a:gd name="T5" fmla="*/ 228600 h 432"/>
                <a:gd name="T6" fmla="*/ 1905000 w 120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32"/>
                <a:gd name="T14" fmla="*/ 1200 w 120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32">
                  <a:moveTo>
                    <a:pt x="0" y="432"/>
                  </a:moveTo>
                  <a:lnTo>
                    <a:pt x="0" y="144"/>
                  </a:lnTo>
                  <a:lnTo>
                    <a:pt x="1200" y="144"/>
                  </a:lnTo>
                  <a:lnTo>
                    <a:pt x="12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3" name="Line 314"/>
            <p:cNvSpPr>
              <a:spLocks noChangeShapeType="1"/>
            </p:cNvSpPr>
            <p:nvPr/>
          </p:nvSpPr>
          <p:spPr bwMode="auto">
            <a:xfrm flipV="1">
              <a:off x="65468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44" name="Group 315"/>
            <p:cNvGrpSpPr>
              <a:grpSpLocks/>
            </p:cNvGrpSpPr>
            <p:nvPr/>
          </p:nvGrpSpPr>
          <p:grpSpPr bwMode="auto">
            <a:xfrm>
              <a:off x="6470650" y="4108450"/>
              <a:ext cx="152400" cy="152400"/>
              <a:chOff x="240" y="4176"/>
              <a:chExt cx="192" cy="192"/>
            </a:xfrm>
          </p:grpSpPr>
          <p:sp>
            <p:nvSpPr>
              <p:cNvPr id="45" name="Oval 31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6" name="Rectangle 31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7" name="Line 318"/>
            <p:cNvSpPr>
              <a:spLocks noChangeShapeType="1"/>
            </p:cNvSpPr>
            <p:nvPr/>
          </p:nvSpPr>
          <p:spPr bwMode="auto">
            <a:xfrm flipV="1">
              <a:off x="60896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48" name="Group 319"/>
            <p:cNvGrpSpPr>
              <a:grpSpLocks/>
            </p:cNvGrpSpPr>
            <p:nvPr/>
          </p:nvGrpSpPr>
          <p:grpSpPr bwMode="auto">
            <a:xfrm>
              <a:off x="6013450" y="4108450"/>
              <a:ext cx="152400" cy="152400"/>
              <a:chOff x="240" y="4176"/>
              <a:chExt cx="192" cy="192"/>
            </a:xfrm>
          </p:grpSpPr>
          <p:sp>
            <p:nvSpPr>
              <p:cNvPr id="49" name="Oval 32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0" name="Rectangle 32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51" name="Line 322"/>
            <p:cNvSpPr>
              <a:spLocks noChangeShapeType="1"/>
            </p:cNvSpPr>
            <p:nvPr/>
          </p:nvSpPr>
          <p:spPr bwMode="auto">
            <a:xfrm flipV="1">
              <a:off x="56324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52" name="Group 323"/>
            <p:cNvGrpSpPr>
              <a:grpSpLocks/>
            </p:cNvGrpSpPr>
            <p:nvPr/>
          </p:nvGrpSpPr>
          <p:grpSpPr bwMode="auto">
            <a:xfrm>
              <a:off x="5556250" y="4108450"/>
              <a:ext cx="152400" cy="152400"/>
              <a:chOff x="240" y="4176"/>
              <a:chExt cx="192" cy="192"/>
            </a:xfrm>
          </p:grpSpPr>
          <p:sp>
            <p:nvSpPr>
              <p:cNvPr id="53" name="Oval 3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4" name="Rectangle 3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55" name="Oval 326"/>
            <p:cNvSpPr>
              <a:spLocks noChangeArrowheads="1"/>
            </p:cNvSpPr>
            <p:nvPr/>
          </p:nvSpPr>
          <p:spPr bwMode="auto">
            <a:xfrm>
              <a:off x="8299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66"/>
                  </a:solidFill>
                </a:rPr>
                <a:t>valE</a:t>
              </a:r>
            </a:p>
          </p:txBody>
        </p:sp>
        <p:sp>
          <p:nvSpPr>
            <p:cNvPr id="56" name="Oval 327"/>
            <p:cNvSpPr>
              <a:spLocks noChangeArrowheads="1"/>
            </p:cNvSpPr>
            <p:nvPr/>
          </p:nvSpPr>
          <p:spPr bwMode="auto">
            <a:xfrm>
              <a:off x="7842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66"/>
                  </a:solidFill>
                </a:rPr>
                <a:t>valM</a:t>
              </a:r>
            </a:p>
          </p:txBody>
        </p:sp>
        <p:cxnSp>
          <p:nvCxnSpPr>
            <p:cNvPr id="57" name="Straight Arrow Connector 121"/>
            <p:cNvCxnSpPr>
              <a:cxnSpLocks noChangeShapeType="1"/>
            </p:cNvCxnSpPr>
            <p:nvPr/>
          </p:nvCxnSpPr>
          <p:spPr bwMode="auto">
            <a:xfrm>
              <a:off x="5022850" y="3803650"/>
              <a:ext cx="533400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triangle" w="med" len="sm"/>
            </a:ln>
          </p:spPr>
        </p:cxnSp>
        <p:cxnSp>
          <p:nvCxnSpPr>
            <p:cNvPr id="58" name="Straight Arrow Connector 121"/>
            <p:cNvCxnSpPr>
              <a:cxnSpLocks noChangeShapeType="1"/>
            </p:cNvCxnSpPr>
            <p:nvPr/>
          </p:nvCxnSpPr>
          <p:spPr bwMode="auto">
            <a:xfrm rot="5400000" flipH="1" flipV="1">
              <a:off x="4070351" y="2851150"/>
              <a:ext cx="1905000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sm"/>
            </a:ln>
          </p:spPr>
        </p:cxnSp>
        <p:sp>
          <p:nvSpPr>
            <p:cNvPr id="59" name="Oval 238"/>
            <p:cNvSpPr>
              <a:spLocks noChangeArrowheads="1"/>
            </p:cNvSpPr>
            <p:nvPr/>
          </p:nvSpPr>
          <p:spPr bwMode="auto">
            <a:xfrm>
              <a:off x="4794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66"/>
                  </a:solidFill>
                </a:rPr>
                <a:t>Cnd</a:t>
              </a:r>
            </a:p>
          </p:txBody>
        </p:sp>
      </p:grp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93658" y="4843529"/>
            <a:ext cx="5038237" cy="182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0" tIns="44442" rIns="90470" bIns="44442"/>
          <a:lstStyle/>
          <a:p>
            <a:pPr marL="386303" indent="-386303" defTabSz="914088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660033"/>
              </a:buClr>
            </a:pP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信号</a:t>
            </a:r>
            <a:endParaRPr lang="en-US" sz="2400" b="1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3987" lvl="1" indent="-244817" defTabSz="914088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en-US" sz="2000" b="1" dirty="0" err="1">
                <a:solidFill>
                  <a:srgbClr val="000066"/>
                </a:solidFill>
              </a:rPr>
              <a:t>Cnd</a:t>
            </a:r>
            <a:r>
              <a:rPr lang="en-US" sz="2000" b="1" dirty="0">
                <a:solidFill>
                  <a:srgbClr val="000066"/>
                </a:solidFill>
              </a:rPr>
              <a:t>: </a:t>
            </a:r>
            <a:r>
              <a:rPr lang="zh-CN" altLang="en-US" sz="2000" b="1" dirty="0">
                <a:solidFill>
                  <a:srgbClr val="000066"/>
                </a:solidFill>
              </a:rPr>
              <a:t>标明是否触发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条件</a:t>
            </a:r>
            <a:endParaRPr lang="en-US" sz="2000" b="1" dirty="0">
              <a:solidFill>
                <a:srgbClr val="000066"/>
              </a:solidFill>
            </a:endParaRPr>
          </a:p>
          <a:p>
            <a:pPr marL="1201827" lvl="2" indent="-244817" defTabSz="914088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000066"/>
                </a:solidFill>
              </a:rPr>
              <a:t>在执行阶段计算出</a:t>
            </a:r>
            <a:r>
              <a:rPr lang="en-US" altLang="zh-CN" sz="2000" b="1" dirty="0" err="1">
                <a:solidFill>
                  <a:srgbClr val="000066"/>
                </a:solidFill>
              </a:rPr>
              <a:t>Cnd</a:t>
            </a:r>
            <a:r>
              <a:rPr lang="zh-CN" altLang="en-US" sz="2000" b="1" dirty="0">
                <a:solidFill>
                  <a:srgbClr val="000066"/>
                </a:solidFill>
              </a:rPr>
              <a:t>条件信号</a:t>
            </a:r>
            <a:endParaRPr lang="en-US" sz="2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4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srcA</a:t>
            </a:r>
            <a:endParaRPr lang="en-US" dirty="0"/>
          </a:p>
        </p:txBody>
      </p:sp>
      <p:sp>
        <p:nvSpPr>
          <p:cNvPr id="389200" name="Text Box 80"/>
          <p:cNvSpPr txBox="1">
            <a:spLocks noChangeArrowheads="1"/>
          </p:cNvSpPr>
          <p:nvPr/>
        </p:nvSpPr>
        <p:spPr bwMode="auto">
          <a:xfrm>
            <a:off x="467544" y="5373216"/>
            <a:ext cx="8012128" cy="147745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srcA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</a:t>
            </a:r>
            <a:r>
              <a:rPr lang="en-US" b="1" dirty="0" smtClean="0">
                <a:solidFill>
                  <a:srgbClr val="000066"/>
                </a:solidFill>
                <a:latin typeface="Courier New" pitchFamily="49" charset="0"/>
              </a:rPr>
              <a:t>{ IRRMOVQ, IRMMOVQ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, IOPQ, </a:t>
            </a:r>
            <a:r>
              <a:rPr lang="en-US" b="1" dirty="0" smtClean="0">
                <a:solidFill>
                  <a:srgbClr val="000066"/>
                </a:solidFill>
                <a:latin typeface="Courier New" pitchFamily="49" charset="0"/>
              </a:rPr>
              <a:t>IPUSHQ } 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rA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IPOPQ, IRET } : RRSP;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1 : RNONE; # </a:t>
            </a:r>
            <a:r>
              <a:rPr lang="zh-CN" altLang="en-US" b="1" dirty="0">
                <a:solidFill>
                  <a:srgbClr val="000066"/>
                </a:solidFill>
                <a:latin typeface="Courier New" pitchFamily="49" charset="0"/>
              </a:rPr>
              <a:t>不需要寄存器</a:t>
            </a:r>
            <a:endParaRPr lang="en-US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3813306" y="1030423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cmovXX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89137" name="Text Box 17"/>
          <p:cNvSpPr txBox="1">
            <a:spLocks noChangeArrowheads="1"/>
          </p:cNvSpPr>
          <p:nvPr/>
        </p:nvSpPr>
        <p:spPr bwMode="auto">
          <a:xfrm>
            <a:off x="3813306" y="1335789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valA </a:t>
            </a:r>
            <a:r>
              <a:rPr lang="en-US" sz="2000" b="1">
                <a:solidFill>
                  <a:srgbClr val="000066"/>
                </a:solidFill>
                <a:sym typeface="Symbol" pitchFamily="18" charset="2"/>
              </a:rPr>
              <a:t> R[rA]</a:t>
            </a:r>
          </a:p>
        </p:txBody>
      </p:sp>
      <p:sp>
        <p:nvSpPr>
          <p:cNvPr id="389139" name="Text Box 19"/>
          <p:cNvSpPr txBox="1">
            <a:spLocks noChangeArrowheads="1"/>
          </p:cNvSpPr>
          <p:nvPr/>
        </p:nvSpPr>
        <p:spPr bwMode="auto">
          <a:xfrm>
            <a:off x="3813306" y="1335789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89140" name="Text Box 20"/>
          <p:cNvSpPr txBox="1">
            <a:spLocks noChangeArrowheads="1"/>
          </p:cNvSpPr>
          <p:nvPr/>
        </p:nvSpPr>
        <p:spPr bwMode="auto">
          <a:xfrm>
            <a:off x="2592410" y="1335789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译码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89141" name="Text Box 21"/>
          <p:cNvSpPr txBox="1">
            <a:spLocks noChangeArrowheads="1"/>
          </p:cNvSpPr>
          <p:nvPr/>
        </p:nvSpPr>
        <p:spPr bwMode="auto">
          <a:xfrm>
            <a:off x="6789239" y="1335789"/>
            <a:ext cx="1311153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读操作数</a:t>
            </a:r>
            <a:r>
              <a:rPr lang="en-US" sz="2000" b="1" dirty="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389165" name="Text Box 45"/>
          <p:cNvSpPr txBox="1">
            <a:spLocks noChangeArrowheads="1"/>
          </p:cNvSpPr>
          <p:nvPr/>
        </p:nvSpPr>
        <p:spPr bwMode="auto">
          <a:xfrm>
            <a:off x="3813306" y="1793837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rmmovq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smtClean="0">
                <a:solidFill>
                  <a:srgbClr val="000066"/>
                </a:solidFill>
              </a:rPr>
              <a:t>D(</a:t>
            </a:r>
            <a:r>
              <a:rPr lang="en-US" sz="2000" b="1" dirty="0" err="1" smtClean="0">
                <a:solidFill>
                  <a:srgbClr val="000066"/>
                </a:solidFill>
              </a:rPr>
              <a:t>rB</a:t>
            </a:r>
            <a:r>
              <a:rPr lang="en-US" sz="2000" b="1" dirty="0" smtClean="0">
                <a:solidFill>
                  <a:srgbClr val="000066"/>
                </a:solidFill>
              </a:rPr>
              <a:t>)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89167" name="Text Box 47"/>
          <p:cNvSpPr txBox="1">
            <a:spLocks noChangeArrowheads="1"/>
          </p:cNvSpPr>
          <p:nvPr/>
        </p:nvSpPr>
        <p:spPr bwMode="auto">
          <a:xfrm>
            <a:off x="3813306" y="2099203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valA </a:t>
            </a:r>
            <a:r>
              <a:rPr lang="en-US" sz="2000" b="1">
                <a:solidFill>
                  <a:srgbClr val="000066"/>
                </a:solidFill>
                <a:sym typeface="Symbol" pitchFamily="18" charset="2"/>
              </a:rPr>
              <a:t> R[rA]</a:t>
            </a:r>
          </a:p>
        </p:txBody>
      </p:sp>
      <p:sp>
        <p:nvSpPr>
          <p:cNvPr id="389169" name="Text Box 49"/>
          <p:cNvSpPr txBox="1">
            <a:spLocks noChangeArrowheads="1"/>
          </p:cNvSpPr>
          <p:nvPr/>
        </p:nvSpPr>
        <p:spPr bwMode="auto">
          <a:xfrm>
            <a:off x="3813306" y="2099203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89170" name="Text Box 50"/>
          <p:cNvSpPr txBox="1">
            <a:spLocks noChangeArrowheads="1"/>
          </p:cNvSpPr>
          <p:nvPr/>
        </p:nvSpPr>
        <p:spPr bwMode="auto">
          <a:xfrm>
            <a:off x="2592410" y="2099203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译码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89171" name="Text Box 51"/>
          <p:cNvSpPr txBox="1">
            <a:spLocks noChangeArrowheads="1"/>
          </p:cNvSpPr>
          <p:nvPr/>
        </p:nvSpPr>
        <p:spPr bwMode="auto">
          <a:xfrm>
            <a:off x="6789239" y="2099203"/>
            <a:ext cx="1311153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读操作数</a:t>
            </a:r>
            <a:r>
              <a:rPr lang="en-US" sz="2000" b="1" dirty="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389173" name="Text Box 53"/>
          <p:cNvSpPr txBox="1">
            <a:spLocks noChangeArrowheads="1"/>
          </p:cNvSpPr>
          <p:nvPr/>
        </p:nvSpPr>
        <p:spPr bwMode="auto">
          <a:xfrm>
            <a:off x="3813306" y="2557251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popq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 smtClean="0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89175" name="Text Box 55"/>
          <p:cNvSpPr txBox="1">
            <a:spLocks noChangeArrowheads="1"/>
          </p:cNvSpPr>
          <p:nvPr/>
        </p:nvSpPr>
        <p:spPr bwMode="auto">
          <a:xfrm>
            <a:off x="3813306" y="2862616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valA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89177" name="Text Box 57"/>
          <p:cNvSpPr txBox="1">
            <a:spLocks noChangeArrowheads="1"/>
          </p:cNvSpPr>
          <p:nvPr/>
        </p:nvSpPr>
        <p:spPr bwMode="auto">
          <a:xfrm>
            <a:off x="3813306" y="2862616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89178" name="Text Box 58"/>
          <p:cNvSpPr txBox="1">
            <a:spLocks noChangeArrowheads="1"/>
          </p:cNvSpPr>
          <p:nvPr/>
        </p:nvSpPr>
        <p:spPr bwMode="auto">
          <a:xfrm>
            <a:off x="2592410" y="2862616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译码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89179" name="Text Box 59"/>
          <p:cNvSpPr txBox="1">
            <a:spLocks noChangeArrowheads="1"/>
          </p:cNvSpPr>
          <p:nvPr/>
        </p:nvSpPr>
        <p:spPr bwMode="auto">
          <a:xfrm>
            <a:off x="6789239" y="2862616"/>
            <a:ext cx="1311153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读栈指针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89181" name="Text Box 61"/>
          <p:cNvSpPr txBox="1">
            <a:spLocks noChangeArrowheads="1"/>
          </p:cNvSpPr>
          <p:nvPr/>
        </p:nvSpPr>
        <p:spPr bwMode="auto">
          <a:xfrm>
            <a:off x="3813306" y="3320665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jXX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Dest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89182" name="Text Box 62"/>
          <p:cNvSpPr txBox="1">
            <a:spLocks noChangeArrowheads="1"/>
          </p:cNvSpPr>
          <p:nvPr/>
        </p:nvSpPr>
        <p:spPr bwMode="auto">
          <a:xfrm>
            <a:off x="3813306" y="3626030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89183" name="Text Box 63"/>
          <p:cNvSpPr txBox="1">
            <a:spLocks noChangeArrowheads="1"/>
          </p:cNvSpPr>
          <p:nvPr/>
        </p:nvSpPr>
        <p:spPr bwMode="auto">
          <a:xfrm>
            <a:off x="3813306" y="362603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89184" name="Text Box 64"/>
          <p:cNvSpPr txBox="1">
            <a:spLocks noChangeArrowheads="1"/>
          </p:cNvSpPr>
          <p:nvPr/>
        </p:nvSpPr>
        <p:spPr bwMode="auto">
          <a:xfrm>
            <a:off x="2592410" y="3626030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译码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89185" name="Text Box 65"/>
          <p:cNvSpPr txBox="1">
            <a:spLocks noChangeArrowheads="1"/>
          </p:cNvSpPr>
          <p:nvPr/>
        </p:nvSpPr>
        <p:spPr bwMode="auto">
          <a:xfrm>
            <a:off x="6789239" y="3626030"/>
            <a:ext cx="1311153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无操作数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89186" name="Text Box 66"/>
          <p:cNvSpPr txBox="1">
            <a:spLocks noChangeArrowheads="1"/>
          </p:cNvSpPr>
          <p:nvPr/>
        </p:nvSpPr>
        <p:spPr bwMode="auto">
          <a:xfrm>
            <a:off x="3813306" y="4084078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  <a:latin typeface="Courier New" pitchFamily="49" charset="0"/>
              </a:rPr>
              <a:t>call</a:t>
            </a:r>
            <a:r>
              <a:rPr lang="en-US" sz="2000" b="1">
                <a:solidFill>
                  <a:srgbClr val="000066"/>
                </a:solidFill>
              </a:rPr>
              <a:t> Dest</a:t>
            </a:r>
          </a:p>
        </p:txBody>
      </p:sp>
      <p:sp>
        <p:nvSpPr>
          <p:cNvPr id="389190" name="Text Box 70"/>
          <p:cNvSpPr txBox="1">
            <a:spLocks noChangeArrowheads="1"/>
          </p:cNvSpPr>
          <p:nvPr/>
        </p:nvSpPr>
        <p:spPr bwMode="auto">
          <a:xfrm>
            <a:off x="3813306" y="5152858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valA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89191" name="Text Box 71"/>
          <p:cNvSpPr txBox="1">
            <a:spLocks noChangeArrowheads="1"/>
          </p:cNvSpPr>
          <p:nvPr/>
        </p:nvSpPr>
        <p:spPr bwMode="auto">
          <a:xfrm>
            <a:off x="3813306" y="5152858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89192" name="Text Box 72"/>
          <p:cNvSpPr txBox="1">
            <a:spLocks noChangeArrowheads="1"/>
          </p:cNvSpPr>
          <p:nvPr/>
        </p:nvSpPr>
        <p:spPr bwMode="auto">
          <a:xfrm>
            <a:off x="2592410" y="5152858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译码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89193" name="Text Box 73"/>
          <p:cNvSpPr txBox="1">
            <a:spLocks noChangeArrowheads="1"/>
          </p:cNvSpPr>
          <p:nvPr/>
        </p:nvSpPr>
        <p:spPr bwMode="auto">
          <a:xfrm>
            <a:off x="6789239" y="5152858"/>
            <a:ext cx="1311153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读栈指针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89194" name="Text Box 74"/>
          <p:cNvSpPr txBox="1">
            <a:spLocks noChangeArrowheads="1"/>
          </p:cNvSpPr>
          <p:nvPr/>
        </p:nvSpPr>
        <p:spPr bwMode="auto">
          <a:xfrm>
            <a:off x="3813306" y="4847492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  <a:latin typeface="Courier New" pitchFamily="49" charset="0"/>
              </a:rPr>
              <a:t>ret</a:t>
            </a:r>
          </a:p>
        </p:txBody>
      </p:sp>
      <p:sp>
        <p:nvSpPr>
          <p:cNvPr id="389195" name="Text Box 75"/>
          <p:cNvSpPr txBox="1">
            <a:spLocks noChangeArrowheads="1"/>
          </p:cNvSpPr>
          <p:nvPr/>
        </p:nvSpPr>
        <p:spPr bwMode="auto">
          <a:xfrm>
            <a:off x="3813306" y="4389444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89196" name="Text Box 76"/>
          <p:cNvSpPr txBox="1">
            <a:spLocks noChangeArrowheads="1"/>
          </p:cNvSpPr>
          <p:nvPr/>
        </p:nvSpPr>
        <p:spPr bwMode="auto">
          <a:xfrm>
            <a:off x="3813306" y="4389444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89197" name="Text Box 77"/>
          <p:cNvSpPr txBox="1">
            <a:spLocks noChangeArrowheads="1"/>
          </p:cNvSpPr>
          <p:nvPr/>
        </p:nvSpPr>
        <p:spPr bwMode="auto">
          <a:xfrm>
            <a:off x="2592410" y="4389444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译码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89198" name="Text Box 78"/>
          <p:cNvSpPr txBox="1">
            <a:spLocks noChangeArrowheads="1"/>
          </p:cNvSpPr>
          <p:nvPr/>
        </p:nvSpPr>
        <p:spPr bwMode="auto">
          <a:xfrm>
            <a:off x="6789239" y="4389444"/>
            <a:ext cx="1311153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无操作数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3806947" y="260648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OPq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3806947" y="566013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valA </a:t>
            </a:r>
            <a:r>
              <a:rPr lang="en-US" sz="2000" b="1">
                <a:solidFill>
                  <a:srgbClr val="000066"/>
                </a:solidFill>
                <a:sym typeface="Symbol" pitchFamily="18" charset="2"/>
              </a:rPr>
              <a:t> R[rA]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3806947" y="566013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2586051" y="566013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译码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6782880" y="566013"/>
            <a:ext cx="1311153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读操作数</a:t>
            </a:r>
            <a:r>
              <a:rPr lang="en-US" sz="2000" b="1" dirty="0">
                <a:solidFill>
                  <a:srgbClr val="000066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599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0" grpId="0"/>
      <p:bldP spid="389124" grpId="0" animBg="1"/>
      <p:bldP spid="389137" grpId="0" animBg="1"/>
      <p:bldP spid="389139" grpId="0" animBg="1"/>
      <p:bldP spid="389140" grpId="0" animBg="1"/>
      <p:bldP spid="389141" grpId="0"/>
      <p:bldP spid="389165" grpId="0" animBg="1"/>
      <p:bldP spid="389167" grpId="0" animBg="1"/>
      <p:bldP spid="389169" grpId="0" animBg="1"/>
      <p:bldP spid="389170" grpId="0" animBg="1"/>
      <p:bldP spid="389171" grpId="0"/>
      <p:bldP spid="389173" grpId="0" animBg="1"/>
      <p:bldP spid="389175" grpId="0" animBg="1"/>
      <p:bldP spid="389177" grpId="0" animBg="1"/>
      <p:bldP spid="389178" grpId="0" animBg="1"/>
      <p:bldP spid="389179" grpId="0"/>
      <p:bldP spid="389181" grpId="0" animBg="1"/>
      <p:bldP spid="389182" grpId="0" animBg="1"/>
      <p:bldP spid="389183" grpId="0" animBg="1"/>
      <p:bldP spid="389184" grpId="0" animBg="1"/>
      <p:bldP spid="389185" grpId="0"/>
      <p:bldP spid="389186" grpId="0" animBg="1"/>
      <p:bldP spid="389190" grpId="0" animBg="1"/>
      <p:bldP spid="389191" grpId="0" animBg="1"/>
      <p:bldP spid="389192" grpId="0" animBg="1"/>
      <p:bldP spid="389193" grpId="0"/>
      <p:bldP spid="389194" grpId="0" animBg="1"/>
      <p:bldP spid="389195" grpId="0" animBg="1"/>
      <p:bldP spid="389196" grpId="0" animBg="1"/>
      <p:bldP spid="389197" grpId="0" animBg="1"/>
      <p:bldP spid="389198" grpId="0"/>
      <p:bldP spid="35" grpId="0" animBg="1"/>
      <p:bldP spid="36" grpId="0" animBg="1"/>
      <p:bldP spid="37" grpId="0" animBg="1"/>
      <p:bldP spid="38" grpId="0" animBg="1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dstE</a:t>
            </a:r>
            <a:endParaRPr lang="en-US" dirty="0"/>
          </a:p>
        </p:txBody>
      </p:sp>
      <p:sp>
        <p:nvSpPr>
          <p:cNvPr id="392269" name="Text Box 77"/>
          <p:cNvSpPr txBox="1">
            <a:spLocks noChangeArrowheads="1"/>
          </p:cNvSpPr>
          <p:nvPr/>
        </p:nvSpPr>
        <p:spPr bwMode="auto">
          <a:xfrm>
            <a:off x="304288" y="4874252"/>
            <a:ext cx="8012128" cy="193912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dstE</a:t>
            </a: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{ IRRMOVQ } &amp;&amp; </a:t>
            </a:r>
            <a:r>
              <a:rPr lang="en-US" sz="20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Cnd</a:t>
            </a: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{ IIRMOVQ, IOPQ} : </a:t>
            </a:r>
            <a:r>
              <a:rPr lang="en-US" sz="20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{ IPUSHQ, IPOPQ, ICALL, IRET } : RRSP;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 : RNONE;  # </a:t>
            </a: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不写任何寄存器</a:t>
            </a:r>
            <a:endParaRPr lang="en-US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051721" y="445071"/>
            <a:ext cx="6696743" cy="4352082"/>
            <a:chOff x="2508250" y="-82550"/>
            <a:chExt cx="7016750" cy="5187950"/>
          </a:xfrm>
        </p:grpSpPr>
        <p:sp>
          <p:nvSpPr>
            <p:cNvPr id="392254" name="Text Box 62"/>
            <p:cNvSpPr txBox="1">
              <a:spLocks noChangeArrowheads="1"/>
            </p:cNvSpPr>
            <p:nvPr/>
          </p:nvSpPr>
          <p:spPr bwMode="auto">
            <a:xfrm>
              <a:off x="3733800" y="3276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92255" name="Text Box 63"/>
            <p:cNvSpPr txBox="1">
              <a:spLocks noChangeArrowheads="1"/>
            </p:cNvSpPr>
            <p:nvPr/>
          </p:nvSpPr>
          <p:spPr bwMode="auto">
            <a:xfrm>
              <a:off x="6705600" y="3276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无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2248" name="Text Box 56"/>
            <p:cNvSpPr txBox="1">
              <a:spLocks noChangeArrowheads="1"/>
            </p:cNvSpPr>
            <p:nvPr/>
          </p:nvSpPr>
          <p:spPr bwMode="auto">
            <a:xfrm>
              <a:off x="3733800" y="2514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R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valE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92252" name="Text Box 60"/>
            <p:cNvSpPr txBox="1">
              <a:spLocks noChangeArrowheads="1"/>
            </p:cNvSpPr>
            <p:nvPr/>
          </p:nvSpPr>
          <p:spPr bwMode="auto">
            <a:xfrm>
              <a:off x="6705600" y="2514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2245" name="Text Box 53"/>
            <p:cNvSpPr txBox="1">
              <a:spLocks noChangeArrowheads="1"/>
            </p:cNvSpPr>
            <p:nvPr/>
          </p:nvSpPr>
          <p:spPr bwMode="auto">
            <a:xfrm>
              <a:off x="3733800" y="1752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92246" name="Text Box 54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无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2238" name="Text Box 46"/>
            <p:cNvSpPr txBox="1">
              <a:spLocks noChangeArrowheads="1"/>
            </p:cNvSpPr>
            <p:nvPr/>
          </p:nvSpPr>
          <p:spPr bwMode="auto">
            <a:xfrm>
              <a:off x="3733800" y="990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R[rB]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valE</a:t>
              </a:r>
            </a:p>
          </p:txBody>
        </p:sp>
        <p:sp>
          <p:nvSpPr>
            <p:cNvPr id="392196" name="Text Box 4"/>
            <p:cNvSpPr txBox="1">
              <a:spLocks noChangeArrowheads="1"/>
            </p:cNvSpPr>
            <p:nvPr/>
          </p:nvSpPr>
          <p:spPr bwMode="auto">
            <a:xfrm>
              <a:off x="3733800" y="685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cmovXX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2199" name="Text Box 7"/>
            <p:cNvSpPr txBox="1">
              <a:spLocks noChangeArrowheads="1"/>
            </p:cNvSpPr>
            <p:nvPr/>
          </p:nvSpPr>
          <p:spPr bwMode="auto">
            <a:xfrm>
              <a:off x="2514600" y="990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2201" name="Text Box 9"/>
            <p:cNvSpPr txBox="1">
              <a:spLocks noChangeArrowheads="1"/>
            </p:cNvSpPr>
            <p:nvPr/>
          </p:nvSpPr>
          <p:spPr bwMode="auto">
            <a:xfrm>
              <a:off x="3733800" y="1447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rmmovq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D(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rB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)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2203" name="Text Box 11"/>
            <p:cNvSpPr txBox="1">
              <a:spLocks noChangeArrowheads="1"/>
            </p:cNvSpPr>
            <p:nvPr/>
          </p:nvSpPr>
          <p:spPr bwMode="auto">
            <a:xfrm>
              <a:off x="3733800" y="1752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2206" name="Text Box 14"/>
            <p:cNvSpPr txBox="1">
              <a:spLocks noChangeArrowheads="1"/>
            </p:cNvSpPr>
            <p:nvPr/>
          </p:nvSpPr>
          <p:spPr bwMode="auto">
            <a:xfrm>
              <a:off x="3733800" y="2209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2208" name="Text Box 16"/>
            <p:cNvSpPr txBox="1">
              <a:spLocks noChangeArrowheads="1"/>
            </p:cNvSpPr>
            <p:nvPr/>
          </p:nvSpPr>
          <p:spPr bwMode="auto">
            <a:xfrm>
              <a:off x="3733800" y="2514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2211" name="Text Box 19"/>
            <p:cNvSpPr txBox="1">
              <a:spLocks noChangeArrowheads="1"/>
            </p:cNvSpPr>
            <p:nvPr/>
          </p:nvSpPr>
          <p:spPr bwMode="auto">
            <a:xfrm>
              <a:off x="3733800" y="2971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392213" name="Text Box 21"/>
            <p:cNvSpPr txBox="1">
              <a:spLocks noChangeArrowheads="1"/>
            </p:cNvSpPr>
            <p:nvPr/>
          </p:nvSpPr>
          <p:spPr bwMode="auto">
            <a:xfrm>
              <a:off x="3733800" y="3276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2216" name="Text Box 24"/>
            <p:cNvSpPr txBox="1">
              <a:spLocks noChangeArrowheads="1"/>
            </p:cNvSpPr>
            <p:nvPr/>
          </p:nvSpPr>
          <p:spPr bwMode="auto">
            <a:xfrm>
              <a:off x="3733800" y="3733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call</a:t>
              </a:r>
              <a:r>
                <a:rPr lang="en-US" sz="2000" b="1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392221" name="Text Box 29"/>
            <p:cNvSpPr txBox="1">
              <a:spLocks noChangeArrowheads="1"/>
            </p:cNvSpPr>
            <p:nvPr/>
          </p:nvSpPr>
          <p:spPr bwMode="auto">
            <a:xfrm>
              <a:off x="3733800" y="4495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2232" name="Text Box 40"/>
            <p:cNvSpPr txBox="1">
              <a:spLocks noChangeArrowheads="1"/>
            </p:cNvSpPr>
            <p:nvPr/>
          </p:nvSpPr>
          <p:spPr bwMode="auto">
            <a:xfrm>
              <a:off x="2514600" y="1752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2233" name="Text Box 41"/>
            <p:cNvSpPr txBox="1">
              <a:spLocks noChangeArrowheads="1"/>
            </p:cNvSpPr>
            <p:nvPr/>
          </p:nvSpPr>
          <p:spPr bwMode="auto">
            <a:xfrm>
              <a:off x="2514600" y="2514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2234" name="Text Box 42"/>
            <p:cNvSpPr txBox="1">
              <a:spLocks noChangeArrowheads="1"/>
            </p:cNvSpPr>
            <p:nvPr/>
          </p:nvSpPr>
          <p:spPr bwMode="auto">
            <a:xfrm>
              <a:off x="2514600" y="3276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2235" name="Text Box 43"/>
            <p:cNvSpPr txBox="1">
              <a:spLocks noChangeArrowheads="1"/>
            </p:cNvSpPr>
            <p:nvPr/>
          </p:nvSpPr>
          <p:spPr bwMode="auto">
            <a:xfrm>
              <a:off x="2514600" y="4038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2236" name="Text Box 44"/>
            <p:cNvSpPr txBox="1">
              <a:spLocks noChangeArrowheads="1"/>
            </p:cNvSpPr>
            <p:nvPr/>
          </p:nvSpPr>
          <p:spPr bwMode="auto">
            <a:xfrm>
              <a:off x="2514600" y="4800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2242" name="Text Box 50"/>
            <p:cNvSpPr txBox="1">
              <a:spLocks noChangeArrowheads="1"/>
            </p:cNvSpPr>
            <p:nvPr/>
          </p:nvSpPr>
          <p:spPr bwMode="auto">
            <a:xfrm>
              <a:off x="6705600" y="755650"/>
              <a:ext cx="2279650" cy="603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有条件的写回结果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2244" name="Text Box 52"/>
            <p:cNvSpPr txBox="1">
              <a:spLocks noChangeArrowheads="1"/>
            </p:cNvSpPr>
            <p:nvPr/>
          </p:nvSpPr>
          <p:spPr bwMode="auto">
            <a:xfrm>
              <a:off x="3733800" y="990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2262" name="Text Box 70"/>
            <p:cNvSpPr txBox="1">
              <a:spLocks noChangeArrowheads="1"/>
            </p:cNvSpPr>
            <p:nvPr/>
          </p:nvSpPr>
          <p:spPr bwMode="auto">
            <a:xfrm>
              <a:off x="3733800" y="4038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R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valE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92263" name="Text Box 71"/>
            <p:cNvSpPr txBox="1">
              <a:spLocks noChangeArrowheads="1"/>
            </p:cNvSpPr>
            <p:nvPr/>
          </p:nvSpPr>
          <p:spPr bwMode="auto">
            <a:xfrm>
              <a:off x="3733800" y="4038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2264" name="Text Box 72"/>
            <p:cNvSpPr txBox="1">
              <a:spLocks noChangeArrowheads="1"/>
            </p:cNvSpPr>
            <p:nvPr/>
          </p:nvSpPr>
          <p:spPr bwMode="auto">
            <a:xfrm>
              <a:off x="6705600" y="4038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更新栈指针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2265" name="Text Box 73"/>
            <p:cNvSpPr txBox="1">
              <a:spLocks noChangeArrowheads="1"/>
            </p:cNvSpPr>
            <p:nvPr/>
          </p:nvSpPr>
          <p:spPr bwMode="auto">
            <a:xfrm>
              <a:off x="3733800" y="4800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R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valE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92266" name="Text Box 74"/>
            <p:cNvSpPr txBox="1">
              <a:spLocks noChangeArrowheads="1"/>
            </p:cNvSpPr>
            <p:nvPr/>
          </p:nvSpPr>
          <p:spPr bwMode="auto">
            <a:xfrm>
              <a:off x="3733800" y="4800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2267" name="Text Box 75"/>
            <p:cNvSpPr txBox="1">
              <a:spLocks noChangeArrowheads="1"/>
            </p:cNvSpPr>
            <p:nvPr/>
          </p:nvSpPr>
          <p:spPr bwMode="auto">
            <a:xfrm>
              <a:off x="6705600" y="4800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更新栈指针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5" name="Text Box 46"/>
            <p:cNvSpPr txBox="1">
              <a:spLocks noChangeArrowheads="1"/>
            </p:cNvSpPr>
            <p:nvPr/>
          </p:nvSpPr>
          <p:spPr bwMode="auto">
            <a:xfrm>
              <a:off x="3727450" y="22225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R[rB]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valE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3727450" y="-825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2508250" y="2222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6699250" y="2222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结果写回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3727450" y="2222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13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执行逻辑</a:t>
            </a:r>
            <a:endParaRPr lang="en-US" dirty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4850144" cy="5223022"/>
          </a:xfrm>
        </p:spPr>
        <p:txBody>
          <a:bodyPr/>
          <a:lstStyle/>
          <a:p>
            <a:r>
              <a:rPr lang="zh-CN" altLang="en-US" sz="2400" dirty="0"/>
              <a:t>单元</a:t>
            </a:r>
            <a:endParaRPr lang="en-US" sz="2400" dirty="0"/>
          </a:p>
          <a:p>
            <a:pPr lvl="1"/>
            <a:r>
              <a:rPr lang="en-US" sz="2000" dirty="0"/>
              <a:t>ALU</a:t>
            </a:r>
          </a:p>
          <a:p>
            <a:pPr lvl="2"/>
            <a:r>
              <a:rPr lang="zh-CN" altLang="en-US" sz="2000" dirty="0"/>
              <a:t>实现四种所需的功能</a:t>
            </a:r>
            <a:endParaRPr lang="en-US" sz="2000" dirty="0"/>
          </a:p>
          <a:p>
            <a:pPr lvl="2"/>
            <a:r>
              <a:rPr lang="zh-CN" altLang="en-US" sz="2000" dirty="0"/>
              <a:t>生成条件码</a:t>
            </a:r>
            <a:endParaRPr lang="en-US" sz="2000" dirty="0"/>
          </a:p>
          <a:p>
            <a:pPr lvl="1"/>
            <a:r>
              <a:rPr lang="en-US" sz="2000" dirty="0"/>
              <a:t>CC</a:t>
            </a:r>
          </a:p>
          <a:p>
            <a:pPr lvl="2"/>
            <a:r>
              <a:rPr lang="zh-CN" altLang="en-US" sz="2000" dirty="0"/>
              <a:t>包含三个条件码位的寄存器</a:t>
            </a:r>
            <a:endParaRPr lang="en-US" sz="2000" dirty="0"/>
          </a:p>
          <a:p>
            <a:pPr lvl="1"/>
            <a:r>
              <a:rPr lang="en-US" sz="2000" dirty="0" err="1"/>
              <a:t>cond</a:t>
            </a:r>
            <a:endParaRPr lang="en-US" sz="2000" dirty="0"/>
          </a:p>
          <a:p>
            <a:pPr lvl="2"/>
            <a:r>
              <a:rPr lang="zh-CN" altLang="en-US" sz="2000" dirty="0"/>
              <a:t>计算条件转移或跳转标识</a:t>
            </a:r>
            <a:endParaRPr lang="en-US" sz="2000" dirty="0"/>
          </a:p>
          <a:p>
            <a:r>
              <a:rPr lang="zh-CN" altLang="en-US" sz="2400" dirty="0"/>
              <a:t>控制逻辑</a:t>
            </a:r>
            <a:endParaRPr lang="en-US" sz="2400" dirty="0"/>
          </a:p>
          <a:p>
            <a:pPr lvl="1"/>
            <a:r>
              <a:rPr lang="en-US" sz="2200" dirty="0"/>
              <a:t>Set CC: </a:t>
            </a:r>
            <a:r>
              <a:rPr lang="zh-CN" altLang="en-US" sz="2200" dirty="0"/>
              <a:t>是否加载条件码寄存器</a:t>
            </a:r>
            <a:r>
              <a:rPr lang="en-US" sz="2200" dirty="0"/>
              <a:t>?</a:t>
            </a:r>
          </a:p>
          <a:p>
            <a:pPr lvl="1"/>
            <a:r>
              <a:rPr lang="en-US" sz="2200" dirty="0"/>
              <a:t>ALU A: </a:t>
            </a:r>
            <a:r>
              <a:rPr lang="zh-CN" altLang="en-US" sz="2200" dirty="0"/>
              <a:t>数据</a:t>
            </a:r>
            <a:r>
              <a:rPr lang="en-US" altLang="zh-CN" sz="2200" dirty="0"/>
              <a:t>A</a:t>
            </a:r>
            <a:r>
              <a:rPr lang="zh-CN" altLang="en-US" sz="2200" dirty="0"/>
              <a:t>送</a:t>
            </a:r>
            <a:r>
              <a:rPr lang="en-US" sz="2200" dirty="0"/>
              <a:t>ALU</a:t>
            </a:r>
          </a:p>
          <a:p>
            <a:pPr lvl="1"/>
            <a:r>
              <a:rPr lang="en-US" sz="2200" dirty="0"/>
              <a:t>ALU B: </a:t>
            </a:r>
            <a:r>
              <a:rPr lang="zh-CN" altLang="en-US" sz="2200" dirty="0"/>
              <a:t>数据</a:t>
            </a:r>
            <a:r>
              <a:rPr lang="en-US" altLang="zh-CN" sz="2200" dirty="0"/>
              <a:t>B</a:t>
            </a:r>
            <a:r>
              <a:rPr lang="zh-CN" altLang="en-US" sz="2200" dirty="0"/>
              <a:t>送</a:t>
            </a:r>
            <a:r>
              <a:rPr lang="en-US" sz="2200" dirty="0"/>
              <a:t>ALU</a:t>
            </a:r>
          </a:p>
          <a:p>
            <a:pPr lvl="1"/>
            <a:r>
              <a:rPr lang="en-US" sz="2200" dirty="0"/>
              <a:t>ALU fun: </a:t>
            </a:r>
            <a:r>
              <a:rPr lang="en-US" altLang="zh-CN" sz="2200" dirty="0"/>
              <a:t>ALU</a:t>
            </a:r>
            <a:r>
              <a:rPr lang="zh-CN" altLang="en-US" sz="2200" dirty="0"/>
              <a:t>执行哪个功能</a:t>
            </a:r>
            <a:r>
              <a:rPr lang="en-US" sz="2200" dirty="0"/>
              <a:t>?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4499992" y="620688"/>
            <a:ext cx="4536504" cy="3844083"/>
            <a:chOff x="1143000" y="7924800"/>
            <a:chExt cx="4038600" cy="3124200"/>
          </a:xfrm>
        </p:grpSpPr>
        <p:sp>
          <p:nvSpPr>
            <p:cNvPr id="139" name="Line 2"/>
            <p:cNvSpPr>
              <a:spLocks noChangeShapeType="1"/>
            </p:cNvSpPr>
            <p:nvPr/>
          </p:nvSpPr>
          <p:spPr bwMode="auto">
            <a:xfrm rot="16200000" flipV="1">
              <a:off x="2794000" y="8966200"/>
              <a:ext cx="0" cy="508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Rectangle 67"/>
            <p:cNvSpPr>
              <a:spLocks noChangeArrowheads="1"/>
            </p:cNvSpPr>
            <p:nvPr/>
          </p:nvSpPr>
          <p:spPr bwMode="auto">
            <a:xfrm>
              <a:off x="2057400" y="9067800"/>
              <a:ext cx="482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>
                  <a:solidFill>
                    <a:sysClr val="windowText" lastClr="000000"/>
                  </a:solidFill>
                </a:rPr>
                <a:t>CC</a:t>
              </a:r>
            </a:p>
          </p:txBody>
        </p:sp>
        <p:sp>
          <p:nvSpPr>
            <p:cNvPr id="141" name="AutoShape 56"/>
            <p:cNvSpPr>
              <a:spLocks noChangeArrowheads="1"/>
            </p:cNvSpPr>
            <p:nvPr/>
          </p:nvSpPr>
          <p:spPr bwMode="auto">
            <a:xfrm flipV="1">
              <a:off x="2819400" y="8991600"/>
              <a:ext cx="1295400" cy="4572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rot="10800000"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>
                  <a:solidFill>
                    <a:sysClr val="windowText" lastClr="000000"/>
                  </a:solidFill>
                </a:rPr>
                <a:t>ALU</a:t>
              </a:r>
            </a:p>
          </p:txBody>
        </p:sp>
        <p:sp>
          <p:nvSpPr>
            <p:cNvPr id="142" name="AutoShape 54"/>
            <p:cNvSpPr>
              <a:spLocks noChangeArrowheads="1"/>
            </p:cNvSpPr>
            <p:nvPr/>
          </p:nvSpPr>
          <p:spPr bwMode="auto">
            <a:xfrm>
              <a:off x="2667000" y="9753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ALU</a:t>
              </a:r>
            </a:p>
            <a:p>
              <a:pPr algn="ctr" defTabSz="915678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43" name="AutoShape 55"/>
            <p:cNvSpPr>
              <a:spLocks noChangeArrowheads="1"/>
            </p:cNvSpPr>
            <p:nvPr/>
          </p:nvSpPr>
          <p:spPr bwMode="auto">
            <a:xfrm>
              <a:off x="3581400" y="9753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ALU</a:t>
              </a:r>
            </a:p>
            <a:p>
              <a:pPr algn="ctr" defTabSz="915678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44" name="Line 62"/>
            <p:cNvSpPr>
              <a:spLocks noChangeShapeType="1"/>
            </p:cNvSpPr>
            <p:nvPr/>
          </p:nvSpPr>
          <p:spPr bwMode="auto">
            <a:xfrm flipV="1">
              <a:off x="3429000" y="8305800"/>
              <a:ext cx="0" cy="685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Line 63"/>
            <p:cNvSpPr>
              <a:spLocks noChangeShapeType="1"/>
            </p:cNvSpPr>
            <p:nvPr/>
          </p:nvSpPr>
          <p:spPr bwMode="auto">
            <a:xfrm flipV="1">
              <a:off x="2971800" y="94488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Line 77"/>
            <p:cNvSpPr>
              <a:spLocks noChangeShapeType="1"/>
            </p:cNvSpPr>
            <p:nvPr/>
          </p:nvSpPr>
          <p:spPr bwMode="auto">
            <a:xfrm flipH="1" flipV="1">
              <a:off x="1600200" y="83058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7" name="Group 123"/>
            <p:cNvGrpSpPr>
              <a:grpSpLocks/>
            </p:cNvGrpSpPr>
            <p:nvPr/>
          </p:nvGrpSpPr>
          <p:grpSpPr bwMode="auto">
            <a:xfrm>
              <a:off x="2743200" y="10363200"/>
              <a:ext cx="152400" cy="152400"/>
              <a:chOff x="240" y="4176"/>
              <a:chExt cx="192" cy="192"/>
            </a:xfrm>
          </p:grpSpPr>
          <p:sp>
            <p:nvSpPr>
              <p:cNvPr id="181" name="Oval 1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Rectangle 1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8" name="AutoShape 155"/>
            <p:cNvSpPr>
              <a:spLocks noChangeArrowheads="1"/>
            </p:cNvSpPr>
            <p:nvPr/>
          </p:nvSpPr>
          <p:spPr bwMode="auto">
            <a:xfrm>
              <a:off x="4419600" y="89154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ALU</a:t>
              </a:r>
            </a:p>
            <a:p>
              <a:pPr algn="ctr" defTabSz="915678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fun.</a:t>
              </a:r>
            </a:p>
          </p:txBody>
        </p:sp>
        <p:sp>
          <p:nvSpPr>
            <p:cNvPr id="149" name="Line 156"/>
            <p:cNvSpPr>
              <a:spLocks noChangeShapeType="1"/>
            </p:cNvSpPr>
            <p:nvPr/>
          </p:nvSpPr>
          <p:spPr bwMode="auto">
            <a:xfrm rot="16200000" flipV="1">
              <a:off x="4152900" y="8877300"/>
              <a:ext cx="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Oval 71"/>
            <p:cNvSpPr>
              <a:spLocks noChangeArrowheads="1"/>
            </p:cNvSpPr>
            <p:nvPr/>
          </p:nvSpPr>
          <p:spPr bwMode="auto">
            <a:xfrm>
              <a:off x="1371600" y="7924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</a:rPr>
                <a:t>Cnd</a:t>
              </a:r>
            </a:p>
          </p:txBody>
        </p:sp>
        <p:sp>
          <p:nvSpPr>
            <p:cNvPr id="151" name="Oval 6"/>
            <p:cNvSpPr>
              <a:spLocks noChangeArrowheads="1"/>
            </p:cNvSpPr>
            <p:nvPr/>
          </p:nvSpPr>
          <p:spPr bwMode="auto">
            <a:xfrm>
              <a:off x="1143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</a:rPr>
                <a:t>icode</a:t>
              </a:r>
            </a:p>
          </p:txBody>
        </p:sp>
        <p:sp>
          <p:nvSpPr>
            <p:cNvPr id="152" name="Oval 7"/>
            <p:cNvSpPr>
              <a:spLocks noChangeArrowheads="1"/>
            </p:cNvSpPr>
            <p:nvPr/>
          </p:nvSpPr>
          <p:spPr bwMode="auto">
            <a:xfrm>
              <a:off x="1524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</a:rPr>
                <a:t>ifun</a:t>
              </a:r>
            </a:p>
          </p:txBody>
        </p:sp>
        <p:sp>
          <p:nvSpPr>
            <p:cNvPr id="153" name="Oval 232"/>
            <p:cNvSpPr>
              <a:spLocks noChangeArrowheads="1"/>
            </p:cNvSpPr>
            <p:nvPr/>
          </p:nvSpPr>
          <p:spPr bwMode="auto">
            <a:xfrm>
              <a:off x="2667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</a:rPr>
                <a:t>valC</a:t>
              </a:r>
            </a:p>
          </p:txBody>
        </p:sp>
        <p:sp>
          <p:nvSpPr>
            <p:cNvPr id="154" name="Oval 235"/>
            <p:cNvSpPr>
              <a:spLocks noChangeArrowheads="1"/>
            </p:cNvSpPr>
            <p:nvPr/>
          </p:nvSpPr>
          <p:spPr bwMode="auto">
            <a:xfrm>
              <a:off x="37338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</a:rPr>
                <a:t>valB</a:t>
              </a:r>
            </a:p>
          </p:txBody>
        </p:sp>
        <p:sp>
          <p:nvSpPr>
            <p:cNvPr id="155" name="Oval 238"/>
            <p:cNvSpPr>
              <a:spLocks noChangeArrowheads="1"/>
            </p:cNvSpPr>
            <p:nvPr/>
          </p:nvSpPr>
          <p:spPr bwMode="auto">
            <a:xfrm>
              <a:off x="31242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</a:rPr>
                <a:t>valA</a:t>
              </a:r>
            </a:p>
          </p:txBody>
        </p:sp>
        <p:sp>
          <p:nvSpPr>
            <p:cNvPr id="156" name="Oval 246"/>
            <p:cNvSpPr>
              <a:spLocks noChangeArrowheads="1"/>
            </p:cNvSpPr>
            <p:nvPr/>
          </p:nvSpPr>
          <p:spPr bwMode="auto">
            <a:xfrm>
              <a:off x="3200400" y="7924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</a:rPr>
                <a:t>valE</a:t>
              </a:r>
            </a:p>
          </p:txBody>
        </p:sp>
        <p:grpSp>
          <p:nvGrpSpPr>
            <p:cNvPr id="157" name="Group 275"/>
            <p:cNvGrpSpPr>
              <a:grpSpLocks/>
            </p:cNvGrpSpPr>
            <p:nvPr/>
          </p:nvGrpSpPr>
          <p:grpSpPr bwMode="auto">
            <a:xfrm>
              <a:off x="3657600" y="10363200"/>
              <a:ext cx="152400" cy="152400"/>
              <a:chOff x="240" y="4176"/>
              <a:chExt cx="192" cy="192"/>
            </a:xfrm>
          </p:grpSpPr>
          <p:sp>
            <p:nvSpPr>
              <p:cNvPr id="179" name="Oval 27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Rectangle 27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8" name="Line 240"/>
            <p:cNvSpPr>
              <a:spLocks noChangeShapeType="1"/>
            </p:cNvSpPr>
            <p:nvPr/>
          </p:nvSpPr>
          <p:spPr bwMode="auto">
            <a:xfrm flipV="1">
              <a:off x="32766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Line 278"/>
            <p:cNvSpPr>
              <a:spLocks noChangeShapeType="1"/>
            </p:cNvSpPr>
            <p:nvPr/>
          </p:nvSpPr>
          <p:spPr bwMode="auto">
            <a:xfrm flipV="1">
              <a:off x="29718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Line 294"/>
            <p:cNvSpPr>
              <a:spLocks noChangeShapeType="1"/>
            </p:cNvSpPr>
            <p:nvPr/>
          </p:nvSpPr>
          <p:spPr bwMode="auto">
            <a:xfrm flipV="1">
              <a:off x="39624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Line 295"/>
            <p:cNvSpPr>
              <a:spLocks noChangeShapeType="1"/>
            </p:cNvSpPr>
            <p:nvPr/>
          </p:nvSpPr>
          <p:spPr bwMode="auto">
            <a:xfrm flipV="1">
              <a:off x="3962400" y="94488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Line 296"/>
            <p:cNvSpPr>
              <a:spLocks noChangeShapeType="1"/>
            </p:cNvSpPr>
            <p:nvPr/>
          </p:nvSpPr>
          <p:spPr bwMode="auto">
            <a:xfrm flipV="1">
              <a:off x="1371600" y="1043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Line 297"/>
            <p:cNvSpPr>
              <a:spLocks noChangeShapeType="1"/>
            </p:cNvSpPr>
            <p:nvPr/>
          </p:nvSpPr>
          <p:spPr bwMode="auto">
            <a:xfrm flipV="1">
              <a:off x="1752600" y="8991600"/>
              <a:ext cx="0" cy="1752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Line 298"/>
            <p:cNvSpPr>
              <a:spLocks noChangeShapeType="1"/>
            </p:cNvSpPr>
            <p:nvPr/>
          </p:nvSpPr>
          <p:spPr bwMode="auto">
            <a:xfrm flipV="1">
              <a:off x="37338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Freeform 303"/>
            <p:cNvSpPr>
              <a:spLocks/>
            </p:cNvSpPr>
            <p:nvPr/>
          </p:nvSpPr>
          <p:spPr bwMode="auto">
            <a:xfrm flipH="1">
              <a:off x="1371600" y="9448800"/>
              <a:ext cx="3276600" cy="990600"/>
            </a:xfrm>
            <a:custGeom>
              <a:avLst/>
              <a:gdLst>
                <a:gd name="T0" fmla="*/ 2147483647 w 1584"/>
                <a:gd name="T1" fmla="*/ 2147483647 h 144"/>
                <a:gd name="T2" fmla="*/ 0 w 1584"/>
                <a:gd name="T3" fmla="*/ 2147483647 h 144"/>
                <a:gd name="T4" fmla="*/ 0 w 1584"/>
                <a:gd name="T5" fmla="*/ 0 h 144"/>
                <a:gd name="T6" fmla="*/ 0 60000 65536"/>
                <a:gd name="T7" fmla="*/ 0 60000 65536"/>
                <a:gd name="T8" fmla="*/ 0 60000 65536"/>
                <a:gd name="T9" fmla="*/ 0 w 1584"/>
                <a:gd name="T10" fmla="*/ 0 h 144"/>
                <a:gd name="T11" fmla="*/ 1584 w 15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144">
                  <a:moveTo>
                    <a:pt x="1584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66" name="Group 304"/>
            <p:cNvGrpSpPr>
              <a:grpSpLocks/>
            </p:cNvGrpSpPr>
            <p:nvPr/>
          </p:nvGrpSpPr>
          <p:grpSpPr bwMode="auto">
            <a:xfrm>
              <a:off x="2209800" y="10363200"/>
              <a:ext cx="152400" cy="152400"/>
              <a:chOff x="240" y="4176"/>
              <a:chExt cx="192" cy="192"/>
            </a:xfrm>
          </p:grpSpPr>
          <p:sp>
            <p:nvSpPr>
              <p:cNvPr id="177" name="Oval 305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Rectangle 306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7" name="AutoShape 307"/>
            <p:cNvSpPr>
              <a:spLocks noChangeArrowheads="1"/>
            </p:cNvSpPr>
            <p:nvPr/>
          </p:nvSpPr>
          <p:spPr bwMode="auto">
            <a:xfrm>
              <a:off x="2057400" y="9753600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</a:rPr>
                <a:t>Set</a:t>
              </a:r>
            </a:p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</a:rPr>
                <a:t>CC</a:t>
              </a:r>
            </a:p>
          </p:txBody>
        </p:sp>
        <p:sp>
          <p:nvSpPr>
            <p:cNvPr id="168" name="Line 308"/>
            <p:cNvSpPr>
              <a:spLocks noChangeShapeType="1"/>
            </p:cNvSpPr>
            <p:nvPr/>
          </p:nvSpPr>
          <p:spPr bwMode="auto">
            <a:xfrm flipH="1" flipV="1">
              <a:off x="2286000" y="94488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Rectangle 309"/>
            <p:cNvSpPr>
              <a:spLocks noChangeArrowheads="1"/>
            </p:cNvSpPr>
            <p:nvPr/>
          </p:nvSpPr>
          <p:spPr bwMode="auto">
            <a:xfrm>
              <a:off x="1219200" y="86106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 err="1">
                  <a:solidFill>
                    <a:sysClr val="windowText" lastClr="000000"/>
                  </a:solidFill>
                </a:rPr>
                <a:t>cond</a:t>
              </a:r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70" name="Group 311"/>
            <p:cNvGrpSpPr>
              <a:grpSpLocks/>
            </p:cNvGrpSpPr>
            <p:nvPr/>
          </p:nvGrpSpPr>
          <p:grpSpPr bwMode="auto">
            <a:xfrm>
              <a:off x="1676403" y="10526735"/>
              <a:ext cx="149226" cy="141288"/>
              <a:chOff x="240" y="4176"/>
              <a:chExt cx="192" cy="192"/>
            </a:xfrm>
          </p:grpSpPr>
          <p:sp>
            <p:nvSpPr>
              <p:cNvPr id="175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1" name="Freeform 314"/>
            <p:cNvSpPr>
              <a:spLocks/>
            </p:cNvSpPr>
            <p:nvPr/>
          </p:nvSpPr>
          <p:spPr bwMode="auto">
            <a:xfrm flipH="1">
              <a:off x="1752600" y="9448800"/>
              <a:ext cx="3200400" cy="1143000"/>
            </a:xfrm>
            <a:custGeom>
              <a:avLst/>
              <a:gdLst>
                <a:gd name="T0" fmla="*/ 2147483647 w 1584"/>
                <a:gd name="T1" fmla="*/ 2147483647 h 144"/>
                <a:gd name="T2" fmla="*/ 0 w 1584"/>
                <a:gd name="T3" fmla="*/ 2147483647 h 144"/>
                <a:gd name="T4" fmla="*/ 0 w 1584"/>
                <a:gd name="T5" fmla="*/ 0 h 144"/>
                <a:gd name="T6" fmla="*/ 0 60000 65536"/>
                <a:gd name="T7" fmla="*/ 0 60000 65536"/>
                <a:gd name="T8" fmla="*/ 0 60000 65536"/>
                <a:gd name="T9" fmla="*/ 0 w 1584"/>
                <a:gd name="T10" fmla="*/ 0 h 144"/>
                <a:gd name="T11" fmla="*/ 1584 w 15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144">
                  <a:moveTo>
                    <a:pt x="1584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Line 317"/>
            <p:cNvSpPr>
              <a:spLocks noChangeShapeType="1"/>
            </p:cNvSpPr>
            <p:nvPr/>
          </p:nvSpPr>
          <p:spPr bwMode="auto">
            <a:xfrm flipV="1">
              <a:off x="28194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Line 318"/>
            <p:cNvSpPr>
              <a:spLocks noChangeShapeType="1"/>
            </p:cNvSpPr>
            <p:nvPr/>
          </p:nvSpPr>
          <p:spPr bwMode="auto">
            <a:xfrm flipV="1">
              <a:off x="22860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" name="Freeform 321"/>
            <p:cNvSpPr>
              <a:spLocks/>
            </p:cNvSpPr>
            <p:nvPr/>
          </p:nvSpPr>
          <p:spPr bwMode="auto">
            <a:xfrm>
              <a:off x="1828800" y="8839200"/>
              <a:ext cx="457200" cy="228600"/>
            </a:xfrm>
            <a:custGeom>
              <a:avLst/>
              <a:gdLst>
                <a:gd name="T0" fmla="*/ 725804891 w 288"/>
                <a:gd name="T1" fmla="*/ 362902445 h 144"/>
                <a:gd name="T2" fmla="*/ 725804891 w 288"/>
                <a:gd name="T3" fmla="*/ 0 h 144"/>
                <a:gd name="T4" fmla="*/ 0 w 288"/>
                <a:gd name="T5" fmla="*/ 0 h 144"/>
                <a:gd name="T6" fmla="*/ 0 60000 65536"/>
                <a:gd name="T7" fmla="*/ 0 60000 65536"/>
                <a:gd name="T8" fmla="*/ 0 60000 65536"/>
                <a:gd name="T9" fmla="*/ 0 w 288"/>
                <a:gd name="T10" fmla="*/ 0 h 144"/>
                <a:gd name="T11" fmla="*/ 288 w 28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44">
                  <a:moveTo>
                    <a:pt x="288" y="144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3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256" y="199819"/>
            <a:ext cx="8798216" cy="780909"/>
          </a:xfrm>
        </p:spPr>
        <p:txBody>
          <a:bodyPr/>
          <a:lstStyle/>
          <a:p>
            <a:r>
              <a:rPr lang="zh-CN" altLang="en-US" dirty="0" smtClean="0"/>
              <a:t>数据</a:t>
            </a:r>
            <a:r>
              <a:rPr lang="en-US" altLang="zh-CN" dirty="0" smtClean="0"/>
              <a:t>A</a:t>
            </a:r>
            <a:r>
              <a:rPr lang="zh-CN" altLang="en-US" dirty="0" smtClean="0"/>
              <a:t>送</a:t>
            </a:r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393289" name="Text Box 73"/>
          <p:cNvSpPr txBox="1">
            <a:spLocks noChangeArrowheads="1"/>
          </p:cNvSpPr>
          <p:nvPr/>
        </p:nvSpPr>
        <p:spPr bwMode="auto">
          <a:xfrm>
            <a:off x="4883585" y="5725645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600" b="1">
              <a:solidFill>
                <a:srgbClr val="000066"/>
              </a:solidFill>
            </a:endParaRPr>
          </a:p>
        </p:txBody>
      </p:sp>
      <p:sp>
        <p:nvSpPr>
          <p:cNvPr id="393294" name="Text Box 78"/>
          <p:cNvSpPr txBox="1">
            <a:spLocks noChangeArrowheads="1"/>
          </p:cNvSpPr>
          <p:nvPr/>
        </p:nvSpPr>
        <p:spPr bwMode="auto">
          <a:xfrm>
            <a:off x="395536" y="4797152"/>
            <a:ext cx="8012128" cy="203145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aluA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IRRMOVQ, IOPQ }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valA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IIRMOVQ, IRMMOVQ, IMRMOVQ }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valC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ICALL, IPUSHQ } : -8;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IRET, IPOPQ } : 8;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# </a:t>
            </a:r>
            <a:r>
              <a:rPr lang="zh-CN" altLang="en-US" b="1" dirty="0">
                <a:solidFill>
                  <a:srgbClr val="000066"/>
                </a:solidFill>
                <a:latin typeface="Courier New" pitchFamily="49" charset="0"/>
              </a:rPr>
              <a:t>其他指令不需要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ALU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740657" y="353620"/>
            <a:ext cx="6104478" cy="4515540"/>
            <a:chOff x="2127250" y="-234950"/>
            <a:chExt cx="7016750" cy="5187950"/>
          </a:xfrm>
        </p:grpSpPr>
        <p:sp>
          <p:nvSpPr>
            <p:cNvPr id="393284" name="Text Box 68"/>
            <p:cNvSpPr txBox="1">
              <a:spLocks noChangeArrowheads="1"/>
            </p:cNvSpPr>
            <p:nvPr/>
          </p:nvSpPr>
          <p:spPr bwMode="auto">
            <a:xfrm>
              <a:off x="3352800" y="3886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–8</a:t>
              </a:r>
            </a:p>
          </p:txBody>
        </p:sp>
        <p:sp>
          <p:nvSpPr>
            <p:cNvPr id="393288" name="Text Box 72"/>
            <p:cNvSpPr txBox="1">
              <a:spLocks noChangeArrowheads="1"/>
            </p:cNvSpPr>
            <p:nvPr/>
          </p:nvSpPr>
          <p:spPr bwMode="auto">
            <a:xfrm>
              <a:off x="6324600" y="3886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减少栈指针的值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77" name="Text Box 61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93281" name="Text Box 65"/>
            <p:cNvSpPr txBox="1">
              <a:spLocks noChangeArrowheads="1"/>
            </p:cNvSpPr>
            <p:nvPr/>
          </p:nvSpPr>
          <p:spPr bwMode="auto">
            <a:xfrm>
              <a:off x="63246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无操作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70" name="Text Box 54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393274" name="Text Box 58"/>
            <p:cNvSpPr txBox="1">
              <a:spLocks noChangeArrowheads="1"/>
            </p:cNvSpPr>
            <p:nvPr/>
          </p:nvSpPr>
          <p:spPr bwMode="auto">
            <a:xfrm>
              <a:off x="6324600" y="2362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增加栈指针的值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63" name="Text Box 47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valE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valB + </a:t>
              </a:r>
              <a:r>
                <a:rPr lang="en-US" sz="2000" b="1">
                  <a:solidFill>
                    <a:srgbClr val="FF3300"/>
                  </a:solidFill>
                  <a:sym typeface="Symbol" pitchFamily="18" charset="2"/>
                </a:rPr>
                <a:t>valC</a:t>
              </a:r>
            </a:p>
          </p:txBody>
        </p:sp>
        <p:sp>
          <p:nvSpPr>
            <p:cNvPr id="393267" name="Text Box 51"/>
            <p:cNvSpPr txBox="1">
              <a:spLocks noChangeArrowheads="1"/>
            </p:cNvSpPr>
            <p:nvPr/>
          </p:nvSpPr>
          <p:spPr bwMode="auto">
            <a:xfrm>
              <a:off x="63246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计算有效地址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56" name="Text Box 40"/>
            <p:cNvSpPr txBox="1">
              <a:spLocks noChangeArrowheads="1"/>
            </p:cNvSpPr>
            <p:nvPr/>
          </p:nvSpPr>
          <p:spPr bwMode="auto">
            <a:xfrm>
              <a:off x="3352800" y="838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0 + </a:t>
              </a:r>
              <a:r>
                <a:rPr lang="en-US" sz="2000" b="1" dirty="0" err="1">
                  <a:solidFill>
                    <a:srgbClr val="FF3300"/>
                  </a:solidFill>
                  <a:sym typeface="Symbol" pitchFamily="18" charset="2"/>
                </a:rPr>
                <a:t>valA</a:t>
              </a:r>
              <a:endParaRPr lang="en-US" sz="2000" b="1" dirty="0">
                <a:solidFill>
                  <a:srgbClr val="FF3300"/>
                </a:solidFill>
                <a:sym typeface="Symbol" pitchFamily="18" charset="2"/>
              </a:endParaRPr>
            </a:p>
          </p:txBody>
        </p:sp>
        <p:sp>
          <p:nvSpPr>
            <p:cNvPr id="393260" name="Text Box 44"/>
            <p:cNvSpPr txBox="1">
              <a:spLocks noChangeArrowheads="1"/>
            </p:cNvSpPr>
            <p:nvPr/>
          </p:nvSpPr>
          <p:spPr bwMode="auto">
            <a:xfrm>
              <a:off x="6324600" y="838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通过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ALU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传送数据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27" name="Text Box 11"/>
            <p:cNvSpPr txBox="1">
              <a:spLocks noChangeArrowheads="1"/>
            </p:cNvSpPr>
            <p:nvPr/>
          </p:nvSpPr>
          <p:spPr bwMode="auto">
            <a:xfrm>
              <a:off x="3352800" y="533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cmovXX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28" name="Text Box 12"/>
            <p:cNvSpPr txBox="1">
              <a:spLocks noChangeArrowheads="1"/>
            </p:cNvSpPr>
            <p:nvPr/>
          </p:nvSpPr>
          <p:spPr bwMode="auto">
            <a:xfrm>
              <a:off x="2133600" y="838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29" name="Text Box 13"/>
            <p:cNvSpPr txBox="1">
              <a:spLocks noChangeArrowheads="1"/>
            </p:cNvSpPr>
            <p:nvPr/>
          </p:nvSpPr>
          <p:spPr bwMode="auto">
            <a:xfrm>
              <a:off x="3352800" y="1295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rmmovq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D(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rB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)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30" name="Text Box 14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3231" name="Text Box 15"/>
            <p:cNvSpPr txBox="1">
              <a:spLocks noChangeArrowheads="1"/>
            </p:cNvSpPr>
            <p:nvPr/>
          </p:nvSpPr>
          <p:spPr bwMode="auto">
            <a:xfrm>
              <a:off x="3352800" y="2057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32" name="Text Box 16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3233" name="Text Box 17"/>
            <p:cNvSpPr txBox="1">
              <a:spLocks noChangeArrowheads="1"/>
            </p:cNvSpPr>
            <p:nvPr/>
          </p:nvSpPr>
          <p:spPr bwMode="auto">
            <a:xfrm>
              <a:off x="3352800" y="2819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393234" name="Text Box 18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3235" name="Text Box 19"/>
            <p:cNvSpPr txBox="1">
              <a:spLocks noChangeArrowheads="1"/>
            </p:cNvSpPr>
            <p:nvPr/>
          </p:nvSpPr>
          <p:spPr bwMode="auto">
            <a:xfrm>
              <a:off x="3352800" y="3581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</a:rPr>
                <a:t>call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Dest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36" name="Text Box 20"/>
            <p:cNvSpPr txBox="1">
              <a:spLocks noChangeArrowheads="1"/>
            </p:cNvSpPr>
            <p:nvPr/>
          </p:nvSpPr>
          <p:spPr bwMode="auto">
            <a:xfrm>
              <a:off x="3352800" y="4343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3243" name="Text Box 27"/>
            <p:cNvSpPr txBox="1">
              <a:spLocks noChangeArrowheads="1"/>
            </p:cNvSpPr>
            <p:nvPr/>
          </p:nvSpPr>
          <p:spPr bwMode="auto">
            <a:xfrm>
              <a:off x="3352800" y="838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3245" name="Text Box 29"/>
            <p:cNvSpPr txBox="1">
              <a:spLocks noChangeArrowheads="1"/>
            </p:cNvSpPr>
            <p:nvPr/>
          </p:nvSpPr>
          <p:spPr bwMode="auto">
            <a:xfrm>
              <a:off x="3352800" y="3886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3250" name="Text Box 34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51" name="Text Box 35"/>
            <p:cNvSpPr txBox="1">
              <a:spLocks noChangeArrowheads="1"/>
            </p:cNvSpPr>
            <p:nvPr/>
          </p:nvSpPr>
          <p:spPr bwMode="auto">
            <a:xfrm>
              <a:off x="2133600" y="2362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52" name="Text Box 3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53" name="Text Box 37"/>
            <p:cNvSpPr txBox="1">
              <a:spLocks noChangeArrowheads="1"/>
            </p:cNvSpPr>
            <p:nvPr/>
          </p:nvSpPr>
          <p:spPr bwMode="auto">
            <a:xfrm>
              <a:off x="2133600" y="3886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54" name="Text Box 38"/>
            <p:cNvSpPr txBox="1">
              <a:spLocks noChangeArrowheads="1"/>
            </p:cNvSpPr>
            <p:nvPr/>
          </p:nvSpPr>
          <p:spPr bwMode="auto">
            <a:xfrm>
              <a:off x="2133600" y="4648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90" name="Text Box 74"/>
            <p:cNvSpPr txBox="1">
              <a:spLocks noChangeArrowheads="1"/>
            </p:cNvSpPr>
            <p:nvPr/>
          </p:nvSpPr>
          <p:spPr bwMode="auto">
            <a:xfrm>
              <a:off x="3352800" y="4648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393291" name="Text Box 75"/>
            <p:cNvSpPr txBox="1">
              <a:spLocks noChangeArrowheads="1"/>
            </p:cNvSpPr>
            <p:nvPr/>
          </p:nvSpPr>
          <p:spPr bwMode="auto">
            <a:xfrm>
              <a:off x="6324600" y="4648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增加栈指针的值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92" name="Text Box 76"/>
            <p:cNvSpPr txBox="1">
              <a:spLocks noChangeArrowheads="1"/>
            </p:cNvSpPr>
            <p:nvPr/>
          </p:nvSpPr>
          <p:spPr bwMode="auto">
            <a:xfrm>
              <a:off x="3352800" y="4648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46450" y="6985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valE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valB OP </a:t>
              </a:r>
              <a:r>
                <a:rPr lang="en-US" sz="2000" b="1">
                  <a:solidFill>
                    <a:srgbClr val="FF3300"/>
                  </a:solidFill>
                  <a:sym typeface="Symbol" pitchFamily="18" charset="2"/>
                </a:rPr>
                <a:t>valA</a:t>
              </a: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6318250" y="698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ALU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的操作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3346450" y="-2349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2127250" y="698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3346450" y="698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03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9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559" y="528029"/>
            <a:ext cx="8716368" cy="780909"/>
          </a:xfrm>
        </p:spPr>
        <p:txBody>
          <a:bodyPr/>
          <a:lstStyle/>
          <a:p>
            <a:r>
              <a:rPr lang="en-US" dirty="0" smtClean="0"/>
              <a:t>ALU</a:t>
            </a:r>
            <a:br>
              <a:rPr lang="en-US" dirty="0" smtClean="0"/>
            </a:br>
            <a:r>
              <a:rPr lang="zh-CN" altLang="en-US" dirty="0" smtClean="0"/>
              <a:t>操作</a:t>
            </a:r>
            <a:endParaRPr lang="en-US" dirty="0"/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4883585" y="5725645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600" b="1">
              <a:solidFill>
                <a:srgbClr val="000066"/>
              </a:solidFill>
            </a:endParaRPr>
          </a:p>
        </p:txBody>
      </p:sp>
      <p:sp>
        <p:nvSpPr>
          <p:cNvPr id="395299" name="Text Box 35"/>
          <p:cNvSpPr txBox="1">
            <a:spLocks noChangeArrowheads="1"/>
          </p:cNvSpPr>
          <p:nvPr/>
        </p:nvSpPr>
        <p:spPr bwMode="auto">
          <a:xfrm>
            <a:off x="1619672" y="5496579"/>
            <a:ext cx="5722949" cy="132357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alufun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== IOPQ 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ifun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1 : ALUADD;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894938" y="319657"/>
            <a:ext cx="7026509" cy="5197575"/>
            <a:chOff x="1517650" y="146050"/>
            <a:chExt cx="7016750" cy="5187950"/>
          </a:xfrm>
        </p:grpSpPr>
        <p:sp>
          <p:nvSpPr>
            <p:cNvPr id="395269" name="Text Box 5"/>
            <p:cNvSpPr txBox="1">
              <a:spLocks noChangeArrowheads="1"/>
            </p:cNvSpPr>
            <p:nvPr/>
          </p:nvSpPr>
          <p:spPr bwMode="auto">
            <a:xfrm>
              <a:off x="2743200" y="4267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–8</a:t>
              </a:r>
            </a:p>
          </p:txBody>
        </p:sp>
        <p:sp>
          <p:nvSpPr>
            <p:cNvPr id="395270" name="Text Box 6"/>
            <p:cNvSpPr txBox="1">
              <a:spLocks noChangeArrowheads="1"/>
            </p:cNvSpPr>
            <p:nvPr/>
          </p:nvSpPr>
          <p:spPr bwMode="auto">
            <a:xfrm>
              <a:off x="5715000" y="4267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减少栈指针的值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5271" name="Text Box 7"/>
            <p:cNvSpPr txBox="1">
              <a:spLocks noChangeArrowheads="1"/>
            </p:cNvSpPr>
            <p:nvPr/>
          </p:nvSpPr>
          <p:spPr bwMode="auto">
            <a:xfrm>
              <a:off x="2743200" y="3505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95272" name="Text Box 8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无操作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5273" name="Text Box 9"/>
            <p:cNvSpPr txBox="1">
              <a:spLocks noChangeArrowheads="1"/>
            </p:cNvSpPr>
            <p:nvPr/>
          </p:nvSpPr>
          <p:spPr bwMode="auto">
            <a:xfrm>
              <a:off x="2743200" y="2743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8</a:t>
              </a:r>
            </a:p>
          </p:txBody>
        </p:sp>
        <p:sp>
          <p:nvSpPr>
            <p:cNvPr id="395274" name="Text Box 10"/>
            <p:cNvSpPr txBox="1">
              <a:spLocks noChangeArrowheads="1"/>
            </p:cNvSpPr>
            <p:nvPr/>
          </p:nvSpPr>
          <p:spPr bwMode="auto">
            <a:xfrm>
              <a:off x="5715000" y="2743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增加栈指针的值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5275" name="Text Box 11"/>
            <p:cNvSpPr txBox="1">
              <a:spLocks noChangeArrowheads="1"/>
            </p:cNvSpPr>
            <p:nvPr/>
          </p:nvSpPr>
          <p:spPr bwMode="auto">
            <a:xfrm>
              <a:off x="2743200" y="1981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valE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valB </a:t>
              </a:r>
              <a:r>
                <a:rPr lang="en-US" sz="2000" b="1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 valC</a:t>
              </a:r>
            </a:p>
          </p:txBody>
        </p:sp>
        <p:sp>
          <p:nvSpPr>
            <p:cNvPr id="395276" name="Text Box 12"/>
            <p:cNvSpPr txBox="1">
              <a:spLocks noChangeArrowheads="1"/>
            </p:cNvSpPr>
            <p:nvPr/>
          </p:nvSpPr>
          <p:spPr bwMode="auto">
            <a:xfrm>
              <a:off x="5715000" y="1981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计算有效地址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5277" name="Text Box 13"/>
            <p:cNvSpPr txBox="1">
              <a:spLocks noChangeArrowheads="1"/>
            </p:cNvSpPr>
            <p:nvPr/>
          </p:nvSpPr>
          <p:spPr bwMode="auto">
            <a:xfrm>
              <a:off x="2743200" y="1219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0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valA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95278" name="Text Box 14"/>
            <p:cNvSpPr txBox="1">
              <a:spLocks noChangeArrowheads="1"/>
            </p:cNvSpPr>
            <p:nvPr/>
          </p:nvSpPr>
          <p:spPr bwMode="auto">
            <a:xfrm>
              <a:off x="5715000" y="1219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通过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ALU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传送数据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5279" name="Text Box 15"/>
            <p:cNvSpPr txBox="1">
              <a:spLocks noChangeArrowheads="1"/>
            </p:cNvSpPr>
            <p:nvPr/>
          </p:nvSpPr>
          <p:spPr bwMode="auto">
            <a:xfrm>
              <a:off x="2743200" y="914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cmovXX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5280" name="Text Box 16"/>
            <p:cNvSpPr txBox="1">
              <a:spLocks noChangeArrowheads="1"/>
            </p:cNvSpPr>
            <p:nvPr/>
          </p:nvSpPr>
          <p:spPr bwMode="auto">
            <a:xfrm>
              <a:off x="1524000" y="1219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5281" name="Text Box 17"/>
            <p:cNvSpPr txBox="1">
              <a:spLocks noChangeArrowheads="1"/>
            </p:cNvSpPr>
            <p:nvPr/>
          </p:nvSpPr>
          <p:spPr bwMode="auto">
            <a:xfrm>
              <a:off x="2743200" y="1676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 smtClean="0">
                  <a:solidFill>
                    <a:srgbClr val="000066"/>
                  </a:solidFill>
                  <a:latin typeface="Courier New" pitchFamily="49" charset="0"/>
                </a:rPr>
                <a:t>rmmovq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D(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rB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)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5282" name="Text Box 18"/>
            <p:cNvSpPr txBox="1">
              <a:spLocks noChangeArrowheads="1"/>
            </p:cNvSpPr>
            <p:nvPr/>
          </p:nvSpPr>
          <p:spPr bwMode="auto">
            <a:xfrm>
              <a:off x="2743200" y="1981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5283" name="Text Box 19"/>
            <p:cNvSpPr txBox="1">
              <a:spLocks noChangeArrowheads="1"/>
            </p:cNvSpPr>
            <p:nvPr/>
          </p:nvSpPr>
          <p:spPr bwMode="auto">
            <a:xfrm>
              <a:off x="2743200" y="2438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5284" name="Text Box 20"/>
            <p:cNvSpPr txBox="1">
              <a:spLocks noChangeArrowheads="1"/>
            </p:cNvSpPr>
            <p:nvPr/>
          </p:nvSpPr>
          <p:spPr bwMode="auto">
            <a:xfrm>
              <a:off x="2743200" y="2743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5285" name="Text Box 21"/>
            <p:cNvSpPr txBox="1">
              <a:spLocks noChangeArrowheads="1"/>
            </p:cNvSpPr>
            <p:nvPr/>
          </p:nvSpPr>
          <p:spPr bwMode="auto">
            <a:xfrm>
              <a:off x="2743200" y="3200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395286" name="Text Box 22"/>
            <p:cNvSpPr txBox="1">
              <a:spLocks noChangeArrowheads="1"/>
            </p:cNvSpPr>
            <p:nvPr/>
          </p:nvSpPr>
          <p:spPr bwMode="auto">
            <a:xfrm>
              <a:off x="2743200" y="3505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5287" name="Text Box 23"/>
            <p:cNvSpPr txBox="1">
              <a:spLocks noChangeArrowheads="1"/>
            </p:cNvSpPr>
            <p:nvPr/>
          </p:nvSpPr>
          <p:spPr bwMode="auto">
            <a:xfrm>
              <a:off x="2743200" y="3962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call</a:t>
              </a:r>
              <a:r>
                <a:rPr lang="en-US" sz="2000" b="1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395288" name="Text Box 24"/>
            <p:cNvSpPr txBox="1">
              <a:spLocks noChangeArrowheads="1"/>
            </p:cNvSpPr>
            <p:nvPr/>
          </p:nvSpPr>
          <p:spPr bwMode="auto">
            <a:xfrm>
              <a:off x="2743200" y="4724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5289" name="Text Box 25"/>
            <p:cNvSpPr txBox="1">
              <a:spLocks noChangeArrowheads="1"/>
            </p:cNvSpPr>
            <p:nvPr/>
          </p:nvSpPr>
          <p:spPr bwMode="auto">
            <a:xfrm>
              <a:off x="2743200" y="1219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5290" name="Text Box 26"/>
            <p:cNvSpPr txBox="1">
              <a:spLocks noChangeArrowheads="1"/>
            </p:cNvSpPr>
            <p:nvPr/>
          </p:nvSpPr>
          <p:spPr bwMode="auto">
            <a:xfrm>
              <a:off x="2743200" y="4267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5291" name="Text Box 27"/>
            <p:cNvSpPr txBox="1">
              <a:spLocks noChangeArrowheads="1"/>
            </p:cNvSpPr>
            <p:nvPr/>
          </p:nvSpPr>
          <p:spPr bwMode="auto">
            <a:xfrm>
              <a:off x="1524000" y="1981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5292" name="Text Box 28"/>
            <p:cNvSpPr txBox="1">
              <a:spLocks noChangeArrowheads="1"/>
            </p:cNvSpPr>
            <p:nvPr/>
          </p:nvSpPr>
          <p:spPr bwMode="auto">
            <a:xfrm>
              <a:off x="1524000" y="2743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5293" name="Text Box 29"/>
            <p:cNvSpPr txBox="1">
              <a:spLocks noChangeArrowheads="1"/>
            </p:cNvSpPr>
            <p:nvPr/>
          </p:nvSpPr>
          <p:spPr bwMode="auto">
            <a:xfrm>
              <a:off x="1524000" y="3505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5294" name="Text Box 30"/>
            <p:cNvSpPr txBox="1">
              <a:spLocks noChangeArrowheads="1"/>
            </p:cNvSpPr>
            <p:nvPr/>
          </p:nvSpPr>
          <p:spPr bwMode="auto">
            <a:xfrm>
              <a:off x="1524000" y="4267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5295" name="Text Box 31"/>
            <p:cNvSpPr txBox="1">
              <a:spLocks noChangeArrowheads="1"/>
            </p:cNvSpPr>
            <p:nvPr/>
          </p:nvSpPr>
          <p:spPr bwMode="auto">
            <a:xfrm>
              <a:off x="1524000" y="5029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5296" name="Text Box 32"/>
            <p:cNvSpPr txBox="1">
              <a:spLocks noChangeArrowheads="1"/>
            </p:cNvSpPr>
            <p:nvPr/>
          </p:nvSpPr>
          <p:spPr bwMode="auto">
            <a:xfrm>
              <a:off x="2743200" y="5029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8</a:t>
              </a:r>
            </a:p>
          </p:txBody>
        </p:sp>
        <p:sp>
          <p:nvSpPr>
            <p:cNvPr id="395297" name="Text Box 33"/>
            <p:cNvSpPr txBox="1">
              <a:spLocks noChangeArrowheads="1"/>
            </p:cNvSpPr>
            <p:nvPr/>
          </p:nvSpPr>
          <p:spPr bwMode="auto">
            <a:xfrm>
              <a:off x="5715000" y="5029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增加栈指针的值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5298" name="Text Box 34"/>
            <p:cNvSpPr txBox="1">
              <a:spLocks noChangeArrowheads="1"/>
            </p:cNvSpPr>
            <p:nvPr/>
          </p:nvSpPr>
          <p:spPr bwMode="auto">
            <a:xfrm>
              <a:off x="2743200" y="5029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2736850" y="45085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valE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valB </a:t>
              </a:r>
              <a:r>
                <a:rPr lang="en-US" sz="2000" b="1">
                  <a:solidFill>
                    <a:srgbClr val="FF3300"/>
                  </a:solidFill>
                  <a:sym typeface="Symbol" pitchFamily="18" charset="2"/>
                </a:rPr>
                <a:t>OP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 valA</a:t>
              </a: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5708650" y="4508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ALU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的操作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2736850" y="1460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 smtClean="0">
                  <a:solidFill>
                    <a:srgbClr val="000066"/>
                  </a:solidFill>
                </a:rPr>
                <a:t>OPq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1517650" y="4508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2736850" y="4508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04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188640"/>
            <a:ext cx="7591425" cy="762000"/>
          </a:xfrm>
        </p:spPr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指令集 </a:t>
            </a:r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683449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683449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4565301" y="1290682"/>
            <a:ext cx="4183163" cy="2858397"/>
            <a:chOff x="2531200" y="2839807"/>
            <a:chExt cx="4183163" cy="2858398"/>
          </a:xfrm>
        </p:grpSpPr>
        <p:sp>
          <p:nvSpPr>
            <p:cNvPr id="104" name="矩形 103"/>
            <p:cNvSpPr/>
            <p:nvPr/>
          </p:nvSpPr>
          <p:spPr bwMode="auto">
            <a:xfrm>
              <a:off x="4480551" y="2839807"/>
              <a:ext cx="2233812" cy="2642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5" name="Line 223"/>
            <p:cNvSpPr>
              <a:spLocks noChangeShapeType="1"/>
            </p:cNvSpPr>
            <p:nvPr/>
          </p:nvSpPr>
          <p:spPr bwMode="auto">
            <a:xfrm flipV="1">
              <a:off x="2531200" y="4052467"/>
              <a:ext cx="1902188" cy="1645738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06" name="左大括号 105"/>
            <p:cNvSpPr/>
            <p:nvPr/>
          </p:nvSpPr>
          <p:spPr bwMode="auto">
            <a:xfrm>
              <a:off x="4433413" y="3175194"/>
              <a:ext cx="378736" cy="1773139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18"/>
            <p:cNvSpPr>
              <a:spLocks noChangeArrowheads="1"/>
            </p:cNvSpPr>
            <p:nvPr/>
          </p:nvSpPr>
          <p:spPr bwMode="auto">
            <a:xfrm>
              <a:off x="4806713" y="3136371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8" name="Group 183"/>
            <p:cNvGrpSpPr>
              <a:grpSpLocks/>
            </p:cNvGrpSpPr>
            <p:nvPr/>
          </p:nvGrpSpPr>
          <p:grpSpPr bwMode="auto">
            <a:xfrm>
              <a:off x="5693665" y="3136371"/>
              <a:ext cx="610448" cy="305366"/>
              <a:chOff x="4560" y="864"/>
              <a:chExt cx="384" cy="192"/>
            </a:xfrm>
          </p:grpSpPr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4752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Rectangle 123"/>
            <p:cNvSpPr>
              <a:spLocks noChangeArrowheads="1"/>
            </p:cNvSpPr>
            <p:nvPr/>
          </p:nvSpPr>
          <p:spPr bwMode="auto">
            <a:xfrm>
              <a:off x="4806713" y="3594419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subq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" name="Group 182"/>
            <p:cNvGrpSpPr>
              <a:grpSpLocks/>
            </p:cNvGrpSpPr>
            <p:nvPr/>
          </p:nvGrpSpPr>
          <p:grpSpPr bwMode="auto">
            <a:xfrm>
              <a:off x="5693665" y="3594419"/>
              <a:ext cx="610448" cy="305366"/>
              <a:chOff x="4560" y="1152"/>
              <a:chExt cx="384" cy="192"/>
            </a:xfrm>
          </p:grpSpPr>
          <p:sp>
            <p:nvSpPr>
              <p:cNvPr id="125" name="Rectangle 125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6" name="Rectangle 126"/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7" name="Rectangle 127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1" name="Rectangle 128"/>
            <p:cNvSpPr>
              <a:spLocks noChangeArrowheads="1"/>
            </p:cNvSpPr>
            <p:nvPr/>
          </p:nvSpPr>
          <p:spPr bwMode="auto">
            <a:xfrm>
              <a:off x="4806713" y="4052468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" name="Group 181"/>
            <p:cNvGrpSpPr>
              <a:grpSpLocks/>
            </p:cNvGrpSpPr>
            <p:nvPr/>
          </p:nvGrpSpPr>
          <p:grpSpPr bwMode="auto">
            <a:xfrm>
              <a:off x="5693665" y="4052468"/>
              <a:ext cx="610448" cy="305366"/>
              <a:chOff x="4560" y="1440"/>
              <a:chExt cx="384" cy="192"/>
            </a:xfrm>
          </p:grpSpPr>
          <p:sp>
            <p:nvSpPr>
              <p:cNvPr id="118" name="Rectangle 130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3" name="Rectangle 131"/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4" name="Rectangle 132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Rectangle 133"/>
            <p:cNvSpPr>
              <a:spLocks noChangeArrowheads="1"/>
            </p:cNvSpPr>
            <p:nvPr/>
          </p:nvSpPr>
          <p:spPr bwMode="auto">
            <a:xfrm>
              <a:off x="4806713" y="4510516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xorq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Group 180"/>
            <p:cNvGrpSpPr>
              <a:grpSpLocks/>
            </p:cNvGrpSpPr>
            <p:nvPr/>
          </p:nvGrpSpPr>
          <p:grpSpPr bwMode="auto">
            <a:xfrm>
              <a:off x="5693665" y="4510516"/>
              <a:ext cx="610448" cy="305366"/>
              <a:chOff x="4560" y="1728"/>
              <a:chExt cx="384" cy="192"/>
            </a:xfrm>
          </p:grpSpPr>
          <p:sp>
            <p:nvSpPr>
              <p:cNvPr id="115" name="Rectangle 135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16" name="Rectangle 136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7" name="Rectangle 137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923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访存逻辑</a:t>
            </a:r>
            <a:endParaRPr lang="en-US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6" y="1297803"/>
            <a:ext cx="4515160" cy="4579469"/>
          </a:xfrm>
        </p:spPr>
        <p:txBody>
          <a:bodyPr/>
          <a:lstStyle/>
          <a:p>
            <a:r>
              <a:rPr lang="zh-CN" altLang="en-US" dirty="0" smtClean="0"/>
              <a:t>访存</a:t>
            </a:r>
            <a:endParaRPr lang="en-US" dirty="0" smtClean="0"/>
          </a:p>
          <a:p>
            <a:pPr lvl="1"/>
            <a:r>
              <a:rPr lang="zh-CN" altLang="en-US" dirty="0" smtClean="0"/>
              <a:t>读写内存里的数据字</a:t>
            </a:r>
            <a:endParaRPr lang="en-US" dirty="0"/>
          </a:p>
          <a:p>
            <a:r>
              <a:rPr lang="zh-CN" altLang="en-US" dirty="0" smtClean="0"/>
              <a:t>控制逻辑</a:t>
            </a:r>
            <a:endParaRPr lang="en-US" dirty="0" smtClean="0"/>
          </a:p>
          <a:p>
            <a:pPr lvl="1"/>
            <a:r>
              <a:rPr lang="en-US" dirty="0" smtClean="0"/>
              <a:t>stat: </a:t>
            </a:r>
            <a:r>
              <a:rPr lang="zh-CN" altLang="en-US" dirty="0" smtClean="0"/>
              <a:t>指令状态是什么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/>
              <a:t>Mem</a:t>
            </a:r>
            <a:r>
              <a:rPr lang="en-US" dirty="0"/>
              <a:t>. read: </a:t>
            </a:r>
            <a:r>
              <a:rPr lang="zh-CN" altLang="en-US" dirty="0" smtClean="0"/>
              <a:t>是否读数据字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/>
              <a:t>Mem</a:t>
            </a:r>
            <a:r>
              <a:rPr lang="en-US" dirty="0"/>
              <a:t>. write: </a:t>
            </a:r>
            <a:r>
              <a:rPr lang="zh-CN" altLang="en-US" dirty="0" smtClean="0"/>
              <a:t>是否写数据字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/>
              <a:t>Mem</a:t>
            </a:r>
            <a:r>
              <a:rPr lang="en-US" dirty="0"/>
              <a:t>. </a:t>
            </a:r>
            <a:r>
              <a:rPr lang="en-US" dirty="0" err="1"/>
              <a:t>addr</a:t>
            </a:r>
            <a:r>
              <a:rPr lang="en-US" dirty="0"/>
              <a:t>.: </a:t>
            </a:r>
            <a:r>
              <a:rPr lang="zh-CN" altLang="en-US" dirty="0" smtClean="0"/>
              <a:t>选择地址</a:t>
            </a:r>
            <a:endParaRPr lang="en-US" dirty="0" smtClean="0"/>
          </a:p>
          <a:p>
            <a:pPr lvl="1"/>
            <a:r>
              <a:rPr lang="en-US" dirty="0" smtClean="0"/>
              <a:t>Mem. data.: </a:t>
            </a:r>
            <a:r>
              <a:rPr lang="zh-CN" altLang="en-US" dirty="0" smtClean="0"/>
              <a:t>选择数据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572000" y="877928"/>
            <a:ext cx="4388168" cy="3991232"/>
            <a:chOff x="1295400" y="5486400"/>
            <a:chExt cx="4038600" cy="3581400"/>
          </a:xfrm>
        </p:grpSpPr>
        <p:sp>
          <p:nvSpPr>
            <p:cNvPr id="61" name="Line 80"/>
            <p:cNvSpPr>
              <a:spLocks noChangeShapeType="1"/>
            </p:cNvSpPr>
            <p:nvPr/>
          </p:nvSpPr>
          <p:spPr bwMode="auto">
            <a:xfrm flipH="1" flipV="1">
              <a:off x="44958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Rectangle 78"/>
            <p:cNvSpPr>
              <a:spLocks noChangeArrowheads="1"/>
            </p:cNvSpPr>
            <p:nvPr/>
          </p:nvSpPr>
          <p:spPr bwMode="auto">
            <a:xfrm>
              <a:off x="3657600" y="6629400"/>
              <a:ext cx="1066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2000" b="1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38100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Line 82"/>
            <p:cNvSpPr>
              <a:spLocks noChangeShapeType="1"/>
            </p:cNvSpPr>
            <p:nvPr/>
          </p:nvSpPr>
          <p:spPr bwMode="auto">
            <a:xfrm flipH="1" flipV="1">
              <a:off x="38862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83"/>
            <p:cNvSpPr>
              <a:spLocks/>
            </p:cNvSpPr>
            <p:nvPr/>
          </p:nvSpPr>
          <p:spPr bwMode="auto">
            <a:xfrm>
              <a:off x="4038600" y="8229600"/>
              <a:ext cx="457200" cy="3810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84"/>
            <p:cNvSpPr>
              <a:spLocks noChangeArrowheads="1"/>
            </p:cNvSpPr>
            <p:nvPr/>
          </p:nvSpPr>
          <p:spPr bwMode="auto">
            <a:xfrm>
              <a:off x="2514600" y="65532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read</a:t>
              </a:r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 flipV="1">
              <a:off x="4191000" y="62484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 flipH="1">
              <a:off x="2209800" y="8229600"/>
              <a:ext cx="2133600" cy="2286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Line 94"/>
            <p:cNvSpPr>
              <a:spLocks noChangeShapeType="1"/>
            </p:cNvSpPr>
            <p:nvPr/>
          </p:nvSpPr>
          <p:spPr bwMode="auto">
            <a:xfrm rot="16200000" flipH="1" flipV="1">
              <a:off x="3429000" y="65532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rot="16200000" flipH="1" flipV="1">
              <a:off x="3429000" y="70866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AutoShape 79"/>
            <p:cNvSpPr>
              <a:spLocks noChangeArrowheads="1"/>
            </p:cNvSpPr>
            <p:nvPr/>
          </p:nvSpPr>
          <p:spPr bwMode="auto">
            <a:xfrm>
              <a:off x="35814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addr</a:t>
              </a:r>
            </a:p>
          </p:txBody>
        </p:sp>
        <p:sp>
          <p:nvSpPr>
            <p:cNvPr id="72" name="Text Box 153"/>
            <p:cNvSpPr txBox="1">
              <a:spLocks noChangeArrowheads="1"/>
            </p:cNvSpPr>
            <p:nvPr/>
          </p:nvSpPr>
          <p:spPr bwMode="auto">
            <a:xfrm>
              <a:off x="3200400" y="6553200"/>
              <a:ext cx="609600" cy="22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sz="1050" b="1" kern="0">
                  <a:solidFill>
                    <a:sysClr val="windowText" lastClr="000000"/>
                  </a:solidFill>
                </a:rPr>
                <a:t>read</a:t>
              </a:r>
            </a:p>
          </p:txBody>
        </p:sp>
        <p:sp>
          <p:nvSpPr>
            <p:cNvPr id="73" name="Text Box 154"/>
            <p:cNvSpPr txBox="1">
              <a:spLocks noChangeArrowheads="1"/>
            </p:cNvSpPr>
            <p:nvPr/>
          </p:nvSpPr>
          <p:spPr bwMode="auto">
            <a:xfrm>
              <a:off x="3200400" y="7299325"/>
              <a:ext cx="533400" cy="22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sz="1050" b="1" kern="0">
                  <a:solidFill>
                    <a:sysClr val="windowText" lastClr="000000"/>
                  </a:solidFill>
                </a:rPr>
                <a:t>write</a:t>
              </a:r>
            </a:p>
          </p:txBody>
        </p:sp>
        <p:sp>
          <p:nvSpPr>
            <p:cNvPr id="74" name="Text Box 179"/>
            <p:cNvSpPr txBox="1">
              <a:spLocks noChangeArrowheads="1"/>
            </p:cNvSpPr>
            <p:nvPr/>
          </p:nvSpPr>
          <p:spPr bwMode="auto">
            <a:xfrm>
              <a:off x="4191000" y="6384925"/>
              <a:ext cx="762000" cy="22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sz="1050" b="1" kern="0">
                  <a:solidFill>
                    <a:sysClr val="windowText" lastClr="000000"/>
                  </a:solidFill>
                </a:rPr>
                <a:t>data out</a:t>
              </a:r>
            </a:p>
          </p:txBody>
        </p:sp>
        <p:grpSp>
          <p:nvGrpSpPr>
            <p:cNvPr id="75" name="Group 210"/>
            <p:cNvGrpSpPr>
              <a:grpSpLocks/>
            </p:cNvGrpSpPr>
            <p:nvPr/>
          </p:nvGrpSpPr>
          <p:grpSpPr bwMode="auto">
            <a:xfrm>
              <a:off x="4419600" y="8534400"/>
              <a:ext cx="152400" cy="152400"/>
              <a:chOff x="240" y="4176"/>
              <a:chExt cx="192" cy="192"/>
            </a:xfrm>
          </p:grpSpPr>
          <p:sp>
            <p:nvSpPr>
              <p:cNvPr id="113" name="Oval 2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Rectangle 2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6" name="AutoShape 239"/>
            <p:cNvSpPr>
              <a:spLocks noChangeArrowheads="1"/>
            </p:cNvSpPr>
            <p:nvPr/>
          </p:nvSpPr>
          <p:spPr bwMode="auto">
            <a:xfrm>
              <a:off x="42672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data</a:t>
              </a:r>
            </a:p>
          </p:txBody>
        </p:sp>
        <p:sp>
          <p:nvSpPr>
            <p:cNvPr id="77" name="Oval 246"/>
            <p:cNvSpPr>
              <a:spLocks noChangeArrowheads="1"/>
            </p:cNvSpPr>
            <p:nvPr/>
          </p:nvSpPr>
          <p:spPr bwMode="auto">
            <a:xfrm>
              <a:off x="35814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valE</a:t>
              </a:r>
            </a:p>
          </p:txBody>
        </p:sp>
        <p:sp>
          <p:nvSpPr>
            <p:cNvPr id="78" name="Oval 250"/>
            <p:cNvSpPr>
              <a:spLocks noChangeArrowheads="1"/>
            </p:cNvSpPr>
            <p:nvPr/>
          </p:nvSpPr>
          <p:spPr bwMode="auto">
            <a:xfrm>
              <a:off x="3962400" y="59436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valM</a:t>
              </a:r>
            </a:p>
          </p:txBody>
        </p:sp>
        <p:sp>
          <p:nvSpPr>
            <p:cNvPr id="79" name="Oval 294"/>
            <p:cNvSpPr>
              <a:spLocks noChangeArrowheads="1"/>
            </p:cNvSpPr>
            <p:nvPr/>
          </p:nvSpPr>
          <p:spPr bwMode="auto">
            <a:xfrm>
              <a:off x="4191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valA</a:t>
              </a:r>
            </a:p>
          </p:txBody>
        </p:sp>
        <p:sp>
          <p:nvSpPr>
            <p:cNvPr id="80" name="Oval 295"/>
            <p:cNvSpPr>
              <a:spLocks noChangeArrowheads="1"/>
            </p:cNvSpPr>
            <p:nvPr/>
          </p:nvSpPr>
          <p:spPr bwMode="auto">
            <a:xfrm>
              <a:off x="4572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valP</a:t>
              </a:r>
            </a:p>
          </p:txBody>
        </p:sp>
        <p:sp>
          <p:nvSpPr>
            <p:cNvPr id="81" name="Line 296"/>
            <p:cNvSpPr>
              <a:spLocks noChangeShapeType="1"/>
            </p:cNvSpPr>
            <p:nvPr/>
          </p:nvSpPr>
          <p:spPr bwMode="auto">
            <a:xfrm flipH="1" flipV="1">
              <a:off x="45720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AutoShape 297"/>
            <p:cNvSpPr>
              <a:spLocks noChangeArrowheads="1"/>
            </p:cNvSpPr>
            <p:nvPr/>
          </p:nvSpPr>
          <p:spPr bwMode="auto">
            <a:xfrm>
              <a:off x="2514600" y="7086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write</a:t>
              </a:r>
            </a:p>
          </p:txBody>
        </p:sp>
        <p:sp>
          <p:nvSpPr>
            <p:cNvPr id="83" name="Text Box 298"/>
            <p:cNvSpPr txBox="1">
              <a:spLocks noChangeArrowheads="1"/>
            </p:cNvSpPr>
            <p:nvPr/>
          </p:nvSpPr>
          <p:spPr bwMode="auto">
            <a:xfrm>
              <a:off x="4572000" y="7467600"/>
              <a:ext cx="762000" cy="22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sz="1050" b="1" kern="0">
                  <a:solidFill>
                    <a:sysClr val="windowText" lastClr="000000"/>
                  </a:solidFill>
                </a:rPr>
                <a:t>data in</a:t>
              </a:r>
            </a:p>
          </p:txBody>
        </p:sp>
        <p:sp>
          <p:nvSpPr>
            <p:cNvPr id="84" name="Oval 299"/>
            <p:cNvSpPr>
              <a:spLocks noChangeArrowheads="1"/>
            </p:cNvSpPr>
            <p:nvPr/>
          </p:nvSpPr>
          <p:spPr bwMode="auto">
            <a:xfrm>
              <a:off x="19812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icode</a:t>
              </a:r>
            </a:p>
          </p:txBody>
        </p:sp>
        <p:sp>
          <p:nvSpPr>
            <p:cNvPr id="85" name="Freeform 301"/>
            <p:cNvSpPr>
              <a:spLocks/>
            </p:cNvSpPr>
            <p:nvPr/>
          </p:nvSpPr>
          <p:spPr bwMode="auto">
            <a:xfrm>
              <a:off x="2209800" y="6781800"/>
              <a:ext cx="304800" cy="1981200"/>
            </a:xfrm>
            <a:custGeom>
              <a:avLst/>
              <a:gdLst>
                <a:gd name="T0" fmla="*/ 0 w 192"/>
                <a:gd name="T1" fmla="*/ 2147483647 h 1248"/>
                <a:gd name="T2" fmla="*/ 0 w 192"/>
                <a:gd name="T3" fmla="*/ 0 h 1248"/>
                <a:gd name="T4" fmla="*/ 2147483647 w 192"/>
                <a:gd name="T5" fmla="*/ 0 h 1248"/>
                <a:gd name="T6" fmla="*/ 0 60000 65536"/>
                <a:gd name="T7" fmla="*/ 0 60000 65536"/>
                <a:gd name="T8" fmla="*/ 0 60000 65536"/>
                <a:gd name="T9" fmla="*/ 0 w 192"/>
                <a:gd name="T10" fmla="*/ 0 h 1248"/>
                <a:gd name="T11" fmla="*/ 192 w 192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48">
                  <a:moveTo>
                    <a:pt x="0" y="1248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Line 302"/>
            <p:cNvSpPr>
              <a:spLocks noChangeShapeType="1"/>
            </p:cNvSpPr>
            <p:nvPr/>
          </p:nvSpPr>
          <p:spPr bwMode="auto">
            <a:xfrm>
              <a:off x="2209800" y="7315200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Line 303"/>
            <p:cNvSpPr>
              <a:spLocks noChangeShapeType="1"/>
            </p:cNvSpPr>
            <p:nvPr/>
          </p:nvSpPr>
          <p:spPr bwMode="auto">
            <a:xfrm rot="16200000">
              <a:off x="3543300" y="8343900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Line 304"/>
            <p:cNvSpPr>
              <a:spLocks noChangeShapeType="1"/>
            </p:cNvSpPr>
            <p:nvPr/>
          </p:nvSpPr>
          <p:spPr bwMode="auto">
            <a:xfrm flipV="1">
              <a:off x="47244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9" name="Group 305"/>
            <p:cNvGrpSpPr>
              <a:grpSpLocks/>
            </p:cNvGrpSpPr>
            <p:nvPr/>
          </p:nvGrpSpPr>
          <p:grpSpPr bwMode="auto">
            <a:xfrm>
              <a:off x="3581400" y="8382000"/>
              <a:ext cx="152400" cy="152400"/>
              <a:chOff x="240" y="4176"/>
              <a:chExt cx="192" cy="192"/>
            </a:xfrm>
          </p:grpSpPr>
          <p:sp>
            <p:nvSpPr>
              <p:cNvPr id="111" name="Oval 30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Rectangle 30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0" name="Group 308"/>
            <p:cNvGrpSpPr>
              <a:grpSpLocks/>
            </p:cNvGrpSpPr>
            <p:nvPr/>
          </p:nvGrpSpPr>
          <p:grpSpPr bwMode="auto">
            <a:xfrm>
              <a:off x="2133600" y="7239000"/>
              <a:ext cx="152400" cy="152400"/>
              <a:chOff x="240" y="4176"/>
              <a:chExt cx="192" cy="192"/>
            </a:xfrm>
          </p:grpSpPr>
          <p:sp>
            <p:nvSpPr>
              <p:cNvPr id="109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1" name="Group 311"/>
            <p:cNvGrpSpPr>
              <a:grpSpLocks/>
            </p:cNvGrpSpPr>
            <p:nvPr/>
          </p:nvGrpSpPr>
          <p:grpSpPr bwMode="auto">
            <a:xfrm>
              <a:off x="2133600" y="8382000"/>
              <a:ext cx="152400" cy="152400"/>
              <a:chOff x="240" y="4176"/>
              <a:chExt cx="192" cy="192"/>
            </a:xfrm>
          </p:grpSpPr>
          <p:sp>
            <p:nvSpPr>
              <p:cNvPr id="107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2" name="Oval 71"/>
            <p:cNvSpPr>
              <a:spLocks noChangeArrowheads="1"/>
            </p:cNvSpPr>
            <p:nvPr/>
          </p:nvSpPr>
          <p:spPr bwMode="auto">
            <a:xfrm>
              <a:off x="1905000" y="54864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Stat</a:t>
              </a:r>
            </a:p>
          </p:txBody>
        </p:sp>
        <p:cxnSp>
          <p:nvCxnSpPr>
            <p:cNvPr id="93" name="Straight Connector 119"/>
            <p:cNvCxnSpPr>
              <a:cxnSpLocks noChangeShapeType="1"/>
            </p:cNvCxnSpPr>
            <p:nvPr/>
          </p:nvCxnSpPr>
          <p:spPr bwMode="auto">
            <a:xfrm>
              <a:off x="2362200" y="6477000"/>
              <a:ext cx="1447800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cxnSp>
          <p:nvCxnSpPr>
            <p:cNvPr id="9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3732213" y="6553200"/>
              <a:ext cx="153988" cy="158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95" name="Text Box 153"/>
            <p:cNvSpPr txBox="1">
              <a:spLocks noChangeArrowheads="1"/>
            </p:cNvSpPr>
            <p:nvPr/>
          </p:nvSpPr>
          <p:spPr bwMode="auto">
            <a:xfrm>
              <a:off x="2438400" y="6248400"/>
              <a:ext cx="1219200" cy="22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defTabSz="915678">
                <a:defRPr/>
              </a:pPr>
              <a:r>
                <a:rPr lang="en-US" sz="1050" b="1" kern="0">
                  <a:solidFill>
                    <a:sysClr val="windowText" lastClr="000000"/>
                  </a:solidFill>
                </a:rPr>
                <a:t>dmem_error</a:t>
              </a:r>
            </a:p>
          </p:txBody>
        </p:sp>
        <p:cxnSp>
          <p:nvCxnSpPr>
            <p:cNvPr id="9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54188" y="6627812"/>
              <a:ext cx="6096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7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2297906" y="6390482"/>
              <a:ext cx="130175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8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754188" y="6475412"/>
              <a:ext cx="3048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sp>
          <p:nvSpPr>
            <p:cNvPr id="99" name="Text Box 153"/>
            <p:cNvSpPr txBox="1">
              <a:spLocks noChangeArrowheads="1"/>
            </p:cNvSpPr>
            <p:nvPr/>
          </p:nvSpPr>
          <p:spPr bwMode="auto">
            <a:xfrm>
              <a:off x="1295400" y="6629400"/>
              <a:ext cx="762000" cy="22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defTabSz="915678">
                <a:defRPr/>
              </a:pPr>
              <a:r>
                <a:rPr lang="en-US" sz="1050" b="1" kern="0">
                  <a:solidFill>
                    <a:sysClr val="windowText" lastClr="000000"/>
                  </a:solidFill>
                </a:rPr>
                <a:t>instr_valid</a:t>
              </a:r>
            </a:p>
          </p:txBody>
        </p:sp>
        <p:sp>
          <p:nvSpPr>
            <p:cNvPr id="100" name="Text Box 153"/>
            <p:cNvSpPr txBox="1">
              <a:spLocks noChangeArrowheads="1"/>
            </p:cNvSpPr>
            <p:nvPr/>
          </p:nvSpPr>
          <p:spPr bwMode="auto">
            <a:xfrm>
              <a:off x="1371600" y="6934200"/>
              <a:ext cx="838200" cy="22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defTabSz="915678">
                <a:defRPr/>
              </a:pPr>
              <a:r>
                <a:rPr lang="en-US" sz="1050" b="1" kern="0">
                  <a:solidFill>
                    <a:sysClr val="windowText" lastClr="000000"/>
                  </a:solidFill>
                </a:rPr>
                <a:t>imem_error</a:t>
              </a:r>
            </a:p>
          </p:txBody>
        </p:sp>
        <p:sp>
          <p:nvSpPr>
            <p:cNvPr id="101" name="Line 302"/>
            <p:cNvSpPr>
              <a:spLocks noChangeShapeType="1"/>
            </p:cNvSpPr>
            <p:nvPr/>
          </p:nvSpPr>
          <p:spPr bwMode="auto">
            <a:xfrm flipV="1">
              <a:off x="2209800" y="63246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2" name="Group 308"/>
            <p:cNvGrpSpPr>
              <a:grpSpLocks/>
            </p:cNvGrpSpPr>
            <p:nvPr/>
          </p:nvGrpSpPr>
          <p:grpSpPr bwMode="auto">
            <a:xfrm>
              <a:off x="2133600" y="6705600"/>
              <a:ext cx="152400" cy="152400"/>
              <a:chOff x="240" y="4176"/>
              <a:chExt cx="192" cy="192"/>
            </a:xfrm>
          </p:grpSpPr>
          <p:sp>
            <p:nvSpPr>
              <p:cNvPr id="105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3" name="AutoShape 44"/>
            <p:cNvSpPr>
              <a:spLocks noChangeArrowheads="1"/>
            </p:cNvSpPr>
            <p:nvPr/>
          </p:nvSpPr>
          <p:spPr bwMode="auto">
            <a:xfrm>
              <a:off x="1828800" y="6019800"/>
              <a:ext cx="6096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stat</a:t>
              </a:r>
            </a:p>
          </p:txBody>
        </p:sp>
        <p:sp>
          <p:nvSpPr>
            <p:cNvPr id="104" name="Line 303"/>
            <p:cNvSpPr>
              <a:spLocks noChangeShapeType="1"/>
            </p:cNvSpPr>
            <p:nvPr/>
          </p:nvSpPr>
          <p:spPr bwMode="auto">
            <a:xfrm rot="16200000">
              <a:off x="2057400" y="5943600"/>
              <a:ext cx="152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64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指令状态</a:t>
            </a:r>
            <a:endParaRPr lang="en-US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7" y="1297803"/>
            <a:ext cx="2582060" cy="2519265"/>
          </a:xfrm>
        </p:spPr>
        <p:txBody>
          <a:bodyPr/>
          <a:lstStyle/>
          <a:p>
            <a:r>
              <a:rPr lang="zh-CN" altLang="en-US" dirty="0" smtClean="0"/>
              <a:t>控制逻辑</a:t>
            </a:r>
            <a:endParaRPr lang="en-US" dirty="0" smtClean="0"/>
          </a:p>
          <a:p>
            <a:pPr lvl="1"/>
            <a:r>
              <a:rPr lang="en-US" dirty="0" smtClean="0"/>
              <a:t>stat: </a:t>
            </a:r>
            <a:r>
              <a:rPr lang="zh-CN" altLang="en-US" dirty="0" smtClean="0"/>
              <a:t>指令状态是什么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2" name="Group 59"/>
          <p:cNvGrpSpPr/>
          <p:nvPr/>
        </p:nvGrpSpPr>
        <p:grpSpPr>
          <a:xfrm>
            <a:off x="2987824" y="332656"/>
            <a:ext cx="5976665" cy="4536504"/>
            <a:chOff x="1295400" y="5486400"/>
            <a:chExt cx="4038600" cy="3581400"/>
          </a:xfrm>
        </p:grpSpPr>
        <p:sp>
          <p:nvSpPr>
            <p:cNvPr id="61" name="Line 80"/>
            <p:cNvSpPr>
              <a:spLocks noChangeShapeType="1"/>
            </p:cNvSpPr>
            <p:nvPr/>
          </p:nvSpPr>
          <p:spPr bwMode="auto">
            <a:xfrm flipH="1" flipV="1">
              <a:off x="44958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>
              <a:noAutofit/>
            </a:bodyPr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Rectangle 78"/>
            <p:cNvSpPr>
              <a:spLocks noChangeArrowheads="1"/>
            </p:cNvSpPr>
            <p:nvPr/>
          </p:nvSpPr>
          <p:spPr bwMode="auto">
            <a:xfrm>
              <a:off x="3657600" y="6629400"/>
              <a:ext cx="1066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>
              <a:noAutofit/>
            </a:bodyPr>
            <a:lstStyle/>
            <a:p>
              <a:pPr algn="ctr" defTabSz="915678">
                <a:defRPr/>
              </a:pPr>
              <a:r>
                <a:rPr lang="zh-CN" altLang="en-US" sz="2000" b="1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38100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>
              <a:noAutofit/>
            </a:bodyPr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Line 82"/>
            <p:cNvSpPr>
              <a:spLocks noChangeShapeType="1"/>
            </p:cNvSpPr>
            <p:nvPr/>
          </p:nvSpPr>
          <p:spPr bwMode="auto">
            <a:xfrm flipH="1" flipV="1">
              <a:off x="38862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>
              <a:noAutofit/>
            </a:bodyPr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83"/>
            <p:cNvSpPr>
              <a:spLocks/>
            </p:cNvSpPr>
            <p:nvPr/>
          </p:nvSpPr>
          <p:spPr bwMode="auto">
            <a:xfrm>
              <a:off x="4038600" y="8229600"/>
              <a:ext cx="457200" cy="3810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>
              <a:noAutofit/>
            </a:bodyPr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84"/>
            <p:cNvSpPr>
              <a:spLocks noChangeArrowheads="1"/>
            </p:cNvSpPr>
            <p:nvPr/>
          </p:nvSpPr>
          <p:spPr bwMode="auto">
            <a:xfrm>
              <a:off x="2514600" y="65532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>
              <a:noAutofit/>
            </a:bodyPr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read</a:t>
              </a:r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 flipV="1">
              <a:off x="4191000" y="62484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>
              <a:noAutofit/>
            </a:bodyPr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 flipH="1">
              <a:off x="2209800" y="8229600"/>
              <a:ext cx="2133600" cy="2286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>
              <a:noAutofit/>
            </a:bodyPr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Line 94"/>
            <p:cNvSpPr>
              <a:spLocks noChangeShapeType="1"/>
            </p:cNvSpPr>
            <p:nvPr/>
          </p:nvSpPr>
          <p:spPr bwMode="auto">
            <a:xfrm rot="16200000" flipH="1" flipV="1">
              <a:off x="3429000" y="65532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>
              <a:noAutofit/>
            </a:bodyPr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rot="16200000" flipH="1" flipV="1">
              <a:off x="3429000" y="70866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>
              <a:noAutofit/>
            </a:bodyPr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AutoShape 79"/>
            <p:cNvSpPr>
              <a:spLocks noChangeArrowheads="1"/>
            </p:cNvSpPr>
            <p:nvPr/>
          </p:nvSpPr>
          <p:spPr bwMode="auto">
            <a:xfrm>
              <a:off x="35814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>
              <a:noAutofit/>
            </a:bodyPr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 dirty="0" err="1">
                  <a:solidFill>
                    <a:sysClr val="windowText" lastClr="000000"/>
                  </a:solidFill>
                </a:rPr>
                <a:t>addr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Text Box 153"/>
            <p:cNvSpPr txBox="1">
              <a:spLocks noChangeArrowheads="1"/>
            </p:cNvSpPr>
            <p:nvPr/>
          </p:nvSpPr>
          <p:spPr bwMode="auto">
            <a:xfrm>
              <a:off x="3200400" y="6553200"/>
              <a:ext cx="609600" cy="240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read</a:t>
              </a:r>
            </a:p>
          </p:txBody>
        </p:sp>
        <p:sp>
          <p:nvSpPr>
            <p:cNvPr id="73" name="Text Box 154"/>
            <p:cNvSpPr txBox="1">
              <a:spLocks noChangeArrowheads="1"/>
            </p:cNvSpPr>
            <p:nvPr/>
          </p:nvSpPr>
          <p:spPr bwMode="auto">
            <a:xfrm>
              <a:off x="3200400" y="7299325"/>
              <a:ext cx="533400" cy="240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write</a:t>
              </a:r>
            </a:p>
          </p:txBody>
        </p:sp>
        <p:sp>
          <p:nvSpPr>
            <p:cNvPr id="74" name="Text Box 179"/>
            <p:cNvSpPr txBox="1">
              <a:spLocks noChangeArrowheads="1"/>
            </p:cNvSpPr>
            <p:nvPr/>
          </p:nvSpPr>
          <p:spPr bwMode="auto">
            <a:xfrm>
              <a:off x="4191000" y="6384925"/>
              <a:ext cx="762000" cy="240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data out</a:t>
              </a:r>
            </a:p>
          </p:txBody>
        </p:sp>
        <p:grpSp>
          <p:nvGrpSpPr>
            <p:cNvPr id="3" name="Group 210"/>
            <p:cNvGrpSpPr>
              <a:grpSpLocks/>
            </p:cNvGrpSpPr>
            <p:nvPr/>
          </p:nvGrpSpPr>
          <p:grpSpPr bwMode="auto">
            <a:xfrm>
              <a:off x="4419600" y="8534400"/>
              <a:ext cx="152400" cy="152400"/>
              <a:chOff x="240" y="4176"/>
              <a:chExt cx="192" cy="192"/>
            </a:xfrm>
          </p:grpSpPr>
          <p:sp>
            <p:nvSpPr>
              <p:cNvPr id="113" name="Oval 2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 defTabSz="915678">
                  <a:defRPr/>
                </a:pPr>
                <a:endParaRPr lang="en-US" sz="32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Rectangle 2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 defTabSz="915678">
                  <a:defRPr/>
                </a:pPr>
                <a:endParaRPr lang="en-US" sz="32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6" name="AutoShape 239"/>
            <p:cNvSpPr>
              <a:spLocks noChangeArrowheads="1"/>
            </p:cNvSpPr>
            <p:nvPr/>
          </p:nvSpPr>
          <p:spPr bwMode="auto">
            <a:xfrm>
              <a:off x="42672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>
              <a:noAutofit/>
            </a:bodyPr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data</a:t>
              </a:r>
            </a:p>
          </p:txBody>
        </p:sp>
        <p:sp>
          <p:nvSpPr>
            <p:cNvPr id="77" name="Oval 246"/>
            <p:cNvSpPr>
              <a:spLocks noChangeArrowheads="1"/>
            </p:cNvSpPr>
            <p:nvPr/>
          </p:nvSpPr>
          <p:spPr bwMode="auto">
            <a:xfrm>
              <a:off x="35814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>
              <a:noAutofit/>
            </a:bodyPr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valE</a:t>
              </a:r>
            </a:p>
          </p:txBody>
        </p:sp>
        <p:sp>
          <p:nvSpPr>
            <p:cNvPr id="78" name="Oval 250"/>
            <p:cNvSpPr>
              <a:spLocks noChangeArrowheads="1"/>
            </p:cNvSpPr>
            <p:nvPr/>
          </p:nvSpPr>
          <p:spPr bwMode="auto">
            <a:xfrm>
              <a:off x="3962400" y="59436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>
              <a:noAutofit/>
            </a:bodyPr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valM</a:t>
              </a:r>
            </a:p>
          </p:txBody>
        </p:sp>
        <p:sp>
          <p:nvSpPr>
            <p:cNvPr id="79" name="Oval 294"/>
            <p:cNvSpPr>
              <a:spLocks noChangeArrowheads="1"/>
            </p:cNvSpPr>
            <p:nvPr/>
          </p:nvSpPr>
          <p:spPr bwMode="auto">
            <a:xfrm>
              <a:off x="4191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>
              <a:noAutofit/>
            </a:bodyPr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valA</a:t>
              </a:r>
            </a:p>
          </p:txBody>
        </p:sp>
        <p:sp>
          <p:nvSpPr>
            <p:cNvPr id="80" name="Oval 295"/>
            <p:cNvSpPr>
              <a:spLocks noChangeArrowheads="1"/>
            </p:cNvSpPr>
            <p:nvPr/>
          </p:nvSpPr>
          <p:spPr bwMode="auto">
            <a:xfrm>
              <a:off x="4572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>
              <a:noAutofit/>
            </a:bodyPr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valP</a:t>
              </a:r>
            </a:p>
          </p:txBody>
        </p:sp>
        <p:sp>
          <p:nvSpPr>
            <p:cNvPr id="81" name="Line 296"/>
            <p:cNvSpPr>
              <a:spLocks noChangeShapeType="1"/>
            </p:cNvSpPr>
            <p:nvPr/>
          </p:nvSpPr>
          <p:spPr bwMode="auto">
            <a:xfrm flipH="1" flipV="1">
              <a:off x="45720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>
              <a:noAutofit/>
            </a:bodyPr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AutoShape 297"/>
            <p:cNvSpPr>
              <a:spLocks noChangeArrowheads="1"/>
            </p:cNvSpPr>
            <p:nvPr/>
          </p:nvSpPr>
          <p:spPr bwMode="auto">
            <a:xfrm>
              <a:off x="2514600" y="7086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>
              <a:noAutofit/>
            </a:bodyPr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write</a:t>
              </a:r>
            </a:p>
          </p:txBody>
        </p:sp>
        <p:sp>
          <p:nvSpPr>
            <p:cNvPr id="83" name="Text Box 298"/>
            <p:cNvSpPr txBox="1">
              <a:spLocks noChangeArrowheads="1"/>
            </p:cNvSpPr>
            <p:nvPr/>
          </p:nvSpPr>
          <p:spPr bwMode="auto">
            <a:xfrm>
              <a:off x="4572000" y="7467600"/>
              <a:ext cx="762000" cy="240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data in</a:t>
              </a:r>
            </a:p>
          </p:txBody>
        </p:sp>
        <p:sp>
          <p:nvSpPr>
            <p:cNvPr id="84" name="Oval 299"/>
            <p:cNvSpPr>
              <a:spLocks noChangeArrowheads="1"/>
            </p:cNvSpPr>
            <p:nvPr/>
          </p:nvSpPr>
          <p:spPr bwMode="auto">
            <a:xfrm>
              <a:off x="19812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>
              <a:noAutofit/>
            </a:bodyPr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icode</a:t>
              </a:r>
            </a:p>
          </p:txBody>
        </p:sp>
        <p:sp>
          <p:nvSpPr>
            <p:cNvPr id="85" name="Freeform 301"/>
            <p:cNvSpPr>
              <a:spLocks/>
            </p:cNvSpPr>
            <p:nvPr/>
          </p:nvSpPr>
          <p:spPr bwMode="auto">
            <a:xfrm>
              <a:off x="2209800" y="6781800"/>
              <a:ext cx="304800" cy="1981200"/>
            </a:xfrm>
            <a:custGeom>
              <a:avLst/>
              <a:gdLst>
                <a:gd name="T0" fmla="*/ 0 w 192"/>
                <a:gd name="T1" fmla="*/ 2147483647 h 1248"/>
                <a:gd name="T2" fmla="*/ 0 w 192"/>
                <a:gd name="T3" fmla="*/ 0 h 1248"/>
                <a:gd name="T4" fmla="*/ 2147483647 w 192"/>
                <a:gd name="T5" fmla="*/ 0 h 1248"/>
                <a:gd name="T6" fmla="*/ 0 60000 65536"/>
                <a:gd name="T7" fmla="*/ 0 60000 65536"/>
                <a:gd name="T8" fmla="*/ 0 60000 65536"/>
                <a:gd name="T9" fmla="*/ 0 w 192"/>
                <a:gd name="T10" fmla="*/ 0 h 1248"/>
                <a:gd name="T11" fmla="*/ 192 w 192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48">
                  <a:moveTo>
                    <a:pt x="0" y="1248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>
              <a:noAutofit/>
            </a:bodyPr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Line 302"/>
            <p:cNvSpPr>
              <a:spLocks noChangeShapeType="1"/>
            </p:cNvSpPr>
            <p:nvPr/>
          </p:nvSpPr>
          <p:spPr bwMode="auto">
            <a:xfrm>
              <a:off x="2209800" y="7315200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>
              <a:noAutofit/>
            </a:bodyPr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Line 303"/>
            <p:cNvSpPr>
              <a:spLocks noChangeShapeType="1"/>
            </p:cNvSpPr>
            <p:nvPr/>
          </p:nvSpPr>
          <p:spPr bwMode="auto">
            <a:xfrm rot="16200000">
              <a:off x="3543300" y="8343900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>
              <a:noAutofit/>
            </a:bodyPr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Line 304"/>
            <p:cNvSpPr>
              <a:spLocks noChangeShapeType="1"/>
            </p:cNvSpPr>
            <p:nvPr/>
          </p:nvSpPr>
          <p:spPr bwMode="auto">
            <a:xfrm flipV="1">
              <a:off x="47244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>
              <a:noAutofit/>
            </a:bodyPr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" name="Group 305"/>
            <p:cNvGrpSpPr>
              <a:grpSpLocks/>
            </p:cNvGrpSpPr>
            <p:nvPr/>
          </p:nvGrpSpPr>
          <p:grpSpPr bwMode="auto">
            <a:xfrm>
              <a:off x="3581400" y="8382000"/>
              <a:ext cx="152400" cy="152400"/>
              <a:chOff x="240" y="4176"/>
              <a:chExt cx="192" cy="192"/>
            </a:xfrm>
          </p:grpSpPr>
          <p:sp>
            <p:nvSpPr>
              <p:cNvPr id="111" name="Oval 30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 defTabSz="915678">
                  <a:defRPr/>
                </a:pPr>
                <a:endParaRPr lang="en-US" sz="32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Rectangle 30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 defTabSz="915678">
                  <a:defRPr/>
                </a:pPr>
                <a:endParaRPr lang="en-US" sz="3200" b="1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" name="Group 308"/>
            <p:cNvGrpSpPr>
              <a:grpSpLocks/>
            </p:cNvGrpSpPr>
            <p:nvPr/>
          </p:nvGrpSpPr>
          <p:grpSpPr bwMode="auto">
            <a:xfrm>
              <a:off x="2133600" y="7239000"/>
              <a:ext cx="152400" cy="152400"/>
              <a:chOff x="240" y="4176"/>
              <a:chExt cx="192" cy="192"/>
            </a:xfrm>
          </p:grpSpPr>
          <p:sp>
            <p:nvSpPr>
              <p:cNvPr id="109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 defTabSz="915678">
                  <a:defRPr/>
                </a:pPr>
                <a:endParaRPr lang="en-US" sz="32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 defTabSz="915678">
                  <a:defRPr/>
                </a:pPr>
                <a:endParaRPr lang="en-US" sz="3200" b="1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" name="Group 311"/>
            <p:cNvGrpSpPr>
              <a:grpSpLocks/>
            </p:cNvGrpSpPr>
            <p:nvPr/>
          </p:nvGrpSpPr>
          <p:grpSpPr bwMode="auto">
            <a:xfrm>
              <a:off x="2133600" y="8382000"/>
              <a:ext cx="152400" cy="152400"/>
              <a:chOff x="240" y="4176"/>
              <a:chExt cx="192" cy="192"/>
            </a:xfrm>
          </p:grpSpPr>
          <p:sp>
            <p:nvSpPr>
              <p:cNvPr id="107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 defTabSz="915678">
                  <a:defRPr/>
                </a:pPr>
                <a:endParaRPr lang="en-US" sz="32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 defTabSz="915678">
                  <a:defRPr/>
                </a:pPr>
                <a:endParaRPr lang="en-US" sz="32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2" name="Oval 71"/>
            <p:cNvSpPr>
              <a:spLocks noChangeArrowheads="1"/>
            </p:cNvSpPr>
            <p:nvPr/>
          </p:nvSpPr>
          <p:spPr bwMode="auto">
            <a:xfrm>
              <a:off x="1905000" y="54864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>
              <a:noAutofit/>
            </a:bodyPr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Stat</a:t>
              </a:r>
            </a:p>
          </p:txBody>
        </p:sp>
        <p:cxnSp>
          <p:nvCxnSpPr>
            <p:cNvPr id="93" name="Straight Connector 119"/>
            <p:cNvCxnSpPr>
              <a:cxnSpLocks noChangeShapeType="1"/>
            </p:cNvCxnSpPr>
            <p:nvPr/>
          </p:nvCxnSpPr>
          <p:spPr bwMode="auto">
            <a:xfrm>
              <a:off x="2362200" y="6477000"/>
              <a:ext cx="1447800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cxnSp>
          <p:nvCxnSpPr>
            <p:cNvPr id="9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3732213" y="6553200"/>
              <a:ext cx="153988" cy="158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95" name="Text Box 153"/>
            <p:cNvSpPr txBox="1">
              <a:spLocks noChangeArrowheads="1"/>
            </p:cNvSpPr>
            <p:nvPr/>
          </p:nvSpPr>
          <p:spPr bwMode="auto">
            <a:xfrm>
              <a:off x="2438400" y="6248400"/>
              <a:ext cx="1219200" cy="240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algn="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dmem_error</a:t>
              </a:r>
            </a:p>
          </p:txBody>
        </p:sp>
        <p:cxnSp>
          <p:nvCxnSpPr>
            <p:cNvPr id="9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54188" y="6627812"/>
              <a:ext cx="6096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7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2297906" y="6390482"/>
              <a:ext cx="130175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8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754188" y="6475412"/>
              <a:ext cx="3048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sp>
          <p:nvSpPr>
            <p:cNvPr id="99" name="Text Box 153"/>
            <p:cNvSpPr txBox="1">
              <a:spLocks noChangeArrowheads="1"/>
            </p:cNvSpPr>
            <p:nvPr/>
          </p:nvSpPr>
          <p:spPr bwMode="auto">
            <a:xfrm>
              <a:off x="1295400" y="6629400"/>
              <a:ext cx="762000" cy="240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algn="r" defTabSz="915678">
                <a:defRPr/>
              </a:pPr>
              <a:r>
                <a:rPr lang="en-US" sz="1400" b="1" kern="0" dirty="0" err="1">
                  <a:solidFill>
                    <a:sysClr val="windowText" lastClr="000000"/>
                  </a:solidFill>
                </a:rPr>
                <a:t>instr_valid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Text Box 153"/>
            <p:cNvSpPr txBox="1">
              <a:spLocks noChangeArrowheads="1"/>
            </p:cNvSpPr>
            <p:nvPr/>
          </p:nvSpPr>
          <p:spPr bwMode="auto">
            <a:xfrm>
              <a:off x="1371600" y="6934200"/>
              <a:ext cx="838200" cy="240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algn="r" defTabSz="915678">
                <a:defRPr/>
              </a:pPr>
              <a:r>
                <a:rPr lang="en-US" sz="1400" b="1" kern="0">
                  <a:solidFill>
                    <a:sysClr val="windowText" lastClr="000000"/>
                  </a:solidFill>
                </a:rPr>
                <a:t>imem_error</a:t>
              </a:r>
            </a:p>
          </p:txBody>
        </p:sp>
        <p:sp>
          <p:nvSpPr>
            <p:cNvPr id="101" name="Line 302"/>
            <p:cNvSpPr>
              <a:spLocks noChangeShapeType="1"/>
            </p:cNvSpPr>
            <p:nvPr/>
          </p:nvSpPr>
          <p:spPr bwMode="auto">
            <a:xfrm flipV="1">
              <a:off x="2209800" y="63246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>
              <a:noAutofit/>
            </a:bodyPr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Group 308"/>
            <p:cNvGrpSpPr>
              <a:grpSpLocks/>
            </p:cNvGrpSpPr>
            <p:nvPr/>
          </p:nvGrpSpPr>
          <p:grpSpPr bwMode="auto">
            <a:xfrm>
              <a:off x="2133600" y="6705600"/>
              <a:ext cx="152400" cy="152400"/>
              <a:chOff x="240" y="4176"/>
              <a:chExt cx="192" cy="192"/>
            </a:xfrm>
          </p:grpSpPr>
          <p:sp>
            <p:nvSpPr>
              <p:cNvPr id="105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 defTabSz="915678">
                  <a:defRPr/>
                </a:pPr>
                <a:endParaRPr lang="en-US" sz="32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 defTabSz="915678">
                  <a:defRPr/>
                </a:pPr>
                <a:endParaRPr lang="en-US" sz="32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3" name="AutoShape 44"/>
            <p:cNvSpPr>
              <a:spLocks noChangeArrowheads="1"/>
            </p:cNvSpPr>
            <p:nvPr/>
          </p:nvSpPr>
          <p:spPr bwMode="auto">
            <a:xfrm>
              <a:off x="1828800" y="6019800"/>
              <a:ext cx="6096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>
              <a:noAutofit/>
            </a:bodyPr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stat</a:t>
              </a:r>
            </a:p>
          </p:txBody>
        </p:sp>
        <p:sp>
          <p:nvSpPr>
            <p:cNvPr id="104" name="Line 303"/>
            <p:cNvSpPr>
              <a:spLocks noChangeShapeType="1"/>
            </p:cNvSpPr>
            <p:nvPr/>
          </p:nvSpPr>
          <p:spPr bwMode="auto">
            <a:xfrm rot="16200000">
              <a:off x="2057400" y="5943600"/>
              <a:ext cx="152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>
              <a:noAutofit/>
            </a:bodyPr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756702" y="4497821"/>
            <a:ext cx="8012128" cy="22469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## </a:t>
            </a:r>
            <a:r>
              <a:rPr lang="zh-CN" altLang="en-US" sz="2000" b="1" dirty="0">
                <a:solidFill>
                  <a:srgbClr val="000066"/>
                </a:solidFill>
                <a:latin typeface="Courier New" pitchFamily="49" charset="0"/>
              </a:rPr>
              <a:t>决定指令状态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Stat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imem_error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||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dmem_error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: SADR;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!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instr_valid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: SINS;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== IHALT : SHLT;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1 : SAOK;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441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内存地址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592410" y="657384"/>
            <a:ext cx="6012038" cy="4427800"/>
            <a:chOff x="2592410" y="657384"/>
            <a:chExt cx="6012038" cy="4427800"/>
          </a:xfrm>
        </p:grpSpPr>
        <p:sp>
          <p:nvSpPr>
            <p:cNvPr id="396292" name="Text Box 4"/>
            <p:cNvSpPr txBox="1">
              <a:spLocks noChangeArrowheads="1"/>
            </p:cNvSpPr>
            <p:nvPr/>
          </p:nvSpPr>
          <p:spPr bwMode="auto">
            <a:xfrm>
              <a:off x="3813306" y="657384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293" name="Text Box 5"/>
            <p:cNvSpPr txBox="1">
              <a:spLocks noChangeArrowheads="1"/>
            </p:cNvSpPr>
            <p:nvPr/>
          </p:nvSpPr>
          <p:spPr bwMode="auto">
            <a:xfrm>
              <a:off x="2592410" y="962750"/>
              <a:ext cx="1220896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294" name="Text Box 6"/>
            <p:cNvSpPr txBox="1">
              <a:spLocks noChangeArrowheads="1"/>
            </p:cNvSpPr>
            <p:nvPr/>
          </p:nvSpPr>
          <p:spPr bwMode="auto">
            <a:xfrm>
              <a:off x="3813306" y="1420798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rmmovq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D(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rB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)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295" name="Text Box 7"/>
            <p:cNvSpPr txBox="1">
              <a:spLocks noChangeArrowheads="1"/>
            </p:cNvSpPr>
            <p:nvPr/>
          </p:nvSpPr>
          <p:spPr bwMode="auto">
            <a:xfrm>
              <a:off x="3813306" y="2184212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296" name="Text Box 8"/>
            <p:cNvSpPr txBox="1">
              <a:spLocks noChangeArrowheads="1"/>
            </p:cNvSpPr>
            <p:nvPr/>
          </p:nvSpPr>
          <p:spPr bwMode="auto">
            <a:xfrm>
              <a:off x="3813306" y="2947625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396297" name="Text Box 9"/>
            <p:cNvSpPr txBox="1">
              <a:spLocks noChangeArrowheads="1"/>
            </p:cNvSpPr>
            <p:nvPr/>
          </p:nvSpPr>
          <p:spPr bwMode="auto">
            <a:xfrm>
              <a:off x="3813306" y="3711039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call</a:t>
              </a:r>
              <a:r>
                <a:rPr lang="en-US" sz="2000" b="1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396298" name="Text Box 10"/>
            <p:cNvSpPr txBox="1">
              <a:spLocks noChangeArrowheads="1"/>
            </p:cNvSpPr>
            <p:nvPr/>
          </p:nvSpPr>
          <p:spPr bwMode="auto">
            <a:xfrm>
              <a:off x="3813306" y="4474453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6299" name="Text Box 11"/>
            <p:cNvSpPr txBox="1">
              <a:spLocks noChangeArrowheads="1"/>
            </p:cNvSpPr>
            <p:nvPr/>
          </p:nvSpPr>
          <p:spPr bwMode="auto">
            <a:xfrm>
              <a:off x="3813306" y="962750"/>
              <a:ext cx="2823321" cy="30536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396300" name="Text Box 12"/>
            <p:cNvSpPr txBox="1">
              <a:spLocks noChangeArrowheads="1"/>
            </p:cNvSpPr>
            <p:nvPr/>
          </p:nvSpPr>
          <p:spPr bwMode="auto">
            <a:xfrm>
              <a:off x="6789239" y="962750"/>
              <a:ext cx="1815209" cy="305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无操作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02" name="Text Box 14"/>
            <p:cNvSpPr txBox="1">
              <a:spLocks noChangeArrowheads="1"/>
            </p:cNvSpPr>
            <p:nvPr/>
          </p:nvSpPr>
          <p:spPr bwMode="auto">
            <a:xfrm>
              <a:off x="3813306" y="1726163"/>
              <a:ext cx="2823321" cy="30536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FF3300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valA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03" name="Text Box 15"/>
            <p:cNvSpPr txBox="1">
              <a:spLocks noChangeArrowheads="1"/>
            </p:cNvSpPr>
            <p:nvPr/>
          </p:nvSpPr>
          <p:spPr bwMode="auto">
            <a:xfrm>
              <a:off x="2592410" y="1726163"/>
              <a:ext cx="1220896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04" name="Text Box 16"/>
            <p:cNvSpPr txBox="1">
              <a:spLocks noChangeArrowheads="1"/>
            </p:cNvSpPr>
            <p:nvPr/>
          </p:nvSpPr>
          <p:spPr bwMode="auto">
            <a:xfrm>
              <a:off x="6789239" y="1726163"/>
              <a:ext cx="1815209" cy="305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数据写入内存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06" name="Text Box 18"/>
            <p:cNvSpPr txBox="1">
              <a:spLocks noChangeArrowheads="1"/>
            </p:cNvSpPr>
            <p:nvPr/>
          </p:nvSpPr>
          <p:spPr bwMode="auto">
            <a:xfrm>
              <a:off x="3813306" y="2489577"/>
              <a:ext cx="2823321" cy="30536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valM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FF3300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]</a:t>
              </a:r>
            </a:p>
          </p:txBody>
        </p:sp>
        <p:sp>
          <p:nvSpPr>
            <p:cNvPr id="396307" name="Text Box 19"/>
            <p:cNvSpPr txBox="1">
              <a:spLocks noChangeArrowheads="1"/>
            </p:cNvSpPr>
            <p:nvPr/>
          </p:nvSpPr>
          <p:spPr bwMode="auto">
            <a:xfrm>
              <a:off x="2592410" y="2489577"/>
              <a:ext cx="1220896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08" name="Text Box 20"/>
            <p:cNvSpPr txBox="1">
              <a:spLocks noChangeArrowheads="1"/>
            </p:cNvSpPr>
            <p:nvPr/>
          </p:nvSpPr>
          <p:spPr bwMode="auto">
            <a:xfrm>
              <a:off x="6789239" y="2489577"/>
              <a:ext cx="1815209" cy="305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从栈里读取数据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0" name="Text Box 22"/>
            <p:cNvSpPr txBox="1">
              <a:spLocks noChangeArrowheads="1"/>
            </p:cNvSpPr>
            <p:nvPr/>
          </p:nvSpPr>
          <p:spPr bwMode="auto">
            <a:xfrm>
              <a:off x="3813306" y="3933056"/>
              <a:ext cx="2823321" cy="388715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FF3300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valP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96311" name="Text Box 23"/>
            <p:cNvSpPr txBox="1">
              <a:spLocks noChangeArrowheads="1"/>
            </p:cNvSpPr>
            <p:nvPr/>
          </p:nvSpPr>
          <p:spPr bwMode="auto">
            <a:xfrm>
              <a:off x="2592410" y="3933056"/>
              <a:ext cx="1220896" cy="38871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2" name="Text Box 24"/>
            <p:cNvSpPr txBox="1">
              <a:spLocks noChangeArrowheads="1"/>
            </p:cNvSpPr>
            <p:nvPr/>
          </p:nvSpPr>
          <p:spPr bwMode="auto">
            <a:xfrm>
              <a:off x="6789239" y="3933056"/>
              <a:ext cx="1815209" cy="3887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返回值入栈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4" name="Text Box 26"/>
            <p:cNvSpPr txBox="1">
              <a:spLocks noChangeArrowheads="1"/>
            </p:cNvSpPr>
            <p:nvPr/>
          </p:nvSpPr>
          <p:spPr bwMode="auto">
            <a:xfrm>
              <a:off x="3813306" y="4779818"/>
              <a:ext cx="2823321" cy="30536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valM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FF3300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]  </a:t>
              </a:r>
            </a:p>
          </p:txBody>
        </p:sp>
        <p:sp>
          <p:nvSpPr>
            <p:cNvPr id="396315" name="Text Box 27"/>
            <p:cNvSpPr txBox="1">
              <a:spLocks noChangeArrowheads="1"/>
            </p:cNvSpPr>
            <p:nvPr/>
          </p:nvSpPr>
          <p:spPr bwMode="auto">
            <a:xfrm>
              <a:off x="2592410" y="4779818"/>
              <a:ext cx="1220896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6" name="Text Box 28"/>
            <p:cNvSpPr txBox="1">
              <a:spLocks noChangeArrowheads="1"/>
            </p:cNvSpPr>
            <p:nvPr/>
          </p:nvSpPr>
          <p:spPr bwMode="auto">
            <a:xfrm>
              <a:off x="6789239" y="4779818"/>
              <a:ext cx="1815209" cy="305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读返回地址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7" name="Text Box 29"/>
            <p:cNvSpPr txBox="1">
              <a:spLocks noChangeArrowheads="1"/>
            </p:cNvSpPr>
            <p:nvPr/>
          </p:nvSpPr>
          <p:spPr bwMode="auto">
            <a:xfrm>
              <a:off x="2592410" y="3252991"/>
              <a:ext cx="1220896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8" name="Text Box 30"/>
            <p:cNvSpPr txBox="1">
              <a:spLocks noChangeArrowheads="1"/>
            </p:cNvSpPr>
            <p:nvPr/>
          </p:nvSpPr>
          <p:spPr bwMode="auto">
            <a:xfrm>
              <a:off x="3813306" y="3252991"/>
              <a:ext cx="2823321" cy="30536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6789239" y="3252991"/>
              <a:ext cx="1815209" cy="305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无操作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396320" name="Text Box 32"/>
          <p:cNvSpPr txBox="1">
            <a:spLocks noChangeArrowheads="1"/>
          </p:cNvSpPr>
          <p:nvPr/>
        </p:nvSpPr>
        <p:spPr bwMode="auto">
          <a:xfrm>
            <a:off x="899592" y="5013176"/>
            <a:ext cx="8012128" cy="175445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mem_addr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IRMMOVQ, IPUSHQ, ICALL, IMRMOVQ }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IPOPQ, IRET }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valA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# </a:t>
            </a:r>
            <a:r>
              <a:rPr lang="zh-CN" altLang="en-US" b="1" dirty="0">
                <a:solidFill>
                  <a:srgbClr val="000066"/>
                </a:solidFill>
                <a:latin typeface="Courier New" pitchFamily="49" charset="0"/>
              </a:rPr>
              <a:t>其他指令不需要地址</a:t>
            </a:r>
            <a:endParaRPr lang="en-US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52247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读内存</a:t>
            </a:r>
            <a:endParaRPr lang="en-US" dirty="0"/>
          </a:p>
        </p:txBody>
      </p:sp>
      <p:grpSp>
        <p:nvGrpSpPr>
          <p:cNvPr id="397315" name="Group 3"/>
          <p:cNvGrpSpPr>
            <a:grpSpLocks/>
          </p:cNvGrpSpPr>
          <p:nvPr/>
        </p:nvGrpSpPr>
        <p:grpSpPr bwMode="auto">
          <a:xfrm>
            <a:off x="1373508" y="1124744"/>
            <a:ext cx="7020150" cy="4427800"/>
            <a:chOff x="1008" y="864"/>
            <a:chExt cx="4416" cy="2784"/>
          </a:xfrm>
        </p:grpSpPr>
        <p:sp>
          <p:nvSpPr>
            <p:cNvPr id="397316" name="Text Box 4"/>
            <p:cNvSpPr txBox="1">
              <a:spLocks noChangeArrowheads="1"/>
            </p:cNvSpPr>
            <p:nvPr/>
          </p:nvSpPr>
          <p:spPr bwMode="auto">
            <a:xfrm>
              <a:off x="1776" y="8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7317" name="Text Box 5"/>
            <p:cNvSpPr txBox="1">
              <a:spLocks noChangeArrowheads="1"/>
            </p:cNvSpPr>
            <p:nvPr/>
          </p:nvSpPr>
          <p:spPr bwMode="auto">
            <a:xfrm>
              <a:off x="1008" y="105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7318" name="Text Box 6"/>
            <p:cNvSpPr txBox="1">
              <a:spLocks noChangeArrowheads="1"/>
            </p:cNvSpPr>
            <p:nvPr/>
          </p:nvSpPr>
          <p:spPr bwMode="auto">
            <a:xfrm>
              <a:off x="1776" y="13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rmmovq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D(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rB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)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7319" name="Text Box 7"/>
            <p:cNvSpPr txBox="1">
              <a:spLocks noChangeArrowheads="1"/>
            </p:cNvSpPr>
            <p:nvPr/>
          </p:nvSpPr>
          <p:spPr bwMode="auto">
            <a:xfrm>
              <a:off x="1776" y="18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7320" name="Text Box 8"/>
            <p:cNvSpPr txBox="1">
              <a:spLocks noChangeArrowheads="1"/>
            </p:cNvSpPr>
            <p:nvPr/>
          </p:nvSpPr>
          <p:spPr bwMode="auto">
            <a:xfrm>
              <a:off x="1776" y="23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397321" name="Text Box 9"/>
            <p:cNvSpPr txBox="1">
              <a:spLocks noChangeArrowheads="1"/>
            </p:cNvSpPr>
            <p:nvPr/>
          </p:nvSpPr>
          <p:spPr bwMode="auto">
            <a:xfrm>
              <a:off x="1776" y="27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call</a:t>
              </a:r>
              <a:r>
                <a:rPr lang="en-US" sz="2000" b="1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397322" name="Text Box 10"/>
            <p:cNvSpPr txBox="1">
              <a:spLocks noChangeArrowheads="1"/>
            </p:cNvSpPr>
            <p:nvPr/>
          </p:nvSpPr>
          <p:spPr bwMode="auto">
            <a:xfrm>
              <a:off x="1776" y="32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7323" name="Text Box 11"/>
            <p:cNvSpPr txBox="1">
              <a:spLocks noChangeArrowheads="1"/>
            </p:cNvSpPr>
            <p:nvPr/>
          </p:nvSpPr>
          <p:spPr bwMode="auto">
            <a:xfrm>
              <a:off x="1776" y="105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397324" name="Text Box 12"/>
            <p:cNvSpPr txBox="1">
              <a:spLocks noChangeArrowheads="1"/>
            </p:cNvSpPr>
            <p:nvPr/>
          </p:nvSpPr>
          <p:spPr bwMode="auto">
            <a:xfrm>
              <a:off x="3648" y="105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无操作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397325" name="Group 13"/>
            <p:cNvGrpSpPr>
              <a:grpSpLocks/>
            </p:cNvGrpSpPr>
            <p:nvPr/>
          </p:nvGrpSpPr>
          <p:grpSpPr bwMode="auto">
            <a:xfrm>
              <a:off x="1008" y="1536"/>
              <a:ext cx="4416" cy="192"/>
              <a:chOff x="576" y="2352"/>
              <a:chExt cx="4416" cy="192"/>
            </a:xfrm>
          </p:grpSpPr>
          <p:sp>
            <p:nvSpPr>
              <p:cNvPr id="397326" name="Text Box 14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66"/>
                    </a:solidFill>
                  </a:rPr>
                  <a:t> M</a:t>
                </a:r>
                <a:r>
                  <a:rPr lang="en-US" sz="2000" b="1" baseline="-25000" dirty="0">
                    <a:solidFill>
                      <a:srgbClr val="000066"/>
                    </a:solidFill>
                  </a:rPr>
                  <a:t>8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[</a:t>
                </a:r>
                <a:r>
                  <a:rPr lang="en-US" sz="2000" b="1" dirty="0" err="1">
                    <a:solidFill>
                      <a:srgbClr val="000066"/>
                    </a:solidFill>
                  </a:rPr>
                  <a:t>valE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] </a:t>
                </a:r>
                <a:r>
                  <a:rPr lang="en-US" sz="2000" b="1" dirty="0">
                    <a:solidFill>
                      <a:srgbClr val="000066"/>
                    </a:solidFill>
                    <a:sym typeface="Symbol" pitchFamily="18" charset="2"/>
                  </a:rPr>
                  <a:t>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000066"/>
                    </a:solidFill>
                  </a:rPr>
                  <a:t>valA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97327" name="Text Box 15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访存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97328" name="Text Box 16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数据写入内存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7329" name="Group 17"/>
            <p:cNvGrpSpPr>
              <a:grpSpLocks/>
            </p:cNvGrpSpPr>
            <p:nvPr/>
          </p:nvGrpSpPr>
          <p:grpSpPr bwMode="auto">
            <a:xfrm>
              <a:off x="1008" y="2016"/>
              <a:ext cx="4416" cy="192"/>
              <a:chOff x="576" y="2352"/>
              <a:chExt cx="4416" cy="192"/>
            </a:xfrm>
          </p:grpSpPr>
          <p:sp>
            <p:nvSpPr>
              <p:cNvPr id="397330" name="Text Box 18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 dirty="0" err="1">
                    <a:solidFill>
                      <a:srgbClr val="000066"/>
                    </a:solidFill>
                  </a:rPr>
                  <a:t>valM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en-US" sz="2000" b="1" dirty="0">
                    <a:solidFill>
                      <a:srgbClr val="FF3300"/>
                    </a:solidFill>
                    <a:sym typeface="Symbol" pitchFamily="18" charset="2"/>
                  </a:rPr>
                  <a:t></a:t>
                </a:r>
                <a:r>
                  <a:rPr lang="en-US" sz="2000" b="1" dirty="0">
                    <a:solidFill>
                      <a:srgbClr val="FF3300"/>
                    </a:solidFill>
                  </a:rPr>
                  <a:t> M</a:t>
                </a:r>
                <a:r>
                  <a:rPr lang="en-US" sz="2000" b="1" baseline="-25000" dirty="0">
                    <a:solidFill>
                      <a:srgbClr val="FF3300"/>
                    </a:solidFill>
                  </a:rPr>
                  <a:t>8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[</a:t>
                </a:r>
                <a:r>
                  <a:rPr lang="en-US" sz="2000" b="1" dirty="0" err="1">
                    <a:solidFill>
                      <a:srgbClr val="000066"/>
                    </a:solidFill>
                  </a:rPr>
                  <a:t>valA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]</a:t>
                </a:r>
              </a:p>
            </p:txBody>
          </p:sp>
          <p:sp>
            <p:nvSpPr>
              <p:cNvPr id="397331" name="Text Box 19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访存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97332" name="Text Box 20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从栈里读取数据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7333" name="Group 21"/>
            <p:cNvGrpSpPr>
              <a:grpSpLocks/>
            </p:cNvGrpSpPr>
            <p:nvPr/>
          </p:nvGrpSpPr>
          <p:grpSpPr bwMode="auto">
            <a:xfrm>
              <a:off x="1008" y="2976"/>
              <a:ext cx="4416" cy="192"/>
              <a:chOff x="576" y="2352"/>
              <a:chExt cx="4416" cy="192"/>
            </a:xfrm>
          </p:grpSpPr>
          <p:sp>
            <p:nvSpPr>
              <p:cNvPr id="397334" name="Text Box 22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66"/>
                    </a:solidFill>
                  </a:rPr>
                  <a:t>M</a:t>
                </a:r>
                <a:r>
                  <a:rPr lang="en-US" sz="2000" b="1" baseline="-25000" dirty="0">
                    <a:solidFill>
                      <a:srgbClr val="000066"/>
                    </a:solidFill>
                  </a:rPr>
                  <a:t>8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[</a:t>
                </a:r>
                <a:r>
                  <a:rPr lang="en-US" sz="2000" b="1" dirty="0" err="1">
                    <a:solidFill>
                      <a:srgbClr val="000066"/>
                    </a:solidFill>
                  </a:rPr>
                  <a:t>valE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] </a:t>
                </a:r>
                <a:r>
                  <a:rPr lang="en-US" sz="2000" b="1" dirty="0">
                    <a:solidFill>
                      <a:srgbClr val="000066"/>
                    </a:solidFill>
                    <a:sym typeface="Symbol" pitchFamily="18" charset="2"/>
                  </a:rPr>
                  <a:t>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000066"/>
                    </a:solidFill>
                  </a:rPr>
                  <a:t>valP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 </a:t>
                </a:r>
              </a:p>
            </p:txBody>
          </p:sp>
          <p:sp>
            <p:nvSpPr>
              <p:cNvPr id="397335" name="Text Box 23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访存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97336" name="Text Box 24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返回值入栈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7337" name="Group 25"/>
            <p:cNvGrpSpPr>
              <a:grpSpLocks/>
            </p:cNvGrpSpPr>
            <p:nvPr/>
          </p:nvGrpSpPr>
          <p:grpSpPr bwMode="auto">
            <a:xfrm>
              <a:off x="1008" y="3456"/>
              <a:ext cx="4416" cy="192"/>
              <a:chOff x="576" y="2352"/>
              <a:chExt cx="4416" cy="192"/>
            </a:xfrm>
          </p:grpSpPr>
          <p:sp>
            <p:nvSpPr>
              <p:cNvPr id="397338" name="Text Box 26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 dirty="0" err="1">
                    <a:solidFill>
                      <a:srgbClr val="000066"/>
                    </a:solidFill>
                  </a:rPr>
                  <a:t>valM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en-US" sz="2000" b="1" dirty="0">
                    <a:solidFill>
                      <a:srgbClr val="FF3300"/>
                    </a:solidFill>
                    <a:sym typeface="Symbol" pitchFamily="18" charset="2"/>
                  </a:rPr>
                  <a:t></a:t>
                </a:r>
                <a:r>
                  <a:rPr lang="en-US" sz="2000" b="1" dirty="0">
                    <a:solidFill>
                      <a:srgbClr val="FF3300"/>
                    </a:solidFill>
                  </a:rPr>
                  <a:t> M</a:t>
                </a:r>
                <a:r>
                  <a:rPr lang="en-US" sz="2000" b="1" baseline="-25000" dirty="0">
                    <a:solidFill>
                      <a:srgbClr val="FF3300"/>
                    </a:solidFill>
                  </a:rPr>
                  <a:t>8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[</a:t>
                </a:r>
                <a:r>
                  <a:rPr lang="en-US" sz="2000" b="1" dirty="0" err="1">
                    <a:solidFill>
                      <a:srgbClr val="000066"/>
                    </a:solidFill>
                  </a:rPr>
                  <a:t>valA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]  </a:t>
                </a:r>
              </a:p>
            </p:txBody>
          </p:sp>
          <p:sp>
            <p:nvSpPr>
              <p:cNvPr id="397339" name="Text Box 27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访存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97340" name="Text Box 28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读返回地址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97341" name="Text Box 29"/>
            <p:cNvSpPr txBox="1">
              <a:spLocks noChangeArrowheads="1"/>
            </p:cNvSpPr>
            <p:nvPr/>
          </p:nvSpPr>
          <p:spPr bwMode="auto">
            <a:xfrm>
              <a:off x="1008" y="249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7342" name="Text Box 30"/>
            <p:cNvSpPr txBox="1">
              <a:spLocks noChangeArrowheads="1"/>
            </p:cNvSpPr>
            <p:nvPr/>
          </p:nvSpPr>
          <p:spPr bwMode="auto">
            <a:xfrm>
              <a:off x="1776" y="249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397343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无操作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397344" name="Text Box 32"/>
          <p:cNvSpPr txBox="1">
            <a:spLocks noChangeArrowheads="1"/>
          </p:cNvSpPr>
          <p:nvPr/>
        </p:nvSpPr>
        <p:spPr bwMode="auto">
          <a:xfrm>
            <a:off x="686754" y="5878286"/>
            <a:ext cx="8012128" cy="40024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bool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mem_read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in { IMRMOVQ, IPOPQ, IRET };</a:t>
            </a:r>
          </a:p>
        </p:txBody>
      </p:sp>
    </p:spTree>
    <p:extLst>
      <p:ext uri="{BB962C8B-B14F-4D97-AF65-F5344CB8AC3E}">
        <p14:creationId xmlns:p14="http://schemas.microsoft.com/office/powerpoint/2010/main" val="375869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4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的逻辑</a:t>
            </a:r>
            <a:endParaRPr lang="en-US" dirty="0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618" y="4005064"/>
            <a:ext cx="5341419" cy="2519265"/>
          </a:xfrm>
        </p:spPr>
        <p:txBody>
          <a:bodyPr/>
          <a:lstStyle/>
          <a:p>
            <a:r>
              <a:rPr lang="zh-CN" altLang="en-US" dirty="0" smtClean="0"/>
              <a:t>新</a:t>
            </a:r>
            <a:r>
              <a:rPr lang="en-US" altLang="zh-CN" dirty="0" smtClean="0"/>
              <a:t>PC</a:t>
            </a:r>
            <a:endParaRPr lang="en-US" dirty="0"/>
          </a:p>
          <a:p>
            <a:pPr lvl="1"/>
            <a:r>
              <a:rPr lang="zh-CN" altLang="en-US" dirty="0" smtClean="0"/>
              <a:t>选取下一个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的值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15816" y="1808498"/>
            <a:ext cx="5112568" cy="1908534"/>
            <a:chOff x="1600200" y="4267200"/>
            <a:chExt cx="2895600" cy="1905000"/>
          </a:xfrm>
        </p:grpSpPr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>
              <a:off x="1600200" y="4953000"/>
              <a:ext cx="28194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2000" b="1" kern="0" dirty="0">
                  <a:solidFill>
                    <a:sysClr val="windowText" lastClr="000000"/>
                  </a:solidFill>
                </a:rPr>
                <a:t>新</a:t>
              </a:r>
              <a:r>
                <a:rPr lang="en-US" altLang="zh-CN" sz="2000" b="1" kern="0" dirty="0">
                  <a:solidFill>
                    <a:sysClr val="windowText" lastClr="000000"/>
                  </a:solidFill>
                </a:rPr>
                <a:t>PC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71"/>
            <p:cNvSpPr>
              <a:spLocks noChangeArrowheads="1"/>
            </p:cNvSpPr>
            <p:nvPr/>
          </p:nvSpPr>
          <p:spPr bwMode="auto">
            <a:xfrm>
              <a:off x="22098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Cnd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6002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icode</a:t>
              </a:r>
            </a:p>
          </p:txBody>
        </p:sp>
        <p:sp>
          <p:nvSpPr>
            <p:cNvPr id="23" name="Line 226"/>
            <p:cNvSpPr>
              <a:spLocks noChangeShapeType="1"/>
            </p:cNvSpPr>
            <p:nvPr/>
          </p:nvSpPr>
          <p:spPr bwMode="auto">
            <a:xfrm flipV="1">
              <a:off x="42672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2"/>
            <p:cNvSpPr>
              <a:spLocks noChangeArrowheads="1"/>
            </p:cNvSpPr>
            <p:nvPr/>
          </p:nvSpPr>
          <p:spPr bwMode="auto">
            <a:xfrm>
              <a:off x="28194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valC</a:t>
              </a:r>
            </a:p>
          </p:txBody>
        </p:sp>
        <p:sp>
          <p:nvSpPr>
            <p:cNvPr id="25" name="Oval 233"/>
            <p:cNvSpPr>
              <a:spLocks noChangeArrowheads="1"/>
            </p:cNvSpPr>
            <p:nvPr/>
          </p:nvSpPr>
          <p:spPr bwMode="auto">
            <a:xfrm>
              <a:off x="40386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valP</a:t>
              </a:r>
            </a:p>
          </p:txBody>
        </p:sp>
        <p:sp>
          <p:nvSpPr>
            <p:cNvPr id="26" name="Oval 250"/>
            <p:cNvSpPr>
              <a:spLocks noChangeArrowheads="1"/>
            </p:cNvSpPr>
            <p:nvPr/>
          </p:nvSpPr>
          <p:spPr bwMode="auto">
            <a:xfrm>
              <a:off x="34290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valM</a:t>
              </a:r>
            </a:p>
          </p:txBody>
        </p:sp>
        <p:sp>
          <p:nvSpPr>
            <p:cNvPr id="27" name="Line 271"/>
            <p:cNvSpPr>
              <a:spLocks noChangeShapeType="1"/>
            </p:cNvSpPr>
            <p:nvPr/>
          </p:nvSpPr>
          <p:spPr bwMode="auto">
            <a:xfrm flipH="1" flipV="1">
              <a:off x="2438400" y="54864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292"/>
            <p:cNvSpPr>
              <a:spLocks noChangeShapeType="1"/>
            </p:cNvSpPr>
            <p:nvPr/>
          </p:nvSpPr>
          <p:spPr bwMode="auto">
            <a:xfrm flipV="1">
              <a:off x="3124200" y="46482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294"/>
            <p:cNvSpPr>
              <a:spLocks noChangeShapeType="1"/>
            </p:cNvSpPr>
            <p:nvPr/>
          </p:nvSpPr>
          <p:spPr bwMode="auto">
            <a:xfrm flipV="1">
              <a:off x="36576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95"/>
            <p:cNvSpPr>
              <a:spLocks noChangeShapeType="1"/>
            </p:cNvSpPr>
            <p:nvPr/>
          </p:nvSpPr>
          <p:spPr bwMode="auto">
            <a:xfrm flipV="1">
              <a:off x="30480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9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 300"/>
            <p:cNvSpPr>
              <a:spLocks noChangeArrowheads="1"/>
            </p:cNvSpPr>
            <p:nvPr/>
          </p:nvSpPr>
          <p:spPr bwMode="auto">
            <a:xfrm>
              <a:off x="2895600" y="42672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2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</a:t>
            </a:r>
            <a:r>
              <a:rPr lang="en-US" altLang="zh-CN" dirty="0" smtClean="0"/>
              <a:t>PC</a:t>
            </a:r>
            <a:endParaRPr lang="en-US" dirty="0"/>
          </a:p>
        </p:txBody>
      </p:sp>
      <p:grpSp>
        <p:nvGrpSpPr>
          <p:cNvPr id="394328" name="Group 88"/>
          <p:cNvGrpSpPr>
            <a:grpSpLocks/>
          </p:cNvGrpSpPr>
          <p:nvPr/>
        </p:nvGrpSpPr>
        <p:grpSpPr bwMode="auto">
          <a:xfrm>
            <a:off x="2162561" y="439120"/>
            <a:ext cx="6176015" cy="4427800"/>
            <a:chOff x="912" y="576"/>
            <a:chExt cx="3885" cy="2784"/>
          </a:xfrm>
        </p:grpSpPr>
        <p:sp>
          <p:nvSpPr>
            <p:cNvPr id="394255" name="Text Box 15"/>
            <p:cNvSpPr txBox="1">
              <a:spLocks noChangeArrowheads="1"/>
            </p:cNvSpPr>
            <p:nvPr/>
          </p:nvSpPr>
          <p:spPr bwMode="auto">
            <a:xfrm>
              <a:off x="1680" y="5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4257" name="Text Box 17"/>
            <p:cNvSpPr txBox="1">
              <a:spLocks noChangeArrowheads="1"/>
            </p:cNvSpPr>
            <p:nvPr/>
          </p:nvSpPr>
          <p:spPr bwMode="auto">
            <a:xfrm>
              <a:off x="1680" y="105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rmmovq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D(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rB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)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4259" name="Text Box 19"/>
            <p:cNvSpPr txBox="1">
              <a:spLocks noChangeArrowheads="1"/>
            </p:cNvSpPr>
            <p:nvPr/>
          </p:nvSpPr>
          <p:spPr bwMode="auto">
            <a:xfrm>
              <a:off x="1680" y="153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4261" name="Text Box 21"/>
            <p:cNvSpPr txBox="1">
              <a:spLocks noChangeArrowheads="1"/>
            </p:cNvSpPr>
            <p:nvPr/>
          </p:nvSpPr>
          <p:spPr bwMode="auto">
            <a:xfrm>
              <a:off x="1680" y="201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jXX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Dest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4263" name="Text Box 23"/>
            <p:cNvSpPr txBox="1">
              <a:spLocks noChangeArrowheads="1"/>
            </p:cNvSpPr>
            <p:nvPr/>
          </p:nvSpPr>
          <p:spPr bwMode="auto">
            <a:xfrm>
              <a:off x="1680" y="249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call</a:t>
              </a:r>
              <a:r>
                <a:rPr lang="en-US" sz="2000" b="1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394264" name="Text Box 24"/>
            <p:cNvSpPr txBox="1">
              <a:spLocks noChangeArrowheads="1"/>
            </p:cNvSpPr>
            <p:nvPr/>
          </p:nvSpPr>
          <p:spPr bwMode="auto">
            <a:xfrm>
              <a:off x="1680" y="29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94304" name="Group 64"/>
            <p:cNvGrpSpPr>
              <a:grpSpLocks/>
            </p:cNvGrpSpPr>
            <p:nvPr/>
          </p:nvGrpSpPr>
          <p:grpSpPr bwMode="auto">
            <a:xfrm>
              <a:off x="912" y="768"/>
              <a:ext cx="3312" cy="192"/>
              <a:chOff x="576" y="2928"/>
              <a:chExt cx="3312" cy="192"/>
            </a:xfrm>
          </p:grpSpPr>
          <p:sp>
            <p:nvSpPr>
              <p:cNvPr id="394305" name="Text Box 65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PC </a:t>
                </a:r>
                <a:r>
                  <a:rPr lang="en-US" sz="2000" b="1">
                    <a:solidFill>
                      <a:srgbClr val="000066"/>
                    </a:solidFill>
                    <a:sym typeface="Symbol" pitchFamily="18" charset="2"/>
                  </a:rPr>
                  <a:t> valP</a:t>
                </a:r>
              </a:p>
            </p:txBody>
          </p:sp>
          <p:sp>
            <p:nvSpPr>
              <p:cNvPr id="394306" name="Text Box 66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94307" name="Text Box 67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67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</p:grpSp>
        <p:grpSp>
          <p:nvGrpSpPr>
            <p:cNvPr id="394308" name="Group 68"/>
            <p:cNvGrpSpPr>
              <a:grpSpLocks/>
            </p:cNvGrpSpPr>
            <p:nvPr/>
          </p:nvGrpSpPr>
          <p:grpSpPr bwMode="auto">
            <a:xfrm>
              <a:off x="912" y="1248"/>
              <a:ext cx="3312" cy="192"/>
              <a:chOff x="576" y="2928"/>
              <a:chExt cx="3312" cy="192"/>
            </a:xfrm>
          </p:grpSpPr>
          <p:sp>
            <p:nvSpPr>
              <p:cNvPr id="394309" name="Text Box 69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PC </a:t>
                </a:r>
                <a:r>
                  <a:rPr lang="en-US" sz="2000" b="1">
                    <a:solidFill>
                      <a:srgbClr val="000066"/>
                    </a:solidFill>
                    <a:sym typeface="Symbol" pitchFamily="18" charset="2"/>
                  </a:rPr>
                  <a:t> valP</a:t>
                </a:r>
              </a:p>
            </p:txBody>
          </p:sp>
          <p:sp>
            <p:nvSpPr>
              <p:cNvPr id="394310" name="Text Box 70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  <p:sp>
            <p:nvSpPr>
              <p:cNvPr id="394311" name="Text Box 71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67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</p:grpSp>
        <p:grpSp>
          <p:nvGrpSpPr>
            <p:cNvPr id="394312" name="Group 72"/>
            <p:cNvGrpSpPr>
              <a:grpSpLocks/>
            </p:cNvGrpSpPr>
            <p:nvPr/>
          </p:nvGrpSpPr>
          <p:grpSpPr bwMode="auto">
            <a:xfrm>
              <a:off x="912" y="1728"/>
              <a:ext cx="3312" cy="192"/>
              <a:chOff x="576" y="2928"/>
              <a:chExt cx="3312" cy="192"/>
            </a:xfrm>
          </p:grpSpPr>
          <p:sp>
            <p:nvSpPr>
              <p:cNvPr id="394313" name="Text Box 73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66"/>
                    </a:solidFill>
                  </a:rPr>
                  <a:t>PC </a:t>
                </a:r>
                <a:r>
                  <a:rPr lang="en-US" sz="2000" b="1" dirty="0">
                    <a:solidFill>
                      <a:srgbClr val="000066"/>
                    </a:solidFill>
                    <a:sym typeface="Symbol" pitchFamily="18" charset="2"/>
                  </a:rPr>
                  <a:t> </a:t>
                </a:r>
                <a:r>
                  <a:rPr lang="en-US" sz="2000" b="1" dirty="0" err="1">
                    <a:solidFill>
                      <a:srgbClr val="000066"/>
                    </a:solidFill>
                    <a:sym typeface="Symbol" pitchFamily="18" charset="2"/>
                  </a:rPr>
                  <a:t>valP</a:t>
                </a:r>
                <a:endParaRPr lang="en-US" sz="2000" b="1" dirty="0">
                  <a:solidFill>
                    <a:srgbClr val="000066"/>
                  </a:solidFill>
                  <a:sym typeface="Symbol" pitchFamily="18" charset="2"/>
                </a:endParaRPr>
              </a:p>
            </p:txBody>
          </p:sp>
          <p:sp>
            <p:nvSpPr>
              <p:cNvPr id="394314" name="Text Box 74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  <p:sp>
            <p:nvSpPr>
              <p:cNvPr id="394315" name="Text Box 75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67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</p:grpSp>
        <p:grpSp>
          <p:nvGrpSpPr>
            <p:cNvPr id="394316" name="Group 76"/>
            <p:cNvGrpSpPr>
              <a:grpSpLocks/>
            </p:cNvGrpSpPr>
            <p:nvPr/>
          </p:nvGrpSpPr>
          <p:grpSpPr bwMode="auto">
            <a:xfrm>
              <a:off x="912" y="2208"/>
              <a:ext cx="3312" cy="192"/>
              <a:chOff x="576" y="2928"/>
              <a:chExt cx="3312" cy="192"/>
            </a:xfrm>
          </p:grpSpPr>
          <p:sp>
            <p:nvSpPr>
              <p:cNvPr id="394317" name="Text Box 77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66"/>
                    </a:solidFill>
                  </a:rPr>
                  <a:t>PC </a:t>
                </a:r>
                <a:r>
                  <a:rPr lang="en-US" sz="2000" b="1" dirty="0">
                    <a:solidFill>
                      <a:srgbClr val="000066"/>
                    </a:solidFill>
                    <a:sym typeface="Symbol" pitchFamily="18" charset="2"/>
                  </a:rPr>
                  <a:t> </a:t>
                </a:r>
                <a:r>
                  <a:rPr lang="en-US" sz="2000" b="1" dirty="0" err="1">
                    <a:solidFill>
                      <a:srgbClr val="000066"/>
                    </a:solidFill>
                    <a:sym typeface="Symbol" pitchFamily="18" charset="2"/>
                  </a:rPr>
                  <a:t>Cnd</a:t>
                </a:r>
                <a:r>
                  <a:rPr lang="en-US" sz="2000" b="1" dirty="0">
                    <a:solidFill>
                      <a:srgbClr val="000066"/>
                    </a:solidFill>
                    <a:sym typeface="Symbol" pitchFamily="18" charset="2"/>
                  </a:rPr>
                  <a:t> ? </a:t>
                </a:r>
                <a:r>
                  <a:rPr lang="en-US" sz="2000" b="1" dirty="0" err="1">
                    <a:solidFill>
                      <a:srgbClr val="000066"/>
                    </a:solidFill>
                    <a:sym typeface="Symbol" pitchFamily="18" charset="2"/>
                  </a:rPr>
                  <a:t>valC</a:t>
                </a:r>
                <a:r>
                  <a:rPr lang="en-US" sz="2000" b="1" dirty="0">
                    <a:solidFill>
                      <a:srgbClr val="000066"/>
                    </a:solidFill>
                    <a:sym typeface="Symbol" pitchFamily="18" charset="2"/>
                  </a:rPr>
                  <a:t> : </a:t>
                </a:r>
                <a:r>
                  <a:rPr lang="en-US" sz="2000" b="1" dirty="0" err="1">
                    <a:solidFill>
                      <a:srgbClr val="000066"/>
                    </a:solidFill>
                    <a:sym typeface="Symbol" pitchFamily="18" charset="2"/>
                  </a:rPr>
                  <a:t>valP</a:t>
                </a:r>
                <a:endParaRPr lang="en-US" sz="2000" b="1" dirty="0">
                  <a:solidFill>
                    <a:srgbClr val="000066"/>
                  </a:solidFill>
                  <a:sym typeface="Symbol" pitchFamily="18" charset="2"/>
                </a:endParaRPr>
              </a:p>
            </p:txBody>
          </p:sp>
          <p:sp>
            <p:nvSpPr>
              <p:cNvPr id="394318" name="Text Box 78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  <p:sp>
            <p:nvSpPr>
              <p:cNvPr id="394319" name="Text Box 79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67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</p:grpSp>
        <p:grpSp>
          <p:nvGrpSpPr>
            <p:cNvPr id="394320" name="Group 80"/>
            <p:cNvGrpSpPr>
              <a:grpSpLocks/>
            </p:cNvGrpSpPr>
            <p:nvPr/>
          </p:nvGrpSpPr>
          <p:grpSpPr bwMode="auto">
            <a:xfrm>
              <a:off x="912" y="2688"/>
              <a:ext cx="3885" cy="192"/>
              <a:chOff x="576" y="2928"/>
              <a:chExt cx="3885" cy="192"/>
            </a:xfrm>
          </p:grpSpPr>
          <p:sp>
            <p:nvSpPr>
              <p:cNvPr id="394321" name="Text Box 81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PC </a:t>
                </a:r>
                <a:r>
                  <a:rPr lang="en-US" sz="2000" b="1">
                    <a:solidFill>
                      <a:srgbClr val="000066"/>
                    </a:solidFill>
                    <a:sym typeface="Symbol" pitchFamily="18" charset="2"/>
                  </a:rPr>
                  <a:t> valC</a:t>
                </a:r>
              </a:p>
            </p:txBody>
          </p:sp>
          <p:sp>
            <p:nvSpPr>
              <p:cNvPr id="394322" name="Text Box 82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  <p:sp>
            <p:nvSpPr>
              <p:cNvPr id="394323" name="Text Box 83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245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设为目的地址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4324" name="Group 84"/>
            <p:cNvGrpSpPr>
              <a:grpSpLocks/>
            </p:cNvGrpSpPr>
            <p:nvPr/>
          </p:nvGrpSpPr>
          <p:grpSpPr bwMode="auto">
            <a:xfrm>
              <a:off x="912" y="3168"/>
              <a:ext cx="3885" cy="192"/>
              <a:chOff x="576" y="2928"/>
              <a:chExt cx="3885" cy="192"/>
            </a:xfrm>
          </p:grpSpPr>
          <p:sp>
            <p:nvSpPr>
              <p:cNvPr id="394325" name="Text Box 85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PC </a:t>
                </a:r>
                <a:r>
                  <a:rPr lang="en-US" sz="2000" b="1">
                    <a:solidFill>
                      <a:srgbClr val="000066"/>
                    </a:solidFill>
                    <a:sym typeface="Symbol" pitchFamily="18" charset="2"/>
                  </a:rPr>
                  <a:t> valM</a:t>
                </a:r>
              </a:p>
            </p:txBody>
          </p:sp>
          <p:sp>
            <p:nvSpPr>
              <p:cNvPr id="394326" name="Text Box 86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  <p:sp>
            <p:nvSpPr>
              <p:cNvPr id="394327" name="Text Box 87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245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设为返回地址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</p:grpSp>
      <p:sp>
        <p:nvSpPr>
          <p:cNvPr id="394329" name="Text Box 89"/>
          <p:cNvSpPr txBox="1">
            <a:spLocks noChangeArrowheads="1"/>
          </p:cNvSpPr>
          <p:nvPr/>
        </p:nvSpPr>
        <p:spPr bwMode="auto">
          <a:xfrm>
            <a:off x="2212874" y="4962233"/>
            <a:ext cx="5341419" cy="175445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new_pc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== ICALL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valC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== IJXX &amp;&amp;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Cnd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valC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== IRET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valM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1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valP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67882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 </a:t>
            </a:r>
            <a:r>
              <a:rPr lang="zh-CN" altLang="en-US" dirty="0" smtClean="0"/>
              <a:t>操作</a:t>
            </a:r>
            <a:endParaRPr lang="en-US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973" y="620688"/>
            <a:ext cx="3866170" cy="5223022"/>
          </a:xfrm>
        </p:spPr>
        <p:txBody>
          <a:bodyPr/>
          <a:lstStyle/>
          <a:p>
            <a:r>
              <a:rPr lang="zh-CN" altLang="en-US" dirty="0" smtClean="0"/>
              <a:t>说明</a:t>
            </a:r>
            <a:endParaRPr lang="en-US" dirty="0"/>
          </a:p>
          <a:p>
            <a:pPr lvl="1"/>
            <a:r>
              <a:rPr lang="en-US" dirty="0" smtClean="0"/>
              <a:t>PC</a:t>
            </a:r>
            <a:r>
              <a:rPr lang="zh-CN" altLang="en-US" dirty="0" smtClean="0"/>
              <a:t>寄存器</a:t>
            </a:r>
            <a:endParaRPr lang="en-US" dirty="0"/>
          </a:p>
          <a:p>
            <a:pPr lvl="1"/>
            <a:r>
              <a:rPr lang="zh-CN" altLang="en-US" dirty="0" smtClean="0"/>
              <a:t>条件码寄存器</a:t>
            </a:r>
            <a:endParaRPr lang="en-US" dirty="0"/>
          </a:p>
          <a:p>
            <a:pPr lvl="1"/>
            <a:r>
              <a:rPr lang="zh-CN" altLang="en-US" dirty="0" smtClean="0"/>
              <a:t>数据内存</a:t>
            </a:r>
            <a:endParaRPr lang="en-US" dirty="0" smtClean="0"/>
          </a:p>
          <a:p>
            <a:pPr lvl="1"/>
            <a:r>
              <a:rPr lang="zh-CN" altLang="en-US" dirty="0" smtClean="0"/>
              <a:t>寄存器文件</a:t>
            </a:r>
            <a:endParaRPr lang="en-US" dirty="0" smtClean="0"/>
          </a:p>
          <a:p>
            <a:pPr lvl="1">
              <a:buFont typeface="Wingdings" pitchFamily="2" charset="2"/>
              <a:buNone/>
            </a:pPr>
            <a:r>
              <a:rPr lang="zh-CN" altLang="en-US" i="1" dirty="0" smtClean="0"/>
              <a:t>都在时钟上升沿时更新</a:t>
            </a:r>
            <a:endParaRPr lang="en-US" i="1" dirty="0"/>
          </a:p>
          <a:p>
            <a:r>
              <a:rPr lang="zh-CN" altLang="en-US" dirty="0" smtClean="0"/>
              <a:t>组合逻辑</a:t>
            </a:r>
            <a:endParaRPr lang="en-US" dirty="0"/>
          </a:p>
          <a:p>
            <a:pPr lvl="1"/>
            <a:r>
              <a:rPr lang="en-US" dirty="0"/>
              <a:t>ALU</a:t>
            </a:r>
          </a:p>
          <a:p>
            <a:pPr lvl="1"/>
            <a:r>
              <a:rPr lang="zh-CN" altLang="en-US" dirty="0" smtClean="0"/>
              <a:t>控制逻辑</a:t>
            </a:r>
            <a:endParaRPr lang="en-US" dirty="0"/>
          </a:p>
          <a:p>
            <a:pPr lvl="1"/>
            <a:r>
              <a:rPr lang="zh-CN" altLang="en-US" dirty="0" smtClean="0"/>
              <a:t>读</a:t>
            </a:r>
            <a:r>
              <a:rPr lang="zh-CN" altLang="en-US" dirty="0"/>
              <a:t>存储</a:t>
            </a:r>
            <a:endParaRPr lang="en-US" dirty="0"/>
          </a:p>
          <a:p>
            <a:pPr lvl="2"/>
            <a:r>
              <a:rPr lang="zh-CN" altLang="en-US" dirty="0" smtClean="0"/>
              <a:t>指令内存</a:t>
            </a:r>
            <a:endParaRPr lang="en-US" dirty="0"/>
          </a:p>
          <a:p>
            <a:pPr lvl="2"/>
            <a:r>
              <a:rPr lang="zh-CN" altLang="en-US" dirty="0" smtClean="0"/>
              <a:t>寄存器文件</a:t>
            </a:r>
            <a:endParaRPr lang="en-US" dirty="0"/>
          </a:p>
          <a:p>
            <a:pPr lvl="2"/>
            <a:r>
              <a:rPr lang="zh-CN" altLang="en-US" dirty="0" smtClean="0"/>
              <a:t>数据内存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67544" y="1749493"/>
            <a:ext cx="3799235" cy="4343803"/>
            <a:chOff x="609600" y="4343400"/>
            <a:chExt cx="3429000" cy="3733800"/>
          </a:xfrm>
        </p:grpSpPr>
        <p:sp>
          <p:nvSpPr>
            <p:cNvPr id="27" name="AutoShape 296"/>
            <p:cNvSpPr>
              <a:spLocks noChangeArrowheads="1"/>
            </p:cNvSpPr>
            <p:nvPr/>
          </p:nvSpPr>
          <p:spPr bwMode="auto">
            <a:xfrm>
              <a:off x="609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algn="ctr" defTabSz="915678"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组合逻辑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utoShape 297"/>
            <p:cNvSpPr>
              <a:spLocks noChangeArrowheads="1"/>
            </p:cNvSpPr>
            <p:nvPr/>
          </p:nvSpPr>
          <p:spPr bwMode="auto">
            <a:xfrm>
              <a:off x="914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334"/>
            <p:cNvSpPr>
              <a:spLocks noChangeArrowheads="1"/>
            </p:cNvSpPr>
            <p:nvPr/>
          </p:nvSpPr>
          <p:spPr bwMode="auto">
            <a:xfrm rot="5400000" flipV="1">
              <a:off x="3656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360"/>
            <p:cNvSpPr>
              <a:spLocks noChangeArrowheads="1"/>
            </p:cNvSpPr>
            <p:nvPr/>
          </p:nvSpPr>
          <p:spPr bwMode="auto">
            <a:xfrm>
              <a:off x="2209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361"/>
            <p:cNvSpPr>
              <a:spLocks noChangeArrowheads="1"/>
            </p:cNvSpPr>
            <p:nvPr/>
          </p:nvSpPr>
          <p:spPr bwMode="auto">
            <a:xfrm flipH="1">
              <a:off x="2209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362"/>
            <p:cNvSpPr>
              <a:spLocks noChangeArrowheads="1"/>
            </p:cNvSpPr>
            <p:nvPr/>
          </p:nvSpPr>
          <p:spPr bwMode="auto">
            <a:xfrm>
              <a:off x="2209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363"/>
            <p:cNvSpPr>
              <a:spLocks noChangeArrowheads="1"/>
            </p:cNvSpPr>
            <p:nvPr/>
          </p:nvSpPr>
          <p:spPr bwMode="auto">
            <a:xfrm flipH="1">
              <a:off x="2209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364"/>
            <p:cNvSpPr>
              <a:spLocks noChangeArrowheads="1"/>
            </p:cNvSpPr>
            <p:nvPr/>
          </p:nvSpPr>
          <p:spPr bwMode="auto">
            <a:xfrm rot="5400000" flipH="1">
              <a:off x="1219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365"/>
            <p:cNvSpPr>
              <a:spLocks noChangeArrowheads="1"/>
            </p:cNvSpPr>
            <p:nvPr/>
          </p:nvSpPr>
          <p:spPr bwMode="auto">
            <a:xfrm rot="5400000" flipH="1">
              <a:off x="1219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366"/>
            <p:cNvSpPr>
              <a:spLocks noChangeArrowheads="1"/>
            </p:cNvSpPr>
            <p:nvPr/>
          </p:nvSpPr>
          <p:spPr bwMode="auto">
            <a:xfrm rot="5400000" flipH="1">
              <a:off x="1295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367"/>
            <p:cNvSpPr>
              <a:spLocks/>
            </p:cNvSpPr>
            <p:nvPr/>
          </p:nvSpPr>
          <p:spPr bwMode="auto">
            <a:xfrm>
              <a:off x="1828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78"/>
            <p:cNvSpPr>
              <a:spLocks noChangeArrowheads="1"/>
            </p:cNvSpPr>
            <p:nvPr/>
          </p:nvSpPr>
          <p:spPr bwMode="auto">
            <a:xfrm>
              <a:off x="2514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2514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寄存器文件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 algn="ctr" defTabSz="915678"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1200" b="1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0x100</a:t>
              </a:r>
              <a:endParaRPr lang="en-US" sz="28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231"/>
            <p:cNvSpPr>
              <a:spLocks noChangeArrowheads="1"/>
            </p:cNvSpPr>
            <p:nvPr/>
          </p:nvSpPr>
          <p:spPr bwMode="auto">
            <a:xfrm>
              <a:off x="1066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algn="ctr" defTabSz="915678"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0x014</a:t>
              </a:r>
            </a:p>
          </p:txBody>
        </p:sp>
        <p:sp>
          <p:nvSpPr>
            <p:cNvPr id="41" name="Rectangle 294"/>
            <p:cNvSpPr>
              <a:spLocks noChangeArrowheads="1"/>
            </p:cNvSpPr>
            <p:nvPr/>
          </p:nvSpPr>
          <p:spPr bwMode="auto">
            <a:xfrm>
              <a:off x="1066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</a:rPr>
                <a:t>CC</a:t>
              </a:r>
            </a:p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ourier New" pitchFamily="49" charset="0"/>
                </a:rPr>
                <a:t>100</a:t>
              </a:r>
            </a:p>
          </p:txBody>
        </p:sp>
        <p:sp>
          <p:nvSpPr>
            <p:cNvPr id="42" name="Text Box 368"/>
            <p:cNvSpPr txBox="1">
              <a:spLocks noChangeArrowheads="1"/>
            </p:cNvSpPr>
            <p:nvPr/>
          </p:nvSpPr>
          <p:spPr bwMode="auto">
            <a:xfrm>
              <a:off x="2167526" y="6019800"/>
              <a:ext cx="570325" cy="449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defTabSz="915678">
                <a:defRPr sz="1400" b="1" kern="0">
                  <a:solidFill>
                    <a:srgbClr val="000000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/>
                <a:t>Read</a:t>
              </a:r>
            </a:p>
            <a:p>
              <a:r>
                <a:rPr lang="en-US" dirty="0"/>
                <a:t>ports</a:t>
              </a:r>
            </a:p>
          </p:txBody>
        </p:sp>
        <p:sp>
          <p:nvSpPr>
            <p:cNvPr id="43" name="Text Box 369"/>
            <p:cNvSpPr txBox="1">
              <a:spLocks noChangeArrowheads="1"/>
            </p:cNvSpPr>
            <p:nvPr/>
          </p:nvSpPr>
          <p:spPr bwMode="auto">
            <a:xfrm>
              <a:off x="3386000" y="6019800"/>
              <a:ext cx="571772" cy="449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defTabSz="915678">
                <a:defRPr sz="1400" b="1" kern="0">
                  <a:solidFill>
                    <a:srgbClr val="000000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/>
                <a:t>Write</a:t>
              </a:r>
            </a:p>
            <a:p>
              <a:r>
                <a:rPr lang="en-US" dirty="0"/>
                <a:t>ports</a:t>
              </a:r>
            </a:p>
          </p:txBody>
        </p:sp>
        <p:grpSp>
          <p:nvGrpSpPr>
            <p:cNvPr id="44" name="Group 453"/>
            <p:cNvGrpSpPr>
              <a:grpSpLocks/>
            </p:cNvGrpSpPr>
            <p:nvPr/>
          </p:nvGrpSpPr>
          <p:grpSpPr bwMode="auto">
            <a:xfrm>
              <a:off x="2173293" y="4724427"/>
              <a:ext cx="1782764" cy="265114"/>
              <a:chOff x="4009" y="2976"/>
              <a:chExt cx="1123" cy="167"/>
            </a:xfrm>
          </p:grpSpPr>
          <p:sp>
            <p:nvSpPr>
              <p:cNvPr id="45" name="Text Box 454"/>
              <p:cNvSpPr txBox="1">
                <a:spLocks noChangeArrowheads="1"/>
              </p:cNvSpPr>
              <p:nvPr/>
            </p:nvSpPr>
            <p:spPr bwMode="auto">
              <a:xfrm>
                <a:off x="4009" y="2976"/>
                <a:ext cx="35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b="1" kern="0" dirty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46" name="Text Box 455"/>
              <p:cNvSpPr txBox="1">
                <a:spLocks noChangeArrowheads="1"/>
              </p:cNvSpPr>
              <p:nvPr/>
            </p:nvSpPr>
            <p:spPr bwMode="auto">
              <a:xfrm>
                <a:off x="4772" y="2976"/>
                <a:ext cx="36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defTabSz="915678">
                  <a:defRPr sz="1400" b="1" ker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19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45" name="Rectangle 33"/>
          <p:cNvSpPr>
            <a:spLocks noGrp="1" noChangeArrowheads="1"/>
          </p:cNvSpPr>
          <p:nvPr>
            <p:ph type="title"/>
          </p:nvPr>
        </p:nvSpPr>
        <p:spPr>
          <a:xfrm>
            <a:off x="179512" y="332656"/>
            <a:ext cx="1957773" cy="1773347"/>
          </a:xfrm>
        </p:spPr>
        <p:txBody>
          <a:bodyPr/>
          <a:lstStyle/>
          <a:p>
            <a:r>
              <a:rPr lang="en-US" sz="3200" dirty="0"/>
              <a:t>SEQ </a:t>
            </a:r>
            <a:r>
              <a:rPr lang="zh-CN" altLang="en-US" sz="3200" dirty="0" smtClean="0"/>
              <a:t>操作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sz="3200" dirty="0" smtClean="0"/>
              <a:t> </a:t>
            </a:r>
            <a:r>
              <a:rPr lang="en-US" sz="3200" dirty="0"/>
              <a:t>#2</a:t>
            </a:r>
          </a:p>
        </p:txBody>
      </p:sp>
      <p:sp>
        <p:nvSpPr>
          <p:cNvPr id="371746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4959891" y="4267166"/>
            <a:ext cx="3637252" cy="2177317"/>
          </a:xfrm>
        </p:spPr>
        <p:txBody>
          <a:bodyPr/>
          <a:lstStyle/>
          <a:p>
            <a:pPr lvl="1"/>
            <a:r>
              <a:rPr lang="zh-CN" altLang="en-US" dirty="0" smtClean="0"/>
              <a:t>依据第二条</a:t>
            </a:r>
            <a:r>
              <a:rPr lang="en-US" altLang="zh-CN" dirty="0" err="1" smtClean="0"/>
              <a:t>irmovq</a:t>
            </a:r>
            <a:r>
              <a:rPr lang="zh-CN" altLang="en-US" dirty="0" smtClean="0"/>
              <a:t>指令来设置状态</a:t>
            </a:r>
            <a:endParaRPr lang="en-US" dirty="0" smtClean="0"/>
          </a:p>
          <a:p>
            <a:pPr lvl="1"/>
            <a:r>
              <a:rPr lang="zh-CN" altLang="en-US" dirty="0" smtClean="0"/>
              <a:t>组合逻辑开始对状态的变化作出反应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77600" y="499354"/>
            <a:ext cx="7166400" cy="2162683"/>
            <a:chOff x="762000" y="928688"/>
            <a:chExt cx="7162800" cy="2915179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0x014: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0x016:   je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0x01f: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%rbx,0(%</a:t>
              </a:r>
              <a:r>
                <a:rPr lang="en-US" b="1" kern="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921606" y="2666999"/>
              <a:ext cx="737331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921606" y="3048000"/>
              <a:ext cx="737331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921606" y="3429000"/>
              <a:ext cx="737331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0x00a: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$0x200,%rdx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921606" y="2286000"/>
              <a:ext cx="737331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$0x100,%rbx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921606" y="1905000"/>
              <a:ext cx="737331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defTabSz="915678"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</a:t>
              </a:r>
              <a:endParaRPr lang="en-US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18451" y="1538288"/>
              <a:ext cx="389655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31301" y="1538288"/>
              <a:ext cx="389655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75848" y="1538288"/>
              <a:ext cx="389655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56651" y="1538288"/>
              <a:ext cx="389655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1743" name="Line 31"/>
          <p:cNvSpPr>
            <a:spLocks noChangeShapeType="1"/>
          </p:cNvSpPr>
          <p:nvPr/>
        </p:nvSpPr>
        <p:spPr bwMode="auto">
          <a:xfrm>
            <a:off x="5724128" y="146321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061928" y="2712609"/>
            <a:ext cx="3433769" cy="3740727"/>
            <a:chOff x="609600" y="4343400"/>
            <a:chExt cx="3429000" cy="3733800"/>
          </a:xfrm>
        </p:grpSpPr>
        <p:sp>
          <p:nvSpPr>
            <p:cNvPr id="85" name="AutoShape 296"/>
            <p:cNvSpPr>
              <a:spLocks noChangeArrowheads="1"/>
            </p:cNvSpPr>
            <p:nvPr/>
          </p:nvSpPr>
          <p:spPr bwMode="auto">
            <a:xfrm>
              <a:off x="609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组合逻辑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AutoShape 297"/>
            <p:cNvSpPr>
              <a:spLocks noChangeArrowheads="1"/>
            </p:cNvSpPr>
            <p:nvPr/>
          </p:nvSpPr>
          <p:spPr bwMode="auto">
            <a:xfrm>
              <a:off x="914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334"/>
            <p:cNvSpPr>
              <a:spLocks noChangeArrowheads="1"/>
            </p:cNvSpPr>
            <p:nvPr/>
          </p:nvSpPr>
          <p:spPr bwMode="auto">
            <a:xfrm rot="5400000" flipV="1">
              <a:off x="3656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AutoShape 360"/>
            <p:cNvSpPr>
              <a:spLocks noChangeArrowheads="1"/>
            </p:cNvSpPr>
            <p:nvPr/>
          </p:nvSpPr>
          <p:spPr bwMode="auto">
            <a:xfrm>
              <a:off x="2209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AutoShape 361"/>
            <p:cNvSpPr>
              <a:spLocks noChangeArrowheads="1"/>
            </p:cNvSpPr>
            <p:nvPr/>
          </p:nvSpPr>
          <p:spPr bwMode="auto">
            <a:xfrm flipH="1">
              <a:off x="2209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AutoShape 362"/>
            <p:cNvSpPr>
              <a:spLocks noChangeArrowheads="1"/>
            </p:cNvSpPr>
            <p:nvPr/>
          </p:nvSpPr>
          <p:spPr bwMode="auto">
            <a:xfrm>
              <a:off x="2209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AutoShape 363"/>
            <p:cNvSpPr>
              <a:spLocks noChangeArrowheads="1"/>
            </p:cNvSpPr>
            <p:nvPr/>
          </p:nvSpPr>
          <p:spPr bwMode="auto">
            <a:xfrm flipH="1">
              <a:off x="2209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AutoShape 364"/>
            <p:cNvSpPr>
              <a:spLocks noChangeArrowheads="1"/>
            </p:cNvSpPr>
            <p:nvPr/>
          </p:nvSpPr>
          <p:spPr bwMode="auto">
            <a:xfrm rot="5400000" flipH="1">
              <a:off x="1219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AutoShape 365"/>
            <p:cNvSpPr>
              <a:spLocks noChangeArrowheads="1"/>
            </p:cNvSpPr>
            <p:nvPr/>
          </p:nvSpPr>
          <p:spPr bwMode="auto">
            <a:xfrm rot="5400000" flipH="1">
              <a:off x="1219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AutoShape 366"/>
            <p:cNvSpPr>
              <a:spLocks noChangeArrowheads="1"/>
            </p:cNvSpPr>
            <p:nvPr/>
          </p:nvSpPr>
          <p:spPr bwMode="auto">
            <a:xfrm rot="5400000" flipH="1">
              <a:off x="1295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367"/>
            <p:cNvSpPr>
              <a:spLocks/>
            </p:cNvSpPr>
            <p:nvPr/>
          </p:nvSpPr>
          <p:spPr bwMode="auto">
            <a:xfrm>
              <a:off x="1828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78"/>
            <p:cNvSpPr>
              <a:spLocks noChangeArrowheads="1"/>
            </p:cNvSpPr>
            <p:nvPr/>
          </p:nvSpPr>
          <p:spPr bwMode="auto">
            <a:xfrm>
              <a:off x="2514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23"/>
            <p:cNvSpPr>
              <a:spLocks noChangeArrowheads="1"/>
            </p:cNvSpPr>
            <p:nvPr/>
          </p:nvSpPr>
          <p:spPr bwMode="auto">
            <a:xfrm>
              <a:off x="2514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寄存器文件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  <a:p>
              <a:pPr algn="ctr" defTabSz="915678">
                <a:defRPr/>
              </a:pPr>
              <a:r>
                <a:rPr lang="en-US" sz="11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1100" b="1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11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0x100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231"/>
            <p:cNvSpPr>
              <a:spLocks noChangeArrowheads="1"/>
            </p:cNvSpPr>
            <p:nvPr/>
          </p:nvSpPr>
          <p:spPr bwMode="auto">
            <a:xfrm>
              <a:off x="1066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0x014</a:t>
              </a:r>
            </a:p>
          </p:txBody>
        </p:sp>
        <p:sp>
          <p:nvSpPr>
            <p:cNvPr id="99" name="Rectangle 294"/>
            <p:cNvSpPr>
              <a:spLocks noChangeArrowheads="1"/>
            </p:cNvSpPr>
            <p:nvPr/>
          </p:nvSpPr>
          <p:spPr bwMode="auto">
            <a:xfrm>
              <a:off x="1066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</a:rPr>
                <a:t>CC</a:t>
              </a:r>
            </a:p>
            <a:p>
              <a:pPr algn="ctr" defTabSz="915678"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100</a:t>
              </a:r>
            </a:p>
          </p:txBody>
        </p:sp>
        <p:sp>
          <p:nvSpPr>
            <p:cNvPr id="100" name="Text Box 368"/>
            <p:cNvSpPr txBox="1">
              <a:spLocks noChangeArrowheads="1"/>
            </p:cNvSpPr>
            <p:nvPr/>
          </p:nvSpPr>
          <p:spPr bwMode="auto">
            <a:xfrm>
              <a:off x="2168390" y="6019800"/>
              <a:ext cx="568597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defTabSz="915678">
                <a:defRPr sz="1200" b="1" kern="0">
                  <a:solidFill>
                    <a:srgbClr val="000000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/>
                <a:t>Read</a:t>
              </a:r>
            </a:p>
            <a:p>
              <a:r>
                <a:rPr lang="en-US" dirty="0"/>
                <a:t>ports</a:t>
              </a:r>
            </a:p>
          </p:txBody>
        </p:sp>
        <p:sp>
          <p:nvSpPr>
            <p:cNvPr id="101" name="Text Box 369"/>
            <p:cNvSpPr txBox="1">
              <a:spLocks noChangeArrowheads="1"/>
            </p:cNvSpPr>
            <p:nvPr/>
          </p:nvSpPr>
          <p:spPr bwMode="auto">
            <a:xfrm>
              <a:off x="3387588" y="6019800"/>
              <a:ext cx="568596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defTabSz="915678">
                <a:defRPr sz="1200" b="1" kern="0">
                  <a:solidFill>
                    <a:srgbClr val="000000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/>
                <a:t>Write</a:t>
              </a:r>
            </a:p>
            <a:p>
              <a:r>
                <a:rPr lang="en-US" dirty="0"/>
                <a:t>ports</a:t>
              </a:r>
            </a:p>
          </p:txBody>
        </p:sp>
        <p:grpSp>
          <p:nvGrpSpPr>
            <p:cNvPr id="102" name="Group 453"/>
            <p:cNvGrpSpPr>
              <a:grpSpLocks/>
            </p:cNvGrpSpPr>
            <p:nvPr/>
          </p:nvGrpSpPr>
          <p:grpSpPr bwMode="auto">
            <a:xfrm>
              <a:off x="2174885" y="4724417"/>
              <a:ext cx="1781178" cy="276226"/>
              <a:chOff x="4010" y="2976"/>
              <a:chExt cx="1122" cy="174"/>
            </a:xfrm>
          </p:grpSpPr>
          <p:sp>
            <p:nvSpPr>
              <p:cNvPr id="103" name="Text Box 454"/>
              <p:cNvSpPr txBox="1">
                <a:spLocks noChangeArrowheads="1"/>
              </p:cNvSpPr>
              <p:nvPr/>
            </p:nvSpPr>
            <p:spPr bwMode="auto">
              <a:xfrm>
                <a:off x="4010" y="2976"/>
                <a:ext cx="35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 dirty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104" name="Text Box 455"/>
              <p:cNvSpPr txBox="1">
                <a:spLocks noChangeArrowheads="1"/>
              </p:cNvSpPr>
              <p:nvPr/>
            </p:nvSpPr>
            <p:spPr bwMode="auto">
              <a:xfrm>
                <a:off x="4774" y="2976"/>
                <a:ext cx="35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defTabSz="915678">
                  <a:defRPr sz="1200" b="1" ker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94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Line 4"/>
          <p:cNvSpPr>
            <a:spLocks noChangeShapeType="1"/>
          </p:cNvSpPr>
          <p:nvPr/>
        </p:nvSpPr>
        <p:spPr bwMode="auto">
          <a:xfrm>
            <a:off x="6804248" y="69982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title"/>
          </p:nvPr>
        </p:nvSpPr>
        <p:spPr>
          <a:xfrm>
            <a:off x="107504" y="534391"/>
            <a:ext cx="2646864" cy="1773347"/>
          </a:xfrm>
        </p:spPr>
        <p:txBody>
          <a:bodyPr/>
          <a:lstStyle/>
          <a:p>
            <a:r>
              <a:rPr lang="en-US" dirty="0"/>
              <a:t>SEQ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 </a:t>
            </a:r>
            <a:r>
              <a:rPr lang="en-US" dirty="0"/>
              <a:t>#3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950004" y="3509860"/>
            <a:ext cx="3942476" cy="2367412"/>
          </a:xfrm>
        </p:spPr>
        <p:txBody>
          <a:bodyPr/>
          <a:lstStyle/>
          <a:p>
            <a:pPr lvl="1"/>
            <a:r>
              <a:rPr lang="zh-CN" altLang="en-US" dirty="0"/>
              <a:t>依据第二条</a:t>
            </a:r>
            <a:r>
              <a:rPr lang="en-US" altLang="zh-CN" dirty="0" err="1"/>
              <a:t>irmovq</a:t>
            </a:r>
            <a:r>
              <a:rPr lang="zh-CN" altLang="en-US" dirty="0"/>
              <a:t>指令来设置状态</a:t>
            </a:r>
            <a:endParaRPr lang="en-US" altLang="zh-CN" dirty="0"/>
          </a:p>
          <a:p>
            <a:pPr lvl="1"/>
            <a:r>
              <a:rPr lang="zh-CN" altLang="en-US" dirty="0" smtClean="0"/>
              <a:t>组合逻辑为</a:t>
            </a:r>
            <a:r>
              <a:rPr lang="en-US" altLang="zh-CN" dirty="0" err="1" smtClean="0"/>
              <a:t>addq</a:t>
            </a:r>
            <a:r>
              <a:rPr lang="zh-CN" altLang="en-US" dirty="0" smtClean="0"/>
              <a:t>指令生成结果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生成新的</a:t>
            </a:r>
            <a:r>
              <a:rPr lang="en-US" altLang="zh-CN" dirty="0" smtClean="0"/>
              <a:t>PC</a:t>
            </a:r>
          </a:p>
          <a:p>
            <a:pPr lvl="1"/>
            <a:r>
              <a:rPr lang="zh-CN" altLang="en-US" dirty="0" smtClean="0"/>
              <a:t>生成新的</a:t>
            </a:r>
            <a:r>
              <a:rPr lang="en-US" altLang="zh-CN" dirty="0" smtClean="0"/>
              <a:t>CC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051720" y="427346"/>
            <a:ext cx="7092280" cy="2162683"/>
            <a:chOff x="762000" y="928688"/>
            <a:chExt cx="7162800" cy="2915179"/>
          </a:xfrm>
        </p:grpSpPr>
        <p:sp>
          <p:nvSpPr>
            <p:cNvPr id="5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0x014: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&lt;-- 0x300 CC &lt;-- 000</a:t>
              </a:r>
            </a:p>
          </p:txBody>
        </p:sp>
        <p:sp>
          <p:nvSpPr>
            <p:cNvPr id="5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0x016:   je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# Not taken</a:t>
              </a:r>
            </a:p>
          </p:txBody>
        </p:sp>
        <p:sp>
          <p:nvSpPr>
            <p:cNvPr id="5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0x01f: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%rbx,0(%</a:t>
              </a:r>
              <a:r>
                <a:rPr lang="en-US" b="1" kern="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 M[0x200] &lt;-- 0x300</a:t>
              </a:r>
            </a:p>
          </p:txBody>
        </p:sp>
        <p:sp>
          <p:nvSpPr>
            <p:cNvPr id="59" name="Text Box 432"/>
            <p:cNvSpPr txBox="1">
              <a:spLocks noChangeArrowheads="1"/>
            </p:cNvSpPr>
            <p:nvPr/>
          </p:nvSpPr>
          <p:spPr bwMode="auto">
            <a:xfrm>
              <a:off x="913899" y="2666999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3:</a:t>
              </a:r>
            </a:p>
          </p:txBody>
        </p:sp>
        <p:sp>
          <p:nvSpPr>
            <p:cNvPr id="60" name="Text Box 433"/>
            <p:cNvSpPr txBox="1">
              <a:spLocks noChangeArrowheads="1"/>
            </p:cNvSpPr>
            <p:nvPr/>
          </p:nvSpPr>
          <p:spPr bwMode="auto">
            <a:xfrm>
              <a:off x="913899" y="3048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4:</a:t>
              </a:r>
            </a:p>
          </p:txBody>
        </p:sp>
        <p:sp>
          <p:nvSpPr>
            <p:cNvPr id="61" name="Text Box 434"/>
            <p:cNvSpPr txBox="1">
              <a:spLocks noChangeArrowheads="1"/>
            </p:cNvSpPr>
            <p:nvPr/>
          </p:nvSpPr>
          <p:spPr bwMode="auto">
            <a:xfrm>
              <a:off x="913899" y="3429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5:</a:t>
              </a:r>
            </a:p>
          </p:txBody>
        </p:sp>
        <p:sp>
          <p:nvSpPr>
            <p:cNvPr id="6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0x00a: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$0x200,%rdx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&lt;-- 0x200</a:t>
              </a:r>
            </a:p>
          </p:txBody>
        </p:sp>
        <p:sp>
          <p:nvSpPr>
            <p:cNvPr id="63" name="Text Box 441"/>
            <p:cNvSpPr txBox="1">
              <a:spLocks noChangeArrowheads="1"/>
            </p:cNvSpPr>
            <p:nvPr/>
          </p:nvSpPr>
          <p:spPr bwMode="auto">
            <a:xfrm>
              <a:off x="913899" y="2286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2:</a:t>
              </a:r>
            </a:p>
          </p:txBody>
        </p:sp>
        <p:sp>
          <p:nvSpPr>
            <p:cNvPr id="6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$0x100,%rbx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&lt;-- 0x100</a:t>
              </a:r>
            </a:p>
          </p:txBody>
        </p:sp>
        <p:sp>
          <p:nvSpPr>
            <p:cNvPr id="65" name="Text Box 444"/>
            <p:cNvSpPr txBox="1">
              <a:spLocks noChangeArrowheads="1"/>
            </p:cNvSpPr>
            <p:nvPr/>
          </p:nvSpPr>
          <p:spPr bwMode="auto">
            <a:xfrm>
              <a:off x="913899" y="1905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</a:p>
          </p:txBody>
        </p:sp>
        <p:sp>
          <p:nvSpPr>
            <p:cNvPr id="6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defTabSz="915678"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</a:t>
              </a:r>
              <a:endParaRPr lang="en-US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 Box 474"/>
            <p:cNvSpPr txBox="1">
              <a:spLocks noChangeArrowheads="1"/>
            </p:cNvSpPr>
            <p:nvPr/>
          </p:nvSpPr>
          <p:spPr bwMode="auto">
            <a:xfrm>
              <a:off x="22098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488"/>
            <p:cNvSpPr txBox="1">
              <a:spLocks noChangeArrowheads="1"/>
            </p:cNvSpPr>
            <p:nvPr/>
          </p:nvSpPr>
          <p:spPr bwMode="auto">
            <a:xfrm>
              <a:off x="4416416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7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490"/>
            <p:cNvSpPr txBox="1">
              <a:spLocks noChangeArrowheads="1"/>
            </p:cNvSpPr>
            <p:nvPr/>
          </p:nvSpPr>
          <p:spPr bwMode="auto">
            <a:xfrm>
              <a:off x="5629265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 Box 492"/>
            <p:cNvSpPr txBox="1">
              <a:spLocks noChangeArrowheads="1"/>
            </p:cNvSpPr>
            <p:nvPr/>
          </p:nvSpPr>
          <p:spPr bwMode="auto">
            <a:xfrm>
              <a:off x="6473813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7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 Box 494"/>
            <p:cNvSpPr txBox="1">
              <a:spLocks noChangeArrowheads="1"/>
            </p:cNvSpPr>
            <p:nvPr/>
          </p:nvSpPr>
          <p:spPr bwMode="auto">
            <a:xfrm>
              <a:off x="5254614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8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grpSp>
          <p:nvGrpSpPr>
            <p:cNvPr id="8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8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0909" y="2635226"/>
            <a:ext cx="4053757" cy="3746102"/>
            <a:chOff x="600909" y="2635226"/>
            <a:chExt cx="4053757" cy="3746102"/>
          </a:xfrm>
        </p:grpSpPr>
        <p:grpSp>
          <p:nvGrpSpPr>
            <p:cNvPr id="7" name="Group 6"/>
            <p:cNvGrpSpPr/>
            <p:nvPr/>
          </p:nvGrpSpPr>
          <p:grpSpPr>
            <a:xfrm>
              <a:off x="600909" y="2640601"/>
              <a:ext cx="4053757" cy="3740727"/>
              <a:chOff x="4800600" y="4343400"/>
              <a:chExt cx="4037482" cy="3733800"/>
            </a:xfrm>
          </p:grpSpPr>
          <p:sp>
            <p:nvSpPr>
              <p:cNvPr id="8" name="AutoShape 372"/>
              <p:cNvSpPr>
                <a:spLocks noChangeArrowheads="1"/>
              </p:cNvSpPr>
              <p:nvPr/>
            </p:nvSpPr>
            <p:spPr bwMode="auto">
              <a:xfrm>
                <a:off x="4800600" y="4343400"/>
                <a:ext cx="1600200" cy="3048000"/>
              </a:xfrm>
              <a:prstGeom prst="roundRect">
                <a:avLst>
                  <a:gd name="adj" fmla="val 16667"/>
                </a:avLst>
              </a:prstGeom>
              <a:solidFill>
                <a:srgbClr val="99FFCC"/>
              </a:solidFill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508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wrap="none" tIns="457200" anchorCtr="1"/>
              <a:lstStyle/>
              <a:p>
                <a:pPr algn="ctr" defTabSz="915678">
                  <a:defRPr/>
                </a:pPr>
                <a:r>
                  <a:rPr lang="zh-CN" altLang="en-US" sz="1600" kern="0" dirty="0">
                    <a:solidFill>
                      <a:sysClr val="windowText" lastClr="000000"/>
                    </a:solidFill>
                  </a:rPr>
                  <a:t>组合逻辑</a:t>
                </a:r>
                <a:endParaRPr lang="en-US" sz="16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AutoShape 373"/>
              <p:cNvSpPr>
                <a:spLocks noChangeArrowheads="1"/>
              </p:cNvSpPr>
              <p:nvPr/>
            </p:nvSpPr>
            <p:spPr bwMode="auto">
              <a:xfrm>
                <a:off x="5105400" y="5410200"/>
                <a:ext cx="990600" cy="9906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innerShdw dist="63500" dir="13500000">
                  <a:prstClr val="black">
                    <a:alpha val="50000"/>
                  </a:prstClr>
                </a:innerShdw>
              </a:effectLst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374"/>
              <p:cNvSpPr>
                <a:spLocks noChangeArrowheads="1"/>
              </p:cNvSpPr>
              <p:nvPr/>
            </p:nvSpPr>
            <p:spPr bwMode="auto">
              <a:xfrm rot="5400000" flipV="1">
                <a:off x="7847013" y="6323013"/>
                <a:ext cx="609600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AutoShape 375"/>
              <p:cNvSpPr>
                <a:spLocks noChangeArrowheads="1"/>
              </p:cNvSpPr>
              <p:nvPr/>
            </p:nvSpPr>
            <p:spPr bwMode="auto">
              <a:xfrm>
                <a:off x="6400800" y="6781800"/>
                <a:ext cx="304800" cy="304800"/>
              </a:xfrm>
              <a:prstGeom prst="rightArrow">
                <a:avLst>
                  <a:gd name="adj1" fmla="val 37500"/>
                  <a:gd name="adj2" fmla="val 58333"/>
                </a:avLst>
              </a:prstGeom>
              <a:solidFill>
                <a:srgbClr val="99FFCC"/>
              </a:solidFill>
              <a:ln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AutoShape 376"/>
              <p:cNvSpPr>
                <a:spLocks noChangeArrowheads="1"/>
              </p:cNvSpPr>
              <p:nvPr/>
            </p:nvSpPr>
            <p:spPr bwMode="auto">
              <a:xfrm flipH="1">
                <a:off x="6400800" y="6400800"/>
                <a:ext cx="304800" cy="304800"/>
              </a:xfrm>
              <a:prstGeom prst="rightArrow">
                <a:avLst>
                  <a:gd name="adj1" fmla="val 37500"/>
                  <a:gd name="adj2" fmla="val 58333"/>
                </a:avLst>
              </a:prstGeom>
              <a:solidFill>
                <a:srgbClr val="99FFCC"/>
              </a:solidFill>
              <a:ln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AutoShape 377"/>
              <p:cNvSpPr>
                <a:spLocks noChangeArrowheads="1"/>
              </p:cNvSpPr>
              <p:nvPr/>
            </p:nvSpPr>
            <p:spPr bwMode="auto">
              <a:xfrm>
                <a:off x="6400800" y="5334000"/>
                <a:ext cx="304800" cy="304800"/>
              </a:xfrm>
              <a:prstGeom prst="rightArrow">
                <a:avLst>
                  <a:gd name="adj1" fmla="val 37500"/>
                  <a:gd name="adj2" fmla="val 58333"/>
                </a:avLst>
              </a:prstGeom>
              <a:solidFill>
                <a:srgbClr val="99FFCC"/>
              </a:solidFill>
              <a:ln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AutoShape 378"/>
              <p:cNvSpPr>
                <a:spLocks noChangeArrowheads="1"/>
              </p:cNvSpPr>
              <p:nvPr/>
            </p:nvSpPr>
            <p:spPr bwMode="auto">
              <a:xfrm flipH="1">
                <a:off x="6400800" y="4953000"/>
                <a:ext cx="304800" cy="304800"/>
              </a:xfrm>
              <a:prstGeom prst="rightArrow">
                <a:avLst>
                  <a:gd name="adj1" fmla="val 37500"/>
                  <a:gd name="adj2" fmla="val 58333"/>
                </a:avLst>
              </a:prstGeom>
              <a:solidFill>
                <a:srgbClr val="99FFCC"/>
              </a:solidFill>
              <a:ln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AutoShape 379"/>
              <p:cNvSpPr>
                <a:spLocks noChangeArrowheads="1"/>
              </p:cNvSpPr>
              <p:nvPr/>
            </p:nvSpPr>
            <p:spPr bwMode="auto">
              <a:xfrm rot="5400000" flipH="1">
                <a:off x="5410200" y="6096000"/>
                <a:ext cx="304800" cy="304800"/>
              </a:xfrm>
              <a:prstGeom prst="rightArrow">
                <a:avLst>
                  <a:gd name="adj1" fmla="val 37500"/>
                  <a:gd name="adj2" fmla="val 58333"/>
                </a:avLst>
              </a:prstGeom>
              <a:solidFill>
                <a:srgbClr val="99FFCC"/>
              </a:solidFill>
              <a:ln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AutoShape 380"/>
              <p:cNvSpPr>
                <a:spLocks noChangeArrowheads="1"/>
              </p:cNvSpPr>
              <p:nvPr/>
            </p:nvSpPr>
            <p:spPr bwMode="auto">
              <a:xfrm rot="5400000" flipH="1">
                <a:off x="5410200" y="5410200"/>
                <a:ext cx="304800" cy="304800"/>
              </a:xfrm>
              <a:prstGeom prst="rightArrow">
                <a:avLst>
                  <a:gd name="adj1" fmla="val 37500"/>
                  <a:gd name="adj2" fmla="val 58333"/>
                </a:avLst>
              </a:prstGeom>
              <a:solidFill>
                <a:srgbClr val="99FFCC"/>
              </a:solidFill>
              <a:ln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AutoShape 381"/>
              <p:cNvSpPr>
                <a:spLocks noChangeArrowheads="1"/>
              </p:cNvSpPr>
              <p:nvPr/>
            </p:nvSpPr>
            <p:spPr bwMode="auto">
              <a:xfrm rot="5400000" flipH="1">
                <a:off x="5486400" y="7391400"/>
                <a:ext cx="304800" cy="304800"/>
              </a:xfrm>
              <a:prstGeom prst="rightArrow">
                <a:avLst>
                  <a:gd name="adj1" fmla="val 37500"/>
                  <a:gd name="adj2" fmla="val 58333"/>
                </a:avLst>
              </a:prstGeom>
              <a:solidFill>
                <a:srgbClr val="99FFCC"/>
              </a:solidFill>
              <a:ln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Freeform 382"/>
              <p:cNvSpPr>
                <a:spLocks/>
              </p:cNvSpPr>
              <p:nvPr/>
            </p:nvSpPr>
            <p:spPr bwMode="auto">
              <a:xfrm>
                <a:off x="6019800" y="4572000"/>
                <a:ext cx="2209800" cy="3505200"/>
              </a:xfrm>
              <a:custGeom>
                <a:avLst/>
                <a:gdLst>
                  <a:gd name="T0" fmla="*/ 240 w 1392"/>
                  <a:gd name="T1" fmla="*/ 0 h 2208"/>
                  <a:gd name="T2" fmla="*/ 1392 w 1392"/>
                  <a:gd name="T3" fmla="*/ 0 h 2208"/>
                  <a:gd name="T4" fmla="*/ 1392 w 1392"/>
                  <a:gd name="T5" fmla="*/ 2160 h 2208"/>
                  <a:gd name="T6" fmla="*/ 144 w 1392"/>
                  <a:gd name="T7" fmla="*/ 2160 h 2208"/>
                  <a:gd name="T8" fmla="*/ 144 w 1392"/>
                  <a:gd name="T9" fmla="*/ 2208 h 2208"/>
                  <a:gd name="T10" fmla="*/ 0 w 1392"/>
                  <a:gd name="T11" fmla="*/ 2112 h 2208"/>
                  <a:gd name="T12" fmla="*/ 144 w 1392"/>
                  <a:gd name="T13" fmla="*/ 2016 h 2208"/>
                  <a:gd name="T14" fmla="*/ 144 w 1392"/>
                  <a:gd name="T15" fmla="*/ 2064 h 2208"/>
                  <a:gd name="T16" fmla="*/ 1296 w 1392"/>
                  <a:gd name="T17" fmla="*/ 2064 h 2208"/>
                  <a:gd name="T18" fmla="*/ 1296 w 1392"/>
                  <a:gd name="T19" fmla="*/ 1440 h 2208"/>
                  <a:gd name="T20" fmla="*/ 1200 w 1392"/>
                  <a:gd name="T21" fmla="*/ 1440 h 2208"/>
                  <a:gd name="T22" fmla="*/ 1200 w 1392"/>
                  <a:gd name="T23" fmla="*/ 1488 h 2208"/>
                  <a:gd name="T24" fmla="*/ 1056 w 1392"/>
                  <a:gd name="T25" fmla="*/ 1392 h 2208"/>
                  <a:gd name="T26" fmla="*/ 1200 w 1392"/>
                  <a:gd name="T27" fmla="*/ 1296 h 2208"/>
                  <a:gd name="T28" fmla="*/ 1200 w 1392"/>
                  <a:gd name="T29" fmla="*/ 1344 h 2208"/>
                  <a:gd name="T30" fmla="*/ 1296 w 1392"/>
                  <a:gd name="T31" fmla="*/ 1344 h 2208"/>
                  <a:gd name="T32" fmla="*/ 1296 w 1392"/>
                  <a:gd name="T33" fmla="*/ 480 h 2208"/>
                  <a:gd name="T34" fmla="*/ 1248 w 1392"/>
                  <a:gd name="T35" fmla="*/ 480 h 2208"/>
                  <a:gd name="T36" fmla="*/ 1248 w 1392"/>
                  <a:gd name="T37" fmla="*/ 528 h 2208"/>
                  <a:gd name="T38" fmla="*/ 1104 w 1392"/>
                  <a:gd name="T39" fmla="*/ 432 h 2208"/>
                  <a:gd name="T40" fmla="*/ 1248 w 1392"/>
                  <a:gd name="T41" fmla="*/ 336 h 2208"/>
                  <a:gd name="T42" fmla="*/ 1248 w 1392"/>
                  <a:gd name="T43" fmla="*/ 384 h 2208"/>
                  <a:gd name="T44" fmla="*/ 1296 w 1392"/>
                  <a:gd name="T45" fmla="*/ 384 h 2208"/>
                  <a:gd name="T46" fmla="*/ 1296 w 1392"/>
                  <a:gd name="T47" fmla="*/ 96 h 2208"/>
                  <a:gd name="T48" fmla="*/ 240 w 1392"/>
                  <a:gd name="T49" fmla="*/ 96 h 2208"/>
                  <a:gd name="T50" fmla="*/ 240 w 1392"/>
                  <a:gd name="T51" fmla="*/ 0 h 220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92"/>
                  <a:gd name="T79" fmla="*/ 0 h 2208"/>
                  <a:gd name="T80" fmla="*/ 1392 w 1392"/>
                  <a:gd name="T81" fmla="*/ 2208 h 220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92" h="2208">
                    <a:moveTo>
                      <a:pt x="240" y="0"/>
                    </a:moveTo>
                    <a:lnTo>
                      <a:pt x="1392" y="0"/>
                    </a:lnTo>
                    <a:lnTo>
                      <a:pt x="1392" y="2160"/>
                    </a:lnTo>
                    <a:lnTo>
                      <a:pt x="144" y="2160"/>
                    </a:lnTo>
                    <a:lnTo>
                      <a:pt x="144" y="2208"/>
                    </a:lnTo>
                    <a:lnTo>
                      <a:pt x="0" y="2112"/>
                    </a:lnTo>
                    <a:lnTo>
                      <a:pt x="144" y="2016"/>
                    </a:lnTo>
                    <a:lnTo>
                      <a:pt x="144" y="2064"/>
                    </a:lnTo>
                    <a:lnTo>
                      <a:pt x="1296" y="2064"/>
                    </a:lnTo>
                    <a:lnTo>
                      <a:pt x="1296" y="1440"/>
                    </a:lnTo>
                    <a:lnTo>
                      <a:pt x="1200" y="1440"/>
                    </a:lnTo>
                    <a:lnTo>
                      <a:pt x="1200" y="1488"/>
                    </a:lnTo>
                    <a:lnTo>
                      <a:pt x="1056" y="1392"/>
                    </a:lnTo>
                    <a:lnTo>
                      <a:pt x="1200" y="1296"/>
                    </a:lnTo>
                    <a:lnTo>
                      <a:pt x="1200" y="1344"/>
                    </a:lnTo>
                    <a:lnTo>
                      <a:pt x="1296" y="1344"/>
                    </a:lnTo>
                    <a:lnTo>
                      <a:pt x="1296" y="480"/>
                    </a:lnTo>
                    <a:lnTo>
                      <a:pt x="1248" y="480"/>
                    </a:lnTo>
                    <a:lnTo>
                      <a:pt x="1248" y="528"/>
                    </a:lnTo>
                    <a:lnTo>
                      <a:pt x="1104" y="432"/>
                    </a:lnTo>
                    <a:lnTo>
                      <a:pt x="1248" y="336"/>
                    </a:lnTo>
                    <a:lnTo>
                      <a:pt x="1248" y="384"/>
                    </a:lnTo>
                    <a:lnTo>
                      <a:pt x="1296" y="384"/>
                    </a:lnTo>
                    <a:lnTo>
                      <a:pt x="1296" y="96"/>
                    </a:lnTo>
                    <a:lnTo>
                      <a:pt x="240" y="96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99FFCC"/>
              </a:solidFill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 defTabSz="915678">
                  <a:defRPr/>
                </a:pPr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Rectangle 383"/>
              <p:cNvSpPr>
                <a:spLocks noChangeArrowheads="1"/>
              </p:cNvSpPr>
              <p:nvPr/>
            </p:nvSpPr>
            <p:spPr bwMode="auto">
              <a:xfrm>
                <a:off x="6705600" y="4953000"/>
                <a:ext cx="1066800" cy="6858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lIns="91430" tIns="45715" rIns="91430" bIns="45715" anchor="ctr"/>
              <a:lstStyle/>
              <a:p>
                <a:pPr algn="ctr" defTabSz="915678">
                  <a:defRPr/>
                </a:pPr>
                <a:r>
                  <a:rPr lang="zh-CN" altLang="en-US" sz="1600" kern="0" dirty="0">
                    <a:solidFill>
                      <a:sysClr val="windowText" lastClr="000000"/>
                    </a:solidFill>
                  </a:rPr>
                  <a:t>数据内存</a:t>
                </a:r>
                <a:endParaRPr lang="en-US" sz="16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Rectangle 384"/>
              <p:cNvSpPr>
                <a:spLocks noChangeArrowheads="1"/>
              </p:cNvSpPr>
              <p:nvPr/>
            </p:nvSpPr>
            <p:spPr bwMode="auto">
              <a:xfrm>
                <a:off x="6705600" y="6416675"/>
                <a:ext cx="990600" cy="6858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lIns="91430" tIns="45715" rIns="91430" bIns="45715" anchor="ctr"/>
              <a:lstStyle/>
              <a:p>
                <a:pPr algn="ctr" defTabSz="915678">
                  <a:defRPr/>
                </a:pPr>
                <a:r>
                  <a:rPr lang="zh-CN" altLang="en-US" sz="1600" kern="0" dirty="0">
                    <a:solidFill>
                      <a:sysClr val="windowText" lastClr="000000"/>
                    </a:solidFill>
                  </a:rPr>
                  <a:t>寄存器文件</a:t>
                </a:r>
                <a:endParaRPr lang="en-US" sz="1600" kern="0" dirty="0">
                  <a:solidFill>
                    <a:sysClr val="windowText" lastClr="000000"/>
                  </a:solidFill>
                </a:endParaRPr>
              </a:p>
              <a:p>
                <a:pPr algn="ctr" defTabSz="915678">
                  <a:defRPr/>
                </a:pPr>
                <a:r>
                  <a:rPr lang="en-US" sz="900" kern="0" dirty="0">
                    <a:solidFill>
                      <a:sysClr val="windowText" lastClr="000000"/>
                    </a:solidFill>
                    <a:latin typeface="Courier New" pitchFamily="49" charset="0"/>
                  </a:rPr>
                  <a:t>%</a:t>
                </a:r>
                <a:r>
                  <a:rPr lang="en-US" sz="900" kern="0" dirty="0" err="1">
                    <a:solidFill>
                      <a:sysClr val="windowText" lastClr="000000"/>
                    </a:solidFill>
                    <a:latin typeface="Courier New" pitchFamily="49" charset="0"/>
                  </a:rPr>
                  <a:t>rbx</a:t>
                </a:r>
                <a:r>
                  <a:rPr lang="en-US" sz="900" kern="0" dirty="0">
                    <a:solidFill>
                      <a:sysClr val="windowText" lastClr="000000"/>
                    </a:solidFill>
                    <a:latin typeface="Courier New" pitchFamily="49" charset="0"/>
                  </a:rPr>
                  <a:t> = 0x100</a:t>
                </a:r>
              </a:p>
            </p:txBody>
          </p:sp>
          <p:sp>
            <p:nvSpPr>
              <p:cNvPr id="21" name="Rectangle 385"/>
              <p:cNvSpPr>
                <a:spLocks noChangeArrowheads="1"/>
              </p:cNvSpPr>
              <p:nvPr/>
            </p:nvSpPr>
            <p:spPr bwMode="auto">
              <a:xfrm>
                <a:off x="5257800" y="7696200"/>
                <a:ext cx="762000" cy="3810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25401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wrap="none" lIns="91430" tIns="45715" rIns="91430" bIns="45715" anchor="ctr"/>
              <a:lstStyle/>
              <a:p>
                <a:pPr algn="ctr" defTabSz="915678">
                  <a:defRPr/>
                </a:pPr>
                <a:r>
                  <a:rPr lang="en-US" sz="1200" kern="0" dirty="0">
                    <a:solidFill>
                      <a:sysClr val="windowText" lastClr="000000"/>
                    </a:solidFill>
                  </a:rPr>
                  <a:t>PC</a:t>
                </a:r>
              </a:p>
              <a:p>
                <a:pPr algn="ctr" defTabSz="915678">
                  <a:defRPr/>
                </a:pPr>
                <a:r>
                  <a:rPr lang="en-US" sz="1200" kern="0" dirty="0">
                    <a:solidFill>
                      <a:sysClr val="windowText" lastClr="000000"/>
                    </a:solidFill>
                    <a:latin typeface="Courier New" pitchFamily="49" charset="0"/>
                  </a:rPr>
                  <a:t>0x014</a:t>
                </a:r>
                <a:endParaRPr 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Rectangle 386"/>
              <p:cNvSpPr>
                <a:spLocks noChangeArrowheads="1"/>
              </p:cNvSpPr>
              <p:nvPr/>
            </p:nvSpPr>
            <p:spPr bwMode="auto">
              <a:xfrm>
                <a:off x="5257800" y="5715000"/>
                <a:ext cx="609600" cy="3810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lIns="91430" tIns="45715" rIns="91430" bIns="45715" anchor="ctr"/>
              <a:lstStyle/>
              <a:p>
                <a:pPr algn="ctr" defTabSz="915678">
                  <a:defRPr/>
                </a:pPr>
                <a:r>
                  <a:rPr lang="en-US" sz="1600" kern="0">
                    <a:solidFill>
                      <a:sysClr val="windowText" lastClr="000000"/>
                    </a:solidFill>
                  </a:rPr>
                  <a:t>CC</a:t>
                </a:r>
              </a:p>
              <a:p>
                <a:pPr algn="ctr" defTabSz="915678">
                  <a:defRPr/>
                </a:pPr>
                <a:r>
                  <a:rPr lang="en-US" sz="1600" kern="0">
                    <a:solidFill>
                      <a:sysClr val="windowText" lastClr="000000"/>
                    </a:solidFill>
                    <a:latin typeface="Courier New" pitchFamily="49" charset="0"/>
                  </a:rPr>
                  <a:t>100</a:t>
                </a:r>
                <a:endParaRPr 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Text Box 387"/>
              <p:cNvSpPr txBox="1">
                <a:spLocks noChangeArrowheads="1"/>
              </p:cNvSpPr>
              <p:nvPr/>
            </p:nvSpPr>
            <p:spPr bwMode="auto">
              <a:xfrm>
                <a:off x="6360139" y="6019800"/>
                <a:ext cx="567101" cy="460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 dirty="0">
                    <a:solidFill>
                      <a:srgbClr val="000000"/>
                    </a:solidFill>
                  </a:rPr>
                  <a:t>Read</a:t>
                </a:r>
              </a:p>
              <a:p>
                <a:pPr algn="ctr" defTabSz="915678" eaLnBrk="1" hangingPunct="1">
                  <a:defRPr/>
                </a:pPr>
                <a:r>
                  <a:rPr lang="en-US" sz="1200" b="1" kern="0" dirty="0">
                    <a:solidFill>
                      <a:srgbClr val="000000"/>
                    </a:solidFill>
                  </a:rPr>
                  <a:t>ports</a:t>
                </a:r>
              </a:p>
            </p:txBody>
          </p:sp>
          <p:sp>
            <p:nvSpPr>
              <p:cNvPr id="24" name="Text Box 388"/>
              <p:cNvSpPr txBox="1">
                <a:spLocks noChangeArrowheads="1"/>
              </p:cNvSpPr>
              <p:nvPr/>
            </p:nvSpPr>
            <p:spPr bwMode="auto">
              <a:xfrm>
                <a:off x="7579316" y="6019800"/>
                <a:ext cx="567101" cy="460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 dirty="0">
                    <a:solidFill>
                      <a:srgbClr val="000000"/>
                    </a:solidFill>
                  </a:rPr>
                  <a:t>Write</a:t>
                </a:r>
              </a:p>
              <a:p>
                <a:pPr algn="ctr" defTabSz="915678" eaLnBrk="1" hangingPunct="1">
                  <a:defRPr/>
                </a:pPr>
                <a:r>
                  <a:rPr lang="en-US" sz="1200" b="1" kern="0" dirty="0">
                    <a:solidFill>
                      <a:srgbClr val="000000"/>
                    </a:solidFill>
                  </a:rPr>
                  <a:t>ports</a:t>
                </a:r>
              </a:p>
            </p:txBody>
          </p:sp>
          <p:sp>
            <p:nvSpPr>
              <p:cNvPr id="25" name="Rectangle 437"/>
              <p:cNvSpPr>
                <a:spLocks noChangeArrowheads="1"/>
              </p:cNvSpPr>
              <p:nvPr/>
            </p:nvSpPr>
            <p:spPr bwMode="auto">
              <a:xfrm>
                <a:off x="6017744" y="7497763"/>
                <a:ext cx="648636" cy="276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defTabSz="915678">
                  <a:defRPr/>
                </a:pPr>
                <a:r>
                  <a:rPr lang="en-US" sz="1200" b="1" kern="0" dirty="0">
                    <a:solidFill>
                      <a:sysClr val="windowText" lastClr="000000"/>
                    </a:solidFill>
                    <a:latin typeface="Courier New" charset="0"/>
                  </a:rPr>
                  <a:t>0x016</a:t>
                </a:r>
              </a:p>
            </p:txBody>
          </p:sp>
          <p:sp>
            <p:nvSpPr>
              <p:cNvPr id="26" name="Rectangle 439"/>
              <p:cNvSpPr>
                <a:spLocks noChangeArrowheads="1"/>
              </p:cNvSpPr>
              <p:nvPr/>
            </p:nvSpPr>
            <p:spPr bwMode="auto">
              <a:xfrm>
                <a:off x="5643485" y="6096000"/>
                <a:ext cx="554189" cy="33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defTabSz="915678">
                  <a:defRPr/>
                </a:pPr>
                <a:r>
                  <a:rPr lang="en-US" sz="1600" kern="0">
                    <a:solidFill>
                      <a:sysClr val="windowText" lastClr="000000"/>
                    </a:solidFill>
                    <a:latin typeface="Courier New" charset="0"/>
                  </a:rPr>
                  <a:t>000</a:t>
                </a:r>
              </a:p>
            </p:txBody>
          </p:sp>
          <p:sp>
            <p:nvSpPr>
              <p:cNvPr id="27" name="Rectangle 442"/>
              <p:cNvSpPr>
                <a:spLocks noChangeArrowheads="1"/>
              </p:cNvSpPr>
              <p:nvPr/>
            </p:nvSpPr>
            <p:spPr bwMode="auto">
              <a:xfrm>
                <a:off x="8189446" y="6446838"/>
                <a:ext cx="648636" cy="645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defTabSz="915678">
                  <a:defRPr/>
                </a:pPr>
                <a:r>
                  <a:rPr lang="en-US" sz="1200" b="1" kern="0" dirty="0">
                    <a:solidFill>
                      <a:sysClr val="windowText" lastClr="000000"/>
                    </a:solidFill>
                    <a:latin typeface="Courier New" charset="0"/>
                  </a:rPr>
                  <a:t>%</a:t>
                </a:r>
                <a:r>
                  <a:rPr lang="en-US" sz="1200" b="1" kern="0" dirty="0" err="1">
                    <a:solidFill>
                      <a:sysClr val="windowText" lastClr="000000"/>
                    </a:solidFill>
                    <a:latin typeface="Courier New" charset="0"/>
                  </a:rPr>
                  <a:t>rbx</a:t>
                </a:r>
                <a:endParaRPr lang="en-US" sz="1200" b="1" kern="0" dirty="0">
                  <a:solidFill>
                    <a:sysClr val="windowText" lastClr="000000"/>
                  </a:solidFill>
                  <a:latin typeface="Courier New" charset="0"/>
                </a:endParaRPr>
              </a:p>
              <a:p>
                <a:pPr algn="ctr" defTabSz="915678">
                  <a:defRPr/>
                </a:pPr>
                <a:r>
                  <a:rPr lang="en-US" sz="1200" b="1" kern="0" dirty="0">
                    <a:solidFill>
                      <a:sysClr val="windowText" lastClr="000000"/>
                    </a:solidFill>
                    <a:latin typeface="Courier New" charset="0"/>
                  </a:rPr>
                  <a:t>&lt;--</a:t>
                </a:r>
              </a:p>
              <a:p>
                <a:pPr algn="ctr" defTabSz="915678">
                  <a:defRPr/>
                </a:pPr>
                <a:r>
                  <a:rPr lang="en-US" sz="1200" b="1" kern="0" dirty="0">
                    <a:solidFill>
                      <a:sysClr val="windowText" lastClr="000000"/>
                    </a:solidFill>
                    <a:latin typeface="Courier New" charset="0"/>
                  </a:rPr>
                  <a:t>0x300</a:t>
                </a:r>
              </a:p>
            </p:txBody>
          </p:sp>
          <p:grpSp>
            <p:nvGrpSpPr>
              <p:cNvPr id="28" name="Group 452"/>
              <p:cNvGrpSpPr>
                <a:grpSpLocks/>
              </p:cNvGrpSpPr>
              <p:nvPr/>
            </p:nvGrpSpPr>
            <p:grpSpPr bwMode="auto">
              <a:xfrm>
                <a:off x="6365884" y="4724417"/>
                <a:ext cx="1779590" cy="276226"/>
                <a:chOff x="4010" y="2976"/>
                <a:chExt cx="1121" cy="174"/>
              </a:xfrm>
            </p:grpSpPr>
            <p:sp>
              <p:nvSpPr>
                <p:cNvPr id="29" name="Text Box 450"/>
                <p:cNvSpPr txBox="1">
                  <a:spLocks noChangeArrowheads="1"/>
                </p:cNvSpPr>
                <p:nvPr/>
              </p:nvSpPr>
              <p:spPr bwMode="auto">
                <a:xfrm>
                  <a:off x="4010" y="2976"/>
                  <a:ext cx="35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ctr" defTabSz="915678" eaLnBrk="1" hangingPunct="1">
                    <a:defRPr/>
                  </a:pPr>
                  <a:r>
                    <a:rPr lang="en-US" sz="1200" b="1" kern="0">
                      <a:solidFill>
                        <a:srgbClr val="000000"/>
                      </a:solidFill>
                    </a:rPr>
                    <a:t>Read</a:t>
                  </a:r>
                </a:p>
              </p:txBody>
            </p:sp>
            <p:sp>
              <p:nvSpPr>
                <p:cNvPr id="30" name="Text Box 451"/>
                <p:cNvSpPr txBox="1">
                  <a:spLocks noChangeArrowheads="1"/>
                </p:cNvSpPr>
                <p:nvPr/>
              </p:nvSpPr>
              <p:spPr bwMode="auto">
                <a:xfrm>
                  <a:off x="4774" y="2976"/>
                  <a:ext cx="357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ctr" defTabSz="915678" eaLnBrk="1" hangingPunct="1">
                    <a:defRPr/>
                  </a:pPr>
                  <a:r>
                    <a:rPr lang="en-US" sz="1200" b="1" kern="0" dirty="0">
                      <a:solidFill>
                        <a:srgbClr val="000000"/>
                      </a:solidFill>
                    </a:rPr>
                    <a:t>Write</a:t>
                  </a:r>
                </a:p>
              </p:txBody>
            </p:sp>
          </p:grpSp>
        </p:grpSp>
        <p:grpSp>
          <p:nvGrpSpPr>
            <p:cNvPr id="93" name="Group 92"/>
            <p:cNvGrpSpPr/>
            <p:nvPr/>
          </p:nvGrpSpPr>
          <p:grpSpPr>
            <a:xfrm>
              <a:off x="604966" y="2635226"/>
              <a:ext cx="3433769" cy="3740727"/>
              <a:chOff x="609600" y="8763000"/>
              <a:chExt cx="3429000" cy="3733800"/>
            </a:xfrm>
          </p:grpSpPr>
          <p:sp>
            <p:nvSpPr>
              <p:cNvPr id="94" name="AutoShape 390"/>
              <p:cNvSpPr>
                <a:spLocks noChangeArrowheads="1"/>
              </p:cNvSpPr>
              <p:nvPr/>
            </p:nvSpPr>
            <p:spPr bwMode="auto">
              <a:xfrm>
                <a:off x="609600" y="8763000"/>
                <a:ext cx="1600200" cy="30480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50800" dir="2700000" algn="tl" rotWithShape="0">
                  <a:schemeClr val="tx1">
                    <a:alpha val="40000"/>
                  </a:schemeClr>
                </a:outerShdw>
              </a:effectLst>
            </p:spPr>
            <p:txBody>
              <a:bodyPr wrap="none" tIns="457200" anchorCtr="1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b="1" dirty="0" smtClean="0">
                    <a:solidFill>
                      <a:srgbClr val="000066"/>
                    </a:solidFill>
                  </a:rPr>
                  <a:t>组合逻辑</a:t>
                </a:r>
                <a:endParaRPr lang="en-US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95" name="AutoShape 391"/>
              <p:cNvSpPr>
                <a:spLocks noChangeArrowheads="1"/>
              </p:cNvSpPr>
              <p:nvPr/>
            </p:nvSpPr>
            <p:spPr bwMode="auto">
              <a:xfrm>
                <a:off x="914400" y="9829800"/>
                <a:ext cx="990600" cy="9906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innerShdw dist="63500" dir="13500000">
                  <a:prstClr val="black">
                    <a:alpha val="50000"/>
                  </a:prstClr>
                </a:innerShdw>
              </a:effectLst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96" name="Rectangle 392"/>
              <p:cNvSpPr>
                <a:spLocks noChangeArrowheads="1"/>
              </p:cNvSpPr>
              <p:nvPr/>
            </p:nvSpPr>
            <p:spPr bwMode="auto">
              <a:xfrm rot="5400000" flipV="1">
                <a:off x="3656013" y="10742613"/>
                <a:ext cx="609600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97" name="AutoShape 393"/>
              <p:cNvSpPr>
                <a:spLocks noChangeArrowheads="1"/>
              </p:cNvSpPr>
              <p:nvPr/>
            </p:nvSpPr>
            <p:spPr bwMode="auto">
              <a:xfrm>
                <a:off x="2209800" y="11201400"/>
                <a:ext cx="304800" cy="304800"/>
              </a:xfrm>
              <a:prstGeom prst="rightArrow">
                <a:avLst>
                  <a:gd name="adj1" fmla="val 37500"/>
                  <a:gd name="adj2" fmla="val 5833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98" name="AutoShape 394"/>
              <p:cNvSpPr>
                <a:spLocks noChangeArrowheads="1"/>
              </p:cNvSpPr>
              <p:nvPr/>
            </p:nvSpPr>
            <p:spPr bwMode="auto">
              <a:xfrm flipH="1">
                <a:off x="2209800" y="10820400"/>
                <a:ext cx="304800" cy="304800"/>
              </a:xfrm>
              <a:prstGeom prst="rightArrow">
                <a:avLst>
                  <a:gd name="adj1" fmla="val 37500"/>
                  <a:gd name="adj2" fmla="val 5833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99" name="AutoShape 395"/>
              <p:cNvSpPr>
                <a:spLocks noChangeArrowheads="1"/>
              </p:cNvSpPr>
              <p:nvPr/>
            </p:nvSpPr>
            <p:spPr bwMode="auto">
              <a:xfrm>
                <a:off x="2209800" y="9753600"/>
                <a:ext cx="304800" cy="304800"/>
              </a:xfrm>
              <a:prstGeom prst="rightArrow">
                <a:avLst>
                  <a:gd name="adj1" fmla="val 37500"/>
                  <a:gd name="adj2" fmla="val 5833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00" name="AutoShape 396"/>
              <p:cNvSpPr>
                <a:spLocks noChangeArrowheads="1"/>
              </p:cNvSpPr>
              <p:nvPr/>
            </p:nvSpPr>
            <p:spPr bwMode="auto">
              <a:xfrm flipH="1">
                <a:off x="2209800" y="9372600"/>
                <a:ext cx="304800" cy="304800"/>
              </a:xfrm>
              <a:prstGeom prst="rightArrow">
                <a:avLst>
                  <a:gd name="adj1" fmla="val 37500"/>
                  <a:gd name="adj2" fmla="val 5833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01" name="AutoShape 397"/>
              <p:cNvSpPr>
                <a:spLocks noChangeArrowheads="1"/>
              </p:cNvSpPr>
              <p:nvPr/>
            </p:nvSpPr>
            <p:spPr bwMode="auto">
              <a:xfrm rot="5400000" flipH="1">
                <a:off x="1219200" y="10515600"/>
                <a:ext cx="304800" cy="304800"/>
              </a:xfrm>
              <a:prstGeom prst="rightArrow">
                <a:avLst>
                  <a:gd name="adj1" fmla="val 37500"/>
                  <a:gd name="adj2" fmla="val 5833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02" name="AutoShape 398"/>
              <p:cNvSpPr>
                <a:spLocks noChangeArrowheads="1"/>
              </p:cNvSpPr>
              <p:nvPr/>
            </p:nvSpPr>
            <p:spPr bwMode="auto">
              <a:xfrm rot="5400000" flipH="1">
                <a:off x="1219200" y="9829800"/>
                <a:ext cx="304800" cy="304800"/>
              </a:xfrm>
              <a:prstGeom prst="rightArrow">
                <a:avLst>
                  <a:gd name="adj1" fmla="val 37500"/>
                  <a:gd name="adj2" fmla="val 5833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03" name="AutoShape 399"/>
              <p:cNvSpPr>
                <a:spLocks noChangeArrowheads="1"/>
              </p:cNvSpPr>
              <p:nvPr/>
            </p:nvSpPr>
            <p:spPr bwMode="auto">
              <a:xfrm rot="5400000" flipH="1">
                <a:off x="1295400" y="11811000"/>
                <a:ext cx="304800" cy="304800"/>
              </a:xfrm>
              <a:prstGeom prst="rightArrow">
                <a:avLst>
                  <a:gd name="adj1" fmla="val 37500"/>
                  <a:gd name="adj2" fmla="val 5833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04" name="Freeform 400"/>
              <p:cNvSpPr>
                <a:spLocks/>
              </p:cNvSpPr>
              <p:nvPr/>
            </p:nvSpPr>
            <p:spPr bwMode="auto">
              <a:xfrm>
                <a:off x="1828800" y="8991600"/>
                <a:ext cx="2209800" cy="3505200"/>
              </a:xfrm>
              <a:custGeom>
                <a:avLst/>
                <a:gdLst>
                  <a:gd name="T0" fmla="*/ 240 w 1392"/>
                  <a:gd name="T1" fmla="*/ 0 h 2208"/>
                  <a:gd name="T2" fmla="*/ 1392 w 1392"/>
                  <a:gd name="T3" fmla="*/ 0 h 2208"/>
                  <a:gd name="T4" fmla="*/ 1392 w 1392"/>
                  <a:gd name="T5" fmla="*/ 2160 h 2208"/>
                  <a:gd name="T6" fmla="*/ 144 w 1392"/>
                  <a:gd name="T7" fmla="*/ 2160 h 2208"/>
                  <a:gd name="T8" fmla="*/ 144 w 1392"/>
                  <a:gd name="T9" fmla="*/ 2208 h 2208"/>
                  <a:gd name="T10" fmla="*/ 0 w 1392"/>
                  <a:gd name="T11" fmla="*/ 2112 h 2208"/>
                  <a:gd name="T12" fmla="*/ 144 w 1392"/>
                  <a:gd name="T13" fmla="*/ 2016 h 2208"/>
                  <a:gd name="T14" fmla="*/ 144 w 1392"/>
                  <a:gd name="T15" fmla="*/ 2064 h 2208"/>
                  <a:gd name="T16" fmla="*/ 1296 w 1392"/>
                  <a:gd name="T17" fmla="*/ 2064 h 2208"/>
                  <a:gd name="T18" fmla="*/ 1296 w 1392"/>
                  <a:gd name="T19" fmla="*/ 1440 h 2208"/>
                  <a:gd name="T20" fmla="*/ 1200 w 1392"/>
                  <a:gd name="T21" fmla="*/ 1440 h 2208"/>
                  <a:gd name="T22" fmla="*/ 1200 w 1392"/>
                  <a:gd name="T23" fmla="*/ 1488 h 2208"/>
                  <a:gd name="T24" fmla="*/ 1056 w 1392"/>
                  <a:gd name="T25" fmla="*/ 1392 h 2208"/>
                  <a:gd name="T26" fmla="*/ 1200 w 1392"/>
                  <a:gd name="T27" fmla="*/ 1296 h 2208"/>
                  <a:gd name="T28" fmla="*/ 1200 w 1392"/>
                  <a:gd name="T29" fmla="*/ 1344 h 2208"/>
                  <a:gd name="T30" fmla="*/ 1296 w 1392"/>
                  <a:gd name="T31" fmla="*/ 1344 h 2208"/>
                  <a:gd name="T32" fmla="*/ 1296 w 1392"/>
                  <a:gd name="T33" fmla="*/ 480 h 2208"/>
                  <a:gd name="T34" fmla="*/ 1248 w 1392"/>
                  <a:gd name="T35" fmla="*/ 480 h 2208"/>
                  <a:gd name="T36" fmla="*/ 1248 w 1392"/>
                  <a:gd name="T37" fmla="*/ 528 h 2208"/>
                  <a:gd name="T38" fmla="*/ 1104 w 1392"/>
                  <a:gd name="T39" fmla="*/ 432 h 2208"/>
                  <a:gd name="T40" fmla="*/ 1248 w 1392"/>
                  <a:gd name="T41" fmla="*/ 336 h 2208"/>
                  <a:gd name="T42" fmla="*/ 1248 w 1392"/>
                  <a:gd name="T43" fmla="*/ 384 h 2208"/>
                  <a:gd name="T44" fmla="*/ 1296 w 1392"/>
                  <a:gd name="T45" fmla="*/ 384 h 2208"/>
                  <a:gd name="T46" fmla="*/ 1296 w 1392"/>
                  <a:gd name="T47" fmla="*/ 96 h 2208"/>
                  <a:gd name="T48" fmla="*/ 240 w 1392"/>
                  <a:gd name="T49" fmla="*/ 96 h 2208"/>
                  <a:gd name="T50" fmla="*/ 240 w 1392"/>
                  <a:gd name="T51" fmla="*/ 0 h 220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92"/>
                  <a:gd name="T79" fmla="*/ 0 h 2208"/>
                  <a:gd name="T80" fmla="*/ 1392 w 1392"/>
                  <a:gd name="T81" fmla="*/ 2208 h 220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92" h="2208">
                    <a:moveTo>
                      <a:pt x="240" y="0"/>
                    </a:moveTo>
                    <a:lnTo>
                      <a:pt x="1392" y="0"/>
                    </a:lnTo>
                    <a:lnTo>
                      <a:pt x="1392" y="2160"/>
                    </a:lnTo>
                    <a:lnTo>
                      <a:pt x="144" y="2160"/>
                    </a:lnTo>
                    <a:lnTo>
                      <a:pt x="144" y="2208"/>
                    </a:lnTo>
                    <a:lnTo>
                      <a:pt x="0" y="2112"/>
                    </a:lnTo>
                    <a:lnTo>
                      <a:pt x="144" y="2016"/>
                    </a:lnTo>
                    <a:lnTo>
                      <a:pt x="144" y="2064"/>
                    </a:lnTo>
                    <a:lnTo>
                      <a:pt x="1296" y="2064"/>
                    </a:lnTo>
                    <a:lnTo>
                      <a:pt x="1296" y="1440"/>
                    </a:lnTo>
                    <a:lnTo>
                      <a:pt x="1200" y="1440"/>
                    </a:lnTo>
                    <a:lnTo>
                      <a:pt x="1200" y="1488"/>
                    </a:lnTo>
                    <a:lnTo>
                      <a:pt x="1056" y="1392"/>
                    </a:lnTo>
                    <a:lnTo>
                      <a:pt x="1200" y="1296"/>
                    </a:lnTo>
                    <a:lnTo>
                      <a:pt x="1200" y="1344"/>
                    </a:lnTo>
                    <a:lnTo>
                      <a:pt x="1296" y="1344"/>
                    </a:lnTo>
                    <a:lnTo>
                      <a:pt x="1296" y="480"/>
                    </a:lnTo>
                    <a:lnTo>
                      <a:pt x="1248" y="480"/>
                    </a:lnTo>
                    <a:lnTo>
                      <a:pt x="1248" y="528"/>
                    </a:lnTo>
                    <a:lnTo>
                      <a:pt x="1104" y="432"/>
                    </a:lnTo>
                    <a:lnTo>
                      <a:pt x="1248" y="336"/>
                    </a:lnTo>
                    <a:lnTo>
                      <a:pt x="1248" y="384"/>
                    </a:lnTo>
                    <a:lnTo>
                      <a:pt x="1296" y="384"/>
                    </a:lnTo>
                    <a:lnTo>
                      <a:pt x="1296" y="96"/>
                    </a:lnTo>
                    <a:lnTo>
                      <a:pt x="240" y="96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05" name="Rectangle 401"/>
              <p:cNvSpPr>
                <a:spLocks noChangeArrowheads="1"/>
              </p:cNvSpPr>
              <p:nvPr/>
            </p:nvSpPr>
            <p:spPr bwMode="auto">
              <a:xfrm>
                <a:off x="2514600" y="9372600"/>
                <a:ext cx="1066800" cy="685800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1430" tIns="45715" rIns="91430" bIns="45715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 smtClean="0">
                    <a:solidFill>
                      <a:srgbClr val="000066"/>
                    </a:solidFill>
                  </a:rPr>
                  <a:t>数据内存</a:t>
                </a:r>
                <a:endParaRPr lang="en-US" sz="16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106" name="Rectangle 402"/>
              <p:cNvSpPr>
                <a:spLocks noChangeArrowheads="1"/>
              </p:cNvSpPr>
              <p:nvPr/>
            </p:nvSpPr>
            <p:spPr bwMode="auto">
              <a:xfrm>
                <a:off x="2514600" y="10836275"/>
                <a:ext cx="990600" cy="685800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1430" tIns="45715" rIns="91430" bIns="45715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 smtClean="0">
                    <a:solidFill>
                      <a:srgbClr val="000066"/>
                    </a:solidFill>
                  </a:rPr>
                  <a:t>寄存器文件</a:t>
                </a:r>
                <a:endParaRPr lang="en-US" sz="1600" b="1" dirty="0" smtClean="0">
                  <a:solidFill>
                    <a:srgbClr val="000066"/>
                  </a:solidFill>
                </a:endParaRPr>
              </a:p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50" b="1" dirty="0" smtClean="0">
                    <a:solidFill>
                      <a:srgbClr val="000066"/>
                    </a:solidFill>
                    <a:latin typeface="Courier New" pitchFamily="49" charset="0"/>
                  </a:rPr>
                  <a:t>%</a:t>
                </a:r>
                <a:r>
                  <a:rPr lang="en-US" sz="1050" b="1" dirty="0" err="1" smtClean="0">
                    <a:solidFill>
                      <a:srgbClr val="000066"/>
                    </a:solidFill>
                    <a:latin typeface="Courier New" pitchFamily="49" charset="0"/>
                  </a:rPr>
                  <a:t>rbx</a:t>
                </a:r>
                <a:r>
                  <a:rPr lang="en-US" sz="1050" b="1" dirty="0" smtClean="0">
                    <a:solidFill>
                      <a:srgbClr val="000066"/>
                    </a:solidFill>
                    <a:latin typeface="Courier New" pitchFamily="49" charset="0"/>
                  </a:rPr>
                  <a:t> = 0x100</a:t>
                </a:r>
                <a:endParaRPr lang="en-US" sz="1050" b="1" dirty="0">
                  <a:solidFill>
                    <a:srgbClr val="000066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7" name="Rectangle 403"/>
              <p:cNvSpPr>
                <a:spLocks noChangeArrowheads="1"/>
              </p:cNvSpPr>
              <p:nvPr/>
            </p:nvSpPr>
            <p:spPr bwMode="auto">
              <a:xfrm>
                <a:off x="1066800" y="12115800"/>
                <a:ext cx="762000" cy="381000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25401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wrap="none" lIns="91430" tIns="45715" rIns="91430" bIns="45715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66"/>
                    </a:solidFill>
                  </a:rPr>
                  <a:t>PC</a:t>
                </a:r>
              </a:p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 smtClean="0">
                    <a:solidFill>
                      <a:srgbClr val="000066"/>
                    </a:solidFill>
                    <a:latin typeface="Courier New" pitchFamily="49" charset="0"/>
                  </a:rPr>
                  <a:t>0x014</a:t>
                </a:r>
                <a:endParaRPr lang="en-US" sz="12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108" name="Rectangle 404"/>
              <p:cNvSpPr>
                <a:spLocks noChangeArrowheads="1"/>
              </p:cNvSpPr>
              <p:nvPr/>
            </p:nvSpPr>
            <p:spPr bwMode="auto">
              <a:xfrm>
                <a:off x="1066800" y="10134600"/>
                <a:ext cx="609600" cy="381000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1430" tIns="45715" rIns="91430" bIns="45715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66"/>
                    </a:solidFill>
                  </a:rPr>
                  <a:t>CC</a:t>
                </a:r>
              </a:p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66"/>
                    </a:solidFill>
                    <a:latin typeface="Courier New" pitchFamily="49" charset="0"/>
                  </a:rPr>
                  <a:t>1</a:t>
                </a:r>
                <a:r>
                  <a:rPr lang="en-US" b="1" dirty="0" smtClean="0">
                    <a:solidFill>
                      <a:srgbClr val="000066"/>
                    </a:solidFill>
                    <a:latin typeface="Courier New" pitchFamily="49" charset="0"/>
                  </a:rPr>
                  <a:t>00</a:t>
                </a:r>
                <a:endParaRPr lang="en-US" b="1" dirty="0">
                  <a:solidFill>
                    <a:srgbClr val="000066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9" name="Text Box 405"/>
              <p:cNvSpPr txBox="1">
                <a:spLocks noChangeArrowheads="1"/>
              </p:cNvSpPr>
              <p:nvPr/>
            </p:nvSpPr>
            <p:spPr bwMode="auto">
              <a:xfrm>
                <a:off x="2168392" y="10474006"/>
                <a:ext cx="568596" cy="423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772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66"/>
                    </a:solidFill>
                  </a:rPr>
                  <a:t>Read</a:t>
                </a:r>
              </a:p>
              <a:p>
                <a:pPr algn="ctr" defTabSz="915772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66"/>
                    </a:solidFill>
                  </a:rPr>
                  <a:t>ports</a:t>
                </a:r>
              </a:p>
            </p:txBody>
          </p:sp>
          <p:sp>
            <p:nvSpPr>
              <p:cNvPr id="110" name="Text Box 406"/>
              <p:cNvSpPr txBox="1">
                <a:spLocks noChangeArrowheads="1"/>
              </p:cNvSpPr>
              <p:nvPr/>
            </p:nvSpPr>
            <p:spPr bwMode="auto">
              <a:xfrm>
                <a:off x="3396204" y="10474006"/>
                <a:ext cx="568596" cy="423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772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66"/>
                    </a:solidFill>
                  </a:rPr>
                  <a:t>Write</a:t>
                </a:r>
              </a:p>
              <a:p>
                <a:pPr algn="ctr" defTabSz="915772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66"/>
                    </a:solidFill>
                  </a:rPr>
                  <a:t>ports</a:t>
                </a:r>
              </a:p>
            </p:txBody>
          </p:sp>
          <p:grpSp>
            <p:nvGrpSpPr>
              <p:cNvPr id="111" name="Group 459"/>
              <p:cNvGrpSpPr>
                <a:grpSpLocks/>
              </p:cNvGrpSpPr>
              <p:nvPr/>
            </p:nvGrpSpPr>
            <p:grpSpPr bwMode="auto">
              <a:xfrm>
                <a:off x="2174887" y="9159901"/>
                <a:ext cx="1779591" cy="258764"/>
                <a:chOff x="4010" y="2996"/>
                <a:chExt cx="1121" cy="163"/>
              </a:xfrm>
            </p:grpSpPr>
            <p:sp>
              <p:nvSpPr>
                <p:cNvPr id="112" name="Text Box 460"/>
                <p:cNvSpPr txBox="1">
                  <a:spLocks noChangeArrowheads="1"/>
                </p:cNvSpPr>
                <p:nvPr/>
              </p:nvSpPr>
              <p:spPr bwMode="auto">
                <a:xfrm>
                  <a:off x="4010" y="2996"/>
                  <a:ext cx="352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ctr" defTabSz="915772" eaLnBrk="1" fontAlgn="base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dirty="0">
                      <a:solidFill>
                        <a:srgbClr val="000066"/>
                      </a:solidFill>
                    </a:rPr>
                    <a:t>Read</a:t>
                  </a:r>
                </a:p>
              </p:txBody>
            </p:sp>
            <p:sp>
              <p:nvSpPr>
                <p:cNvPr id="113" name="Text Box 461"/>
                <p:cNvSpPr txBox="1">
                  <a:spLocks noChangeArrowheads="1"/>
                </p:cNvSpPr>
                <p:nvPr/>
              </p:nvSpPr>
              <p:spPr bwMode="auto">
                <a:xfrm>
                  <a:off x="4775" y="2996"/>
                  <a:ext cx="35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ctr" defTabSz="915772" eaLnBrk="1" fontAlgn="base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dirty="0">
                      <a:solidFill>
                        <a:srgbClr val="000066"/>
                      </a:solidFill>
                    </a:rPr>
                    <a:t>Write</a:t>
                  </a:r>
                </a:p>
              </p:txBody>
            </p:sp>
          </p:grpSp>
        </p:grpSp>
        <p:sp>
          <p:nvSpPr>
            <p:cNvPr id="114" name="Rectangle 442"/>
            <p:cNvSpPr>
              <a:spLocks noChangeArrowheads="1"/>
            </p:cNvSpPr>
            <p:nvPr/>
          </p:nvSpPr>
          <p:spPr bwMode="auto">
            <a:xfrm>
              <a:off x="1065542" y="4643844"/>
              <a:ext cx="5982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5678">
                <a:defRPr/>
              </a:pPr>
              <a:r>
                <a:rPr lang="en-US" b="1" kern="0" dirty="0" smtClean="0">
                  <a:solidFill>
                    <a:sysClr val="windowText" lastClr="000000"/>
                  </a:solidFill>
                  <a:latin typeface="Courier New" charset="0"/>
                </a:rPr>
                <a:t>000</a:t>
              </a:r>
              <a:endParaRPr lang="en-US" b="1" kern="0" dirty="0">
                <a:solidFill>
                  <a:sysClr val="windowText" lastClr="000000"/>
                </a:solidFill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5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0" name="Line 4"/>
          <p:cNvSpPr>
            <a:spLocks noChangeShapeType="1"/>
          </p:cNvSpPr>
          <p:nvPr/>
        </p:nvSpPr>
        <p:spPr bwMode="auto">
          <a:xfrm>
            <a:off x="6937485" y="69982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title"/>
          </p:nvPr>
        </p:nvSpPr>
        <p:spPr>
          <a:xfrm>
            <a:off x="179512" y="534391"/>
            <a:ext cx="2646864" cy="1773347"/>
          </a:xfrm>
        </p:spPr>
        <p:txBody>
          <a:bodyPr/>
          <a:lstStyle/>
          <a:p>
            <a:r>
              <a:rPr lang="en-US" dirty="0"/>
              <a:t>SEQ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 </a:t>
            </a:r>
            <a:r>
              <a:rPr lang="en-US" dirty="0"/>
              <a:t>#4</a:t>
            </a:r>
          </a:p>
        </p:txBody>
      </p:sp>
      <p:sp>
        <p:nvSpPr>
          <p:cNvPr id="377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7727" y="3129996"/>
            <a:ext cx="3179416" cy="3314488"/>
          </a:xfrm>
        </p:spPr>
        <p:txBody>
          <a:bodyPr/>
          <a:lstStyle/>
          <a:p>
            <a:pPr lvl="1"/>
            <a:r>
              <a:rPr lang="zh-CN" altLang="en-US" dirty="0" smtClean="0"/>
              <a:t>依据</a:t>
            </a:r>
            <a:r>
              <a:rPr lang="en-US" altLang="zh-CN" dirty="0" err="1" smtClean="0"/>
              <a:t>addq</a:t>
            </a:r>
            <a:r>
              <a:rPr lang="zh-CN" altLang="en-US" dirty="0" smtClean="0"/>
              <a:t>指令设置状态</a:t>
            </a:r>
            <a:endParaRPr lang="en-US" dirty="0"/>
          </a:p>
          <a:p>
            <a:pPr lvl="1"/>
            <a:r>
              <a:rPr lang="zh-CN" altLang="en-US" dirty="0"/>
              <a:t>组合逻辑开始对状态的变化作出反应</a:t>
            </a:r>
            <a:endParaRPr lang="en-US" altLang="zh-CN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79712" y="222663"/>
            <a:ext cx="7096698" cy="2162683"/>
            <a:chOff x="762000" y="928688"/>
            <a:chExt cx="7167262" cy="2915179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0x014: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0x016:   je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80862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0x01f: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%rbx,0(%</a:t>
              </a:r>
              <a:r>
                <a:rPr lang="en-US" b="1" kern="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913899" y="2666999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913899" y="3048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913899" y="3429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0x00a: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$0x200,%rdx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913899" y="2286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$0x100,%rbx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913899" y="1905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defTabSz="915678"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</a:t>
              </a:r>
              <a:endParaRPr lang="en-US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16416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29265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73813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54614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61928" y="2640601"/>
            <a:ext cx="3433769" cy="3740727"/>
            <a:chOff x="609600" y="8763000"/>
            <a:chExt cx="3429000" cy="3733800"/>
          </a:xfrm>
        </p:grpSpPr>
        <p:sp>
          <p:nvSpPr>
            <p:cNvPr id="229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组合逻辑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9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0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b="1" kern="0" dirty="0">
                  <a:solidFill>
                    <a:sysClr val="windowText" lastClr="000000"/>
                  </a:solidFill>
                </a:rPr>
                <a:t>寄存器文件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  <a:p>
              <a:pPr algn="ctr" defTabSz="915678">
                <a:defRPr/>
              </a:pPr>
              <a:r>
                <a:rPr lang="en-US" sz="8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800" b="1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8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242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0x016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kern="0">
                  <a:solidFill>
                    <a:sysClr val="windowText" lastClr="000000"/>
                  </a:solidFill>
                </a:rPr>
                <a:t>CC</a:t>
              </a:r>
            </a:p>
            <a:p>
              <a:pPr algn="ctr" defTabSz="915678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 pitchFamily="49" charset="0"/>
                </a:rPr>
                <a:t>000</a:t>
              </a:r>
            </a:p>
          </p:txBody>
        </p:sp>
        <p:sp>
          <p:nvSpPr>
            <p:cNvPr id="244" name="Text Box 405"/>
            <p:cNvSpPr txBox="1">
              <a:spLocks noChangeArrowheads="1"/>
            </p:cNvSpPr>
            <p:nvPr/>
          </p:nvSpPr>
          <p:spPr bwMode="auto">
            <a:xfrm>
              <a:off x="2168391" y="10439400"/>
              <a:ext cx="568596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Read</a:t>
              </a:r>
            </a:p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245" name="Text Box 406"/>
            <p:cNvSpPr txBox="1">
              <a:spLocks noChangeArrowheads="1"/>
            </p:cNvSpPr>
            <p:nvPr/>
          </p:nvSpPr>
          <p:spPr bwMode="auto">
            <a:xfrm>
              <a:off x="3387589" y="10439400"/>
              <a:ext cx="568596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Write</a:t>
              </a:r>
            </a:p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grpSp>
          <p:nvGrpSpPr>
            <p:cNvPr id="246" name="Group 459"/>
            <p:cNvGrpSpPr>
              <a:grpSpLocks/>
            </p:cNvGrpSpPr>
            <p:nvPr/>
          </p:nvGrpSpPr>
          <p:grpSpPr bwMode="auto">
            <a:xfrm>
              <a:off x="2174891" y="9128142"/>
              <a:ext cx="1782767" cy="276226"/>
              <a:chOff x="4010" y="2976"/>
              <a:chExt cx="1123" cy="174"/>
            </a:xfrm>
          </p:grpSpPr>
          <p:sp>
            <p:nvSpPr>
              <p:cNvPr id="247" name="Text Box 460"/>
              <p:cNvSpPr txBox="1">
                <a:spLocks noChangeArrowheads="1"/>
              </p:cNvSpPr>
              <p:nvPr/>
            </p:nvSpPr>
            <p:spPr bwMode="auto">
              <a:xfrm>
                <a:off x="4010" y="2976"/>
                <a:ext cx="35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 dirty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248" name="Text Box 461"/>
              <p:cNvSpPr txBox="1">
                <a:spLocks noChangeArrowheads="1"/>
              </p:cNvSpPr>
              <p:nvPr/>
            </p:nvSpPr>
            <p:spPr bwMode="auto">
              <a:xfrm>
                <a:off x="4775" y="2976"/>
                <a:ext cx="35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>
                    <a:solidFill>
                      <a:srgbClr val="000000"/>
                    </a:solidFill>
                  </a:rPr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64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188640"/>
            <a:ext cx="7591425" cy="762000"/>
          </a:xfrm>
        </p:spPr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指令集 </a:t>
            </a:r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4839750" y="1341435"/>
            <a:ext cx="3908714" cy="3455717"/>
            <a:chOff x="2983178" y="2413616"/>
            <a:chExt cx="3908714" cy="3455717"/>
          </a:xfrm>
        </p:grpSpPr>
        <p:sp>
          <p:nvSpPr>
            <p:cNvPr id="104" name="矩形 103"/>
            <p:cNvSpPr/>
            <p:nvPr/>
          </p:nvSpPr>
          <p:spPr bwMode="auto">
            <a:xfrm>
              <a:off x="4433413" y="2413616"/>
              <a:ext cx="2458479" cy="34557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5" name="Line 223"/>
            <p:cNvSpPr>
              <a:spLocks noChangeShapeType="1"/>
            </p:cNvSpPr>
            <p:nvPr/>
          </p:nvSpPr>
          <p:spPr bwMode="auto">
            <a:xfrm flipV="1">
              <a:off x="2983178" y="4091667"/>
              <a:ext cx="1471200" cy="1390862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06" name="左大括号 105"/>
            <p:cNvSpPr/>
            <p:nvPr/>
          </p:nvSpPr>
          <p:spPr bwMode="auto">
            <a:xfrm>
              <a:off x="4454379" y="2667576"/>
              <a:ext cx="357770" cy="2838018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38"/>
            <p:cNvSpPr>
              <a:spLocks noChangeArrowheads="1"/>
            </p:cNvSpPr>
            <p:nvPr/>
          </p:nvSpPr>
          <p:spPr bwMode="auto">
            <a:xfrm>
              <a:off x="4932041" y="2525640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jmp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8" name="Group 179"/>
            <p:cNvGrpSpPr>
              <a:grpSpLocks/>
            </p:cNvGrpSpPr>
            <p:nvPr/>
          </p:nvGrpSpPr>
          <p:grpSpPr bwMode="auto">
            <a:xfrm>
              <a:off x="5618794" y="2525640"/>
              <a:ext cx="610448" cy="305366"/>
              <a:chOff x="4560" y="2160"/>
              <a:chExt cx="384" cy="192"/>
            </a:xfrm>
          </p:grpSpPr>
          <p:sp>
            <p:nvSpPr>
              <p:cNvPr id="143" name="Rectangle 1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44" name="Rectangle 141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5" name="Rectangle 1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Rectangle 143"/>
            <p:cNvSpPr>
              <a:spLocks noChangeArrowheads="1"/>
            </p:cNvSpPr>
            <p:nvPr/>
          </p:nvSpPr>
          <p:spPr bwMode="auto">
            <a:xfrm>
              <a:off x="4932041" y="2983688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jle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" name="Group 178"/>
            <p:cNvGrpSpPr>
              <a:grpSpLocks/>
            </p:cNvGrpSpPr>
            <p:nvPr/>
          </p:nvGrpSpPr>
          <p:grpSpPr bwMode="auto">
            <a:xfrm>
              <a:off x="5618794" y="2983688"/>
              <a:ext cx="610448" cy="305366"/>
              <a:chOff x="4560" y="2448"/>
              <a:chExt cx="384" cy="192"/>
            </a:xfrm>
          </p:grpSpPr>
          <p:sp>
            <p:nvSpPr>
              <p:cNvPr id="140" name="Rectangle 145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41" name="Rectangle 1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2" name="Rectangle 14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1" name="Rectangle 148"/>
            <p:cNvSpPr>
              <a:spLocks noChangeArrowheads="1"/>
            </p:cNvSpPr>
            <p:nvPr/>
          </p:nvSpPr>
          <p:spPr bwMode="auto">
            <a:xfrm>
              <a:off x="4932041" y="3441737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jl</a:t>
              </a:r>
            </a:p>
          </p:txBody>
        </p:sp>
        <p:grpSp>
          <p:nvGrpSpPr>
            <p:cNvPr id="112" name="Group 177"/>
            <p:cNvGrpSpPr>
              <a:grpSpLocks/>
            </p:cNvGrpSpPr>
            <p:nvPr/>
          </p:nvGrpSpPr>
          <p:grpSpPr bwMode="auto">
            <a:xfrm>
              <a:off x="5618794" y="3441737"/>
              <a:ext cx="610448" cy="305366"/>
              <a:chOff x="4560" y="2736"/>
              <a:chExt cx="384" cy="192"/>
            </a:xfrm>
          </p:grpSpPr>
          <p:sp>
            <p:nvSpPr>
              <p:cNvPr id="137" name="Rectangle 150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8" name="Rectangle 151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39" name="Rectangle 15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Rectangle 153"/>
            <p:cNvSpPr>
              <a:spLocks noChangeArrowheads="1"/>
            </p:cNvSpPr>
            <p:nvPr/>
          </p:nvSpPr>
          <p:spPr bwMode="auto">
            <a:xfrm>
              <a:off x="4932041" y="3899785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je</a:t>
              </a:r>
            </a:p>
          </p:txBody>
        </p:sp>
        <p:grpSp>
          <p:nvGrpSpPr>
            <p:cNvPr id="114" name="Group 176"/>
            <p:cNvGrpSpPr>
              <a:grpSpLocks/>
            </p:cNvGrpSpPr>
            <p:nvPr/>
          </p:nvGrpSpPr>
          <p:grpSpPr bwMode="auto">
            <a:xfrm>
              <a:off x="5618794" y="3899785"/>
              <a:ext cx="610448" cy="305366"/>
              <a:chOff x="4560" y="3024"/>
              <a:chExt cx="384" cy="192"/>
            </a:xfrm>
          </p:grpSpPr>
          <p:sp>
            <p:nvSpPr>
              <p:cNvPr id="134" name="Rectangle 155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5" name="Rectangle 15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6" name="Rectangle 157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Rectangle 158"/>
            <p:cNvSpPr>
              <a:spLocks noChangeArrowheads="1"/>
            </p:cNvSpPr>
            <p:nvPr/>
          </p:nvSpPr>
          <p:spPr bwMode="auto">
            <a:xfrm>
              <a:off x="4932041" y="4357833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jne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6" name="Group 173"/>
            <p:cNvGrpSpPr>
              <a:grpSpLocks/>
            </p:cNvGrpSpPr>
            <p:nvPr/>
          </p:nvGrpSpPr>
          <p:grpSpPr bwMode="auto">
            <a:xfrm>
              <a:off x="5618794" y="4357833"/>
              <a:ext cx="610448" cy="305366"/>
              <a:chOff x="4560" y="3312"/>
              <a:chExt cx="384" cy="192"/>
            </a:xfrm>
          </p:grpSpPr>
          <p:sp>
            <p:nvSpPr>
              <p:cNvPr id="131" name="Rectangle 16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2" name="Rectangle 161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33" name="Rectangle 162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7" name="Rectangle 163"/>
            <p:cNvSpPr>
              <a:spLocks noChangeArrowheads="1"/>
            </p:cNvSpPr>
            <p:nvPr/>
          </p:nvSpPr>
          <p:spPr bwMode="auto">
            <a:xfrm>
              <a:off x="4932041" y="4815881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jge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" name="Group 175"/>
            <p:cNvGrpSpPr>
              <a:grpSpLocks/>
            </p:cNvGrpSpPr>
            <p:nvPr/>
          </p:nvGrpSpPr>
          <p:grpSpPr bwMode="auto">
            <a:xfrm>
              <a:off x="5618794" y="4815881"/>
              <a:ext cx="610448" cy="305366"/>
              <a:chOff x="4560" y="3600"/>
              <a:chExt cx="384" cy="192"/>
            </a:xfrm>
          </p:grpSpPr>
          <p:sp>
            <p:nvSpPr>
              <p:cNvPr id="128" name="Rectangle 165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9" name="Rectangle 166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30" name="Rectangle 167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" name="Rectangle 168"/>
            <p:cNvSpPr>
              <a:spLocks noChangeArrowheads="1"/>
            </p:cNvSpPr>
            <p:nvPr/>
          </p:nvSpPr>
          <p:spPr bwMode="auto">
            <a:xfrm>
              <a:off x="4932041" y="5273930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jg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4" name="Group 174"/>
            <p:cNvGrpSpPr>
              <a:grpSpLocks/>
            </p:cNvGrpSpPr>
            <p:nvPr/>
          </p:nvGrpSpPr>
          <p:grpSpPr bwMode="auto">
            <a:xfrm>
              <a:off x="5618794" y="5273930"/>
              <a:ext cx="610448" cy="305366"/>
              <a:chOff x="4560" y="3888"/>
              <a:chExt cx="384" cy="192"/>
            </a:xfrm>
          </p:grpSpPr>
          <p:sp>
            <p:nvSpPr>
              <p:cNvPr id="125" name="Rectangle 17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6" name="Rectangle 171"/>
              <p:cNvSpPr>
                <a:spLocks noChangeArrowheads="1"/>
              </p:cNvSpPr>
              <p:nvPr/>
            </p:nvSpPr>
            <p:spPr bwMode="auto">
              <a:xfrm>
                <a:off x="4752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7" name="Rectangle 172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28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5" name="Rectangle 5"/>
          <p:cNvSpPr>
            <a:spLocks noGrp="1" noChangeArrowheads="1"/>
          </p:cNvSpPr>
          <p:nvPr>
            <p:ph type="title"/>
          </p:nvPr>
        </p:nvSpPr>
        <p:spPr>
          <a:xfrm>
            <a:off x="179512" y="534391"/>
            <a:ext cx="2646864" cy="1773347"/>
          </a:xfrm>
        </p:spPr>
        <p:txBody>
          <a:bodyPr/>
          <a:lstStyle/>
          <a:p>
            <a:r>
              <a:rPr lang="en-US" dirty="0"/>
              <a:t>SEQ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 </a:t>
            </a:r>
            <a:r>
              <a:rPr lang="en-US" dirty="0"/>
              <a:t>#5</a:t>
            </a:r>
          </a:p>
        </p:txBody>
      </p:sp>
      <p:sp>
        <p:nvSpPr>
          <p:cNvPr id="3788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7727" y="3129996"/>
            <a:ext cx="3179416" cy="3314488"/>
          </a:xfrm>
        </p:spPr>
        <p:txBody>
          <a:bodyPr/>
          <a:lstStyle/>
          <a:p>
            <a:pPr lvl="1"/>
            <a:r>
              <a:rPr lang="zh-CN" altLang="en-US" dirty="0"/>
              <a:t>依据</a:t>
            </a:r>
            <a:r>
              <a:rPr lang="en-US" altLang="zh-CN" dirty="0" err="1"/>
              <a:t>addq</a:t>
            </a:r>
            <a:r>
              <a:rPr lang="zh-CN" altLang="en-US" dirty="0"/>
              <a:t>指令设置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r>
              <a:rPr lang="zh-CN" altLang="en-US" dirty="0"/>
              <a:t>组合逻辑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je</a:t>
            </a:r>
            <a:r>
              <a:rPr lang="zh-CN" altLang="en-US" dirty="0" smtClean="0"/>
              <a:t>指令生成结果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79712" y="332656"/>
            <a:ext cx="7090094" cy="2162683"/>
            <a:chOff x="762000" y="928688"/>
            <a:chExt cx="7162800" cy="2915179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0x014: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0x016:   je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0x01f: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%rbx,0(%</a:t>
              </a:r>
              <a:r>
                <a:rPr lang="en-US" b="1" kern="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913670" y="2666999"/>
              <a:ext cx="74526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913670" y="3048000"/>
              <a:ext cx="74526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913670" y="3429000"/>
              <a:ext cx="74526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0x00a: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$0x200,%rdx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913670" y="2286000"/>
              <a:ext cx="74526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$0x100,%rbx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913670" y="1905000"/>
              <a:ext cx="74526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defTabSz="915678"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</a:t>
              </a:r>
              <a:endParaRPr lang="en-US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16355" y="1538288"/>
              <a:ext cx="393849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29204" y="1538288"/>
              <a:ext cx="393849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73751" y="1538288"/>
              <a:ext cx="393849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54553" y="1538288"/>
              <a:ext cx="393849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8884" name="Line 4"/>
          <p:cNvSpPr>
            <a:spLocks noChangeShapeType="1"/>
          </p:cNvSpPr>
          <p:nvPr/>
        </p:nvSpPr>
        <p:spPr bwMode="auto">
          <a:xfrm>
            <a:off x="7956376" y="140973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1061928" y="2512906"/>
            <a:ext cx="3433769" cy="3740727"/>
            <a:chOff x="4800600" y="8763000"/>
            <a:chExt cx="3429000" cy="3733800"/>
          </a:xfrm>
        </p:grpSpPr>
        <p:sp>
          <p:nvSpPr>
            <p:cNvPr id="150" name="AutoShape 408"/>
            <p:cNvSpPr>
              <a:spLocks noChangeArrowheads="1"/>
            </p:cNvSpPr>
            <p:nvPr/>
          </p:nvSpPr>
          <p:spPr bwMode="auto">
            <a:xfrm>
              <a:off x="4800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blurRad="63500" dist="508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tIns="457200" anchorCtr="1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组合逻辑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AutoShape 409"/>
            <p:cNvSpPr>
              <a:spLocks noChangeArrowheads="1"/>
            </p:cNvSpPr>
            <p:nvPr/>
          </p:nvSpPr>
          <p:spPr bwMode="auto">
            <a:xfrm>
              <a:off x="5105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Rectangle 410"/>
            <p:cNvSpPr>
              <a:spLocks noChangeArrowheads="1"/>
            </p:cNvSpPr>
            <p:nvPr/>
          </p:nvSpPr>
          <p:spPr bwMode="auto">
            <a:xfrm rot="5400000" flipV="1">
              <a:off x="7847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AutoShape 411"/>
            <p:cNvSpPr>
              <a:spLocks noChangeArrowheads="1"/>
            </p:cNvSpPr>
            <p:nvPr/>
          </p:nvSpPr>
          <p:spPr bwMode="auto">
            <a:xfrm>
              <a:off x="6400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AutoShape 412"/>
            <p:cNvSpPr>
              <a:spLocks noChangeArrowheads="1"/>
            </p:cNvSpPr>
            <p:nvPr/>
          </p:nvSpPr>
          <p:spPr bwMode="auto">
            <a:xfrm flipH="1">
              <a:off x="6400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AutoShape 413"/>
            <p:cNvSpPr>
              <a:spLocks noChangeArrowheads="1"/>
            </p:cNvSpPr>
            <p:nvPr/>
          </p:nvSpPr>
          <p:spPr bwMode="auto">
            <a:xfrm>
              <a:off x="6400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AutoShape 414"/>
            <p:cNvSpPr>
              <a:spLocks noChangeArrowheads="1"/>
            </p:cNvSpPr>
            <p:nvPr/>
          </p:nvSpPr>
          <p:spPr bwMode="auto">
            <a:xfrm flipH="1">
              <a:off x="6400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AutoShape 415"/>
            <p:cNvSpPr>
              <a:spLocks noChangeArrowheads="1"/>
            </p:cNvSpPr>
            <p:nvPr/>
          </p:nvSpPr>
          <p:spPr bwMode="auto">
            <a:xfrm rot="5400000" flipH="1">
              <a:off x="5410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AutoShape 416"/>
            <p:cNvSpPr>
              <a:spLocks noChangeArrowheads="1"/>
            </p:cNvSpPr>
            <p:nvPr/>
          </p:nvSpPr>
          <p:spPr bwMode="auto">
            <a:xfrm rot="5400000" flipH="1">
              <a:off x="5410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AutoShape 417"/>
            <p:cNvSpPr>
              <a:spLocks noChangeArrowheads="1"/>
            </p:cNvSpPr>
            <p:nvPr/>
          </p:nvSpPr>
          <p:spPr bwMode="auto">
            <a:xfrm rot="5400000" flipH="1">
              <a:off x="5486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Freeform 418"/>
            <p:cNvSpPr>
              <a:spLocks/>
            </p:cNvSpPr>
            <p:nvPr/>
          </p:nvSpPr>
          <p:spPr bwMode="auto">
            <a:xfrm>
              <a:off x="6019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777777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Rectangle 419"/>
            <p:cNvSpPr>
              <a:spLocks noChangeArrowheads="1"/>
            </p:cNvSpPr>
            <p:nvPr/>
          </p:nvSpPr>
          <p:spPr bwMode="auto">
            <a:xfrm>
              <a:off x="6705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Rectangle 420"/>
            <p:cNvSpPr>
              <a:spLocks noChangeArrowheads="1"/>
            </p:cNvSpPr>
            <p:nvPr/>
          </p:nvSpPr>
          <p:spPr bwMode="auto">
            <a:xfrm>
              <a:off x="6705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寄存器文件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  <a:p>
              <a:pPr algn="ctr" defTabSz="915678"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0x300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Rectangle 421"/>
            <p:cNvSpPr>
              <a:spLocks noChangeArrowheads="1"/>
            </p:cNvSpPr>
            <p:nvPr/>
          </p:nvSpPr>
          <p:spPr bwMode="auto">
            <a:xfrm>
              <a:off x="5257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0x016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Rectangle 422"/>
            <p:cNvSpPr>
              <a:spLocks noChangeArrowheads="1"/>
            </p:cNvSpPr>
            <p:nvPr/>
          </p:nvSpPr>
          <p:spPr bwMode="auto">
            <a:xfrm>
              <a:off x="5257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kern="0">
                  <a:solidFill>
                    <a:sysClr val="windowText" lastClr="000000"/>
                  </a:solidFill>
                </a:rPr>
                <a:t>CC</a:t>
              </a:r>
            </a:p>
            <a:p>
              <a:pPr algn="ctr" defTabSz="915678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 pitchFamily="49" charset="0"/>
                </a:rPr>
                <a:t>000</a:t>
              </a: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Text Box 423"/>
            <p:cNvSpPr txBox="1">
              <a:spLocks noChangeArrowheads="1"/>
            </p:cNvSpPr>
            <p:nvPr/>
          </p:nvSpPr>
          <p:spPr bwMode="auto">
            <a:xfrm>
              <a:off x="6359391" y="10439400"/>
              <a:ext cx="568596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Read</a:t>
              </a:r>
            </a:p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166" name="Text Box 424"/>
            <p:cNvSpPr txBox="1">
              <a:spLocks noChangeArrowheads="1"/>
            </p:cNvSpPr>
            <p:nvPr/>
          </p:nvSpPr>
          <p:spPr bwMode="auto">
            <a:xfrm>
              <a:off x="7578590" y="10439400"/>
              <a:ext cx="568596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Write</a:t>
              </a:r>
            </a:p>
            <a:p>
              <a:pPr algn="ctr" defTabSz="915678" eaLnBrk="1" hangingPunct="1">
                <a:defRPr/>
              </a:pPr>
              <a:r>
                <a:rPr lang="en-US" sz="1200" b="1" kern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167" name="Rectangle 438"/>
            <p:cNvSpPr>
              <a:spLocks noChangeArrowheads="1"/>
            </p:cNvSpPr>
            <p:nvPr/>
          </p:nvSpPr>
          <p:spPr bwMode="auto">
            <a:xfrm>
              <a:off x="5865671" y="11917363"/>
              <a:ext cx="952782" cy="39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Courier New" charset="0"/>
                </a:rPr>
                <a:t>0x01f</a:t>
              </a:r>
            </a:p>
          </p:txBody>
        </p:sp>
        <p:grpSp>
          <p:nvGrpSpPr>
            <p:cNvPr id="168" name="Group 456"/>
            <p:cNvGrpSpPr>
              <a:grpSpLocks/>
            </p:cNvGrpSpPr>
            <p:nvPr/>
          </p:nvGrpSpPr>
          <p:grpSpPr bwMode="auto">
            <a:xfrm>
              <a:off x="6367478" y="9128142"/>
              <a:ext cx="1779592" cy="276226"/>
              <a:chOff x="4011" y="2976"/>
              <a:chExt cx="1121" cy="174"/>
            </a:xfrm>
          </p:grpSpPr>
          <p:sp>
            <p:nvSpPr>
              <p:cNvPr id="169" name="Text Box 457"/>
              <p:cNvSpPr txBox="1">
                <a:spLocks noChangeArrowheads="1"/>
              </p:cNvSpPr>
              <p:nvPr/>
            </p:nvSpPr>
            <p:spPr bwMode="auto">
              <a:xfrm>
                <a:off x="4011" y="2976"/>
                <a:ext cx="35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 dirty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170" name="Text Box 458"/>
              <p:cNvSpPr txBox="1">
                <a:spLocks noChangeArrowheads="1"/>
              </p:cNvSpPr>
              <p:nvPr/>
            </p:nvSpPr>
            <p:spPr bwMode="auto">
              <a:xfrm>
                <a:off x="4774" y="2976"/>
                <a:ext cx="35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>
                    <a:solidFill>
                      <a:srgbClr val="000000"/>
                    </a:solidFill>
                  </a:rPr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912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 </a:t>
            </a:r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en-US" dirty="0"/>
          </a:p>
          <a:p>
            <a:pPr lvl="1"/>
            <a:r>
              <a:rPr lang="zh-CN" altLang="en-US" dirty="0" smtClean="0"/>
              <a:t>把每条指令表示成一个特殊的阶段序列</a:t>
            </a:r>
            <a:endParaRPr lang="en-US" dirty="0" smtClean="0"/>
          </a:p>
          <a:p>
            <a:pPr lvl="1"/>
            <a:r>
              <a:rPr lang="zh-CN" altLang="en-US" dirty="0" smtClean="0"/>
              <a:t>每种指令类型都遵循统一的序列</a:t>
            </a:r>
            <a:endParaRPr lang="en-US" dirty="0" smtClean="0"/>
          </a:p>
          <a:p>
            <a:pPr lvl="1"/>
            <a:r>
              <a:rPr lang="zh-CN" altLang="en-US" dirty="0" smtClean="0"/>
              <a:t>把寄存器、内存、预设的硬件单元整合到指令的执行过程中</a:t>
            </a:r>
            <a:endParaRPr lang="en-US" dirty="0" smtClean="0"/>
          </a:p>
          <a:p>
            <a:pPr lvl="1"/>
            <a:r>
              <a:rPr lang="zh-CN" altLang="en-US" dirty="0" smtClean="0"/>
              <a:t>再在这个过程中嵌入控制逻辑</a:t>
            </a:r>
            <a:endParaRPr lang="en-US" dirty="0"/>
          </a:p>
          <a:p>
            <a:r>
              <a:rPr lang="zh-CN" altLang="en-US" dirty="0" smtClean="0"/>
              <a:t>不足的地方</a:t>
            </a:r>
            <a:endParaRPr lang="en-US" dirty="0"/>
          </a:p>
          <a:p>
            <a:pPr lvl="1"/>
            <a:r>
              <a:rPr lang="zh-CN" altLang="en-US" dirty="0" smtClean="0"/>
              <a:t>实际使用起来太慢</a:t>
            </a:r>
            <a:endParaRPr lang="en-US" dirty="0"/>
          </a:p>
          <a:p>
            <a:pPr lvl="1"/>
            <a:r>
              <a:rPr lang="zh-CN" altLang="en-US" dirty="0" smtClean="0"/>
              <a:t>信号必须能在一个周期内传播所有的阶段，其中要经过指令内存、寄存器文件、</a:t>
            </a:r>
            <a:r>
              <a:rPr lang="en-US" altLang="zh-CN" dirty="0" smtClean="0"/>
              <a:t>ALU</a:t>
            </a:r>
            <a:r>
              <a:rPr lang="zh-CN" altLang="en-US" dirty="0" smtClean="0"/>
              <a:t>以及数据内存等</a:t>
            </a:r>
            <a:endParaRPr lang="en-US" dirty="0"/>
          </a:p>
          <a:p>
            <a:pPr lvl="1"/>
            <a:r>
              <a:rPr lang="zh-CN" altLang="en-US" dirty="0" smtClean="0"/>
              <a:t>时钟必须非常慢</a:t>
            </a:r>
            <a:endParaRPr lang="en-US" dirty="0"/>
          </a:p>
          <a:p>
            <a:pPr lvl="1"/>
            <a:r>
              <a:rPr lang="zh-CN" altLang="en-US" dirty="0" smtClean="0"/>
              <a:t>硬件单元只在时钟周期的一部分时间内被使用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7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设计硬件模块</a:t>
            </a:r>
            <a:endParaRPr lang="en-US" dirty="0"/>
          </a:p>
        </p:txBody>
      </p:sp>
      <p:sp>
        <p:nvSpPr>
          <p:cNvPr id="3246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290918" y="1221462"/>
            <a:ext cx="4974196" cy="5223022"/>
          </a:xfrm>
        </p:spPr>
        <p:txBody>
          <a:bodyPr/>
          <a:lstStyle/>
          <a:p>
            <a:r>
              <a:rPr lang="zh-CN" altLang="en-US" dirty="0" smtClean="0"/>
              <a:t>组合逻辑</a:t>
            </a:r>
            <a:endParaRPr lang="en-US" dirty="0" smtClean="0"/>
          </a:p>
          <a:p>
            <a:pPr lvl="1"/>
            <a:r>
              <a:rPr lang="zh-CN" altLang="en-US" dirty="0" smtClean="0"/>
              <a:t>计算输入的布尔函数</a:t>
            </a:r>
            <a:endParaRPr lang="en-US" dirty="0" smtClean="0"/>
          </a:p>
          <a:p>
            <a:pPr lvl="1"/>
            <a:r>
              <a:rPr lang="zh-CN" altLang="en-US" dirty="0" smtClean="0"/>
              <a:t>对输入的变化持续做出反应</a:t>
            </a:r>
            <a:endParaRPr lang="en-US" dirty="0"/>
          </a:p>
          <a:p>
            <a:pPr lvl="1"/>
            <a:r>
              <a:rPr lang="zh-CN" altLang="en-US" dirty="0" smtClean="0"/>
              <a:t>对数据做出操作并实施控制</a:t>
            </a:r>
            <a:endParaRPr lang="en-US" dirty="0"/>
          </a:p>
          <a:p>
            <a:endParaRPr lang="en-US" dirty="0"/>
          </a:p>
          <a:p>
            <a:r>
              <a:rPr lang="zh-CN" altLang="en-US" dirty="0" smtClean="0"/>
              <a:t>存储要素</a:t>
            </a:r>
            <a:endParaRPr lang="en-US" dirty="0"/>
          </a:p>
          <a:p>
            <a:pPr lvl="1"/>
            <a:r>
              <a:rPr lang="zh-CN" altLang="en-US" dirty="0" smtClean="0"/>
              <a:t>存储字节</a:t>
            </a:r>
            <a:r>
              <a:rPr lang="en-US" altLang="zh-CN" dirty="0" smtClean="0"/>
              <a:t>\</a:t>
            </a:r>
            <a:r>
              <a:rPr lang="zh-CN" altLang="en-US" dirty="0" smtClean="0"/>
              <a:t>字</a:t>
            </a:r>
            <a:endParaRPr lang="en-US" dirty="0"/>
          </a:p>
          <a:p>
            <a:pPr lvl="1"/>
            <a:r>
              <a:rPr lang="zh-CN" altLang="en-US" dirty="0" smtClean="0"/>
              <a:t>可寻址的内存</a:t>
            </a:r>
            <a:endParaRPr lang="en-US" dirty="0"/>
          </a:p>
          <a:p>
            <a:pPr lvl="1"/>
            <a:r>
              <a:rPr lang="zh-CN" altLang="en-US" dirty="0" smtClean="0"/>
              <a:t>寄存器地址就是编号</a:t>
            </a:r>
            <a:endParaRPr lang="en-US" dirty="0"/>
          </a:p>
          <a:p>
            <a:pPr lvl="1"/>
            <a:r>
              <a:rPr lang="zh-CN" altLang="en-US" dirty="0" smtClean="0"/>
              <a:t>时钟上升沿触发</a:t>
            </a:r>
            <a:endParaRPr lang="en-US" dirty="0"/>
          </a:p>
        </p:txBody>
      </p:sp>
      <p:grpSp>
        <p:nvGrpSpPr>
          <p:cNvPr id="324633" name="Group 25"/>
          <p:cNvGrpSpPr>
            <a:grpSpLocks/>
          </p:cNvGrpSpPr>
          <p:nvPr/>
        </p:nvGrpSpPr>
        <p:grpSpPr bwMode="auto">
          <a:xfrm>
            <a:off x="4654694" y="4351500"/>
            <a:ext cx="2786759" cy="1603169"/>
            <a:chOff x="2163" y="624"/>
            <a:chExt cx="1753" cy="1008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2451" y="672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000066"/>
                  </a:solidFill>
                </a:rPr>
                <a:t>寄存器文件</a:t>
              </a:r>
              <a:endParaRPr lang="en-US" sz="1600" b="1" dirty="0">
                <a:solidFill>
                  <a:srgbClr val="000066"/>
                </a:solidFill>
              </a:endParaRPr>
            </a:p>
          </p:txBody>
        </p:sp>
        <p:sp>
          <p:nvSpPr>
            <p:cNvPr id="324614" name="Text Box 6"/>
            <p:cNvSpPr txBox="1">
              <a:spLocks noChangeArrowheads="1"/>
            </p:cNvSpPr>
            <p:nvPr/>
          </p:nvSpPr>
          <p:spPr bwMode="auto">
            <a:xfrm>
              <a:off x="2451" y="816"/>
              <a:ext cx="19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324615" name="Text Box 7"/>
            <p:cNvSpPr txBox="1">
              <a:spLocks noChangeArrowheads="1"/>
            </p:cNvSpPr>
            <p:nvPr/>
          </p:nvSpPr>
          <p:spPr bwMode="auto">
            <a:xfrm>
              <a:off x="2451" y="1344"/>
              <a:ext cx="19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324616" name="Text Box 8"/>
            <p:cNvSpPr txBox="1">
              <a:spLocks noChangeArrowheads="1"/>
            </p:cNvSpPr>
            <p:nvPr/>
          </p:nvSpPr>
          <p:spPr bwMode="auto">
            <a:xfrm>
              <a:off x="3219" y="1056"/>
              <a:ext cx="19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W</a:t>
              </a:r>
            </a:p>
          </p:txBody>
        </p:sp>
        <p:sp>
          <p:nvSpPr>
            <p:cNvPr id="324617" name="Oval 9"/>
            <p:cNvSpPr>
              <a:spLocks noChangeArrowheads="1"/>
            </p:cNvSpPr>
            <p:nvPr/>
          </p:nvSpPr>
          <p:spPr bwMode="auto">
            <a:xfrm>
              <a:off x="3566" y="1081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dstW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324618" name="Oval 10"/>
            <p:cNvSpPr>
              <a:spLocks noChangeArrowheads="1"/>
            </p:cNvSpPr>
            <p:nvPr/>
          </p:nvSpPr>
          <p:spPr bwMode="auto">
            <a:xfrm>
              <a:off x="2163" y="816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srcA</a:t>
              </a:r>
            </a:p>
          </p:txBody>
        </p:sp>
        <p:sp>
          <p:nvSpPr>
            <p:cNvPr id="324619" name="Line 11"/>
            <p:cNvSpPr>
              <a:spLocks noChangeShapeType="1"/>
            </p:cNvSpPr>
            <p:nvPr/>
          </p:nvSpPr>
          <p:spPr bwMode="auto">
            <a:xfrm rot="16200000" flipV="1">
              <a:off x="2307" y="6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0" name="Line 12"/>
            <p:cNvSpPr>
              <a:spLocks noChangeShapeType="1"/>
            </p:cNvSpPr>
            <p:nvPr/>
          </p:nvSpPr>
          <p:spPr bwMode="auto">
            <a:xfrm rot="5400000" flipH="1" flipV="1">
              <a:off x="2306" y="86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1" name="Line 13"/>
            <p:cNvSpPr>
              <a:spLocks noChangeShapeType="1"/>
            </p:cNvSpPr>
            <p:nvPr/>
          </p:nvSpPr>
          <p:spPr bwMode="auto">
            <a:xfrm rot="16200000" flipV="1">
              <a:off x="2307" y="12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2" name="Line 14"/>
            <p:cNvSpPr>
              <a:spLocks noChangeShapeType="1"/>
            </p:cNvSpPr>
            <p:nvPr/>
          </p:nvSpPr>
          <p:spPr bwMode="auto">
            <a:xfrm rot="5400000" flipH="1" flipV="1">
              <a:off x="2306" y="139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3" name="Line 15"/>
            <p:cNvSpPr>
              <a:spLocks noChangeShapeType="1"/>
            </p:cNvSpPr>
            <p:nvPr/>
          </p:nvSpPr>
          <p:spPr bwMode="auto">
            <a:xfrm rot="16200000" flipV="1">
              <a:off x="3555" y="9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4" name="Line 16"/>
            <p:cNvSpPr>
              <a:spLocks noChangeShapeType="1"/>
            </p:cNvSpPr>
            <p:nvPr/>
          </p:nvSpPr>
          <p:spPr bwMode="auto">
            <a:xfrm rot="16200000" flipV="1">
              <a:off x="3568" y="1122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5" name="Oval 17"/>
            <p:cNvSpPr>
              <a:spLocks noChangeArrowheads="1"/>
            </p:cNvSpPr>
            <p:nvPr/>
          </p:nvSpPr>
          <p:spPr bwMode="auto">
            <a:xfrm>
              <a:off x="2163" y="62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valA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324626" name="Oval 18"/>
            <p:cNvSpPr>
              <a:spLocks noChangeArrowheads="1"/>
            </p:cNvSpPr>
            <p:nvPr/>
          </p:nvSpPr>
          <p:spPr bwMode="auto">
            <a:xfrm>
              <a:off x="2163" y="134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srcB</a:t>
              </a:r>
            </a:p>
          </p:txBody>
        </p:sp>
        <p:sp>
          <p:nvSpPr>
            <p:cNvPr id="324627" name="Oval 19"/>
            <p:cNvSpPr>
              <a:spLocks noChangeArrowheads="1"/>
            </p:cNvSpPr>
            <p:nvPr/>
          </p:nvSpPr>
          <p:spPr bwMode="auto">
            <a:xfrm>
              <a:off x="2163" y="115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valB</a:t>
              </a:r>
            </a:p>
          </p:txBody>
        </p:sp>
        <p:sp>
          <p:nvSpPr>
            <p:cNvPr id="324628" name="Oval 20"/>
            <p:cNvSpPr>
              <a:spLocks noChangeArrowheads="1"/>
            </p:cNvSpPr>
            <p:nvPr/>
          </p:nvSpPr>
          <p:spPr bwMode="auto">
            <a:xfrm>
              <a:off x="3557" y="836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valW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324631" name="Line 23"/>
            <p:cNvSpPr>
              <a:spLocks noChangeShapeType="1"/>
            </p:cNvSpPr>
            <p:nvPr/>
          </p:nvSpPr>
          <p:spPr bwMode="auto">
            <a:xfrm rot="16200000" flipH="1" flipV="1">
              <a:off x="3521" y="13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32" name="Rectangle 24"/>
            <p:cNvSpPr>
              <a:spLocks noChangeArrowheads="1"/>
            </p:cNvSpPr>
            <p:nvPr/>
          </p:nvSpPr>
          <p:spPr bwMode="auto">
            <a:xfrm>
              <a:off x="3600" y="1392"/>
              <a:ext cx="316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srgbClr val="000066"/>
                  </a:solidFill>
                </a:rPr>
                <a:t>时钟</a:t>
              </a:r>
              <a:endParaRPr lang="en-US" sz="16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24663" name="Group 55"/>
          <p:cNvGrpSpPr>
            <a:grpSpLocks/>
          </p:cNvGrpSpPr>
          <p:nvPr/>
        </p:nvGrpSpPr>
        <p:grpSpPr bwMode="auto">
          <a:xfrm>
            <a:off x="4683930" y="620688"/>
            <a:ext cx="1688270" cy="1755852"/>
            <a:chOff x="1434" y="2352"/>
            <a:chExt cx="1062" cy="1104"/>
          </a:xfrm>
        </p:grpSpPr>
        <p:sp>
          <p:nvSpPr>
            <p:cNvPr id="324637" name="Line 29"/>
            <p:cNvSpPr>
              <a:spLocks noChangeShapeType="1"/>
            </p:cNvSpPr>
            <p:nvPr/>
          </p:nvSpPr>
          <p:spPr bwMode="auto">
            <a:xfrm rot="5400000">
              <a:off x="20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grpSp>
          <p:nvGrpSpPr>
            <p:cNvPr id="324638" name="Group 30"/>
            <p:cNvGrpSpPr>
              <a:grpSpLocks/>
            </p:cNvGrpSpPr>
            <p:nvPr/>
          </p:nvGrpSpPr>
          <p:grpSpPr bwMode="auto">
            <a:xfrm>
              <a:off x="2016" y="2640"/>
              <a:ext cx="288" cy="816"/>
              <a:chOff x="3984" y="2832"/>
              <a:chExt cx="288" cy="816"/>
            </a:xfrm>
          </p:grpSpPr>
          <p:sp>
            <p:nvSpPr>
              <p:cNvPr id="324639" name="Freeform 31"/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192"/>
                  </a:cxn>
                  <a:cxn ang="0">
                    <a:pos x="288" y="624"/>
                  </a:cxn>
                  <a:cxn ang="0">
                    <a:pos x="0" y="816"/>
                  </a:cxn>
                  <a:cxn ang="0">
                    <a:pos x="0" y="0"/>
                  </a:cxn>
                </a:cxnLst>
                <a:rect l="0" t="0" r="r" b="b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24640" name="Text Box 32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240" cy="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66"/>
                    </a:solidFill>
                  </a:rPr>
                  <a:t>A</a:t>
                </a:r>
              </a:p>
              <a:p>
                <a:pPr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66"/>
                    </a:solidFill>
                  </a:rPr>
                  <a:t>L</a:t>
                </a:r>
              </a:p>
              <a:p>
                <a:pPr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66"/>
                    </a:solidFill>
                  </a:rPr>
                  <a:t>U</a:t>
                </a:r>
              </a:p>
            </p:txBody>
          </p:sp>
        </p:grpSp>
        <p:sp>
          <p:nvSpPr>
            <p:cNvPr id="324642" name="Line 34"/>
            <p:cNvSpPr>
              <a:spLocks noChangeShapeType="1"/>
            </p:cNvSpPr>
            <p:nvPr/>
          </p:nvSpPr>
          <p:spPr bwMode="auto">
            <a:xfrm rot="5400000" flipV="1">
              <a:off x="2400" y="29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43" name="Rectangle 35"/>
            <p:cNvSpPr>
              <a:spLocks noChangeArrowheads="1"/>
            </p:cNvSpPr>
            <p:nvPr/>
          </p:nvSpPr>
          <p:spPr bwMode="auto">
            <a:xfrm>
              <a:off x="1968" y="2352"/>
              <a:ext cx="39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fun</a:t>
              </a:r>
            </a:p>
          </p:txBody>
        </p:sp>
        <p:sp>
          <p:nvSpPr>
            <p:cNvPr id="324657" name="Line 49"/>
            <p:cNvSpPr>
              <a:spLocks noChangeShapeType="1"/>
            </p:cNvSpPr>
            <p:nvPr/>
          </p:nvSpPr>
          <p:spPr bwMode="auto">
            <a:xfrm>
              <a:off x="1824" y="278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58" name="Line 50"/>
            <p:cNvSpPr>
              <a:spLocks noChangeShapeType="1"/>
            </p:cNvSpPr>
            <p:nvPr/>
          </p:nvSpPr>
          <p:spPr bwMode="auto">
            <a:xfrm>
              <a:off x="1824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59" name="Rectangle 51"/>
            <p:cNvSpPr>
              <a:spLocks noChangeArrowheads="1"/>
            </p:cNvSpPr>
            <p:nvPr/>
          </p:nvSpPr>
          <p:spPr bwMode="auto">
            <a:xfrm>
              <a:off x="1440" y="2688"/>
              <a:ext cx="39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324660" name="Rectangle 52"/>
            <p:cNvSpPr>
              <a:spLocks noChangeArrowheads="1"/>
            </p:cNvSpPr>
            <p:nvPr/>
          </p:nvSpPr>
          <p:spPr bwMode="auto">
            <a:xfrm>
              <a:off x="1434" y="3196"/>
              <a:ext cx="39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B</a:t>
              </a:r>
            </a:p>
          </p:txBody>
        </p:sp>
      </p:grpSp>
      <p:grpSp>
        <p:nvGrpSpPr>
          <p:cNvPr id="324665" name="Group 57"/>
          <p:cNvGrpSpPr>
            <a:grpSpLocks/>
          </p:cNvGrpSpPr>
          <p:nvPr/>
        </p:nvGrpSpPr>
        <p:grpSpPr bwMode="auto">
          <a:xfrm>
            <a:off x="6104478" y="2586225"/>
            <a:ext cx="1373508" cy="1130807"/>
            <a:chOff x="2304" y="2928"/>
            <a:chExt cx="864" cy="711"/>
          </a:xfrm>
        </p:grpSpPr>
        <p:sp>
          <p:nvSpPr>
            <p:cNvPr id="324644" name="Line 36"/>
            <p:cNvSpPr>
              <a:spLocks noChangeShapeType="1"/>
            </p:cNvSpPr>
            <p:nvPr/>
          </p:nvSpPr>
          <p:spPr bwMode="auto">
            <a:xfrm>
              <a:off x="2880" y="3216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47" name="AutoShape 39"/>
            <p:cNvSpPr>
              <a:spLocks noChangeArrowheads="1"/>
            </p:cNvSpPr>
            <p:nvPr/>
          </p:nvSpPr>
          <p:spPr bwMode="auto">
            <a:xfrm>
              <a:off x="2496" y="292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MUX</a:t>
              </a:r>
            </a:p>
          </p:txBody>
        </p:sp>
        <p:sp>
          <p:nvSpPr>
            <p:cNvPr id="324649" name="Rectangle 41"/>
            <p:cNvSpPr>
              <a:spLocks noChangeArrowheads="1"/>
            </p:cNvSpPr>
            <p:nvPr/>
          </p:nvSpPr>
          <p:spPr bwMode="auto">
            <a:xfrm>
              <a:off x="2496" y="292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324650" name="Rectangle 42"/>
            <p:cNvSpPr>
              <a:spLocks noChangeArrowheads="1"/>
            </p:cNvSpPr>
            <p:nvPr/>
          </p:nvSpPr>
          <p:spPr bwMode="auto">
            <a:xfrm>
              <a:off x="2496" y="340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324661" name="Line 53"/>
            <p:cNvSpPr>
              <a:spLocks noChangeShapeType="1"/>
            </p:cNvSpPr>
            <p:nvPr/>
          </p:nvSpPr>
          <p:spPr bwMode="auto">
            <a:xfrm>
              <a:off x="2304" y="307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64" name="Line 56"/>
            <p:cNvSpPr>
              <a:spLocks noChangeShapeType="1"/>
            </p:cNvSpPr>
            <p:nvPr/>
          </p:nvSpPr>
          <p:spPr bwMode="auto">
            <a:xfrm>
              <a:off x="2304" y="350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24674" name="Group 66"/>
          <p:cNvGrpSpPr>
            <a:grpSpLocks/>
          </p:cNvGrpSpPr>
          <p:nvPr/>
        </p:nvGrpSpPr>
        <p:grpSpPr bwMode="auto">
          <a:xfrm>
            <a:off x="7172762" y="1136085"/>
            <a:ext cx="1373508" cy="1068779"/>
            <a:chOff x="1920" y="3168"/>
            <a:chExt cx="864" cy="672"/>
          </a:xfrm>
        </p:grpSpPr>
        <p:sp>
          <p:nvSpPr>
            <p:cNvPr id="324667" name="Line 59"/>
            <p:cNvSpPr>
              <a:spLocks noChangeShapeType="1"/>
            </p:cNvSpPr>
            <p:nvPr/>
          </p:nvSpPr>
          <p:spPr bwMode="auto">
            <a:xfrm>
              <a:off x="2496" y="345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68" name="AutoShape 60"/>
            <p:cNvSpPr>
              <a:spLocks noChangeArrowheads="1"/>
            </p:cNvSpPr>
            <p:nvPr/>
          </p:nvSpPr>
          <p:spPr bwMode="auto">
            <a:xfrm>
              <a:off x="2112" y="316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66"/>
                  </a:solidFill>
                </a:rPr>
                <a:t>=</a:t>
              </a:r>
            </a:p>
          </p:txBody>
        </p:sp>
        <p:sp>
          <p:nvSpPr>
            <p:cNvPr id="324671" name="Line 63"/>
            <p:cNvSpPr>
              <a:spLocks noChangeShapeType="1"/>
            </p:cNvSpPr>
            <p:nvPr/>
          </p:nvSpPr>
          <p:spPr bwMode="auto">
            <a:xfrm>
              <a:off x="1920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72" name="Line 64"/>
            <p:cNvSpPr>
              <a:spLocks noChangeShapeType="1"/>
            </p:cNvSpPr>
            <p:nvPr/>
          </p:nvSpPr>
          <p:spPr bwMode="auto">
            <a:xfrm>
              <a:off x="1920" y="374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24676" name="Group 68"/>
          <p:cNvGrpSpPr>
            <a:grpSpLocks/>
          </p:cNvGrpSpPr>
          <p:nvPr/>
        </p:nvGrpSpPr>
        <p:grpSpPr bwMode="auto">
          <a:xfrm>
            <a:off x="7630599" y="4427799"/>
            <a:ext cx="991978" cy="1851278"/>
            <a:chOff x="2928" y="2784"/>
            <a:chExt cx="624" cy="1164"/>
          </a:xfrm>
        </p:grpSpPr>
        <p:sp>
          <p:nvSpPr>
            <p:cNvPr id="324636" name="Line 28"/>
            <p:cNvSpPr>
              <a:spLocks noChangeShapeType="1"/>
            </p:cNvSpPr>
            <p:nvPr/>
          </p:nvSpPr>
          <p:spPr bwMode="auto">
            <a:xfrm rot="5400000" flipV="1">
              <a:off x="3432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51" name="Rectangle 43"/>
            <p:cNvSpPr>
              <a:spLocks noChangeArrowheads="1"/>
            </p:cNvSpPr>
            <p:nvPr/>
          </p:nvSpPr>
          <p:spPr bwMode="auto">
            <a:xfrm>
              <a:off x="3168" y="2784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66"/>
                </a:solidFill>
              </a:endParaRPr>
            </a:p>
          </p:txBody>
        </p:sp>
        <p:sp>
          <p:nvSpPr>
            <p:cNvPr id="324652" name="Line 44"/>
            <p:cNvSpPr>
              <a:spLocks noChangeShapeType="1"/>
            </p:cNvSpPr>
            <p:nvPr/>
          </p:nvSpPr>
          <p:spPr bwMode="auto">
            <a:xfrm>
              <a:off x="3216" y="3600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53" name="Text Box 45"/>
            <p:cNvSpPr txBox="1">
              <a:spLocks noChangeArrowheads="1"/>
            </p:cNvSpPr>
            <p:nvPr/>
          </p:nvSpPr>
          <p:spPr bwMode="auto">
            <a:xfrm>
              <a:off x="3026" y="3733"/>
              <a:ext cx="351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000066"/>
                  </a:solidFill>
                </a:rPr>
                <a:t>时钟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324675" name="Line 67"/>
            <p:cNvSpPr>
              <a:spLocks noChangeShapeType="1"/>
            </p:cNvSpPr>
            <p:nvPr/>
          </p:nvSpPr>
          <p:spPr bwMode="auto">
            <a:xfrm rot="5400000" flipV="1">
              <a:off x="3048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87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硬件控制语言</a:t>
            </a:r>
            <a:endParaRPr 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96752"/>
            <a:ext cx="8594725" cy="5267325"/>
          </a:xfrm>
        </p:spPr>
        <p:txBody>
          <a:bodyPr/>
          <a:lstStyle/>
          <a:p>
            <a:pPr lvl="1"/>
            <a:r>
              <a:rPr lang="zh-CN" altLang="en-US" dirty="0" smtClean="0"/>
              <a:t>非常简单的硬件描述语言</a:t>
            </a:r>
            <a:endParaRPr lang="en-US" dirty="0" smtClean="0"/>
          </a:p>
          <a:p>
            <a:pPr lvl="1"/>
            <a:r>
              <a:rPr lang="zh-CN" altLang="en-US" dirty="0" smtClean="0"/>
              <a:t>只能表达有限的硬件操作</a:t>
            </a:r>
            <a:endParaRPr lang="en-US" dirty="0" smtClean="0"/>
          </a:p>
          <a:p>
            <a:pPr lvl="2"/>
            <a:r>
              <a:rPr lang="zh-CN" altLang="en-US" dirty="0" smtClean="0"/>
              <a:t>这也是我们想要探索和改进的部分</a:t>
            </a:r>
            <a:endParaRPr lang="en-US" dirty="0"/>
          </a:p>
          <a:p>
            <a:r>
              <a:rPr lang="zh-CN" altLang="en-US" dirty="0" smtClean="0"/>
              <a:t>数据类型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zh-CN" altLang="en-US" dirty="0" smtClean="0"/>
              <a:t>布尔型</a:t>
            </a:r>
            <a:r>
              <a:rPr lang="en-US" dirty="0" smtClean="0"/>
              <a:t>: </a:t>
            </a:r>
            <a:r>
              <a:rPr lang="en-US" dirty="0"/>
              <a:t>Boolean</a:t>
            </a:r>
          </a:p>
          <a:p>
            <a:pPr lvl="2"/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c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 </a:t>
            </a:r>
            <a:r>
              <a:rPr lang="zh-CN" altLang="en-US" dirty="0" smtClean="0"/>
              <a:t>整型</a:t>
            </a:r>
            <a:r>
              <a:rPr lang="en-US" dirty="0" smtClean="0"/>
              <a:t>: </a:t>
            </a:r>
            <a:r>
              <a:rPr lang="en-US" dirty="0"/>
              <a:t>words</a:t>
            </a:r>
          </a:p>
          <a:p>
            <a:pPr lvl="2"/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C</a:t>
            </a:r>
            <a:r>
              <a:rPr lang="en-US" dirty="0"/>
              <a:t>, …</a:t>
            </a:r>
          </a:p>
          <a:p>
            <a:pPr lvl="2"/>
            <a:r>
              <a:rPr lang="zh-CN" altLang="en-US" dirty="0" smtClean="0"/>
              <a:t>不指定字长</a:t>
            </a:r>
            <a:r>
              <a:rPr lang="en-US" dirty="0" smtClean="0"/>
              <a:t>---</a:t>
            </a:r>
            <a:r>
              <a:rPr lang="zh-CN" altLang="en-US" dirty="0" smtClean="0"/>
              <a:t>可以是字节</a:t>
            </a:r>
            <a:r>
              <a:rPr lang="en-US" dirty="0" smtClean="0"/>
              <a:t>, 32-bit</a:t>
            </a:r>
            <a:r>
              <a:rPr lang="zh-CN" altLang="en-US" dirty="0" smtClean="0"/>
              <a:t>的字</a:t>
            </a:r>
            <a:r>
              <a:rPr lang="en-US" dirty="0" smtClean="0"/>
              <a:t>,</a:t>
            </a:r>
            <a:r>
              <a:rPr lang="zh-CN" altLang="en-US" dirty="0" smtClean="0"/>
              <a:t>等等</a:t>
            </a:r>
            <a:endParaRPr lang="en-US" dirty="0" smtClean="0"/>
          </a:p>
          <a:p>
            <a:r>
              <a:rPr lang="zh-CN" altLang="en-US" dirty="0" smtClean="0"/>
              <a:t>声明</a:t>
            </a:r>
            <a:endParaRPr lang="en-US" dirty="0" smtClean="0"/>
          </a:p>
          <a:p>
            <a:pPr lvl="1"/>
            <a:r>
              <a:rPr lang="en-US" b="1" dirty="0" smtClean="0"/>
              <a:t> </a:t>
            </a:r>
            <a:r>
              <a:rPr lang="en-US" sz="1800" b="1" dirty="0">
                <a:solidFill>
                  <a:schemeClr val="folHlink"/>
                </a:solidFill>
                <a:latin typeface="Courier New" pitchFamily="49" charset="0"/>
              </a:rPr>
              <a:t>bool a = </a:t>
            </a:r>
            <a:r>
              <a:rPr lang="zh-CN" altLang="en-US" sz="1800" b="1" i="1" dirty="0">
                <a:solidFill>
                  <a:schemeClr val="folHlink"/>
                </a:solidFill>
                <a:latin typeface="Courier New" pitchFamily="49" charset="0"/>
              </a:rPr>
              <a:t>布尔表达式</a:t>
            </a:r>
            <a:r>
              <a:rPr lang="en-US" sz="1800" b="1" i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folHlink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en-US" b="1" dirty="0"/>
              <a:t> </a:t>
            </a:r>
            <a:r>
              <a:rPr lang="en-US" sz="1800" b="1" dirty="0" err="1">
                <a:solidFill>
                  <a:schemeClr val="folHlink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folHlink"/>
                </a:solidFill>
                <a:latin typeface="Courier New" pitchFamily="49" charset="0"/>
              </a:rPr>
              <a:t> A = </a:t>
            </a:r>
            <a:r>
              <a:rPr lang="zh-CN" altLang="en-US" sz="1800" b="1" i="1" dirty="0">
                <a:solidFill>
                  <a:schemeClr val="folHlink"/>
                </a:solidFill>
                <a:latin typeface="Courier New" pitchFamily="49" charset="0"/>
              </a:rPr>
              <a:t>整数表达式</a:t>
            </a:r>
            <a:r>
              <a:rPr lang="en-US" sz="1800" b="1" i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folHlink"/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599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32656"/>
            <a:ext cx="8786982" cy="762000"/>
          </a:xfrm>
        </p:spPr>
        <p:txBody>
          <a:bodyPr/>
          <a:lstStyle/>
          <a:p>
            <a:r>
              <a:rPr lang="en-US" dirty="0" smtClean="0"/>
              <a:t>HCL</a:t>
            </a:r>
            <a:r>
              <a:rPr lang="zh-CN" altLang="en-US" dirty="0" smtClean="0"/>
              <a:t>操作</a:t>
            </a:r>
            <a:endParaRPr lang="en-US" dirty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052736"/>
            <a:ext cx="8594725" cy="5267325"/>
          </a:xfrm>
        </p:spPr>
        <p:txBody>
          <a:bodyPr/>
          <a:lstStyle/>
          <a:p>
            <a:pPr lvl="1"/>
            <a:r>
              <a:rPr lang="zh-CN" altLang="en-US" sz="2000" dirty="0" smtClean="0"/>
              <a:t>根据返回值的类型分类</a:t>
            </a:r>
            <a:endParaRPr lang="en-US" sz="2000" dirty="0"/>
          </a:p>
          <a:p>
            <a:r>
              <a:rPr lang="zh-CN" altLang="en-US" dirty="0" smtClean="0"/>
              <a:t>布尔表达式</a:t>
            </a:r>
            <a:endParaRPr lang="en-US" dirty="0"/>
          </a:p>
          <a:p>
            <a:pPr lvl="1"/>
            <a:r>
              <a:rPr lang="zh-CN" altLang="en-US" sz="2000" dirty="0" smtClean="0"/>
              <a:t>逻辑操作</a:t>
            </a:r>
            <a:endParaRPr lang="en-US" sz="2000" dirty="0"/>
          </a:p>
          <a:p>
            <a:pPr lvl="2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a &amp;&amp;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||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!a</a:t>
            </a:r>
          </a:p>
          <a:p>
            <a:pPr lvl="1"/>
            <a:r>
              <a:rPr lang="zh-CN" altLang="en-US" sz="2000" dirty="0" smtClean="0"/>
              <a:t>字的比较</a:t>
            </a:r>
            <a:endParaRPr lang="en-US" sz="2000" dirty="0"/>
          </a:p>
          <a:p>
            <a:pPr lvl="2"/>
            <a:r>
              <a:rPr lang="en-US" sz="2000" dirty="0">
                <a:latin typeface="Courier New" pitchFamily="49" charset="0"/>
              </a:rPr>
              <a:t>A ==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!=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&lt;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&lt;=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&gt;=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&gt; B</a:t>
            </a:r>
          </a:p>
          <a:p>
            <a:pPr lvl="1"/>
            <a:r>
              <a:rPr lang="zh-CN" altLang="en-US" sz="2000" dirty="0" smtClean="0"/>
              <a:t>集合关系</a:t>
            </a:r>
            <a:endParaRPr lang="en-US" sz="2000" dirty="0"/>
          </a:p>
          <a:p>
            <a:pPr lvl="2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A in { B, C, D }</a:t>
            </a:r>
          </a:p>
          <a:p>
            <a:pPr lvl="3"/>
            <a:r>
              <a:rPr lang="zh-CN" altLang="en-US" sz="2000" dirty="0" smtClean="0"/>
              <a:t>等同于</a:t>
            </a:r>
            <a:r>
              <a:rPr lang="en-US" sz="2000" dirty="0" smtClean="0"/>
              <a:t> </a:t>
            </a:r>
            <a:r>
              <a:rPr lang="en-US" sz="2000" dirty="0">
                <a:latin typeface="Courier New" pitchFamily="49" charset="0"/>
              </a:rPr>
              <a:t>A == B || A == C || A == D</a:t>
            </a:r>
          </a:p>
          <a:p>
            <a:r>
              <a:rPr lang="zh-CN" altLang="en-US" dirty="0" smtClean="0"/>
              <a:t>整数表达式</a:t>
            </a:r>
            <a:endParaRPr lang="en-US" dirty="0"/>
          </a:p>
          <a:p>
            <a:pPr lvl="1"/>
            <a:r>
              <a:rPr lang="zh-CN" altLang="en-US" sz="2000" dirty="0" smtClean="0"/>
              <a:t>表达式实例</a:t>
            </a:r>
            <a:endParaRPr lang="en-US" sz="2000" dirty="0"/>
          </a:p>
          <a:p>
            <a:pPr lvl="2"/>
            <a:r>
              <a:rPr lang="en-US" sz="2000" dirty="0"/>
              <a:t> </a:t>
            </a:r>
            <a:r>
              <a:rPr lang="zh-CN" altLang="en-US" sz="2000" dirty="0" smtClean="0"/>
              <a:t>情况表达式</a:t>
            </a:r>
            <a:r>
              <a:rPr lang="en-US" sz="2000" dirty="0" smtClean="0">
                <a:latin typeface="Courier New" pitchFamily="49" charset="0"/>
              </a:rPr>
              <a:t>[ </a:t>
            </a:r>
            <a:r>
              <a:rPr lang="en-US" sz="2000" dirty="0">
                <a:latin typeface="Courier New" pitchFamily="49" charset="0"/>
              </a:rPr>
              <a:t>a : A; b : B; c : C ]</a:t>
            </a:r>
          </a:p>
          <a:p>
            <a:pPr lvl="2"/>
            <a:r>
              <a:rPr lang="zh-CN" altLang="en-US" sz="2000" dirty="0" smtClean="0"/>
              <a:t>依次测试选择表达式</a:t>
            </a:r>
            <a:r>
              <a:rPr lang="en-US" sz="2000" dirty="0" smtClean="0">
                <a:latin typeface="Courier New" pitchFamily="49" charset="0"/>
              </a:rPr>
              <a:t>a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dirty="0"/>
              <a:t>, </a:t>
            </a:r>
            <a:r>
              <a:rPr lang="en-US" sz="2000" dirty="0" smtClean="0"/>
              <a:t>…</a:t>
            </a:r>
            <a:r>
              <a:rPr lang="zh-CN" altLang="en-US" sz="2000" dirty="0" smtClean="0"/>
              <a:t>等等</a:t>
            </a:r>
            <a:endParaRPr lang="en-US" sz="2000" dirty="0" smtClean="0"/>
          </a:p>
          <a:p>
            <a:pPr lvl="2"/>
            <a:r>
              <a:rPr lang="zh-CN" altLang="en-US" sz="2000" dirty="0" smtClean="0"/>
              <a:t>当首个选择表达式测试通过后返回相应的情况</a:t>
            </a:r>
            <a:r>
              <a:rPr lang="en-US" sz="2000" dirty="0" smtClean="0">
                <a:latin typeface="Courier New" pitchFamily="49" charset="0"/>
              </a:rPr>
              <a:t>A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</a:rPr>
              <a:t>B</a:t>
            </a:r>
            <a:r>
              <a:rPr lang="zh-CN" altLang="en-US" sz="2000" dirty="0" smtClean="0"/>
              <a:t>或</a:t>
            </a:r>
            <a:r>
              <a:rPr lang="en-US" sz="2000" dirty="0" smtClean="0">
                <a:latin typeface="Courier New" pitchFamily="49" charset="0"/>
              </a:rPr>
              <a:t>C</a:t>
            </a:r>
            <a:r>
              <a:rPr lang="en-US" sz="2000" dirty="0" smtClean="0"/>
              <a:t>,…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586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07" name="Rectangle 79"/>
          <p:cNvSpPr>
            <a:spLocks noChangeArrowheads="1"/>
          </p:cNvSpPr>
          <p:nvPr/>
        </p:nvSpPr>
        <p:spPr bwMode="auto">
          <a:xfrm>
            <a:off x="7538115" y="6459633"/>
            <a:ext cx="92529" cy="34176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29808" name="Rectangle 80"/>
          <p:cNvSpPr>
            <a:spLocks noGrp="1" noChangeArrowheads="1"/>
          </p:cNvSpPr>
          <p:nvPr>
            <p:ph type="title"/>
          </p:nvPr>
        </p:nvSpPr>
        <p:spPr>
          <a:xfrm>
            <a:off x="405378" y="248113"/>
            <a:ext cx="5622796" cy="780909"/>
          </a:xfrm>
        </p:spPr>
        <p:txBody>
          <a:bodyPr/>
          <a:lstStyle/>
          <a:p>
            <a:r>
              <a:rPr lang="en-US" dirty="0"/>
              <a:t>SEQ </a:t>
            </a:r>
            <a:r>
              <a:rPr lang="zh-CN" altLang="en-US" dirty="0" smtClean="0"/>
              <a:t>硬件结构</a:t>
            </a:r>
            <a:endParaRPr lang="en-US" dirty="0"/>
          </a:p>
        </p:txBody>
      </p:sp>
      <p:sp>
        <p:nvSpPr>
          <p:cNvPr id="329809" name="Rectangle 81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4668972" cy="5223022"/>
          </a:xfrm>
        </p:spPr>
        <p:txBody>
          <a:bodyPr/>
          <a:lstStyle/>
          <a:p>
            <a:r>
              <a:rPr lang="zh-CN" altLang="en-US" sz="2400" dirty="0"/>
              <a:t>状态</a:t>
            </a:r>
            <a:endParaRPr lang="en-US" sz="2400" dirty="0"/>
          </a:p>
          <a:p>
            <a:pPr lvl="1"/>
            <a:r>
              <a:rPr lang="zh-CN" altLang="en-US" sz="2000" dirty="0"/>
              <a:t>程序计数器</a:t>
            </a:r>
            <a:r>
              <a:rPr lang="en-US" sz="2000" dirty="0"/>
              <a:t> (</a:t>
            </a:r>
            <a:r>
              <a:rPr lang="en-US" sz="2000" dirty="0" smtClean="0"/>
              <a:t>PC)</a:t>
            </a:r>
            <a:endParaRPr lang="en-US" sz="2000" dirty="0"/>
          </a:p>
          <a:p>
            <a:pPr lvl="1"/>
            <a:r>
              <a:rPr lang="zh-CN" altLang="en-US" sz="2000" dirty="0"/>
              <a:t>条件码寄存器</a:t>
            </a:r>
            <a:r>
              <a:rPr lang="en-US" sz="2000" dirty="0"/>
              <a:t> (</a:t>
            </a:r>
            <a:r>
              <a:rPr lang="en-US" sz="2000" dirty="0" smtClean="0"/>
              <a:t>CC)</a:t>
            </a:r>
            <a:endParaRPr lang="en-US" sz="2000" dirty="0"/>
          </a:p>
          <a:p>
            <a:pPr lvl="1"/>
            <a:r>
              <a:rPr lang="zh-CN" altLang="en-US" sz="2000" dirty="0"/>
              <a:t>寄存器文件</a:t>
            </a:r>
            <a:endParaRPr lang="en-US" sz="2000" dirty="0"/>
          </a:p>
          <a:p>
            <a:pPr lvl="1"/>
            <a:r>
              <a:rPr lang="zh-CN" altLang="en-US" sz="2000" dirty="0"/>
              <a:t>内存</a:t>
            </a:r>
            <a:endParaRPr lang="en-US" sz="2000" dirty="0"/>
          </a:p>
          <a:p>
            <a:pPr lvl="2"/>
            <a:r>
              <a:rPr lang="zh-CN" altLang="en-US" sz="1800" dirty="0"/>
              <a:t>访问相同的内存空间</a:t>
            </a:r>
            <a:endParaRPr lang="en-US" sz="1800" dirty="0"/>
          </a:p>
          <a:p>
            <a:pPr lvl="2"/>
            <a:r>
              <a:rPr lang="zh-CN" altLang="en-US" sz="1800" dirty="0"/>
              <a:t>数据</a:t>
            </a:r>
            <a:r>
              <a:rPr lang="en-US" sz="1800" dirty="0"/>
              <a:t>: </a:t>
            </a:r>
            <a:r>
              <a:rPr lang="zh-CN" altLang="en-US" sz="1800" dirty="0"/>
              <a:t>为了读取或写入程序的数据</a:t>
            </a:r>
            <a:endParaRPr lang="en-US" sz="1800" dirty="0"/>
          </a:p>
          <a:p>
            <a:pPr lvl="2"/>
            <a:r>
              <a:rPr lang="zh-CN" altLang="en-US" sz="1800" dirty="0"/>
              <a:t>指令</a:t>
            </a:r>
            <a:r>
              <a:rPr lang="en-US" sz="1800" dirty="0"/>
              <a:t>: </a:t>
            </a:r>
            <a:r>
              <a:rPr lang="zh-CN" altLang="en-US" sz="1800" dirty="0"/>
              <a:t>为了读指令</a:t>
            </a:r>
            <a:endParaRPr lang="en-US" sz="1800" dirty="0"/>
          </a:p>
          <a:p>
            <a:r>
              <a:rPr lang="zh-CN" altLang="en-US" sz="2400" dirty="0" smtClean="0"/>
              <a:t>指令执行过程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读取</a:t>
            </a:r>
            <a:r>
              <a:rPr lang="zh-CN" altLang="en-US" sz="2000" dirty="0"/>
              <a:t>由</a:t>
            </a:r>
            <a:r>
              <a:rPr lang="en-US" altLang="zh-CN" sz="2000" dirty="0"/>
              <a:t>PC</a:t>
            </a:r>
            <a:r>
              <a:rPr lang="zh-CN" altLang="en-US" sz="2000" dirty="0"/>
              <a:t>指定地址的指令</a:t>
            </a:r>
            <a:endParaRPr lang="en-US" sz="2000" dirty="0"/>
          </a:p>
          <a:p>
            <a:pPr lvl="1"/>
            <a:r>
              <a:rPr lang="zh-CN" altLang="en-US" sz="2000" dirty="0"/>
              <a:t>分多个阶段执行</a:t>
            </a:r>
            <a:endParaRPr lang="en-US" sz="2000" dirty="0"/>
          </a:p>
          <a:p>
            <a:pPr lvl="1"/>
            <a:r>
              <a:rPr lang="zh-CN" altLang="en-US" sz="2000" dirty="0"/>
              <a:t>更新</a:t>
            </a:r>
            <a:r>
              <a:rPr lang="en-US" altLang="zh-CN" sz="2000" dirty="0"/>
              <a:t>PC</a:t>
            </a:r>
            <a:endParaRPr lang="en-US" sz="2000" dirty="0"/>
          </a:p>
        </p:txBody>
      </p:sp>
      <p:sp>
        <p:nvSpPr>
          <p:cNvPr id="329851" name="Rectangle 123"/>
          <p:cNvSpPr>
            <a:spLocks noChangeArrowheads="1"/>
          </p:cNvSpPr>
          <p:nvPr/>
        </p:nvSpPr>
        <p:spPr bwMode="auto">
          <a:xfrm>
            <a:off x="4532141" y="857200"/>
            <a:ext cx="677216" cy="1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29973" name="Rectangle 245"/>
          <p:cNvSpPr>
            <a:spLocks noChangeArrowheads="1"/>
          </p:cNvSpPr>
          <p:nvPr/>
        </p:nvSpPr>
        <p:spPr bwMode="auto">
          <a:xfrm>
            <a:off x="4532139" y="346624"/>
            <a:ext cx="260712" cy="1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29975" name="Rectangle 247"/>
          <p:cNvSpPr>
            <a:spLocks noChangeArrowheads="1"/>
          </p:cNvSpPr>
          <p:nvPr/>
        </p:nvSpPr>
        <p:spPr bwMode="auto">
          <a:xfrm>
            <a:off x="5807085" y="686979"/>
            <a:ext cx="1489557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29982" name="Rectangle 254"/>
          <p:cNvSpPr>
            <a:spLocks noChangeArrowheads="1"/>
          </p:cNvSpPr>
          <p:nvPr/>
        </p:nvSpPr>
        <p:spPr bwMode="auto">
          <a:xfrm>
            <a:off x="5807085" y="262330"/>
            <a:ext cx="1489557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29889" name="Rectangle 161"/>
          <p:cNvSpPr>
            <a:spLocks noChangeArrowheads="1"/>
          </p:cNvSpPr>
          <p:nvPr/>
        </p:nvSpPr>
        <p:spPr bwMode="auto">
          <a:xfrm>
            <a:off x="5405808" y="6259901"/>
            <a:ext cx="639438" cy="254511"/>
          </a:xfrm>
          <a:prstGeom prst="rect">
            <a:avLst/>
          </a:prstGeom>
          <a:solidFill>
            <a:schemeClr val="bg1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</a:rPr>
              <a:t>PC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191" name="右箭头 190"/>
          <p:cNvSpPr/>
          <p:nvPr/>
        </p:nvSpPr>
        <p:spPr bwMode="auto">
          <a:xfrm rot="5400000" flipH="1">
            <a:off x="5521396" y="5966076"/>
            <a:ext cx="382629" cy="205020"/>
          </a:xfrm>
          <a:prstGeom prst="rightArrow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765750" y="5900056"/>
            <a:ext cx="1644623" cy="310872"/>
            <a:chOff x="5765751" y="5900056"/>
            <a:chExt cx="1265569" cy="310872"/>
          </a:xfrm>
        </p:grpSpPr>
        <p:sp>
          <p:nvSpPr>
            <p:cNvPr id="329971" name="Rectangle 243"/>
            <p:cNvSpPr>
              <a:spLocks noChangeArrowheads="1"/>
            </p:cNvSpPr>
            <p:nvPr/>
          </p:nvSpPr>
          <p:spPr bwMode="auto">
            <a:xfrm>
              <a:off x="5765751" y="6101332"/>
              <a:ext cx="1119321" cy="109596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92" name="右箭头 191"/>
            <p:cNvSpPr/>
            <p:nvPr/>
          </p:nvSpPr>
          <p:spPr bwMode="auto">
            <a:xfrm rot="5400000" flipH="1">
              <a:off x="6777147" y="5949209"/>
              <a:ext cx="303325" cy="205020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283989" y="4824735"/>
            <a:ext cx="3554391" cy="1190274"/>
            <a:chOff x="4283989" y="4824735"/>
            <a:chExt cx="3554391" cy="1190274"/>
          </a:xfrm>
        </p:grpSpPr>
        <p:sp>
          <p:nvSpPr>
            <p:cNvPr id="329812" name="Rectangle 84"/>
            <p:cNvSpPr>
              <a:spLocks noChangeArrowheads="1"/>
            </p:cNvSpPr>
            <p:nvPr/>
          </p:nvSpPr>
          <p:spPr bwMode="auto">
            <a:xfrm>
              <a:off x="5649192" y="5157192"/>
              <a:ext cx="169200" cy="46800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22" name="Rectangle 94"/>
            <p:cNvSpPr>
              <a:spLocks noChangeArrowheads="1"/>
            </p:cNvSpPr>
            <p:nvPr/>
          </p:nvSpPr>
          <p:spPr bwMode="auto">
            <a:xfrm>
              <a:off x="6613547" y="5563167"/>
              <a:ext cx="1224833" cy="31410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/>
                <a:t>PC</a:t>
              </a:r>
              <a:r>
                <a:rPr lang="zh-CN" altLang="en-US" dirty="0" smtClean="0"/>
                <a:t>增加器</a:t>
              </a:r>
              <a:endParaRPr lang="en-US" dirty="0"/>
            </a:p>
          </p:txBody>
        </p:sp>
        <p:sp>
          <p:nvSpPr>
            <p:cNvPr id="329843" name="Rectangle 115"/>
            <p:cNvSpPr>
              <a:spLocks noChangeArrowheads="1"/>
            </p:cNvSpPr>
            <p:nvPr/>
          </p:nvSpPr>
          <p:spPr bwMode="auto">
            <a:xfrm>
              <a:off x="4532140" y="5622174"/>
              <a:ext cx="405376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44" name="Rectangle 116"/>
            <p:cNvSpPr>
              <a:spLocks noChangeArrowheads="1"/>
            </p:cNvSpPr>
            <p:nvPr/>
          </p:nvSpPr>
          <p:spPr bwMode="auto">
            <a:xfrm>
              <a:off x="4283989" y="5682610"/>
              <a:ext cx="673261" cy="332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</a:rPr>
                <a:t>Fetch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190" name="Rectangle 94"/>
            <p:cNvSpPr>
              <a:spLocks noChangeArrowheads="1"/>
            </p:cNvSpPr>
            <p:nvPr/>
          </p:nvSpPr>
          <p:spPr bwMode="auto">
            <a:xfrm>
              <a:off x="5101131" y="5577965"/>
              <a:ext cx="1275955" cy="299307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指令内存</a:t>
              </a:r>
              <a:endParaRPr lang="en-US" dirty="0"/>
            </a:p>
          </p:txBody>
        </p:sp>
        <p:sp>
          <p:nvSpPr>
            <p:cNvPr id="329853" name="Rectangle 125"/>
            <p:cNvSpPr>
              <a:spLocks noChangeArrowheads="1"/>
            </p:cNvSpPr>
            <p:nvPr/>
          </p:nvSpPr>
          <p:spPr bwMode="auto">
            <a:xfrm>
              <a:off x="4999535" y="5025714"/>
              <a:ext cx="596141" cy="408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54" name="Rectangle 126"/>
            <p:cNvSpPr>
              <a:spLocks noChangeArrowheads="1"/>
            </p:cNvSpPr>
            <p:nvPr/>
          </p:nvSpPr>
          <p:spPr bwMode="auto">
            <a:xfrm>
              <a:off x="4358572" y="4824735"/>
              <a:ext cx="1224793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icode</a:t>
              </a:r>
              <a:r>
                <a:rPr lang="en-US" sz="2000" dirty="0">
                  <a:solidFill>
                    <a:srgbClr val="0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ifun</a:t>
              </a:r>
              <a:endParaRPr lang="en-US" altLang="zh-CN" sz="2000" dirty="0">
                <a:solidFill>
                  <a:srgbClr val="000000"/>
                </a:solidFill>
              </a:endParaRPr>
            </a:p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>
                  <a:solidFill>
                    <a:srgbClr val="000000"/>
                  </a:solidFill>
                </a:rPr>
                <a:t>rA</a:t>
              </a:r>
              <a:r>
                <a:rPr lang="en-US" altLang="zh-CN" sz="2000" dirty="0">
                  <a:solidFill>
                    <a:srgbClr val="0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rB</a:t>
              </a:r>
              <a:endParaRPr lang="en-US" altLang="zh-CN" sz="2000" dirty="0">
                <a:solidFill>
                  <a:srgbClr val="000000"/>
                </a:solidFill>
              </a:endParaRPr>
            </a:p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 smtClean="0">
                  <a:solidFill>
                    <a:srgbClr val="000000"/>
                  </a:solidFill>
                </a:rPr>
                <a:t>valC</a:t>
              </a:r>
              <a:endParaRPr lang="en-US" sz="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911" name="Rectangle 183"/>
            <p:cNvSpPr>
              <a:spLocks noChangeArrowheads="1"/>
            </p:cNvSpPr>
            <p:nvPr/>
          </p:nvSpPr>
          <p:spPr bwMode="auto">
            <a:xfrm>
              <a:off x="5977185" y="5025714"/>
              <a:ext cx="639063" cy="17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832195" y="5231866"/>
              <a:ext cx="1497198" cy="319765"/>
              <a:chOff x="5832195" y="5231866"/>
              <a:chExt cx="1130331" cy="319765"/>
            </a:xfrm>
          </p:grpSpPr>
          <p:sp>
            <p:nvSpPr>
              <p:cNvPr id="329908" name="Rectangle 180"/>
              <p:cNvSpPr>
                <a:spLocks noChangeArrowheads="1"/>
              </p:cNvSpPr>
              <p:nvPr/>
            </p:nvSpPr>
            <p:spPr bwMode="auto">
              <a:xfrm>
                <a:off x="6861222" y="5280839"/>
                <a:ext cx="101304" cy="270792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89" name="右箭头 188"/>
              <p:cNvSpPr/>
              <p:nvPr/>
            </p:nvSpPr>
            <p:spPr bwMode="auto">
              <a:xfrm flipH="1">
                <a:off x="5832195" y="5231866"/>
                <a:ext cx="1121622" cy="18629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329912" name="Rectangle 184"/>
            <p:cNvSpPr>
              <a:spLocks noChangeArrowheads="1"/>
            </p:cNvSpPr>
            <p:nvPr/>
          </p:nvSpPr>
          <p:spPr bwMode="auto">
            <a:xfrm>
              <a:off x="6104434" y="5024209"/>
              <a:ext cx="4103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valP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283988" y="3893720"/>
            <a:ext cx="3554393" cy="1290327"/>
            <a:chOff x="4283988" y="3893720"/>
            <a:chExt cx="3554393" cy="1290327"/>
          </a:xfrm>
        </p:grpSpPr>
        <p:sp>
          <p:nvSpPr>
            <p:cNvPr id="329845" name="Rectangle 117"/>
            <p:cNvSpPr>
              <a:spLocks noChangeArrowheads="1"/>
            </p:cNvSpPr>
            <p:nvPr/>
          </p:nvSpPr>
          <p:spPr bwMode="auto">
            <a:xfrm>
              <a:off x="4532141" y="4473872"/>
              <a:ext cx="511886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46" name="Rectangle 118"/>
            <p:cNvSpPr>
              <a:spLocks noChangeArrowheads="1"/>
            </p:cNvSpPr>
            <p:nvPr/>
          </p:nvSpPr>
          <p:spPr bwMode="auto">
            <a:xfrm>
              <a:off x="4283988" y="4461148"/>
              <a:ext cx="913712" cy="332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</a:rPr>
                <a:t>Decode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29867" name="Rectangle 139"/>
            <p:cNvSpPr>
              <a:spLocks noChangeArrowheads="1"/>
            </p:cNvSpPr>
            <p:nvPr/>
          </p:nvSpPr>
          <p:spPr bwMode="auto">
            <a:xfrm>
              <a:off x="6786367" y="4700369"/>
              <a:ext cx="170099" cy="136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81" name="Rectangle 153"/>
            <p:cNvSpPr>
              <a:spLocks noChangeArrowheads="1"/>
            </p:cNvSpPr>
            <p:nvPr/>
          </p:nvSpPr>
          <p:spPr bwMode="auto">
            <a:xfrm>
              <a:off x="6786367" y="4700369"/>
              <a:ext cx="170099" cy="136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718764" y="4404754"/>
              <a:ext cx="1119617" cy="779293"/>
              <a:chOff x="7204557" y="4708322"/>
              <a:chExt cx="553218" cy="401026"/>
            </a:xfrm>
          </p:grpSpPr>
          <p:sp>
            <p:nvSpPr>
              <p:cNvPr id="329878" name="Rectangle 150"/>
              <p:cNvSpPr>
                <a:spLocks noChangeArrowheads="1"/>
              </p:cNvSpPr>
              <p:nvPr/>
            </p:nvSpPr>
            <p:spPr bwMode="auto">
              <a:xfrm>
                <a:off x="7204557" y="4708322"/>
                <a:ext cx="553218" cy="384888"/>
              </a:xfrm>
              <a:prstGeom prst="rect">
                <a:avLst/>
              </a:prstGeom>
              <a:solidFill>
                <a:srgbClr val="CC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29879" name="Rectangle 151"/>
              <p:cNvSpPr>
                <a:spLocks noChangeArrowheads="1"/>
              </p:cNvSpPr>
              <p:nvPr/>
            </p:nvSpPr>
            <p:spPr bwMode="auto">
              <a:xfrm>
                <a:off x="7300705" y="4799083"/>
                <a:ext cx="339769" cy="256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/>
                  <a:t>寄存器</a:t>
                </a:r>
                <a:endParaRPr lang="en-US" altLang="zh-CN" dirty="0"/>
              </a:p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/>
                  <a:t>文件</a:t>
                </a:r>
                <a:endParaRPr lang="en-US" dirty="0"/>
              </a:p>
            </p:txBody>
          </p:sp>
          <p:sp>
            <p:nvSpPr>
              <p:cNvPr id="329882" name="Rectangle 154"/>
              <p:cNvSpPr>
                <a:spLocks noChangeArrowheads="1"/>
              </p:cNvSpPr>
              <p:nvPr/>
            </p:nvSpPr>
            <p:spPr bwMode="auto">
              <a:xfrm>
                <a:off x="7308339" y="4709843"/>
                <a:ext cx="98905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A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29884" name="Rectangle 156"/>
              <p:cNvSpPr>
                <a:spLocks noChangeArrowheads="1"/>
              </p:cNvSpPr>
              <p:nvPr/>
            </p:nvSpPr>
            <p:spPr bwMode="auto">
              <a:xfrm>
                <a:off x="7521361" y="4709841"/>
                <a:ext cx="98905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B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29886" name="Rectangle 158"/>
              <p:cNvSpPr>
                <a:spLocks noChangeArrowheads="1"/>
              </p:cNvSpPr>
              <p:nvPr/>
            </p:nvSpPr>
            <p:spPr bwMode="auto">
              <a:xfrm>
                <a:off x="7641380" y="4762327"/>
                <a:ext cx="113220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M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29888" name="Rectangle 160"/>
              <p:cNvSpPr>
                <a:spLocks noChangeArrowheads="1"/>
              </p:cNvSpPr>
              <p:nvPr/>
            </p:nvSpPr>
            <p:spPr bwMode="auto">
              <a:xfrm>
                <a:off x="7652441" y="4973855"/>
                <a:ext cx="91096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E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29925" name="Rectangle 197"/>
            <p:cNvSpPr>
              <a:spLocks noChangeArrowheads="1"/>
            </p:cNvSpPr>
            <p:nvPr/>
          </p:nvSpPr>
          <p:spPr bwMode="auto">
            <a:xfrm>
              <a:off x="6317385" y="3963303"/>
              <a:ext cx="639063" cy="170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83" name="Rectangle 205"/>
            <p:cNvSpPr>
              <a:spLocks noChangeArrowheads="1"/>
            </p:cNvSpPr>
            <p:nvPr/>
          </p:nvSpPr>
          <p:spPr bwMode="auto">
            <a:xfrm>
              <a:off x="5929074" y="3893720"/>
              <a:ext cx="119749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 smtClean="0">
                  <a:solidFill>
                    <a:srgbClr val="000000"/>
                  </a:solidFill>
                </a:rPr>
                <a:t>val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A</a:t>
              </a:r>
              <a:r>
                <a:rPr lang="en-US" altLang="zh-CN" sz="2000" dirty="0" err="1" smtClean="0">
                  <a:solidFill>
                    <a:srgbClr val="000000"/>
                  </a:solidFill>
                </a:rPr>
                <a:t>,valB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184" name="Rectangle 205"/>
            <p:cNvSpPr>
              <a:spLocks noChangeArrowheads="1"/>
            </p:cNvSpPr>
            <p:nvPr/>
          </p:nvSpPr>
          <p:spPr bwMode="auto">
            <a:xfrm>
              <a:off x="5671170" y="4385741"/>
              <a:ext cx="1197491" cy="627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>
                  <a:solidFill>
                    <a:srgbClr val="000000"/>
                  </a:solidFill>
                </a:rPr>
                <a:t>src</a:t>
              </a:r>
              <a:r>
                <a:rPr lang="en-US" dirty="0" err="1">
                  <a:solidFill>
                    <a:srgbClr val="000000"/>
                  </a:solidFill>
                </a:rPr>
                <a:t>A</a:t>
              </a:r>
              <a:r>
                <a:rPr lang="en-US" altLang="zh-CN" dirty="0" err="1">
                  <a:solidFill>
                    <a:srgbClr val="000000"/>
                  </a:solidFill>
                </a:rPr>
                <a:t>,srcB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>
                  <a:solidFill>
                    <a:srgbClr val="000000"/>
                  </a:solidFill>
                </a:rPr>
                <a:t>dstA,dstB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8" name="右箭头 187"/>
            <p:cNvSpPr/>
            <p:nvPr/>
          </p:nvSpPr>
          <p:spPr bwMode="auto">
            <a:xfrm>
              <a:off x="5826328" y="4853904"/>
              <a:ext cx="870868" cy="206718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802768" y="4099932"/>
              <a:ext cx="1459176" cy="301536"/>
              <a:chOff x="5802768" y="4099932"/>
              <a:chExt cx="1459176" cy="301536"/>
            </a:xfrm>
          </p:grpSpPr>
          <p:sp>
            <p:nvSpPr>
              <p:cNvPr id="329922" name="Rectangle 194"/>
              <p:cNvSpPr>
                <a:spLocks noChangeArrowheads="1"/>
              </p:cNvSpPr>
              <p:nvPr/>
            </p:nvSpPr>
            <p:spPr bwMode="auto">
              <a:xfrm>
                <a:off x="7138424" y="4158177"/>
                <a:ext cx="123520" cy="243291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2" name="右箭头 231"/>
              <p:cNvSpPr/>
              <p:nvPr/>
            </p:nvSpPr>
            <p:spPr bwMode="auto">
              <a:xfrm rot="10800000">
                <a:off x="5802768" y="4099932"/>
                <a:ext cx="1447291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242" name="Rectangle 84"/>
            <p:cNvSpPr>
              <a:spLocks noChangeArrowheads="1"/>
            </p:cNvSpPr>
            <p:nvPr/>
          </p:nvSpPr>
          <p:spPr bwMode="auto">
            <a:xfrm>
              <a:off x="5648659" y="4034978"/>
              <a:ext cx="170266" cy="1122214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283975" y="2455197"/>
            <a:ext cx="3325933" cy="1583775"/>
            <a:chOff x="4283975" y="2455197"/>
            <a:chExt cx="3325933" cy="1583775"/>
          </a:xfrm>
        </p:grpSpPr>
        <p:sp>
          <p:nvSpPr>
            <p:cNvPr id="329827" name="Rectangle 99"/>
            <p:cNvSpPr>
              <a:spLocks noChangeArrowheads="1"/>
            </p:cNvSpPr>
            <p:nvPr/>
          </p:nvSpPr>
          <p:spPr bwMode="auto">
            <a:xfrm>
              <a:off x="6286055" y="3026478"/>
              <a:ext cx="374177" cy="22398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0066"/>
                  </a:solidFill>
                </a:rPr>
                <a:t>CC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329847" name="Rectangle 119"/>
            <p:cNvSpPr>
              <a:spLocks noChangeArrowheads="1"/>
            </p:cNvSpPr>
            <p:nvPr/>
          </p:nvSpPr>
          <p:spPr bwMode="auto">
            <a:xfrm>
              <a:off x="4532142" y="3026567"/>
              <a:ext cx="537321" cy="18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48" name="Rectangle 120"/>
            <p:cNvSpPr>
              <a:spLocks noChangeArrowheads="1"/>
            </p:cNvSpPr>
            <p:nvPr/>
          </p:nvSpPr>
          <p:spPr bwMode="auto">
            <a:xfrm>
              <a:off x="4283975" y="3087002"/>
              <a:ext cx="969817" cy="332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</a:rPr>
                <a:t>Execute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5807086" y="3368059"/>
              <a:ext cx="1552833" cy="373689"/>
              <a:chOff x="5807087" y="3368059"/>
              <a:chExt cx="1430272" cy="373689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5807087" y="3375087"/>
                <a:ext cx="1430272" cy="366661"/>
                <a:chOff x="5807087" y="3239645"/>
                <a:chExt cx="1149379" cy="366661"/>
              </a:xfrm>
            </p:grpSpPr>
            <p:sp>
              <p:nvSpPr>
                <p:cNvPr id="329929" name="Rectangle 201"/>
                <p:cNvSpPr>
                  <a:spLocks noChangeArrowheads="1"/>
                </p:cNvSpPr>
                <p:nvPr/>
              </p:nvSpPr>
              <p:spPr bwMode="auto">
                <a:xfrm>
                  <a:off x="5807087" y="3495705"/>
                  <a:ext cx="1065104" cy="110601"/>
                </a:xfrm>
                <a:prstGeom prst="rect">
                  <a:avLst/>
                </a:prstGeom>
                <a:solidFill>
                  <a:srgbClr val="000000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9930" name="Rectangle 202"/>
                <p:cNvSpPr>
                  <a:spLocks noChangeArrowheads="1"/>
                </p:cNvSpPr>
                <p:nvPr/>
              </p:nvSpPr>
              <p:spPr bwMode="auto">
                <a:xfrm>
                  <a:off x="6786347" y="3409821"/>
                  <a:ext cx="85844" cy="171768"/>
                </a:xfrm>
                <a:prstGeom prst="rect">
                  <a:avLst/>
                </a:prstGeom>
                <a:solidFill>
                  <a:srgbClr val="000000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9931" name="Freeform 203"/>
                <p:cNvSpPr>
                  <a:spLocks/>
                </p:cNvSpPr>
                <p:nvPr/>
              </p:nvSpPr>
              <p:spPr bwMode="auto">
                <a:xfrm>
                  <a:off x="6700523" y="3239645"/>
                  <a:ext cx="255943" cy="170178"/>
                </a:xfrm>
                <a:custGeom>
                  <a:avLst/>
                  <a:gdLst/>
                  <a:ahLst/>
                  <a:cxnLst>
                    <a:cxn ang="0">
                      <a:pos x="0" y="214"/>
                    </a:cxn>
                    <a:cxn ang="0">
                      <a:pos x="161" y="0"/>
                    </a:cxn>
                    <a:cxn ang="0">
                      <a:pos x="321" y="214"/>
                    </a:cxn>
                    <a:cxn ang="0">
                      <a:pos x="0" y="214"/>
                    </a:cxn>
                  </a:cxnLst>
                  <a:rect l="0" t="0" r="r" b="b"/>
                  <a:pathLst>
                    <a:path w="321" h="214">
                      <a:moveTo>
                        <a:pt x="0" y="214"/>
                      </a:moveTo>
                      <a:lnTo>
                        <a:pt x="161" y="0"/>
                      </a:lnTo>
                      <a:lnTo>
                        <a:pt x="321" y="214"/>
                      </a:lnTo>
                      <a:lnTo>
                        <a:pt x="0" y="2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329933" name="Rectangle 205"/>
              <p:cNvSpPr>
                <a:spLocks noChangeArrowheads="1"/>
              </p:cNvSpPr>
              <p:nvPr/>
            </p:nvSpPr>
            <p:spPr bwMode="auto">
              <a:xfrm>
                <a:off x="5815221" y="3368059"/>
                <a:ext cx="107714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err="1" smtClean="0">
                    <a:solidFill>
                      <a:srgbClr val="000000"/>
                    </a:solidFill>
                  </a:rPr>
                  <a:t>aluA</a:t>
                </a:r>
                <a:r>
                  <a:rPr lang="en-US" altLang="zh-CN" sz="2000" dirty="0" err="1" smtClean="0">
                    <a:solidFill>
                      <a:srgbClr val="000000"/>
                    </a:solidFill>
                  </a:rPr>
                  <a:t>,aluB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29937" name="Rectangle 209"/>
            <p:cNvSpPr>
              <a:spLocks noChangeArrowheads="1"/>
            </p:cNvSpPr>
            <p:nvPr/>
          </p:nvSpPr>
          <p:spPr bwMode="auto">
            <a:xfrm>
              <a:off x="5912466" y="2888444"/>
              <a:ext cx="38632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Cnd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29941" name="Rectangle 213"/>
            <p:cNvSpPr>
              <a:spLocks noChangeArrowheads="1"/>
            </p:cNvSpPr>
            <p:nvPr/>
          </p:nvSpPr>
          <p:spPr bwMode="auto">
            <a:xfrm>
              <a:off x="6190206" y="2610125"/>
              <a:ext cx="639063" cy="170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942" name="Rectangle 214"/>
            <p:cNvSpPr>
              <a:spLocks noChangeArrowheads="1"/>
            </p:cNvSpPr>
            <p:nvPr/>
          </p:nvSpPr>
          <p:spPr bwMode="auto">
            <a:xfrm>
              <a:off x="6203178" y="2455197"/>
              <a:ext cx="4103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valE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329827" idx="1"/>
            </p:cNvCxnSpPr>
            <p:nvPr/>
          </p:nvCxnSpPr>
          <p:spPr bwMode="auto">
            <a:xfrm flipH="1" flipV="1">
              <a:off x="5808674" y="3137145"/>
              <a:ext cx="477381" cy="13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1" name="直接箭头连接符 220"/>
            <p:cNvCxnSpPr>
              <a:endCxn id="329827" idx="3"/>
            </p:cNvCxnSpPr>
            <p:nvPr/>
          </p:nvCxnSpPr>
          <p:spPr bwMode="auto">
            <a:xfrm flipH="1">
              <a:off x="6660232" y="3137145"/>
              <a:ext cx="260872" cy="13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329831" name="Freeform 103"/>
            <p:cNvSpPr>
              <a:spLocks/>
            </p:cNvSpPr>
            <p:nvPr/>
          </p:nvSpPr>
          <p:spPr bwMode="auto">
            <a:xfrm>
              <a:off x="6737669" y="3037087"/>
              <a:ext cx="872239" cy="328477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0066"/>
                  </a:solidFill>
                </a:rPr>
                <a:t>ALU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5826328" y="2690948"/>
              <a:ext cx="1435616" cy="346945"/>
              <a:chOff x="5826328" y="2690948"/>
              <a:chExt cx="1300212" cy="346945"/>
            </a:xfrm>
          </p:grpSpPr>
          <p:sp>
            <p:nvSpPr>
              <p:cNvPr id="329938" name="Rectangle 210"/>
              <p:cNvSpPr>
                <a:spLocks noChangeArrowheads="1"/>
              </p:cNvSpPr>
              <p:nvPr/>
            </p:nvSpPr>
            <p:spPr bwMode="auto">
              <a:xfrm>
                <a:off x="7005005" y="2746753"/>
                <a:ext cx="121535" cy="291140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4" name="右箭头 233"/>
              <p:cNvSpPr/>
              <p:nvPr/>
            </p:nvSpPr>
            <p:spPr bwMode="auto">
              <a:xfrm rot="10800000">
                <a:off x="5826328" y="2690948"/>
                <a:ext cx="122785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243" name="Rectangle 84"/>
            <p:cNvSpPr>
              <a:spLocks noChangeArrowheads="1"/>
            </p:cNvSpPr>
            <p:nvPr/>
          </p:nvSpPr>
          <p:spPr bwMode="auto">
            <a:xfrm>
              <a:off x="5649559" y="2530985"/>
              <a:ext cx="168466" cy="1507987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283997" y="1006611"/>
            <a:ext cx="3548117" cy="1512284"/>
            <a:chOff x="4283997" y="1006611"/>
            <a:chExt cx="3548117" cy="1512284"/>
          </a:xfrm>
        </p:grpSpPr>
        <p:sp>
          <p:nvSpPr>
            <p:cNvPr id="329954" name="Rectangle 226"/>
            <p:cNvSpPr>
              <a:spLocks noChangeArrowheads="1"/>
            </p:cNvSpPr>
            <p:nvPr/>
          </p:nvSpPr>
          <p:spPr bwMode="auto">
            <a:xfrm>
              <a:off x="5826328" y="1958750"/>
              <a:ext cx="11039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 smtClean="0">
                  <a:solidFill>
                    <a:srgbClr val="000000"/>
                  </a:solidFill>
                </a:rPr>
                <a:t>Addr</a:t>
              </a:r>
              <a:r>
                <a:rPr lang="en-US" altLang="zh-CN" sz="2000" dirty="0" err="1" smtClean="0">
                  <a:solidFill>
                    <a:srgbClr val="000000"/>
                  </a:solidFill>
                </a:rPr>
                <a:t>,Data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29849" name="Rectangle 121"/>
            <p:cNvSpPr>
              <a:spLocks noChangeArrowheads="1"/>
            </p:cNvSpPr>
            <p:nvPr/>
          </p:nvSpPr>
          <p:spPr bwMode="auto">
            <a:xfrm>
              <a:off x="4532142" y="1666737"/>
              <a:ext cx="537321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50" name="Rectangle 122"/>
            <p:cNvSpPr>
              <a:spLocks noChangeArrowheads="1"/>
            </p:cNvSpPr>
            <p:nvPr/>
          </p:nvSpPr>
          <p:spPr bwMode="auto">
            <a:xfrm>
              <a:off x="4283997" y="1712860"/>
              <a:ext cx="968214" cy="332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</a:rPr>
                <a:t>Memory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29953" name="Rectangle 225"/>
            <p:cNvSpPr>
              <a:spLocks noChangeArrowheads="1"/>
            </p:cNvSpPr>
            <p:nvPr/>
          </p:nvSpPr>
          <p:spPr bwMode="auto">
            <a:xfrm>
              <a:off x="5807088" y="2005458"/>
              <a:ext cx="639063" cy="17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960" name="Rectangle 232"/>
            <p:cNvSpPr>
              <a:spLocks noChangeArrowheads="1"/>
            </p:cNvSpPr>
            <p:nvPr/>
          </p:nvSpPr>
          <p:spPr bwMode="auto">
            <a:xfrm>
              <a:off x="6199239" y="1006611"/>
              <a:ext cx="4440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valM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29837" name="Rectangle 109"/>
            <p:cNvSpPr>
              <a:spLocks noChangeArrowheads="1"/>
            </p:cNvSpPr>
            <p:nvPr/>
          </p:nvSpPr>
          <p:spPr bwMode="auto">
            <a:xfrm>
              <a:off x="6588476" y="1549878"/>
              <a:ext cx="1243638" cy="33538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数据内存</a:t>
              </a:r>
              <a:endParaRPr lang="en-US" dirty="0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807091" y="1900503"/>
              <a:ext cx="1506786" cy="438395"/>
              <a:chOff x="5807091" y="1900503"/>
              <a:chExt cx="1319449" cy="438395"/>
            </a:xfrm>
          </p:grpSpPr>
          <p:sp>
            <p:nvSpPr>
              <p:cNvPr id="329950" name="Rectangle 222"/>
              <p:cNvSpPr>
                <a:spLocks noChangeArrowheads="1"/>
              </p:cNvSpPr>
              <p:nvPr/>
            </p:nvSpPr>
            <p:spPr bwMode="auto">
              <a:xfrm>
                <a:off x="5807091" y="2225588"/>
                <a:ext cx="1209026" cy="113310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8" name="右箭头 227"/>
              <p:cNvSpPr/>
              <p:nvPr/>
            </p:nvSpPr>
            <p:spPr bwMode="auto">
              <a:xfrm rot="16200000">
                <a:off x="6808390" y="2011935"/>
                <a:ext cx="42958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811087" y="1280411"/>
              <a:ext cx="1450857" cy="267386"/>
              <a:chOff x="5811087" y="1280411"/>
              <a:chExt cx="1243093" cy="267386"/>
            </a:xfrm>
          </p:grpSpPr>
          <p:sp>
            <p:nvSpPr>
              <p:cNvPr id="329956" name="Rectangle 228"/>
              <p:cNvSpPr>
                <a:spLocks noChangeArrowheads="1"/>
              </p:cNvSpPr>
              <p:nvPr/>
            </p:nvSpPr>
            <p:spPr bwMode="auto">
              <a:xfrm>
                <a:off x="6948510" y="1331083"/>
                <a:ext cx="105670" cy="216714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0" name="右箭头 229"/>
              <p:cNvSpPr/>
              <p:nvPr/>
            </p:nvSpPr>
            <p:spPr bwMode="auto">
              <a:xfrm rot="10800000">
                <a:off x="5811087" y="1280411"/>
                <a:ext cx="122785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5651962" y="1277233"/>
              <a:ext cx="163660" cy="124166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283968" y="198450"/>
            <a:ext cx="4462576" cy="6605401"/>
            <a:chOff x="4283968" y="198450"/>
            <a:chExt cx="4462576" cy="6605401"/>
          </a:xfrm>
        </p:grpSpPr>
        <p:sp>
          <p:nvSpPr>
            <p:cNvPr id="329974" name="Rectangle 246"/>
            <p:cNvSpPr>
              <a:spLocks noChangeArrowheads="1"/>
            </p:cNvSpPr>
            <p:nvPr/>
          </p:nvSpPr>
          <p:spPr bwMode="auto">
            <a:xfrm>
              <a:off x="4283968" y="423007"/>
              <a:ext cx="351058" cy="332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</a:rPr>
                <a:t>PC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29983" name="Rectangle 255"/>
            <p:cNvSpPr>
              <a:spLocks noChangeArrowheads="1"/>
            </p:cNvSpPr>
            <p:nvPr/>
          </p:nvSpPr>
          <p:spPr bwMode="auto">
            <a:xfrm>
              <a:off x="5743110" y="198450"/>
              <a:ext cx="67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newPC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29947" name="Rectangle 219"/>
            <p:cNvSpPr>
              <a:spLocks noChangeArrowheads="1"/>
            </p:cNvSpPr>
            <p:nvPr/>
          </p:nvSpPr>
          <p:spPr bwMode="auto">
            <a:xfrm>
              <a:off x="5740306" y="6717967"/>
              <a:ext cx="2857483" cy="85884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979" name="Rectangle 251"/>
            <p:cNvSpPr>
              <a:spLocks noChangeArrowheads="1"/>
            </p:cNvSpPr>
            <p:nvPr/>
          </p:nvSpPr>
          <p:spPr bwMode="auto">
            <a:xfrm>
              <a:off x="5670837" y="432508"/>
              <a:ext cx="2926979" cy="7157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93" name="右箭头 192"/>
            <p:cNvSpPr/>
            <p:nvPr/>
          </p:nvSpPr>
          <p:spPr bwMode="auto">
            <a:xfrm rot="5400000" flipH="1">
              <a:off x="5591451" y="6542354"/>
              <a:ext cx="279190" cy="237449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8349730" y="432508"/>
              <a:ext cx="396814" cy="6285459"/>
              <a:chOff x="8349730" y="432508"/>
              <a:chExt cx="396814" cy="6285459"/>
            </a:xfrm>
          </p:grpSpPr>
          <p:sp>
            <p:nvSpPr>
              <p:cNvPr id="329961" name="Rectangle 233"/>
              <p:cNvSpPr>
                <a:spLocks noChangeArrowheads="1"/>
              </p:cNvSpPr>
              <p:nvPr/>
            </p:nvSpPr>
            <p:spPr bwMode="auto">
              <a:xfrm>
                <a:off x="8498370" y="432508"/>
                <a:ext cx="104679" cy="6285459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16" name="Freeform 212"/>
              <p:cNvSpPr>
                <a:spLocks/>
              </p:cNvSpPr>
              <p:nvPr/>
            </p:nvSpPr>
            <p:spPr bwMode="auto">
              <a:xfrm rot="16200000">
                <a:off x="8366197" y="4026538"/>
                <a:ext cx="363879" cy="396814"/>
              </a:xfrm>
              <a:custGeom>
                <a:avLst/>
                <a:gdLst/>
                <a:ahLst/>
                <a:cxnLst>
                  <a:cxn ang="0">
                    <a:pos x="214" y="321"/>
                  </a:cxn>
                  <a:cxn ang="0">
                    <a:pos x="0" y="160"/>
                  </a:cxn>
                  <a:cxn ang="0">
                    <a:pos x="214" y="0"/>
                  </a:cxn>
                  <a:cxn ang="0">
                    <a:pos x="214" y="321"/>
                  </a:cxn>
                </a:cxnLst>
                <a:rect l="0" t="0" r="r" b="b"/>
                <a:pathLst>
                  <a:path w="214" h="321">
                    <a:moveTo>
                      <a:pt x="214" y="321"/>
                    </a:moveTo>
                    <a:lnTo>
                      <a:pt x="0" y="160"/>
                    </a:lnTo>
                    <a:lnTo>
                      <a:pt x="214" y="0"/>
                    </a:lnTo>
                    <a:lnTo>
                      <a:pt x="214" y="321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47" name="Rectangle 84"/>
            <p:cNvSpPr>
              <a:spLocks noChangeArrowheads="1"/>
            </p:cNvSpPr>
            <p:nvPr/>
          </p:nvSpPr>
          <p:spPr bwMode="auto">
            <a:xfrm>
              <a:off x="5652232" y="427562"/>
              <a:ext cx="163121" cy="42932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283989" y="589961"/>
            <a:ext cx="4051726" cy="4351207"/>
            <a:chOff x="4283989" y="589961"/>
            <a:chExt cx="4051726" cy="4351207"/>
          </a:xfrm>
        </p:grpSpPr>
        <p:sp>
          <p:nvSpPr>
            <p:cNvPr id="329852" name="Rectangle 124"/>
            <p:cNvSpPr>
              <a:spLocks noChangeArrowheads="1"/>
            </p:cNvSpPr>
            <p:nvPr/>
          </p:nvSpPr>
          <p:spPr bwMode="auto">
            <a:xfrm>
              <a:off x="4283989" y="873061"/>
              <a:ext cx="1274836" cy="332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</a:rPr>
                <a:t>Write back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29976" name="Rectangle 248"/>
            <p:cNvSpPr>
              <a:spLocks noChangeArrowheads="1"/>
            </p:cNvSpPr>
            <p:nvPr/>
          </p:nvSpPr>
          <p:spPr bwMode="auto">
            <a:xfrm>
              <a:off x="6017553" y="589961"/>
              <a:ext cx="9698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 smtClean="0">
                  <a:solidFill>
                    <a:srgbClr val="000000"/>
                  </a:solidFill>
                </a:rPr>
                <a:t>valE</a:t>
              </a:r>
              <a:r>
                <a:rPr lang="en-US" altLang="zh-CN" sz="2000" dirty="0" smtClean="0">
                  <a:solidFill>
                    <a:srgbClr val="0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valM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2" name="右箭头 1"/>
            <p:cNvSpPr/>
            <p:nvPr/>
          </p:nvSpPr>
          <p:spPr bwMode="auto">
            <a:xfrm flipH="1">
              <a:off x="7846300" y="4686053"/>
              <a:ext cx="330123" cy="255115"/>
            </a:xfrm>
            <a:prstGeom prst="rightArrow">
              <a:avLst>
                <a:gd name="adj1" fmla="val 44026"/>
                <a:gd name="adj2" fmla="val 50000"/>
              </a:avLst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直角上箭头 17"/>
            <p:cNvSpPr/>
            <p:nvPr/>
          </p:nvSpPr>
          <p:spPr bwMode="auto">
            <a:xfrm flipV="1">
              <a:off x="5808284" y="841200"/>
              <a:ext cx="2527431" cy="3025895"/>
            </a:xfrm>
            <a:prstGeom prst="bentUpArrow">
              <a:avLst>
                <a:gd name="adj1" fmla="val 4656"/>
                <a:gd name="adj2" fmla="val 8781"/>
                <a:gd name="adj3" fmla="val 18227"/>
              </a:avLst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14" name="Rectangle 233"/>
            <p:cNvSpPr>
              <a:spLocks noChangeArrowheads="1"/>
            </p:cNvSpPr>
            <p:nvPr/>
          </p:nvSpPr>
          <p:spPr bwMode="auto">
            <a:xfrm>
              <a:off x="8051379" y="3135288"/>
              <a:ext cx="131761" cy="1718616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sp>
        <p:nvSpPr>
          <p:cNvPr id="248" name="Rectangle 84"/>
          <p:cNvSpPr>
            <a:spLocks noChangeArrowheads="1"/>
          </p:cNvSpPr>
          <p:nvPr/>
        </p:nvSpPr>
        <p:spPr bwMode="auto">
          <a:xfrm>
            <a:off x="5652232" y="854287"/>
            <a:ext cx="163121" cy="42932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5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4455</Words>
  <Application>Microsoft Office PowerPoint</Application>
  <PresentationFormat>全屏显示(4:3)</PresentationFormat>
  <Paragraphs>1630</Paragraphs>
  <Slides>51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ＭＳ Ｐゴシック</vt:lpstr>
      <vt:lpstr>黑体</vt:lpstr>
      <vt:lpstr>宋体</vt:lpstr>
      <vt:lpstr>Arial</vt:lpstr>
      <vt:lpstr>Arial Narrow</vt:lpstr>
      <vt:lpstr>Calibri</vt:lpstr>
      <vt:lpstr>Comic Sans MS</vt:lpstr>
      <vt:lpstr>Courier New</vt:lpstr>
      <vt:lpstr>Helvetica</vt:lpstr>
      <vt:lpstr>Symbol</vt:lpstr>
      <vt:lpstr>Times New Roman</vt:lpstr>
      <vt:lpstr>Wingdings</vt:lpstr>
      <vt:lpstr>Wingdings 2</vt:lpstr>
      <vt:lpstr>template2007</vt:lpstr>
      <vt:lpstr>第四章  处理器体系结构                           ——顺序执行的处理器</vt:lpstr>
      <vt:lpstr>Y86-64 指令集 1</vt:lpstr>
      <vt:lpstr>Y86-64 指令集 2</vt:lpstr>
      <vt:lpstr>Y86-64 指令集 3</vt:lpstr>
      <vt:lpstr>Y86-64 指令集 4</vt:lpstr>
      <vt:lpstr>设计硬件模块</vt:lpstr>
      <vt:lpstr>硬件控制语言</vt:lpstr>
      <vt:lpstr>HCL操作</vt:lpstr>
      <vt:lpstr>SEQ 硬件结构</vt:lpstr>
      <vt:lpstr>SEQ各阶段</vt:lpstr>
      <vt:lpstr>分析指令编码</vt:lpstr>
      <vt:lpstr>执行 Arith./Logical 操作</vt:lpstr>
      <vt:lpstr>操作序列: Arith/Log. Ops</vt:lpstr>
      <vt:lpstr>执行 rmmovq 指令</vt:lpstr>
      <vt:lpstr>操作序列: rmmovq</vt:lpstr>
      <vt:lpstr>执行 popq</vt:lpstr>
      <vt:lpstr>操作序列: popq</vt:lpstr>
      <vt:lpstr>执行Conditional Move指令</vt:lpstr>
      <vt:lpstr>操作序列: Cond. Move</vt:lpstr>
      <vt:lpstr>执行Jumps指令</vt:lpstr>
      <vt:lpstr>操作序列: Jumps</vt:lpstr>
      <vt:lpstr>执行 call指令</vt:lpstr>
      <vt:lpstr>操作序列: call</vt:lpstr>
      <vt:lpstr>执行 ret指令</vt:lpstr>
      <vt:lpstr>操作序列: ret</vt:lpstr>
      <vt:lpstr>操作序列</vt:lpstr>
      <vt:lpstr>操作产生的信号</vt:lpstr>
      <vt:lpstr>SEQ 硬件结构</vt:lpstr>
      <vt:lpstr>取指逻辑</vt:lpstr>
      <vt:lpstr>取指逻辑</vt:lpstr>
      <vt:lpstr>HCL描述的取指控制逻辑</vt:lpstr>
      <vt:lpstr>HCL描述的取指控制逻辑</vt:lpstr>
      <vt:lpstr>HCL描述的取指控制逻辑</vt:lpstr>
      <vt:lpstr>译码逻辑</vt:lpstr>
      <vt:lpstr>srcA</vt:lpstr>
      <vt:lpstr>dstE</vt:lpstr>
      <vt:lpstr>执行逻辑</vt:lpstr>
      <vt:lpstr>数据A送ALU</vt:lpstr>
      <vt:lpstr>ALU 操作</vt:lpstr>
      <vt:lpstr>访存逻辑</vt:lpstr>
      <vt:lpstr>指令状态</vt:lpstr>
      <vt:lpstr>内存地址</vt:lpstr>
      <vt:lpstr>读内存</vt:lpstr>
      <vt:lpstr>更新PC的逻辑</vt:lpstr>
      <vt:lpstr>更新PC</vt:lpstr>
      <vt:lpstr>SEQ 操作</vt:lpstr>
      <vt:lpstr>SEQ 操作  #2</vt:lpstr>
      <vt:lpstr>SEQ 操作  #3</vt:lpstr>
      <vt:lpstr>SEQ 操作  #4</vt:lpstr>
      <vt:lpstr>SEQ 操作  #5</vt:lpstr>
      <vt:lpstr>SEQ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YAN</dc:creator>
  <cp:lastModifiedBy>刘 宏伟</cp:lastModifiedBy>
  <cp:revision>165</cp:revision>
  <cp:lastPrinted>2017-08-25T07:45:03Z</cp:lastPrinted>
  <dcterms:created xsi:type="dcterms:W3CDTF">2017-08-25T07:02:09Z</dcterms:created>
  <dcterms:modified xsi:type="dcterms:W3CDTF">2019-10-30T13:26:17Z</dcterms:modified>
</cp:coreProperties>
</file>