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handoutMasterIdLst>
    <p:handoutMasterId r:id="rId36"/>
  </p:handoutMasterIdLst>
  <p:sldIdLst>
    <p:sldId id="817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818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7" r:id="rId31"/>
    <p:sldId id="738" r:id="rId32"/>
    <p:sldId id="739" r:id="rId33"/>
    <p:sldId id="740" r:id="rId34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2" autoAdjust="0"/>
  </p:normalViewPr>
  <p:slideViewPr>
    <p:cSldViewPr>
      <p:cViewPr varScale="1">
        <p:scale>
          <a:sx n="79" d="100"/>
          <a:sy n="79" d="100"/>
        </p:scale>
        <p:origin x="20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9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中的反馈回路。就是方向从上到下的信号。包括：</a:t>
            </a:r>
          </a:p>
          <a:p>
            <a:pPr eaLnBrk="1" hangingPunct="1"/>
            <a:r>
              <a:rPr lang="zh-CN" altLang="en-US" dirty="0" smtClean="0"/>
              <a:t>预测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跳转与否（不是预测）信号到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选择。</a:t>
            </a:r>
          </a:p>
          <a:p>
            <a:pPr eaLnBrk="1" hangingPunct="1"/>
            <a:r>
              <a:rPr lang="zh-CN" altLang="en-US" dirty="0" smtClean="0"/>
              <a:t>读内存结果到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选择（这出现在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指令的场合）和寄存器存储。</a:t>
            </a:r>
          </a:p>
          <a:p>
            <a:pPr eaLnBrk="1" hangingPunct="1"/>
            <a:r>
              <a:rPr lang="zh-CN" altLang="en-US" dirty="0" smtClean="0"/>
              <a:t>计算结果到寄存器存储。</a:t>
            </a:r>
          </a:p>
          <a:p>
            <a:pPr eaLnBrk="1" hangingPunct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7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之所以要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是因为我们在有些时候没有办法在指令刚完成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就知道他的下一条指令在哪里。</a:t>
            </a:r>
          </a:p>
          <a:p>
            <a:pPr eaLnBrk="1" hangingPunct="1"/>
            <a:r>
              <a:rPr lang="zh-CN" altLang="en-US" dirty="0" smtClean="0"/>
              <a:t>这种情况出现在我们碰到条件跳转和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指令时。条件跳转必须到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阶段执行完才能知道是否跳转。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必须等到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阶段完成才能知道下一条指令的地址。</a:t>
            </a:r>
          </a:p>
          <a:p>
            <a:pPr eaLnBrk="1" hangingPunct="1"/>
            <a:r>
              <a:rPr lang="zh-CN" altLang="en-US" dirty="0" smtClean="0"/>
              <a:t>其他情况，我们可以在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阶段结束时就知道下一条指令的地址。对于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来说，下一条地址就是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。对于其他指令来说，就是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但我们又希望每个周期处理一条指令，所以就必须在下一条指令地址还没能完全确定的时候就进行取指令。所以需要对下一条指令的地址进行猜测。</a:t>
            </a:r>
          </a:p>
          <a:p>
            <a:pPr eaLnBrk="1" hangingPunct="1"/>
            <a:r>
              <a:rPr lang="zh-CN" altLang="en-US" dirty="0" smtClean="0"/>
              <a:t>具体的实现在</a:t>
            </a:r>
            <a:r>
              <a:rPr lang="en-US" altLang="zh-CN" dirty="0" smtClean="0"/>
              <a:t>Section 5.12. </a:t>
            </a:r>
            <a:r>
              <a:rPr lang="zh-CN" altLang="en-US" dirty="0" smtClean="0"/>
              <a:t>这里先不介绍。</a:t>
            </a:r>
          </a:p>
          <a:p>
            <a:pPr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只是根据前一条指令预测下一条指令的地址，所以它只需要从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阶段取得信号就可以了。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3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对于</a:t>
            </a:r>
            <a:r>
              <a:rPr lang="en-US" altLang="zh-CN" dirty="0" smtClean="0"/>
              <a:t>conditional jump</a:t>
            </a:r>
            <a:r>
              <a:rPr lang="zh-CN" altLang="en-US" dirty="0" smtClean="0"/>
              <a:t>，我们总是预测他会跳转。</a:t>
            </a:r>
          </a:p>
          <a:p>
            <a:pPr eaLnBrk="1" hangingPunct="1"/>
            <a:r>
              <a:rPr lang="zh-CN" altLang="en-US" dirty="0" smtClean="0"/>
              <a:t>对于</a:t>
            </a:r>
            <a:r>
              <a:rPr lang="en-US" altLang="zh-CN" dirty="0" smtClean="0"/>
              <a:t>ret, </a:t>
            </a:r>
            <a:r>
              <a:rPr lang="zh-CN" altLang="en-US" dirty="0" smtClean="0"/>
              <a:t>可能的情况太多，所以我们就不预测。 （实际上有些策略可以解决）</a:t>
            </a:r>
          </a:p>
          <a:p>
            <a:pPr eaLnBrk="1" hangingPunct="1"/>
            <a:r>
              <a:rPr lang="zh-CN" altLang="en-US" dirty="0" smtClean="0"/>
              <a:t>对于预测，我们必须保留它另一个分支的地址。因为预测不一定准确，所以我们需要在预测错误时恢复到另一个入口执行。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预测分为两步：</a:t>
            </a:r>
          </a:p>
          <a:p>
            <a:pPr eaLnBrk="1" hangingPunct="1"/>
            <a:r>
              <a:rPr lang="zh-CN" altLang="en-US" dirty="0" smtClean="0"/>
              <a:t>分支的预测</a:t>
            </a:r>
          </a:p>
          <a:p>
            <a:pPr eaLnBrk="1" hangingPunct="1"/>
            <a:r>
              <a:rPr lang="zh-CN" altLang="en-US" dirty="0" smtClean="0"/>
              <a:t>预测错误时的恢复。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Clock Cycle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120ps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之所以要增加阶段寄存器是因为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的结果，原来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执行的是同一条指令，所以内容都是属于同一条指令的。</a:t>
            </a:r>
          </a:p>
          <a:p>
            <a:pPr eaLnBrk="1" hangingPunct="1"/>
            <a:r>
              <a:rPr lang="zh-CN" altLang="en-US" dirty="0" smtClean="0"/>
              <a:t>现在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在一个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里执行的是两条指令的内容，而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所需要的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的内容是上个周期中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产生的。所以必须保留下来给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用。所以要增加阶段间的寄存器。用以存放中间结果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指令流水线中“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three-way”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表示指令流水线中最多只能有三条指令同时执行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1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这就是时空图。</a:t>
            </a:r>
          </a:p>
          <a:p>
            <a:pPr eaLnBrk="1" hangingPunct="1"/>
            <a:r>
              <a:rPr lang="en-US" altLang="zh-CN" dirty="0" smtClean="0"/>
              <a:t>OP</a:t>
            </a:r>
            <a:r>
              <a:rPr lang="zh-CN" altLang="en-US" dirty="0" smtClean="0"/>
              <a:t>表示一条指令。</a:t>
            </a:r>
          </a:p>
          <a:p>
            <a:pPr eaLnBrk="1" hangingPunct="1"/>
            <a:r>
              <a:rPr lang="zh-CN" altLang="en-US" dirty="0" smtClean="0"/>
              <a:t>原来</a:t>
            </a:r>
            <a:r>
              <a:rPr lang="en-US" altLang="zh-CN" dirty="0" err="1" smtClean="0"/>
              <a:t>Unpipelined</a:t>
            </a:r>
            <a:r>
              <a:rPr lang="zh-CN" altLang="en-US" dirty="0" smtClean="0"/>
              <a:t>时候一条指令执行完了，才能执行另外一条指令。现在几条指令可以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9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Clock cycle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170ps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1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时钟周期</a:t>
            </a:r>
            <a:r>
              <a:rPr lang="en-US" altLang="zh-CN" dirty="0" smtClean="0"/>
              <a:t>70ps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可能初看上去非常古怪。明明计算下条指令地址</a:t>
            </a:r>
            <a:r>
              <a:rPr lang="en-US" altLang="zh-CN" dirty="0" smtClean="0"/>
              <a:t>PC</a:t>
            </a:r>
            <a:r>
              <a:rPr lang="zh-CN" altLang="en-US" dirty="0" smtClean="0"/>
              <a:t>应该是在本指令快结束时才能进行的。为什么放到了指令的开始呢。</a:t>
            </a:r>
          </a:p>
          <a:p>
            <a:pPr eaLnBrk="1" hangingPunct="1"/>
            <a:r>
              <a:rPr lang="zh-CN" altLang="en-US" dirty="0" smtClean="0"/>
              <a:t>因为我们把计算下条指令地址变成了计算本条指令地址。也就是说算出来的</a:t>
            </a:r>
            <a:r>
              <a:rPr lang="en-US" altLang="zh-CN" dirty="0" smtClean="0"/>
              <a:t>PC(</a:t>
            </a:r>
            <a:r>
              <a:rPr lang="zh-CN" altLang="en-US" dirty="0" smtClean="0"/>
              <a:t>圆圈中的那个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不是下条指令的地址，而是本条指令的地址。</a:t>
            </a:r>
          </a:p>
          <a:p>
            <a:pPr eaLnBrk="1" hangingPunct="1"/>
            <a:r>
              <a:rPr lang="zh-CN" altLang="en-US" dirty="0" smtClean="0"/>
              <a:t>相当于对时序进行切分时向前移动了一点。</a:t>
            </a:r>
          </a:p>
          <a:p>
            <a:pPr eaLnBrk="1" hangingPunct="1"/>
            <a:r>
              <a:rPr lang="zh-CN" altLang="en-US" dirty="0" smtClean="0"/>
              <a:t>在这种情况下，虽然</a:t>
            </a:r>
            <a:r>
              <a:rPr lang="en-US" altLang="zh-CN" dirty="0" err="1" smtClean="0"/>
              <a:t>lSA</a:t>
            </a:r>
            <a:r>
              <a:rPr lang="zh-CN" altLang="en-US" dirty="0" smtClean="0"/>
              <a:t>说存在一个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寄存器。但实际上并不存在这个寄存器。相反，存在其他几个寄存器</a:t>
            </a:r>
            <a:r>
              <a:rPr lang="en-US" altLang="zh-CN" dirty="0" err="1" smtClean="0"/>
              <a:t>pIcode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pBch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pValP</a:t>
            </a:r>
            <a:r>
              <a:rPr lang="zh-CN" altLang="en-US" dirty="0" smtClean="0"/>
              <a:t>。（但程序员不可见）</a:t>
            </a:r>
          </a:p>
          <a:p>
            <a:pPr eaLnBrk="1" hangingPunct="1"/>
            <a:r>
              <a:rPr lang="zh-CN" altLang="en-US" dirty="0" smtClean="0"/>
              <a:t>另外，这种变换也没有引起问题。例如相对跳转</a:t>
            </a:r>
            <a:r>
              <a:rPr lang="en-US" altLang="zh-CN" dirty="0" smtClean="0"/>
              <a:t>(PC-relative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)(</a:t>
            </a:r>
            <a:r>
              <a:rPr lang="zh-CN" altLang="en-US" dirty="0" smtClean="0"/>
              <a:t>虽然</a:t>
            </a:r>
            <a:r>
              <a:rPr lang="en-US" altLang="zh-CN" dirty="0" smtClean="0"/>
              <a:t>Y86</a:t>
            </a:r>
            <a:r>
              <a:rPr lang="zh-CN" altLang="en-US" dirty="0" smtClean="0"/>
              <a:t>不存在这种寻址方式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，这种寻址方式实际上是在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阶段将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偏移量。所以没有使用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的值，即使用了在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之前新的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也已经有了，所以对于其后的各个阶段来说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SEQ</a:t>
            </a:r>
            <a:r>
              <a:rPr lang="zh-CN" altLang="en-US" dirty="0" smtClean="0"/>
              <a:t>中的是一样的。</a:t>
            </a:r>
          </a:p>
          <a:p>
            <a:pPr eaLnBrk="1" hangingPunct="1"/>
            <a:r>
              <a:rPr lang="zh-CN" altLang="en-US" dirty="0" smtClean="0"/>
              <a:t>这种变换的主要目的是要说明</a:t>
            </a:r>
            <a:r>
              <a:rPr lang="en-US" altLang="zh-CN" dirty="0" smtClean="0"/>
              <a:t>ISA</a:t>
            </a:r>
            <a:r>
              <a:rPr lang="zh-CN" altLang="en-US" dirty="0" smtClean="0"/>
              <a:t>和实现之间并不需要一一对应，只要语义一致就可以了。</a:t>
            </a:r>
          </a:p>
          <a:p>
            <a:pPr eaLnBrk="1" hangingPunct="1"/>
            <a:r>
              <a:rPr lang="zh-CN" altLang="en-US" dirty="0" smtClean="0"/>
              <a:t>这种变换也方便了我们下面要实现的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。因为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的地址预测是在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阶段就做的。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我们希望能够设计一个每条指令只用一个周期完成的</a:t>
            </a:r>
            <a:r>
              <a:rPr lang="en-US" altLang="zh-CN" dirty="0" err="1" smtClean="0"/>
              <a:t>Pipleline</a:t>
            </a:r>
            <a:r>
              <a:rPr lang="en-US" altLang="zh-CN" dirty="0" smtClean="0"/>
              <a:t> CPU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1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 dirty="0" smtClean="0"/>
              <a:t>整个硬件框图。实际上大部分内容与</a:t>
            </a:r>
            <a:r>
              <a:rPr lang="en-US" altLang="zh-CN" dirty="0" smtClean="0"/>
              <a:t>SEQ+</a:t>
            </a:r>
            <a:r>
              <a:rPr lang="zh-CN" altLang="en-US" dirty="0" smtClean="0"/>
              <a:t>相比，是相当类似或者说相同的。</a:t>
            </a:r>
          </a:p>
          <a:p>
            <a:pPr marL="228600" indent="-228600" eaLnBrk="1" hangingPunct="1"/>
            <a:r>
              <a:rPr lang="zh-CN" altLang="en-US" dirty="0" smtClean="0"/>
              <a:t>变化有：</a:t>
            </a:r>
          </a:p>
          <a:p>
            <a:pPr marL="228600" indent="-228600" eaLnBrk="1" hangingPunct="1"/>
            <a:r>
              <a:rPr lang="zh-CN" altLang="en-US" dirty="0" smtClean="0"/>
              <a:t>信号的重新组织与命名。在原有输入信号前面加上流水线寄存器名称（大写）以区分各自用到的信号。因为例如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就在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 back</a:t>
            </a:r>
            <a:r>
              <a:rPr lang="zh-CN" altLang="en-US" dirty="0" smtClean="0"/>
              <a:t>阶段都存在，而且这些信号的内容还不同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因为属于不同的指令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，所以用流水线寄存器来加以区分。</a:t>
            </a:r>
            <a:r>
              <a:rPr lang="en-US" altLang="zh-CN" dirty="0" err="1" smtClean="0"/>
              <a:t>D_icode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E_icode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M_icode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W_icode</a:t>
            </a:r>
            <a:r>
              <a:rPr lang="en-US" altLang="zh-CN" dirty="0" smtClean="0"/>
              <a:t>.  </a:t>
            </a:r>
          </a:p>
          <a:p>
            <a:pPr marL="228600" indent="-228600" eaLnBrk="1" hangingPunct="1"/>
            <a:r>
              <a:rPr lang="zh-CN" altLang="en-US" dirty="0" smtClean="0"/>
              <a:t>如果这些信号是某一阶段产生的，则以小写字母作前缀。例如</a:t>
            </a:r>
            <a:r>
              <a:rPr lang="en-US" altLang="zh-CN" dirty="0" err="1" smtClean="0"/>
              <a:t>valE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阶段产生的，所以在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阶段，他的名字叫</a:t>
            </a:r>
            <a:r>
              <a:rPr lang="en-US" altLang="zh-CN" dirty="0" err="1" smtClean="0"/>
              <a:t>e_valE</a:t>
            </a:r>
            <a:r>
              <a:rPr lang="en-US" altLang="zh-CN" dirty="0" smtClean="0"/>
              <a:t>.</a:t>
            </a:r>
          </a:p>
          <a:p>
            <a:pPr marL="228600" indent="-228600"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阶段增加了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部件来预测下一条指令的地址。</a:t>
            </a:r>
          </a:p>
          <a:p>
            <a:pPr marL="228600" indent="-228600"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阶段合并为一个信号，所以多了一个</a:t>
            </a:r>
            <a:r>
              <a:rPr lang="en-US" altLang="zh-CN" dirty="0" smtClean="0"/>
              <a:t>Select A</a:t>
            </a:r>
            <a:r>
              <a:rPr lang="zh-CN" altLang="en-US" dirty="0" smtClean="0"/>
              <a:t>部件。书上</a:t>
            </a:r>
            <a:r>
              <a:rPr lang="en-US" altLang="zh-CN" dirty="0" smtClean="0"/>
              <a:t>P321</a:t>
            </a:r>
            <a:r>
              <a:rPr lang="zh-CN" altLang="en-US" dirty="0" smtClean="0"/>
              <a:t>。主要用处是减少控制信号和寄存器的数目。因为只有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指令会在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阶段用到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，</a:t>
            </a:r>
          </a:p>
          <a:p>
            <a:pPr marL="228600" indent="-228600" eaLnBrk="1" hangingPunct="1"/>
            <a:r>
              <a:rPr lang="zh-CN" altLang="en-US" dirty="0" smtClean="0"/>
              <a:t>只有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指令会在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阶段用到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。这两种指令都不需要用到寄存器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。所以我们可以将这两个控制信号合并。这样，</a:t>
            </a:r>
            <a:r>
              <a:rPr lang="en-US" altLang="zh-CN" dirty="0" smtClean="0"/>
              <a:t>SEQ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部件就不需要了。</a:t>
            </a:r>
          </a:p>
          <a:p>
            <a:pPr marL="228600" indent="-228600" eaLnBrk="1" hangingPunct="1"/>
            <a:r>
              <a:rPr lang="zh-CN" altLang="en-US" dirty="0" smtClean="0"/>
              <a:t>因为在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阶段本身就有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部件。这样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在其他场合也不需要传播到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阶段之外的场合去。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2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流水线的实现</a:t>
            </a:r>
            <a:r>
              <a:rPr lang="en-US" altLang="zh-CN" dirty="0"/>
              <a:t>P</a:t>
            </a:r>
            <a:r>
              <a:rPr lang="en-US" altLang="zh-CN" dirty="0" smtClean="0"/>
              <a:t>art I</a:t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 smtClean="0"/>
              <a:t>教   师</a:t>
            </a:r>
            <a:r>
              <a:rPr lang="zh-CN" altLang="en-US" smtClean="0"/>
              <a:t>： </a:t>
            </a:r>
            <a:r>
              <a:rPr lang="zh-CN" altLang="en-US"/>
              <a:t>刘宏伟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714" y="5495992"/>
            <a:ext cx="6232922" cy="949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分析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每个操作依赖于前一个操作的结果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2515814" y="1144610"/>
            <a:ext cx="3206353" cy="2520946"/>
            <a:chOff x="1152" y="720"/>
            <a:chExt cx="2688" cy="1585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22" y="2094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1714508" y="3740151"/>
            <a:ext cx="4808935" cy="1258883"/>
            <a:chOff x="912" y="2483"/>
            <a:chExt cx="4032" cy="791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</a:endParaRPr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0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数据冒险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714" y="5267372"/>
            <a:ext cx="6232922" cy="1177925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结果没有被及时的反馈给下一个操作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流水线改变了系统的行为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2000252" y="1220789"/>
            <a:ext cx="4981575" cy="2549522"/>
            <a:chOff x="288" y="2712"/>
            <a:chExt cx="4176" cy="1603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54" y="4104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5365" name="Group 46"/>
          <p:cNvGrpSpPr>
            <a:grpSpLocks/>
          </p:cNvGrpSpPr>
          <p:nvPr/>
        </p:nvGrpSpPr>
        <p:grpSpPr bwMode="auto">
          <a:xfrm>
            <a:off x="2572964" y="3587771"/>
            <a:ext cx="3434953" cy="1563684"/>
            <a:chOff x="144" y="3332"/>
            <a:chExt cx="2880" cy="983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15371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6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3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OP4</a:t>
              </a:r>
            </a:p>
          </p:txBody>
        </p:sp>
        <p:grpSp>
          <p:nvGrpSpPr>
            <p:cNvPr id="15375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9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处理器中的数据相关</a:t>
            </a:r>
            <a:r>
              <a:rPr lang="en-US" altLang="zh-CN" smtClean="0">
                <a:ea typeface="宋体" charset="-122"/>
              </a:rPr>
              <a:t>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428926"/>
            <a:ext cx="7704856" cy="2808386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一条指令的结果作为另一条指令的操作数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先写后读数据相关</a:t>
            </a:r>
            <a:r>
              <a:rPr lang="en-US" altLang="zh-CN" dirty="0" smtClean="0">
                <a:ea typeface="宋体" charset="-122"/>
              </a:rPr>
              <a:t>  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这些现象在实际程序中很常见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必须保证我们的流水线可以正确处理：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得到正确的结果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最小化对性能的的影响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1675689" y="1527175"/>
            <a:ext cx="3931065" cy="2481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$50,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675689" y="1991965"/>
            <a:ext cx="2405063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, 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675689" y="2595563"/>
            <a:ext cx="240506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100(%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), 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rdx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347864" y="1527175"/>
            <a:ext cx="1656183" cy="771178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6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080753" y="1989881"/>
            <a:ext cx="1139320" cy="985515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1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二、流水</a:t>
            </a:r>
            <a:r>
              <a:rPr lang="zh-CN" altLang="en-US" dirty="0">
                <a:ea typeface="宋体" panose="02010600030101010101" pitchFamily="2" charset="-122"/>
              </a:rPr>
              <a:t>化的</a:t>
            </a:r>
            <a:r>
              <a:rPr lang="en-US" altLang="zh-CN" dirty="0">
                <a:ea typeface="宋体" panose="02010600030101010101" pitchFamily="2" charset="-122"/>
              </a:rPr>
              <a:t>Y86-64</a:t>
            </a:r>
            <a:r>
              <a:rPr lang="zh-CN" altLang="en-US" dirty="0">
                <a:ea typeface="宋体" panose="02010600030101010101" pitchFamily="2" charset="-122"/>
              </a:rPr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916832"/>
            <a:ext cx="8594725" cy="2714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调整</a:t>
            </a:r>
            <a:r>
              <a:rPr lang="en-US" altLang="zh-CN" dirty="0"/>
              <a:t>SEQ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插入流水线寄存器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数据和控制冒险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6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SEQ </a:t>
            </a:r>
            <a:r>
              <a:rPr lang="zh-CN" altLang="en-US" smtClean="0">
                <a:ea typeface="宋体" charset="-122"/>
              </a:rPr>
              <a:t>的硬件结构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288419"/>
            <a:ext cx="3096344" cy="1984556"/>
          </a:xfrm>
        </p:spPr>
        <p:txBody>
          <a:bodyPr/>
          <a:lstStyle/>
          <a:p>
            <a:pPr lvl="1" eaLnBrk="1" hangingPunct="1"/>
            <a:r>
              <a:rPr lang="zh-CN" altLang="en-US" sz="2000" dirty="0">
                <a:ea typeface="宋体" charset="-122"/>
              </a:rPr>
              <a:t>阶段顺序发生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lvl="1" eaLnBrk="1" hangingPunct="1"/>
            <a:r>
              <a:rPr lang="zh-CN" altLang="en-US" sz="2000" dirty="0">
                <a:ea typeface="宋体" charset="-122"/>
              </a:rPr>
              <a:t>一次只能处理一个操作</a:t>
            </a:r>
            <a:endParaRPr lang="en-US" altLang="zh-CN" sz="2000" dirty="0">
              <a:ea typeface="宋体" charset="-122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184576" cy="57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SEQ+ </a:t>
            </a:r>
            <a:r>
              <a:rPr lang="zh-CN" altLang="en-US" smtClean="0">
                <a:ea typeface="宋体" charset="-122"/>
              </a:rPr>
              <a:t>的硬件结构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7678"/>
            <a:ext cx="3240360" cy="5224462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调整更新</a:t>
            </a:r>
            <a:r>
              <a:rPr lang="en-US" altLang="zh-CN" sz="2400" dirty="0" smtClean="0"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ea typeface="宋体" panose="02010600030101010101" pitchFamily="2" charset="-122"/>
              </a:rPr>
              <a:t>阶段的位置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原来结束前更新，问题是什么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设置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阶段放在开始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PC </a:t>
            </a:r>
            <a:r>
              <a:rPr lang="zh-CN" altLang="en-US" sz="2400" dirty="0">
                <a:ea typeface="宋体" panose="02010600030101010101" pitchFamily="2" charset="-122"/>
              </a:rPr>
              <a:t>阶段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执行当前指令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根据前一条指令的计算结果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不再保存在寄存器中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但是，可以根据其他信息决定</a:t>
            </a:r>
            <a:r>
              <a:rPr lang="en-US" altLang="zh-CN" sz="2000" dirty="0">
                <a:ea typeface="宋体" panose="02010600030101010101" pitchFamily="2" charset="-122"/>
              </a:rPr>
              <a:t>PC </a:t>
            </a:r>
          </a:p>
        </p:txBody>
      </p:sp>
      <p:pic>
        <p:nvPicPr>
          <p:cNvPr id="5" name="Picture 318" descr="Z:\3.Teaching\sjtu\ICS\site-ics\slides\SEQ+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656"/>
            <a:ext cx="5616624" cy="626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52" y="166852"/>
            <a:ext cx="6540104" cy="66986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添加流水线寄存器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374773" y="763588"/>
            <a:ext cx="3261123" cy="6024562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932" y="5712630"/>
              <a:ext cx="253288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023" y="5712630"/>
              <a:ext cx="256734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3285" y="322980"/>
              <a:ext cx="170582" cy="505193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08683" y="5445560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74498" y="5564449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326" y="5386977"/>
              <a:ext cx="1150994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3264" y="5373193"/>
              <a:ext cx="1147548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94898" y="5430052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59853" y="5550665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32999" y="5445560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34390" y="5564449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579" y="5386977"/>
              <a:ext cx="516913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5241" y="5373193"/>
              <a:ext cx="510021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18354" y="5430052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20606" y="5550665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11617" y="2893746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5368" y="2838609"/>
              <a:ext cx="301532" cy="2171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1584" y="2826549"/>
              <a:ext cx="299810" cy="21365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696111" y="2879962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30514" y="2957499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4" y="1814"/>
                <a:ext cx="458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4" y="1808"/>
                <a:ext cx="459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15869" y="2943715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00153" y="1518765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01562" y="1635932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9797" y="1437783"/>
              <a:ext cx="599619" cy="3876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736" y="1425721"/>
              <a:ext cx="596173" cy="38423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886364" y="15049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788636" y="1622147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9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6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8814" y="5502420"/>
              <a:ext cx="404915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726"/>
              <a:ext cx="424403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取指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8814" y="4356603"/>
              <a:ext cx="511744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281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译码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8814" y="2910977"/>
              <a:ext cx="537590" cy="189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283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执行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8814" y="1554950"/>
              <a:ext cx="537590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59974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访存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8814" y="746846"/>
              <a:ext cx="677156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354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写回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758" y="4906250"/>
              <a:ext cx="596173" cy="408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1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308538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icode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7969" y="4938988"/>
              <a:ext cx="143829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, </a:t>
              </a:r>
              <a:endParaRPr lang="en-US" sz="1400" b="1">
                <a:solidFill>
                  <a:srgbClr val="000066"/>
                </a:solidFill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6404" y="4938988"/>
              <a:ext cx="2087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ifun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4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129910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rA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75618" y="5057877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46858" y="5057877"/>
              <a:ext cx="12991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32229" y="5175043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780" y="6138220"/>
              <a:ext cx="425593" cy="2136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40007" y="6198525"/>
              <a:ext cx="155430" cy="9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538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27"/>
                <a:ext cx="3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27"/>
                <a:ext cx="5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27"/>
                <a:ext cx="8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27"/>
                <a:ext cx="9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175" y="5076831"/>
              <a:ext cx="86152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296" y="5076831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143" y="4992402"/>
              <a:ext cx="170582" cy="255009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725" y="4906250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54889" y="4938988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valP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143" y="4566813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099" y="4482384"/>
              <a:ext cx="170581" cy="255009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20" y="4270451"/>
              <a:ext cx="596173" cy="28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38589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srcA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85512" y="430146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4004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>
                  <a:solidFill>
                    <a:srgbClr val="000000"/>
                  </a:solidFill>
                </a:rPr>
                <a:t>srcB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27698" y="4420354"/>
              <a:ext cx="17620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 smtClean="0">
                  <a:solidFill>
                    <a:srgbClr val="000000"/>
                  </a:solidFill>
                </a:rPr>
                <a:t>dstE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85512" y="442035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5217" y="4420354"/>
              <a:ext cx="18946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 smtClean="0">
                  <a:solidFill>
                    <a:srgbClr val="000000"/>
                  </a:solidFill>
                </a:rPr>
                <a:t>dstM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6615" y="4056795"/>
              <a:ext cx="86152" cy="34288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725" y="4056795"/>
              <a:ext cx="102004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143" y="3974089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2164" y="3846585"/>
              <a:ext cx="637526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49658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42057" y="387587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195190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143" y="3379642"/>
              <a:ext cx="1063119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833" y="3293490"/>
              <a:ext cx="84430" cy="17230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680" y="3124633"/>
              <a:ext cx="255011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20" y="3167709"/>
              <a:ext cx="637526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38618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85512" y="319872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4033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20" y="2954053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66476" y="2986790"/>
              <a:ext cx="23662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>
                  <a:solidFill>
                    <a:srgbClr val="000000"/>
                  </a:solidFill>
                </a:rPr>
                <a:t>Cnd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833" y="2571540"/>
              <a:ext cx="84430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1372" y="2571540"/>
              <a:ext cx="933890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143" y="2487110"/>
              <a:ext cx="170582" cy="255009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659" y="2361329"/>
              <a:ext cx="639250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68549" y="2390620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637" y="4566813"/>
              <a:ext cx="46866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778" y="4482384"/>
              <a:ext cx="168858" cy="255009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000" y="874351"/>
              <a:ext cx="172304" cy="37786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3285" y="746846"/>
              <a:ext cx="2252020" cy="170581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7715" y="6605161"/>
              <a:ext cx="2463954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4638" y="6520733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932" y="6351876"/>
              <a:ext cx="253288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143" y="2104597"/>
              <a:ext cx="80810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099" y="1978816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1393" y="1808235"/>
              <a:ext cx="253287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143" y="1892664"/>
              <a:ext cx="639250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42748" y="1923679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Addr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19289" y="1923679"/>
              <a:ext cx="34797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099" y="1129360"/>
              <a:ext cx="86152" cy="29808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725" y="1129360"/>
              <a:ext cx="637526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143" y="1044932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1372" y="915703"/>
              <a:ext cx="635803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795047" y="948442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5516" y="322980"/>
              <a:ext cx="86152" cy="636833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4638" y="5883211"/>
              <a:ext cx="86152" cy="25500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0790" y="6012438"/>
              <a:ext cx="892537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175" y="5883211"/>
              <a:ext cx="86152" cy="21365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8814" y="236828"/>
              <a:ext cx="260179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642"/>
              <a:ext cx="36189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PC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143" y="576266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44870" y="607281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59668" y="607281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587421" y="6072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3285" y="322980"/>
              <a:ext cx="2548383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8011" y="3591576"/>
              <a:ext cx="255011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4163" y="3591576"/>
              <a:ext cx="253287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143" y="152400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24547" y="183415"/>
              <a:ext cx="41525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newPC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</p:grpSp>
      <p:pic>
        <p:nvPicPr>
          <p:cNvPr id="19460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41383"/>
            <a:ext cx="4051639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0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290736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流水线阶段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041403"/>
            <a:ext cx="3149203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取指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选择当前</a:t>
            </a:r>
            <a:r>
              <a:rPr lang="en-US" altLang="zh-CN" dirty="0" smtClean="0">
                <a:ea typeface="宋体" panose="02010600030101010101" pitchFamily="2" charset="-122"/>
              </a:rPr>
              <a:t>PC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读取指令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的值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译码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读取程序寄存器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en-US" altLang="zh-CN" dirty="0" smtClean="0">
                <a:ea typeface="宋体" panose="02010600030101010101" pitchFamily="2" charset="-122"/>
              </a:rPr>
              <a:t>ALU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访存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读或写存储器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写回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更新寄存器文件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0484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595316"/>
            <a:ext cx="4335338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PIPE- </a:t>
            </a:r>
            <a:r>
              <a:rPr lang="zh-CN" altLang="en-US" smtClean="0">
                <a:ea typeface="宋体" charset="-122"/>
              </a:rPr>
              <a:t>硬件结构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7678"/>
            <a:ext cx="2931319" cy="5224462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流水线寄存器保存指令执行的中间值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前向路径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值</a:t>
            </a:r>
            <a:r>
              <a:rPr lang="zh-CN" altLang="en-US" dirty="0" smtClean="0">
                <a:ea typeface="宋体" panose="02010600030101010101" pitchFamily="2" charset="-122"/>
              </a:rPr>
              <a:t>从一个阶段送到下一个阶段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不能越过阶段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e.g., </a:t>
            </a:r>
            <a:r>
              <a:rPr lang="en-US" altLang="zh-CN" dirty="0" err="1" smtClean="0">
                <a:ea typeface="宋体" panose="02010600030101010101" pitchFamily="2" charset="-122"/>
              </a:rPr>
              <a:t>valC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通过解码阶段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531900" y="6255952"/>
            <a:ext cx="1275996" cy="4496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2529" rtl="0" eaLnBrk="1" latinLnBrk="0" hangingPunct="1">
              <a:spcBef>
                <a:spcPct val="20000"/>
              </a:spcBef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2529" rtl="0" eaLnBrk="1" latinLnBrk="0" hangingPunct="1">
              <a:spcBef>
                <a:spcPct val="20000"/>
              </a:spcBef>
              <a:buChar char="–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2529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2529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2529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9718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4290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8862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B1441-2731-4CB0-9582-7D1CBDEB357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" descr="Z:\3.Teaching\sjtu\ICS\site-ics\slides\PIP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52" y="260648"/>
            <a:ext cx="5563344" cy="64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62786" y="629772"/>
            <a:ext cx="765598" cy="34473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152" y="3596504"/>
            <a:ext cx="765598" cy="89929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471690" y="3684032"/>
            <a:ext cx="612478" cy="15737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6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信号命名规则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4127897" cy="3659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S_Field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流水线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阶段的寄存器的相关字段的名称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s_Field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流水线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阶段的相关字段的值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82" y="930298"/>
            <a:ext cx="2929358" cy="401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22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目录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流水线的通用原则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目标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难点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设计流水化的</a:t>
            </a:r>
            <a:r>
              <a:rPr lang="en-US" altLang="zh-CN" dirty="0" smtClean="0">
                <a:ea typeface="宋体" panose="02010600030101010101" pitchFamily="2" charset="-122"/>
              </a:rPr>
              <a:t>Y86-64</a:t>
            </a:r>
            <a:r>
              <a:rPr lang="zh-CN" altLang="en-US" dirty="0" smtClean="0">
                <a:ea typeface="宋体" panose="02010600030101010101" pitchFamily="2" charset="-122"/>
              </a:rPr>
              <a:t>处理器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调整</a:t>
            </a:r>
            <a:r>
              <a:rPr lang="en-US" altLang="zh-CN" dirty="0" smtClean="0">
                <a:ea typeface="宋体" panose="02010600030101010101" pitchFamily="2" charset="-122"/>
              </a:rPr>
              <a:t>SEQ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插入流水线寄存器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数据和控制冒险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反馈路径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79610"/>
            <a:ext cx="2931319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预测下一个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猜测下一个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的值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分支信息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跳转或不跳转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预测失败或成功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返回（</a:t>
            </a:r>
            <a:r>
              <a:rPr lang="en-US" altLang="zh-CN" dirty="0" smtClean="0">
                <a:ea typeface="宋体" panose="02010600030101010101" pitchFamily="2" charset="-122"/>
              </a:rPr>
              <a:t>ret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从内存中读取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寄存器更新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通过寄存器文件写端口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32" y="217508"/>
            <a:ext cx="4455639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6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065" y="317523"/>
            <a:ext cx="3232547" cy="6334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预测</a:t>
            </a:r>
            <a:r>
              <a:rPr lang="en-US" altLang="zh-CN" smtClean="0">
                <a:ea typeface="宋体" charset="-122"/>
              </a:rPr>
              <a:t>PC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82" y="1608138"/>
            <a:ext cx="3930254" cy="3560762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当前指令完成取指后，开始一条新指令的取指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没有足够的时间决定下一条指令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猜测哪条指令将会被取出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如果预测错误，就还原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1" y="1195413"/>
            <a:ext cx="394454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预测策略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4607173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非转移指令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预测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valP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永远可靠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调用指令或无条件转移指令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预测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valC</a:t>
            </a:r>
            <a:r>
              <a:rPr lang="en-US" altLang="zh-CN" sz="2000" dirty="0" smtClean="0">
                <a:ea typeface="宋体" panose="02010600030101010101" pitchFamily="2" charset="-122"/>
              </a:rPr>
              <a:t> (</a:t>
            </a:r>
            <a:r>
              <a:rPr lang="zh-CN" altLang="en-US" sz="2000" dirty="0" smtClean="0">
                <a:ea typeface="宋体" panose="02010600030101010101" pitchFamily="2" charset="-122"/>
              </a:rPr>
              <a:t>调用的入口地址或转移目的地址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永远可靠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条件转移指令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预测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valC</a:t>
            </a:r>
            <a:r>
              <a:rPr lang="en-US" altLang="zh-CN" sz="2000" dirty="0" smtClean="0">
                <a:ea typeface="宋体" panose="02010600030101010101" pitchFamily="2" charset="-122"/>
              </a:rPr>
              <a:t> (</a:t>
            </a:r>
            <a:r>
              <a:rPr lang="zh-CN" altLang="en-US" sz="2000" dirty="0" smtClean="0">
                <a:ea typeface="宋体" panose="02010600030101010101" pitchFamily="2" charset="-122"/>
              </a:rPr>
              <a:t>转移目的地址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如果分支被选中则预测正确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研究表明成功率大约为</a:t>
            </a:r>
            <a:r>
              <a:rPr lang="en-US" altLang="zh-CN" sz="2000" dirty="0" smtClean="0">
                <a:ea typeface="宋体" panose="02010600030101010101" pitchFamily="2" charset="-122"/>
              </a:rPr>
              <a:t>60%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返回指令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不进行预测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5413"/>
            <a:ext cx="394454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1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953" y="211162"/>
            <a:ext cx="4257055" cy="11445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从预测错误中恢复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5" y="1544638"/>
            <a:ext cx="4350544" cy="2952750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跳转错误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查看分支条件，如果指令进入访存阶段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err="1" smtClean="0">
                <a:ea typeface="宋体" charset="-122"/>
              </a:rPr>
              <a:t>valA</a:t>
            </a:r>
            <a:r>
              <a:rPr lang="zh-CN" altLang="en-US" dirty="0" smtClean="0">
                <a:ea typeface="宋体" charset="-122"/>
              </a:rPr>
              <a:t>中得到失败的</a:t>
            </a:r>
            <a:r>
              <a:rPr lang="en-US" altLang="zh-CN" dirty="0" smtClean="0">
                <a:ea typeface="宋体" charset="-122"/>
              </a:rPr>
              <a:t>PC 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返回指令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获取返回地址，当</a:t>
            </a:r>
            <a:r>
              <a:rPr lang="en-US" altLang="zh-CN" dirty="0" smtClean="0">
                <a:ea typeface="宋体" charset="-122"/>
              </a:rPr>
              <a:t>ret</a:t>
            </a:r>
            <a:r>
              <a:rPr lang="zh-CN" altLang="en-US" dirty="0" smtClean="0">
                <a:ea typeface="宋体" charset="-122"/>
              </a:rPr>
              <a:t>到达写回阶段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55725"/>
            <a:ext cx="469510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172400" y="1559645"/>
            <a:ext cx="412577" cy="3571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2" tIns="45722" rIns="45722" bIns="45722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流水线示例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3474264"/>
            <a:ext cx="2290763" cy="533400"/>
          </a:xfrm>
        </p:spPr>
        <p:txBody>
          <a:bodyPr/>
          <a:lstStyle/>
          <a:p>
            <a:pPr marL="385707" indent="-385707" defTabSz="912676" eaLnBrk="1" hangingPunct="1">
              <a:defRPr/>
            </a:pPr>
            <a:r>
              <a:rPr lang="en-US" sz="1800" dirty="0"/>
              <a:t>File: </a:t>
            </a:r>
            <a:r>
              <a:rPr lang="en-US" sz="1800" dirty="0">
                <a:latin typeface="Courier New" pitchFamily="49" charset="0"/>
              </a:rPr>
              <a:t>demo-</a:t>
            </a:r>
            <a:r>
              <a:rPr lang="en-US" sz="1800" dirty="0" err="1">
                <a:latin typeface="Courier New" pitchFamily="49" charset="0"/>
              </a:rPr>
              <a:t>basic.ys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306625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765412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222612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56814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61386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95800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7054587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7511787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7970575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306625" y="1576536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765412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5222612" y="1576536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5681400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6595800" y="1882924"/>
            <a:ext cx="458787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4765412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1" name="Rectangle 21"/>
          <p:cNvSpPr>
            <a:spLocks noChangeArrowheads="1"/>
          </p:cNvSpPr>
          <p:nvPr/>
        </p:nvSpPr>
        <p:spPr bwMode="auto">
          <a:xfrm>
            <a:off x="5222612" y="1882924"/>
            <a:ext cx="458788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5681400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6138600" y="1882924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138600" y="1576536"/>
            <a:ext cx="457200" cy="30638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85" name="Group 26"/>
          <p:cNvGrpSpPr>
            <a:grpSpLocks/>
          </p:cNvGrpSpPr>
          <p:nvPr/>
        </p:nvGrpSpPr>
        <p:grpSpPr bwMode="auto">
          <a:xfrm>
            <a:off x="5222612" y="2187724"/>
            <a:ext cx="2289175" cy="306387"/>
            <a:chOff x="2784" y="1872"/>
            <a:chExt cx="1440" cy="192"/>
          </a:xfrm>
        </p:grpSpPr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" name="Rectangle 28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1" name="Group 33"/>
          <p:cNvGrpSpPr>
            <a:grpSpLocks/>
          </p:cNvGrpSpPr>
          <p:nvPr/>
        </p:nvGrpSpPr>
        <p:grpSpPr bwMode="auto">
          <a:xfrm>
            <a:off x="5681400" y="2494111"/>
            <a:ext cx="2289175" cy="304800"/>
            <a:chOff x="3072" y="2064"/>
            <a:chExt cx="1440" cy="192"/>
          </a:xfrm>
        </p:grpSpPr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7" name="Group 40"/>
          <p:cNvGrpSpPr>
            <a:grpSpLocks/>
          </p:cNvGrpSpPr>
          <p:nvPr/>
        </p:nvGrpSpPr>
        <p:grpSpPr bwMode="auto">
          <a:xfrm>
            <a:off x="6138600" y="2798911"/>
            <a:ext cx="2289175" cy="304800"/>
            <a:chOff x="3360" y="2256"/>
            <a:chExt cx="1440" cy="192"/>
          </a:xfrm>
        </p:grpSpPr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03" name="Line 46"/>
          <p:cNvSpPr>
            <a:spLocks noChangeShapeType="1"/>
          </p:cNvSpPr>
          <p:nvPr/>
        </p:nvSpPr>
        <p:spPr bwMode="auto">
          <a:xfrm flipH="1">
            <a:off x="5910000" y="3103711"/>
            <a:ext cx="2286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47"/>
          <p:cNvSpPr>
            <a:spLocks noChangeShapeType="1"/>
          </p:cNvSpPr>
          <p:nvPr/>
        </p:nvSpPr>
        <p:spPr bwMode="auto">
          <a:xfrm>
            <a:off x="6595800" y="3103711"/>
            <a:ext cx="230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5597262" y="3233886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周期</a:t>
            </a:r>
            <a:r>
              <a:rPr lang="en-US" altLang="zh-CN" sz="2000" b="0" dirty="0" smtClean="0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106" name="Group 49"/>
          <p:cNvGrpSpPr>
            <a:grpSpLocks/>
          </p:cNvGrpSpPr>
          <p:nvPr/>
        </p:nvGrpSpPr>
        <p:grpSpPr bwMode="auto">
          <a:xfrm>
            <a:off x="5910000" y="3602186"/>
            <a:ext cx="915987" cy="571500"/>
            <a:chOff x="3408" y="1632"/>
            <a:chExt cx="576" cy="384"/>
          </a:xfrm>
        </p:grpSpPr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3456" y="182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09" name="Group 52"/>
          <p:cNvGrpSpPr>
            <a:grpSpLocks/>
          </p:cNvGrpSpPr>
          <p:nvPr/>
        </p:nvGrpSpPr>
        <p:grpSpPr bwMode="auto">
          <a:xfrm>
            <a:off x="5910000" y="4173686"/>
            <a:ext cx="915987" cy="569913"/>
            <a:chOff x="3408" y="1632"/>
            <a:chExt cx="576" cy="384"/>
          </a:xfrm>
        </p:grpSpPr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112" name="Group 55"/>
          <p:cNvGrpSpPr>
            <a:grpSpLocks/>
          </p:cNvGrpSpPr>
          <p:nvPr/>
        </p:nvGrpSpPr>
        <p:grpSpPr bwMode="auto">
          <a:xfrm>
            <a:off x="5910000" y="4743599"/>
            <a:ext cx="915987" cy="568325"/>
            <a:chOff x="3408" y="1632"/>
            <a:chExt cx="576" cy="384"/>
          </a:xfrm>
        </p:grpSpPr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I3</a:t>
              </a:r>
            </a:p>
          </p:txBody>
        </p:sp>
      </p:grpSp>
      <p:grpSp>
        <p:nvGrpSpPr>
          <p:cNvPr id="115" name="Group 58"/>
          <p:cNvGrpSpPr>
            <a:grpSpLocks/>
          </p:cNvGrpSpPr>
          <p:nvPr/>
        </p:nvGrpSpPr>
        <p:grpSpPr bwMode="auto">
          <a:xfrm>
            <a:off x="5910000" y="5311924"/>
            <a:ext cx="915987" cy="571500"/>
            <a:chOff x="3408" y="1632"/>
            <a:chExt cx="576" cy="384"/>
          </a:xfrm>
        </p:grpSpPr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I4</a:t>
              </a:r>
            </a:p>
          </p:txBody>
        </p:sp>
      </p:grpSp>
      <p:grpSp>
        <p:nvGrpSpPr>
          <p:cNvPr id="118" name="Group 61"/>
          <p:cNvGrpSpPr>
            <a:grpSpLocks/>
          </p:cNvGrpSpPr>
          <p:nvPr/>
        </p:nvGrpSpPr>
        <p:grpSpPr bwMode="auto">
          <a:xfrm>
            <a:off x="5910000" y="5883424"/>
            <a:ext cx="915987" cy="569912"/>
            <a:chOff x="3408" y="1632"/>
            <a:chExt cx="576" cy="384"/>
          </a:xfrm>
        </p:grpSpPr>
        <p:sp>
          <p:nvSpPr>
            <p:cNvPr id="119" name="Rectangle 62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20" name="Rectangle 63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I5</a:t>
              </a:r>
            </a:p>
          </p:txBody>
        </p:sp>
      </p:grpSp>
      <p:sp>
        <p:nvSpPr>
          <p:cNvPr id="121" name="Rectangle 67"/>
          <p:cNvSpPr>
            <a:spLocks noChangeArrowheads="1"/>
          </p:cNvSpPr>
          <p:nvPr/>
        </p:nvSpPr>
        <p:spPr bwMode="auto">
          <a:xfrm>
            <a:off x="568062" y="1500336"/>
            <a:ext cx="3886200" cy="18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$1,%eax	#I1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$2,%ecx	#I2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$3,%edx	#I3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$4,%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ebx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#I4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			#I5</a:t>
            </a:r>
          </a:p>
        </p:txBody>
      </p:sp>
      <p:cxnSp>
        <p:nvCxnSpPr>
          <p:cNvPr id="122" name="直接箭头连接符 60"/>
          <p:cNvCxnSpPr>
            <a:cxnSpLocks noChangeShapeType="1"/>
          </p:cNvCxnSpPr>
          <p:nvPr/>
        </p:nvCxnSpPr>
        <p:spPr bwMode="auto">
          <a:xfrm>
            <a:off x="3997062" y="165273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直接箭头连接符 62"/>
          <p:cNvCxnSpPr>
            <a:cxnSpLocks noChangeShapeType="1"/>
            <a:endCxn id="80" idx="1"/>
          </p:cNvCxnSpPr>
          <p:nvPr/>
        </p:nvCxnSpPr>
        <p:spPr bwMode="auto">
          <a:xfrm>
            <a:off x="3997062" y="2033736"/>
            <a:ext cx="7683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直接箭头连接符 64"/>
          <p:cNvCxnSpPr>
            <a:cxnSpLocks noChangeShapeType="1"/>
          </p:cNvCxnSpPr>
          <p:nvPr/>
        </p:nvCxnSpPr>
        <p:spPr bwMode="auto">
          <a:xfrm>
            <a:off x="3997062" y="2336949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直接箭头连接符 66"/>
          <p:cNvCxnSpPr>
            <a:cxnSpLocks noChangeShapeType="1"/>
          </p:cNvCxnSpPr>
          <p:nvPr/>
        </p:nvCxnSpPr>
        <p:spPr bwMode="auto">
          <a:xfrm>
            <a:off x="3997062" y="2643336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直接箭头连接符 68"/>
          <p:cNvCxnSpPr>
            <a:cxnSpLocks noChangeShapeType="1"/>
          </p:cNvCxnSpPr>
          <p:nvPr/>
        </p:nvCxnSpPr>
        <p:spPr bwMode="auto">
          <a:xfrm>
            <a:off x="3997062" y="2948136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39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1686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3 </a:t>
            </a:r>
            <a:r>
              <a:rPr lang="en-US" altLang="zh-CN" dirty="0" err="1" smtClean="0">
                <a:ea typeface="宋体" charset="-122"/>
              </a:rPr>
              <a:t>Nop’s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8675" name="Group 394"/>
          <p:cNvGrpSpPr>
            <a:grpSpLocks/>
          </p:cNvGrpSpPr>
          <p:nvPr/>
        </p:nvGrpSpPr>
        <p:grpSpPr bwMode="auto">
          <a:xfrm>
            <a:off x="492788" y="1052736"/>
            <a:ext cx="7967644" cy="5400600"/>
            <a:chOff x="567" y="528"/>
            <a:chExt cx="5050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46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115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54" y="819"/>
              <a:ext cx="4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2069" y="80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8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7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2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5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4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34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2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320" y="528"/>
              <a:ext cx="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3333CC"/>
                </a:solidFill>
              </a:endParaRPr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31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7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9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8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9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646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115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56" y="1013"/>
              <a:ext cx="4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</a:rPr>
                <a:t>3 ,%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2069" y="999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646" y="1191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53" y="119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646" y="1383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53" y="1383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646" y="1575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53" y="1575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646" y="176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44" y="1767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508" y="1767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3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851" y="1781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2023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7" y="5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7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507" y="285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3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96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]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524" y="2871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79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799" y="388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6" y="38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8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75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799" y="403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82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799" y="388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5069" y="3880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]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10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=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209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41" y="403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511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]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161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=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27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567" y="610"/>
              <a:ext cx="104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85" y="2390"/>
              <a:ext cx="43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周期</a:t>
              </a:r>
              <a:r>
                <a:rPr lang="en-US" sz="2000" dirty="0">
                  <a:solidFill>
                    <a:srgbClr val="000000"/>
                  </a:solidFill>
                </a:rPr>
                <a:t> 6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52" y="572"/>
              <a:ext cx="12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606" y="1959"/>
              <a:ext cx="9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8908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16"/>
              <a:chOff x="4176" y="1920"/>
              <a:chExt cx="1441" cy="1716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08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12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61" y="3446"/>
                <a:ext cx="43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>
                    <a:solidFill>
                      <a:srgbClr val="000000"/>
                    </a:solidFill>
                  </a:rPr>
                  <a:t> 7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2 </a:t>
            </a:r>
            <a:r>
              <a:rPr lang="en-US" altLang="zh-CN" dirty="0" err="1" smtClean="0">
                <a:ea typeface="宋体" charset="-122"/>
              </a:rPr>
              <a:t>Nop’s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25221" name="Rectangle 261"/>
          <p:cNvSpPr>
            <a:spLocks noChangeArrowheads="1"/>
          </p:cNvSpPr>
          <p:nvPr/>
        </p:nvSpPr>
        <p:spPr bwMode="auto">
          <a:xfrm>
            <a:off x="463104" y="1280434"/>
            <a:ext cx="2798970" cy="3035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22" name="Rectangle 262"/>
          <p:cNvSpPr>
            <a:spLocks noChangeArrowheads="1"/>
          </p:cNvSpPr>
          <p:nvPr/>
        </p:nvSpPr>
        <p:spPr bwMode="auto">
          <a:xfrm>
            <a:off x="454529" y="1340838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0x000: 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23" name="Rectangle 263"/>
          <p:cNvSpPr>
            <a:spLocks noChangeArrowheads="1"/>
          </p:cNvSpPr>
          <p:nvPr/>
        </p:nvSpPr>
        <p:spPr bwMode="auto">
          <a:xfrm>
            <a:off x="1258890" y="1340838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24" name="Rectangle 264"/>
          <p:cNvSpPr>
            <a:spLocks noChangeArrowheads="1"/>
          </p:cNvSpPr>
          <p:nvPr/>
        </p:nvSpPr>
        <p:spPr bwMode="auto">
          <a:xfrm>
            <a:off x="2106127" y="1340838"/>
            <a:ext cx="809506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$10,%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25" name="Rectangle 265"/>
          <p:cNvSpPr>
            <a:spLocks noChangeArrowheads="1"/>
          </p:cNvSpPr>
          <p:nvPr/>
        </p:nvSpPr>
        <p:spPr bwMode="auto">
          <a:xfrm>
            <a:off x="2790434" y="1340838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26" name="Rectangle 266"/>
          <p:cNvSpPr>
            <a:spLocks noChangeArrowheads="1"/>
          </p:cNvSpPr>
          <p:nvPr/>
        </p:nvSpPr>
        <p:spPr bwMode="auto">
          <a:xfrm>
            <a:off x="3591365" y="908720"/>
            <a:ext cx="50079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27" name="Rectangle 267"/>
          <p:cNvSpPr>
            <a:spLocks noChangeArrowheads="1"/>
          </p:cNvSpPr>
          <p:nvPr/>
        </p:nvSpPr>
        <p:spPr bwMode="auto">
          <a:xfrm>
            <a:off x="3821183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425228" name="Rectangle 268"/>
          <p:cNvSpPr>
            <a:spLocks noChangeArrowheads="1"/>
          </p:cNvSpPr>
          <p:nvPr/>
        </p:nvSpPr>
        <p:spPr bwMode="auto">
          <a:xfrm>
            <a:off x="4085301" y="908720"/>
            <a:ext cx="49393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29" name="Rectangle 269"/>
          <p:cNvSpPr>
            <a:spLocks noChangeArrowheads="1"/>
          </p:cNvSpPr>
          <p:nvPr/>
        </p:nvSpPr>
        <p:spPr bwMode="auto">
          <a:xfrm>
            <a:off x="4315119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2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30" name="Rectangle 270"/>
          <p:cNvSpPr>
            <a:spLocks noChangeArrowheads="1"/>
          </p:cNvSpPr>
          <p:nvPr/>
        </p:nvSpPr>
        <p:spPr bwMode="auto">
          <a:xfrm>
            <a:off x="4579237" y="908720"/>
            <a:ext cx="50079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31" name="Rectangle 271"/>
          <p:cNvSpPr>
            <a:spLocks noChangeArrowheads="1"/>
          </p:cNvSpPr>
          <p:nvPr/>
        </p:nvSpPr>
        <p:spPr bwMode="auto">
          <a:xfrm>
            <a:off x="4809055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425232" name="Rectangle 272"/>
          <p:cNvSpPr>
            <a:spLocks noChangeArrowheads="1"/>
          </p:cNvSpPr>
          <p:nvPr/>
        </p:nvSpPr>
        <p:spPr bwMode="auto">
          <a:xfrm>
            <a:off x="5073173" y="908720"/>
            <a:ext cx="49393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33" name="Rectangle 273"/>
          <p:cNvSpPr>
            <a:spLocks noChangeArrowheads="1"/>
          </p:cNvSpPr>
          <p:nvPr/>
        </p:nvSpPr>
        <p:spPr bwMode="auto">
          <a:xfrm>
            <a:off x="5302991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4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34" name="Rectangle 274"/>
          <p:cNvSpPr>
            <a:spLocks noChangeArrowheads="1"/>
          </p:cNvSpPr>
          <p:nvPr/>
        </p:nvSpPr>
        <p:spPr bwMode="auto">
          <a:xfrm>
            <a:off x="5567109" y="908720"/>
            <a:ext cx="50079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35" name="Rectangle 275"/>
          <p:cNvSpPr>
            <a:spLocks noChangeArrowheads="1"/>
          </p:cNvSpPr>
          <p:nvPr/>
        </p:nvSpPr>
        <p:spPr bwMode="auto">
          <a:xfrm>
            <a:off x="5796927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425236" name="Rectangle 276"/>
          <p:cNvSpPr>
            <a:spLocks noChangeArrowheads="1"/>
          </p:cNvSpPr>
          <p:nvPr/>
        </p:nvSpPr>
        <p:spPr bwMode="auto">
          <a:xfrm>
            <a:off x="6061045" y="908720"/>
            <a:ext cx="49393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37" name="Rectangle 277"/>
          <p:cNvSpPr>
            <a:spLocks noChangeArrowheads="1"/>
          </p:cNvSpPr>
          <p:nvPr/>
        </p:nvSpPr>
        <p:spPr bwMode="auto">
          <a:xfrm>
            <a:off x="6290863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6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38" name="Rectangle 278"/>
          <p:cNvSpPr>
            <a:spLocks noChangeArrowheads="1"/>
          </p:cNvSpPr>
          <p:nvPr/>
        </p:nvSpPr>
        <p:spPr bwMode="auto">
          <a:xfrm>
            <a:off x="6554981" y="908720"/>
            <a:ext cx="50079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5239" name="Rectangle 279"/>
          <p:cNvSpPr>
            <a:spLocks noChangeArrowheads="1"/>
          </p:cNvSpPr>
          <p:nvPr/>
        </p:nvSpPr>
        <p:spPr bwMode="auto">
          <a:xfrm>
            <a:off x="6784799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7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40" name="Rectangle 280"/>
          <p:cNvSpPr>
            <a:spLocks noChangeArrowheads="1"/>
          </p:cNvSpPr>
          <p:nvPr/>
        </p:nvSpPr>
        <p:spPr bwMode="auto">
          <a:xfrm>
            <a:off x="7295885" y="908720"/>
            <a:ext cx="0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425241" name="Rectangle 281"/>
          <p:cNvSpPr>
            <a:spLocks noChangeArrowheads="1"/>
          </p:cNvSpPr>
          <p:nvPr/>
        </p:nvSpPr>
        <p:spPr bwMode="auto">
          <a:xfrm>
            <a:off x="7278734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8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42" name="Rectangle 282"/>
          <p:cNvSpPr>
            <a:spLocks noChangeArrowheads="1"/>
          </p:cNvSpPr>
          <p:nvPr/>
        </p:nvSpPr>
        <p:spPr bwMode="auto">
          <a:xfrm>
            <a:off x="7542853" y="908720"/>
            <a:ext cx="50079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3" name="Rectangle 283"/>
          <p:cNvSpPr>
            <a:spLocks noChangeArrowheads="1"/>
          </p:cNvSpPr>
          <p:nvPr/>
        </p:nvSpPr>
        <p:spPr bwMode="auto">
          <a:xfrm>
            <a:off x="7772670" y="976868"/>
            <a:ext cx="106333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9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244" name="Rectangle 284"/>
          <p:cNvSpPr>
            <a:spLocks noChangeArrowheads="1"/>
          </p:cNvSpPr>
          <p:nvPr/>
        </p:nvSpPr>
        <p:spPr bwMode="auto">
          <a:xfrm>
            <a:off x="3591365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5" name="Rectangle 285"/>
          <p:cNvSpPr>
            <a:spLocks noChangeArrowheads="1"/>
          </p:cNvSpPr>
          <p:nvPr/>
        </p:nvSpPr>
        <p:spPr bwMode="auto">
          <a:xfrm>
            <a:off x="3812607" y="1323801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6" name="Rectangle 286"/>
          <p:cNvSpPr>
            <a:spLocks noChangeArrowheads="1"/>
          </p:cNvSpPr>
          <p:nvPr/>
        </p:nvSpPr>
        <p:spPr bwMode="auto">
          <a:xfrm>
            <a:off x="4085301" y="1280434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7" name="Rectangle 287"/>
          <p:cNvSpPr>
            <a:spLocks noChangeArrowheads="1"/>
          </p:cNvSpPr>
          <p:nvPr/>
        </p:nvSpPr>
        <p:spPr bwMode="auto">
          <a:xfrm>
            <a:off x="4328839" y="1323801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8" name="Rectangle 288"/>
          <p:cNvSpPr>
            <a:spLocks noChangeArrowheads="1"/>
          </p:cNvSpPr>
          <p:nvPr/>
        </p:nvSpPr>
        <p:spPr bwMode="auto">
          <a:xfrm>
            <a:off x="4579237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49" name="Rectangle 289"/>
          <p:cNvSpPr>
            <a:spLocks noChangeArrowheads="1"/>
          </p:cNvSpPr>
          <p:nvPr/>
        </p:nvSpPr>
        <p:spPr bwMode="auto">
          <a:xfrm>
            <a:off x="4795334" y="1323801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0" name="Rectangle 290"/>
          <p:cNvSpPr>
            <a:spLocks noChangeArrowheads="1"/>
          </p:cNvSpPr>
          <p:nvPr/>
        </p:nvSpPr>
        <p:spPr bwMode="auto">
          <a:xfrm>
            <a:off x="5073173" y="1280434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1" name="Rectangle 291"/>
          <p:cNvSpPr>
            <a:spLocks noChangeArrowheads="1"/>
          </p:cNvSpPr>
          <p:nvPr/>
        </p:nvSpPr>
        <p:spPr bwMode="auto">
          <a:xfrm>
            <a:off x="5265259" y="1323801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2" name="Rectangle 292"/>
          <p:cNvSpPr>
            <a:spLocks noChangeArrowheads="1"/>
          </p:cNvSpPr>
          <p:nvPr/>
        </p:nvSpPr>
        <p:spPr bwMode="auto">
          <a:xfrm>
            <a:off x="5567109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3" name="Rectangle 293"/>
          <p:cNvSpPr>
            <a:spLocks noChangeArrowheads="1"/>
          </p:cNvSpPr>
          <p:nvPr/>
        </p:nvSpPr>
        <p:spPr bwMode="auto">
          <a:xfrm>
            <a:off x="5784921" y="1323801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4" name="Rectangle 294"/>
          <p:cNvSpPr>
            <a:spLocks noChangeArrowheads="1"/>
          </p:cNvSpPr>
          <p:nvPr/>
        </p:nvSpPr>
        <p:spPr bwMode="auto">
          <a:xfrm>
            <a:off x="3591365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5" name="Rectangle 295"/>
          <p:cNvSpPr>
            <a:spLocks noChangeArrowheads="1"/>
          </p:cNvSpPr>
          <p:nvPr/>
        </p:nvSpPr>
        <p:spPr bwMode="auto">
          <a:xfrm>
            <a:off x="3812607" y="1323801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6" name="Rectangle 296"/>
          <p:cNvSpPr>
            <a:spLocks noChangeArrowheads="1"/>
          </p:cNvSpPr>
          <p:nvPr/>
        </p:nvSpPr>
        <p:spPr bwMode="auto">
          <a:xfrm>
            <a:off x="4085301" y="1280434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7" name="Rectangle 297"/>
          <p:cNvSpPr>
            <a:spLocks noChangeArrowheads="1"/>
          </p:cNvSpPr>
          <p:nvPr/>
        </p:nvSpPr>
        <p:spPr bwMode="auto">
          <a:xfrm>
            <a:off x="4328839" y="1323801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8" name="Rectangle 298"/>
          <p:cNvSpPr>
            <a:spLocks noChangeArrowheads="1"/>
          </p:cNvSpPr>
          <p:nvPr/>
        </p:nvSpPr>
        <p:spPr bwMode="auto">
          <a:xfrm>
            <a:off x="4579237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59" name="Rectangle 299"/>
          <p:cNvSpPr>
            <a:spLocks noChangeArrowheads="1"/>
          </p:cNvSpPr>
          <p:nvPr/>
        </p:nvSpPr>
        <p:spPr bwMode="auto">
          <a:xfrm>
            <a:off x="4795334" y="1323801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0" name="Rectangle 300"/>
          <p:cNvSpPr>
            <a:spLocks noChangeArrowheads="1"/>
          </p:cNvSpPr>
          <p:nvPr/>
        </p:nvSpPr>
        <p:spPr bwMode="auto">
          <a:xfrm>
            <a:off x="5073173" y="1280434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1" name="Rectangle 301"/>
          <p:cNvSpPr>
            <a:spLocks noChangeArrowheads="1"/>
          </p:cNvSpPr>
          <p:nvPr/>
        </p:nvSpPr>
        <p:spPr bwMode="auto">
          <a:xfrm>
            <a:off x="5265259" y="1323801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2" name="Rectangle 302"/>
          <p:cNvSpPr>
            <a:spLocks noChangeArrowheads="1"/>
          </p:cNvSpPr>
          <p:nvPr/>
        </p:nvSpPr>
        <p:spPr bwMode="auto">
          <a:xfrm>
            <a:off x="5567109" y="1280434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3" name="Rectangle 303"/>
          <p:cNvSpPr>
            <a:spLocks noChangeArrowheads="1"/>
          </p:cNvSpPr>
          <p:nvPr/>
        </p:nvSpPr>
        <p:spPr bwMode="auto">
          <a:xfrm>
            <a:off x="5784921" y="1323801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4" name="Rectangle 304"/>
          <p:cNvSpPr>
            <a:spLocks noChangeArrowheads="1"/>
          </p:cNvSpPr>
          <p:nvPr/>
        </p:nvSpPr>
        <p:spPr bwMode="auto">
          <a:xfrm>
            <a:off x="463104" y="1577806"/>
            <a:ext cx="2798970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5" name="Rectangle 305"/>
          <p:cNvSpPr>
            <a:spLocks noChangeArrowheads="1"/>
          </p:cNvSpPr>
          <p:nvPr/>
        </p:nvSpPr>
        <p:spPr bwMode="auto">
          <a:xfrm>
            <a:off x="454529" y="1638210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0x00a: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66" name="Rectangle 306"/>
          <p:cNvSpPr>
            <a:spLocks noChangeArrowheads="1"/>
          </p:cNvSpPr>
          <p:nvPr/>
        </p:nvSpPr>
        <p:spPr bwMode="auto">
          <a:xfrm>
            <a:off x="1258890" y="1638210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67" name="Rectangle 307"/>
          <p:cNvSpPr>
            <a:spLocks noChangeArrowheads="1"/>
          </p:cNvSpPr>
          <p:nvPr/>
        </p:nvSpPr>
        <p:spPr bwMode="auto">
          <a:xfrm>
            <a:off x="2248477" y="1638210"/>
            <a:ext cx="646576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$3,%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68" name="Rectangle 308"/>
          <p:cNvSpPr>
            <a:spLocks noChangeArrowheads="1"/>
          </p:cNvSpPr>
          <p:nvPr/>
        </p:nvSpPr>
        <p:spPr bwMode="auto">
          <a:xfrm>
            <a:off x="2790434" y="1638210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69" name="Rectangle 309"/>
          <p:cNvSpPr>
            <a:spLocks noChangeArrowheads="1"/>
          </p:cNvSpPr>
          <p:nvPr/>
        </p:nvSpPr>
        <p:spPr bwMode="auto">
          <a:xfrm>
            <a:off x="4085301" y="1577806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0" name="Rectangle 310"/>
          <p:cNvSpPr>
            <a:spLocks noChangeArrowheads="1"/>
          </p:cNvSpPr>
          <p:nvPr/>
        </p:nvSpPr>
        <p:spPr bwMode="auto">
          <a:xfrm>
            <a:off x="4306543" y="1621173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1" name="Rectangle 311"/>
          <p:cNvSpPr>
            <a:spLocks noChangeArrowheads="1"/>
          </p:cNvSpPr>
          <p:nvPr/>
        </p:nvSpPr>
        <p:spPr bwMode="auto">
          <a:xfrm>
            <a:off x="4579237" y="1577806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2" name="Rectangle 312"/>
          <p:cNvSpPr>
            <a:spLocks noChangeArrowheads="1"/>
          </p:cNvSpPr>
          <p:nvPr/>
        </p:nvSpPr>
        <p:spPr bwMode="auto">
          <a:xfrm>
            <a:off x="4822775" y="1621173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3" name="Rectangle 313"/>
          <p:cNvSpPr>
            <a:spLocks noChangeArrowheads="1"/>
          </p:cNvSpPr>
          <p:nvPr/>
        </p:nvSpPr>
        <p:spPr bwMode="auto">
          <a:xfrm>
            <a:off x="5073173" y="1577806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4" name="Rectangle 314"/>
          <p:cNvSpPr>
            <a:spLocks noChangeArrowheads="1"/>
          </p:cNvSpPr>
          <p:nvPr/>
        </p:nvSpPr>
        <p:spPr bwMode="auto">
          <a:xfrm>
            <a:off x="5289270" y="1621173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5" name="Rectangle 315"/>
          <p:cNvSpPr>
            <a:spLocks noChangeArrowheads="1"/>
          </p:cNvSpPr>
          <p:nvPr/>
        </p:nvSpPr>
        <p:spPr bwMode="auto">
          <a:xfrm>
            <a:off x="5567109" y="1577806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6" name="Rectangle 316"/>
          <p:cNvSpPr>
            <a:spLocks noChangeArrowheads="1"/>
          </p:cNvSpPr>
          <p:nvPr/>
        </p:nvSpPr>
        <p:spPr bwMode="auto">
          <a:xfrm>
            <a:off x="5759195" y="1621173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7" name="Rectangle 317"/>
          <p:cNvSpPr>
            <a:spLocks noChangeArrowheads="1"/>
          </p:cNvSpPr>
          <p:nvPr/>
        </p:nvSpPr>
        <p:spPr bwMode="auto">
          <a:xfrm>
            <a:off x="6061045" y="1577806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8" name="Rectangle 318"/>
          <p:cNvSpPr>
            <a:spLocks noChangeArrowheads="1"/>
          </p:cNvSpPr>
          <p:nvPr/>
        </p:nvSpPr>
        <p:spPr bwMode="auto">
          <a:xfrm>
            <a:off x="6278857" y="1621173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79" name="Rectangle 319"/>
          <p:cNvSpPr>
            <a:spLocks noChangeArrowheads="1"/>
          </p:cNvSpPr>
          <p:nvPr/>
        </p:nvSpPr>
        <p:spPr bwMode="auto">
          <a:xfrm>
            <a:off x="4085301" y="1577806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0" name="Rectangle 320"/>
          <p:cNvSpPr>
            <a:spLocks noChangeArrowheads="1"/>
          </p:cNvSpPr>
          <p:nvPr/>
        </p:nvSpPr>
        <p:spPr bwMode="auto">
          <a:xfrm>
            <a:off x="4306543" y="1621173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1" name="Rectangle 321"/>
          <p:cNvSpPr>
            <a:spLocks noChangeArrowheads="1"/>
          </p:cNvSpPr>
          <p:nvPr/>
        </p:nvSpPr>
        <p:spPr bwMode="auto">
          <a:xfrm>
            <a:off x="4579237" y="1577806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2" name="Rectangle 322"/>
          <p:cNvSpPr>
            <a:spLocks noChangeArrowheads="1"/>
          </p:cNvSpPr>
          <p:nvPr/>
        </p:nvSpPr>
        <p:spPr bwMode="auto">
          <a:xfrm>
            <a:off x="4822775" y="1621173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3" name="Rectangle 323"/>
          <p:cNvSpPr>
            <a:spLocks noChangeArrowheads="1"/>
          </p:cNvSpPr>
          <p:nvPr/>
        </p:nvSpPr>
        <p:spPr bwMode="auto">
          <a:xfrm>
            <a:off x="5073173" y="1577806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4" name="Rectangle 324"/>
          <p:cNvSpPr>
            <a:spLocks noChangeArrowheads="1"/>
          </p:cNvSpPr>
          <p:nvPr/>
        </p:nvSpPr>
        <p:spPr bwMode="auto">
          <a:xfrm>
            <a:off x="5289270" y="1621173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5" name="Rectangle 325"/>
          <p:cNvSpPr>
            <a:spLocks noChangeArrowheads="1"/>
          </p:cNvSpPr>
          <p:nvPr/>
        </p:nvSpPr>
        <p:spPr bwMode="auto">
          <a:xfrm>
            <a:off x="5567109" y="1577806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6" name="Rectangle 326"/>
          <p:cNvSpPr>
            <a:spLocks noChangeArrowheads="1"/>
          </p:cNvSpPr>
          <p:nvPr/>
        </p:nvSpPr>
        <p:spPr bwMode="auto">
          <a:xfrm>
            <a:off x="5759195" y="1621173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7" name="Rectangle 327"/>
          <p:cNvSpPr>
            <a:spLocks noChangeArrowheads="1"/>
          </p:cNvSpPr>
          <p:nvPr/>
        </p:nvSpPr>
        <p:spPr bwMode="auto">
          <a:xfrm>
            <a:off x="6061045" y="1577806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8" name="Rectangle 328"/>
          <p:cNvSpPr>
            <a:spLocks noChangeArrowheads="1"/>
          </p:cNvSpPr>
          <p:nvPr/>
        </p:nvSpPr>
        <p:spPr bwMode="auto">
          <a:xfrm>
            <a:off x="6278857" y="1621173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89" name="Rectangle 329"/>
          <p:cNvSpPr>
            <a:spLocks noChangeArrowheads="1"/>
          </p:cNvSpPr>
          <p:nvPr/>
        </p:nvSpPr>
        <p:spPr bwMode="auto">
          <a:xfrm>
            <a:off x="463104" y="1875178"/>
            <a:ext cx="2798970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0" name="Rectangle 330"/>
          <p:cNvSpPr>
            <a:spLocks noChangeArrowheads="1"/>
          </p:cNvSpPr>
          <p:nvPr/>
        </p:nvSpPr>
        <p:spPr bwMode="auto">
          <a:xfrm>
            <a:off x="454529" y="1935581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0x014: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291" name="Rectangle 331"/>
          <p:cNvSpPr>
            <a:spLocks noChangeArrowheads="1"/>
          </p:cNvSpPr>
          <p:nvPr/>
        </p:nvSpPr>
        <p:spPr bwMode="auto">
          <a:xfrm>
            <a:off x="1351503" y="1935581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nop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5292" name="Rectangle 332"/>
          <p:cNvSpPr>
            <a:spLocks noChangeArrowheads="1"/>
          </p:cNvSpPr>
          <p:nvPr/>
        </p:nvSpPr>
        <p:spPr bwMode="auto">
          <a:xfrm>
            <a:off x="4579237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3" name="Rectangle 333"/>
          <p:cNvSpPr>
            <a:spLocks noChangeArrowheads="1"/>
          </p:cNvSpPr>
          <p:nvPr/>
        </p:nvSpPr>
        <p:spPr bwMode="auto">
          <a:xfrm>
            <a:off x="4800479" y="1918544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4" name="Rectangle 334"/>
          <p:cNvSpPr>
            <a:spLocks noChangeArrowheads="1"/>
          </p:cNvSpPr>
          <p:nvPr/>
        </p:nvSpPr>
        <p:spPr bwMode="auto">
          <a:xfrm>
            <a:off x="5073173" y="1875178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5" name="Rectangle 335"/>
          <p:cNvSpPr>
            <a:spLocks noChangeArrowheads="1"/>
          </p:cNvSpPr>
          <p:nvPr/>
        </p:nvSpPr>
        <p:spPr bwMode="auto">
          <a:xfrm>
            <a:off x="5316711" y="1918544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6" name="Rectangle 336"/>
          <p:cNvSpPr>
            <a:spLocks noChangeArrowheads="1"/>
          </p:cNvSpPr>
          <p:nvPr/>
        </p:nvSpPr>
        <p:spPr bwMode="auto">
          <a:xfrm>
            <a:off x="5567109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7" name="Rectangle 337"/>
          <p:cNvSpPr>
            <a:spLocks noChangeArrowheads="1"/>
          </p:cNvSpPr>
          <p:nvPr/>
        </p:nvSpPr>
        <p:spPr bwMode="auto">
          <a:xfrm>
            <a:off x="5783206" y="1918544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8" name="Rectangle 338"/>
          <p:cNvSpPr>
            <a:spLocks noChangeArrowheads="1"/>
          </p:cNvSpPr>
          <p:nvPr/>
        </p:nvSpPr>
        <p:spPr bwMode="auto">
          <a:xfrm>
            <a:off x="6061045" y="1875178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299" name="Rectangle 339"/>
          <p:cNvSpPr>
            <a:spLocks noChangeArrowheads="1"/>
          </p:cNvSpPr>
          <p:nvPr/>
        </p:nvSpPr>
        <p:spPr bwMode="auto">
          <a:xfrm>
            <a:off x="6253131" y="1918544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0" name="Rectangle 340"/>
          <p:cNvSpPr>
            <a:spLocks noChangeArrowheads="1"/>
          </p:cNvSpPr>
          <p:nvPr/>
        </p:nvSpPr>
        <p:spPr bwMode="auto">
          <a:xfrm>
            <a:off x="6554981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1" name="Rectangle 341"/>
          <p:cNvSpPr>
            <a:spLocks noChangeArrowheads="1"/>
          </p:cNvSpPr>
          <p:nvPr/>
        </p:nvSpPr>
        <p:spPr bwMode="auto">
          <a:xfrm>
            <a:off x="6772793" y="1918544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2" name="Rectangle 342"/>
          <p:cNvSpPr>
            <a:spLocks noChangeArrowheads="1"/>
          </p:cNvSpPr>
          <p:nvPr/>
        </p:nvSpPr>
        <p:spPr bwMode="auto">
          <a:xfrm>
            <a:off x="4579237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3" name="Rectangle 343"/>
          <p:cNvSpPr>
            <a:spLocks noChangeArrowheads="1"/>
          </p:cNvSpPr>
          <p:nvPr/>
        </p:nvSpPr>
        <p:spPr bwMode="auto">
          <a:xfrm>
            <a:off x="4800479" y="1918544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4" name="Rectangle 344"/>
          <p:cNvSpPr>
            <a:spLocks noChangeArrowheads="1"/>
          </p:cNvSpPr>
          <p:nvPr/>
        </p:nvSpPr>
        <p:spPr bwMode="auto">
          <a:xfrm>
            <a:off x="5073173" y="1875178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5" name="Rectangle 345"/>
          <p:cNvSpPr>
            <a:spLocks noChangeArrowheads="1"/>
          </p:cNvSpPr>
          <p:nvPr/>
        </p:nvSpPr>
        <p:spPr bwMode="auto">
          <a:xfrm>
            <a:off x="5316711" y="1918544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6" name="Rectangle 346"/>
          <p:cNvSpPr>
            <a:spLocks noChangeArrowheads="1"/>
          </p:cNvSpPr>
          <p:nvPr/>
        </p:nvSpPr>
        <p:spPr bwMode="auto">
          <a:xfrm>
            <a:off x="5567109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7" name="Rectangle 347"/>
          <p:cNvSpPr>
            <a:spLocks noChangeArrowheads="1"/>
          </p:cNvSpPr>
          <p:nvPr/>
        </p:nvSpPr>
        <p:spPr bwMode="auto">
          <a:xfrm>
            <a:off x="5783206" y="1918544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8" name="Rectangle 348"/>
          <p:cNvSpPr>
            <a:spLocks noChangeArrowheads="1"/>
          </p:cNvSpPr>
          <p:nvPr/>
        </p:nvSpPr>
        <p:spPr bwMode="auto">
          <a:xfrm>
            <a:off x="6061045" y="1875178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09" name="Rectangle 349"/>
          <p:cNvSpPr>
            <a:spLocks noChangeArrowheads="1"/>
          </p:cNvSpPr>
          <p:nvPr/>
        </p:nvSpPr>
        <p:spPr bwMode="auto">
          <a:xfrm>
            <a:off x="6253131" y="1918544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0" name="Rectangle 350"/>
          <p:cNvSpPr>
            <a:spLocks noChangeArrowheads="1"/>
          </p:cNvSpPr>
          <p:nvPr/>
        </p:nvSpPr>
        <p:spPr bwMode="auto">
          <a:xfrm>
            <a:off x="6554981" y="1875178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1" name="Rectangle 351"/>
          <p:cNvSpPr>
            <a:spLocks noChangeArrowheads="1"/>
          </p:cNvSpPr>
          <p:nvPr/>
        </p:nvSpPr>
        <p:spPr bwMode="auto">
          <a:xfrm>
            <a:off x="6772793" y="1918544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2" name="Rectangle 352"/>
          <p:cNvSpPr>
            <a:spLocks noChangeArrowheads="1"/>
          </p:cNvSpPr>
          <p:nvPr/>
        </p:nvSpPr>
        <p:spPr bwMode="auto">
          <a:xfrm>
            <a:off x="463104" y="2172549"/>
            <a:ext cx="2798970" cy="3035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3" name="Rectangle 353"/>
          <p:cNvSpPr>
            <a:spLocks noChangeArrowheads="1"/>
          </p:cNvSpPr>
          <p:nvPr/>
        </p:nvSpPr>
        <p:spPr bwMode="auto">
          <a:xfrm>
            <a:off x="454529" y="2232953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0x015: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14" name="Rectangle 354"/>
          <p:cNvSpPr>
            <a:spLocks noChangeArrowheads="1"/>
          </p:cNvSpPr>
          <p:nvPr/>
        </p:nvSpPr>
        <p:spPr bwMode="auto">
          <a:xfrm>
            <a:off x="1351503" y="2232953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nop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25315" name="Rectangle 355"/>
          <p:cNvSpPr>
            <a:spLocks noChangeArrowheads="1"/>
          </p:cNvSpPr>
          <p:nvPr/>
        </p:nvSpPr>
        <p:spPr bwMode="auto">
          <a:xfrm>
            <a:off x="5073173" y="2172549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6" name="Rectangle 356"/>
          <p:cNvSpPr>
            <a:spLocks noChangeArrowheads="1"/>
          </p:cNvSpPr>
          <p:nvPr/>
        </p:nvSpPr>
        <p:spPr bwMode="auto">
          <a:xfrm>
            <a:off x="5294415" y="2215916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7" name="Rectangle 357"/>
          <p:cNvSpPr>
            <a:spLocks noChangeArrowheads="1"/>
          </p:cNvSpPr>
          <p:nvPr/>
        </p:nvSpPr>
        <p:spPr bwMode="auto">
          <a:xfrm>
            <a:off x="5567109" y="2172549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8" name="Rectangle 358"/>
          <p:cNvSpPr>
            <a:spLocks noChangeArrowheads="1"/>
          </p:cNvSpPr>
          <p:nvPr/>
        </p:nvSpPr>
        <p:spPr bwMode="auto">
          <a:xfrm>
            <a:off x="5810647" y="2215916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19" name="Rectangle 359"/>
          <p:cNvSpPr>
            <a:spLocks noChangeArrowheads="1"/>
          </p:cNvSpPr>
          <p:nvPr/>
        </p:nvSpPr>
        <p:spPr bwMode="auto">
          <a:xfrm>
            <a:off x="6061045" y="2172549"/>
            <a:ext cx="495651" cy="30511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0" name="Rectangle 360"/>
          <p:cNvSpPr>
            <a:spLocks noChangeArrowheads="1"/>
          </p:cNvSpPr>
          <p:nvPr/>
        </p:nvSpPr>
        <p:spPr bwMode="auto">
          <a:xfrm>
            <a:off x="6277142" y="2215916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1" name="Rectangle 361"/>
          <p:cNvSpPr>
            <a:spLocks noChangeArrowheads="1"/>
          </p:cNvSpPr>
          <p:nvPr/>
        </p:nvSpPr>
        <p:spPr bwMode="auto">
          <a:xfrm>
            <a:off x="6554981" y="2172549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2" name="Rectangle 362"/>
          <p:cNvSpPr>
            <a:spLocks noChangeArrowheads="1"/>
          </p:cNvSpPr>
          <p:nvPr/>
        </p:nvSpPr>
        <p:spPr bwMode="auto">
          <a:xfrm>
            <a:off x="6747067" y="2215916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3" name="Rectangle 363"/>
          <p:cNvSpPr>
            <a:spLocks noChangeArrowheads="1"/>
          </p:cNvSpPr>
          <p:nvPr/>
        </p:nvSpPr>
        <p:spPr bwMode="auto">
          <a:xfrm>
            <a:off x="7048917" y="2172549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4" name="Rectangle 364"/>
          <p:cNvSpPr>
            <a:spLocks noChangeArrowheads="1"/>
          </p:cNvSpPr>
          <p:nvPr/>
        </p:nvSpPr>
        <p:spPr bwMode="auto">
          <a:xfrm>
            <a:off x="7266729" y="2215916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5" name="Rectangle 365"/>
          <p:cNvSpPr>
            <a:spLocks noChangeArrowheads="1"/>
          </p:cNvSpPr>
          <p:nvPr/>
        </p:nvSpPr>
        <p:spPr bwMode="auto">
          <a:xfrm>
            <a:off x="5073173" y="2172549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6" name="Rectangle 366"/>
          <p:cNvSpPr>
            <a:spLocks noChangeArrowheads="1"/>
          </p:cNvSpPr>
          <p:nvPr/>
        </p:nvSpPr>
        <p:spPr bwMode="auto">
          <a:xfrm>
            <a:off x="5294415" y="2215916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7" name="Rectangle 367"/>
          <p:cNvSpPr>
            <a:spLocks noChangeArrowheads="1"/>
          </p:cNvSpPr>
          <p:nvPr/>
        </p:nvSpPr>
        <p:spPr bwMode="auto">
          <a:xfrm>
            <a:off x="5567109" y="2172549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8" name="Rectangle 368"/>
          <p:cNvSpPr>
            <a:spLocks noChangeArrowheads="1"/>
          </p:cNvSpPr>
          <p:nvPr/>
        </p:nvSpPr>
        <p:spPr bwMode="auto">
          <a:xfrm>
            <a:off x="5810647" y="2215916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29" name="Rectangle 369"/>
          <p:cNvSpPr>
            <a:spLocks noChangeArrowheads="1"/>
          </p:cNvSpPr>
          <p:nvPr/>
        </p:nvSpPr>
        <p:spPr bwMode="auto">
          <a:xfrm>
            <a:off x="6061045" y="2172549"/>
            <a:ext cx="495651" cy="30511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0" name="Rectangle 370"/>
          <p:cNvSpPr>
            <a:spLocks noChangeArrowheads="1"/>
          </p:cNvSpPr>
          <p:nvPr/>
        </p:nvSpPr>
        <p:spPr bwMode="auto">
          <a:xfrm>
            <a:off x="6277142" y="2215916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1" name="Rectangle 371"/>
          <p:cNvSpPr>
            <a:spLocks noChangeArrowheads="1"/>
          </p:cNvSpPr>
          <p:nvPr/>
        </p:nvSpPr>
        <p:spPr bwMode="auto">
          <a:xfrm>
            <a:off x="6554981" y="2172549"/>
            <a:ext cx="50251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2" name="Rectangle 372"/>
          <p:cNvSpPr>
            <a:spLocks noChangeArrowheads="1"/>
          </p:cNvSpPr>
          <p:nvPr/>
        </p:nvSpPr>
        <p:spPr bwMode="auto">
          <a:xfrm>
            <a:off x="6747067" y="2215916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3" name="Rectangle 373"/>
          <p:cNvSpPr>
            <a:spLocks noChangeArrowheads="1"/>
          </p:cNvSpPr>
          <p:nvPr/>
        </p:nvSpPr>
        <p:spPr bwMode="auto">
          <a:xfrm>
            <a:off x="7048917" y="2172549"/>
            <a:ext cx="495651" cy="30511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4" name="Rectangle 374"/>
          <p:cNvSpPr>
            <a:spLocks noChangeArrowheads="1"/>
          </p:cNvSpPr>
          <p:nvPr/>
        </p:nvSpPr>
        <p:spPr bwMode="auto">
          <a:xfrm>
            <a:off x="7266729" y="2215916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5" name="Rectangle 375"/>
          <p:cNvSpPr>
            <a:spLocks noChangeArrowheads="1"/>
          </p:cNvSpPr>
          <p:nvPr/>
        </p:nvSpPr>
        <p:spPr bwMode="auto">
          <a:xfrm>
            <a:off x="463104" y="2469921"/>
            <a:ext cx="2798970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6" name="Rectangle 376"/>
          <p:cNvSpPr>
            <a:spLocks noChangeArrowheads="1"/>
          </p:cNvSpPr>
          <p:nvPr/>
        </p:nvSpPr>
        <p:spPr bwMode="auto">
          <a:xfrm>
            <a:off x="454529" y="2530324"/>
            <a:ext cx="1131937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0x016: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37" name="Rectangle 377"/>
          <p:cNvSpPr>
            <a:spLocks noChangeArrowheads="1"/>
          </p:cNvSpPr>
          <p:nvPr/>
        </p:nvSpPr>
        <p:spPr bwMode="auto">
          <a:xfrm>
            <a:off x="1327492" y="2530324"/>
            <a:ext cx="646576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addq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38" name="Rectangle 378"/>
          <p:cNvSpPr>
            <a:spLocks noChangeArrowheads="1"/>
          </p:cNvSpPr>
          <p:nvPr/>
        </p:nvSpPr>
        <p:spPr bwMode="auto">
          <a:xfrm>
            <a:off x="1975783" y="2530324"/>
            <a:ext cx="161215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39" name="Rectangle 379"/>
          <p:cNvSpPr>
            <a:spLocks noChangeArrowheads="1"/>
          </p:cNvSpPr>
          <p:nvPr/>
        </p:nvSpPr>
        <p:spPr bwMode="auto">
          <a:xfrm>
            <a:off x="2070111" y="2530324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40" name="Rectangle 380"/>
          <p:cNvSpPr>
            <a:spLocks noChangeArrowheads="1"/>
          </p:cNvSpPr>
          <p:nvPr/>
        </p:nvSpPr>
        <p:spPr bwMode="auto">
          <a:xfrm>
            <a:off x="2483440" y="2530324"/>
            <a:ext cx="324145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,%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41" name="Rectangle 381"/>
          <p:cNvSpPr>
            <a:spLocks noChangeArrowheads="1"/>
          </p:cNvSpPr>
          <p:nvPr/>
        </p:nvSpPr>
        <p:spPr bwMode="auto">
          <a:xfrm>
            <a:off x="2790434" y="2530324"/>
            <a:ext cx="485361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42" name="Rectangle 382"/>
          <p:cNvSpPr>
            <a:spLocks noChangeArrowheads="1"/>
          </p:cNvSpPr>
          <p:nvPr/>
        </p:nvSpPr>
        <p:spPr bwMode="auto">
          <a:xfrm>
            <a:off x="5567109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3" name="Rectangle 383"/>
          <p:cNvSpPr>
            <a:spLocks noChangeArrowheads="1"/>
          </p:cNvSpPr>
          <p:nvPr/>
        </p:nvSpPr>
        <p:spPr bwMode="auto">
          <a:xfrm>
            <a:off x="5788351" y="2513287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4" name="Rectangle 384"/>
          <p:cNvSpPr>
            <a:spLocks noChangeArrowheads="1"/>
          </p:cNvSpPr>
          <p:nvPr/>
        </p:nvSpPr>
        <p:spPr bwMode="auto">
          <a:xfrm>
            <a:off x="6061045" y="2469921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5" name="Rectangle 385"/>
          <p:cNvSpPr>
            <a:spLocks noChangeArrowheads="1"/>
          </p:cNvSpPr>
          <p:nvPr/>
        </p:nvSpPr>
        <p:spPr bwMode="auto">
          <a:xfrm>
            <a:off x="6304583" y="2513287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6" name="Rectangle 386"/>
          <p:cNvSpPr>
            <a:spLocks noChangeArrowheads="1"/>
          </p:cNvSpPr>
          <p:nvPr/>
        </p:nvSpPr>
        <p:spPr bwMode="auto">
          <a:xfrm>
            <a:off x="6554981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7" name="Rectangle 387"/>
          <p:cNvSpPr>
            <a:spLocks noChangeArrowheads="1"/>
          </p:cNvSpPr>
          <p:nvPr/>
        </p:nvSpPr>
        <p:spPr bwMode="auto">
          <a:xfrm>
            <a:off x="6771078" y="2513287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8" name="Rectangle 388"/>
          <p:cNvSpPr>
            <a:spLocks noChangeArrowheads="1"/>
          </p:cNvSpPr>
          <p:nvPr/>
        </p:nvSpPr>
        <p:spPr bwMode="auto">
          <a:xfrm>
            <a:off x="7048917" y="2469921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49" name="Rectangle 389"/>
          <p:cNvSpPr>
            <a:spLocks noChangeArrowheads="1"/>
          </p:cNvSpPr>
          <p:nvPr/>
        </p:nvSpPr>
        <p:spPr bwMode="auto">
          <a:xfrm>
            <a:off x="7241003" y="2513287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0" name="Rectangle 390"/>
          <p:cNvSpPr>
            <a:spLocks noChangeArrowheads="1"/>
          </p:cNvSpPr>
          <p:nvPr/>
        </p:nvSpPr>
        <p:spPr bwMode="auto">
          <a:xfrm>
            <a:off x="7542853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1" name="Rectangle 391"/>
          <p:cNvSpPr>
            <a:spLocks noChangeArrowheads="1"/>
          </p:cNvSpPr>
          <p:nvPr/>
        </p:nvSpPr>
        <p:spPr bwMode="auto">
          <a:xfrm>
            <a:off x="7760665" y="2513287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2" name="Rectangle 392"/>
          <p:cNvSpPr>
            <a:spLocks noChangeArrowheads="1"/>
          </p:cNvSpPr>
          <p:nvPr/>
        </p:nvSpPr>
        <p:spPr bwMode="auto">
          <a:xfrm>
            <a:off x="5567109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3" name="Rectangle 393"/>
          <p:cNvSpPr>
            <a:spLocks noChangeArrowheads="1"/>
          </p:cNvSpPr>
          <p:nvPr/>
        </p:nvSpPr>
        <p:spPr bwMode="auto">
          <a:xfrm>
            <a:off x="5788351" y="2513287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4" name="Rectangle 394"/>
          <p:cNvSpPr>
            <a:spLocks noChangeArrowheads="1"/>
          </p:cNvSpPr>
          <p:nvPr/>
        </p:nvSpPr>
        <p:spPr bwMode="auto">
          <a:xfrm>
            <a:off x="6061045" y="2469921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5" name="Rectangle 395"/>
          <p:cNvSpPr>
            <a:spLocks noChangeArrowheads="1"/>
          </p:cNvSpPr>
          <p:nvPr/>
        </p:nvSpPr>
        <p:spPr bwMode="auto">
          <a:xfrm>
            <a:off x="6304583" y="2513287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6" name="Rectangle 396"/>
          <p:cNvSpPr>
            <a:spLocks noChangeArrowheads="1"/>
          </p:cNvSpPr>
          <p:nvPr/>
        </p:nvSpPr>
        <p:spPr bwMode="auto">
          <a:xfrm>
            <a:off x="6554981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7" name="Rectangle 397"/>
          <p:cNvSpPr>
            <a:spLocks noChangeArrowheads="1"/>
          </p:cNvSpPr>
          <p:nvPr/>
        </p:nvSpPr>
        <p:spPr bwMode="auto">
          <a:xfrm>
            <a:off x="6771078" y="2513287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8" name="Rectangle 398"/>
          <p:cNvSpPr>
            <a:spLocks noChangeArrowheads="1"/>
          </p:cNvSpPr>
          <p:nvPr/>
        </p:nvSpPr>
        <p:spPr bwMode="auto">
          <a:xfrm>
            <a:off x="7048917" y="2469921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59" name="Rectangle 399"/>
          <p:cNvSpPr>
            <a:spLocks noChangeArrowheads="1"/>
          </p:cNvSpPr>
          <p:nvPr/>
        </p:nvSpPr>
        <p:spPr bwMode="auto">
          <a:xfrm>
            <a:off x="7241003" y="2513287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0" name="Rectangle 400"/>
          <p:cNvSpPr>
            <a:spLocks noChangeArrowheads="1"/>
          </p:cNvSpPr>
          <p:nvPr/>
        </p:nvSpPr>
        <p:spPr bwMode="auto">
          <a:xfrm>
            <a:off x="7542853" y="2469921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1" name="Rectangle 401"/>
          <p:cNvSpPr>
            <a:spLocks noChangeArrowheads="1"/>
          </p:cNvSpPr>
          <p:nvPr/>
        </p:nvSpPr>
        <p:spPr bwMode="auto">
          <a:xfrm>
            <a:off x="7760665" y="2513287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2" name="Rectangle 402"/>
          <p:cNvSpPr>
            <a:spLocks noChangeArrowheads="1"/>
          </p:cNvSpPr>
          <p:nvPr/>
        </p:nvSpPr>
        <p:spPr bwMode="auto">
          <a:xfrm>
            <a:off x="463104" y="2767292"/>
            <a:ext cx="2798970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3" name="Rectangle 403"/>
          <p:cNvSpPr>
            <a:spLocks noChangeArrowheads="1"/>
          </p:cNvSpPr>
          <p:nvPr/>
        </p:nvSpPr>
        <p:spPr bwMode="auto">
          <a:xfrm>
            <a:off x="361916" y="2827696"/>
            <a:ext cx="1778512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0x018: halt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25364" name="Rectangle 404"/>
          <p:cNvSpPr>
            <a:spLocks noChangeArrowheads="1"/>
          </p:cNvSpPr>
          <p:nvPr/>
        </p:nvSpPr>
        <p:spPr bwMode="auto">
          <a:xfrm>
            <a:off x="6061045" y="2767292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5" name="Rectangle 405"/>
          <p:cNvSpPr>
            <a:spLocks noChangeArrowheads="1"/>
          </p:cNvSpPr>
          <p:nvPr/>
        </p:nvSpPr>
        <p:spPr bwMode="auto">
          <a:xfrm>
            <a:off x="6282287" y="2810659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6" name="Rectangle 406"/>
          <p:cNvSpPr>
            <a:spLocks noChangeArrowheads="1"/>
          </p:cNvSpPr>
          <p:nvPr/>
        </p:nvSpPr>
        <p:spPr bwMode="auto">
          <a:xfrm>
            <a:off x="6554981" y="2767292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7" name="Rectangle 407"/>
          <p:cNvSpPr>
            <a:spLocks noChangeArrowheads="1"/>
          </p:cNvSpPr>
          <p:nvPr/>
        </p:nvSpPr>
        <p:spPr bwMode="auto">
          <a:xfrm>
            <a:off x="6798519" y="2810659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8" name="Rectangle 408"/>
          <p:cNvSpPr>
            <a:spLocks noChangeArrowheads="1"/>
          </p:cNvSpPr>
          <p:nvPr/>
        </p:nvSpPr>
        <p:spPr bwMode="auto">
          <a:xfrm>
            <a:off x="7048917" y="2767292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69" name="Rectangle 409"/>
          <p:cNvSpPr>
            <a:spLocks noChangeArrowheads="1"/>
          </p:cNvSpPr>
          <p:nvPr/>
        </p:nvSpPr>
        <p:spPr bwMode="auto">
          <a:xfrm>
            <a:off x="7265014" y="2810659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0" name="Rectangle 410"/>
          <p:cNvSpPr>
            <a:spLocks noChangeArrowheads="1"/>
          </p:cNvSpPr>
          <p:nvPr/>
        </p:nvSpPr>
        <p:spPr bwMode="auto">
          <a:xfrm>
            <a:off x="7542853" y="2767292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1" name="Rectangle 411"/>
          <p:cNvSpPr>
            <a:spLocks noChangeArrowheads="1"/>
          </p:cNvSpPr>
          <p:nvPr/>
        </p:nvSpPr>
        <p:spPr bwMode="auto">
          <a:xfrm>
            <a:off x="7734939" y="2810659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2" name="Rectangle 412"/>
          <p:cNvSpPr>
            <a:spLocks noChangeArrowheads="1"/>
          </p:cNvSpPr>
          <p:nvPr/>
        </p:nvSpPr>
        <p:spPr bwMode="auto">
          <a:xfrm>
            <a:off x="8036789" y="2767292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3" name="Rectangle 413"/>
          <p:cNvSpPr>
            <a:spLocks noChangeArrowheads="1"/>
          </p:cNvSpPr>
          <p:nvPr/>
        </p:nvSpPr>
        <p:spPr bwMode="auto">
          <a:xfrm>
            <a:off x="8254601" y="2810659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4" name="Rectangle 414"/>
          <p:cNvSpPr>
            <a:spLocks noChangeArrowheads="1"/>
          </p:cNvSpPr>
          <p:nvPr/>
        </p:nvSpPr>
        <p:spPr bwMode="auto">
          <a:xfrm>
            <a:off x="6061045" y="2767292"/>
            <a:ext cx="495651" cy="29892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5" name="Rectangle 415"/>
          <p:cNvSpPr>
            <a:spLocks noChangeArrowheads="1"/>
          </p:cNvSpPr>
          <p:nvPr/>
        </p:nvSpPr>
        <p:spPr bwMode="auto">
          <a:xfrm>
            <a:off x="6282287" y="2810659"/>
            <a:ext cx="150925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6" name="Rectangle 416"/>
          <p:cNvSpPr>
            <a:spLocks noChangeArrowheads="1"/>
          </p:cNvSpPr>
          <p:nvPr/>
        </p:nvSpPr>
        <p:spPr bwMode="auto">
          <a:xfrm>
            <a:off x="6554981" y="2767292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7" name="Rectangle 417"/>
          <p:cNvSpPr>
            <a:spLocks noChangeArrowheads="1"/>
          </p:cNvSpPr>
          <p:nvPr/>
        </p:nvSpPr>
        <p:spPr bwMode="auto">
          <a:xfrm>
            <a:off x="6798519" y="2810659"/>
            <a:ext cx="178366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8" name="Rectangle 418"/>
          <p:cNvSpPr>
            <a:spLocks noChangeArrowheads="1"/>
          </p:cNvSpPr>
          <p:nvPr/>
        </p:nvSpPr>
        <p:spPr bwMode="auto">
          <a:xfrm>
            <a:off x="7048917" y="2767292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79" name="Rectangle 419"/>
          <p:cNvSpPr>
            <a:spLocks noChangeArrowheads="1"/>
          </p:cNvSpPr>
          <p:nvPr/>
        </p:nvSpPr>
        <p:spPr bwMode="auto">
          <a:xfrm>
            <a:off x="7265014" y="2810659"/>
            <a:ext cx="166360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0" name="Rectangle 420"/>
          <p:cNvSpPr>
            <a:spLocks noChangeArrowheads="1"/>
          </p:cNvSpPr>
          <p:nvPr/>
        </p:nvSpPr>
        <p:spPr bwMode="auto">
          <a:xfrm>
            <a:off x="7542853" y="2767292"/>
            <a:ext cx="50251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1" name="Rectangle 421"/>
          <p:cNvSpPr>
            <a:spLocks noChangeArrowheads="1"/>
          </p:cNvSpPr>
          <p:nvPr/>
        </p:nvSpPr>
        <p:spPr bwMode="auto">
          <a:xfrm>
            <a:off x="7734939" y="2810659"/>
            <a:ext cx="205807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2" name="Rectangle 422"/>
          <p:cNvSpPr>
            <a:spLocks noChangeArrowheads="1"/>
          </p:cNvSpPr>
          <p:nvPr/>
        </p:nvSpPr>
        <p:spPr bwMode="auto">
          <a:xfrm>
            <a:off x="8036789" y="2767292"/>
            <a:ext cx="495651" cy="2989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3" name="Rectangle 423"/>
          <p:cNvSpPr>
            <a:spLocks noChangeArrowheads="1"/>
          </p:cNvSpPr>
          <p:nvPr/>
        </p:nvSpPr>
        <p:spPr bwMode="auto">
          <a:xfrm>
            <a:off x="8254601" y="2810659"/>
            <a:ext cx="233248" cy="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6" name="Rectangle 426"/>
          <p:cNvSpPr>
            <a:spLocks noChangeArrowheads="1"/>
          </p:cNvSpPr>
          <p:nvPr/>
        </p:nvSpPr>
        <p:spPr bwMode="auto">
          <a:xfrm>
            <a:off x="8036789" y="908720"/>
            <a:ext cx="493936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7" name="Rectangle 427"/>
          <p:cNvSpPr>
            <a:spLocks noChangeArrowheads="1"/>
          </p:cNvSpPr>
          <p:nvPr/>
        </p:nvSpPr>
        <p:spPr bwMode="auto">
          <a:xfrm>
            <a:off x="8213440" y="976868"/>
            <a:ext cx="210952" cy="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3333CC"/>
                </a:solidFill>
              </a:rPr>
              <a:t>10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5388" name="Rectangle 428"/>
          <p:cNvSpPr>
            <a:spLocks noChangeArrowheads="1"/>
          </p:cNvSpPr>
          <p:nvPr/>
        </p:nvSpPr>
        <p:spPr bwMode="auto">
          <a:xfrm>
            <a:off x="463104" y="983063"/>
            <a:ext cx="2798970" cy="297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389" name="Rectangle 429"/>
          <p:cNvSpPr>
            <a:spLocks noChangeArrowheads="1"/>
          </p:cNvSpPr>
          <p:nvPr/>
        </p:nvSpPr>
        <p:spPr bwMode="auto">
          <a:xfrm>
            <a:off x="619174" y="1035722"/>
            <a:ext cx="1941443" cy="2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# demo-h2.ys</a:t>
            </a:r>
            <a:endParaRPr lang="en-US" sz="2400" b="1" dirty="0">
              <a:solidFill>
                <a:srgbClr val="00006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37819" y="3064664"/>
            <a:ext cx="2059782" cy="3272636"/>
            <a:chOff x="5237819" y="3064664"/>
            <a:chExt cx="2059782" cy="3272636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5237819" y="3064664"/>
              <a:ext cx="823227" cy="743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6554981" y="3064664"/>
              <a:ext cx="740904" cy="743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237819" y="3436378"/>
              <a:ext cx="2059782" cy="2900922"/>
              <a:chOff x="5237819" y="3436378"/>
              <a:chExt cx="2059782" cy="2900922"/>
            </a:xfrm>
          </p:grpSpPr>
          <p:grpSp>
            <p:nvGrpSpPr>
              <p:cNvPr id="29869" name="Group 439"/>
              <p:cNvGrpSpPr>
                <a:grpSpLocks/>
              </p:cNvGrpSpPr>
              <p:nvPr/>
            </p:nvGrpSpPr>
            <p:grpSpPr bwMode="auto">
              <a:xfrm>
                <a:off x="5237819" y="3808093"/>
                <a:ext cx="2059782" cy="968006"/>
                <a:chOff x="3303" y="2271"/>
                <a:chExt cx="1201" cy="625"/>
              </a:xfrm>
            </p:grpSpPr>
            <p:sp>
              <p:nvSpPr>
                <p:cNvPr id="425390" name="Rectangle 430"/>
                <p:cNvSpPr>
                  <a:spLocks noChangeArrowheads="1"/>
                </p:cNvSpPr>
                <p:nvPr/>
              </p:nvSpPr>
              <p:spPr bwMode="auto">
                <a:xfrm>
                  <a:off x="3303" y="2271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1" name="Rectangle 431"/>
                <p:cNvSpPr>
                  <a:spLocks noChangeArrowheads="1"/>
                </p:cNvSpPr>
                <p:nvPr/>
              </p:nvSpPr>
              <p:spPr bwMode="auto">
                <a:xfrm>
                  <a:off x="3886" y="2312"/>
                  <a:ext cx="13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>
                      <a:solidFill>
                        <a:srgbClr val="000000"/>
                      </a:solidFill>
                    </a:rPr>
                    <a:t>W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2" name="Rectangle 432"/>
                <p:cNvSpPr>
                  <a:spLocks noChangeArrowheads="1"/>
                </p:cNvSpPr>
                <p:nvPr/>
              </p:nvSpPr>
              <p:spPr bwMode="auto">
                <a:xfrm>
                  <a:off x="3303" y="2507"/>
                  <a:ext cx="1201" cy="19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3" name="Rectangle 433"/>
                <p:cNvSpPr>
                  <a:spLocks noChangeArrowheads="1"/>
                </p:cNvSpPr>
                <p:nvPr/>
              </p:nvSpPr>
              <p:spPr bwMode="auto">
                <a:xfrm>
                  <a:off x="3380" y="2537"/>
                  <a:ext cx="129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4" name="Rectangle 434"/>
                <p:cNvSpPr>
                  <a:spLocks noChangeArrowheads="1"/>
                </p:cNvSpPr>
                <p:nvPr/>
              </p:nvSpPr>
              <p:spPr bwMode="auto">
                <a:xfrm>
                  <a:off x="3497" y="2549"/>
                  <a:ext cx="94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5" name="Rectangle 435"/>
                <p:cNvSpPr>
                  <a:spLocks noChangeArrowheads="1"/>
                </p:cNvSpPr>
                <p:nvPr/>
              </p:nvSpPr>
              <p:spPr bwMode="auto">
                <a:xfrm>
                  <a:off x="3538" y="2549"/>
                  <a:ext cx="283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rax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6" name="Rectangle 436"/>
                <p:cNvSpPr>
                  <a:spLocks noChangeArrowheads="1"/>
                </p:cNvSpPr>
                <p:nvPr/>
              </p:nvSpPr>
              <p:spPr bwMode="auto">
                <a:xfrm>
                  <a:off x="3742" y="2537"/>
                  <a:ext cx="7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7" name="Rectangle 437"/>
                <p:cNvSpPr>
                  <a:spLocks noChangeArrowheads="1"/>
                </p:cNvSpPr>
                <p:nvPr/>
              </p:nvSpPr>
              <p:spPr bwMode="auto">
                <a:xfrm>
                  <a:off x="3829" y="2533"/>
                  <a:ext cx="14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398" name="Rectangle 438"/>
                <p:cNvSpPr>
                  <a:spLocks noChangeArrowheads="1"/>
                </p:cNvSpPr>
                <p:nvPr/>
              </p:nvSpPr>
              <p:spPr bwMode="auto">
                <a:xfrm>
                  <a:off x="3935" y="2537"/>
                  <a:ext cx="7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3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grpSp>
            <p:nvGrpSpPr>
              <p:cNvPr id="29870" name="Group 459"/>
              <p:cNvGrpSpPr>
                <a:grpSpLocks/>
              </p:cNvGrpSpPr>
              <p:nvPr/>
            </p:nvGrpSpPr>
            <p:grpSpPr bwMode="auto">
              <a:xfrm>
                <a:off x="5237819" y="5369294"/>
                <a:ext cx="2059782" cy="968006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901" y="3320"/>
                  <a:ext cx="10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>
                      <a:solidFill>
                        <a:srgbClr val="000000"/>
                      </a:solidFill>
                    </a:rPr>
                    <a:t>D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73" y="3551"/>
                  <a:ext cx="25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valA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39" y="3547"/>
                  <a:ext cx="14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59" y="3551"/>
                  <a:ext cx="129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76" y="3563"/>
                  <a:ext cx="94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15" y="3563"/>
                  <a:ext cx="283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rdx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23" y="3551"/>
                  <a:ext cx="7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07" y="3551"/>
                  <a:ext cx="11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299" y="3551"/>
                  <a:ext cx="14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10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73" y="3698"/>
                  <a:ext cx="25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valB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39" y="3694"/>
                  <a:ext cx="14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59" y="3698"/>
                  <a:ext cx="129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76" y="3710"/>
                  <a:ext cx="94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15" y="3710"/>
                  <a:ext cx="283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rax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23" y="3698"/>
                  <a:ext cx="7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07" y="3698"/>
                  <a:ext cx="11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283" y="3698"/>
                  <a:ext cx="72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5420" name="Rectangle 460"/>
              <p:cNvSpPr>
                <a:spLocks noChangeArrowheads="1"/>
              </p:cNvSpPr>
              <p:nvPr/>
            </p:nvSpPr>
            <p:spPr bwMode="auto">
              <a:xfrm>
                <a:off x="6143368" y="4774550"/>
                <a:ext cx="277839" cy="593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1" name="Rectangle 461"/>
              <p:cNvSpPr>
                <a:spLocks noChangeArrowheads="1"/>
              </p:cNvSpPr>
              <p:nvPr/>
            </p:nvSpPr>
            <p:spPr bwMode="auto">
              <a:xfrm>
                <a:off x="6246271" y="4776099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2" name="Rectangle 462"/>
              <p:cNvSpPr>
                <a:spLocks noChangeArrowheads="1"/>
              </p:cNvSpPr>
              <p:nvPr/>
            </p:nvSpPr>
            <p:spPr bwMode="auto">
              <a:xfrm>
                <a:off x="6246271" y="4943371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3" name="Rectangle 463"/>
              <p:cNvSpPr>
                <a:spLocks noChangeArrowheads="1"/>
              </p:cNvSpPr>
              <p:nvPr/>
            </p:nvSpPr>
            <p:spPr bwMode="auto">
              <a:xfrm>
                <a:off x="6246271" y="5110642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5237819" y="3808093"/>
                <a:ext cx="2059782" cy="96800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6237696" y="3871594"/>
                <a:ext cx="233248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5237819" y="4179807"/>
                <a:ext cx="2059782" cy="2989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369878" y="4226272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570539" y="4244857"/>
                <a:ext cx="161215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640857" y="4244857"/>
                <a:ext cx="485361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5990728" y="4226272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139938" y="4220076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321734" y="4226272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5237819" y="3808093"/>
                <a:ext cx="2059782" cy="96800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6237696" y="3871594"/>
                <a:ext cx="233248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237819" y="4179807"/>
                <a:ext cx="2059782" cy="2989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292700" y="4226272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R[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541383" y="4254150"/>
                <a:ext cx="137204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479641" y="4244857"/>
                <a:ext cx="552248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031889" y="4226272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] 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139938" y="4220076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321734" y="4226272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5237819" y="5369293"/>
                <a:ext cx="2059782" cy="968007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6263422" y="5432795"/>
                <a:ext cx="178366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5237819" y="5741008"/>
                <a:ext cx="2059782" cy="5219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5357873" y="5790570"/>
                <a:ext cx="43219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814078" y="5784375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6019884" y="5790570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6220546" y="5809156"/>
                <a:ext cx="161215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6290863" y="5809156"/>
                <a:ext cx="485361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644165" y="5790570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788229" y="5790570"/>
                <a:ext cx="192086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946014" y="5790570"/>
                <a:ext cx="248683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5357873" y="6018245"/>
                <a:ext cx="43219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814078" y="6012050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6019884" y="6018245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6220546" y="6036831"/>
                <a:ext cx="161215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6290863" y="6036831"/>
                <a:ext cx="485361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6644165" y="6018245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6788229" y="6018245"/>
                <a:ext cx="192086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6918573" y="6018245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5237819" y="5369293"/>
                <a:ext cx="2059782" cy="968007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6263422" y="5432795"/>
                <a:ext cx="178366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5237819" y="5741008"/>
                <a:ext cx="2059782" cy="5219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5357873" y="5790570"/>
                <a:ext cx="43219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724895" y="5784375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940992" y="5790570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R[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6155374" y="5809156"/>
                <a:ext cx="161215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6227406" y="5809156"/>
                <a:ext cx="485361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644165" y="5790570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788229" y="5790570"/>
                <a:ext cx="192086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946014" y="5790570"/>
                <a:ext cx="248683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5357873" y="6018245"/>
                <a:ext cx="43219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724895" y="6012050"/>
                <a:ext cx="240108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940992" y="6018245"/>
                <a:ext cx="221242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R[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6138223" y="6036831"/>
                <a:ext cx="161215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6227406" y="6036831"/>
                <a:ext cx="485361" cy="24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6644165" y="6018245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6788229" y="6018245"/>
                <a:ext cx="192086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6918573" y="6018245"/>
                <a:ext cx="123484" cy="243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6143368" y="4774550"/>
                <a:ext cx="277839" cy="593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6246272" y="4776099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6246272" y="4949566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6246272" y="5110642"/>
                <a:ext cx="85753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5237819" y="3436378"/>
                <a:ext cx="2059782" cy="329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5915266" y="3495233"/>
                <a:ext cx="806076" cy="269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6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48918" y="5741008"/>
            <a:ext cx="1119931" cy="317506"/>
            <a:chOff x="7048918" y="5741008"/>
            <a:chExt cx="1119931" cy="317506"/>
          </a:xfrm>
        </p:grpSpPr>
        <p:grpSp>
          <p:nvGrpSpPr>
            <p:cNvPr id="29938" name="Group 528"/>
            <p:cNvGrpSpPr>
              <a:grpSpLocks/>
            </p:cNvGrpSpPr>
            <p:nvPr/>
          </p:nvGrpSpPr>
          <p:grpSpPr bwMode="auto">
            <a:xfrm>
              <a:off x="7048918" y="5889694"/>
              <a:ext cx="576259" cy="168820"/>
              <a:chOff x="4359" y="3615"/>
              <a:chExt cx="336" cy="109"/>
            </a:xfrm>
          </p:grpSpPr>
          <p:sp>
            <p:nvSpPr>
              <p:cNvPr id="425486" name="Line 526"/>
              <p:cNvSpPr>
                <a:spLocks noChangeShapeType="1"/>
              </p:cNvSpPr>
              <p:nvPr/>
            </p:nvSpPr>
            <p:spPr bwMode="auto">
              <a:xfrm flipH="1">
                <a:off x="4417" y="3615"/>
                <a:ext cx="278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7" name="Freeform 527"/>
              <p:cNvSpPr>
                <a:spLocks/>
              </p:cNvSpPr>
              <p:nvPr/>
            </p:nvSpPr>
            <p:spPr bwMode="auto">
              <a:xfrm>
                <a:off x="4359" y="3664"/>
                <a:ext cx="69" cy="60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0" y="47"/>
                  </a:cxn>
                  <a:cxn ang="0">
                    <a:pos x="69" y="60"/>
                  </a:cxn>
                  <a:cxn ang="0">
                    <a:pos x="52" y="0"/>
                  </a:cxn>
                </a:cxnLst>
                <a:rect l="0" t="0" r="r" b="b"/>
                <a:pathLst>
                  <a:path w="69" h="60">
                    <a:moveTo>
                      <a:pt x="52" y="0"/>
                    </a:moveTo>
                    <a:lnTo>
                      <a:pt x="0" y="47"/>
                    </a:lnTo>
                    <a:lnTo>
                      <a:pt x="69" y="6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5489" name="Rectangle 529"/>
            <p:cNvSpPr>
              <a:spLocks noChangeArrowheads="1"/>
            </p:cNvSpPr>
            <p:nvPr/>
          </p:nvSpPr>
          <p:spPr bwMode="auto">
            <a:xfrm>
              <a:off x="7542854" y="5741008"/>
              <a:ext cx="625995" cy="305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90" name="Rectangle 530"/>
            <p:cNvSpPr>
              <a:spLocks noChangeArrowheads="1"/>
            </p:cNvSpPr>
            <p:nvPr/>
          </p:nvSpPr>
          <p:spPr bwMode="auto">
            <a:xfrm>
              <a:off x="7656047" y="5796765"/>
              <a:ext cx="492221" cy="243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dirty="0">
                  <a:solidFill>
                    <a:srgbClr val="000000"/>
                  </a:solidFill>
                </a:rPr>
                <a:t>Error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3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1 </a:t>
            </a:r>
            <a:r>
              <a:rPr lang="en-US" altLang="zh-CN" dirty="0" err="1" smtClean="0">
                <a:ea typeface="宋体" charset="-122"/>
              </a:rPr>
              <a:t>Nop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26453" name="Rectangle 469"/>
          <p:cNvSpPr>
            <a:spLocks noChangeArrowheads="1"/>
          </p:cNvSpPr>
          <p:nvPr/>
        </p:nvSpPr>
        <p:spPr bwMode="auto">
          <a:xfrm>
            <a:off x="747776" y="1335095"/>
            <a:ext cx="2929501" cy="2893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54" name="Rectangle 470"/>
          <p:cNvSpPr>
            <a:spLocks noChangeArrowheads="1"/>
          </p:cNvSpPr>
          <p:nvPr/>
        </p:nvSpPr>
        <p:spPr bwMode="auto">
          <a:xfrm>
            <a:off x="674180" y="1392679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0x000: 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55" name="Rectangle 471"/>
          <p:cNvSpPr>
            <a:spLocks noChangeArrowheads="1"/>
          </p:cNvSpPr>
          <p:nvPr/>
        </p:nvSpPr>
        <p:spPr bwMode="auto">
          <a:xfrm>
            <a:off x="1516052" y="1392679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56" name="Rectangle 472"/>
          <p:cNvSpPr>
            <a:spLocks noChangeArrowheads="1"/>
          </p:cNvSpPr>
          <p:nvPr/>
        </p:nvSpPr>
        <p:spPr bwMode="auto">
          <a:xfrm>
            <a:off x="2422546" y="1392679"/>
            <a:ext cx="1089588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$10,%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57" name="Rectangle 473"/>
          <p:cNvSpPr>
            <a:spLocks noChangeArrowheads="1"/>
          </p:cNvSpPr>
          <p:nvPr/>
        </p:nvSpPr>
        <p:spPr bwMode="auto">
          <a:xfrm>
            <a:off x="3285959" y="1392679"/>
            <a:ext cx="56543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58" name="Rectangle 474"/>
          <p:cNvSpPr>
            <a:spLocks noChangeArrowheads="1"/>
          </p:cNvSpPr>
          <p:nvPr/>
        </p:nvSpPr>
        <p:spPr bwMode="auto">
          <a:xfrm>
            <a:off x="4021924" y="980728"/>
            <a:ext cx="51697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59" name="Rectangle 475"/>
          <p:cNvSpPr>
            <a:spLocks noChangeArrowheads="1"/>
          </p:cNvSpPr>
          <p:nvPr/>
        </p:nvSpPr>
        <p:spPr bwMode="auto">
          <a:xfrm>
            <a:off x="4251689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1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0" name="Rectangle 476"/>
          <p:cNvSpPr>
            <a:spLocks noChangeArrowheads="1"/>
          </p:cNvSpPr>
          <p:nvPr/>
        </p:nvSpPr>
        <p:spPr bwMode="auto">
          <a:xfrm>
            <a:off x="4538895" y="980728"/>
            <a:ext cx="50979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1" name="Rectangle 477"/>
          <p:cNvSpPr>
            <a:spLocks noChangeArrowheads="1"/>
          </p:cNvSpPr>
          <p:nvPr/>
        </p:nvSpPr>
        <p:spPr bwMode="auto">
          <a:xfrm>
            <a:off x="4768660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2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2" name="Rectangle 478"/>
          <p:cNvSpPr>
            <a:spLocks noChangeArrowheads="1"/>
          </p:cNvSpPr>
          <p:nvPr/>
        </p:nvSpPr>
        <p:spPr bwMode="auto">
          <a:xfrm>
            <a:off x="5055866" y="980728"/>
            <a:ext cx="51697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3" name="Rectangle 479"/>
          <p:cNvSpPr>
            <a:spLocks noChangeArrowheads="1"/>
          </p:cNvSpPr>
          <p:nvPr/>
        </p:nvSpPr>
        <p:spPr bwMode="auto">
          <a:xfrm>
            <a:off x="5285631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3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4" name="Rectangle 480"/>
          <p:cNvSpPr>
            <a:spLocks noChangeArrowheads="1"/>
          </p:cNvSpPr>
          <p:nvPr/>
        </p:nvSpPr>
        <p:spPr bwMode="auto">
          <a:xfrm>
            <a:off x="5572837" y="980728"/>
            <a:ext cx="50979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5" name="Rectangle 481"/>
          <p:cNvSpPr>
            <a:spLocks noChangeArrowheads="1"/>
          </p:cNvSpPr>
          <p:nvPr/>
        </p:nvSpPr>
        <p:spPr bwMode="auto">
          <a:xfrm>
            <a:off x="5802601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4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6" name="Rectangle 482"/>
          <p:cNvSpPr>
            <a:spLocks noChangeArrowheads="1"/>
          </p:cNvSpPr>
          <p:nvPr/>
        </p:nvSpPr>
        <p:spPr bwMode="auto">
          <a:xfrm>
            <a:off x="6089807" y="980728"/>
            <a:ext cx="51697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7" name="Rectangle 483"/>
          <p:cNvSpPr>
            <a:spLocks noChangeArrowheads="1"/>
          </p:cNvSpPr>
          <p:nvPr/>
        </p:nvSpPr>
        <p:spPr bwMode="auto">
          <a:xfrm>
            <a:off x="6319572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5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8" name="Rectangle 484"/>
          <p:cNvSpPr>
            <a:spLocks noChangeArrowheads="1"/>
          </p:cNvSpPr>
          <p:nvPr/>
        </p:nvSpPr>
        <p:spPr bwMode="auto">
          <a:xfrm>
            <a:off x="6606778" y="980728"/>
            <a:ext cx="50979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69" name="Rectangle 485"/>
          <p:cNvSpPr>
            <a:spLocks noChangeArrowheads="1"/>
          </p:cNvSpPr>
          <p:nvPr/>
        </p:nvSpPr>
        <p:spPr bwMode="auto">
          <a:xfrm>
            <a:off x="6836543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6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0" name="Rectangle 486"/>
          <p:cNvSpPr>
            <a:spLocks noChangeArrowheads="1"/>
          </p:cNvSpPr>
          <p:nvPr/>
        </p:nvSpPr>
        <p:spPr bwMode="auto">
          <a:xfrm>
            <a:off x="7123749" y="980728"/>
            <a:ext cx="51697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1" name="Rectangle 487"/>
          <p:cNvSpPr>
            <a:spLocks noChangeArrowheads="1"/>
          </p:cNvSpPr>
          <p:nvPr/>
        </p:nvSpPr>
        <p:spPr bwMode="auto">
          <a:xfrm>
            <a:off x="7353514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7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2" name="Rectangle 488"/>
          <p:cNvSpPr>
            <a:spLocks noChangeArrowheads="1"/>
          </p:cNvSpPr>
          <p:nvPr/>
        </p:nvSpPr>
        <p:spPr bwMode="auto">
          <a:xfrm>
            <a:off x="7640719" y="980728"/>
            <a:ext cx="50979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3" name="Rectangle 489"/>
          <p:cNvSpPr>
            <a:spLocks noChangeArrowheads="1"/>
          </p:cNvSpPr>
          <p:nvPr/>
        </p:nvSpPr>
        <p:spPr bwMode="auto">
          <a:xfrm>
            <a:off x="7870484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8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4" name="Rectangle 490"/>
          <p:cNvSpPr>
            <a:spLocks noChangeArrowheads="1"/>
          </p:cNvSpPr>
          <p:nvPr/>
        </p:nvSpPr>
        <p:spPr bwMode="auto">
          <a:xfrm>
            <a:off x="8157690" y="980728"/>
            <a:ext cx="51697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5" name="Rectangle 491"/>
          <p:cNvSpPr>
            <a:spLocks noChangeArrowheads="1"/>
          </p:cNvSpPr>
          <p:nvPr/>
        </p:nvSpPr>
        <p:spPr bwMode="auto">
          <a:xfrm>
            <a:off x="8387455" y="1045695"/>
            <a:ext cx="129243" cy="2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9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6" name="Rectangle 492"/>
          <p:cNvSpPr>
            <a:spLocks noChangeArrowheads="1"/>
          </p:cNvSpPr>
          <p:nvPr/>
        </p:nvSpPr>
        <p:spPr bwMode="auto">
          <a:xfrm>
            <a:off x="4021924" y="1335095"/>
            <a:ext cx="51876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7" name="Rectangle 493"/>
          <p:cNvSpPr>
            <a:spLocks noChangeArrowheads="1"/>
          </p:cNvSpPr>
          <p:nvPr/>
        </p:nvSpPr>
        <p:spPr bwMode="auto">
          <a:xfrm>
            <a:off x="4237329" y="1376438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8" name="Rectangle 494"/>
          <p:cNvSpPr>
            <a:spLocks noChangeArrowheads="1"/>
          </p:cNvSpPr>
          <p:nvPr/>
        </p:nvSpPr>
        <p:spPr bwMode="auto">
          <a:xfrm>
            <a:off x="4538895" y="133509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79" name="Rectangle 495"/>
          <p:cNvSpPr>
            <a:spLocks noChangeArrowheads="1"/>
          </p:cNvSpPr>
          <p:nvPr/>
        </p:nvSpPr>
        <p:spPr bwMode="auto">
          <a:xfrm>
            <a:off x="4779430" y="1376438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0" name="Rectangle 496"/>
          <p:cNvSpPr>
            <a:spLocks noChangeArrowheads="1"/>
          </p:cNvSpPr>
          <p:nvPr/>
        </p:nvSpPr>
        <p:spPr bwMode="auto">
          <a:xfrm>
            <a:off x="5055866" y="1335095"/>
            <a:ext cx="51876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1" name="Rectangle 497"/>
          <p:cNvSpPr>
            <a:spLocks noChangeArrowheads="1"/>
          </p:cNvSpPr>
          <p:nvPr/>
        </p:nvSpPr>
        <p:spPr bwMode="auto">
          <a:xfrm>
            <a:off x="5265885" y="1344070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82" name="Rectangle 498"/>
          <p:cNvSpPr>
            <a:spLocks noChangeArrowheads="1"/>
          </p:cNvSpPr>
          <p:nvPr/>
        </p:nvSpPr>
        <p:spPr bwMode="auto">
          <a:xfrm>
            <a:off x="5572837" y="133509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3" name="Rectangle 499"/>
          <p:cNvSpPr>
            <a:spLocks noChangeArrowheads="1"/>
          </p:cNvSpPr>
          <p:nvPr/>
        </p:nvSpPr>
        <p:spPr bwMode="auto">
          <a:xfrm>
            <a:off x="5752340" y="1376438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4" name="Rectangle 500"/>
          <p:cNvSpPr>
            <a:spLocks noChangeArrowheads="1"/>
          </p:cNvSpPr>
          <p:nvPr/>
        </p:nvSpPr>
        <p:spPr bwMode="auto">
          <a:xfrm>
            <a:off x="6606778" y="161858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5" name="Rectangle 501"/>
          <p:cNvSpPr>
            <a:spLocks noChangeArrowheads="1"/>
          </p:cNvSpPr>
          <p:nvPr/>
        </p:nvSpPr>
        <p:spPr bwMode="auto">
          <a:xfrm>
            <a:off x="6811412" y="1659931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6" name="Rectangle 502"/>
          <p:cNvSpPr>
            <a:spLocks noChangeArrowheads="1"/>
          </p:cNvSpPr>
          <p:nvPr/>
        </p:nvSpPr>
        <p:spPr bwMode="auto">
          <a:xfrm>
            <a:off x="747776" y="1618588"/>
            <a:ext cx="292950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87" name="Rectangle 503"/>
          <p:cNvSpPr>
            <a:spLocks noChangeArrowheads="1"/>
          </p:cNvSpPr>
          <p:nvPr/>
        </p:nvSpPr>
        <p:spPr bwMode="auto">
          <a:xfrm>
            <a:off x="674180" y="1676173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0x00a: 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88" name="Rectangle 504"/>
          <p:cNvSpPr>
            <a:spLocks noChangeArrowheads="1"/>
          </p:cNvSpPr>
          <p:nvPr/>
        </p:nvSpPr>
        <p:spPr bwMode="auto">
          <a:xfrm>
            <a:off x="1516052" y="1676173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89" name="Rectangle 505"/>
          <p:cNvSpPr>
            <a:spLocks noChangeArrowheads="1"/>
          </p:cNvSpPr>
          <p:nvPr/>
        </p:nvSpPr>
        <p:spPr bwMode="auto">
          <a:xfrm>
            <a:off x="2580509" y="1676173"/>
            <a:ext cx="753916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$3,%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0" name="Rectangle 506"/>
          <p:cNvSpPr>
            <a:spLocks noChangeArrowheads="1"/>
          </p:cNvSpPr>
          <p:nvPr/>
        </p:nvSpPr>
        <p:spPr bwMode="auto">
          <a:xfrm>
            <a:off x="3285959" y="1676173"/>
            <a:ext cx="56543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91" name="Rectangle 507"/>
          <p:cNvSpPr>
            <a:spLocks noChangeArrowheads="1"/>
          </p:cNvSpPr>
          <p:nvPr/>
        </p:nvSpPr>
        <p:spPr bwMode="auto">
          <a:xfrm>
            <a:off x="4538895" y="161858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2" name="Rectangle 508"/>
          <p:cNvSpPr>
            <a:spLocks noChangeArrowheads="1"/>
          </p:cNvSpPr>
          <p:nvPr/>
        </p:nvSpPr>
        <p:spPr bwMode="auto">
          <a:xfrm>
            <a:off x="4754300" y="1659931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3" name="Rectangle 509"/>
          <p:cNvSpPr>
            <a:spLocks noChangeArrowheads="1"/>
          </p:cNvSpPr>
          <p:nvPr/>
        </p:nvSpPr>
        <p:spPr bwMode="auto">
          <a:xfrm>
            <a:off x="5055866" y="1618588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4" name="Rectangle 510"/>
          <p:cNvSpPr>
            <a:spLocks noChangeArrowheads="1"/>
          </p:cNvSpPr>
          <p:nvPr/>
        </p:nvSpPr>
        <p:spPr bwMode="auto">
          <a:xfrm>
            <a:off x="5296401" y="1659931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5" name="Rectangle 511"/>
          <p:cNvSpPr>
            <a:spLocks noChangeArrowheads="1"/>
          </p:cNvSpPr>
          <p:nvPr/>
        </p:nvSpPr>
        <p:spPr bwMode="auto">
          <a:xfrm>
            <a:off x="5572837" y="161858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6" name="Rectangle 512"/>
          <p:cNvSpPr>
            <a:spLocks noChangeArrowheads="1"/>
          </p:cNvSpPr>
          <p:nvPr/>
        </p:nvSpPr>
        <p:spPr bwMode="auto">
          <a:xfrm>
            <a:off x="5782856" y="1635655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97" name="Rectangle 513"/>
          <p:cNvSpPr>
            <a:spLocks noChangeArrowheads="1"/>
          </p:cNvSpPr>
          <p:nvPr/>
        </p:nvSpPr>
        <p:spPr bwMode="auto">
          <a:xfrm>
            <a:off x="6089807" y="1618588"/>
            <a:ext cx="518766" cy="28497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498" name="Rectangle 514"/>
          <p:cNvSpPr>
            <a:spLocks noChangeArrowheads="1"/>
          </p:cNvSpPr>
          <p:nvPr/>
        </p:nvSpPr>
        <p:spPr bwMode="auto">
          <a:xfrm>
            <a:off x="6269311" y="1628924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M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499" name="Rectangle 515"/>
          <p:cNvSpPr>
            <a:spLocks noChangeArrowheads="1"/>
          </p:cNvSpPr>
          <p:nvPr/>
        </p:nvSpPr>
        <p:spPr bwMode="auto">
          <a:xfrm>
            <a:off x="6089807" y="1335095"/>
            <a:ext cx="518766" cy="29087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0" name="Rectangle 516"/>
          <p:cNvSpPr>
            <a:spLocks noChangeArrowheads="1"/>
          </p:cNvSpPr>
          <p:nvPr/>
        </p:nvSpPr>
        <p:spPr bwMode="auto">
          <a:xfrm>
            <a:off x="6224435" y="1369055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01" name="Rectangle 517"/>
          <p:cNvSpPr>
            <a:spLocks noChangeArrowheads="1"/>
          </p:cNvSpPr>
          <p:nvPr/>
        </p:nvSpPr>
        <p:spPr bwMode="auto">
          <a:xfrm>
            <a:off x="747776" y="1902081"/>
            <a:ext cx="292950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2" name="Rectangle 518"/>
          <p:cNvSpPr>
            <a:spLocks noChangeArrowheads="1"/>
          </p:cNvSpPr>
          <p:nvPr/>
        </p:nvSpPr>
        <p:spPr bwMode="auto">
          <a:xfrm>
            <a:off x="674180" y="1959666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0x014: 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03" name="Rectangle 519"/>
          <p:cNvSpPr>
            <a:spLocks noChangeArrowheads="1"/>
          </p:cNvSpPr>
          <p:nvPr/>
        </p:nvSpPr>
        <p:spPr bwMode="auto">
          <a:xfrm>
            <a:off x="1650680" y="1959666"/>
            <a:ext cx="56543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nop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26504" name="Rectangle 520"/>
          <p:cNvSpPr>
            <a:spLocks noChangeArrowheads="1"/>
          </p:cNvSpPr>
          <p:nvPr/>
        </p:nvSpPr>
        <p:spPr bwMode="auto">
          <a:xfrm>
            <a:off x="5055866" y="1902081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5" name="Rectangle 521"/>
          <p:cNvSpPr>
            <a:spLocks noChangeArrowheads="1"/>
          </p:cNvSpPr>
          <p:nvPr/>
        </p:nvSpPr>
        <p:spPr bwMode="auto">
          <a:xfrm>
            <a:off x="5271270" y="1943424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6" name="Rectangle 522"/>
          <p:cNvSpPr>
            <a:spLocks noChangeArrowheads="1"/>
          </p:cNvSpPr>
          <p:nvPr/>
        </p:nvSpPr>
        <p:spPr bwMode="auto">
          <a:xfrm>
            <a:off x="5572837" y="1902081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7" name="Rectangle 523"/>
          <p:cNvSpPr>
            <a:spLocks noChangeArrowheads="1"/>
          </p:cNvSpPr>
          <p:nvPr/>
        </p:nvSpPr>
        <p:spPr bwMode="auto">
          <a:xfrm>
            <a:off x="5813372" y="1943424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8" name="Rectangle 524"/>
          <p:cNvSpPr>
            <a:spLocks noChangeArrowheads="1"/>
          </p:cNvSpPr>
          <p:nvPr/>
        </p:nvSpPr>
        <p:spPr bwMode="auto">
          <a:xfrm>
            <a:off x="6089807" y="1902081"/>
            <a:ext cx="518766" cy="28497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09" name="Rectangle 525"/>
          <p:cNvSpPr>
            <a:spLocks noChangeArrowheads="1"/>
          </p:cNvSpPr>
          <p:nvPr/>
        </p:nvSpPr>
        <p:spPr bwMode="auto">
          <a:xfrm>
            <a:off x="6299827" y="1943424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E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0" name="Rectangle 526"/>
          <p:cNvSpPr>
            <a:spLocks noChangeArrowheads="1"/>
          </p:cNvSpPr>
          <p:nvPr/>
        </p:nvSpPr>
        <p:spPr bwMode="auto">
          <a:xfrm>
            <a:off x="6606778" y="1902081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1" name="Rectangle 527"/>
          <p:cNvSpPr>
            <a:spLocks noChangeArrowheads="1"/>
          </p:cNvSpPr>
          <p:nvPr/>
        </p:nvSpPr>
        <p:spPr bwMode="auto">
          <a:xfrm>
            <a:off x="6786282" y="1943424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2" name="Rectangle 528"/>
          <p:cNvSpPr>
            <a:spLocks noChangeArrowheads="1"/>
          </p:cNvSpPr>
          <p:nvPr/>
        </p:nvSpPr>
        <p:spPr bwMode="auto">
          <a:xfrm>
            <a:off x="7123749" y="1902081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3" name="Rectangle 529"/>
          <p:cNvSpPr>
            <a:spLocks noChangeArrowheads="1"/>
          </p:cNvSpPr>
          <p:nvPr/>
        </p:nvSpPr>
        <p:spPr bwMode="auto">
          <a:xfrm>
            <a:off x="7328383" y="1943424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4" name="Rectangle 530"/>
          <p:cNvSpPr>
            <a:spLocks noChangeArrowheads="1"/>
          </p:cNvSpPr>
          <p:nvPr/>
        </p:nvSpPr>
        <p:spPr bwMode="auto">
          <a:xfrm>
            <a:off x="5055866" y="1902081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5" name="Rectangle 531"/>
          <p:cNvSpPr>
            <a:spLocks noChangeArrowheads="1"/>
          </p:cNvSpPr>
          <p:nvPr/>
        </p:nvSpPr>
        <p:spPr bwMode="auto">
          <a:xfrm>
            <a:off x="5271270" y="1943424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6" name="Rectangle 532"/>
          <p:cNvSpPr>
            <a:spLocks noChangeArrowheads="1"/>
          </p:cNvSpPr>
          <p:nvPr/>
        </p:nvSpPr>
        <p:spPr bwMode="auto">
          <a:xfrm>
            <a:off x="5572837" y="1902081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7" name="Rectangle 533"/>
          <p:cNvSpPr>
            <a:spLocks noChangeArrowheads="1"/>
          </p:cNvSpPr>
          <p:nvPr/>
        </p:nvSpPr>
        <p:spPr bwMode="auto">
          <a:xfrm>
            <a:off x="5813372" y="1943424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8" name="Rectangle 534"/>
          <p:cNvSpPr>
            <a:spLocks noChangeArrowheads="1"/>
          </p:cNvSpPr>
          <p:nvPr/>
        </p:nvSpPr>
        <p:spPr bwMode="auto">
          <a:xfrm>
            <a:off x="6089807" y="1902081"/>
            <a:ext cx="518766" cy="28497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19" name="Rectangle 535"/>
          <p:cNvSpPr>
            <a:spLocks noChangeArrowheads="1"/>
          </p:cNvSpPr>
          <p:nvPr/>
        </p:nvSpPr>
        <p:spPr bwMode="auto">
          <a:xfrm>
            <a:off x="6299827" y="1902964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20" name="Rectangle 536"/>
          <p:cNvSpPr>
            <a:spLocks noChangeArrowheads="1"/>
          </p:cNvSpPr>
          <p:nvPr/>
        </p:nvSpPr>
        <p:spPr bwMode="auto">
          <a:xfrm>
            <a:off x="6606778" y="1902081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1" name="Rectangle 537"/>
          <p:cNvSpPr>
            <a:spLocks noChangeArrowheads="1"/>
          </p:cNvSpPr>
          <p:nvPr/>
        </p:nvSpPr>
        <p:spPr bwMode="auto">
          <a:xfrm>
            <a:off x="6786282" y="1943424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2" name="Rectangle 538"/>
          <p:cNvSpPr>
            <a:spLocks noChangeArrowheads="1"/>
          </p:cNvSpPr>
          <p:nvPr/>
        </p:nvSpPr>
        <p:spPr bwMode="auto">
          <a:xfrm>
            <a:off x="7123749" y="1902081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3" name="Rectangle 539"/>
          <p:cNvSpPr>
            <a:spLocks noChangeArrowheads="1"/>
          </p:cNvSpPr>
          <p:nvPr/>
        </p:nvSpPr>
        <p:spPr bwMode="auto">
          <a:xfrm>
            <a:off x="7328383" y="1943424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4" name="Rectangle 540"/>
          <p:cNvSpPr>
            <a:spLocks noChangeArrowheads="1"/>
          </p:cNvSpPr>
          <p:nvPr/>
        </p:nvSpPr>
        <p:spPr bwMode="auto">
          <a:xfrm>
            <a:off x="747776" y="2185575"/>
            <a:ext cx="2929501" cy="398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5" name="Rectangle 541"/>
          <p:cNvSpPr>
            <a:spLocks noChangeArrowheads="1"/>
          </p:cNvSpPr>
          <p:nvPr/>
        </p:nvSpPr>
        <p:spPr bwMode="auto">
          <a:xfrm>
            <a:off x="674180" y="2243159"/>
            <a:ext cx="131755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0x015: 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26" name="Rectangle 542"/>
          <p:cNvSpPr>
            <a:spLocks noChangeArrowheads="1"/>
          </p:cNvSpPr>
          <p:nvPr/>
        </p:nvSpPr>
        <p:spPr bwMode="auto">
          <a:xfrm>
            <a:off x="1620164" y="2243159"/>
            <a:ext cx="753916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addq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27" name="Rectangle 543"/>
          <p:cNvSpPr>
            <a:spLocks noChangeArrowheads="1"/>
          </p:cNvSpPr>
          <p:nvPr/>
        </p:nvSpPr>
        <p:spPr bwMode="auto">
          <a:xfrm>
            <a:off x="2322024" y="2243159"/>
            <a:ext cx="188479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28" name="Rectangle 544"/>
          <p:cNvSpPr>
            <a:spLocks noChangeArrowheads="1"/>
          </p:cNvSpPr>
          <p:nvPr/>
        </p:nvSpPr>
        <p:spPr bwMode="auto">
          <a:xfrm>
            <a:off x="2422546" y="2243159"/>
            <a:ext cx="56543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29" name="Rectangle 545"/>
          <p:cNvSpPr>
            <a:spLocks noChangeArrowheads="1"/>
          </p:cNvSpPr>
          <p:nvPr/>
        </p:nvSpPr>
        <p:spPr bwMode="auto">
          <a:xfrm>
            <a:off x="2844380" y="2281549"/>
            <a:ext cx="376958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,%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30" name="Rectangle 546"/>
          <p:cNvSpPr>
            <a:spLocks noChangeArrowheads="1"/>
          </p:cNvSpPr>
          <p:nvPr/>
        </p:nvSpPr>
        <p:spPr bwMode="auto">
          <a:xfrm>
            <a:off x="3142356" y="2243159"/>
            <a:ext cx="565437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31" name="Rectangle 547"/>
          <p:cNvSpPr>
            <a:spLocks noChangeArrowheads="1"/>
          </p:cNvSpPr>
          <p:nvPr/>
        </p:nvSpPr>
        <p:spPr bwMode="auto">
          <a:xfrm>
            <a:off x="5572837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2" name="Rectangle 548"/>
          <p:cNvSpPr>
            <a:spLocks noChangeArrowheads="1"/>
          </p:cNvSpPr>
          <p:nvPr/>
        </p:nvSpPr>
        <p:spPr bwMode="auto">
          <a:xfrm>
            <a:off x="5788241" y="2226918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3" name="Rectangle 549"/>
          <p:cNvSpPr>
            <a:spLocks noChangeArrowheads="1"/>
          </p:cNvSpPr>
          <p:nvPr/>
        </p:nvSpPr>
        <p:spPr bwMode="auto">
          <a:xfrm>
            <a:off x="6089807" y="2185575"/>
            <a:ext cx="518766" cy="29087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4" name="Rectangle 550"/>
          <p:cNvSpPr>
            <a:spLocks noChangeArrowheads="1"/>
          </p:cNvSpPr>
          <p:nvPr/>
        </p:nvSpPr>
        <p:spPr bwMode="auto">
          <a:xfrm>
            <a:off x="6330342" y="2226918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5" name="Rectangle 551"/>
          <p:cNvSpPr>
            <a:spLocks noChangeArrowheads="1"/>
          </p:cNvSpPr>
          <p:nvPr/>
        </p:nvSpPr>
        <p:spPr bwMode="auto">
          <a:xfrm>
            <a:off x="6606778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6" name="Rectangle 552"/>
          <p:cNvSpPr>
            <a:spLocks noChangeArrowheads="1"/>
          </p:cNvSpPr>
          <p:nvPr/>
        </p:nvSpPr>
        <p:spPr bwMode="auto">
          <a:xfrm>
            <a:off x="6816797" y="2226918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E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7" name="Rectangle 553"/>
          <p:cNvSpPr>
            <a:spLocks noChangeArrowheads="1"/>
          </p:cNvSpPr>
          <p:nvPr/>
        </p:nvSpPr>
        <p:spPr bwMode="auto">
          <a:xfrm>
            <a:off x="7123749" y="2185575"/>
            <a:ext cx="51876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8" name="Rectangle 554"/>
          <p:cNvSpPr>
            <a:spLocks noChangeArrowheads="1"/>
          </p:cNvSpPr>
          <p:nvPr/>
        </p:nvSpPr>
        <p:spPr bwMode="auto">
          <a:xfrm>
            <a:off x="7303252" y="2226918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39" name="Rectangle 555"/>
          <p:cNvSpPr>
            <a:spLocks noChangeArrowheads="1"/>
          </p:cNvSpPr>
          <p:nvPr/>
        </p:nvSpPr>
        <p:spPr bwMode="auto">
          <a:xfrm>
            <a:off x="7640719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0" name="Rectangle 556"/>
          <p:cNvSpPr>
            <a:spLocks noChangeArrowheads="1"/>
          </p:cNvSpPr>
          <p:nvPr/>
        </p:nvSpPr>
        <p:spPr bwMode="auto">
          <a:xfrm>
            <a:off x="7845354" y="2226918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1" name="Rectangle 557"/>
          <p:cNvSpPr>
            <a:spLocks noChangeArrowheads="1"/>
          </p:cNvSpPr>
          <p:nvPr/>
        </p:nvSpPr>
        <p:spPr bwMode="auto">
          <a:xfrm>
            <a:off x="5572837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2" name="Rectangle 558"/>
          <p:cNvSpPr>
            <a:spLocks noChangeArrowheads="1"/>
          </p:cNvSpPr>
          <p:nvPr/>
        </p:nvSpPr>
        <p:spPr bwMode="auto">
          <a:xfrm>
            <a:off x="5788241" y="2226918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3" name="Rectangle 559"/>
          <p:cNvSpPr>
            <a:spLocks noChangeArrowheads="1"/>
          </p:cNvSpPr>
          <p:nvPr/>
        </p:nvSpPr>
        <p:spPr bwMode="auto">
          <a:xfrm>
            <a:off x="6089807" y="2185575"/>
            <a:ext cx="518766" cy="29087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4" name="Rectangle 560"/>
          <p:cNvSpPr>
            <a:spLocks noChangeArrowheads="1"/>
          </p:cNvSpPr>
          <p:nvPr/>
        </p:nvSpPr>
        <p:spPr bwMode="auto">
          <a:xfrm>
            <a:off x="6299827" y="2204770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45" name="Rectangle 561"/>
          <p:cNvSpPr>
            <a:spLocks noChangeArrowheads="1"/>
          </p:cNvSpPr>
          <p:nvPr/>
        </p:nvSpPr>
        <p:spPr bwMode="auto">
          <a:xfrm>
            <a:off x="6606778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6" name="Rectangle 562"/>
          <p:cNvSpPr>
            <a:spLocks noChangeArrowheads="1"/>
          </p:cNvSpPr>
          <p:nvPr/>
        </p:nvSpPr>
        <p:spPr bwMode="auto">
          <a:xfrm>
            <a:off x="6816797" y="2202642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47" name="Rectangle 563"/>
          <p:cNvSpPr>
            <a:spLocks noChangeArrowheads="1"/>
          </p:cNvSpPr>
          <p:nvPr/>
        </p:nvSpPr>
        <p:spPr bwMode="auto">
          <a:xfrm>
            <a:off x="7123749" y="2185575"/>
            <a:ext cx="51876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8" name="Rectangle 564"/>
          <p:cNvSpPr>
            <a:spLocks noChangeArrowheads="1"/>
          </p:cNvSpPr>
          <p:nvPr/>
        </p:nvSpPr>
        <p:spPr bwMode="auto">
          <a:xfrm>
            <a:off x="7303252" y="2226918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49" name="Rectangle 565"/>
          <p:cNvSpPr>
            <a:spLocks noChangeArrowheads="1"/>
          </p:cNvSpPr>
          <p:nvPr/>
        </p:nvSpPr>
        <p:spPr bwMode="auto">
          <a:xfrm>
            <a:off x="7640719" y="2185575"/>
            <a:ext cx="511586" cy="29087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0" name="Rectangle 566"/>
          <p:cNvSpPr>
            <a:spLocks noChangeArrowheads="1"/>
          </p:cNvSpPr>
          <p:nvPr/>
        </p:nvSpPr>
        <p:spPr bwMode="auto">
          <a:xfrm>
            <a:off x="7845354" y="2226918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2" name="Rectangle 568"/>
          <p:cNvSpPr>
            <a:spLocks noChangeArrowheads="1"/>
          </p:cNvSpPr>
          <p:nvPr/>
        </p:nvSpPr>
        <p:spPr bwMode="auto">
          <a:xfrm>
            <a:off x="539552" y="2641822"/>
            <a:ext cx="2071473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0x017: halt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53" name="Rectangle 569"/>
          <p:cNvSpPr>
            <a:spLocks noChangeArrowheads="1"/>
          </p:cNvSpPr>
          <p:nvPr/>
        </p:nvSpPr>
        <p:spPr bwMode="auto">
          <a:xfrm>
            <a:off x="6089807" y="2469068"/>
            <a:ext cx="518766" cy="28497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4" name="Rectangle 570"/>
          <p:cNvSpPr>
            <a:spLocks noChangeArrowheads="1"/>
          </p:cNvSpPr>
          <p:nvPr/>
        </p:nvSpPr>
        <p:spPr bwMode="auto">
          <a:xfrm>
            <a:off x="6305212" y="2510411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5" name="Rectangle 571"/>
          <p:cNvSpPr>
            <a:spLocks noChangeArrowheads="1"/>
          </p:cNvSpPr>
          <p:nvPr/>
        </p:nvSpPr>
        <p:spPr bwMode="auto">
          <a:xfrm>
            <a:off x="6606778" y="246906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6" name="Rectangle 572"/>
          <p:cNvSpPr>
            <a:spLocks noChangeArrowheads="1"/>
          </p:cNvSpPr>
          <p:nvPr/>
        </p:nvSpPr>
        <p:spPr bwMode="auto">
          <a:xfrm>
            <a:off x="6847313" y="2510411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7" name="Rectangle 573"/>
          <p:cNvSpPr>
            <a:spLocks noChangeArrowheads="1"/>
          </p:cNvSpPr>
          <p:nvPr/>
        </p:nvSpPr>
        <p:spPr bwMode="auto">
          <a:xfrm>
            <a:off x="7123749" y="2469068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8" name="Rectangle 574"/>
          <p:cNvSpPr>
            <a:spLocks noChangeArrowheads="1"/>
          </p:cNvSpPr>
          <p:nvPr/>
        </p:nvSpPr>
        <p:spPr bwMode="auto">
          <a:xfrm>
            <a:off x="7333768" y="2510411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E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59" name="Rectangle 575"/>
          <p:cNvSpPr>
            <a:spLocks noChangeArrowheads="1"/>
          </p:cNvSpPr>
          <p:nvPr/>
        </p:nvSpPr>
        <p:spPr bwMode="auto">
          <a:xfrm>
            <a:off x="7640719" y="246906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0" name="Rectangle 576"/>
          <p:cNvSpPr>
            <a:spLocks noChangeArrowheads="1"/>
          </p:cNvSpPr>
          <p:nvPr/>
        </p:nvSpPr>
        <p:spPr bwMode="auto">
          <a:xfrm>
            <a:off x="7820223" y="2510411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1" name="Rectangle 577"/>
          <p:cNvSpPr>
            <a:spLocks noChangeArrowheads="1"/>
          </p:cNvSpPr>
          <p:nvPr/>
        </p:nvSpPr>
        <p:spPr bwMode="auto">
          <a:xfrm>
            <a:off x="8157690" y="2469068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2" name="Rectangle 578"/>
          <p:cNvSpPr>
            <a:spLocks noChangeArrowheads="1"/>
          </p:cNvSpPr>
          <p:nvPr/>
        </p:nvSpPr>
        <p:spPr bwMode="auto">
          <a:xfrm>
            <a:off x="8362324" y="2510411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3" name="Rectangle 579"/>
          <p:cNvSpPr>
            <a:spLocks noChangeArrowheads="1"/>
          </p:cNvSpPr>
          <p:nvPr/>
        </p:nvSpPr>
        <p:spPr bwMode="auto">
          <a:xfrm>
            <a:off x="6089807" y="2469068"/>
            <a:ext cx="518766" cy="284970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4" name="Rectangle 580"/>
          <p:cNvSpPr>
            <a:spLocks noChangeArrowheads="1"/>
          </p:cNvSpPr>
          <p:nvPr/>
        </p:nvSpPr>
        <p:spPr bwMode="auto">
          <a:xfrm>
            <a:off x="6305212" y="2510411"/>
            <a:ext cx="18847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5" name="Rectangle 581"/>
          <p:cNvSpPr>
            <a:spLocks noChangeArrowheads="1"/>
          </p:cNvSpPr>
          <p:nvPr/>
        </p:nvSpPr>
        <p:spPr bwMode="auto">
          <a:xfrm>
            <a:off x="6606778" y="246906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6" name="Rectangle 582"/>
          <p:cNvSpPr>
            <a:spLocks noChangeArrowheads="1"/>
          </p:cNvSpPr>
          <p:nvPr/>
        </p:nvSpPr>
        <p:spPr bwMode="auto">
          <a:xfrm>
            <a:off x="6847313" y="2510411"/>
            <a:ext cx="22438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7" name="Rectangle 583"/>
          <p:cNvSpPr>
            <a:spLocks noChangeArrowheads="1"/>
          </p:cNvSpPr>
          <p:nvPr/>
        </p:nvSpPr>
        <p:spPr bwMode="auto">
          <a:xfrm>
            <a:off x="7123749" y="2469068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68" name="Rectangle 584"/>
          <p:cNvSpPr>
            <a:spLocks noChangeArrowheads="1"/>
          </p:cNvSpPr>
          <p:nvPr/>
        </p:nvSpPr>
        <p:spPr bwMode="auto">
          <a:xfrm>
            <a:off x="7333768" y="2469951"/>
            <a:ext cx="206429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26569" name="Rectangle 585"/>
          <p:cNvSpPr>
            <a:spLocks noChangeArrowheads="1"/>
          </p:cNvSpPr>
          <p:nvPr/>
        </p:nvSpPr>
        <p:spPr bwMode="auto">
          <a:xfrm>
            <a:off x="7640719" y="2469068"/>
            <a:ext cx="51158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70" name="Rectangle 586"/>
          <p:cNvSpPr>
            <a:spLocks noChangeArrowheads="1"/>
          </p:cNvSpPr>
          <p:nvPr/>
        </p:nvSpPr>
        <p:spPr bwMode="auto">
          <a:xfrm>
            <a:off x="7820223" y="2510411"/>
            <a:ext cx="256690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M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71" name="Rectangle 587"/>
          <p:cNvSpPr>
            <a:spLocks noChangeArrowheads="1"/>
          </p:cNvSpPr>
          <p:nvPr/>
        </p:nvSpPr>
        <p:spPr bwMode="auto">
          <a:xfrm>
            <a:off x="8157690" y="2469068"/>
            <a:ext cx="518766" cy="28497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72" name="Rectangle 588"/>
          <p:cNvSpPr>
            <a:spLocks noChangeArrowheads="1"/>
          </p:cNvSpPr>
          <p:nvPr/>
        </p:nvSpPr>
        <p:spPr bwMode="auto">
          <a:xfrm>
            <a:off x="8362324" y="2510411"/>
            <a:ext cx="292591" cy="3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W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73" name="Rectangle 589"/>
          <p:cNvSpPr>
            <a:spLocks noChangeArrowheads="1"/>
          </p:cNvSpPr>
          <p:nvPr/>
        </p:nvSpPr>
        <p:spPr bwMode="auto">
          <a:xfrm>
            <a:off x="747776" y="980728"/>
            <a:ext cx="2929501" cy="2834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426574" name="Rectangle 590"/>
          <p:cNvSpPr>
            <a:spLocks noChangeArrowheads="1"/>
          </p:cNvSpPr>
          <p:nvPr/>
        </p:nvSpPr>
        <p:spPr bwMode="auto">
          <a:xfrm>
            <a:off x="911125" y="1030930"/>
            <a:ext cx="2259952" cy="2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# demo-h1.ys</a:t>
            </a:r>
            <a:endParaRPr lang="en-US" sz="2800" b="1">
              <a:solidFill>
                <a:srgbClr val="000066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8189" y="2752562"/>
            <a:ext cx="2155840" cy="3899510"/>
            <a:chOff x="5228189" y="2752562"/>
            <a:chExt cx="2155840" cy="3899510"/>
          </a:xfrm>
        </p:grpSpPr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5228189" y="2752562"/>
              <a:ext cx="854438" cy="56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6606778" y="2752562"/>
              <a:ext cx="775456" cy="56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5228189" y="3319548"/>
              <a:ext cx="2155840" cy="92283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6251361" y="3380086"/>
              <a:ext cx="292591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5228189" y="3673915"/>
              <a:ext cx="2155840" cy="2908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5353842" y="3718211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5567451" y="3735929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5619508" y="3735929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6009031" y="3718211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6161609" y="3712305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6377013" y="3718211"/>
              <a:ext cx="28720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10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5228189" y="3319548"/>
              <a:ext cx="2155840" cy="92283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6251361" y="3380086"/>
              <a:ext cx="292591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5228189" y="3673915"/>
              <a:ext cx="2155840" cy="2908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5292811" y="3718211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5567451" y="3735929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5619508" y="3735929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6158019" y="3718211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]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6237000" y="3712305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6517026" y="3718211"/>
              <a:ext cx="28720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10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5" name="Rectangle 611"/>
            <p:cNvSpPr>
              <a:spLocks noChangeArrowheads="1"/>
            </p:cNvSpPr>
            <p:nvPr/>
          </p:nvSpPr>
          <p:spPr bwMode="auto">
            <a:xfrm>
              <a:off x="5228189" y="5729242"/>
              <a:ext cx="2155840" cy="92283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6" name="Rectangle 612"/>
            <p:cNvSpPr>
              <a:spLocks noChangeArrowheads="1"/>
            </p:cNvSpPr>
            <p:nvPr/>
          </p:nvSpPr>
          <p:spPr bwMode="auto">
            <a:xfrm>
              <a:off x="6287261" y="5789780"/>
              <a:ext cx="224380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7" name="Rectangle 613"/>
            <p:cNvSpPr>
              <a:spLocks noChangeArrowheads="1"/>
            </p:cNvSpPr>
            <p:nvPr/>
          </p:nvSpPr>
          <p:spPr bwMode="auto">
            <a:xfrm>
              <a:off x="5228189" y="6083609"/>
              <a:ext cx="2155840" cy="497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8" name="Rectangle 614"/>
            <p:cNvSpPr>
              <a:spLocks noChangeArrowheads="1"/>
            </p:cNvSpPr>
            <p:nvPr/>
          </p:nvSpPr>
          <p:spPr bwMode="auto">
            <a:xfrm>
              <a:off x="5371792" y="6130858"/>
              <a:ext cx="502611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valA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9" name="Rectangle 615"/>
            <p:cNvSpPr>
              <a:spLocks noChangeArrowheads="1"/>
            </p:cNvSpPr>
            <p:nvPr/>
          </p:nvSpPr>
          <p:spPr bwMode="auto">
            <a:xfrm>
              <a:off x="5820551" y="6124952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0" name="Rectangle 616"/>
            <p:cNvSpPr>
              <a:spLocks noChangeArrowheads="1"/>
            </p:cNvSpPr>
            <p:nvPr/>
          </p:nvSpPr>
          <p:spPr bwMode="auto">
            <a:xfrm>
              <a:off x="6041341" y="6130858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1" name="Rectangle 617"/>
            <p:cNvSpPr>
              <a:spLocks noChangeArrowheads="1"/>
            </p:cNvSpPr>
            <p:nvPr/>
          </p:nvSpPr>
          <p:spPr bwMode="auto">
            <a:xfrm>
              <a:off x="6247770" y="6148576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2" name="Rectangle 618"/>
            <p:cNvSpPr>
              <a:spLocks noChangeArrowheads="1"/>
            </p:cNvSpPr>
            <p:nvPr/>
          </p:nvSpPr>
          <p:spPr bwMode="auto">
            <a:xfrm>
              <a:off x="6299826" y="6148576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03" name="Rectangle 619"/>
            <p:cNvSpPr>
              <a:spLocks noChangeArrowheads="1"/>
            </p:cNvSpPr>
            <p:nvPr/>
          </p:nvSpPr>
          <p:spPr bwMode="auto">
            <a:xfrm>
              <a:off x="6692940" y="6130858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4" name="Rectangle 620"/>
            <p:cNvSpPr>
              <a:spLocks noChangeArrowheads="1"/>
            </p:cNvSpPr>
            <p:nvPr/>
          </p:nvSpPr>
          <p:spPr bwMode="auto">
            <a:xfrm>
              <a:off x="6838338" y="6130858"/>
              <a:ext cx="222585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5" name="Rectangle 621"/>
            <p:cNvSpPr>
              <a:spLocks noChangeArrowheads="1"/>
            </p:cNvSpPr>
            <p:nvPr/>
          </p:nvSpPr>
          <p:spPr bwMode="auto">
            <a:xfrm>
              <a:off x="6978351" y="6130858"/>
              <a:ext cx="143603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6" name="Rectangle 622"/>
            <p:cNvSpPr>
              <a:spLocks noChangeArrowheads="1"/>
            </p:cNvSpPr>
            <p:nvPr/>
          </p:nvSpPr>
          <p:spPr bwMode="auto">
            <a:xfrm>
              <a:off x="5371792" y="6347907"/>
              <a:ext cx="502611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valB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7" name="Rectangle 623"/>
            <p:cNvSpPr>
              <a:spLocks noChangeArrowheads="1"/>
            </p:cNvSpPr>
            <p:nvPr/>
          </p:nvSpPr>
          <p:spPr bwMode="auto">
            <a:xfrm>
              <a:off x="5820551" y="6342001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8" name="Rectangle 624"/>
            <p:cNvSpPr>
              <a:spLocks noChangeArrowheads="1"/>
            </p:cNvSpPr>
            <p:nvPr/>
          </p:nvSpPr>
          <p:spPr bwMode="auto">
            <a:xfrm>
              <a:off x="6041341" y="6347907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09" name="Rectangle 625"/>
            <p:cNvSpPr>
              <a:spLocks noChangeArrowheads="1"/>
            </p:cNvSpPr>
            <p:nvPr/>
          </p:nvSpPr>
          <p:spPr bwMode="auto">
            <a:xfrm>
              <a:off x="6247770" y="6365626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0" name="Rectangle 626"/>
            <p:cNvSpPr>
              <a:spLocks noChangeArrowheads="1"/>
            </p:cNvSpPr>
            <p:nvPr/>
          </p:nvSpPr>
          <p:spPr bwMode="auto">
            <a:xfrm>
              <a:off x="6299826" y="6365626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11" name="Rectangle 627"/>
            <p:cNvSpPr>
              <a:spLocks noChangeArrowheads="1"/>
            </p:cNvSpPr>
            <p:nvPr/>
          </p:nvSpPr>
          <p:spPr bwMode="auto">
            <a:xfrm>
              <a:off x="6692940" y="6347907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2" name="Rectangle 628"/>
            <p:cNvSpPr>
              <a:spLocks noChangeArrowheads="1"/>
            </p:cNvSpPr>
            <p:nvPr/>
          </p:nvSpPr>
          <p:spPr bwMode="auto">
            <a:xfrm>
              <a:off x="6838338" y="6347907"/>
              <a:ext cx="222585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3" name="Rectangle 629"/>
            <p:cNvSpPr>
              <a:spLocks noChangeArrowheads="1"/>
            </p:cNvSpPr>
            <p:nvPr/>
          </p:nvSpPr>
          <p:spPr bwMode="auto">
            <a:xfrm>
              <a:off x="6978351" y="6347907"/>
              <a:ext cx="143603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4" name="Rectangle 630"/>
            <p:cNvSpPr>
              <a:spLocks noChangeArrowheads="1"/>
            </p:cNvSpPr>
            <p:nvPr/>
          </p:nvSpPr>
          <p:spPr bwMode="auto">
            <a:xfrm>
              <a:off x="5228189" y="5729242"/>
              <a:ext cx="2155840" cy="92283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5" name="Rectangle 631"/>
            <p:cNvSpPr>
              <a:spLocks noChangeArrowheads="1"/>
            </p:cNvSpPr>
            <p:nvPr/>
          </p:nvSpPr>
          <p:spPr bwMode="auto">
            <a:xfrm>
              <a:off x="6287261" y="5789780"/>
              <a:ext cx="224380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6" name="Rectangle 632"/>
            <p:cNvSpPr>
              <a:spLocks noChangeArrowheads="1"/>
            </p:cNvSpPr>
            <p:nvPr/>
          </p:nvSpPr>
          <p:spPr bwMode="auto">
            <a:xfrm>
              <a:off x="5228189" y="6083609"/>
              <a:ext cx="2155840" cy="497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7" name="Rectangle 633"/>
            <p:cNvSpPr>
              <a:spLocks noChangeArrowheads="1"/>
            </p:cNvSpPr>
            <p:nvPr/>
          </p:nvSpPr>
          <p:spPr bwMode="auto">
            <a:xfrm>
              <a:off x="5371792" y="6130858"/>
              <a:ext cx="502611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valA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8" name="Rectangle 634"/>
            <p:cNvSpPr>
              <a:spLocks noChangeArrowheads="1"/>
            </p:cNvSpPr>
            <p:nvPr/>
          </p:nvSpPr>
          <p:spPr bwMode="auto">
            <a:xfrm>
              <a:off x="5820551" y="6124952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19" name="Rectangle 635"/>
            <p:cNvSpPr>
              <a:spLocks noChangeArrowheads="1"/>
            </p:cNvSpPr>
            <p:nvPr/>
          </p:nvSpPr>
          <p:spPr bwMode="auto">
            <a:xfrm>
              <a:off x="6041341" y="6130858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0" name="Rectangle 636"/>
            <p:cNvSpPr>
              <a:spLocks noChangeArrowheads="1"/>
            </p:cNvSpPr>
            <p:nvPr/>
          </p:nvSpPr>
          <p:spPr bwMode="auto">
            <a:xfrm>
              <a:off x="6247770" y="6148576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1" name="Rectangle 637"/>
            <p:cNvSpPr>
              <a:spLocks noChangeArrowheads="1"/>
            </p:cNvSpPr>
            <p:nvPr/>
          </p:nvSpPr>
          <p:spPr bwMode="auto">
            <a:xfrm>
              <a:off x="6299826" y="6148576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22" name="Rectangle 638"/>
            <p:cNvSpPr>
              <a:spLocks noChangeArrowheads="1"/>
            </p:cNvSpPr>
            <p:nvPr/>
          </p:nvSpPr>
          <p:spPr bwMode="auto">
            <a:xfrm>
              <a:off x="6806027" y="6130858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]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23" name="Rectangle 639"/>
            <p:cNvSpPr>
              <a:spLocks noChangeArrowheads="1"/>
            </p:cNvSpPr>
            <p:nvPr/>
          </p:nvSpPr>
          <p:spPr bwMode="auto">
            <a:xfrm>
              <a:off x="6868853" y="6130858"/>
              <a:ext cx="222585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=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24" name="Rectangle 640"/>
            <p:cNvSpPr>
              <a:spLocks noChangeArrowheads="1"/>
            </p:cNvSpPr>
            <p:nvPr/>
          </p:nvSpPr>
          <p:spPr bwMode="auto">
            <a:xfrm>
              <a:off x="7021431" y="6130858"/>
              <a:ext cx="143603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0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25" name="Rectangle 641"/>
            <p:cNvSpPr>
              <a:spLocks noChangeArrowheads="1"/>
            </p:cNvSpPr>
            <p:nvPr/>
          </p:nvSpPr>
          <p:spPr bwMode="auto">
            <a:xfrm>
              <a:off x="5371792" y="6347907"/>
              <a:ext cx="502611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valB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6" name="Rectangle 642"/>
            <p:cNvSpPr>
              <a:spLocks noChangeArrowheads="1"/>
            </p:cNvSpPr>
            <p:nvPr/>
          </p:nvSpPr>
          <p:spPr bwMode="auto">
            <a:xfrm>
              <a:off x="5820551" y="6342001"/>
              <a:ext cx="28002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7" name="Rectangle 643"/>
            <p:cNvSpPr>
              <a:spLocks noChangeArrowheads="1"/>
            </p:cNvSpPr>
            <p:nvPr/>
          </p:nvSpPr>
          <p:spPr bwMode="auto">
            <a:xfrm>
              <a:off x="6041341" y="6347907"/>
              <a:ext cx="256690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8" name="Rectangle 644"/>
            <p:cNvSpPr>
              <a:spLocks noChangeArrowheads="1"/>
            </p:cNvSpPr>
            <p:nvPr/>
          </p:nvSpPr>
          <p:spPr bwMode="auto">
            <a:xfrm>
              <a:off x="6247770" y="6365626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29" name="Rectangle 645"/>
            <p:cNvSpPr>
              <a:spLocks noChangeArrowheads="1"/>
            </p:cNvSpPr>
            <p:nvPr/>
          </p:nvSpPr>
          <p:spPr bwMode="auto">
            <a:xfrm>
              <a:off x="6299826" y="6365626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30" name="Rectangle 646"/>
            <p:cNvSpPr>
              <a:spLocks noChangeArrowheads="1"/>
            </p:cNvSpPr>
            <p:nvPr/>
          </p:nvSpPr>
          <p:spPr bwMode="auto">
            <a:xfrm>
              <a:off x="6806027" y="6347907"/>
              <a:ext cx="141808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]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31" name="Rectangle 647"/>
            <p:cNvSpPr>
              <a:spLocks noChangeArrowheads="1"/>
            </p:cNvSpPr>
            <p:nvPr/>
          </p:nvSpPr>
          <p:spPr bwMode="auto">
            <a:xfrm>
              <a:off x="6868853" y="6347907"/>
              <a:ext cx="222585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=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32" name="Rectangle 648"/>
            <p:cNvSpPr>
              <a:spLocks noChangeArrowheads="1"/>
            </p:cNvSpPr>
            <p:nvPr/>
          </p:nvSpPr>
          <p:spPr bwMode="auto">
            <a:xfrm>
              <a:off x="7019636" y="6347907"/>
              <a:ext cx="143603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0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33" name="Rectangle 649"/>
            <p:cNvSpPr>
              <a:spLocks noChangeArrowheads="1"/>
            </p:cNvSpPr>
            <p:nvPr/>
          </p:nvSpPr>
          <p:spPr bwMode="auto">
            <a:xfrm>
              <a:off x="6183149" y="5162255"/>
              <a:ext cx="290796" cy="565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34" name="Rectangle 650"/>
            <p:cNvSpPr>
              <a:spLocks noChangeArrowheads="1"/>
            </p:cNvSpPr>
            <p:nvPr/>
          </p:nvSpPr>
          <p:spPr bwMode="auto">
            <a:xfrm>
              <a:off x="6274696" y="5163732"/>
              <a:ext cx="107702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35" name="Rectangle 651"/>
            <p:cNvSpPr>
              <a:spLocks noChangeArrowheads="1"/>
            </p:cNvSpPr>
            <p:nvPr/>
          </p:nvSpPr>
          <p:spPr bwMode="auto">
            <a:xfrm>
              <a:off x="6274696" y="5323197"/>
              <a:ext cx="107702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36" name="Rectangle 652"/>
            <p:cNvSpPr>
              <a:spLocks noChangeArrowheads="1"/>
            </p:cNvSpPr>
            <p:nvPr/>
          </p:nvSpPr>
          <p:spPr bwMode="auto">
            <a:xfrm>
              <a:off x="6274696" y="5476756"/>
              <a:ext cx="107702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37" name="Rectangle 653"/>
            <p:cNvSpPr>
              <a:spLocks noChangeArrowheads="1"/>
            </p:cNvSpPr>
            <p:nvPr/>
          </p:nvSpPr>
          <p:spPr bwMode="auto">
            <a:xfrm>
              <a:off x="5228189" y="2965182"/>
              <a:ext cx="2155840" cy="3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38" name="Rectangle 654"/>
            <p:cNvSpPr>
              <a:spLocks noChangeArrowheads="1"/>
            </p:cNvSpPr>
            <p:nvPr/>
          </p:nvSpPr>
          <p:spPr bwMode="auto">
            <a:xfrm>
              <a:off x="5854657" y="3015384"/>
              <a:ext cx="1012401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</a:rPr>
                <a:t>周期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5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44" name="Rectangle 660"/>
            <p:cNvSpPr>
              <a:spLocks noChangeArrowheads="1"/>
            </p:cNvSpPr>
            <p:nvPr/>
          </p:nvSpPr>
          <p:spPr bwMode="auto">
            <a:xfrm>
              <a:off x="5228189" y="4240902"/>
              <a:ext cx="2155840" cy="92283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5" name="Rectangle 661"/>
            <p:cNvSpPr>
              <a:spLocks noChangeArrowheads="1"/>
            </p:cNvSpPr>
            <p:nvPr/>
          </p:nvSpPr>
          <p:spPr bwMode="auto">
            <a:xfrm>
              <a:off x="6226230" y="4301440"/>
              <a:ext cx="256690" cy="33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6" name="Rectangle 662"/>
            <p:cNvSpPr>
              <a:spLocks noChangeArrowheads="1"/>
            </p:cNvSpPr>
            <p:nvPr/>
          </p:nvSpPr>
          <p:spPr bwMode="auto">
            <a:xfrm>
              <a:off x="5228189" y="4524395"/>
              <a:ext cx="2155840" cy="497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7" name="Rectangle 663"/>
            <p:cNvSpPr>
              <a:spLocks noChangeArrowheads="1"/>
            </p:cNvSpPr>
            <p:nvPr/>
          </p:nvSpPr>
          <p:spPr bwMode="auto">
            <a:xfrm>
              <a:off x="5341276" y="4581980"/>
              <a:ext cx="357212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M_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8" name="Rectangle 664"/>
            <p:cNvSpPr>
              <a:spLocks noChangeArrowheads="1"/>
            </p:cNvSpPr>
            <p:nvPr/>
          </p:nvSpPr>
          <p:spPr bwMode="auto">
            <a:xfrm>
              <a:off x="5650023" y="4581980"/>
              <a:ext cx="502611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valE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9" name="Rectangle 665"/>
            <p:cNvSpPr>
              <a:spLocks noChangeArrowheads="1"/>
            </p:cNvSpPr>
            <p:nvPr/>
          </p:nvSpPr>
          <p:spPr bwMode="auto">
            <a:xfrm>
              <a:off x="6079037" y="4581980"/>
              <a:ext cx="364393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= 3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650" name="Rectangle 666"/>
            <p:cNvSpPr>
              <a:spLocks noChangeArrowheads="1"/>
            </p:cNvSpPr>
            <p:nvPr/>
          </p:nvSpPr>
          <p:spPr bwMode="auto">
            <a:xfrm>
              <a:off x="5341276" y="4781311"/>
              <a:ext cx="357212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M_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51" name="Rectangle 667"/>
            <p:cNvSpPr>
              <a:spLocks noChangeArrowheads="1"/>
            </p:cNvSpPr>
            <p:nvPr/>
          </p:nvSpPr>
          <p:spPr bwMode="auto">
            <a:xfrm>
              <a:off x="5606942" y="4781311"/>
              <a:ext cx="515176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dstE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52" name="Rectangle 668"/>
            <p:cNvSpPr>
              <a:spLocks noChangeArrowheads="1"/>
            </p:cNvSpPr>
            <p:nvPr/>
          </p:nvSpPr>
          <p:spPr bwMode="auto">
            <a:xfrm>
              <a:off x="6100577" y="4781311"/>
              <a:ext cx="222585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53" name="Rectangle 669"/>
            <p:cNvSpPr>
              <a:spLocks noChangeArrowheads="1"/>
            </p:cNvSpPr>
            <p:nvPr/>
          </p:nvSpPr>
          <p:spPr bwMode="auto">
            <a:xfrm>
              <a:off x="6274696" y="4799030"/>
              <a:ext cx="188479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54" name="Rectangle 670"/>
            <p:cNvSpPr>
              <a:spLocks noChangeArrowheads="1"/>
            </p:cNvSpPr>
            <p:nvPr/>
          </p:nvSpPr>
          <p:spPr bwMode="auto">
            <a:xfrm>
              <a:off x="6341112" y="4768022"/>
              <a:ext cx="565437" cy="283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23749" y="5941862"/>
            <a:ext cx="1215240" cy="432623"/>
            <a:chOff x="7123749" y="5941862"/>
            <a:chExt cx="1215240" cy="432623"/>
          </a:xfrm>
        </p:grpSpPr>
        <p:grpSp>
          <p:nvGrpSpPr>
            <p:cNvPr id="30911" name="Group 657"/>
            <p:cNvGrpSpPr>
              <a:grpSpLocks/>
            </p:cNvGrpSpPr>
            <p:nvPr/>
          </p:nvGrpSpPr>
          <p:grpSpPr bwMode="auto">
            <a:xfrm>
              <a:off x="7123749" y="6154482"/>
              <a:ext cx="603133" cy="220003"/>
              <a:chOff x="4215" y="3735"/>
              <a:chExt cx="336" cy="149"/>
            </a:xfrm>
          </p:grpSpPr>
          <p:sp>
            <p:nvSpPr>
              <p:cNvPr id="426639" name="Line 655"/>
              <p:cNvSpPr>
                <a:spLocks noChangeShapeType="1"/>
              </p:cNvSpPr>
              <p:nvPr/>
            </p:nvSpPr>
            <p:spPr bwMode="auto">
              <a:xfrm flipH="1">
                <a:off x="4270" y="3735"/>
                <a:ext cx="277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0" name="Freeform 656"/>
              <p:cNvSpPr>
                <a:spLocks/>
              </p:cNvSpPr>
              <p:nvPr/>
            </p:nvSpPr>
            <p:spPr bwMode="auto">
              <a:xfrm>
                <a:off x="4219" y="3826"/>
                <a:ext cx="70" cy="58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0" y="53"/>
                  </a:cxn>
                  <a:cxn ang="0">
                    <a:pos x="70" y="58"/>
                  </a:cxn>
                  <a:cxn ang="0">
                    <a:pos x="46" y="0"/>
                  </a:cxn>
                </a:cxnLst>
                <a:rect l="0" t="0" r="r" b="b"/>
                <a:pathLst>
                  <a:path w="70" h="58">
                    <a:moveTo>
                      <a:pt x="46" y="0"/>
                    </a:moveTo>
                    <a:lnTo>
                      <a:pt x="0" y="53"/>
                    </a:lnTo>
                    <a:lnTo>
                      <a:pt x="70" y="5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6642" name="Rectangle 658"/>
            <p:cNvSpPr>
              <a:spLocks noChangeArrowheads="1"/>
            </p:cNvSpPr>
            <p:nvPr/>
          </p:nvSpPr>
          <p:spPr bwMode="auto">
            <a:xfrm>
              <a:off x="7676620" y="5941862"/>
              <a:ext cx="655189" cy="284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643" name="Rectangle 659"/>
            <p:cNvSpPr>
              <a:spLocks noChangeArrowheads="1"/>
            </p:cNvSpPr>
            <p:nvPr/>
          </p:nvSpPr>
          <p:spPr bwMode="auto">
            <a:xfrm>
              <a:off x="7764577" y="5995017"/>
              <a:ext cx="574412" cy="27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</a:rPr>
                <a:t>Error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0925" name="Group 673"/>
            <p:cNvGrpSpPr>
              <a:grpSpLocks/>
            </p:cNvGrpSpPr>
            <p:nvPr/>
          </p:nvGrpSpPr>
          <p:grpSpPr bwMode="auto">
            <a:xfrm>
              <a:off x="7123749" y="6083609"/>
              <a:ext cx="603133" cy="103357"/>
              <a:chOff x="4215" y="3687"/>
              <a:chExt cx="336" cy="70"/>
            </a:xfrm>
          </p:grpSpPr>
          <p:sp>
            <p:nvSpPr>
              <p:cNvPr id="426655" name="Line 671"/>
              <p:cNvSpPr>
                <a:spLocks noChangeShapeType="1"/>
              </p:cNvSpPr>
              <p:nvPr/>
            </p:nvSpPr>
            <p:spPr bwMode="auto">
              <a:xfrm flipH="1">
                <a:off x="4274" y="3687"/>
                <a:ext cx="276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6" name="Freeform 672"/>
              <p:cNvSpPr>
                <a:spLocks/>
              </p:cNvSpPr>
              <p:nvPr/>
            </p:nvSpPr>
            <p:spPr bwMode="auto">
              <a:xfrm>
                <a:off x="4219" y="3695"/>
                <a:ext cx="67" cy="62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40"/>
                  </a:cxn>
                  <a:cxn ang="0">
                    <a:pos x="67" y="62"/>
                  </a:cxn>
                  <a:cxn ang="0">
                    <a:pos x="58" y="0"/>
                  </a:cxn>
                </a:cxnLst>
                <a:rect l="0" t="0" r="r" b="b"/>
                <a:pathLst>
                  <a:path w="67" h="62">
                    <a:moveTo>
                      <a:pt x="58" y="0"/>
                    </a:moveTo>
                    <a:lnTo>
                      <a:pt x="0" y="40"/>
                    </a:lnTo>
                    <a:lnTo>
                      <a:pt x="67" y="6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3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1686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数据相关</a:t>
            </a:r>
            <a:r>
              <a:rPr lang="en-US" altLang="zh-CN" smtClean="0">
                <a:ea typeface="宋体" charset="-122"/>
              </a:rPr>
              <a:t>: No Nop</a:t>
            </a:r>
          </a:p>
        </p:txBody>
      </p:sp>
      <p:grpSp>
        <p:nvGrpSpPr>
          <p:cNvPr id="31747" name="Group 412"/>
          <p:cNvGrpSpPr>
            <a:grpSpLocks/>
          </p:cNvGrpSpPr>
          <p:nvPr/>
        </p:nvGrpSpPr>
        <p:grpSpPr bwMode="auto">
          <a:xfrm>
            <a:off x="611560" y="1036215"/>
            <a:ext cx="8208912" cy="5345113"/>
            <a:chOff x="643" y="471"/>
            <a:chExt cx="4293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735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204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720" y="750"/>
              <a:ext cx="56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01" y="750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5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1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4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2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3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3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2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8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5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9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8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7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7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8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47" y="739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50" y="739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20" y="739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91" y="739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78" y="931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735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204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09" y="942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01" y="942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37" y="931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36" y="931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610" y="931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7" y="931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90" y="739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23" y="1123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626" y="1123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96" y="1123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5" y="1123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66" y="1123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735" y="1134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272" y="1134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79" y="1134"/>
              <a:ext cx="1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699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03" y="1134"/>
              <a:ext cx="22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034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13" y="1315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912" y="1315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84" y="1315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53" y="1315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54" y="1315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643" y="1326"/>
              <a:ext cx="125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0x016: halt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136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86" y="2600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1829" name="Group 411"/>
            <p:cNvGrpSpPr>
              <a:grpSpLocks/>
            </p:cNvGrpSpPr>
            <p:nvPr/>
          </p:nvGrpSpPr>
          <p:grpSpPr bwMode="auto">
            <a:xfrm>
              <a:off x="3015" y="1719"/>
              <a:ext cx="1745" cy="2113"/>
              <a:chOff x="3015" y="1719"/>
              <a:chExt cx="1745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25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25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72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] 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0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72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] 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317" y="1757"/>
                <a:ext cx="61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4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70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13" y="3387"/>
                <a:ext cx="34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i="1">
                    <a:solidFill>
                      <a:srgbClr val="000000"/>
                    </a:solidFill>
                  </a:rPr>
                  <a:t>Error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5"/>
                <a:ext cx="1205" cy="629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7" y="2000"/>
                <a:ext cx="15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M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5" cy="3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3" y="2190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37" y="2190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63" y="2190"/>
                <a:ext cx="30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10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3" y="2329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13" y="2329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dstE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93" y="232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95" y="234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13" y="234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84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103" y="2815"/>
                <a:ext cx="12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04" y="2815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57" y="2811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14" y="2815"/>
                <a:ext cx="65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 + 3 = 3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9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199" y="2953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dstE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75" y="2953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77" y="2965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595" y="2965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3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分支预测错误示例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59694" y="4962528"/>
            <a:ext cx="6232922" cy="1482725"/>
          </a:xfrm>
        </p:spPr>
        <p:txBody>
          <a:bodyPr/>
          <a:lstStyle/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zh-CN" altLang="en-US" b="1" dirty="0" smtClean="0">
                <a:ea typeface="宋体" charset="-122"/>
              </a:rPr>
              <a:t>应该只执行前</a:t>
            </a:r>
            <a:r>
              <a:rPr lang="en-US" altLang="zh-CN" b="1" dirty="0" smtClean="0">
                <a:ea typeface="宋体" charset="-122"/>
              </a:rPr>
              <a:t>7</a:t>
            </a:r>
            <a:r>
              <a:rPr lang="zh-CN" altLang="en-US" b="1" dirty="0" smtClean="0">
                <a:ea typeface="宋体" charset="-122"/>
              </a:rPr>
              <a:t>条指令</a:t>
            </a:r>
            <a:endParaRPr lang="en-US" altLang="zh-CN" b="1" dirty="0" smtClean="0">
              <a:ea typeface="宋体" charset="-122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0" y="1988840"/>
            <a:ext cx="9144000" cy="30162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0x000: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xorq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%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,%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0x002: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jne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t             # Not taken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0x00b: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$1, %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Fall through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0x015: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19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0x016: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19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0x017: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19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0x018:    halt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0x019: t: </a:t>
            </a:r>
            <a:r>
              <a:rPr lang="en-US" sz="19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19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$3, %</a:t>
            </a:r>
            <a:r>
              <a:rPr lang="en-US" sz="19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Target (Should not </a:t>
            </a:r>
            <a:r>
              <a:rPr lang="en-US" sz="1900" b="1" dirty="0" smtClean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execute)</a:t>
            </a:r>
            <a:endParaRPr lang="en-US" sz="19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0x023:    </a:t>
            </a:r>
            <a:r>
              <a:rPr lang="en-US" sz="19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19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$4, %</a:t>
            </a:r>
            <a:r>
              <a:rPr lang="en-US" sz="19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rcx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</a:t>
            </a:r>
            <a:r>
              <a:rPr lang="en-US" sz="1900" b="1" dirty="0" smtClean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execute</a:t>
            </a:r>
            <a:endParaRPr lang="en-US" sz="19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0x02d:    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$5, %</a:t>
            </a:r>
            <a:r>
              <a:rPr lang="en-US" sz="19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19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execute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490698" y="1220790"/>
            <a:ext cx="1477499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真实世界的流行线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zh-CN" altLang="en-US" smtClean="0">
                <a:ea typeface="宋体" charset="-122"/>
              </a:rPr>
              <a:t>洗车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9794" y="3894158"/>
            <a:ext cx="3482578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思路：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把过程划分为几个独立的阶段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移动目标，顺序通过每一个阶段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在任何时刻，都会有多个对象被处理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1771651" y="1144588"/>
            <a:ext cx="1889522" cy="2324100"/>
            <a:chOff x="576" y="1045"/>
            <a:chExt cx="1584" cy="1461"/>
          </a:xfrm>
        </p:grpSpPr>
        <p:pic>
          <p:nvPicPr>
            <p:cNvPr id="717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</a:rPr>
                <a:t>顺序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035174" y="1144608"/>
            <a:ext cx="1219200" cy="2454275"/>
            <a:chOff x="3504" y="960"/>
            <a:chExt cx="1022" cy="1543"/>
          </a:xfrm>
        </p:grpSpPr>
        <p:pic>
          <p:nvPicPr>
            <p:cNvPr id="717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</a:rPr>
                <a:t>并行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1714501" y="3663970"/>
            <a:ext cx="2060972" cy="2105025"/>
            <a:chOff x="720" y="2688"/>
            <a:chExt cx="1728" cy="1323"/>
          </a:xfrm>
        </p:grpSpPr>
        <p:pic>
          <p:nvPicPr>
            <p:cNvPr id="717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</a:rPr>
                <a:t>流水化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8255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错误预测追踪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370410" y="3359150"/>
            <a:ext cx="329207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511" tIns="44461" rIns="90511" bIns="44461"/>
          <a:lstStyle/>
          <a:p>
            <a:pPr marL="744362" lvl="1" indent="-244940" defTabSz="91454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004" b="1" dirty="0">
                <a:solidFill>
                  <a:srgbClr val="000066"/>
                </a:solidFill>
              </a:rPr>
              <a:t>在分支目标处，错误地执行了两条指令</a:t>
            </a:r>
            <a:endParaRPr lang="en-US" sz="2004" b="1" dirty="0">
              <a:solidFill>
                <a:srgbClr val="000066"/>
              </a:solidFill>
            </a:endParaRPr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467544" y="863600"/>
            <a:ext cx="7848872" cy="5517728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0x000: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xorq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2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,%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3333CC"/>
                  </a:solidFill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2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3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4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5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6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7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8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9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0x002: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jne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1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t # Not taken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0x019: t: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$3,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0x023: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$4,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Target+1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0x00b: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$1,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93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Fall Through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964" y="558"/>
              <a:ext cx="37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demo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132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138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32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cs typeface="Arial" pitchFamily="34" charset="0"/>
                </a:rPr>
                <a:t>周期</a:t>
              </a:r>
              <a:r>
                <a:rPr lang="en-US" sz="16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5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9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Wingdings 3" pitchFamily="18" charset="2"/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17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 smtClean="0">
                  <a:solidFill>
                    <a:srgbClr val="000000"/>
                  </a:solidFill>
                  <a:cs typeface="Arial" pitchFamily="34" charset="0"/>
                </a:rPr>
                <a:t>valE</a:t>
              </a:r>
              <a:r>
                <a:rPr lang="en-US" sz="14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99" y="2809"/>
              <a:ext cx="5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=</a:t>
              </a:r>
              <a:endParaRPr lang="en-US" sz="14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18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 smtClean="0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r>
                <a:rPr lang="en-US" sz="14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601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3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38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cs typeface="Arial" pitchFamily="34" charset="0"/>
                </a:rPr>
                <a:t>M_Cnd</a:t>
              </a: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 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M_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valA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28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= </a:t>
              </a:r>
              <a:r>
                <a:rPr lang="en-US" sz="1400" b="1" dirty="0" smtClean="0">
                  <a:solidFill>
                    <a:srgbClr val="000000"/>
                  </a:solidFill>
                  <a:cs typeface="Arial" pitchFamily="34" charset="0"/>
                </a:rPr>
                <a:t>0x00</a:t>
              </a:r>
              <a:r>
                <a:rPr lang="en-US" altLang="zh-CN" sz="1400" b="1" dirty="0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1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ecx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16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 smtClean="0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638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87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16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 smtClean="0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611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82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35" y="3492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935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5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返回示例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486" y="6165304"/>
            <a:ext cx="6232922" cy="490537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需要大量的</a:t>
            </a:r>
            <a:r>
              <a:rPr lang="en-US" altLang="zh-CN" dirty="0" err="1" smtClean="0">
                <a:ea typeface="宋体" charset="-122"/>
              </a:rPr>
              <a:t>nop</a:t>
            </a:r>
            <a:r>
              <a:rPr lang="zh-CN" altLang="en-US" dirty="0" smtClean="0">
                <a:ea typeface="宋体" charset="-122"/>
              </a:rPr>
              <a:t>指令来避免数据冒险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3340523" y="435678"/>
            <a:ext cx="1785277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ret.ys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124744"/>
            <a:ext cx="8610600" cy="5078314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 smtClean="0">
                <a:latin typeface="Courier New" pitchFamily="49" charset="0"/>
              </a:rPr>
              <a:t>0x000</a:t>
            </a:r>
            <a:r>
              <a:rPr lang="en-US" b="1" dirty="0">
                <a:latin typeface="Courier New" pitchFamily="49" charset="0"/>
              </a:rPr>
              <a:t>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Stack,%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 # </a:t>
            </a:r>
            <a:r>
              <a:rPr lang="en-US" b="1" dirty="0" err="1">
                <a:latin typeface="Courier New" pitchFamily="49" charset="0"/>
              </a:rPr>
              <a:t>Intialize</a:t>
            </a:r>
            <a:r>
              <a:rPr lang="en-US" b="1" dirty="0">
                <a:latin typeface="Courier New" pitchFamily="49" charset="0"/>
              </a:rPr>
              <a:t> stack pointer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0x00a:    </a:t>
            </a:r>
            <a:r>
              <a:rPr lang="en-US" b="1" dirty="0" err="1">
                <a:latin typeface="Courier New" pitchFamily="49" charset="0"/>
              </a:rPr>
              <a:t>nop</a:t>
            </a:r>
            <a:r>
              <a:rPr lang="en-US" b="1" dirty="0">
                <a:latin typeface="Courier New" pitchFamily="49" charset="0"/>
              </a:rPr>
              <a:t>                 </a:t>
            </a:r>
            <a:r>
              <a:rPr lang="en-US" b="1" dirty="0" smtClean="0">
                <a:latin typeface="Courier New" pitchFamily="49" charset="0"/>
              </a:rPr>
              <a:t> # </a:t>
            </a:r>
            <a:r>
              <a:rPr lang="en-US" b="1" dirty="0">
                <a:latin typeface="Courier New" pitchFamily="49" charset="0"/>
              </a:rPr>
              <a:t>Avoid hazard on 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0x00b:    </a:t>
            </a:r>
            <a:r>
              <a:rPr lang="en-US" b="1" dirty="0" err="1">
                <a:latin typeface="Courier New" pitchFamily="49" charset="0"/>
              </a:rPr>
              <a:t>nop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0x00c:    </a:t>
            </a:r>
            <a:r>
              <a:rPr lang="en-US" b="1" dirty="0" err="1">
                <a:latin typeface="Courier New" pitchFamily="49" charset="0"/>
              </a:rPr>
              <a:t>nop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0x00d:    call p             </a:t>
            </a:r>
            <a:r>
              <a:rPr lang="en-US" b="1" dirty="0" smtClean="0">
                <a:latin typeface="Courier New" pitchFamily="49" charset="0"/>
              </a:rPr>
              <a:t>  # </a:t>
            </a:r>
            <a:r>
              <a:rPr lang="en-US" b="1" dirty="0">
                <a:latin typeface="Courier New" pitchFamily="49" charset="0"/>
              </a:rPr>
              <a:t>Procedure call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0x016: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$5,%rsi    </a:t>
            </a:r>
            <a:r>
              <a:rPr lang="en-US" b="1" dirty="0" smtClean="0">
                <a:latin typeface="Courier New" pitchFamily="49" charset="0"/>
              </a:rPr>
              <a:t>   # </a:t>
            </a:r>
            <a:r>
              <a:rPr lang="en-US" b="1" dirty="0">
                <a:latin typeface="Courier New" pitchFamily="49" charset="0"/>
              </a:rPr>
              <a:t>Return point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0x020:    halt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0x020: .</a:t>
            </a:r>
            <a:r>
              <a:rPr lang="en-US" b="1" dirty="0" err="1">
                <a:latin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</a:rPr>
              <a:t> 0x20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0x020: p: </a:t>
            </a:r>
            <a:r>
              <a:rPr lang="en-US" b="1" dirty="0" err="1">
                <a:latin typeface="Courier New" pitchFamily="49" charset="0"/>
              </a:rPr>
              <a:t>nop</a:t>
            </a:r>
            <a:r>
              <a:rPr lang="en-US" b="1" dirty="0">
                <a:latin typeface="Courier New" pitchFamily="49" charset="0"/>
              </a:rPr>
              <a:t>                   # procedure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0x021:    </a:t>
            </a:r>
            <a:r>
              <a:rPr lang="en-US" b="1" dirty="0" err="1">
                <a:latin typeface="Courier New" pitchFamily="49" charset="0"/>
              </a:rPr>
              <a:t>nop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0x022:    </a:t>
            </a:r>
            <a:r>
              <a:rPr lang="en-US" b="1" dirty="0" err="1">
                <a:latin typeface="Courier New" pitchFamily="49" charset="0"/>
              </a:rPr>
              <a:t>nop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0x023:    ret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0x024: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$1,%rax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0x02e: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$2,%rcx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0x038: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$3,%rdx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0x042:    </a:t>
            </a:r>
            <a:r>
              <a:rPr lang="en-US" b="1" dirty="0" err="1">
                <a:latin typeface="Courier New" pitchFamily="49" charset="0"/>
              </a:rPr>
              <a:t>irmovq</a:t>
            </a:r>
            <a:r>
              <a:rPr lang="en-US" b="1" dirty="0">
                <a:latin typeface="Courier New" pitchFamily="49" charset="0"/>
              </a:rPr>
              <a:t> $4,%rbx       </a:t>
            </a:r>
            <a:r>
              <a:rPr lang="en-US" b="1" dirty="0" smtClean="0">
                <a:latin typeface="Courier New" pitchFamily="49" charset="0"/>
              </a:rPr>
              <a:t> # </a:t>
            </a:r>
            <a:r>
              <a:rPr lang="en-US" b="1" dirty="0">
                <a:latin typeface="Courier New" pitchFamily="49" charset="0"/>
              </a:rPr>
              <a:t>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0x100: .</a:t>
            </a:r>
            <a:r>
              <a:rPr lang="en-US" b="1" dirty="0" err="1">
                <a:latin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</a:rPr>
              <a:t> 0x100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b="1" dirty="0">
                <a:latin typeface="Courier New" pitchFamily="49" charset="0"/>
              </a:rPr>
              <a:t>0x100: Stack:                </a:t>
            </a:r>
            <a:r>
              <a:rPr lang="en-US" b="1" dirty="0" smtClean="0">
                <a:latin typeface="Courier New" pitchFamily="49" charset="0"/>
              </a:rPr>
              <a:t>   # Initial stack </a:t>
            </a:r>
            <a:r>
              <a:rPr lang="en-US" b="1" dirty="0">
                <a:latin typeface="Courier New" pitchFamily="49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874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136904" cy="579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错误的返回示例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23528" y="3338610"/>
            <a:ext cx="3458766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15" tIns="44376" rIns="90315" bIns="44376"/>
          <a:lstStyle/>
          <a:p>
            <a:pPr marL="742840" lvl="1" indent="-244438" defTabSz="912676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66"/>
                </a:solidFill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</a:rPr>
              <a:t>ret</a:t>
            </a:r>
            <a:r>
              <a:rPr lang="zh-CN" altLang="en-US" sz="2400" b="1" dirty="0">
                <a:solidFill>
                  <a:srgbClr val="000066"/>
                </a:solidFill>
              </a:rPr>
              <a:t>之后，错误地执行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了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4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条</a:t>
            </a:r>
            <a:r>
              <a:rPr lang="zh-CN" altLang="en-US" sz="2400" b="1" dirty="0">
                <a:solidFill>
                  <a:srgbClr val="000066"/>
                </a:solidFill>
              </a:rPr>
              <a:t>指令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流水线总结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8594725" cy="54317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概念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将指令的执行划分为</a:t>
            </a:r>
            <a:r>
              <a:rPr lang="en-US" altLang="zh-CN" sz="2000" dirty="0" smtClean="0">
                <a:ea typeface="宋体" panose="02010600030101010101" pitchFamily="2" charset="-122"/>
              </a:rPr>
              <a:t>5</a:t>
            </a:r>
            <a:r>
              <a:rPr lang="zh-CN" altLang="en-US" sz="2000" dirty="0" smtClean="0">
                <a:ea typeface="宋体" panose="02010600030101010101" pitchFamily="2" charset="-122"/>
              </a:rPr>
              <a:t>个阶段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在流水化模型中运行指令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局限性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当两条指令距离很近时，不能处理指令之间的（数据</a:t>
            </a:r>
            <a:r>
              <a:rPr lang="en-US" altLang="zh-CN" sz="2000" dirty="0" smtClean="0"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ea typeface="宋体" panose="02010600030101010101" pitchFamily="2" charset="-122"/>
              </a:rPr>
              <a:t>控制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ea typeface="宋体" panose="02010600030101010101" pitchFamily="2" charset="-122"/>
              </a:rPr>
              <a:t>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数据相关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一条指令写寄存器，稍后会有一条指令读寄存器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控制相关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指令设置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 smtClean="0">
                <a:ea typeface="宋体" panose="02010600030101010101" pitchFamily="2" charset="-122"/>
              </a:rPr>
              <a:t>的值，流水线没有预测正确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错误分支预测和返回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改进流水线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计算实例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366838" y="3971931"/>
            <a:ext cx="5694760" cy="1897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分析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计算需要</a:t>
            </a:r>
            <a:r>
              <a:rPr lang="en-US" altLang="zh-CN" dirty="0" smtClean="0">
                <a:ea typeface="宋体" panose="02010600030101010101" pitchFamily="2" charset="-122"/>
              </a:rPr>
              <a:t>300ps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将结果存到寄存器中需要</a:t>
            </a:r>
            <a:r>
              <a:rPr lang="en-US" altLang="zh-CN" dirty="0" smtClean="0">
                <a:ea typeface="宋体" panose="02010600030101010101" pitchFamily="2" charset="-122"/>
              </a:rPr>
              <a:t>20ps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时钟周期至少为</a:t>
            </a:r>
            <a:r>
              <a:rPr lang="en-US" altLang="zh-CN" dirty="0" smtClean="0">
                <a:ea typeface="宋体" panose="02010600030101010101" pitchFamily="2" charset="-122"/>
              </a:rPr>
              <a:t>320ps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401532" y="1220792"/>
            <a:ext cx="4825227" cy="2244721"/>
            <a:chOff x="1639" y="994"/>
            <a:chExt cx="4046" cy="1411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421" y="994"/>
              <a:ext cx="670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572" y="994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92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33" y="2194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662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320 </a:t>
              </a:r>
              <a:r>
                <a:rPr lang="en-US" sz="1600" dirty="0" err="1">
                  <a:solidFill>
                    <a:srgbClr val="000066"/>
                  </a:solidFill>
                  <a:latin typeface="Arial" charset="0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3.12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阶段流水线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714" y="3587750"/>
            <a:ext cx="7244734" cy="2857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分析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将计算逻辑划分为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个部分，每个部分</a:t>
            </a:r>
            <a:r>
              <a:rPr lang="en-US" altLang="zh-CN" dirty="0" smtClean="0">
                <a:ea typeface="宋体" panose="02010600030101010101" pitchFamily="2" charset="-122"/>
              </a:rPr>
              <a:t>100ps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当一个操作结束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阶段后，可以马上开始一个新的操作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即每</a:t>
            </a:r>
            <a:r>
              <a:rPr lang="en-US" altLang="zh-CN" dirty="0" smtClean="0">
                <a:ea typeface="宋体" panose="02010600030101010101" pitchFamily="2" charset="-122"/>
              </a:rPr>
              <a:t>120 </a:t>
            </a:r>
            <a:r>
              <a:rPr lang="en-US" altLang="zh-CN" dirty="0" err="1" smtClean="0">
                <a:ea typeface="宋体" panose="02010600030101010101" pitchFamily="2" charset="-122"/>
              </a:rPr>
              <a:t>ps</a:t>
            </a:r>
            <a:r>
              <a:rPr lang="zh-CN" altLang="en-US" dirty="0" smtClean="0">
                <a:ea typeface="宋体" panose="02010600030101010101" pitchFamily="2" charset="-122"/>
              </a:rPr>
              <a:t>可以开始一个新的操作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整体延迟时间增加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从开始到结束一共</a:t>
            </a:r>
            <a:r>
              <a:rPr lang="en-US" altLang="zh-CN" dirty="0" smtClean="0">
                <a:ea typeface="宋体" panose="02010600030101010101" pitchFamily="2" charset="-122"/>
              </a:rPr>
              <a:t>360ps</a:t>
            </a:r>
          </a:p>
        </p:txBody>
      </p:sp>
      <p:grpSp>
        <p:nvGrpSpPr>
          <p:cNvPr id="9220" name="Group 38"/>
          <p:cNvGrpSpPr>
            <a:grpSpLocks/>
          </p:cNvGrpSpPr>
          <p:nvPr/>
        </p:nvGrpSpPr>
        <p:grpSpPr bwMode="auto">
          <a:xfrm>
            <a:off x="1583533" y="1220788"/>
            <a:ext cx="6666069" cy="2397121"/>
            <a:chOff x="257" y="720"/>
            <a:chExt cx="5588" cy="1507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23" y="2016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488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182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784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478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080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77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66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360 </a:t>
              </a:r>
              <a:r>
                <a:rPr lang="en-US" sz="1600" dirty="0" err="1">
                  <a:solidFill>
                    <a:srgbClr val="000066"/>
                  </a:solidFill>
                  <a:latin typeface="Arial" charset="0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8.33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流水线图（一种时序图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未流水化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新操作只能在旧操作结束后开始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阶段</a:t>
            </a:r>
            <a:r>
              <a:rPr lang="zh-CN" altLang="en-US" dirty="0" smtClean="0">
                <a:ea typeface="宋体" panose="02010600030101010101" pitchFamily="2" charset="-122"/>
              </a:rPr>
              <a:t>流水化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可以同时处理至多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个操作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99047" y="4199005"/>
            <a:ext cx="2920603" cy="1452502"/>
            <a:chOff x="1599047" y="4199005"/>
            <a:chExt cx="2920603" cy="1452502"/>
          </a:xfrm>
        </p:grpSpPr>
        <p:grpSp>
          <p:nvGrpSpPr>
            <p:cNvPr id="10245" name="Group 32"/>
            <p:cNvGrpSpPr>
              <a:grpSpLocks/>
            </p:cNvGrpSpPr>
            <p:nvPr/>
          </p:nvGrpSpPr>
          <p:grpSpPr bwMode="auto">
            <a:xfrm>
              <a:off x="1599047" y="4398965"/>
              <a:ext cx="2920603" cy="1252542"/>
              <a:chOff x="336" y="2766"/>
              <a:chExt cx="2448" cy="787"/>
            </a:xfrm>
          </p:grpSpPr>
          <p:grpSp>
            <p:nvGrpSpPr>
              <p:cNvPr id="10247" name="Group 27"/>
              <p:cNvGrpSpPr>
                <a:grpSpLocks/>
              </p:cNvGrpSpPr>
              <p:nvPr/>
            </p:nvGrpSpPr>
            <p:grpSpPr bwMode="auto">
              <a:xfrm>
                <a:off x="864" y="2766"/>
                <a:ext cx="1920" cy="787"/>
                <a:chOff x="768" y="2400"/>
                <a:chExt cx="1920" cy="787"/>
              </a:xfrm>
            </p:grpSpPr>
            <p:sp>
              <p:nvSpPr>
                <p:cNvPr id="404493" name="Line 13"/>
                <p:cNvSpPr>
                  <a:spLocks noChangeShapeType="1"/>
                </p:cNvSpPr>
                <p:nvPr/>
              </p:nvSpPr>
              <p:spPr bwMode="auto">
                <a:xfrm>
                  <a:off x="768" y="3168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04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191" y="2976"/>
                  <a:ext cx="497" cy="21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656" tIns="44532" rIns="90656" bIns="44532">
                  <a:spAutoFit/>
                </a:bodyPr>
                <a:lstStyle/>
                <a:p>
                  <a:pPr defTabSz="914262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600" dirty="0">
                      <a:solidFill>
                        <a:srgbClr val="000066"/>
                      </a:solidFill>
                      <a:latin typeface="Arial" charset="0"/>
                    </a:rPr>
                    <a:t>时间</a:t>
                  </a:r>
                  <a:endParaRPr lang="en-US" sz="1600" dirty="0">
                    <a:solidFill>
                      <a:srgbClr val="000066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10253" name="Group 15"/>
                <p:cNvGrpSpPr>
                  <a:grpSpLocks/>
                </p:cNvGrpSpPr>
                <p:nvPr/>
              </p:nvGrpSpPr>
              <p:grpSpPr bwMode="auto">
                <a:xfrm>
                  <a:off x="768" y="2400"/>
                  <a:ext cx="1152" cy="192"/>
                  <a:chOff x="768" y="2400"/>
                  <a:chExt cx="1152" cy="192"/>
                </a:xfrm>
              </p:grpSpPr>
              <p:sp>
                <p:nvSpPr>
                  <p:cNvPr id="40449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0449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0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40449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532" y="2400"/>
                    <a:ext cx="384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0254" name="Group 19"/>
                <p:cNvGrpSpPr>
                  <a:grpSpLocks/>
                </p:cNvGrpSpPr>
                <p:nvPr/>
              </p:nvGrpSpPr>
              <p:grpSpPr bwMode="auto">
                <a:xfrm>
                  <a:off x="1152" y="2592"/>
                  <a:ext cx="1152" cy="192"/>
                  <a:chOff x="768" y="2400"/>
                  <a:chExt cx="1152" cy="192"/>
                </a:xfrm>
              </p:grpSpPr>
              <p:sp>
                <p:nvSpPr>
                  <p:cNvPr id="40450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6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0450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0" cy="196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40450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6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0255" name="Group 23"/>
                <p:cNvGrpSpPr>
                  <a:grpSpLocks/>
                </p:cNvGrpSpPr>
                <p:nvPr/>
              </p:nvGrpSpPr>
              <p:grpSpPr bwMode="auto">
                <a:xfrm>
                  <a:off x="1536" y="2784"/>
                  <a:ext cx="1152" cy="192"/>
                  <a:chOff x="768" y="2400"/>
                  <a:chExt cx="1152" cy="192"/>
                </a:xfrm>
              </p:grpSpPr>
              <p:sp>
                <p:nvSpPr>
                  <p:cNvPr id="40450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0450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400"/>
                    <a:ext cx="380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40450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4262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600">
                        <a:solidFill>
                          <a:srgbClr val="000066"/>
                        </a:solidFill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404509" name="Rectangle 29"/>
              <p:cNvSpPr>
                <a:spLocks noChangeArrowheads="1"/>
              </p:cNvSpPr>
              <p:nvPr/>
            </p:nvSpPr>
            <p:spPr bwMode="auto">
              <a:xfrm>
                <a:off x="336" y="2784"/>
                <a:ext cx="528" cy="1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OP1</a:t>
                </a:r>
              </a:p>
            </p:txBody>
          </p:sp>
          <p:sp>
            <p:nvSpPr>
              <p:cNvPr id="404510" name="Rectangle 30"/>
              <p:cNvSpPr>
                <a:spLocks noChangeArrowheads="1"/>
              </p:cNvSpPr>
              <p:nvPr/>
            </p:nvSpPr>
            <p:spPr bwMode="auto">
              <a:xfrm>
                <a:off x="336" y="2976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OP2</a:t>
                </a:r>
              </a:p>
            </p:txBody>
          </p:sp>
          <p:sp>
            <p:nvSpPr>
              <p:cNvPr id="404511" name="Rectangle 31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528" cy="1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OP3</a:t>
                </a:r>
              </a:p>
            </p:txBody>
          </p:sp>
        </p:grpSp>
        <p:sp>
          <p:nvSpPr>
            <p:cNvPr id="404508" name="Line 28"/>
            <p:cNvSpPr>
              <a:spLocks noChangeShapeType="1"/>
            </p:cNvSpPr>
            <p:nvPr/>
          </p:nvSpPr>
          <p:spPr bwMode="auto">
            <a:xfrm>
              <a:off x="3317081" y="4199005"/>
              <a:ext cx="0" cy="12969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sm" len="sm"/>
            </a:ln>
            <a:effectLst/>
          </p:spPr>
          <p:txBody>
            <a:bodyPr wrap="none" lIns="45722" tIns="45620" rIns="45722" bIns="45620" anchor="ctr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流水线操作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41842" y="1220811"/>
            <a:ext cx="6068615" cy="2174878"/>
            <a:chOff x="968" y="2430"/>
            <a:chExt cx="2688" cy="1367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63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11398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1399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1400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1401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1402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4"/>
              <a:chOff x="816" y="3168"/>
              <a:chExt cx="2256" cy="194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</a:rPr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</a:rPr>
                <a:t>时钟</a:t>
              </a:r>
              <a:endParaRPr lang="en-US" sz="16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714501" y="831874"/>
            <a:ext cx="4879298" cy="5305423"/>
            <a:chOff x="480" y="523"/>
            <a:chExt cx="4091" cy="3336"/>
          </a:xfrm>
        </p:grpSpPr>
        <p:grpSp>
          <p:nvGrpSpPr>
            <p:cNvPr id="11366" name="Group 61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1776"/>
              <a:chExt cx="4091" cy="1507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38" y="307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924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595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222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893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518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189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0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1367" name="Group 152"/>
            <p:cNvGrpSpPr>
              <a:grpSpLocks/>
            </p:cNvGrpSpPr>
            <p:nvPr/>
          </p:nvGrpSpPr>
          <p:grpSpPr bwMode="auto">
            <a:xfrm>
              <a:off x="2331" y="523"/>
              <a:ext cx="364" cy="1205"/>
              <a:chOff x="2531" y="523"/>
              <a:chExt cx="364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92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</a:rPr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37" name="Group 87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1338" name="Group 153"/>
            <p:cNvGrpSpPr>
              <a:grpSpLocks/>
            </p:cNvGrpSpPr>
            <p:nvPr/>
          </p:nvGrpSpPr>
          <p:grpSpPr bwMode="auto">
            <a:xfrm>
              <a:off x="2427" y="523"/>
              <a:ext cx="364" cy="1205"/>
              <a:chOff x="2531" y="523"/>
              <a:chExt cx="364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</a:rPr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02" name="Group 119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1303" name="Group 156"/>
            <p:cNvGrpSpPr>
              <a:grpSpLocks/>
            </p:cNvGrpSpPr>
            <p:nvPr/>
          </p:nvGrpSpPr>
          <p:grpSpPr bwMode="auto">
            <a:xfrm>
              <a:off x="2730" y="523"/>
              <a:ext cx="364" cy="1205"/>
              <a:chOff x="2530" y="523"/>
              <a:chExt cx="364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</a:rPr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272" name="Group 146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8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Arial" charset="0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594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1273" name="Group 159"/>
            <p:cNvGrpSpPr>
              <a:grpSpLocks/>
            </p:cNvGrpSpPr>
            <p:nvPr/>
          </p:nvGrpSpPr>
          <p:grpSpPr bwMode="auto">
            <a:xfrm>
              <a:off x="3066" y="523"/>
              <a:ext cx="364" cy="1205"/>
              <a:chOff x="2530" y="523"/>
              <a:chExt cx="364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</a:rPr>
                  <a:t>359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7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局限性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zh-CN" altLang="en-US" smtClean="0">
                <a:ea typeface="宋体" charset="-122"/>
              </a:rPr>
              <a:t>不一致的延迟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4886392"/>
            <a:ext cx="7776864" cy="1558925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吞吐量由花费时间最长的阶段决定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其他阶段的许多时间都保持等待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将系统计算划分为一组具有相同延迟的阶段是一个严峻的挑战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2292" name="Group 28"/>
          <p:cNvGrpSpPr>
            <a:grpSpLocks/>
          </p:cNvGrpSpPr>
          <p:nvPr/>
        </p:nvGrpSpPr>
        <p:grpSpPr bwMode="auto">
          <a:xfrm>
            <a:off x="1447822" y="1144592"/>
            <a:ext cx="6666069" cy="2397121"/>
            <a:chOff x="257" y="720"/>
            <a:chExt cx="5588" cy="150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23" y="2016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56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altLang="zh-CN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89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478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080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77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66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510 </a:t>
              </a:r>
              <a:r>
                <a:rPr lang="en-US" sz="1600" dirty="0" err="1">
                  <a:solidFill>
                    <a:srgbClr val="000066"/>
                  </a:solidFill>
                  <a:latin typeface="Arial" charset="0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 = 5.88 GIPS</a:t>
              </a: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12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sz="12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2293" name="Group 52"/>
          <p:cNvGrpSpPr>
            <a:grpSpLocks/>
          </p:cNvGrpSpPr>
          <p:nvPr/>
        </p:nvGrpSpPr>
        <p:grpSpPr bwMode="auto">
          <a:xfrm>
            <a:off x="2401491" y="3359149"/>
            <a:ext cx="4350544" cy="1257302"/>
            <a:chOff x="192" y="2396"/>
            <a:chExt cx="3648" cy="791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12299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2300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2301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5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局限性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zh-CN" altLang="en-US" smtClean="0">
                <a:ea typeface="宋体" charset="-122"/>
              </a:rPr>
              <a:t>寄存器天花板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545052"/>
            <a:ext cx="8136904" cy="2809264"/>
          </a:xfrm>
        </p:spPr>
        <p:txBody>
          <a:bodyPr/>
          <a:lstStyle/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ea typeface="宋体" charset="-122"/>
              </a:rPr>
              <a:t>当尝试加深流水线时，将结果载入寄存器的时间会对性能产生显著影响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ea typeface="宋体" charset="-122"/>
              </a:rPr>
              <a:t>载入寄存器的时间所占时钟周期的百分比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ea typeface="宋体" charset="-122"/>
              </a:rPr>
              <a:t>1</a:t>
            </a:r>
            <a:r>
              <a:rPr lang="zh-CN" altLang="en-US" sz="2000" dirty="0" smtClean="0">
                <a:ea typeface="宋体" charset="-122"/>
              </a:rPr>
              <a:t>阶段流水</a:t>
            </a:r>
            <a:r>
              <a:rPr lang="en-US" altLang="zh-CN" sz="2000" dirty="0" smtClean="0">
                <a:ea typeface="宋体" charset="-122"/>
              </a:rPr>
              <a:t>: 	6.25%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ea typeface="宋体" charset="-122"/>
              </a:rPr>
              <a:t>3</a:t>
            </a:r>
            <a:r>
              <a:rPr lang="zh-CN" altLang="en-US" sz="2000" dirty="0" smtClean="0">
                <a:ea typeface="宋体" charset="-122"/>
              </a:rPr>
              <a:t>阶段流水</a:t>
            </a:r>
            <a:r>
              <a:rPr lang="en-US" altLang="zh-CN" sz="2000" dirty="0" smtClean="0">
                <a:ea typeface="宋体" charset="-122"/>
              </a:rPr>
              <a:t>: 	16.67%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ea typeface="宋体" charset="-122"/>
              </a:rPr>
              <a:t>6</a:t>
            </a:r>
            <a:r>
              <a:rPr lang="zh-CN" altLang="en-US" sz="2000" dirty="0" smtClean="0">
                <a:ea typeface="宋体" charset="-122"/>
              </a:rPr>
              <a:t>阶段流水</a:t>
            </a:r>
            <a:r>
              <a:rPr lang="en-US" altLang="zh-CN" sz="2000" dirty="0" smtClean="0">
                <a:ea typeface="宋体" charset="-122"/>
              </a:rPr>
              <a:t>: 	28.57%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ea typeface="宋体" charset="-122"/>
              </a:rPr>
              <a:t>现代高速处理器具有很深的流水线，电路设计者必须很小心的设计流水线寄存器，使其延迟尽可能的小。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1413273" y="1174753"/>
            <a:ext cx="6750412" cy="2290759"/>
            <a:chOff x="228" y="739"/>
            <a:chExt cx="5659" cy="1440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911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Arial" charset="0"/>
                </a:rPr>
                <a:t>延迟</a:t>
              </a:r>
              <a:r>
                <a:rPr lang="en-US" sz="1600" dirty="0" smtClean="0">
                  <a:solidFill>
                    <a:srgbClr val="000066"/>
                  </a:solidFill>
                  <a:latin typeface="Arial" charset="0"/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= 420 </a:t>
              </a:r>
              <a:r>
                <a:rPr lang="en-US" sz="1600" dirty="0" err="1">
                  <a:solidFill>
                    <a:srgbClr val="000066"/>
                  </a:solidFill>
                  <a:latin typeface="Arial" charset="0"/>
                </a:rPr>
                <a:t>ps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, </a:t>
              </a: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吞吐量</a:t>
              </a:r>
              <a:r>
                <a:rPr lang="en-US" sz="1600" dirty="0" smtClean="0">
                  <a:solidFill>
                    <a:srgbClr val="000066"/>
                  </a:solidFill>
                  <a:latin typeface="Arial" charset="0"/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latin typeface="Arial" charset="0"/>
                </a:rPr>
                <a:t>= 14.29 GIPS</a:t>
              </a:r>
            </a:p>
          </p:txBody>
        </p: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228" y="739"/>
              <a:ext cx="5393" cy="1440"/>
              <a:chOff x="228" y="2563"/>
              <a:chExt cx="5393" cy="1440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4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791" y="379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Arial" charset="0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6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0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74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17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0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03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467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0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33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76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19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Comb.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000066"/>
                    </a:solidFill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62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06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1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3435</Words>
  <Application>Microsoft Office PowerPoint</Application>
  <PresentationFormat>全屏显示(4:3)</PresentationFormat>
  <Paragraphs>1369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ＭＳ Ｐゴシック</vt:lpstr>
      <vt:lpstr>等线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第四章  处理器体系结构                                ——流水线的实现Part I                           </vt:lpstr>
      <vt:lpstr>目录</vt:lpstr>
      <vt:lpstr>真实世界的流行线: 洗车</vt:lpstr>
      <vt:lpstr>计算实例</vt:lpstr>
      <vt:lpstr>3阶段流水线</vt:lpstr>
      <vt:lpstr>流水线图（一种时序图)</vt:lpstr>
      <vt:lpstr>流水线操作</vt:lpstr>
      <vt:lpstr>局限性: 不一致的延迟</vt:lpstr>
      <vt:lpstr>局限性: 寄存器天花板</vt:lpstr>
      <vt:lpstr>数据相关</vt:lpstr>
      <vt:lpstr>数据冒险</vt:lpstr>
      <vt:lpstr>处理器中的数据相关  </vt:lpstr>
      <vt:lpstr>二、流水化的Y86-64处理器</vt:lpstr>
      <vt:lpstr>SEQ 的硬件结构</vt:lpstr>
      <vt:lpstr>SEQ+ 的硬件结构</vt:lpstr>
      <vt:lpstr>添加流水线寄存器 </vt:lpstr>
      <vt:lpstr>流水线阶段</vt:lpstr>
      <vt:lpstr>PIPE- 硬件结构</vt:lpstr>
      <vt:lpstr>信号命名规则</vt:lpstr>
      <vt:lpstr>反馈路径</vt:lpstr>
      <vt:lpstr>预测PC</vt:lpstr>
      <vt:lpstr>预测策略 </vt:lpstr>
      <vt:lpstr>从预测错误中恢复</vt:lpstr>
      <vt:lpstr>流水线示例</vt:lpstr>
      <vt:lpstr>数据相关: 3 Nop’s</vt:lpstr>
      <vt:lpstr>数据相关: 2 Nop’s</vt:lpstr>
      <vt:lpstr>数据相关: 1 Nop</vt:lpstr>
      <vt:lpstr>数据相关: No Nop</vt:lpstr>
      <vt:lpstr>分支预测错误示例</vt:lpstr>
      <vt:lpstr>错误预测追踪 </vt:lpstr>
      <vt:lpstr>返回示例</vt:lpstr>
      <vt:lpstr>错误的返回示例</vt:lpstr>
      <vt:lpstr>流水线总结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刘 宏伟</cp:lastModifiedBy>
  <cp:revision>127</cp:revision>
  <cp:lastPrinted>2017-08-25T07:45:03Z</cp:lastPrinted>
  <dcterms:created xsi:type="dcterms:W3CDTF">2017-08-25T07:02:09Z</dcterms:created>
  <dcterms:modified xsi:type="dcterms:W3CDTF">2019-11-03T13:49:39Z</dcterms:modified>
</cp:coreProperties>
</file>