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8"/>
  </p:notesMasterIdLst>
  <p:handoutMasterIdLst>
    <p:handoutMasterId r:id="rId59"/>
  </p:handoutMasterIdLst>
  <p:sldIdLst>
    <p:sldId id="1144" r:id="rId2"/>
    <p:sldId id="1145" r:id="rId3"/>
    <p:sldId id="1088" r:id="rId4"/>
    <p:sldId id="1089" r:id="rId5"/>
    <p:sldId id="1090" r:id="rId6"/>
    <p:sldId id="1165" r:id="rId7"/>
    <p:sldId id="1091" r:id="rId8"/>
    <p:sldId id="1092" r:id="rId9"/>
    <p:sldId id="1093" r:id="rId10"/>
    <p:sldId id="1094" r:id="rId11"/>
    <p:sldId id="1095" r:id="rId12"/>
    <p:sldId id="1096" r:id="rId13"/>
    <p:sldId id="1097" r:id="rId14"/>
    <p:sldId id="1099" r:id="rId15"/>
    <p:sldId id="1100" r:id="rId16"/>
    <p:sldId id="1101" r:id="rId17"/>
    <p:sldId id="1102" r:id="rId18"/>
    <p:sldId id="1167" r:id="rId19"/>
    <p:sldId id="1103" r:id="rId20"/>
    <p:sldId id="1104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6" r:id="rId51"/>
    <p:sldId id="1077" r:id="rId52"/>
    <p:sldId id="1078" r:id="rId53"/>
    <p:sldId id="1079" r:id="rId54"/>
    <p:sldId id="1080" r:id="rId55"/>
    <p:sldId id="1081" r:id="rId56"/>
    <p:sldId id="1086" r:id="rId57"/>
  </p:sldIdLst>
  <p:sldSz cx="9144000" cy="6858000" type="screen4x3"/>
  <p:notesSz cx="7302500" cy="9586913"/>
  <p:custDataLst>
    <p:tags r:id="rId60"/>
  </p:custDataLst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9" autoAdjust="0"/>
    <p:restoredTop sz="86760" autoAdjust="0"/>
  </p:normalViewPr>
  <p:slideViewPr>
    <p:cSldViewPr snapToObjects="1">
      <p:cViewPr varScale="1">
        <p:scale>
          <a:sx n="56" d="100"/>
          <a:sy n="56" d="100"/>
        </p:scale>
        <p:origin x="1191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0000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0000CC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17-49FD-AFD2-9D1D0831B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1491141732283"/>
          <c:y val="7.3107049608355096E-2"/>
          <c:w val="0.79486171259842531"/>
          <c:h val="0.66635528953714729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C000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FF00"/>
              </a:solidFill>
              <a:ln>
                <a:solidFill>
                  <a:srgbClr val="C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88-4CD5-929B-A157FB1A2E64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0000CC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CC"/>
              </a:solidFill>
              <a:ln>
                <a:solidFill>
                  <a:srgbClr val="0000CC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88-4CD5-929B-A157FB1A2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11641332363276"/>
          <c:y val="6.3380426983446495E-2"/>
          <c:w val="0.78228097175714173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FF00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73-44EE-8DBC-9635485589FD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>
              <a:solidFill>
                <a:srgbClr val="C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73-44EE-8DBC-9635485589FD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73-44EE-8DBC-9635485589FD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>
              <a:solidFill>
                <a:srgbClr val="0000CC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073-44EE-8DBC-963548558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89E-3"/>
              <c:y val="0.393945756780402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2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6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0A5BF3-595A-40D7-8D17-13BEC4E7AB79}"/>
              </a:ext>
            </a:extLst>
          </p:cNvPr>
          <p:cNvSpPr txBox="1">
            <a:spLocks/>
          </p:cNvSpPr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EB128B-B7AC-49C4-985F-E1DA423E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刘宏伟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46672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19200" y="21336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lower1(char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668864"/>
              </p:ext>
            </p:extLst>
          </p:nvPr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/>
              <a:t>形式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22488" y="1054013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dirty="0"/>
              <a:t> </a:t>
            </a:r>
            <a:r>
              <a:rPr lang="en-US" altLang="zh-CN" sz="2400" dirty="0" err="1">
                <a:latin typeface="Courier New" pitchFamily="49" charset="0"/>
              </a:rPr>
              <a:t>strlen</a:t>
            </a:r>
            <a:r>
              <a:rPr lang="zh-CN" altLang="en-US" sz="2400" dirty="0">
                <a:latin typeface="Courier New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Strlen</a:t>
            </a:r>
            <a:r>
              <a:rPr lang="en-US" sz="2400" kern="0" dirty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lower2(char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D11EA59-D74D-49F5-91EF-FF73BBE1FF95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>
              <a:extLst>
                <a:ext uri="{FF2B5EF4-FFF2-40B4-BE49-F238E27FC236}">
                  <a16:creationId xmlns:a16="http://schemas.microsoft.com/office/drawing/2014/main" id="{E392372D-4093-4FFD-A85E-8319BB42B53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5931437"/>
                </p:ext>
              </p:extLst>
            </p:nvPr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60884242-67C2-4802-AD54-9C08E0209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B5C2FE8-271A-4C77-90C1-5FB9A477E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2337E8A4-5EFE-44CF-A368-B4F88E23A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/>
              <a:t>: </a:t>
            </a:r>
            <a:r>
              <a:rPr lang="zh-CN" altLang="en-US"/>
              <a:t>函数调用</a:t>
            </a:r>
            <a:endParaRPr lang="en-US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自己做代码移动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307387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b[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762000" y="1197678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39788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39788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直接访问存储结构</a:t>
            </a: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39788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在循环中累积</a:t>
            </a:r>
            <a:endParaRPr lang="en-US" dirty="0"/>
          </a:p>
          <a:p>
            <a:pPr marL="839788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039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复杂运算简化</a:t>
            </a:r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2"/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long</a:t>
            </a:r>
          </a:p>
          <a:p>
            <a:pPr lvl="2"/>
            <a:r>
              <a:rPr lang="en-US" dirty="0"/>
              <a:t>float</a:t>
            </a:r>
          </a:p>
          <a:p>
            <a:pPr lvl="2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632660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9CD25A-5DBA-4523-8DBB-DB15B89B7D4B}"/>
              </a:ext>
            </a:extLst>
          </p:cNvPr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*</a:t>
              </a: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2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6A15F5-CB80-4EC9-BD6E-D3AFD84EE2D8}"/>
              </a:ext>
            </a:extLst>
          </p:cNvPr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itchFamily="34" charset="0"/>
                </a:rPr>
                <a:t>计算向量元素的和或积</a:t>
              </a:r>
              <a:endParaRPr lang="en-US" sz="24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pPr lvl="1"/>
            <a:r>
              <a:rPr lang="en-US" sz="2000" dirty="0"/>
              <a:t>Length = n</a:t>
            </a:r>
          </a:p>
          <a:p>
            <a:pPr lvl="1"/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pPr lvl="1"/>
            <a:r>
              <a:rPr lang="en-US" sz="2000" dirty="0"/>
              <a:t>T = CPE*n + </a:t>
            </a:r>
            <a:r>
              <a:rPr lang="zh-CN" altLang="en-US" sz="2000" dirty="0"/>
              <a:t>经常开销</a:t>
            </a:r>
            <a:r>
              <a:rPr lang="en-US" altLang="zh-CN" sz="2000" dirty="0"/>
              <a:t>/</a:t>
            </a:r>
            <a:r>
              <a:rPr lang="zh-CN" altLang="en-US" sz="2000" dirty="0"/>
              <a:t>费用</a:t>
            </a:r>
            <a:r>
              <a:rPr lang="en-US" sz="2000" dirty="0"/>
              <a:t>Overhead</a:t>
            </a:r>
          </a:p>
          <a:p>
            <a:pPr lvl="2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/>
              <a:t>slope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897F8B-8FD0-4ED3-A7AC-0F2A128F0C42}"/>
              </a:ext>
            </a:extLst>
          </p:cNvPr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7324180"/>
                </p:ext>
              </p:extLst>
            </p:nvPr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941874-25BC-498F-AC72-A2B2E73C4D37}"/>
              </a:ext>
            </a:extLst>
          </p:cNvPr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itchFamily="34" charset="0"/>
                </a:rPr>
                <a:t>计算向量元素的和或积</a:t>
              </a:r>
              <a:endParaRPr lang="en-US" altLang="zh-CN" sz="2400" dirty="0">
                <a:latin typeface="Calibri" pitchFamily="34" charset="0"/>
              </a:endParaRPr>
            </a:p>
          </p:txBody>
        </p:sp>
      </p:grp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71441"/>
              </p:ext>
            </p:extLst>
          </p:nvPr>
        </p:nvGraphicFramePr>
        <p:xfrm>
          <a:off x="396875" y="45720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消除循环中经常性开销源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30015"/>
              </p:ext>
            </p:extLst>
          </p:nvPr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CD5266-BC1C-451B-ABBD-0F031BA3812D}"/>
              </a:ext>
            </a:extLst>
          </p:cNvPr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功能</a:t>
              </a:r>
              <a:endParaRPr lang="en-US" b="1" dirty="0">
                <a:latin typeface="Calibri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部件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指令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预测</a:t>
              </a:r>
              <a:r>
                <a:rPr lang="en-US" b="1" dirty="0">
                  <a:latin typeface="Calibri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r>
                <a:rPr lang="en-US" b="1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操作结果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9" name="Freeform 51"/>
            <p:cNvSpPr>
              <a:spLocks/>
            </p:cNvSpPr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itchFamily="34" charset="0"/>
                </a:rPr>
                <a:t>寄存器更新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2" name="Freeform 54"/>
            <p:cNvSpPr>
              <a:spLocks/>
            </p:cNvSpPr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超标量</a:t>
            </a:r>
            <a:r>
              <a:rPr lang="en-US"/>
              <a:t>Superscalar</a:t>
            </a:r>
            <a:r>
              <a:rPr lang="zh-CN" altLang="en-US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Intel: </a:t>
            </a:r>
            <a:r>
              <a:rPr lang="zh-CN" altLang="en-US" dirty="0"/>
              <a:t>从</a:t>
            </a:r>
            <a:r>
              <a:rPr lang="en-US" dirty="0"/>
              <a:t>Pentium (1993)</a:t>
            </a:r>
            <a:r>
              <a:rPr lang="zh-CN" altLang="en-US" dirty="0"/>
              <a:t>起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i="1" dirty="0"/>
              <a:t>性能比时间复杂度（</a:t>
            </a:r>
            <a:r>
              <a:rPr lang="en-US" altLang="zh-CN" i="1" dirty="0"/>
              <a:t>asymptotic complexity</a:t>
            </a:r>
            <a:r>
              <a:rPr lang="zh-CN" altLang="en-US" i="1" dirty="0"/>
              <a:t>，渐进时间复杂度</a:t>
            </a:r>
            <a:r>
              <a:rPr lang="en-US" altLang="zh-CN" i="1" dirty="0"/>
              <a:t>/</a:t>
            </a:r>
            <a:r>
              <a:rPr lang="zh-CN" altLang="en-US" i="1" dirty="0"/>
              <a:t>渐进复杂性）更重要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常数因子也很重要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算法、数据组织、过程、循环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程序是怎样被编译和执行的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现代处理器</a:t>
            </a:r>
            <a:r>
              <a:rPr lang="en-US" altLang="zh-CN" dirty="0"/>
              <a:t>+</a:t>
            </a:r>
            <a:r>
              <a:rPr lang="zh-CN" altLang="en-US" dirty="0"/>
              <a:t>存储系统是怎么运作的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怎样测量程序性能、确定“瓶颈”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953000"/>
            <a:ext cx="8137525" cy="1463672"/>
          </a:xfrm>
        </p:spPr>
        <p:txBody>
          <a:bodyPr/>
          <a:lstStyle/>
          <a:p>
            <a:pPr lvl="1"/>
            <a:r>
              <a:rPr lang="zh-CN" altLang="en-US" sz="2000" dirty="0"/>
              <a:t>把计算分解为多个阶段</a:t>
            </a:r>
            <a:endParaRPr lang="en-US" sz="2000" dirty="0"/>
          </a:p>
          <a:p>
            <a:pPr lvl="1"/>
            <a:r>
              <a:rPr lang="zh-CN" altLang="en-US" sz="2000" dirty="0"/>
              <a:t>一个阶段又一个阶段地通过各部分计算</a:t>
            </a:r>
            <a:endParaRPr lang="en-US" sz="2000" dirty="0"/>
          </a:p>
          <a:p>
            <a:pPr lvl="1"/>
            <a:r>
              <a:rPr lang="zh-CN" altLang="en-US" sz="2000" dirty="0"/>
              <a:t>一旦值传送给</a:t>
            </a:r>
            <a:r>
              <a:rPr lang="en-US" sz="2000" dirty="0"/>
              <a:t> i+1</a:t>
            </a:r>
            <a:r>
              <a:rPr lang="zh-CN" altLang="en-US" sz="2000" dirty="0"/>
              <a:t>，阶段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就能开始新的计算，</a:t>
            </a:r>
            <a:endParaRPr lang="en-US" sz="2000" dirty="0"/>
          </a:p>
          <a:p>
            <a:pPr lvl="1"/>
            <a:r>
              <a:rPr lang="zh-CN" altLang="en-US" sz="2000" dirty="0"/>
              <a:t>例如</a:t>
            </a:r>
            <a:r>
              <a:rPr lang="en-US" sz="2000" dirty="0"/>
              <a:t>, </a:t>
            </a:r>
            <a:r>
              <a:rPr lang="zh-CN" altLang="en-US" sz="2000" dirty="0"/>
              <a:t>即使每个乘法需要</a:t>
            </a:r>
            <a:r>
              <a:rPr lang="en-US" altLang="zh-CN" sz="2000" dirty="0"/>
              <a:t>3</a:t>
            </a:r>
            <a:r>
              <a:rPr lang="zh-CN" altLang="en-US" sz="2000" dirty="0"/>
              <a:t>个周期，在</a:t>
            </a:r>
            <a:r>
              <a:rPr lang="en-US" altLang="zh-CN" sz="2000" dirty="0"/>
              <a:t>7</a:t>
            </a:r>
            <a:r>
              <a:rPr lang="zh-CN" altLang="en-US" sz="2000" dirty="0"/>
              <a:t>个周期里完成</a:t>
            </a:r>
            <a:r>
              <a:rPr lang="en-US" altLang="zh-CN" sz="2000" dirty="0"/>
              <a:t>3</a:t>
            </a:r>
            <a:r>
              <a:rPr lang="zh-CN" altLang="en-US" sz="2000" dirty="0"/>
              <a:t>个乘法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/>
                  <a:cs typeface="Calibri"/>
                </a:rPr>
                <a:t>阶段</a:t>
              </a:r>
              <a:r>
                <a:rPr lang="en-US" sz="2000">
                  <a:latin typeface="Calibri"/>
                  <a:cs typeface="Calibri"/>
                </a:rPr>
                <a:t> </a:t>
              </a:r>
              <a:r>
                <a:rPr lang="en-US" sz="200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/>
                  <a:cs typeface="Calibri"/>
                </a:rPr>
                <a:t>阶段</a:t>
              </a:r>
              <a:r>
                <a:rPr lang="en-US" sz="2000">
                  <a:latin typeface="Calibri"/>
                  <a:cs typeface="Calibri"/>
                </a:rPr>
                <a:t> </a:t>
              </a:r>
              <a:r>
                <a:rPr lang="en-US" sz="2000" dirty="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/>
                  <a:cs typeface="Calibri"/>
                </a:rPr>
                <a:t>阶段</a:t>
              </a:r>
              <a:r>
                <a:rPr lang="en-US" sz="2000">
                  <a:latin typeface="Calibri"/>
                  <a:cs typeface="Calibri"/>
                </a:rPr>
                <a:t> </a:t>
              </a:r>
              <a:r>
                <a:rPr lang="en-US" sz="2000" dirty="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55967"/>
              </p:ext>
            </p:extLst>
          </p:nvPr>
        </p:nvGraphicFramePr>
        <p:xfrm>
          <a:off x="685800" y="2895600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6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7</a:t>
                      </a:r>
                      <a:endParaRPr lang="en-US" sz="2000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/>
                          <a:cs typeface="Calibri"/>
                        </a:rPr>
                        <a:t>阶段</a:t>
                      </a:r>
                      <a:r>
                        <a:rPr lang="en-US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/>
                          <a:cs typeface="Calibri"/>
                        </a:rPr>
                        <a:t>阶段</a:t>
                      </a:r>
                      <a:r>
                        <a:rPr lang="en-US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/>
                          <a:cs typeface="Calibri"/>
                        </a:rPr>
                        <a:t>阶段</a:t>
                      </a:r>
                      <a:r>
                        <a:rPr lang="en-US" sz="200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err="1"/>
              <a:t>Haswell</a:t>
            </a:r>
            <a:r>
              <a:rPr lang="en-US"/>
              <a:t> </a:t>
            </a:r>
            <a:r>
              <a:rPr lang="zh-CN" altLang="en-US"/>
              <a:t>架构的</a:t>
            </a:r>
            <a:r>
              <a:rPr lang="en-US" altLang="zh-CN"/>
              <a:t>Intel </a:t>
            </a:r>
            <a:r>
              <a:rPr lang="en-US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7387" cy="54864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个浮点乘法运算</a:t>
            </a:r>
            <a:endParaRPr lang="en-US" sz="2000" dirty="0"/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个浮点加法</a:t>
            </a:r>
            <a:endParaRPr lang="en-US" sz="2000" dirty="0"/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个浮点除法</a:t>
            </a:r>
            <a:endParaRPr lang="en-US" sz="2000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但能够被流水</a:t>
            </a:r>
            <a:endParaRPr lang="en-US" dirty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>
                <a:solidFill>
                  <a:srgbClr val="C00000"/>
                </a:solidFill>
              </a:rPr>
              <a:t>发射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/>
              <a:t>Combine4</a:t>
            </a:r>
            <a:r>
              <a:rPr lang="zh-CN" altLang="en-US"/>
              <a:t>的</a:t>
            </a:r>
            <a:r>
              <a:rPr lang="en-US" altLang="zh-CN"/>
              <a:t>x86-64 </a:t>
            </a:r>
            <a:r>
              <a:rPr lang="zh-CN" altLang="en-US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/>
              <a:t>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257549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# 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19501"/>
              </p:ext>
            </p:extLst>
          </p:nvPr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75" y="304800"/>
            <a:ext cx="3657600" cy="19527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5A7625-2485-4CF8-AB15-3CBB021D48D8}"/>
              </a:ext>
            </a:extLst>
          </p:cNvPr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>
              <a:spLocks/>
            </p:cNvSpPr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>
              <a:spLocks/>
            </p:cNvSpPr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>
              <a:spLocks/>
            </p:cNvSpPr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>
              <a:spLocks/>
            </p:cNvSpPr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>
              <a:spLocks/>
            </p:cNvSpPr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>
              <a:spLocks/>
            </p:cNvSpPr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>
              <a:spLocks/>
            </p:cNvSpPr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1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510581-C710-41BE-AC99-44714B74E88F}"/>
              </a:ext>
            </a:extLst>
          </p:cNvPr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8281D8-B5A5-48C4-B531-7458D3E89385}"/>
              </a:ext>
            </a:extLst>
          </p:cNvPr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>
              <a:cxnSpLocks/>
            </p:cNvCxnSpPr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4 </a:t>
              </a:r>
              <a:r>
                <a:rPr lang="zh-CN" altLang="en-US" sz="2000" dirty="0">
                  <a:latin typeface="Calibri" pitchFamily="34" charset="0"/>
                </a:rPr>
                <a:t>个整数加法功能单元</a:t>
              </a:r>
              <a:endParaRPr lang="en-US" sz="2000" dirty="0">
                <a:latin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</a:rPr>
                <a:t>2 </a:t>
              </a:r>
              <a:r>
                <a:rPr lang="zh-CN" altLang="en-US" sz="2000" dirty="0">
                  <a:latin typeface="Calibri" pitchFamily="34" charset="0"/>
                </a:rPr>
                <a:t>个加载功能单元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重组的效果</a:t>
            </a:r>
            <a:r>
              <a:rPr lang="en-US" altLang="zh-CN"/>
              <a:t>/</a:t>
            </a:r>
            <a:r>
              <a:rPr lang="zh-CN" altLang="en-US"/>
              <a:t>影响</a:t>
            </a:r>
            <a:endParaRPr lang="en-US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itchFamily="49" charset="0"/>
              </a:rPr>
              <a:t>x = x OP (d[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99784"/>
              </p:ext>
            </p:extLst>
          </p:nvPr>
        </p:nvGraphicFramePr>
        <p:xfrm>
          <a:off x="467988" y="1255072"/>
          <a:ext cx="6009012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D89F521E-E202-4317-9D84-46A0B4508E7A}"/>
              </a:ext>
            </a:extLst>
          </p:cNvPr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2</a:t>
              </a:r>
              <a:r>
                <a:rPr lang="zh-CN" altLang="en-US" sz="2000" dirty="0">
                  <a:latin typeface="Calibri" pitchFamily="34" charset="0"/>
                </a:rPr>
                <a:t>个浮点乘法功能单元</a:t>
              </a:r>
              <a:endParaRPr lang="en-US" sz="2000" dirty="0">
                <a:latin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</a:rPr>
                <a:t>2</a:t>
              </a:r>
              <a:r>
                <a:rPr lang="zh-CN" altLang="en-US" sz="2000" dirty="0">
                  <a:latin typeface="Calibri" pitchFamily="34" charset="0"/>
                </a:rPr>
                <a:t>个浮点加载功能单元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72200" y="1213784"/>
            <a:ext cx="3136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-222250" defTabSz="895350">
              <a:lnSpc>
                <a:spcPct val="90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2 </a:t>
            </a:r>
            <a:r>
              <a:rPr lang="zh-CN" altLang="en-US" sz="2000" dirty="0"/>
              <a:t>个加载，带地址计算</a:t>
            </a:r>
            <a:endParaRPr lang="en-US" altLang="zh-CN" sz="2000" dirty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388" lvl="1" indent="-222250" defTabSz="895350">
              <a:lnSpc>
                <a:spcPct val="90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4 </a:t>
            </a:r>
            <a:r>
              <a:rPr lang="zh-CN" altLang="en-US" sz="2000" dirty="0"/>
              <a:t>个整数运算</a:t>
            </a:r>
            <a:endParaRPr lang="en-US" altLang="zh-CN" sz="2000" dirty="0"/>
          </a:p>
          <a:p>
            <a:pPr marL="560388" lvl="1" indent="-222250" defTabSz="895350">
              <a:lnSpc>
                <a:spcPct val="90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2 </a:t>
            </a:r>
            <a:r>
              <a:rPr lang="zh-CN" altLang="en-US" sz="2000" dirty="0"/>
              <a:t>个浮点乘法运算</a:t>
            </a:r>
            <a:endParaRPr lang="en-US" altLang="zh-CN" sz="2000" dirty="0"/>
          </a:p>
          <a:p>
            <a:pPr marL="560388" lvl="1" indent="-222250" defTabSz="895350">
              <a:lnSpc>
                <a:spcPct val="90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1 </a:t>
            </a:r>
            <a:r>
              <a:rPr lang="zh-CN" altLang="en-US" sz="2000" dirty="0"/>
              <a:t>个浮点加法</a:t>
            </a:r>
            <a:endParaRPr lang="en-US" altLang="zh-CN" sz="2000" dirty="0"/>
          </a:p>
          <a:p>
            <a:pPr marL="560388" lvl="1" indent="-222250" defTabSz="895350">
              <a:lnSpc>
                <a:spcPct val="90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altLang="zh-CN" sz="2000" dirty="0"/>
              <a:t>1 </a:t>
            </a:r>
            <a:r>
              <a:rPr lang="zh-CN" altLang="en-US" sz="2000" dirty="0"/>
              <a:t>个浮点除法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304800"/>
            <a:ext cx="3949700" cy="3623515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40F2F2-65F1-4C38-8AB0-313E02F3364D}"/>
              </a:ext>
            </a:extLst>
          </p:cNvPr>
          <p:cNvGrpSpPr/>
          <p:nvPr/>
        </p:nvGrpSpPr>
        <p:grpSpPr>
          <a:xfrm>
            <a:off x="762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>
              <a:spLocks/>
            </p:cNvSpPr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>
              <a:spLocks/>
            </p:cNvSpPr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>
              <a:spLocks/>
            </p:cNvSpPr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>
              <a:spLocks/>
            </p:cNvSpPr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>
              <a:spLocks/>
            </p:cNvSpPr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>
              <a:spLocks/>
            </p:cNvSpPr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35" y="4267200"/>
            <a:ext cx="5027365" cy="16590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优化编译器</a:t>
            </a:r>
            <a:endParaRPr lang="en-US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提供从程序到机器的有效映射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寄存器分配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代码选择与排序（调度）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不提高渐进效率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潜在的函数副作用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itchFamily="49" charset="0"/>
              </a:rPr>
              <a:t> x0 = x0 OP d[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94914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04FB15-8BB2-40B5-B289-A49AE4960C73}"/>
              </a:ext>
            </a:extLst>
          </p:cNvPr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23" name="Freeform 107"/>
            <p:cNvSpPr>
              <a:spLocks/>
            </p:cNvSpPr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30" name="Freeform 114"/>
            <p:cNvSpPr>
              <a:spLocks/>
            </p:cNvSpPr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35" name="Freeform 119"/>
            <p:cNvSpPr>
              <a:spLocks/>
            </p:cNvSpPr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8740" name="Freeform 124"/>
            <p:cNvSpPr>
              <a:spLocks/>
            </p:cNvSpPr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689" name="Freeform 143"/>
            <p:cNvSpPr>
              <a:spLocks/>
            </p:cNvSpPr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696" name="Freeform 150"/>
            <p:cNvSpPr>
              <a:spLocks/>
            </p:cNvSpPr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701" name="Freeform 155"/>
            <p:cNvSpPr>
              <a:spLocks/>
            </p:cNvSpPr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8706" name="Freeform 160"/>
            <p:cNvSpPr>
              <a:spLocks/>
            </p:cNvSpPr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itchFamily="49" charset="0"/>
              </a:rPr>
              <a:t> x0 = x0 OP d[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endParaRPr lang="en-US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/>
              <a:t>Idea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  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01440"/>
              </p:ext>
            </p:extLst>
          </p:nvPr>
        </p:nvGraphicFramePr>
        <p:xfrm>
          <a:off x="1011382" y="2974559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0.5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01135"/>
              </p:ext>
            </p:extLst>
          </p:nvPr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只受功能单元的吞吐量限制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33839"/>
              </p:ext>
            </p:extLst>
          </p:nvPr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49321A-44AC-4BAD-897B-AF8D5C67D335}"/>
              </a:ext>
            </a:extLst>
          </p:cNvPr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222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222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C202C6-6786-4E34-B773-2E206F822FA0}"/>
              </a:ext>
            </a:extLst>
          </p:cNvPr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6937DE-9D65-4B8D-B16C-09EA2D9CB115}"/>
              </a:ext>
            </a:extLst>
          </p:cNvPr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A7C14-DAD1-4CFF-BB33-2CEF25EAABC2}"/>
              </a:ext>
            </a:extLst>
          </p:cNvPr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94DC26-106C-4197-9F4F-F64B04185655}"/>
              </a:ext>
            </a:extLst>
          </p:cNvPr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984215-6B15-44D5-9511-B54BAD264C43}"/>
              </a:ext>
            </a:extLst>
          </p:cNvPr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033D02-E81A-4875-8293-7DDA6A927922}"/>
              </a:ext>
            </a:extLst>
          </p:cNvPr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vaddpd</a:t>
              </a:r>
              <a:r>
                <a:rPr lang="en-US" sz="2000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vaddsd</a:t>
              </a:r>
              <a:r>
                <a:rPr lang="en-US" sz="2000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95217"/>
              </p:ext>
            </p:extLst>
          </p:nvPr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038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B173AC-ADEF-495E-9F77-CEEAE8E03F55}"/>
              </a:ext>
            </a:extLst>
          </p:cNvPr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>
              <a:spLocks/>
            </p:cNvSpPr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549A45C-615C-4BF7-96F6-BD65EC43C626}"/>
              </a:ext>
            </a:extLst>
          </p:cNvPr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数据的范围可能比变量类型对应的范围更小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CD5266-BC1C-451B-ABBD-0F031BA3812D}"/>
              </a:ext>
            </a:extLst>
          </p:cNvPr>
          <p:cNvGrpSpPr/>
          <p:nvPr/>
        </p:nvGrpSpPr>
        <p:grpSpPr>
          <a:xfrm>
            <a:off x="193063" y="123316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功能</a:t>
              </a:r>
              <a:endParaRPr lang="en-US" b="1" dirty="0">
                <a:latin typeface="Calibri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部件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指令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预测</a:t>
              </a:r>
              <a:r>
                <a:rPr lang="en-US" b="1" dirty="0">
                  <a:latin typeface="Calibri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数据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地址</a:t>
              </a:r>
              <a:r>
                <a:rPr lang="en-US" b="1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操作结果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09" name="Freeform 51"/>
            <p:cNvSpPr>
              <a:spLocks/>
            </p:cNvSpPr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itchFamily="34" charset="0"/>
                </a:rPr>
                <a:t>寄存器更新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1312" name="Freeform 54"/>
            <p:cNvSpPr>
              <a:spLocks/>
            </p:cNvSpPr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365D6153-B334-4D4D-A92F-53E6A4BEF51A}"/>
              </a:ext>
            </a:extLst>
          </p:cNvPr>
          <p:cNvSpPr/>
          <p:nvPr/>
        </p:nvSpPr>
        <p:spPr bwMode="auto">
          <a:xfrm>
            <a:off x="1743676" y="2406042"/>
            <a:ext cx="1064389" cy="2725579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32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404663:  </a:t>
            </a:r>
            <a:r>
              <a:rPr lang="nl-NL" sz="1800" b="1" dirty="0" err="1">
                <a:latin typeface="Courier New" pitchFamily="49" charset="0"/>
              </a:rPr>
              <a:t>mov</a:t>
            </a:r>
            <a:r>
              <a:rPr lang="nl-NL" sz="1800" b="1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404668:  </a:t>
            </a:r>
            <a:r>
              <a:rPr lang="nl-NL" sz="1800" b="1" dirty="0" err="1">
                <a:latin typeface="Courier New" pitchFamily="49" charset="0"/>
              </a:rPr>
              <a:t>cmp</a:t>
            </a:r>
            <a:r>
              <a:rPr lang="nl-NL" sz="1800" b="1" dirty="0">
                <a:latin typeface="Courier New" pitchFamily="49" charset="0"/>
              </a:rPr>
              <a:t>    (%</a:t>
            </a:r>
            <a:r>
              <a:rPr lang="nl-NL" sz="1800" b="1" dirty="0" err="1">
                <a:latin typeface="Courier New" pitchFamily="49" charset="0"/>
              </a:rPr>
              <a:t>rdi</a:t>
            </a:r>
            <a:r>
              <a:rPr lang="nl-NL" sz="1800" b="1" dirty="0">
                <a:latin typeface="Courier New" pitchFamily="49" charset="0"/>
              </a:rPr>
              <a:t>),%</a:t>
            </a:r>
            <a:r>
              <a:rPr lang="nl-NL" sz="1800" b="1" dirty="0" err="1">
                <a:latin typeface="Courier New" pitchFamily="49" charset="0"/>
              </a:rPr>
              <a:t>rsi</a:t>
            </a: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</a:t>
            </a:r>
            <a:r>
              <a:rPr lang="nl-NL" sz="1800" b="1" i="1" dirty="0">
                <a:latin typeface="Courier New" pitchFamily="49" charset="0"/>
              </a:rPr>
              <a:t>40466b:  </a:t>
            </a:r>
            <a:r>
              <a:rPr lang="nl-NL" sz="1800" b="1" i="1" dirty="0" err="1">
                <a:latin typeface="Courier New" pitchFamily="49" charset="0"/>
              </a:rPr>
              <a:t>jge</a:t>
            </a:r>
            <a:r>
              <a:rPr lang="nl-NL" sz="1800" b="1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40466d:  </a:t>
            </a:r>
            <a:r>
              <a:rPr lang="nl-NL" sz="1800" b="1" dirty="0" err="1">
                <a:latin typeface="Courier New" pitchFamily="49" charset="0"/>
              </a:rPr>
              <a:t>mov</a:t>
            </a:r>
            <a:r>
              <a:rPr lang="nl-NL" sz="1800" b="1" dirty="0">
                <a:latin typeface="Courier New" pitchFamily="49" charset="0"/>
              </a:rPr>
              <a:t>    0x8(%</a:t>
            </a:r>
            <a:r>
              <a:rPr lang="nl-NL" sz="1800" b="1" dirty="0" err="1">
                <a:latin typeface="Courier New" pitchFamily="49" charset="0"/>
              </a:rPr>
              <a:t>rdi</a:t>
            </a:r>
            <a:r>
              <a:rPr lang="nl-NL" sz="1800" b="1" dirty="0">
                <a:latin typeface="Courier New" pitchFamily="49" charset="0"/>
              </a:rPr>
              <a:t>),%</a:t>
            </a:r>
            <a:r>
              <a:rPr lang="nl-NL" sz="1800" b="1" dirty="0" err="1">
                <a:latin typeface="Courier New" pitchFamily="49" charset="0"/>
              </a:rPr>
              <a:t>rax</a:t>
            </a: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404685:  </a:t>
            </a:r>
            <a:r>
              <a:rPr lang="nl-NL" sz="1800" b="1" dirty="0" err="1">
                <a:latin typeface="Courier New" pitchFamily="49" charset="0"/>
              </a:rPr>
              <a:t>repz</a:t>
            </a:r>
            <a:r>
              <a:rPr lang="nl-NL" sz="1800" b="1" dirty="0">
                <a:latin typeface="Courier New" pitchFamily="49" charset="0"/>
              </a:rPr>
              <a:t> </a:t>
            </a:r>
            <a:r>
              <a:rPr lang="nl-NL" sz="1800" b="1" dirty="0" err="1">
                <a:latin typeface="Courier New" pitchFamily="49" charset="0"/>
              </a:rPr>
              <a:t>retq</a:t>
            </a:r>
            <a:endParaRPr lang="nl-NL" sz="1800" b="1" dirty="0">
              <a:latin typeface="Courier New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192B32-B7DA-4DA9-8785-CDF4B392E414}"/>
              </a:ext>
            </a:extLst>
          </p:cNvPr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>
              <a:spLocks/>
            </p:cNvSpPr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39688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39688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F8DCB2-72AC-4961-A88A-EF419C38B5AD}"/>
              </a:ext>
            </a:extLst>
          </p:cNvPr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9161" name="Freeform 9"/>
            <p:cNvSpPr>
              <a:spLocks/>
            </p:cNvSpPr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开始执行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404663:  </a:t>
            </a:r>
            <a:r>
              <a:rPr lang="nl-NL" sz="1800" b="1" dirty="0" err="1">
                <a:latin typeface="Courier New" pitchFamily="49" charset="0"/>
              </a:rPr>
              <a:t>mov</a:t>
            </a:r>
            <a:r>
              <a:rPr lang="nl-NL" sz="1800" b="1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404668:  </a:t>
            </a:r>
            <a:r>
              <a:rPr lang="nl-NL" sz="1800" b="1" dirty="0" err="1">
                <a:latin typeface="Courier New" pitchFamily="49" charset="0"/>
              </a:rPr>
              <a:t>cmp</a:t>
            </a:r>
            <a:r>
              <a:rPr lang="nl-NL" sz="1800" b="1" dirty="0">
                <a:latin typeface="Courier New" pitchFamily="49" charset="0"/>
              </a:rPr>
              <a:t>    (%</a:t>
            </a:r>
            <a:r>
              <a:rPr lang="nl-NL" sz="1800" b="1" dirty="0" err="1">
                <a:latin typeface="Courier New" pitchFamily="49" charset="0"/>
              </a:rPr>
              <a:t>rdi</a:t>
            </a:r>
            <a:r>
              <a:rPr lang="nl-NL" sz="1800" b="1" dirty="0">
                <a:latin typeface="Courier New" pitchFamily="49" charset="0"/>
              </a:rPr>
              <a:t>),%</a:t>
            </a:r>
            <a:r>
              <a:rPr lang="nl-NL" sz="1800" b="1" dirty="0" err="1">
                <a:latin typeface="Courier New" pitchFamily="49" charset="0"/>
              </a:rPr>
              <a:t>rsi</a:t>
            </a: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</a:t>
            </a:r>
            <a:r>
              <a:rPr lang="nl-NL" sz="1800" b="1" i="1" dirty="0">
                <a:latin typeface="Courier New" pitchFamily="49" charset="0"/>
              </a:rPr>
              <a:t>40466b:  </a:t>
            </a:r>
            <a:r>
              <a:rPr lang="nl-NL" sz="1800" b="1" i="1" dirty="0" err="1">
                <a:latin typeface="Courier New" pitchFamily="49" charset="0"/>
              </a:rPr>
              <a:t>jge</a:t>
            </a:r>
            <a:r>
              <a:rPr lang="nl-NL" sz="1800" b="1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40466d:  </a:t>
            </a:r>
            <a:r>
              <a:rPr lang="nl-NL" sz="1800" b="1" dirty="0" err="1">
                <a:latin typeface="Courier New" pitchFamily="49" charset="0"/>
              </a:rPr>
              <a:t>mov</a:t>
            </a:r>
            <a:r>
              <a:rPr lang="nl-NL" sz="1800" b="1" dirty="0">
                <a:latin typeface="Courier New" pitchFamily="49" charset="0"/>
              </a:rPr>
              <a:t>    0x8(%</a:t>
            </a:r>
            <a:r>
              <a:rPr lang="nl-NL" sz="1800" b="1" dirty="0" err="1">
                <a:latin typeface="Courier New" pitchFamily="49" charset="0"/>
              </a:rPr>
              <a:t>rdi</a:t>
            </a:r>
            <a:r>
              <a:rPr lang="nl-NL" sz="1800" b="1" dirty="0">
                <a:latin typeface="Courier New" pitchFamily="49" charset="0"/>
              </a:rPr>
              <a:t>),%</a:t>
            </a:r>
            <a:r>
              <a:rPr lang="nl-NL" sz="1800" b="1" dirty="0" err="1">
                <a:latin typeface="Courier New" pitchFamily="49" charset="0"/>
              </a:rPr>
              <a:t>rax</a:t>
            </a: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itchFamily="49" charset="0"/>
              </a:rPr>
              <a:t>  404685:  </a:t>
            </a:r>
            <a:r>
              <a:rPr lang="nl-NL" sz="1800" b="1" dirty="0" err="1">
                <a:latin typeface="Courier New" pitchFamily="49" charset="0"/>
              </a:rPr>
              <a:t>repz</a:t>
            </a:r>
            <a:r>
              <a:rPr lang="nl-NL" sz="1800" b="1" dirty="0">
                <a:latin typeface="Courier New" pitchFamily="49" charset="0"/>
              </a:rPr>
              <a:t> </a:t>
            </a:r>
            <a:r>
              <a:rPr lang="nl-NL" sz="1800" b="1" dirty="0" err="1">
                <a:latin typeface="Courier New" pitchFamily="49" charset="0"/>
              </a:rPr>
              <a:t>retq</a:t>
            </a:r>
            <a:endParaRPr lang="nl-NL" sz="1800" b="1" dirty="0">
              <a:latin typeface="Courier New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D6ECEE-E855-4084-9A1F-5AC51EE7E35B}"/>
              </a:ext>
            </a:extLst>
          </p:cNvPr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预测选择分支</a:t>
            </a:r>
            <a:r>
              <a:rPr lang="en-US" sz="2000" b="1" dirty="0">
                <a:latin typeface="Calibri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预测选择分支</a:t>
            </a:r>
            <a:r>
              <a:rPr lang="en-US" sz="2000" b="1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itchFamily="34" charset="0"/>
              </a:rPr>
              <a:t>假定</a:t>
            </a:r>
            <a:endParaRPr lang="en-US" altLang="zh-CN" sz="2000" b="1" i="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itchFamily="34" charset="0"/>
              </a:rPr>
              <a:t>向量长度</a:t>
            </a:r>
            <a:r>
              <a:rPr lang="en-US" altLang="zh-CN" sz="2000" b="1" i="1" dirty="0">
                <a:latin typeface="Calibri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读无效位置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</a:rPr>
              <a:t> 401029:  </a:t>
            </a:r>
            <a:r>
              <a:rPr lang="da-DK" sz="1600" b="1" dirty="0" err="1">
                <a:latin typeface="Courier New" pitchFamily="49" charset="0"/>
              </a:rPr>
              <a:t>vmulsd</a:t>
            </a:r>
            <a:r>
              <a:rPr lang="da-DK" sz="1600" b="1" dirty="0">
                <a:latin typeface="Courier New" pitchFamily="49" charset="0"/>
              </a:rPr>
              <a:t> (%</a:t>
            </a:r>
            <a:r>
              <a:rPr lang="da-DK" sz="1600" b="1" dirty="0" err="1">
                <a:latin typeface="Courier New" pitchFamily="49" charset="0"/>
              </a:rPr>
              <a:t>rdx</a:t>
            </a:r>
            <a:r>
              <a:rPr lang="da-DK" sz="1600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40102d:  </a:t>
            </a:r>
            <a:r>
              <a:rPr lang="da-DK" sz="1600" b="1" dirty="0" err="1">
                <a:latin typeface="Courier New" pitchFamily="49" charset="0"/>
              </a:rPr>
              <a:t>add</a:t>
            </a:r>
            <a:r>
              <a:rPr lang="da-DK" sz="1600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401031:  </a:t>
            </a:r>
            <a:r>
              <a:rPr lang="da-DK" sz="1600" b="1" dirty="0" err="1">
                <a:latin typeface="Courier New" pitchFamily="49" charset="0"/>
              </a:rPr>
              <a:t>cmp</a:t>
            </a:r>
            <a:r>
              <a:rPr lang="da-DK" sz="1600" b="1" dirty="0">
                <a:latin typeface="Courier New" pitchFamily="49" charset="0"/>
              </a:rPr>
              <a:t>    %</a:t>
            </a:r>
            <a:r>
              <a:rPr lang="da-DK" sz="1600" b="1" dirty="0" err="1">
                <a:latin typeface="Courier New" pitchFamily="49" charset="0"/>
              </a:rPr>
              <a:t>rax</a:t>
            </a:r>
            <a:r>
              <a:rPr lang="da-DK" sz="1600" b="1" dirty="0">
                <a:latin typeface="Courier New" pitchFamily="49" charset="0"/>
              </a:rPr>
              <a:t>,%</a:t>
            </a:r>
            <a:r>
              <a:rPr lang="da-DK" sz="1600" b="1" dirty="0" err="1">
                <a:latin typeface="Courier New" pitchFamily="49" charset="0"/>
              </a:rPr>
              <a:t>rdx</a:t>
            </a:r>
            <a:endParaRPr lang="da-DK" sz="1600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itchFamily="49" charset="0"/>
              </a:rPr>
              <a:t>  401034:  </a:t>
            </a:r>
            <a:r>
              <a:rPr lang="da-DK" sz="1600" b="1" dirty="0" err="1">
                <a:latin typeface="Courier New" pitchFamily="49" charset="0"/>
              </a:rPr>
              <a:t>jne</a:t>
            </a:r>
            <a:r>
              <a:rPr lang="da-DK" sz="1600" b="1" dirty="0">
                <a:latin typeface="Courier New" pitchFamily="49" charset="0"/>
              </a:rPr>
              <a:t>    401029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预测选择分支</a:t>
            </a:r>
            <a:r>
              <a:rPr lang="en-US" sz="2000" b="1" dirty="0">
                <a:latin typeface="Calibri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itchFamily="34" charset="0"/>
              </a:rPr>
              <a:t>预测选择分支</a:t>
            </a:r>
            <a:r>
              <a:rPr lang="en-US" sz="2000" b="1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itchFamily="34" charset="0"/>
              </a:rPr>
              <a:t>假定</a:t>
            </a:r>
            <a:endParaRPr lang="en-US" altLang="zh-CN" sz="2000" b="1" i="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itchFamily="34" charset="0"/>
              </a:rPr>
              <a:t>向量长度</a:t>
            </a:r>
            <a:r>
              <a:rPr lang="en-US" altLang="zh-CN" sz="2000" b="1" i="1" dirty="0">
                <a:latin typeface="Calibri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可能是一个主要的性能限制因素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itchFamily="49" charset="0"/>
              </a:rPr>
              <a:t>  </a:t>
            </a:r>
            <a:r>
              <a:rPr lang="cs-CZ" b="1" dirty="0">
                <a:latin typeface="Courier New" pitchFamily="49" charset="0"/>
              </a:rPr>
              <a:t>401029:  </a:t>
            </a:r>
            <a:r>
              <a:rPr lang="cs-CZ" b="1" dirty="0" err="1">
                <a:latin typeface="Courier New" pitchFamily="49" charset="0"/>
              </a:rPr>
              <a:t>vmulsd</a:t>
            </a:r>
            <a:r>
              <a:rPr lang="cs-CZ" b="1" dirty="0">
                <a:latin typeface="Courier New" pitchFamily="49" charset="0"/>
              </a:rPr>
              <a:t> (%</a:t>
            </a:r>
            <a:r>
              <a:rPr lang="cs-CZ" b="1" dirty="0" err="1">
                <a:latin typeface="Courier New" pitchFamily="49" charset="0"/>
              </a:rPr>
              <a:t>rdx</a:t>
            </a:r>
            <a:r>
              <a:rPr lang="cs-CZ" b="1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40102d:  </a:t>
            </a:r>
            <a:r>
              <a:rPr lang="cs-CZ" b="1" dirty="0" err="1">
                <a:latin typeface="Courier New" pitchFamily="49" charset="0"/>
              </a:rPr>
              <a:t>add</a:t>
            </a:r>
            <a:r>
              <a:rPr lang="cs-CZ" b="1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401031:  </a:t>
            </a:r>
            <a:r>
              <a:rPr lang="cs-CZ" b="1" dirty="0" err="1">
                <a:latin typeface="Courier New" pitchFamily="49" charset="0"/>
              </a:rPr>
              <a:t>cmp</a:t>
            </a:r>
            <a:r>
              <a:rPr lang="cs-CZ" b="1" dirty="0">
                <a:latin typeface="Courier New" pitchFamily="49" charset="0"/>
              </a:rPr>
              <a:t>    %</a:t>
            </a:r>
            <a:r>
              <a:rPr lang="cs-CZ" b="1" dirty="0" err="1">
                <a:latin typeface="Courier New" pitchFamily="49" charset="0"/>
              </a:rPr>
              <a:t>rax</a:t>
            </a:r>
            <a:r>
              <a:rPr lang="cs-CZ" b="1" dirty="0">
                <a:latin typeface="Courier New" pitchFamily="49" charset="0"/>
              </a:rPr>
              <a:t>,%</a:t>
            </a:r>
            <a:r>
              <a:rPr lang="cs-CZ" b="1" dirty="0" err="1">
                <a:latin typeface="Courier New" pitchFamily="49" charset="0"/>
              </a:rPr>
              <a:t>rdx</a:t>
            </a:r>
            <a:endParaRPr lang="cs-CZ" b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401034:  </a:t>
            </a:r>
            <a:r>
              <a:rPr lang="cs-CZ" b="1" dirty="0" err="1">
                <a:latin typeface="Courier New" pitchFamily="49" charset="0"/>
              </a:rPr>
              <a:t>jne</a:t>
            </a:r>
            <a:r>
              <a:rPr lang="cs-CZ" b="1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401036:  </a:t>
            </a:r>
            <a:r>
              <a:rPr lang="cs-CZ" b="1" dirty="0" err="1">
                <a:latin typeface="Courier New" pitchFamily="49" charset="0"/>
              </a:rPr>
              <a:t>jmp</a:t>
            </a:r>
            <a:r>
              <a:rPr lang="cs-CZ" b="1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itchFamily="49" charset="0"/>
              </a:rPr>
              <a:t>  401040:  </a:t>
            </a:r>
            <a:r>
              <a:rPr lang="cs-CZ" b="1" dirty="0" err="1">
                <a:latin typeface="Courier New" pitchFamily="49" charset="0"/>
              </a:rPr>
              <a:t>vmovsd</a:t>
            </a:r>
            <a:r>
              <a:rPr lang="cs-CZ" b="1" dirty="0">
                <a:latin typeface="Courier New" pitchFamily="49" charset="0"/>
              </a:rPr>
              <a:t> %xmm0,(%r12)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5F909D-F577-43EA-B6B0-90566C60C331}"/>
              </a:ext>
            </a:extLst>
          </p:cNvPr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绝对不会采纳</a:t>
              </a:r>
              <a:endParaRPr lang="en-US" b="1" dirty="0">
                <a:latin typeface="Calibri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C4DB95-E6B8-4CE2-A223-B2F101D066C0}"/>
              </a:ext>
            </a:extLst>
          </p:cNvPr>
          <p:cNvGrpSpPr/>
          <p:nvPr/>
        </p:nvGrpSpPr>
        <p:grpSpPr>
          <a:xfrm>
            <a:off x="5958114" y="2627939"/>
            <a:ext cx="2111725" cy="709919"/>
            <a:chOff x="5958114" y="2773815"/>
            <a:chExt cx="2111725" cy="594658"/>
          </a:xfrm>
        </p:grpSpPr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itchFamily="34" charset="0"/>
                </a:rPr>
                <a:t>重新加载流水线</a:t>
              </a:r>
              <a:endParaRPr lang="en-US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A19C9-359A-48C6-A766-5C2833C5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3966F-4237-43AE-AB11-C6C12004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大多数分析只在过程范围内进行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在大多数情况下，全程序分析过于昂贵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大多数分析都是基于静态信息的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编译器很难预测运行时的输入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当有疑问时，编译器必须是保守的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73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defRPr/>
            </a:pPr>
            <a:r>
              <a:rPr lang="zh-CN" altLang="en-US" dirty="0"/>
              <a:t>不考虑处理器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复杂运算简化</a:t>
            </a: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用更简单的方法替换复杂的操作</a:t>
            </a:r>
            <a:endParaRPr lang="en-US" dirty="0"/>
          </a:p>
          <a:p>
            <a:pPr lvl="1"/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/>
            <a:r>
              <a:rPr lang="zh-CN" altLang="en-US" dirty="0"/>
              <a:t>实际效果依赖于机器</a:t>
            </a:r>
            <a:endParaRPr lang="en-US" dirty="0"/>
          </a:p>
          <a:p>
            <a:pPr lvl="2"/>
            <a:r>
              <a:rPr lang="zh-CN" altLang="en-US" dirty="0"/>
              <a:t>取决于乘法或除法指令的成本</a:t>
            </a:r>
            <a:endParaRPr lang="en-US" dirty="0"/>
          </a:p>
          <a:p>
            <a:pPr lvl="3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4802088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22800" y="4648200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10311</TotalTime>
  <Words>4730</Words>
  <Application>Microsoft Office PowerPoint</Application>
  <PresentationFormat>全屏显示(4:3)</PresentationFormat>
  <Paragraphs>1185</Paragraphs>
  <Slides>56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ＭＳ Ｐゴシック</vt:lpstr>
      <vt:lpstr>黑体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</vt:lpstr>
      <vt:lpstr>性能的现实</vt:lpstr>
      <vt:lpstr>优化编译器</vt:lpstr>
      <vt:lpstr>优化编译器的局限性</vt:lpstr>
      <vt:lpstr>优化编译器的局限性</vt:lpstr>
      <vt:lpstr>一般有用的优化</vt:lpstr>
      <vt:lpstr>编译器生成的代码移动 (-O1)</vt:lpstr>
      <vt:lpstr>复杂运算简化Reduction in Strength</vt:lpstr>
      <vt:lpstr>共享公用子表达式</vt:lpstr>
      <vt:lpstr>妨碍优化的因素/优化障碍#1: 函数调用</vt:lpstr>
      <vt:lpstr>小写转换性能</vt:lpstr>
      <vt:lpstr>把循环变成 Goto形式</vt:lpstr>
      <vt:lpstr>提高性能</vt:lpstr>
      <vt:lpstr>Lower 小写转换的效率</vt:lpstr>
      <vt:lpstr>妨碍优化的因素: 函数调用</vt:lpstr>
      <vt:lpstr>内存的事</vt:lpstr>
      <vt:lpstr>妨碍优化的因素: 内存别名使用</vt:lpstr>
      <vt:lpstr>内存别名使用Memory Aliasing</vt:lpstr>
      <vt:lpstr>移除 内存别名</vt:lpstr>
      <vt:lpstr>利用指令级并行</vt:lpstr>
      <vt:lpstr>Benchmark例子: 向量的数据类型</vt:lpstr>
      <vt:lpstr>Benchmark 计算</vt:lpstr>
      <vt:lpstr>每个元素的周期数(Cycles Per Element,CPE)</vt:lpstr>
      <vt:lpstr>Benchmark 性能</vt:lpstr>
      <vt:lpstr>基础/简单优化</vt:lpstr>
      <vt:lpstr>基础/简单优化的效果</vt:lpstr>
      <vt:lpstr>现代CPU设计</vt:lpstr>
      <vt:lpstr>超标量Superscalar处理器</vt:lpstr>
      <vt:lpstr>流水线功能单元</vt:lpstr>
      <vt:lpstr>Haswell 架构的Intel CPU</vt:lpstr>
      <vt:lpstr>Combine4的x86-64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循环展开 &amp; 累加</vt:lpstr>
      <vt:lpstr>循环展开 &amp; 累加: Double *</vt:lpstr>
      <vt:lpstr>循环展开 &amp; 累加: Int +</vt:lpstr>
      <vt:lpstr>可得到的性能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LHW</cp:lastModifiedBy>
  <cp:revision>486</cp:revision>
  <cp:lastPrinted>1999-09-20T15:19:18Z</cp:lastPrinted>
  <dcterms:created xsi:type="dcterms:W3CDTF">2011-08-30T20:07:27Z</dcterms:created>
  <dcterms:modified xsi:type="dcterms:W3CDTF">2021-05-11T14:57:11Z</dcterms:modified>
</cp:coreProperties>
</file>