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2"/>
  </p:notesMasterIdLst>
  <p:handoutMasterIdLst>
    <p:handoutMasterId r:id="rId73"/>
  </p:handoutMasterIdLst>
  <p:sldIdLst>
    <p:sldId id="256" r:id="rId2"/>
    <p:sldId id="257" r:id="rId3"/>
    <p:sldId id="258" r:id="rId4"/>
    <p:sldId id="259" r:id="rId5"/>
    <p:sldId id="260" r:id="rId6"/>
    <p:sldId id="379" r:id="rId7"/>
    <p:sldId id="261" r:id="rId8"/>
    <p:sldId id="380" r:id="rId9"/>
    <p:sldId id="262" r:id="rId10"/>
    <p:sldId id="263" r:id="rId11"/>
    <p:sldId id="381" r:id="rId12"/>
    <p:sldId id="383" r:id="rId13"/>
    <p:sldId id="384" r:id="rId14"/>
    <p:sldId id="385" r:id="rId15"/>
    <p:sldId id="386" r:id="rId16"/>
    <p:sldId id="269" r:id="rId17"/>
    <p:sldId id="270" r:id="rId18"/>
    <p:sldId id="387" r:id="rId19"/>
    <p:sldId id="272" r:id="rId20"/>
    <p:sldId id="273" r:id="rId21"/>
    <p:sldId id="274" r:id="rId22"/>
    <p:sldId id="388"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389" r:id="rId38"/>
    <p:sldId id="291" r:id="rId39"/>
    <p:sldId id="399" r:id="rId40"/>
    <p:sldId id="391" r:id="rId41"/>
    <p:sldId id="392" r:id="rId42"/>
    <p:sldId id="393" r:id="rId43"/>
    <p:sldId id="295" r:id="rId44"/>
    <p:sldId id="296" r:id="rId45"/>
    <p:sldId id="297" r:id="rId46"/>
    <p:sldId id="401" r:id="rId47"/>
    <p:sldId id="300" r:id="rId48"/>
    <p:sldId id="299" r:id="rId49"/>
    <p:sldId id="301" r:id="rId50"/>
    <p:sldId id="302" r:id="rId51"/>
    <p:sldId id="303" r:id="rId52"/>
    <p:sldId id="304" r:id="rId53"/>
    <p:sldId id="305" r:id="rId54"/>
    <p:sldId id="306" r:id="rId55"/>
    <p:sldId id="395" r:id="rId56"/>
    <p:sldId id="308" r:id="rId57"/>
    <p:sldId id="309" r:id="rId58"/>
    <p:sldId id="400" r:id="rId59"/>
    <p:sldId id="311" r:id="rId60"/>
    <p:sldId id="312" r:id="rId61"/>
    <p:sldId id="313" r:id="rId62"/>
    <p:sldId id="314" r:id="rId63"/>
    <p:sldId id="315" r:id="rId64"/>
    <p:sldId id="316" r:id="rId65"/>
    <p:sldId id="317" r:id="rId66"/>
    <p:sldId id="318" r:id="rId67"/>
    <p:sldId id="396" r:id="rId68"/>
    <p:sldId id="397" r:id="rId69"/>
    <p:sldId id="321" r:id="rId70"/>
    <p:sldId id="322" r:id="rId71"/>
  </p:sldIdLst>
  <p:sldSz cx="9144000" cy="6858000" type="screen4x3"/>
  <p:notesSz cx="6669088" cy="9928225"/>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CC"/>
    <a:srgbClr val="006600"/>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70184" autoAdjust="0"/>
  </p:normalViewPr>
  <p:slideViewPr>
    <p:cSldViewPr>
      <p:cViewPr varScale="1">
        <p:scale>
          <a:sx n="110" d="100"/>
          <a:sy n="110" d="100"/>
        </p:scale>
        <p:origin x="976"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rgbClr val="0033CC"/>
              </a:solidFill>
            </a:ln>
          </c:spPr>
          <c:marker>
            <c:symbol val="diamond"/>
            <c:size val="8"/>
            <c:spPr>
              <a:solidFill>
                <a:srgbClr val="3333CC"/>
              </a:solidFill>
              <a:ln>
                <a:solidFill>
                  <a:srgbClr val="0033CC"/>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2CE8-4E72-943B-308969EADE68}"/>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2CE8-4E72-943B-308969EADE68}"/>
            </c:ext>
          </c:extLst>
        </c:ser>
        <c:ser>
          <c:idx val="3"/>
          <c:order val="2"/>
          <c:tx>
            <c:strRef>
              <c:f>data!$D$1</c:f>
              <c:strCache>
                <c:ptCount val="1"/>
                <c:pt idx="0">
                  <c:v>DRAM access time</c:v>
                </c:pt>
              </c:strCache>
            </c:strRef>
          </c:tx>
          <c:spPr>
            <a:ln w="19050">
              <a:solidFill>
                <a:srgbClr val="006600"/>
              </a:solidFill>
            </a:ln>
          </c:spPr>
          <c:marker>
            <c:symbol val="square"/>
            <c:size val="8"/>
            <c:spPr>
              <a:solidFill>
                <a:srgbClr val="006600"/>
              </a:solidFill>
              <a:ln w="19050">
                <a:solidFill>
                  <a:srgbClr val="006600"/>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2CE8-4E72-943B-308969EADE68}"/>
            </c:ext>
          </c:extLst>
        </c:ser>
        <c:ser>
          <c:idx val="4"/>
          <c:order val="3"/>
          <c:tx>
            <c:strRef>
              <c:f>data!$E$1</c:f>
              <c:strCache>
                <c:ptCount val="1"/>
                <c:pt idx="0">
                  <c:v>SRAM access time</c:v>
                </c:pt>
              </c:strCache>
            </c:strRef>
          </c:tx>
          <c:spPr>
            <a:ln w="19050">
              <a:solidFill>
                <a:srgbClr val="7030A0"/>
              </a:solidFill>
            </a:ln>
          </c:spPr>
          <c:marker>
            <c:symbol val="circle"/>
            <c:size val="8"/>
            <c:spPr>
              <a:solidFill>
                <a:schemeClr val="tx1"/>
              </a:solidFill>
              <a:ln w="19050">
                <a:solidFill>
                  <a:srgbClr val="7030A0"/>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2CE8-4E72-943B-308969EADE68}"/>
            </c:ext>
          </c:extLst>
        </c:ser>
        <c:ser>
          <c:idx val="5"/>
          <c:order val="4"/>
          <c:tx>
            <c:strRef>
              <c:f>data!$F$1</c:f>
              <c:strCache>
                <c:ptCount val="1"/>
                <c:pt idx="0">
                  <c:v>CPU cycle time</c:v>
                </c:pt>
              </c:strCache>
            </c:strRef>
          </c:tx>
          <c:spPr>
            <a:ln w="19050">
              <a:solidFill>
                <a:srgbClr val="FF0000"/>
              </a:solidFill>
            </a:ln>
          </c:spPr>
          <c:marker>
            <c:symbol val="square"/>
            <c:size val="8"/>
            <c:spPr>
              <a:solidFill>
                <a:srgbClr val="FF0000"/>
              </a:solidFill>
              <a:ln w="19050">
                <a:solidFill>
                  <a:srgbClr val="FF0000"/>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2CE8-4E72-943B-308969EADE68}"/>
            </c:ext>
          </c:extLst>
        </c:ser>
        <c:ser>
          <c:idx val="6"/>
          <c:order val="5"/>
          <c:tx>
            <c:strRef>
              <c:f>data!$G$1</c:f>
              <c:strCache>
                <c:ptCount val="1"/>
                <c:pt idx="0">
                  <c:v>Effective CPU cycle time</c:v>
                </c:pt>
              </c:strCache>
            </c:strRef>
          </c:tx>
          <c:spPr>
            <a:ln w="19050">
              <a:solidFill>
                <a:srgbClr val="000000"/>
              </a:solidFill>
            </a:ln>
          </c:spPr>
          <c:marker>
            <c:symbol val="circle"/>
            <c:size val="8"/>
            <c:spPr>
              <a:solidFill>
                <a:schemeClr val="bg1"/>
              </a:solidFill>
              <a:ln w="19050">
                <a:solidFill>
                  <a:srgbClr val="000000"/>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2CE8-4E72-943B-308969EADE68}"/>
            </c:ext>
          </c:extLst>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latin typeface="黑体" panose="02010609060101010101" pitchFamily="49" charset="-122"/>
                    <a:ea typeface="黑体" panose="02010609060101010101" pitchFamily="49" charset="-122"/>
                  </a:defRPr>
                </a:pPr>
                <a:r>
                  <a:rPr lang="zh-CN" altLang="en-US" sz="1800" dirty="0">
                    <a:latin typeface="黑体" panose="02010609060101010101" pitchFamily="49" charset="-122"/>
                    <a:ea typeface="黑体" panose="02010609060101010101" pitchFamily="49" charset="-122"/>
                  </a:rPr>
                  <a:t>年</a:t>
                </a:r>
                <a:endParaRPr lang="en-US" sz="1800" dirty="0">
                  <a:latin typeface="黑体" panose="02010609060101010101" pitchFamily="49" charset="-122"/>
                  <a:ea typeface="黑体" panose="02010609060101010101" pitchFamily="49" charset="-122"/>
                </a:endParaRPr>
              </a:p>
            </c:rich>
          </c:tx>
          <c:layout/>
          <c:overlay val="0"/>
        </c:title>
        <c:numFmt formatCode="General" sourceLinked="1"/>
        <c:majorTickMark val="out"/>
        <c:minorTickMark val="none"/>
        <c:tickLblPos val="low"/>
        <c:txPr>
          <a:bodyPr rot="0" vert="horz" anchor="ctr" anchorCtr="1"/>
          <a:lstStyle/>
          <a:p>
            <a:pPr>
              <a:defRPr sz="1400" b="1">
                <a:latin typeface="Times New Roman" panose="02020603050405020304" pitchFamily="18" charset="0"/>
                <a:cs typeface="Times New Roman" panose="02020603050405020304" pitchFamily="18" charset="0"/>
              </a:defRPr>
            </a:pPr>
            <a:endParaRPr lang="zh-CN"/>
          </a:p>
        </c:txPr>
        <c:crossAx val="2122887992"/>
        <c:crossesAt val="0"/>
        <c:auto val="1"/>
        <c:lblAlgn val="ctr"/>
        <c:lblOffset val="100"/>
        <c:noMultiLvlLbl val="0"/>
      </c:catAx>
      <c:valAx>
        <c:axId val="2122887992"/>
        <c:scaling>
          <c:logBase val="10"/>
          <c:orientation val="minMax"/>
          <c:min val="0.01"/>
        </c:scaling>
        <c:delete val="0"/>
        <c:axPos val="l"/>
        <c:majorGridlines/>
        <c:title>
          <c:tx>
            <c:rich>
              <a:bodyPr rot="-5400000" vert="horz"/>
              <a:lstStyle/>
              <a:p>
                <a:pPr>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时间</a:t>
                </a:r>
                <a:r>
                  <a:rPr lang="en-US" sz="1800" dirty="0">
                    <a:latin typeface="Times New Roman" panose="02020603050405020304" pitchFamily="18" charset="0"/>
                    <a:ea typeface="黑体" panose="02010609060101010101" pitchFamily="49" charset="-122"/>
                    <a:cs typeface="Times New Roman" panose="02020603050405020304" pitchFamily="18" charset="0"/>
                  </a:rPr>
                  <a:t> (ns)</a:t>
                </a:r>
              </a:p>
            </c:rich>
          </c:tx>
          <c:layout/>
          <c:overlay val="0"/>
        </c:title>
        <c:numFmt formatCode="#,##0.0" sourceLinked="0"/>
        <c:majorTickMark val="out"/>
        <c:minorTickMark val="none"/>
        <c:tickLblPos val="nextTo"/>
        <c:txPr>
          <a:bodyPr/>
          <a:lstStyle/>
          <a:p>
            <a:pPr>
              <a:defRPr sz="1400" b="1">
                <a:latin typeface="Times New Roman" panose="02020603050405020304" pitchFamily="18" charset="0"/>
                <a:cs typeface="Times New Roman" panose="02020603050405020304" pitchFamily="18" charset="0"/>
              </a:defRPr>
            </a:pPr>
            <a:endParaRPr lang="zh-CN"/>
          </a:p>
        </c:txPr>
        <c:crossAx val="2122593976"/>
        <c:crosses val="autoZero"/>
        <c:crossBetween val="between"/>
        <c:minorUnit val="10"/>
      </c:valAx>
      <c:spPr>
        <a:ln>
          <a:noFill/>
        </a:ln>
      </c:spPr>
    </c:plotArea>
    <c:legend>
      <c:legendPos val="r"/>
      <c:layout/>
      <c:overlay val="0"/>
      <c:spPr>
        <a:ln>
          <a:solidFill>
            <a:schemeClr val="tx1"/>
          </a:solidFill>
        </a:ln>
      </c:spPr>
      <c:txPr>
        <a:bodyPr/>
        <a:lstStyle/>
        <a:p>
          <a:pPr>
            <a:defRPr sz="1400"/>
          </a:pPr>
          <a:endParaRPr lang="zh-CN"/>
        </a:p>
      </c:txPr>
    </c:legend>
    <c:plotVisOnly val="1"/>
    <c:dispBlanksAs val="gap"/>
    <c:showDLblsOverMax val="0"/>
  </c:chart>
  <c:txPr>
    <a:bodyPr/>
    <a:lstStyle/>
    <a:p>
      <a:pPr>
        <a:defRPr sz="1200">
          <a:latin typeface="Arial"/>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2019/11/17</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2019/11/17</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差错检测电路</a:t>
            </a:r>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4</a:t>
            </a:fld>
            <a:endParaRPr lang="zh-CN" altLang="en-US"/>
          </a:p>
        </p:txBody>
      </p:sp>
    </p:spTree>
    <p:extLst>
      <p:ext uri="{BB962C8B-B14F-4D97-AF65-F5344CB8AC3E}">
        <p14:creationId xmlns:p14="http://schemas.microsoft.com/office/powerpoint/2010/main" val="45039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9</a:t>
            </a:fld>
            <a:endParaRPr lang="zh-CN" altLang="en-US"/>
          </a:p>
        </p:txBody>
      </p:sp>
    </p:spTree>
    <p:extLst>
      <p:ext uri="{BB962C8B-B14F-4D97-AF65-F5344CB8AC3E}">
        <p14:creationId xmlns:p14="http://schemas.microsoft.com/office/powerpoint/2010/main" val="409003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 </a:t>
            </a:r>
            <a:r>
              <a:rPr lang="zh-CN" altLang="en-US" dirty="0"/>
              <a:t>和主存之间的数据传输都是通过一系列步骤来完成的，这些步骤称为总线事务</a:t>
            </a:r>
          </a:p>
        </p:txBody>
      </p:sp>
      <p:sp>
        <p:nvSpPr>
          <p:cNvPr id="4" name="灯片编号占位符 3"/>
          <p:cNvSpPr>
            <a:spLocks noGrp="1"/>
          </p:cNvSpPr>
          <p:nvPr>
            <p:ph type="sldNum" sz="quarter" idx="10"/>
          </p:nvPr>
        </p:nvSpPr>
        <p:spPr/>
        <p:txBody>
          <a:bodyPr/>
          <a:lstStyle/>
          <a:p>
            <a:fld id="{562AA740-1B94-4137-908B-06634CD7D258}" type="slidenum">
              <a:rPr lang="zh-CN" altLang="en-US" smtClean="0"/>
              <a:t>10</a:t>
            </a:fld>
            <a:endParaRPr lang="zh-CN" altLang="en-US"/>
          </a:p>
        </p:txBody>
      </p:sp>
    </p:spTree>
    <p:extLst>
      <p:ext uri="{BB962C8B-B14F-4D97-AF65-F5344CB8AC3E}">
        <p14:creationId xmlns:p14="http://schemas.microsoft.com/office/powerpoint/2010/main" val="388725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13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018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58</a:t>
            </a:fld>
            <a:endParaRPr lang="en-US"/>
          </a:p>
        </p:txBody>
      </p:sp>
    </p:spTree>
    <p:extLst>
      <p:ext uri="{BB962C8B-B14F-4D97-AF65-F5344CB8AC3E}">
        <p14:creationId xmlns:p14="http://schemas.microsoft.com/office/powerpoint/2010/main" val="1569392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583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18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40378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49919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34041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892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346605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1205640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5" r:id="rId3"/>
    <p:sldLayoutId id="2147483696" r:id="rId4"/>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848877"/>
            <a:ext cx="6039708" cy="553998"/>
          </a:xfrm>
          <a:prstGeom prst="rect">
            <a:avLst/>
          </a:prstGeom>
        </p:spPr>
        <p:txBody>
          <a:bodyPr vert="horz" wrap="square" lIns="0" tIns="0" rIns="0" bIns="0" rtlCol="0">
            <a:spAutoFit/>
          </a:bodyPr>
          <a:lstStyle/>
          <a:p>
            <a:pPr marL="12700">
              <a:lnSpc>
                <a:spcPct val="100000"/>
              </a:lnSpc>
            </a:pPr>
            <a:r>
              <a:rPr lang="zh-CN" altLang="en-US" dirty="0"/>
              <a:t>第六章  存储器层次结构</a:t>
            </a:r>
            <a:endParaRPr dirty="0"/>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a:t>
            </a:r>
            <a:r>
              <a:rPr lang="zh-CN" altLang="en-US" sz="2400" kern="0" dirty="0" smtClean="0"/>
              <a:t>刘宏伟</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Tree>
    <p:extLst>
      <p:ext uri="{BB962C8B-B14F-4D97-AF65-F5344CB8AC3E}">
        <p14:creationId xmlns:p14="http://schemas.microsoft.com/office/powerpoint/2010/main" val="361563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30"/>
          <p:cNvSpPr>
            <a:spLocks noGrp="1"/>
          </p:cNvSpPr>
          <p:nvPr>
            <p:ph idx="1"/>
          </p:nvPr>
        </p:nvSpPr>
        <p:spPr/>
        <p:txBody>
          <a:bodyPr/>
          <a:lstStyle/>
          <a:p>
            <a:r>
              <a:rPr lang="en-US" altLang="zh-CN" b="1" spc="-5" dirty="0">
                <a:solidFill>
                  <a:prstClr val="black"/>
                </a:solidFill>
                <a:cs typeface="Calibri"/>
              </a:rPr>
              <a:t>CPU</a:t>
            </a:r>
            <a:r>
              <a:rPr lang="zh-CN" altLang="en-US" b="1" spc="-5" dirty="0">
                <a:solidFill>
                  <a:prstClr val="black"/>
                </a:solidFill>
                <a:cs typeface="Calibri"/>
              </a:rPr>
              <a:t>将地址</a:t>
            </a:r>
            <a:r>
              <a:rPr lang="en-US" altLang="zh-CN" b="1" spc="-5" dirty="0">
                <a:solidFill>
                  <a:prstClr val="black"/>
                </a:solidFill>
                <a:cs typeface="Calibri"/>
              </a:rPr>
              <a:t>A</a:t>
            </a:r>
            <a:r>
              <a:rPr lang="zh-CN" altLang="en-US" b="1" spc="-5" dirty="0">
                <a:solidFill>
                  <a:prstClr val="black"/>
                </a:solidFill>
                <a:cs typeface="Calibri"/>
              </a:rPr>
              <a:t>放到总线上</a:t>
            </a:r>
            <a:endParaRPr lang="zh-CN" altLang="en-US" dirty="0">
              <a:solidFill>
                <a:prstClr val="black"/>
              </a:solidFill>
              <a:cs typeface="Calibri"/>
            </a:endParaRPr>
          </a:p>
          <a:p>
            <a:endParaRPr lang="zh-CN" altLang="en-US" dirty="0"/>
          </a:p>
        </p:txBody>
      </p:sp>
      <p:sp>
        <p:nvSpPr>
          <p:cNvPr id="29" name="object 29"/>
          <p:cNvSpPr txBox="1"/>
          <p:nvPr/>
        </p:nvSpPr>
        <p:spPr>
          <a:xfrm>
            <a:off x="4427984" y="524666"/>
            <a:ext cx="4040744" cy="340036"/>
          </a:xfrm>
          <a:prstGeom prst="rect">
            <a:avLst/>
          </a:prstGeom>
        </p:spPr>
        <p:txBody>
          <a:bodyPr vert="horz" wrap="square" lIns="0" tIns="0" rIns="0" bIns="0" rtlCol="0">
            <a:noAutofit/>
          </a:bodyPr>
          <a:lstStyle/>
          <a:p>
            <a:pPr marL="12700"/>
            <a:r>
              <a:rPr lang="zh-CN" altLang="en-US" sz="2400" b="1" spc="-10" dirty="0">
                <a:solidFill>
                  <a:srgbClr val="FF0000"/>
                </a:solidFill>
                <a:latin typeface="微软雅黑" panose="020B0503020204020204" pitchFamily="34" charset="-122"/>
                <a:ea typeface="微软雅黑" panose="020B0503020204020204" pitchFamily="34" charset="-122"/>
                <a:cs typeface="Calibri"/>
              </a:rPr>
              <a:t>加载操作</a:t>
            </a:r>
            <a:r>
              <a:rPr sz="2400" b="1" spc="-10" dirty="0">
                <a:solidFill>
                  <a:srgbClr val="FF0000"/>
                </a:solidFill>
                <a:latin typeface="微软雅黑" panose="020B0503020204020204" pitchFamily="34" charset="-122"/>
                <a:ea typeface="微软雅黑" panose="020B0503020204020204" pitchFamily="34" charset="-122"/>
                <a:cs typeface="Calibri"/>
              </a:rPr>
              <a:t>: </a:t>
            </a:r>
            <a:r>
              <a:rPr sz="2400" b="1" spc="-5" dirty="0">
                <a:solidFill>
                  <a:prstClr val="black"/>
                </a:solidFill>
                <a:latin typeface="微软雅黑" panose="020B0503020204020204" pitchFamily="34" charset="-122"/>
                <a:ea typeface="微软雅黑" panose="020B0503020204020204" pitchFamily="34" charset="-122"/>
                <a:cs typeface="Courier New"/>
              </a:rPr>
              <a:t>movq A,</a:t>
            </a:r>
            <a:r>
              <a:rPr sz="2400" b="1" spc="15" dirty="0">
                <a:solidFill>
                  <a:prstClr val="black"/>
                </a:solidFill>
                <a:latin typeface="微软雅黑" panose="020B0503020204020204" pitchFamily="34" charset="-122"/>
                <a:ea typeface="微软雅黑" panose="020B0503020204020204" pitchFamily="34" charset="-122"/>
                <a:cs typeface="Courier New"/>
              </a:rPr>
              <a:t> </a:t>
            </a:r>
            <a:r>
              <a:rPr sz="2400" b="1" spc="-5" dirty="0">
                <a:solidFill>
                  <a:prstClr val="black"/>
                </a:solidFill>
                <a:latin typeface="微软雅黑" panose="020B0503020204020204" pitchFamily="34" charset="-122"/>
                <a:ea typeface="微软雅黑" panose="020B0503020204020204" pitchFamily="34" charset="-122"/>
                <a:cs typeface="Courier New"/>
              </a:rPr>
              <a:t>%rax</a:t>
            </a:r>
            <a:endParaRPr sz="2400" dirty="0">
              <a:solidFill>
                <a:prstClr val="black"/>
              </a:solidFill>
              <a:latin typeface="微软雅黑" panose="020B0503020204020204" pitchFamily="34" charset="-122"/>
              <a:ea typeface="微软雅黑" panose="020B0503020204020204" pitchFamily="34" charset="-122"/>
              <a:cs typeface="Courier New"/>
            </a:endParaRPr>
          </a:p>
        </p:txBody>
      </p:sp>
      <p:sp>
        <p:nvSpPr>
          <p:cNvPr id="2" name="标题 1"/>
          <p:cNvSpPr>
            <a:spLocks noGrp="1"/>
          </p:cNvSpPr>
          <p:nvPr>
            <p:ph type="title"/>
          </p:nvPr>
        </p:nvSpPr>
        <p:spPr/>
        <p:txBody>
          <a:bodyPr/>
          <a:lstStyle/>
          <a:p>
            <a:r>
              <a:rPr lang="zh-CN" altLang="en-US" spc="-5" dirty="0"/>
              <a:t>存储器读事务</a:t>
            </a:r>
            <a:r>
              <a:rPr lang="en-US" altLang="zh-CN" spc="-5" dirty="0"/>
              <a:t>(1)</a:t>
            </a:r>
            <a:endParaRPr lang="zh-CN" altLang="en-US" dirty="0"/>
          </a:p>
        </p:txBody>
      </p:sp>
      <p:grpSp>
        <p:nvGrpSpPr>
          <p:cNvPr id="40" name="组合 39"/>
          <p:cNvGrpSpPr/>
          <p:nvPr/>
        </p:nvGrpSpPr>
        <p:grpSpPr>
          <a:xfrm>
            <a:off x="827584" y="2940533"/>
            <a:ext cx="7063576" cy="3296779"/>
            <a:chOff x="971550" y="2314545"/>
            <a:chExt cx="7063576" cy="2409855"/>
          </a:xfrm>
        </p:grpSpPr>
        <p:sp>
          <p:nvSpPr>
            <p:cNvPr id="41"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53" name="Text Box 16"/>
            <p:cNvSpPr txBox="1">
              <a:spLocks noChangeArrowheads="1"/>
            </p:cNvSpPr>
            <p:nvPr/>
          </p:nvSpPr>
          <p:spPr bwMode="auto">
            <a:xfrm>
              <a:off x="1512744" y="2314545"/>
              <a:ext cx="1475083"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Line 18"/>
            <p:cNvSpPr>
              <a:spLocks noChangeShapeType="1"/>
            </p:cNvSpPr>
            <p:nvPr/>
          </p:nvSpPr>
          <p:spPr bwMode="auto">
            <a:xfrm>
              <a:off x="2800350" y="4186925"/>
              <a:ext cx="3962400" cy="0"/>
            </a:xfrm>
            <a:prstGeom prst="line">
              <a:avLst/>
            </a:prstGeom>
            <a:noFill/>
            <a:ln w="76200">
              <a:solidFill>
                <a:srgbClr val="0033CC"/>
              </a:solidFill>
              <a:round/>
              <a:headEnd/>
              <a:tailEnd type="triangl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Text Box 20"/>
            <p:cNvSpPr txBox="1">
              <a:spLocks noChangeArrowheads="1"/>
            </p:cNvSpPr>
            <p:nvPr/>
          </p:nvSpPr>
          <p:spPr bwMode="auto">
            <a:xfrm>
              <a:off x="5737625" y="3778220"/>
              <a:ext cx="377027"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i="1" dirty="0">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58" name="Text Box 21"/>
            <p:cNvSpPr txBox="1">
              <a:spLocks noChangeArrowheads="1"/>
            </p:cNvSpPr>
            <p:nvPr/>
          </p:nvSpPr>
          <p:spPr bwMode="auto">
            <a:xfrm>
              <a:off x="7673975" y="3655983"/>
              <a:ext cx="343364" cy="4001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59" name="Text Box 22"/>
            <p:cNvSpPr txBox="1">
              <a:spLocks noChangeArrowheads="1"/>
            </p:cNvSpPr>
            <p:nvPr/>
          </p:nvSpPr>
          <p:spPr bwMode="auto">
            <a:xfrm>
              <a:off x="7658100" y="4159220"/>
              <a:ext cx="377026" cy="4001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60" name="Rectangle 23"/>
            <p:cNvSpPr>
              <a:spLocks noChangeArrowheads="1"/>
            </p:cNvSpPr>
            <p:nvPr/>
          </p:nvSpPr>
          <p:spPr bwMode="auto">
            <a:xfrm>
              <a:off x="6762750" y="4176713"/>
              <a:ext cx="914400" cy="25876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b="1" dirty="0">
                  <a:latin typeface="微软雅黑" panose="020B0503020204020204" pitchFamily="34" charset="-122"/>
                  <a:ea typeface="微软雅黑" panose="020B0503020204020204" pitchFamily="34" charset="-122"/>
                  <a:cs typeface="Times New Roman" panose="02020603050405020304" pitchFamily="18" charset="0"/>
                </a:rPr>
                <a:t>x</a:t>
              </a:r>
            </a:p>
          </p:txBody>
        </p:sp>
        <p:sp>
          <p:nvSpPr>
            <p:cNvPr id="61" name="Text Box 24"/>
            <p:cNvSpPr txBox="1">
              <a:spLocks noChangeArrowheads="1"/>
            </p:cNvSpPr>
            <p:nvPr/>
          </p:nvSpPr>
          <p:spPr bwMode="auto">
            <a:xfrm>
              <a:off x="6837433" y="3441670"/>
              <a:ext cx="700833"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Text Box 25"/>
            <p:cNvSpPr txBox="1">
              <a:spLocks noChangeArrowheads="1"/>
            </p:cNvSpPr>
            <p:nvPr/>
          </p:nvSpPr>
          <p:spPr bwMode="auto">
            <a:xfrm>
              <a:off x="4357341" y="3670270"/>
              <a:ext cx="859531"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 name="Text Box 26"/>
            <p:cNvSpPr txBox="1">
              <a:spLocks noChangeArrowheads="1"/>
            </p:cNvSpPr>
            <p:nvPr/>
          </p:nvSpPr>
          <p:spPr bwMode="auto">
            <a:xfrm>
              <a:off x="1125331" y="2968595"/>
              <a:ext cx="830677"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91752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solidFill>
                  <a:prstClr val="black"/>
                </a:solidFill>
                <a:cs typeface="Calibri"/>
              </a:rPr>
              <a:t>主存储器从总线上读地址</a:t>
            </a:r>
            <a:r>
              <a:rPr lang="en-US" altLang="zh-CN" b="1" dirty="0">
                <a:solidFill>
                  <a:prstClr val="black"/>
                </a:solidFill>
                <a:cs typeface="Calibri"/>
              </a:rPr>
              <a:t>A</a:t>
            </a:r>
            <a:r>
              <a:rPr lang="zh-CN" altLang="en-US" b="1" dirty="0">
                <a:solidFill>
                  <a:prstClr val="black"/>
                </a:solidFill>
                <a:cs typeface="Calibri"/>
              </a:rPr>
              <a:t>，取出字</a:t>
            </a:r>
            <a:r>
              <a:rPr lang="en-US" altLang="zh-CN" b="1" dirty="0">
                <a:solidFill>
                  <a:prstClr val="black"/>
                </a:solidFill>
                <a:cs typeface="Calibri"/>
              </a:rPr>
              <a:t>x, </a:t>
            </a:r>
            <a:r>
              <a:rPr lang="zh-CN" altLang="en-US" b="1" dirty="0">
                <a:solidFill>
                  <a:prstClr val="black"/>
                </a:solidFill>
                <a:cs typeface="Calibri"/>
              </a:rPr>
              <a:t>然后将</a:t>
            </a:r>
            <a:r>
              <a:rPr lang="en-US" altLang="zh-CN" b="1" dirty="0">
                <a:solidFill>
                  <a:prstClr val="black"/>
                </a:solidFill>
                <a:cs typeface="Calibri"/>
              </a:rPr>
              <a:t>x</a:t>
            </a:r>
            <a:r>
              <a:rPr lang="zh-CN" altLang="en-US" b="1" dirty="0">
                <a:solidFill>
                  <a:prstClr val="black"/>
                </a:solidFill>
                <a:cs typeface="Calibri"/>
              </a:rPr>
              <a:t>放到总线上</a:t>
            </a:r>
            <a:endParaRPr lang="zh-CN" altLang="en-US" dirty="0"/>
          </a:p>
        </p:txBody>
      </p:sp>
      <p:sp>
        <p:nvSpPr>
          <p:cNvPr id="3" name="标题 2"/>
          <p:cNvSpPr>
            <a:spLocks noGrp="1"/>
          </p:cNvSpPr>
          <p:nvPr>
            <p:ph type="title"/>
          </p:nvPr>
        </p:nvSpPr>
        <p:spPr/>
        <p:txBody>
          <a:bodyPr/>
          <a:lstStyle/>
          <a:p>
            <a:r>
              <a:rPr lang="zh-CN" altLang="en-US" spc="-5" dirty="0"/>
              <a:t>存储器读事务</a:t>
            </a:r>
            <a:r>
              <a:rPr lang="en-US" altLang="zh-CN" spc="-5" dirty="0"/>
              <a:t>(2)</a:t>
            </a:r>
            <a:endParaRPr lang="zh-CN" altLang="en-US" dirty="0"/>
          </a:p>
        </p:txBody>
      </p:sp>
      <p:grpSp>
        <p:nvGrpSpPr>
          <p:cNvPr id="5" name="组合 4"/>
          <p:cNvGrpSpPr/>
          <p:nvPr/>
        </p:nvGrpSpPr>
        <p:grpSpPr>
          <a:xfrm>
            <a:off x="827584" y="2924944"/>
            <a:ext cx="7063576" cy="3296779"/>
            <a:chOff x="971550" y="2314545"/>
            <a:chExt cx="7063576" cy="2409855"/>
          </a:xfrm>
        </p:grpSpPr>
        <p:sp>
          <p:nvSpPr>
            <p:cNvPr id="6"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18" name="Text Box 16"/>
            <p:cNvSpPr txBox="1">
              <a:spLocks noChangeArrowheads="1"/>
            </p:cNvSpPr>
            <p:nvPr/>
          </p:nvSpPr>
          <p:spPr bwMode="auto">
            <a:xfrm>
              <a:off x="1512744" y="2314545"/>
              <a:ext cx="1475083"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Line 18"/>
            <p:cNvSpPr>
              <a:spLocks noChangeShapeType="1"/>
            </p:cNvSpPr>
            <p:nvPr/>
          </p:nvSpPr>
          <p:spPr bwMode="auto">
            <a:xfrm>
              <a:off x="2800350" y="4186925"/>
              <a:ext cx="3962400" cy="0"/>
            </a:xfrm>
            <a:prstGeom prst="line">
              <a:avLst/>
            </a:prstGeom>
            <a:noFill/>
            <a:ln w="76200">
              <a:solidFill>
                <a:srgbClr val="0033CC"/>
              </a:solidFill>
              <a:round/>
              <a:headEnd type="triangle" w="med" len="med"/>
              <a:tailEnd type="non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Text Box 20"/>
            <p:cNvSpPr txBox="1">
              <a:spLocks noChangeArrowheads="1"/>
            </p:cNvSpPr>
            <p:nvPr/>
          </p:nvSpPr>
          <p:spPr bwMode="auto">
            <a:xfrm>
              <a:off x="5758464" y="3832040"/>
              <a:ext cx="335348" cy="292469"/>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x</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Text Box 21"/>
            <p:cNvSpPr txBox="1">
              <a:spLocks noChangeArrowheads="1"/>
            </p:cNvSpPr>
            <p:nvPr/>
          </p:nvSpPr>
          <p:spPr bwMode="auto">
            <a:xfrm>
              <a:off x="7673975" y="3655983"/>
              <a:ext cx="343364" cy="4001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24" name="Text Box 22"/>
            <p:cNvSpPr txBox="1">
              <a:spLocks noChangeArrowheads="1"/>
            </p:cNvSpPr>
            <p:nvPr/>
          </p:nvSpPr>
          <p:spPr bwMode="auto">
            <a:xfrm>
              <a:off x="7658100" y="4159220"/>
              <a:ext cx="377026" cy="4001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5" name="Rectangle 23"/>
            <p:cNvSpPr>
              <a:spLocks noChangeArrowheads="1"/>
            </p:cNvSpPr>
            <p:nvPr/>
          </p:nvSpPr>
          <p:spPr bwMode="auto">
            <a:xfrm>
              <a:off x="6762750" y="4176713"/>
              <a:ext cx="914400" cy="25876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b="1" dirty="0">
                  <a:latin typeface="微软雅黑" panose="020B0503020204020204" pitchFamily="34" charset="-122"/>
                  <a:ea typeface="微软雅黑" panose="020B0503020204020204" pitchFamily="34" charset="-122"/>
                  <a:cs typeface="Times New Roman" panose="02020603050405020304" pitchFamily="18" charset="0"/>
                </a:rPr>
                <a:t>x</a:t>
              </a:r>
            </a:p>
          </p:txBody>
        </p:sp>
        <p:sp>
          <p:nvSpPr>
            <p:cNvPr id="26" name="Text Box 24"/>
            <p:cNvSpPr txBox="1">
              <a:spLocks noChangeArrowheads="1"/>
            </p:cNvSpPr>
            <p:nvPr/>
          </p:nvSpPr>
          <p:spPr bwMode="auto">
            <a:xfrm>
              <a:off x="6837433" y="3441670"/>
              <a:ext cx="700833"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 Box 25"/>
            <p:cNvSpPr txBox="1">
              <a:spLocks noChangeArrowheads="1"/>
            </p:cNvSpPr>
            <p:nvPr/>
          </p:nvSpPr>
          <p:spPr bwMode="auto">
            <a:xfrm>
              <a:off x="4357341" y="3670270"/>
              <a:ext cx="859531"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 Box 26"/>
            <p:cNvSpPr txBox="1">
              <a:spLocks noChangeArrowheads="1"/>
            </p:cNvSpPr>
            <p:nvPr/>
          </p:nvSpPr>
          <p:spPr bwMode="auto">
            <a:xfrm>
              <a:off x="1125331" y="2968595"/>
              <a:ext cx="830677"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object 29"/>
          <p:cNvSpPr txBox="1"/>
          <p:nvPr/>
        </p:nvSpPr>
        <p:spPr>
          <a:xfrm>
            <a:off x="4427984" y="524666"/>
            <a:ext cx="4040744" cy="340036"/>
          </a:xfrm>
          <a:prstGeom prst="rect">
            <a:avLst/>
          </a:prstGeom>
        </p:spPr>
        <p:txBody>
          <a:bodyPr vert="horz" wrap="square" lIns="0" tIns="0" rIns="0" bIns="0" rtlCol="0">
            <a:noAutofit/>
          </a:bodyPr>
          <a:lstStyle/>
          <a:p>
            <a:pPr marL="12700"/>
            <a:r>
              <a:rPr lang="zh-CN" altLang="en-US" sz="2400" b="1" spc="-10" dirty="0">
                <a:solidFill>
                  <a:srgbClr val="FF0000"/>
                </a:solidFill>
                <a:latin typeface="微软雅黑" panose="020B0503020204020204" pitchFamily="34" charset="-122"/>
                <a:ea typeface="微软雅黑" panose="020B0503020204020204" pitchFamily="34" charset="-122"/>
                <a:cs typeface="Calibri"/>
              </a:rPr>
              <a:t>加载操作</a:t>
            </a:r>
            <a:r>
              <a:rPr sz="2400" b="1" spc="-10" dirty="0">
                <a:solidFill>
                  <a:srgbClr val="FF0000"/>
                </a:solidFill>
                <a:latin typeface="微软雅黑" panose="020B0503020204020204" pitchFamily="34" charset="-122"/>
                <a:ea typeface="微软雅黑" panose="020B0503020204020204" pitchFamily="34" charset="-122"/>
                <a:cs typeface="Calibri"/>
              </a:rPr>
              <a:t>: </a:t>
            </a:r>
            <a:r>
              <a:rPr sz="2400" b="1" spc="-5" dirty="0">
                <a:solidFill>
                  <a:prstClr val="black"/>
                </a:solidFill>
                <a:latin typeface="微软雅黑" panose="020B0503020204020204" pitchFamily="34" charset="-122"/>
                <a:ea typeface="微软雅黑" panose="020B0503020204020204" pitchFamily="34" charset="-122"/>
                <a:cs typeface="Courier New"/>
              </a:rPr>
              <a:t>movq A,</a:t>
            </a:r>
            <a:r>
              <a:rPr sz="2400" b="1" spc="15" dirty="0">
                <a:solidFill>
                  <a:prstClr val="black"/>
                </a:solidFill>
                <a:latin typeface="微软雅黑" panose="020B0503020204020204" pitchFamily="34" charset="-122"/>
                <a:ea typeface="微软雅黑" panose="020B0503020204020204" pitchFamily="34" charset="-122"/>
                <a:cs typeface="Courier New"/>
              </a:rPr>
              <a:t> </a:t>
            </a:r>
            <a:r>
              <a:rPr sz="2400" b="1" spc="-5" dirty="0">
                <a:solidFill>
                  <a:prstClr val="black"/>
                </a:solidFill>
                <a:latin typeface="微软雅黑" panose="020B0503020204020204" pitchFamily="34" charset="-122"/>
                <a:ea typeface="微软雅黑" panose="020B0503020204020204" pitchFamily="34" charset="-122"/>
                <a:cs typeface="Courier New"/>
              </a:rPr>
              <a:t>%rax</a:t>
            </a:r>
            <a:endParaRPr sz="2400" dirty="0">
              <a:solidFill>
                <a:prstClr val="black"/>
              </a:solidFill>
              <a:latin typeface="微软雅黑" panose="020B0503020204020204" pitchFamily="34" charset="-122"/>
              <a:ea typeface="微软雅黑" panose="020B0503020204020204" pitchFamily="34" charset="-122"/>
              <a:cs typeface="Courier New"/>
            </a:endParaRPr>
          </a:p>
        </p:txBody>
      </p:sp>
    </p:spTree>
    <p:extLst>
      <p:ext uri="{BB962C8B-B14F-4D97-AF65-F5344CB8AC3E}">
        <p14:creationId xmlns:p14="http://schemas.microsoft.com/office/powerpoint/2010/main" val="234777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buClr>
                <a:srgbClr val="8D171A"/>
              </a:buClr>
              <a:buSzPct val="58333"/>
              <a:buFont typeface="Wingdings 2"/>
              <a:buChar char=""/>
              <a:tabLst>
                <a:tab pos="355600" algn="l"/>
              </a:tabLst>
            </a:pPr>
            <a:r>
              <a:rPr lang="en-US" altLang="zh-CN" b="1" spc="-5" dirty="0">
                <a:solidFill>
                  <a:prstClr val="black"/>
                </a:solidFill>
                <a:cs typeface="Calibri"/>
              </a:rPr>
              <a:t>CPU </a:t>
            </a:r>
            <a:r>
              <a:rPr lang="zh-CN" altLang="en-US" b="1" spc="-5" dirty="0">
                <a:solidFill>
                  <a:prstClr val="black"/>
                </a:solidFill>
                <a:cs typeface="Calibri"/>
              </a:rPr>
              <a:t>从总线上读入字</a:t>
            </a:r>
            <a:r>
              <a:rPr lang="en-US" altLang="zh-CN" b="1" spc="-5" dirty="0">
                <a:solidFill>
                  <a:prstClr val="black"/>
                </a:solidFill>
                <a:cs typeface="Calibri"/>
              </a:rPr>
              <a:t>x, </a:t>
            </a:r>
            <a:r>
              <a:rPr lang="zh-CN" altLang="en-US" b="1" spc="-5" dirty="0">
                <a:solidFill>
                  <a:prstClr val="black"/>
                </a:solidFill>
                <a:cs typeface="Calibri"/>
              </a:rPr>
              <a:t>并将其放入寄存器</a:t>
            </a:r>
            <a:r>
              <a:rPr lang="en-US" altLang="zh-CN" b="1" spc="-5" dirty="0">
                <a:solidFill>
                  <a:prstClr val="black"/>
                </a:solidFill>
                <a:cs typeface="Calibri"/>
              </a:rPr>
              <a:t>%</a:t>
            </a:r>
            <a:r>
              <a:rPr lang="en-US" altLang="zh-CN" b="1" spc="-5" dirty="0" err="1">
                <a:solidFill>
                  <a:prstClr val="black"/>
                </a:solidFill>
                <a:cs typeface="Calibri"/>
              </a:rPr>
              <a:t>rax</a:t>
            </a:r>
            <a:endParaRPr lang="zh-CN" altLang="en-US" dirty="0">
              <a:solidFill>
                <a:prstClr val="black"/>
              </a:solidFill>
              <a:cs typeface="Calibri"/>
            </a:endParaRPr>
          </a:p>
        </p:txBody>
      </p:sp>
      <p:sp>
        <p:nvSpPr>
          <p:cNvPr id="3" name="标题 2"/>
          <p:cNvSpPr>
            <a:spLocks noGrp="1"/>
          </p:cNvSpPr>
          <p:nvPr>
            <p:ph type="title"/>
          </p:nvPr>
        </p:nvSpPr>
        <p:spPr/>
        <p:txBody>
          <a:bodyPr/>
          <a:lstStyle/>
          <a:p>
            <a:r>
              <a:rPr lang="zh-CN" altLang="en-US" spc="-5" dirty="0"/>
              <a:t>存储器读事务</a:t>
            </a:r>
            <a:r>
              <a:rPr lang="en-US" altLang="zh-CN" spc="-5" dirty="0"/>
              <a:t>(3)</a:t>
            </a:r>
            <a:endParaRPr lang="zh-CN" altLang="en-US" dirty="0"/>
          </a:p>
        </p:txBody>
      </p:sp>
      <p:sp>
        <p:nvSpPr>
          <p:cNvPr id="29" name="object 29"/>
          <p:cNvSpPr txBox="1"/>
          <p:nvPr/>
        </p:nvSpPr>
        <p:spPr>
          <a:xfrm>
            <a:off x="4427984" y="524666"/>
            <a:ext cx="4040744" cy="340036"/>
          </a:xfrm>
          <a:prstGeom prst="rect">
            <a:avLst/>
          </a:prstGeom>
        </p:spPr>
        <p:txBody>
          <a:bodyPr vert="horz" wrap="square" lIns="0" tIns="0" rIns="0" bIns="0" rtlCol="0">
            <a:noAutofit/>
          </a:bodyPr>
          <a:lstStyle/>
          <a:p>
            <a:pPr marL="12700"/>
            <a:r>
              <a:rPr lang="zh-CN" altLang="en-US" sz="2400" b="1" spc="-10" dirty="0">
                <a:solidFill>
                  <a:srgbClr val="FF0000"/>
                </a:solidFill>
                <a:latin typeface="微软雅黑" panose="020B0503020204020204" pitchFamily="34" charset="-122"/>
                <a:ea typeface="微软雅黑" panose="020B0503020204020204" pitchFamily="34" charset="-122"/>
                <a:cs typeface="Calibri"/>
              </a:rPr>
              <a:t>加载操作</a:t>
            </a:r>
            <a:r>
              <a:rPr sz="2400" b="1" spc="-10" dirty="0">
                <a:solidFill>
                  <a:srgbClr val="FF0000"/>
                </a:solidFill>
                <a:latin typeface="微软雅黑" panose="020B0503020204020204" pitchFamily="34" charset="-122"/>
                <a:ea typeface="微软雅黑" panose="020B0503020204020204" pitchFamily="34" charset="-122"/>
                <a:cs typeface="Calibri"/>
              </a:rPr>
              <a:t>: </a:t>
            </a:r>
            <a:r>
              <a:rPr sz="2400" b="1" spc="-5" dirty="0">
                <a:solidFill>
                  <a:prstClr val="black"/>
                </a:solidFill>
                <a:latin typeface="微软雅黑" panose="020B0503020204020204" pitchFamily="34" charset="-122"/>
                <a:ea typeface="微软雅黑" panose="020B0503020204020204" pitchFamily="34" charset="-122"/>
                <a:cs typeface="Courier New"/>
              </a:rPr>
              <a:t>movq A,</a:t>
            </a:r>
            <a:r>
              <a:rPr sz="2400" b="1" spc="15" dirty="0">
                <a:solidFill>
                  <a:prstClr val="black"/>
                </a:solidFill>
                <a:latin typeface="微软雅黑" panose="020B0503020204020204" pitchFamily="34" charset="-122"/>
                <a:ea typeface="微软雅黑" panose="020B0503020204020204" pitchFamily="34" charset="-122"/>
                <a:cs typeface="Courier New"/>
              </a:rPr>
              <a:t> </a:t>
            </a:r>
            <a:r>
              <a:rPr sz="2400" b="1" spc="-5" dirty="0">
                <a:solidFill>
                  <a:prstClr val="black"/>
                </a:solidFill>
                <a:latin typeface="微软雅黑" panose="020B0503020204020204" pitchFamily="34" charset="-122"/>
                <a:ea typeface="微软雅黑" panose="020B0503020204020204" pitchFamily="34" charset="-122"/>
                <a:cs typeface="Courier New"/>
              </a:rPr>
              <a:t>%rax</a:t>
            </a:r>
            <a:endParaRPr sz="2400" dirty="0">
              <a:solidFill>
                <a:prstClr val="black"/>
              </a:solidFill>
              <a:latin typeface="微软雅黑" panose="020B0503020204020204" pitchFamily="34" charset="-122"/>
              <a:ea typeface="微软雅黑" panose="020B0503020204020204" pitchFamily="34" charset="-122"/>
              <a:cs typeface="Courier New"/>
            </a:endParaRPr>
          </a:p>
        </p:txBody>
      </p:sp>
      <p:grpSp>
        <p:nvGrpSpPr>
          <p:cNvPr id="4" name="组合 3"/>
          <p:cNvGrpSpPr/>
          <p:nvPr/>
        </p:nvGrpSpPr>
        <p:grpSpPr>
          <a:xfrm>
            <a:off x="827584" y="2967370"/>
            <a:ext cx="7063576" cy="3296779"/>
            <a:chOff x="827584" y="2967370"/>
            <a:chExt cx="7063576" cy="3296779"/>
          </a:xfrm>
        </p:grpSpPr>
        <p:sp>
          <p:nvSpPr>
            <p:cNvPr id="6" name="Rectangle 4"/>
            <p:cNvSpPr>
              <a:spLocks noChangeArrowheads="1"/>
            </p:cNvSpPr>
            <p:nvPr/>
          </p:nvSpPr>
          <p:spPr bwMode="auto">
            <a:xfrm>
              <a:off x="6623547" y="5013213"/>
              <a:ext cx="909637" cy="1250936"/>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AutoShape 5"/>
            <p:cNvSpPr>
              <a:spLocks noChangeArrowheads="1"/>
            </p:cNvSpPr>
            <p:nvPr/>
          </p:nvSpPr>
          <p:spPr bwMode="auto">
            <a:xfrm>
              <a:off x="5099547" y="5221702"/>
              <a:ext cx="1492250" cy="729713"/>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6"/>
            <p:cNvSpPr>
              <a:spLocks noChangeArrowheads="1"/>
            </p:cNvSpPr>
            <p:nvPr/>
          </p:nvSpPr>
          <p:spPr bwMode="auto">
            <a:xfrm>
              <a:off x="4185147" y="5265137"/>
              <a:ext cx="909637" cy="790522"/>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AutoShape 7"/>
            <p:cNvSpPr>
              <a:spLocks noChangeArrowheads="1"/>
            </p:cNvSpPr>
            <p:nvPr/>
          </p:nvSpPr>
          <p:spPr bwMode="auto">
            <a:xfrm>
              <a:off x="2727822" y="5221702"/>
              <a:ext cx="1452562" cy="729713"/>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8"/>
            <p:cNvSpPr>
              <a:spLocks noChangeArrowheads="1"/>
            </p:cNvSpPr>
            <p:nvPr/>
          </p:nvSpPr>
          <p:spPr bwMode="auto">
            <a:xfrm>
              <a:off x="1743572" y="3449543"/>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ectangle 9"/>
            <p:cNvSpPr>
              <a:spLocks noChangeArrowheads="1"/>
            </p:cNvSpPr>
            <p:nvPr/>
          </p:nvSpPr>
          <p:spPr bwMode="auto">
            <a:xfrm>
              <a:off x="1743572" y="3658032"/>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Rectangle 10"/>
            <p:cNvSpPr>
              <a:spLocks noChangeArrowheads="1"/>
            </p:cNvSpPr>
            <p:nvPr/>
          </p:nvSpPr>
          <p:spPr bwMode="auto">
            <a:xfrm>
              <a:off x="1743572" y="3866521"/>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11"/>
            <p:cNvSpPr>
              <a:spLocks noChangeArrowheads="1"/>
            </p:cNvSpPr>
            <p:nvPr/>
          </p:nvSpPr>
          <p:spPr bwMode="auto">
            <a:xfrm>
              <a:off x="1743572" y="4075011"/>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Rectangle 12"/>
            <p:cNvSpPr>
              <a:spLocks noChangeArrowheads="1"/>
            </p:cNvSpPr>
            <p:nvPr/>
          </p:nvSpPr>
          <p:spPr bwMode="auto">
            <a:xfrm>
              <a:off x="1743572" y="4283500"/>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AutoShape 13"/>
            <p:cNvSpPr>
              <a:spLocks noChangeArrowheads="1"/>
            </p:cNvSpPr>
            <p:nvPr/>
          </p:nvSpPr>
          <p:spPr bwMode="auto">
            <a:xfrm>
              <a:off x="2516684" y="3449543"/>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AutoShape 14"/>
            <p:cNvSpPr>
              <a:spLocks noChangeArrowheads="1"/>
            </p:cNvSpPr>
            <p:nvPr/>
          </p:nvSpPr>
          <p:spPr bwMode="auto">
            <a:xfrm flipH="1">
              <a:off x="2427784" y="3970766"/>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ectangle 15"/>
            <p:cNvSpPr>
              <a:spLocks noChangeArrowheads="1"/>
            </p:cNvSpPr>
            <p:nvPr/>
          </p:nvSpPr>
          <p:spPr bwMode="auto">
            <a:xfrm>
              <a:off x="2961184" y="3241053"/>
              <a:ext cx="533400" cy="1459425"/>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18" name="Text Box 16"/>
            <p:cNvSpPr txBox="1">
              <a:spLocks noChangeArrowheads="1"/>
            </p:cNvSpPr>
            <p:nvPr/>
          </p:nvSpPr>
          <p:spPr bwMode="auto">
            <a:xfrm>
              <a:off x="1368778" y="2967370"/>
              <a:ext cx="147508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AutoShape 17"/>
            <p:cNvSpPr>
              <a:spLocks noChangeArrowheads="1"/>
            </p:cNvSpPr>
            <p:nvPr/>
          </p:nvSpPr>
          <p:spPr bwMode="auto">
            <a:xfrm>
              <a:off x="1818184" y="4596234"/>
              <a:ext cx="609600" cy="625468"/>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Rectangle 19"/>
            <p:cNvSpPr>
              <a:spLocks noChangeArrowheads="1"/>
            </p:cNvSpPr>
            <p:nvPr/>
          </p:nvSpPr>
          <p:spPr bwMode="auto">
            <a:xfrm>
              <a:off x="827584" y="5265137"/>
              <a:ext cx="1873250" cy="79052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Text Box 21"/>
            <p:cNvSpPr txBox="1">
              <a:spLocks noChangeArrowheads="1"/>
            </p:cNvSpPr>
            <p:nvPr/>
          </p:nvSpPr>
          <p:spPr bwMode="auto">
            <a:xfrm>
              <a:off x="7530009" y="4802511"/>
              <a:ext cx="343364"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24" name="Text Box 22"/>
            <p:cNvSpPr txBox="1">
              <a:spLocks noChangeArrowheads="1"/>
            </p:cNvSpPr>
            <p:nvPr/>
          </p:nvSpPr>
          <p:spPr bwMode="auto">
            <a:xfrm>
              <a:off x="7514134" y="5490960"/>
              <a:ext cx="377026"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5" name="Rectangle 23"/>
            <p:cNvSpPr>
              <a:spLocks noChangeArrowheads="1"/>
            </p:cNvSpPr>
            <p:nvPr/>
          </p:nvSpPr>
          <p:spPr bwMode="auto">
            <a:xfrm>
              <a:off x="6618784" y="5514891"/>
              <a:ext cx="914400" cy="353997"/>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b="1" dirty="0">
                  <a:latin typeface="微软雅黑" panose="020B0503020204020204" pitchFamily="34" charset="-122"/>
                  <a:ea typeface="微软雅黑" panose="020B0503020204020204" pitchFamily="34" charset="-122"/>
                  <a:cs typeface="Times New Roman" panose="02020603050405020304" pitchFamily="18" charset="0"/>
                </a:rPr>
                <a:t>x</a:t>
              </a:r>
            </a:p>
          </p:txBody>
        </p:sp>
        <p:sp>
          <p:nvSpPr>
            <p:cNvPr id="26" name="Text Box 24"/>
            <p:cNvSpPr txBox="1">
              <a:spLocks noChangeArrowheads="1"/>
            </p:cNvSpPr>
            <p:nvPr/>
          </p:nvSpPr>
          <p:spPr bwMode="auto">
            <a:xfrm>
              <a:off x="6693467" y="4509323"/>
              <a:ext cx="70083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 Box 25"/>
            <p:cNvSpPr txBox="1">
              <a:spLocks noChangeArrowheads="1"/>
            </p:cNvSpPr>
            <p:nvPr/>
          </p:nvSpPr>
          <p:spPr bwMode="auto">
            <a:xfrm>
              <a:off x="4213375" y="4822057"/>
              <a:ext cx="859531"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 Box 26"/>
            <p:cNvSpPr txBox="1">
              <a:spLocks noChangeArrowheads="1"/>
            </p:cNvSpPr>
            <p:nvPr/>
          </p:nvSpPr>
          <p:spPr bwMode="auto">
            <a:xfrm>
              <a:off x="981365" y="3862137"/>
              <a:ext cx="830677"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Text Box 20"/>
            <p:cNvSpPr txBox="1">
              <a:spLocks noChangeArrowheads="1"/>
            </p:cNvSpPr>
            <p:nvPr/>
          </p:nvSpPr>
          <p:spPr bwMode="auto">
            <a:xfrm>
              <a:off x="1921194" y="3953336"/>
              <a:ext cx="335348" cy="400109"/>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x</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Line 18"/>
            <p:cNvSpPr>
              <a:spLocks noChangeShapeType="1"/>
            </p:cNvSpPr>
            <p:nvPr/>
          </p:nvSpPr>
          <p:spPr bwMode="auto">
            <a:xfrm flipH="1">
              <a:off x="2112079" y="4326935"/>
              <a:ext cx="0" cy="1164025"/>
            </a:xfrm>
            <a:prstGeom prst="line">
              <a:avLst/>
            </a:prstGeom>
            <a:noFill/>
            <a:ln w="76200">
              <a:solidFill>
                <a:srgbClr val="0033CC"/>
              </a:solidFill>
              <a:round/>
              <a:headEnd type="triangle" w="med" len="med"/>
              <a:tailEnd type="non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40075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spc="-5" dirty="0">
                <a:solidFill>
                  <a:prstClr val="black"/>
                </a:solidFill>
                <a:cs typeface="Calibri"/>
              </a:rPr>
              <a:t>CPU </a:t>
            </a:r>
            <a:r>
              <a:rPr lang="zh-CN" altLang="en-US" b="1" spc="-5" dirty="0">
                <a:solidFill>
                  <a:prstClr val="black"/>
                </a:solidFill>
                <a:cs typeface="Calibri"/>
              </a:rPr>
              <a:t>将地址</a:t>
            </a:r>
            <a:r>
              <a:rPr lang="en-US" altLang="zh-CN" b="1" spc="-5" dirty="0">
                <a:solidFill>
                  <a:prstClr val="black"/>
                </a:solidFill>
                <a:cs typeface="Calibri"/>
              </a:rPr>
              <a:t>A</a:t>
            </a:r>
            <a:r>
              <a:rPr lang="zh-CN" altLang="en-US" b="1" spc="-5" dirty="0">
                <a:solidFill>
                  <a:prstClr val="black"/>
                </a:solidFill>
                <a:cs typeface="Calibri"/>
              </a:rPr>
              <a:t>放到总线上，主存储器读地址</a:t>
            </a:r>
            <a:r>
              <a:rPr lang="en-US" altLang="zh-CN" b="1" spc="-5" dirty="0">
                <a:solidFill>
                  <a:prstClr val="black"/>
                </a:solidFill>
                <a:cs typeface="Calibri"/>
              </a:rPr>
              <a:t>A</a:t>
            </a:r>
            <a:r>
              <a:rPr lang="zh-CN" altLang="en-US" b="1" spc="-5" dirty="0">
                <a:solidFill>
                  <a:prstClr val="black"/>
                </a:solidFill>
                <a:cs typeface="Calibri"/>
              </a:rPr>
              <a:t>并等待数据到来</a:t>
            </a:r>
            <a:endParaRPr lang="zh-CN" altLang="en-US" dirty="0"/>
          </a:p>
        </p:txBody>
      </p:sp>
      <p:sp>
        <p:nvSpPr>
          <p:cNvPr id="3" name="标题 2"/>
          <p:cNvSpPr>
            <a:spLocks noGrp="1"/>
          </p:cNvSpPr>
          <p:nvPr>
            <p:ph type="title"/>
          </p:nvPr>
        </p:nvSpPr>
        <p:spPr/>
        <p:txBody>
          <a:bodyPr/>
          <a:lstStyle/>
          <a:p>
            <a:r>
              <a:rPr lang="zh-CN" altLang="en-US" spc="-5" dirty="0"/>
              <a:t>存储器写事务</a:t>
            </a:r>
            <a:r>
              <a:rPr lang="en-US" altLang="zh-CN" spc="-5" dirty="0"/>
              <a:t>(1)</a:t>
            </a:r>
            <a:endParaRPr lang="zh-CN" altLang="en-US" dirty="0"/>
          </a:p>
        </p:txBody>
      </p:sp>
      <p:sp>
        <p:nvSpPr>
          <p:cNvPr id="4" name="Rectangle 4"/>
          <p:cNvSpPr>
            <a:spLocks noChangeArrowheads="1"/>
          </p:cNvSpPr>
          <p:nvPr/>
        </p:nvSpPr>
        <p:spPr bwMode="auto">
          <a:xfrm>
            <a:off x="6623547" y="5013213"/>
            <a:ext cx="909637" cy="1250936"/>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AutoShape 5"/>
          <p:cNvSpPr>
            <a:spLocks noChangeArrowheads="1"/>
          </p:cNvSpPr>
          <p:nvPr/>
        </p:nvSpPr>
        <p:spPr bwMode="auto">
          <a:xfrm>
            <a:off x="5099547" y="5221702"/>
            <a:ext cx="1492250" cy="729713"/>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6"/>
          <p:cNvSpPr>
            <a:spLocks noChangeArrowheads="1"/>
          </p:cNvSpPr>
          <p:nvPr/>
        </p:nvSpPr>
        <p:spPr bwMode="auto">
          <a:xfrm>
            <a:off x="4185147" y="5265137"/>
            <a:ext cx="909637" cy="790522"/>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AutoShape 7"/>
          <p:cNvSpPr>
            <a:spLocks noChangeArrowheads="1"/>
          </p:cNvSpPr>
          <p:nvPr/>
        </p:nvSpPr>
        <p:spPr bwMode="auto">
          <a:xfrm>
            <a:off x="2727822" y="5221702"/>
            <a:ext cx="1452562" cy="729713"/>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8"/>
          <p:cNvSpPr>
            <a:spLocks noChangeArrowheads="1"/>
          </p:cNvSpPr>
          <p:nvPr/>
        </p:nvSpPr>
        <p:spPr bwMode="auto">
          <a:xfrm>
            <a:off x="1743572" y="3449543"/>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Rectangle 9"/>
          <p:cNvSpPr>
            <a:spLocks noChangeArrowheads="1"/>
          </p:cNvSpPr>
          <p:nvPr/>
        </p:nvSpPr>
        <p:spPr bwMode="auto">
          <a:xfrm>
            <a:off x="1743572" y="3658032"/>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10"/>
          <p:cNvSpPr>
            <a:spLocks noChangeArrowheads="1"/>
          </p:cNvSpPr>
          <p:nvPr/>
        </p:nvSpPr>
        <p:spPr bwMode="auto">
          <a:xfrm>
            <a:off x="1743572" y="3866521"/>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ectangle 11"/>
          <p:cNvSpPr>
            <a:spLocks noChangeArrowheads="1"/>
          </p:cNvSpPr>
          <p:nvPr/>
        </p:nvSpPr>
        <p:spPr bwMode="auto">
          <a:xfrm>
            <a:off x="1743572" y="4075011"/>
            <a:ext cx="684212" cy="24753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Rectangle 12"/>
          <p:cNvSpPr>
            <a:spLocks noChangeArrowheads="1"/>
          </p:cNvSpPr>
          <p:nvPr/>
        </p:nvSpPr>
        <p:spPr bwMode="auto">
          <a:xfrm>
            <a:off x="1743572" y="4320329"/>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AutoShape 13"/>
          <p:cNvSpPr>
            <a:spLocks noChangeArrowheads="1"/>
          </p:cNvSpPr>
          <p:nvPr/>
        </p:nvSpPr>
        <p:spPr bwMode="auto">
          <a:xfrm>
            <a:off x="2516684" y="3449543"/>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14"/>
          <p:cNvSpPr>
            <a:spLocks noChangeArrowheads="1"/>
          </p:cNvSpPr>
          <p:nvPr/>
        </p:nvSpPr>
        <p:spPr bwMode="auto">
          <a:xfrm flipH="1">
            <a:off x="2427784" y="3970766"/>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Rectangle 15"/>
          <p:cNvSpPr>
            <a:spLocks noChangeArrowheads="1"/>
          </p:cNvSpPr>
          <p:nvPr/>
        </p:nvSpPr>
        <p:spPr bwMode="auto">
          <a:xfrm>
            <a:off x="2961184" y="3241053"/>
            <a:ext cx="533400" cy="1459425"/>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16" name="Text Box 16"/>
          <p:cNvSpPr txBox="1">
            <a:spLocks noChangeArrowheads="1"/>
          </p:cNvSpPr>
          <p:nvPr/>
        </p:nvSpPr>
        <p:spPr bwMode="auto">
          <a:xfrm>
            <a:off x="1368778" y="2967370"/>
            <a:ext cx="147508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AutoShape 17"/>
          <p:cNvSpPr>
            <a:spLocks noChangeArrowheads="1"/>
          </p:cNvSpPr>
          <p:nvPr/>
        </p:nvSpPr>
        <p:spPr bwMode="auto">
          <a:xfrm>
            <a:off x="1818184" y="4596234"/>
            <a:ext cx="609600" cy="625468"/>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19"/>
          <p:cNvSpPr>
            <a:spLocks noChangeArrowheads="1"/>
          </p:cNvSpPr>
          <p:nvPr/>
        </p:nvSpPr>
        <p:spPr bwMode="auto">
          <a:xfrm>
            <a:off x="827584" y="5265137"/>
            <a:ext cx="1873250" cy="79052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 Box 21"/>
          <p:cNvSpPr txBox="1">
            <a:spLocks noChangeArrowheads="1"/>
          </p:cNvSpPr>
          <p:nvPr/>
        </p:nvSpPr>
        <p:spPr bwMode="auto">
          <a:xfrm>
            <a:off x="7530009" y="4802511"/>
            <a:ext cx="343364"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20" name="Text Box 22"/>
          <p:cNvSpPr txBox="1">
            <a:spLocks noChangeArrowheads="1"/>
          </p:cNvSpPr>
          <p:nvPr/>
        </p:nvSpPr>
        <p:spPr bwMode="auto">
          <a:xfrm>
            <a:off x="7514134" y="5490960"/>
            <a:ext cx="377026"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1" name="Rectangle 23"/>
          <p:cNvSpPr>
            <a:spLocks noChangeArrowheads="1"/>
          </p:cNvSpPr>
          <p:nvPr/>
        </p:nvSpPr>
        <p:spPr bwMode="auto">
          <a:xfrm>
            <a:off x="6618784" y="5514891"/>
            <a:ext cx="914400" cy="353997"/>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Text Box 24"/>
          <p:cNvSpPr txBox="1">
            <a:spLocks noChangeArrowheads="1"/>
          </p:cNvSpPr>
          <p:nvPr/>
        </p:nvSpPr>
        <p:spPr bwMode="auto">
          <a:xfrm>
            <a:off x="6693467" y="4509323"/>
            <a:ext cx="70083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Text Box 25"/>
          <p:cNvSpPr txBox="1">
            <a:spLocks noChangeArrowheads="1"/>
          </p:cNvSpPr>
          <p:nvPr/>
        </p:nvSpPr>
        <p:spPr bwMode="auto">
          <a:xfrm>
            <a:off x="4213375" y="4822057"/>
            <a:ext cx="859531"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Text Box 26"/>
          <p:cNvSpPr txBox="1">
            <a:spLocks noChangeArrowheads="1"/>
          </p:cNvSpPr>
          <p:nvPr/>
        </p:nvSpPr>
        <p:spPr bwMode="auto">
          <a:xfrm>
            <a:off x="981365" y="3862137"/>
            <a:ext cx="830677"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Text Box 20"/>
          <p:cNvSpPr txBox="1">
            <a:spLocks noChangeArrowheads="1"/>
          </p:cNvSpPr>
          <p:nvPr/>
        </p:nvSpPr>
        <p:spPr bwMode="auto">
          <a:xfrm>
            <a:off x="1921194" y="3944768"/>
            <a:ext cx="300571" cy="408678"/>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Line 18"/>
          <p:cNvSpPr>
            <a:spLocks noChangeShapeType="1"/>
          </p:cNvSpPr>
          <p:nvPr/>
        </p:nvSpPr>
        <p:spPr bwMode="auto">
          <a:xfrm flipH="1">
            <a:off x="2732583" y="5580126"/>
            <a:ext cx="3886199" cy="18190"/>
          </a:xfrm>
          <a:prstGeom prst="line">
            <a:avLst/>
          </a:prstGeom>
          <a:noFill/>
          <a:ln w="76200">
            <a:solidFill>
              <a:srgbClr val="0033CC"/>
            </a:solidFill>
            <a:round/>
            <a:headEnd type="triangle" w="med" len="med"/>
            <a:tailEnd type="non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 Box 20"/>
          <p:cNvSpPr txBox="1">
            <a:spLocks noChangeArrowheads="1"/>
          </p:cNvSpPr>
          <p:nvPr/>
        </p:nvSpPr>
        <p:spPr bwMode="auto">
          <a:xfrm>
            <a:off x="5593659" y="4867621"/>
            <a:ext cx="377027"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i="1" dirty="0">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8" name="object 32"/>
          <p:cNvSpPr txBox="1"/>
          <p:nvPr/>
        </p:nvSpPr>
        <p:spPr>
          <a:xfrm>
            <a:off x="834174" y="2470607"/>
            <a:ext cx="3661635" cy="307777"/>
          </a:xfrm>
          <a:prstGeom prst="rect">
            <a:avLst/>
          </a:prstGeom>
        </p:spPr>
        <p:txBody>
          <a:bodyPr vert="horz" wrap="square" lIns="0" tIns="0" rIns="0" bIns="0" rtlCol="0">
            <a:spAutoFit/>
          </a:bodyPr>
          <a:lstStyle/>
          <a:p>
            <a:pPr marL="12700"/>
            <a:r>
              <a:rPr lang="zh-CN" altLang="en-US" sz="2000" b="1" spc="-10" dirty="0">
                <a:solidFill>
                  <a:srgbClr val="FF0000"/>
                </a:solidFill>
                <a:cs typeface="Calibri"/>
              </a:rPr>
              <a:t>存储操作</a:t>
            </a:r>
            <a:r>
              <a:rPr sz="2000" b="1" spc="-10" dirty="0">
                <a:solidFill>
                  <a:prstClr val="black"/>
                </a:solidFill>
                <a:cs typeface="Calibri"/>
              </a:rPr>
              <a:t>: </a:t>
            </a:r>
            <a:r>
              <a:rPr sz="2000" b="1" spc="-5" dirty="0">
                <a:solidFill>
                  <a:prstClr val="black"/>
                </a:solidFill>
                <a:latin typeface="Courier New"/>
                <a:cs typeface="Courier New"/>
              </a:rPr>
              <a:t>movq %rax,</a:t>
            </a:r>
            <a:r>
              <a:rPr sz="2000" b="1" spc="15" dirty="0">
                <a:solidFill>
                  <a:prstClr val="black"/>
                </a:solidFill>
                <a:latin typeface="Courier New"/>
                <a:cs typeface="Courier New"/>
              </a:rPr>
              <a:t> </a:t>
            </a:r>
            <a:r>
              <a:rPr sz="2000" b="1" spc="-5" dirty="0">
                <a:solidFill>
                  <a:prstClr val="black"/>
                </a:solidFill>
                <a:latin typeface="Courier New"/>
                <a:cs typeface="Courier New"/>
              </a:rPr>
              <a:t>A</a:t>
            </a:r>
            <a:endParaRPr sz="2000" dirty="0">
              <a:solidFill>
                <a:prstClr val="black"/>
              </a:solidFill>
              <a:latin typeface="Courier New"/>
              <a:cs typeface="Courier New"/>
            </a:endParaRPr>
          </a:p>
        </p:txBody>
      </p:sp>
    </p:spTree>
    <p:extLst>
      <p:ext uri="{BB962C8B-B14F-4D97-AF65-F5344CB8AC3E}">
        <p14:creationId xmlns:p14="http://schemas.microsoft.com/office/powerpoint/2010/main" val="1201186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spc="-5" dirty="0">
                <a:solidFill>
                  <a:prstClr val="black"/>
                </a:solidFill>
                <a:cs typeface="Calibri"/>
              </a:rPr>
              <a:t>CPU </a:t>
            </a:r>
            <a:r>
              <a:rPr lang="zh-CN" altLang="en-US" b="1" spc="-5" dirty="0">
                <a:solidFill>
                  <a:prstClr val="black"/>
                </a:solidFill>
                <a:cs typeface="Calibri"/>
              </a:rPr>
              <a:t>将字</a:t>
            </a:r>
            <a:r>
              <a:rPr lang="en-US" altLang="zh-CN" b="1" spc="-5" dirty="0">
                <a:solidFill>
                  <a:prstClr val="black"/>
                </a:solidFill>
                <a:cs typeface="Calibri"/>
              </a:rPr>
              <a:t>y</a:t>
            </a:r>
            <a:r>
              <a:rPr lang="zh-CN" altLang="en-US" b="1" spc="-5" dirty="0">
                <a:solidFill>
                  <a:prstClr val="black"/>
                </a:solidFill>
                <a:cs typeface="Calibri"/>
              </a:rPr>
              <a:t>放到总线上</a:t>
            </a:r>
            <a:endParaRPr lang="zh-CN" altLang="en-US" dirty="0"/>
          </a:p>
        </p:txBody>
      </p:sp>
      <p:sp>
        <p:nvSpPr>
          <p:cNvPr id="3" name="标题 2"/>
          <p:cNvSpPr>
            <a:spLocks noGrp="1"/>
          </p:cNvSpPr>
          <p:nvPr>
            <p:ph type="title"/>
          </p:nvPr>
        </p:nvSpPr>
        <p:spPr/>
        <p:txBody>
          <a:bodyPr/>
          <a:lstStyle/>
          <a:p>
            <a:r>
              <a:rPr lang="zh-CN" altLang="en-US" spc="-5" dirty="0"/>
              <a:t>存储器写事务</a:t>
            </a:r>
            <a:r>
              <a:rPr lang="en-US" altLang="zh-CN" spc="-5" dirty="0"/>
              <a:t>(2)</a:t>
            </a:r>
            <a:endParaRPr lang="zh-CN" altLang="en-US" dirty="0"/>
          </a:p>
        </p:txBody>
      </p:sp>
      <p:sp>
        <p:nvSpPr>
          <p:cNvPr id="4" name="Rectangle 4"/>
          <p:cNvSpPr>
            <a:spLocks noChangeArrowheads="1"/>
          </p:cNvSpPr>
          <p:nvPr/>
        </p:nvSpPr>
        <p:spPr bwMode="auto">
          <a:xfrm>
            <a:off x="6623547" y="5013213"/>
            <a:ext cx="909637" cy="1250936"/>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AutoShape 5"/>
          <p:cNvSpPr>
            <a:spLocks noChangeArrowheads="1"/>
          </p:cNvSpPr>
          <p:nvPr/>
        </p:nvSpPr>
        <p:spPr bwMode="auto">
          <a:xfrm>
            <a:off x="5099547" y="5221702"/>
            <a:ext cx="1492250" cy="729713"/>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6"/>
          <p:cNvSpPr>
            <a:spLocks noChangeArrowheads="1"/>
          </p:cNvSpPr>
          <p:nvPr/>
        </p:nvSpPr>
        <p:spPr bwMode="auto">
          <a:xfrm>
            <a:off x="4185147" y="5265137"/>
            <a:ext cx="909637" cy="790522"/>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AutoShape 7"/>
          <p:cNvSpPr>
            <a:spLocks noChangeArrowheads="1"/>
          </p:cNvSpPr>
          <p:nvPr/>
        </p:nvSpPr>
        <p:spPr bwMode="auto">
          <a:xfrm>
            <a:off x="2727822" y="5221702"/>
            <a:ext cx="1452562" cy="729713"/>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8"/>
          <p:cNvSpPr>
            <a:spLocks noChangeArrowheads="1"/>
          </p:cNvSpPr>
          <p:nvPr/>
        </p:nvSpPr>
        <p:spPr bwMode="auto">
          <a:xfrm>
            <a:off x="1743572" y="3449543"/>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Rectangle 9"/>
          <p:cNvSpPr>
            <a:spLocks noChangeArrowheads="1"/>
          </p:cNvSpPr>
          <p:nvPr/>
        </p:nvSpPr>
        <p:spPr bwMode="auto">
          <a:xfrm>
            <a:off x="1743572" y="3658032"/>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10"/>
          <p:cNvSpPr>
            <a:spLocks noChangeArrowheads="1"/>
          </p:cNvSpPr>
          <p:nvPr/>
        </p:nvSpPr>
        <p:spPr bwMode="auto">
          <a:xfrm>
            <a:off x="1743572" y="3866521"/>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ectangle 11"/>
          <p:cNvSpPr>
            <a:spLocks noChangeArrowheads="1"/>
          </p:cNvSpPr>
          <p:nvPr/>
        </p:nvSpPr>
        <p:spPr bwMode="auto">
          <a:xfrm>
            <a:off x="1743572" y="4075011"/>
            <a:ext cx="684212" cy="24753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Rectangle 12"/>
          <p:cNvSpPr>
            <a:spLocks noChangeArrowheads="1"/>
          </p:cNvSpPr>
          <p:nvPr/>
        </p:nvSpPr>
        <p:spPr bwMode="auto">
          <a:xfrm>
            <a:off x="1743572" y="4320329"/>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AutoShape 13"/>
          <p:cNvSpPr>
            <a:spLocks noChangeArrowheads="1"/>
          </p:cNvSpPr>
          <p:nvPr/>
        </p:nvSpPr>
        <p:spPr bwMode="auto">
          <a:xfrm>
            <a:off x="2516684" y="3449543"/>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14"/>
          <p:cNvSpPr>
            <a:spLocks noChangeArrowheads="1"/>
          </p:cNvSpPr>
          <p:nvPr/>
        </p:nvSpPr>
        <p:spPr bwMode="auto">
          <a:xfrm flipH="1">
            <a:off x="2427784" y="3970766"/>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Rectangle 15"/>
          <p:cNvSpPr>
            <a:spLocks noChangeArrowheads="1"/>
          </p:cNvSpPr>
          <p:nvPr/>
        </p:nvSpPr>
        <p:spPr bwMode="auto">
          <a:xfrm>
            <a:off x="2961184" y="3241053"/>
            <a:ext cx="533400" cy="1459425"/>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16" name="Text Box 16"/>
          <p:cNvSpPr txBox="1">
            <a:spLocks noChangeArrowheads="1"/>
          </p:cNvSpPr>
          <p:nvPr/>
        </p:nvSpPr>
        <p:spPr bwMode="auto">
          <a:xfrm>
            <a:off x="1368778" y="2967370"/>
            <a:ext cx="147508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AutoShape 17"/>
          <p:cNvSpPr>
            <a:spLocks noChangeArrowheads="1"/>
          </p:cNvSpPr>
          <p:nvPr/>
        </p:nvSpPr>
        <p:spPr bwMode="auto">
          <a:xfrm>
            <a:off x="1818184" y="4596234"/>
            <a:ext cx="609600" cy="625468"/>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19"/>
          <p:cNvSpPr>
            <a:spLocks noChangeArrowheads="1"/>
          </p:cNvSpPr>
          <p:nvPr/>
        </p:nvSpPr>
        <p:spPr bwMode="auto">
          <a:xfrm>
            <a:off x="827584" y="5265137"/>
            <a:ext cx="1873250" cy="79052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 Box 21"/>
          <p:cNvSpPr txBox="1">
            <a:spLocks noChangeArrowheads="1"/>
          </p:cNvSpPr>
          <p:nvPr/>
        </p:nvSpPr>
        <p:spPr bwMode="auto">
          <a:xfrm>
            <a:off x="7530009" y="4802511"/>
            <a:ext cx="343364"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20" name="Text Box 22"/>
          <p:cNvSpPr txBox="1">
            <a:spLocks noChangeArrowheads="1"/>
          </p:cNvSpPr>
          <p:nvPr/>
        </p:nvSpPr>
        <p:spPr bwMode="auto">
          <a:xfrm>
            <a:off x="7514134" y="5490960"/>
            <a:ext cx="377026"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1" name="Rectangle 23"/>
          <p:cNvSpPr>
            <a:spLocks noChangeArrowheads="1"/>
          </p:cNvSpPr>
          <p:nvPr/>
        </p:nvSpPr>
        <p:spPr bwMode="auto">
          <a:xfrm>
            <a:off x="6618784" y="5514891"/>
            <a:ext cx="914400" cy="353997"/>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Text Box 24"/>
          <p:cNvSpPr txBox="1">
            <a:spLocks noChangeArrowheads="1"/>
          </p:cNvSpPr>
          <p:nvPr/>
        </p:nvSpPr>
        <p:spPr bwMode="auto">
          <a:xfrm>
            <a:off x="6693467" y="4509323"/>
            <a:ext cx="70083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Text Box 25"/>
          <p:cNvSpPr txBox="1">
            <a:spLocks noChangeArrowheads="1"/>
          </p:cNvSpPr>
          <p:nvPr/>
        </p:nvSpPr>
        <p:spPr bwMode="auto">
          <a:xfrm>
            <a:off x="4213375" y="4822057"/>
            <a:ext cx="859531"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Text Box 26"/>
          <p:cNvSpPr txBox="1">
            <a:spLocks noChangeArrowheads="1"/>
          </p:cNvSpPr>
          <p:nvPr/>
        </p:nvSpPr>
        <p:spPr bwMode="auto">
          <a:xfrm>
            <a:off x="981365" y="3862137"/>
            <a:ext cx="830677"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Text Box 20"/>
          <p:cNvSpPr txBox="1">
            <a:spLocks noChangeArrowheads="1"/>
          </p:cNvSpPr>
          <p:nvPr/>
        </p:nvSpPr>
        <p:spPr bwMode="auto">
          <a:xfrm>
            <a:off x="1921194" y="3944768"/>
            <a:ext cx="300571" cy="408678"/>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Line 18"/>
          <p:cNvSpPr>
            <a:spLocks noChangeShapeType="1"/>
          </p:cNvSpPr>
          <p:nvPr/>
        </p:nvSpPr>
        <p:spPr bwMode="auto">
          <a:xfrm flipH="1">
            <a:off x="2035810" y="5580126"/>
            <a:ext cx="4582972" cy="41686"/>
          </a:xfrm>
          <a:prstGeom prst="line">
            <a:avLst/>
          </a:prstGeom>
          <a:noFill/>
          <a:ln w="76200">
            <a:solidFill>
              <a:srgbClr val="0033CC"/>
            </a:solidFill>
            <a:round/>
            <a:headEnd type="triangle" w="med" len="med"/>
            <a:tailEnd type="non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 Box 20"/>
          <p:cNvSpPr txBox="1">
            <a:spLocks noChangeArrowheads="1"/>
          </p:cNvSpPr>
          <p:nvPr/>
        </p:nvSpPr>
        <p:spPr bwMode="auto">
          <a:xfrm>
            <a:off x="5616101" y="4941249"/>
            <a:ext cx="332142"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object 32"/>
          <p:cNvSpPr txBox="1"/>
          <p:nvPr/>
        </p:nvSpPr>
        <p:spPr>
          <a:xfrm>
            <a:off x="834174" y="2470607"/>
            <a:ext cx="3661635" cy="307777"/>
          </a:xfrm>
          <a:prstGeom prst="rect">
            <a:avLst/>
          </a:prstGeom>
        </p:spPr>
        <p:txBody>
          <a:bodyPr vert="horz" wrap="square" lIns="0" tIns="0" rIns="0" bIns="0" rtlCol="0">
            <a:spAutoFit/>
          </a:bodyPr>
          <a:lstStyle/>
          <a:p>
            <a:pPr marL="12700"/>
            <a:r>
              <a:rPr lang="zh-CN" altLang="en-US" sz="2000" b="1" spc="-10" dirty="0">
                <a:solidFill>
                  <a:srgbClr val="FF0000"/>
                </a:solidFill>
                <a:cs typeface="Calibri"/>
              </a:rPr>
              <a:t>存储操作</a:t>
            </a:r>
            <a:r>
              <a:rPr sz="2000" b="1" spc="-10" dirty="0">
                <a:solidFill>
                  <a:prstClr val="black"/>
                </a:solidFill>
                <a:cs typeface="Calibri"/>
              </a:rPr>
              <a:t>: </a:t>
            </a:r>
            <a:r>
              <a:rPr sz="2000" b="1" spc="-5" dirty="0">
                <a:solidFill>
                  <a:prstClr val="black"/>
                </a:solidFill>
                <a:latin typeface="Courier New"/>
                <a:cs typeface="Courier New"/>
              </a:rPr>
              <a:t>movq %rax,</a:t>
            </a:r>
            <a:r>
              <a:rPr sz="2000" b="1" spc="15" dirty="0">
                <a:solidFill>
                  <a:prstClr val="black"/>
                </a:solidFill>
                <a:latin typeface="Courier New"/>
                <a:cs typeface="Courier New"/>
              </a:rPr>
              <a:t> </a:t>
            </a:r>
            <a:r>
              <a:rPr sz="2000" b="1" spc="-5" dirty="0">
                <a:solidFill>
                  <a:prstClr val="black"/>
                </a:solidFill>
                <a:latin typeface="Courier New"/>
                <a:cs typeface="Courier New"/>
              </a:rPr>
              <a:t>A</a:t>
            </a:r>
            <a:endParaRPr sz="2000" dirty="0">
              <a:solidFill>
                <a:prstClr val="black"/>
              </a:solidFill>
              <a:latin typeface="Courier New"/>
              <a:cs typeface="Courier New"/>
            </a:endParaRPr>
          </a:p>
        </p:txBody>
      </p:sp>
      <p:sp>
        <p:nvSpPr>
          <p:cNvPr id="29" name="Line 18"/>
          <p:cNvSpPr>
            <a:spLocks noChangeShapeType="1"/>
          </p:cNvSpPr>
          <p:nvPr/>
        </p:nvSpPr>
        <p:spPr bwMode="auto">
          <a:xfrm flipV="1">
            <a:off x="2052516" y="4320328"/>
            <a:ext cx="17291" cy="1340920"/>
          </a:xfrm>
          <a:prstGeom prst="line">
            <a:avLst/>
          </a:prstGeom>
          <a:noFill/>
          <a:ln w="76200">
            <a:solidFill>
              <a:srgbClr val="0033CC"/>
            </a:solidFill>
            <a:round/>
            <a:headEnd type="none" w="med" len="med"/>
            <a:tailEnd type="none" w="med" len="me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8610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spc="-5" dirty="0" smtClean="0">
                <a:solidFill>
                  <a:prstClr val="black"/>
                </a:solidFill>
                <a:cs typeface="Calibri"/>
              </a:rPr>
              <a:t>Y</a:t>
            </a:r>
            <a:r>
              <a:rPr lang="zh-CN" altLang="en-US" b="1" spc="-5" dirty="0" smtClean="0">
                <a:solidFill>
                  <a:prstClr val="black"/>
                </a:solidFill>
                <a:cs typeface="Calibri"/>
              </a:rPr>
              <a:t>被写入到指定的内存单元</a:t>
            </a:r>
            <a:endParaRPr lang="zh-CN" altLang="en-US" dirty="0"/>
          </a:p>
        </p:txBody>
      </p:sp>
      <p:sp>
        <p:nvSpPr>
          <p:cNvPr id="3" name="标题 2"/>
          <p:cNvSpPr>
            <a:spLocks noGrp="1"/>
          </p:cNvSpPr>
          <p:nvPr>
            <p:ph type="title"/>
          </p:nvPr>
        </p:nvSpPr>
        <p:spPr/>
        <p:txBody>
          <a:bodyPr/>
          <a:lstStyle/>
          <a:p>
            <a:r>
              <a:rPr lang="zh-CN" altLang="en-US" spc="-5" dirty="0"/>
              <a:t>存储器写事务</a:t>
            </a:r>
            <a:r>
              <a:rPr lang="en-US" altLang="zh-CN" spc="-5" dirty="0"/>
              <a:t>(3)</a:t>
            </a:r>
            <a:endParaRPr lang="zh-CN" altLang="en-US" dirty="0"/>
          </a:p>
        </p:txBody>
      </p:sp>
      <p:sp>
        <p:nvSpPr>
          <p:cNvPr id="4" name="Rectangle 4"/>
          <p:cNvSpPr>
            <a:spLocks noChangeArrowheads="1"/>
          </p:cNvSpPr>
          <p:nvPr/>
        </p:nvSpPr>
        <p:spPr bwMode="auto">
          <a:xfrm>
            <a:off x="6623547" y="5013213"/>
            <a:ext cx="909637" cy="1250936"/>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AutoShape 5"/>
          <p:cNvSpPr>
            <a:spLocks noChangeArrowheads="1"/>
          </p:cNvSpPr>
          <p:nvPr/>
        </p:nvSpPr>
        <p:spPr bwMode="auto">
          <a:xfrm>
            <a:off x="5099547" y="5221702"/>
            <a:ext cx="1492250" cy="729713"/>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6"/>
          <p:cNvSpPr>
            <a:spLocks noChangeArrowheads="1"/>
          </p:cNvSpPr>
          <p:nvPr/>
        </p:nvSpPr>
        <p:spPr bwMode="auto">
          <a:xfrm>
            <a:off x="4185147" y="5265137"/>
            <a:ext cx="909637" cy="790522"/>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00000"/>
              </a:lnSpc>
            </a:pPr>
            <a:endParaRPr 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AutoShape 7"/>
          <p:cNvSpPr>
            <a:spLocks noChangeArrowheads="1"/>
          </p:cNvSpPr>
          <p:nvPr/>
        </p:nvSpPr>
        <p:spPr bwMode="auto">
          <a:xfrm>
            <a:off x="2727822" y="5221702"/>
            <a:ext cx="1452562" cy="729713"/>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8"/>
          <p:cNvSpPr>
            <a:spLocks noChangeArrowheads="1"/>
          </p:cNvSpPr>
          <p:nvPr/>
        </p:nvSpPr>
        <p:spPr bwMode="auto">
          <a:xfrm>
            <a:off x="1743572" y="3449543"/>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Rectangle 9"/>
          <p:cNvSpPr>
            <a:spLocks noChangeArrowheads="1"/>
          </p:cNvSpPr>
          <p:nvPr/>
        </p:nvSpPr>
        <p:spPr bwMode="auto">
          <a:xfrm>
            <a:off x="1743572" y="3658032"/>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10"/>
          <p:cNvSpPr>
            <a:spLocks noChangeArrowheads="1"/>
          </p:cNvSpPr>
          <p:nvPr/>
        </p:nvSpPr>
        <p:spPr bwMode="auto">
          <a:xfrm>
            <a:off x="1743572" y="3866521"/>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Rectangle 11"/>
          <p:cNvSpPr>
            <a:spLocks noChangeArrowheads="1"/>
          </p:cNvSpPr>
          <p:nvPr/>
        </p:nvSpPr>
        <p:spPr bwMode="auto">
          <a:xfrm>
            <a:off x="1743572" y="4075011"/>
            <a:ext cx="684212" cy="24753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Rectangle 12"/>
          <p:cNvSpPr>
            <a:spLocks noChangeArrowheads="1"/>
          </p:cNvSpPr>
          <p:nvPr/>
        </p:nvSpPr>
        <p:spPr bwMode="auto">
          <a:xfrm>
            <a:off x="1743572" y="4320329"/>
            <a:ext cx="684212" cy="20848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AutoShape 13"/>
          <p:cNvSpPr>
            <a:spLocks noChangeArrowheads="1"/>
          </p:cNvSpPr>
          <p:nvPr/>
        </p:nvSpPr>
        <p:spPr bwMode="auto">
          <a:xfrm>
            <a:off x="2516684" y="3449543"/>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14"/>
          <p:cNvSpPr>
            <a:spLocks noChangeArrowheads="1"/>
          </p:cNvSpPr>
          <p:nvPr/>
        </p:nvSpPr>
        <p:spPr bwMode="auto">
          <a:xfrm flipH="1">
            <a:off x="2427784" y="3970766"/>
            <a:ext cx="444500" cy="521223"/>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Rectangle 15"/>
          <p:cNvSpPr>
            <a:spLocks noChangeArrowheads="1"/>
          </p:cNvSpPr>
          <p:nvPr/>
        </p:nvSpPr>
        <p:spPr bwMode="auto">
          <a:xfrm>
            <a:off x="2961184" y="3241053"/>
            <a:ext cx="533400" cy="1459425"/>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ALU</a:t>
            </a:r>
          </a:p>
        </p:txBody>
      </p:sp>
      <p:sp>
        <p:nvSpPr>
          <p:cNvPr id="16" name="Text Box 16"/>
          <p:cNvSpPr txBox="1">
            <a:spLocks noChangeArrowheads="1"/>
          </p:cNvSpPr>
          <p:nvPr/>
        </p:nvSpPr>
        <p:spPr bwMode="auto">
          <a:xfrm>
            <a:off x="1368778" y="2967370"/>
            <a:ext cx="147508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寄存器文件</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AutoShape 17"/>
          <p:cNvSpPr>
            <a:spLocks noChangeArrowheads="1"/>
          </p:cNvSpPr>
          <p:nvPr/>
        </p:nvSpPr>
        <p:spPr bwMode="auto">
          <a:xfrm>
            <a:off x="1818184" y="4596234"/>
            <a:ext cx="609600" cy="625468"/>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19"/>
          <p:cNvSpPr>
            <a:spLocks noChangeArrowheads="1"/>
          </p:cNvSpPr>
          <p:nvPr/>
        </p:nvSpPr>
        <p:spPr bwMode="auto">
          <a:xfrm>
            <a:off x="827584" y="5265137"/>
            <a:ext cx="1873250" cy="79052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总线接口</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 Box 21"/>
          <p:cNvSpPr txBox="1">
            <a:spLocks noChangeArrowheads="1"/>
          </p:cNvSpPr>
          <p:nvPr/>
        </p:nvSpPr>
        <p:spPr bwMode="auto">
          <a:xfrm>
            <a:off x="7530009" y="4802511"/>
            <a:ext cx="343364"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20" name="Text Box 22"/>
          <p:cNvSpPr txBox="1">
            <a:spLocks noChangeArrowheads="1"/>
          </p:cNvSpPr>
          <p:nvPr/>
        </p:nvSpPr>
        <p:spPr bwMode="auto">
          <a:xfrm>
            <a:off x="7514134" y="5490960"/>
            <a:ext cx="377026" cy="54736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2000" b="1">
                <a:latin typeface="微软雅黑" panose="020B0503020204020204" pitchFamily="34" charset="-122"/>
                <a:ea typeface="微软雅黑" panose="020B0503020204020204" pitchFamily="34" charset="-122"/>
                <a:cs typeface="Times New Roman" panose="02020603050405020304" pitchFamily="18" charset="0"/>
              </a:rPr>
              <a:t>A</a:t>
            </a:r>
          </a:p>
        </p:txBody>
      </p:sp>
      <p:sp>
        <p:nvSpPr>
          <p:cNvPr id="21" name="Rectangle 23"/>
          <p:cNvSpPr>
            <a:spLocks noChangeArrowheads="1"/>
          </p:cNvSpPr>
          <p:nvPr/>
        </p:nvSpPr>
        <p:spPr bwMode="auto">
          <a:xfrm>
            <a:off x="6618784" y="5514891"/>
            <a:ext cx="914400" cy="353997"/>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Text Box 24"/>
          <p:cNvSpPr txBox="1">
            <a:spLocks noChangeArrowheads="1"/>
          </p:cNvSpPr>
          <p:nvPr/>
        </p:nvSpPr>
        <p:spPr bwMode="auto">
          <a:xfrm>
            <a:off x="6693467" y="4509323"/>
            <a:ext cx="700833"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主存</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Text Box 25"/>
          <p:cNvSpPr txBox="1">
            <a:spLocks noChangeArrowheads="1"/>
          </p:cNvSpPr>
          <p:nvPr/>
        </p:nvSpPr>
        <p:spPr bwMode="auto">
          <a:xfrm>
            <a:off x="4213375" y="4822057"/>
            <a:ext cx="859531"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桥</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Text Box 26"/>
          <p:cNvSpPr txBox="1">
            <a:spLocks noChangeArrowheads="1"/>
          </p:cNvSpPr>
          <p:nvPr/>
        </p:nvSpPr>
        <p:spPr bwMode="auto">
          <a:xfrm>
            <a:off x="981365" y="3862137"/>
            <a:ext cx="830677" cy="54736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latin typeface="微软雅黑" panose="020B0503020204020204" pitchFamily="34" charset="-122"/>
                <a:ea typeface="微软雅黑" panose="020B0503020204020204" pitchFamily="34" charset="-122"/>
                <a:cs typeface="Times New Roman" panose="02020603050405020304" pitchFamily="18" charset="0"/>
              </a:rPr>
              <a:t>rax</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Text Box 20"/>
          <p:cNvSpPr txBox="1">
            <a:spLocks noChangeArrowheads="1"/>
          </p:cNvSpPr>
          <p:nvPr/>
        </p:nvSpPr>
        <p:spPr bwMode="auto">
          <a:xfrm>
            <a:off x="1921194" y="3944768"/>
            <a:ext cx="300571" cy="408678"/>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Text Box 20"/>
          <p:cNvSpPr txBox="1">
            <a:spLocks noChangeArrowheads="1"/>
          </p:cNvSpPr>
          <p:nvPr/>
        </p:nvSpPr>
        <p:spPr bwMode="auto">
          <a:xfrm>
            <a:off x="5616101" y="4941249"/>
            <a:ext cx="332142" cy="400110"/>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object 32"/>
          <p:cNvSpPr txBox="1"/>
          <p:nvPr/>
        </p:nvSpPr>
        <p:spPr>
          <a:xfrm>
            <a:off x="834174" y="2470607"/>
            <a:ext cx="3661635" cy="307777"/>
          </a:xfrm>
          <a:prstGeom prst="rect">
            <a:avLst/>
          </a:prstGeom>
        </p:spPr>
        <p:txBody>
          <a:bodyPr vert="horz" wrap="square" lIns="0" tIns="0" rIns="0" bIns="0" rtlCol="0">
            <a:spAutoFit/>
          </a:bodyPr>
          <a:lstStyle/>
          <a:p>
            <a:pPr marL="12700"/>
            <a:r>
              <a:rPr lang="zh-CN" altLang="en-US" sz="2000" b="1" spc="-10" dirty="0">
                <a:solidFill>
                  <a:srgbClr val="FF0000"/>
                </a:solidFill>
                <a:cs typeface="Calibri"/>
              </a:rPr>
              <a:t>存储操作</a:t>
            </a:r>
            <a:r>
              <a:rPr sz="2000" b="1" spc="-10" dirty="0">
                <a:solidFill>
                  <a:prstClr val="black"/>
                </a:solidFill>
                <a:cs typeface="Calibri"/>
              </a:rPr>
              <a:t>: </a:t>
            </a:r>
            <a:r>
              <a:rPr sz="2000" b="1" spc="-5" dirty="0">
                <a:solidFill>
                  <a:prstClr val="black"/>
                </a:solidFill>
                <a:latin typeface="Courier New"/>
                <a:cs typeface="Courier New"/>
              </a:rPr>
              <a:t>movq %rax,</a:t>
            </a:r>
            <a:r>
              <a:rPr sz="2000" b="1" spc="15" dirty="0">
                <a:solidFill>
                  <a:prstClr val="black"/>
                </a:solidFill>
                <a:latin typeface="Courier New"/>
                <a:cs typeface="Courier New"/>
              </a:rPr>
              <a:t> </a:t>
            </a:r>
            <a:r>
              <a:rPr sz="2000" b="1" spc="-5" dirty="0">
                <a:solidFill>
                  <a:prstClr val="black"/>
                </a:solidFill>
                <a:latin typeface="Courier New"/>
                <a:cs typeface="Courier New"/>
              </a:rPr>
              <a:t>A</a:t>
            </a:r>
            <a:endParaRPr sz="2000" dirty="0">
              <a:solidFill>
                <a:prstClr val="black"/>
              </a:solidFill>
              <a:latin typeface="Courier New"/>
              <a:cs typeface="Courier New"/>
            </a:endParaRPr>
          </a:p>
        </p:txBody>
      </p:sp>
      <p:sp>
        <p:nvSpPr>
          <p:cNvPr id="30" name="Text Box 20"/>
          <p:cNvSpPr txBox="1">
            <a:spLocks noChangeArrowheads="1"/>
          </p:cNvSpPr>
          <p:nvPr/>
        </p:nvSpPr>
        <p:spPr bwMode="auto">
          <a:xfrm>
            <a:off x="6918555" y="5448130"/>
            <a:ext cx="300571" cy="408678"/>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altLang="zh-CN" sz="2000" b="1" i="1" dirty="0">
                <a:latin typeface="微软雅黑" panose="020B0503020204020204" pitchFamily="34" charset="-122"/>
                <a:ea typeface="微软雅黑" panose="020B0503020204020204" pitchFamily="34" charset="-122"/>
                <a:cs typeface="Times New Roman" panose="02020603050405020304" pitchFamily="18" charset="0"/>
              </a:rPr>
              <a:t>y</a:t>
            </a:r>
            <a:endParaRPr lang="en-US" sz="2000" b="1" i="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05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内容占位符 1"/>
          <p:cNvSpPr>
            <a:spLocks noGrp="1"/>
          </p:cNvSpPr>
          <p:nvPr>
            <p:ph idx="1"/>
          </p:nvPr>
        </p:nvSpPr>
        <p:spPr/>
        <p:txBody>
          <a:bodyPr/>
          <a:lstStyle/>
          <a:p>
            <a:pPr marL="0" indent="0">
              <a:buNone/>
            </a:pPr>
            <a:r>
              <a:rPr lang="en-US" altLang="zh-CN" dirty="0"/>
              <a:t> </a:t>
            </a:r>
            <a:endParaRPr lang="zh-CN" altLang="en-US" dirty="0"/>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传动臂</a:t>
            </a:r>
            <a:endParaRPr lang="en-US" altLang="zh-CN" sz="2400" b="1" spc="-5" dirty="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a:solidFill>
                  <a:prstClr val="black"/>
                </a:solidFill>
                <a:cs typeface="Calibri"/>
              </a:rPr>
              <a:t>盘片</a:t>
            </a:r>
            <a:endParaRPr lang="en-US" altLang="zh-CN" sz="2400" b="1" spc="-20" dirty="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a:solidFill>
                  <a:prstClr val="black"/>
                </a:solidFill>
                <a:cs typeface="Calibri"/>
              </a:rPr>
              <a:t>控制电路</a:t>
            </a:r>
            <a:r>
              <a:rPr sz="2400" b="1" spc="-5" dirty="0">
                <a:solidFill>
                  <a:prstClr val="black"/>
                </a:solidFill>
                <a:cs typeface="Calibri"/>
              </a:rPr>
              <a:t>  </a:t>
            </a:r>
            <a:endParaRPr lang="en-US" sz="2400" b="1" spc="-5" dirty="0">
              <a:solidFill>
                <a:prstClr val="black"/>
              </a:solidFill>
              <a:cs typeface="Calibri"/>
            </a:endParaRPr>
          </a:p>
          <a:p>
            <a:pPr marL="12700" marR="351790"/>
            <a:r>
              <a:rPr sz="2400" b="1" spc="-5" dirty="0">
                <a:solidFill>
                  <a:prstClr val="black"/>
                </a:solidFill>
                <a:cs typeface="Calibri"/>
              </a:rPr>
              <a:t>(</a:t>
            </a:r>
            <a:r>
              <a:rPr lang="zh-CN" altLang="en-US" sz="2400" b="1" spc="-5" dirty="0">
                <a:solidFill>
                  <a:prstClr val="black"/>
                </a:solidFill>
                <a:cs typeface="Calibri"/>
              </a:rPr>
              <a:t>内含主控制芯片、硬盘</a:t>
            </a:r>
            <a:r>
              <a:rPr lang="en-US" altLang="zh-CN" sz="2400" b="1" spc="-5" dirty="0">
                <a:solidFill>
                  <a:prstClr val="black"/>
                </a:solidFill>
                <a:cs typeface="Calibri"/>
              </a:rPr>
              <a:t>BIOS</a:t>
            </a:r>
            <a:r>
              <a:rPr lang="zh-CN" altLang="en-US" sz="2400" b="1" spc="-5" dirty="0">
                <a:solidFill>
                  <a:prstClr val="black"/>
                </a:solidFill>
                <a:cs typeface="Calibri"/>
              </a:rPr>
              <a:t>、硬盘缓存等</a:t>
            </a:r>
            <a:r>
              <a:rPr sz="2400" b="1" dirty="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Tree>
    <p:extLst>
      <p:ext uri="{BB962C8B-B14F-4D97-AF65-F5344CB8AC3E}">
        <p14:creationId xmlns:p14="http://schemas.microsoft.com/office/powerpoint/2010/main" val="638638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buClr>
                <a:srgbClr val="8D171A"/>
              </a:buClr>
              <a:buSzPct val="58333"/>
              <a:buFont typeface="Wingdings 2"/>
              <a:buChar char=""/>
              <a:tabLst>
                <a:tab pos="355600" algn="l"/>
              </a:tabLst>
            </a:pPr>
            <a:r>
              <a:rPr lang="zh-CN" altLang="en-US" sz="2400" b="1" spc="-5" dirty="0">
                <a:solidFill>
                  <a:prstClr val="black"/>
                </a:solidFill>
                <a:cs typeface="Calibri"/>
              </a:rPr>
              <a:t>磁盘由盘片</a:t>
            </a:r>
            <a:r>
              <a:rPr lang="en-US" altLang="zh-CN" sz="2400" b="1" spc="-5" dirty="0">
                <a:solidFill>
                  <a:prstClr val="black"/>
                </a:solidFill>
                <a:cs typeface="Calibri"/>
              </a:rPr>
              <a:t>(</a:t>
            </a:r>
            <a:r>
              <a:rPr lang="en-US" altLang="zh-CN" sz="2400" b="1" spc="-5" dirty="0">
                <a:solidFill>
                  <a:srgbClr val="C00000"/>
                </a:solidFill>
                <a:cs typeface="Calibri"/>
              </a:rPr>
              <a:t>platter</a:t>
            </a:r>
            <a:r>
              <a:rPr lang="en-US" altLang="zh-CN" sz="2400" b="1" spc="-5" dirty="0">
                <a:solidFill>
                  <a:prstClr val="black"/>
                </a:solidFill>
                <a:cs typeface="Calibri"/>
              </a:rPr>
              <a:t>)</a:t>
            </a:r>
            <a:r>
              <a:rPr lang="zh-CN" altLang="en-US" sz="2400" b="1" spc="-5" dirty="0">
                <a:solidFill>
                  <a:prstClr val="black"/>
                </a:solidFill>
                <a:cs typeface="Calibri"/>
              </a:rPr>
              <a:t>构成，每个盘片包含两面</a:t>
            </a:r>
            <a:r>
              <a:rPr lang="en-US" altLang="zh-CN" sz="2400" b="1" spc="-5" dirty="0">
                <a:solidFill>
                  <a:prstClr val="black"/>
                </a:solidFill>
                <a:cs typeface="Calibri"/>
              </a:rPr>
              <a:t>(</a:t>
            </a:r>
            <a:r>
              <a:rPr lang="en-US" altLang="zh-CN" sz="2400" b="1" spc="-5" dirty="0">
                <a:solidFill>
                  <a:srgbClr val="C00000"/>
                </a:solidFill>
                <a:cs typeface="Calibri"/>
              </a:rPr>
              <a:t>surface</a:t>
            </a:r>
            <a:r>
              <a:rPr lang="en-US" altLang="zh-CN" sz="2400" b="1" spc="-5" dirty="0">
                <a:solidFill>
                  <a:prstClr val="black"/>
                </a:solidFill>
                <a:cs typeface="Calibri"/>
              </a:rPr>
              <a:t>)</a:t>
            </a:r>
            <a:r>
              <a:rPr lang="zh-CN" altLang="en-US" sz="2400" b="1" spc="-5" dirty="0">
                <a:solidFill>
                  <a:prstClr val="black"/>
                </a:solidFill>
                <a:cs typeface="Calibri"/>
              </a:rPr>
              <a:t>。</a:t>
            </a:r>
          </a:p>
          <a:p>
            <a:pPr marL="355600">
              <a:buClr>
                <a:srgbClr val="8D171A"/>
              </a:buClr>
              <a:buSzPct val="58333"/>
              <a:buFont typeface="Wingdings 2"/>
              <a:buChar char=""/>
              <a:tabLst>
                <a:tab pos="355600" algn="l"/>
              </a:tabLst>
            </a:pPr>
            <a:r>
              <a:rPr lang="zh-CN" altLang="en-US" sz="2400" b="1" dirty="0">
                <a:solidFill>
                  <a:prstClr val="black"/>
                </a:solidFill>
                <a:cs typeface="Calibri"/>
              </a:rPr>
              <a:t>每面由一组称为磁道</a:t>
            </a:r>
            <a:r>
              <a:rPr lang="en-US" altLang="zh-CN" sz="2400" b="1" dirty="0">
                <a:solidFill>
                  <a:prstClr val="black"/>
                </a:solidFill>
                <a:cs typeface="Calibri"/>
              </a:rPr>
              <a:t>(</a:t>
            </a:r>
            <a:r>
              <a:rPr lang="en-US" altLang="zh-CN" sz="2400" b="1" dirty="0">
                <a:solidFill>
                  <a:srgbClr val="C00000"/>
                </a:solidFill>
                <a:cs typeface="Calibri"/>
              </a:rPr>
              <a:t>track</a:t>
            </a:r>
            <a:r>
              <a:rPr lang="en-US" altLang="zh-CN" sz="2400" b="1" dirty="0">
                <a:solidFill>
                  <a:prstClr val="black"/>
                </a:solidFill>
                <a:cs typeface="Calibri"/>
              </a:rPr>
              <a:t>)</a:t>
            </a:r>
            <a:r>
              <a:rPr lang="zh-CN" altLang="en-US" sz="2400" b="1" dirty="0">
                <a:solidFill>
                  <a:prstClr val="black"/>
                </a:solidFill>
                <a:cs typeface="Calibri"/>
              </a:rPr>
              <a:t>的同心圆组成。</a:t>
            </a:r>
            <a:endParaRPr lang="zh-CN" altLang="en-US" sz="2400" dirty="0">
              <a:solidFill>
                <a:prstClr val="black"/>
              </a:solidFill>
              <a:cs typeface="Calibri"/>
            </a:endParaRPr>
          </a:p>
          <a:p>
            <a:pPr marL="3556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每个磁道划分为一组扇区</a:t>
            </a:r>
            <a:r>
              <a:rPr lang="en-US" altLang="zh-CN" sz="2400" b="1" spc="-5" dirty="0">
                <a:solidFill>
                  <a:prstClr val="black"/>
                </a:solidFill>
                <a:cs typeface="Calibri"/>
              </a:rPr>
              <a:t>(</a:t>
            </a:r>
            <a:r>
              <a:rPr lang="en-US" altLang="zh-CN" sz="2400" b="1" spc="-5" dirty="0">
                <a:solidFill>
                  <a:srgbClr val="C00000"/>
                </a:solidFill>
                <a:cs typeface="Calibri"/>
              </a:rPr>
              <a:t>sector</a:t>
            </a:r>
            <a:r>
              <a:rPr lang="en-US" altLang="zh-CN" sz="2400" b="1" spc="-5" dirty="0">
                <a:solidFill>
                  <a:prstClr val="black"/>
                </a:solidFill>
                <a:cs typeface="Calibri"/>
              </a:rPr>
              <a:t>)</a:t>
            </a:r>
            <a:r>
              <a:rPr lang="zh-CN" altLang="en-US" sz="2400" b="1" spc="-5" dirty="0">
                <a:solidFill>
                  <a:prstClr val="black"/>
                </a:solidFill>
                <a:cs typeface="Calibri"/>
              </a:rPr>
              <a:t>，扇区之间由间隙</a:t>
            </a:r>
            <a:r>
              <a:rPr lang="en-US" altLang="zh-CN" sz="2400" b="1" spc="-5" dirty="0">
                <a:solidFill>
                  <a:prstClr val="black"/>
                </a:solidFill>
                <a:cs typeface="Calibri"/>
              </a:rPr>
              <a:t>(</a:t>
            </a:r>
            <a:r>
              <a:rPr lang="en-US" altLang="zh-CN" sz="2400" b="1" spc="-5" dirty="0">
                <a:solidFill>
                  <a:srgbClr val="C00000"/>
                </a:solidFill>
                <a:cs typeface="Calibri"/>
              </a:rPr>
              <a:t>gap</a:t>
            </a:r>
            <a:r>
              <a:rPr lang="en-US" altLang="zh-CN" sz="2400" b="1" spc="-5" dirty="0">
                <a:solidFill>
                  <a:prstClr val="black"/>
                </a:solidFill>
                <a:cs typeface="Calibri"/>
              </a:rPr>
              <a:t>)</a:t>
            </a:r>
            <a:r>
              <a:rPr lang="zh-CN" altLang="en-US" sz="2400" b="1" spc="-5" dirty="0">
                <a:solidFill>
                  <a:prstClr val="black"/>
                </a:solidFill>
                <a:cs typeface="Calibri"/>
              </a:rPr>
              <a:t>隔开。</a:t>
            </a:r>
            <a:endParaRPr lang="zh-CN" altLang="en-US" sz="2400" dirty="0">
              <a:solidFill>
                <a:prstClr val="black"/>
              </a:solidFill>
              <a:cs typeface="Calibri"/>
            </a:endParaRPr>
          </a:p>
          <a:p>
            <a:endParaRPr lang="zh-CN" altLang="en-US" sz="2400"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dirty="0"/>
              <a:t>磁盘结构</a:t>
            </a:r>
            <a:endParaRPr spc="-5" dirty="0"/>
          </a:p>
        </p:txBody>
      </p:sp>
      <p:grpSp>
        <p:nvGrpSpPr>
          <p:cNvPr id="88" name="组合 87"/>
          <p:cNvGrpSpPr/>
          <p:nvPr/>
        </p:nvGrpSpPr>
        <p:grpSpPr>
          <a:xfrm>
            <a:off x="872489" y="2996952"/>
            <a:ext cx="4083974" cy="3713163"/>
            <a:chOff x="872489" y="2996952"/>
            <a:chExt cx="4083974" cy="3713163"/>
          </a:xfrm>
        </p:grpSpPr>
        <p:sp>
          <p:nvSpPr>
            <p:cNvPr id="7" name="object 7"/>
            <p:cNvSpPr txBox="1"/>
            <p:nvPr/>
          </p:nvSpPr>
          <p:spPr>
            <a:xfrm>
              <a:off x="872489" y="3145154"/>
              <a:ext cx="727711" cy="233397"/>
            </a:xfrm>
            <a:prstGeom prst="rect">
              <a:avLst/>
            </a:prstGeom>
          </p:spPr>
          <p:txBody>
            <a:bodyPr vert="horz" wrap="square" lIns="0" tIns="0" rIns="0" bIns="0" rtlCol="0">
              <a:spAutoFit/>
            </a:bodyPr>
            <a:lstStyle/>
            <a:p>
              <a:pPr marL="12700" algn="ctr">
                <a:lnSpc>
                  <a:spcPts val="1775"/>
                </a:lnSpc>
              </a:pPr>
              <a:r>
                <a:rPr lang="zh-CN" altLang="en-US" sz="2000" b="1" spc="-25" dirty="0">
                  <a:solidFill>
                    <a:srgbClr val="002060"/>
                  </a:solidFill>
                  <a:cs typeface="Calibri"/>
                </a:rPr>
                <a:t>磁道</a:t>
              </a:r>
              <a:endParaRPr sz="2000" dirty="0">
                <a:solidFill>
                  <a:srgbClr val="002060"/>
                </a:solidFill>
                <a:cs typeface="Calibri"/>
              </a:endParaRPr>
            </a:p>
          </p:txBody>
        </p:sp>
        <p:sp>
          <p:nvSpPr>
            <p:cNvPr id="26" name="Oval 4"/>
            <p:cNvSpPr>
              <a:spLocks noChangeArrowheads="1"/>
            </p:cNvSpPr>
            <p:nvPr/>
          </p:nvSpPr>
          <p:spPr bwMode="auto">
            <a:xfrm>
              <a:off x="2135476" y="3946277"/>
              <a:ext cx="1851025" cy="1812925"/>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7" name="Oval 5"/>
            <p:cNvSpPr>
              <a:spLocks noChangeArrowheads="1"/>
            </p:cNvSpPr>
            <p:nvPr/>
          </p:nvSpPr>
          <p:spPr bwMode="auto">
            <a:xfrm>
              <a:off x="1165513" y="2996952"/>
              <a:ext cx="3790950" cy="3713163"/>
            </a:xfrm>
            <a:prstGeom prst="ellipse">
              <a:avLst/>
            </a:prstGeom>
            <a:noFill/>
            <a:ln w="381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8" name="Oval 6"/>
            <p:cNvSpPr>
              <a:spLocks noChangeArrowheads="1"/>
            </p:cNvSpPr>
            <p:nvPr/>
          </p:nvSpPr>
          <p:spPr bwMode="auto">
            <a:xfrm>
              <a:off x="1356013" y="3182690"/>
              <a:ext cx="3409950" cy="3340100"/>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9" name="Oval 7"/>
            <p:cNvSpPr>
              <a:spLocks noChangeArrowheads="1"/>
            </p:cNvSpPr>
            <p:nvPr/>
          </p:nvSpPr>
          <p:spPr bwMode="auto">
            <a:xfrm>
              <a:off x="1546513" y="3368427"/>
              <a:ext cx="3030538" cy="2968625"/>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0" name="Oval 8"/>
            <p:cNvSpPr>
              <a:spLocks noChangeArrowheads="1"/>
            </p:cNvSpPr>
            <p:nvPr/>
          </p:nvSpPr>
          <p:spPr bwMode="auto">
            <a:xfrm>
              <a:off x="1737013" y="3555752"/>
              <a:ext cx="2649538" cy="2595563"/>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1" name="Oval 9"/>
            <p:cNvSpPr>
              <a:spLocks noChangeArrowheads="1"/>
            </p:cNvSpPr>
            <p:nvPr/>
          </p:nvSpPr>
          <p:spPr bwMode="auto">
            <a:xfrm>
              <a:off x="1925926" y="3741490"/>
              <a:ext cx="2270125" cy="2222500"/>
            </a:xfrm>
            <a:prstGeom prst="ellipse">
              <a:avLst/>
            </a:prstGeom>
            <a:noFill/>
            <a:ln w="381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2" name="Oval 10"/>
            <p:cNvSpPr>
              <a:spLocks noChangeArrowheads="1"/>
            </p:cNvSpPr>
            <p:nvPr/>
          </p:nvSpPr>
          <p:spPr bwMode="auto">
            <a:xfrm>
              <a:off x="2306926" y="4114552"/>
              <a:ext cx="1508125" cy="1477963"/>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3" name="Oval 11"/>
            <p:cNvSpPr>
              <a:spLocks noChangeArrowheads="1"/>
            </p:cNvSpPr>
            <p:nvPr/>
          </p:nvSpPr>
          <p:spPr bwMode="auto">
            <a:xfrm>
              <a:off x="2506951" y="4279652"/>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lnSpc>
                  <a:spcPct val="100000"/>
                </a:lnSpc>
              </a:pPr>
              <a:r>
                <a:rPr lang="zh-CN" altLang="en-US" sz="2000" dirty="0"/>
                <a:t>主轴</a:t>
              </a:r>
              <a:endParaRPr lang="en-US" sz="2000" dirty="0"/>
            </a:p>
          </p:txBody>
        </p:sp>
        <p:sp>
          <p:nvSpPr>
            <p:cNvPr id="35" name="Line 13"/>
            <p:cNvSpPr>
              <a:spLocks noChangeShapeType="1"/>
            </p:cNvSpPr>
            <p:nvPr/>
          </p:nvSpPr>
          <p:spPr bwMode="auto">
            <a:xfrm>
              <a:off x="1262351" y="3404940"/>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6" name="Line 14"/>
            <p:cNvSpPr>
              <a:spLocks noChangeShapeType="1"/>
            </p:cNvSpPr>
            <p:nvPr/>
          </p:nvSpPr>
          <p:spPr bwMode="auto">
            <a:xfrm>
              <a:off x="1535401" y="3404940"/>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3" name="TextBox 12"/>
            <p:cNvSpPr txBox="1"/>
            <p:nvPr/>
          </p:nvSpPr>
          <p:spPr>
            <a:xfrm>
              <a:off x="2743200" y="3260570"/>
              <a:ext cx="533400" cy="400110"/>
            </a:xfrm>
            <a:prstGeom prst="rect">
              <a:avLst/>
            </a:prstGeom>
            <a:solidFill>
              <a:schemeClr val="bg1"/>
            </a:solidFill>
          </p:spPr>
          <p:txBody>
            <a:bodyPr wrap="square" rtlCol="0">
              <a:spAutoFit/>
            </a:bodyPr>
            <a:lstStyle/>
            <a:p>
              <a:pPr algn="ctr"/>
              <a:r>
                <a:rPr lang="zh-CN" altLang="en-US" sz="2000" b="1" dirty="0">
                  <a:solidFill>
                    <a:srgbClr val="002060"/>
                  </a:solidFill>
                </a:rPr>
                <a:t>面</a:t>
              </a:r>
            </a:p>
          </p:txBody>
        </p:sp>
      </p:grpSp>
      <p:sp>
        <p:nvSpPr>
          <p:cNvPr id="60" name="Oval 16"/>
          <p:cNvSpPr>
            <a:spLocks noChangeArrowheads="1"/>
          </p:cNvSpPr>
          <p:nvPr/>
        </p:nvSpPr>
        <p:spPr bwMode="auto">
          <a:xfrm>
            <a:off x="5868349" y="3972085"/>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grpSp>
        <p:nvGrpSpPr>
          <p:cNvPr id="94" name="组合 93"/>
          <p:cNvGrpSpPr/>
          <p:nvPr/>
        </p:nvGrpSpPr>
        <p:grpSpPr>
          <a:xfrm>
            <a:off x="4213513" y="3581082"/>
            <a:ext cx="3886878" cy="3008749"/>
            <a:chOff x="4213513" y="3581082"/>
            <a:chExt cx="3886878" cy="3008749"/>
          </a:xfrm>
        </p:grpSpPr>
        <p:sp>
          <p:nvSpPr>
            <p:cNvPr id="8" name="object 8"/>
            <p:cNvSpPr txBox="1"/>
            <p:nvPr/>
          </p:nvSpPr>
          <p:spPr>
            <a:xfrm>
              <a:off x="6303327" y="3581082"/>
              <a:ext cx="730568" cy="307777"/>
            </a:xfrm>
            <a:prstGeom prst="rect">
              <a:avLst/>
            </a:prstGeom>
          </p:spPr>
          <p:txBody>
            <a:bodyPr vert="horz" wrap="square" lIns="0" tIns="0" rIns="0" bIns="0" rtlCol="0">
              <a:spAutoFit/>
            </a:bodyPr>
            <a:lstStyle/>
            <a:p>
              <a:pPr marL="12700" algn="ctr"/>
              <a:r>
                <a:rPr lang="zh-CN" altLang="en-US" sz="2000" b="1" spc="-30" dirty="0">
                  <a:solidFill>
                    <a:srgbClr val="002060"/>
                  </a:solidFill>
                  <a:cs typeface="Calibri"/>
                </a:rPr>
                <a:t>磁道</a:t>
              </a:r>
              <a:r>
                <a:rPr sz="2000" b="1" spc="-85" dirty="0">
                  <a:solidFill>
                    <a:srgbClr val="002060"/>
                  </a:solidFill>
                  <a:cs typeface="Calibri"/>
                </a:rPr>
                <a:t> </a:t>
              </a:r>
              <a:r>
                <a:rPr sz="2000" b="1" i="1" spc="-5" dirty="0">
                  <a:solidFill>
                    <a:srgbClr val="002060"/>
                  </a:solidFill>
                  <a:cs typeface="Calibri"/>
                </a:rPr>
                <a:t>k</a:t>
              </a:r>
              <a:endParaRPr sz="2000" dirty="0">
                <a:solidFill>
                  <a:srgbClr val="002060"/>
                </a:solidFill>
                <a:cs typeface="Calibri"/>
              </a:endParaRPr>
            </a:p>
          </p:txBody>
        </p:sp>
        <p:sp>
          <p:nvSpPr>
            <p:cNvPr id="9" name="object 9"/>
            <p:cNvSpPr txBox="1"/>
            <p:nvPr/>
          </p:nvSpPr>
          <p:spPr>
            <a:xfrm>
              <a:off x="6400800" y="6282054"/>
              <a:ext cx="633095" cy="307777"/>
            </a:xfrm>
            <a:prstGeom prst="rect">
              <a:avLst/>
            </a:prstGeom>
          </p:spPr>
          <p:txBody>
            <a:bodyPr vert="horz" wrap="square" lIns="0" tIns="0" rIns="0" bIns="0" rtlCol="0">
              <a:spAutoFit/>
            </a:bodyPr>
            <a:lstStyle/>
            <a:p>
              <a:pPr marL="12700" algn="ctr"/>
              <a:r>
                <a:rPr lang="zh-CN" altLang="en-US" sz="2000" b="1" spc="-5" dirty="0">
                  <a:solidFill>
                    <a:srgbClr val="002060"/>
                  </a:solidFill>
                  <a:cs typeface="Calibri"/>
                </a:rPr>
                <a:t>扇区</a:t>
              </a:r>
              <a:endParaRPr sz="2000" dirty="0">
                <a:solidFill>
                  <a:srgbClr val="002060"/>
                </a:solidFill>
                <a:cs typeface="Calibri"/>
              </a:endParaRPr>
            </a:p>
          </p:txBody>
        </p:sp>
        <p:sp>
          <p:nvSpPr>
            <p:cNvPr id="10" name="object 10"/>
            <p:cNvSpPr txBox="1"/>
            <p:nvPr/>
          </p:nvSpPr>
          <p:spPr>
            <a:xfrm>
              <a:off x="7365364" y="3586479"/>
              <a:ext cx="735027" cy="307777"/>
            </a:xfrm>
            <a:prstGeom prst="rect">
              <a:avLst/>
            </a:prstGeom>
          </p:spPr>
          <p:txBody>
            <a:bodyPr vert="horz" wrap="square" lIns="0" tIns="0" rIns="0" bIns="0" rtlCol="0">
              <a:spAutoFit/>
            </a:bodyPr>
            <a:lstStyle/>
            <a:p>
              <a:pPr marL="12700" algn="ctr"/>
              <a:r>
                <a:rPr lang="zh-CN" altLang="en-US" sz="2000" b="1" spc="-5" dirty="0">
                  <a:solidFill>
                    <a:srgbClr val="002060"/>
                  </a:solidFill>
                  <a:cs typeface="Calibri"/>
                </a:rPr>
                <a:t>间隙</a:t>
              </a:r>
              <a:endParaRPr sz="2000" dirty="0">
                <a:solidFill>
                  <a:srgbClr val="002060"/>
                </a:solidFill>
                <a:cs typeface="Calibri"/>
              </a:endParaRPr>
            </a:p>
          </p:txBody>
        </p:sp>
        <p:grpSp>
          <p:nvGrpSpPr>
            <p:cNvPr id="93" name="组合 92"/>
            <p:cNvGrpSpPr/>
            <p:nvPr/>
          </p:nvGrpSpPr>
          <p:grpSpPr>
            <a:xfrm>
              <a:off x="4213513" y="3916523"/>
              <a:ext cx="3658261" cy="1924050"/>
              <a:chOff x="4213513" y="3916523"/>
              <a:chExt cx="3658261" cy="1924050"/>
            </a:xfrm>
          </p:grpSpPr>
          <p:sp>
            <p:nvSpPr>
              <p:cNvPr id="38" name="AutoShape 41"/>
              <p:cNvSpPr>
                <a:spLocks noChangeArrowheads="1"/>
              </p:cNvSpPr>
              <p:nvPr/>
            </p:nvSpPr>
            <p:spPr bwMode="auto">
              <a:xfrm>
                <a:off x="4213513" y="4679702"/>
                <a:ext cx="1524000" cy="304800"/>
              </a:xfrm>
              <a:prstGeom prst="rightArrow">
                <a:avLst>
                  <a:gd name="adj1" fmla="val 50000"/>
                  <a:gd name="adj2" fmla="val 125000"/>
                </a:avLst>
              </a:prstGeom>
              <a:solidFill>
                <a:srgbClr val="FFFF00"/>
              </a:solidFill>
              <a:ln w="12700">
                <a:solidFill>
                  <a:schemeClr val="tx1"/>
                </a:solidFill>
                <a:miter lim="800000"/>
                <a:headEnd/>
                <a:tailEnd/>
              </a:ln>
              <a:effectLst/>
            </p:spPr>
            <p:txBody>
              <a:bodyPr anchor="ctr">
                <a:prstTxWarp prst="textNoShape">
                  <a:avLst/>
                </a:prstTxWarp>
                <a:spAutoFit/>
              </a:bodyPr>
              <a:lstStyle/>
              <a:p>
                <a:endParaRPr lang="en-US"/>
              </a:p>
            </p:txBody>
          </p:sp>
          <p:grpSp>
            <p:nvGrpSpPr>
              <p:cNvPr id="89" name="组合 88"/>
              <p:cNvGrpSpPr/>
              <p:nvPr/>
            </p:nvGrpSpPr>
            <p:grpSpPr>
              <a:xfrm>
                <a:off x="6804974" y="3916523"/>
                <a:ext cx="1066800" cy="990600"/>
                <a:chOff x="6804974" y="3916523"/>
                <a:chExt cx="1066800" cy="990600"/>
              </a:xfrm>
            </p:grpSpPr>
            <p:sp>
              <p:nvSpPr>
                <p:cNvPr id="62" name="Line 19"/>
                <p:cNvSpPr>
                  <a:spLocks noChangeShapeType="1"/>
                </p:cNvSpPr>
                <p:nvPr/>
              </p:nvSpPr>
              <p:spPr bwMode="auto">
                <a:xfrm flipV="1">
                  <a:off x="6804974" y="3916523"/>
                  <a:ext cx="0" cy="9906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63" name="Line 20"/>
                <p:cNvSpPr>
                  <a:spLocks noChangeShapeType="1"/>
                </p:cNvSpPr>
                <p:nvPr/>
              </p:nvSpPr>
              <p:spPr bwMode="auto">
                <a:xfrm flipV="1">
                  <a:off x="6804974" y="3964148"/>
                  <a:ext cx="533400" cy="904875"/>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64" name="Line 21"/>
                <p:cNvSpPr>
                  <a:spLocks noChangeShapeType="1"/>
                </p:cNvSpPr>
                <p:nvPr/>
              </p:nvSpPr>
              <p:spPr bwMode="auto">
                <a:xfrm flipV="1">
                  <a:off x="6804974" y="4878548"/>
                  <a:ext cx="1066800"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65" name="Line 22"/>
                <p:cNvSpPr>
                  <a:spLocks noChangeShapeType="1"/>
                </p:cNvSpPr>
                <p:nvPr/>
              </p:nvSpPr>
              <p:spPr bwMode="auto">
                <a:xfrm flipV="1">
                  <a:off x="6804974" y="4345148"/>
                  <a:ext cx="914400" cy="5334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90" name="组合 89"/>
              <p:cNvGrpSpPr/>
              <p:nvPr/>
            </p:nvGrpSpPr>
            <p:grpSpPr>
              <a:xfrm>
                <a:off x="6804974" y="4849973"/>
                <a:ext cx="1066800" cy="990600"/>
                <a:chOff x="6804974" y="4849973"/>
                <a:chExt cx="1066800" cy="990600"/>
              </a:xfrm>
            </p:grpSpPr>
            <p:sp>
              <p:nvSpPr>
                <p:cNvPr id="67" name="Line 24"/>
                <p:cNvSpPr>
                  <a:spLocks noChangeShapeType="1"/>
                </p:cNvSpPr>
                <p:nvPr/>
              </p:nvSpPr>
              <p:spPr bwMode="auto">
                <a:xfrm>
                  <a:off x="6804974" y="4849973"/>
                  <a:ext cx="0" cy="9906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68" name="Line 25"/>
                <p:cNvSpPr>
                  <a:spLocks noChangeShapeType="1"/>
                </p:cNvSpPr>
                <p:nvPr/>
              </p:nvSpPr>
              <p:spPr bwMode="auto">
                <a:xfrm>
                  <a:off x="6804974" y="4888073"/>
                  <a:ext cx="533400" cy="904875"/>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69" name="Line 26"/>
                <p:cNvSpPr>
                  <a:spLocks noChangeShapeType="1"/>
                </p:cNvSpPr>
                <p:nvPr/>
              </p:nvSpPr>
              <p:spPr bwMode="auto">
                <a:xfrm>
                  <a:off x="6804974" y="4878548"/>
                  <a:ext cx="1066800"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0" name="Line 27"/>
                <p:cNvSpPr>
                  <a:spLocks noChangeShapeType="1"/>
                </p:cNvSpPr>
                <p:nvPr/>
              </p:nvSpPr>
              <p:spPr bwMode="auto">
                <a:xfrm>
                  <a:off x="6804974" y="4878548"/>
                  <a:ext cx="914400" cy="5334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91" name="组合 90"/>
              <p:cNvGrpSpPr/>
              <p:nvPr/>
            </p:nvGrpSpPr>
            <p:grpSpPr>
              <a:xfrm>
                <a:off x="5738174" y="4849973"/>
                <a:ext cx="1066800" cy="990600"/>
                <a:chOff x="5738174" y="4849973"/>
                <a:chExt cx="1066800" cy="990600"/>
              </a:xfrm>
            </p:grpSpPr>
            <p:sp>
              <p:nvSpPr>
                <p:cNvPr id="72" name="Line 29"/>
                <p:cNvSpPr>
                  <a:spLocks noChangeShapeType="1"/>
                </p:cNvSpPr>
                <p:nvPr/>
              </p:nvSpPr>
              <p:spPr bwMode="auto">
                <a:xfrm flipH="1">
                  <a:off x="6804974" y="4849973"/>
                  <a:ext cx="0" cy="9906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3" name="Line 30"/>
                <p:cNvSpPr>
                  <a:spLocks noChangeShapeType="1"/>
                </p:cNvSpPr>
                <p:nvPr/>
              </p:nvSpPr>
              <p:spPr bwMode="auto">
                <a:xfrm flipH="1">
                  <a:off x="6271574" y="4888073"/>
                  <a:ext cx="533400" cy="904875"/>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4" name="Line 31"/>
                <p:cNvSpPr>
                  <a:spLocks noChangeShapeType="1"/>
                </p:cNvSpPr>
                <p:nvPr/>
              </p:nvSpPr>
              <p:spPr bwMode="auto">
                <a:xfrm flipH="1">
                  <a:off x="5738174" y="4878548"/>
                  <a:ext cx="1066800"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5" name="Line 32"/>
                <p:cNvSpPr>
                  <a:spLocks noChangeShapeType="1"/>
                </p:cNvSpPr>
                <p:nvPr/>
              </p:nvSpPr>
              <p:spPr bwMode="auto">
                <a:xfrm flipH="1">
                  <a:off x="5890574" y="4878548"/>
                  <a:ext cx="914400" cy="5334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92" name="组合 91"/>
              <p:cNvGrpSpPr/>
              <p:nvPr/>
            </p:nvGrpSpPr>
            <p:grpSpPr>
              <a:xfrm>
                <a:off x="5738174" y="3916523"/>
                <a:ext cx="1066800" cy="990600"/>
                <a:chOff x="5738174" y="3916523"/>
                <a:chExt cx="1066800" cy="990600"/>
              </a:xfrm>
            </p:grpSpPr>
            <p:sp>
              <p:nvSpPr>
                <p:cNvPr id="77" name="Line 34"/>
                <p:cNvSpPr>
                  <a:spLocks noChangeShapeType="1"/>
                </p:cNvSpPr>
                <p:nvPr/>
              </p:nvSpPr>
              <p:spPr bwMode="auto">
                <a:xfrm flipH="1" flipV="1">
                  <a:off x="6804974" y="3916523"/>
                  <a:ext cx="0" cy="9906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8" name="Line 35"/>
                <p:cNvSpPr>
                  <a:spLocks noChangeShapeType="1"/>
                </p:cNvSpPr>
                <p:nvPr/>
              </p:nvSpPr>
              <p:spPr bwMode="auto">
                <a:xfrm flipH="1" flipV="1">
                  <a:off x="6271574" y="3964148"/>
                  <a:ext cx="533400" cy="904875"/>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79" name="Line 36"/>
                <p:cNvSpPr>
                  <a:spLocks noChangeShapeType="1"/>
                </p:cNvSpPr>
                <p:nvPr/>
              </p:nvSpPr>
              <p:spPr bwMode="auto">
                <a:xfrm flipH="1" flipV="1">
                  <a:off x="5738174" y="4878548"/>
                  <a:ext cx="1066800"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80" name="Line 37"/>
                <p:cNvSpPr>
                  <a:spLocks noChangeShapeType="1"/>
                </p:cNvSpPr>
                <p:nvPr/>
              </p:nvSpPr>
              <p:spPr bwMode="auto">
                <a:xfrm flipH="1" flipV="1">
                  <a:off x="5890574" y="4345148"/>
                  <a:ext cx="914400" cy="53340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sp>
          <p:nvSpPr>
            <p:cNvPr id="81" name="Line 39"/>
            <p:cNvSpPr>
              <a:spLocks noChangeShapeType="1"/>
            </p:cNvSpPr>
            <p:nvPr/>
          </p:nvSpPr>
          <p:spPr bwMode="auto">
            <a:xfrm flipV="1">
              <a:off x="6576374" y="5792948"/>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82" name="Line 40"/>
            <p:cNvSpPr>
              <a:spLocks noChangeShapeType="1"/>
            </p:cNvSpPr>
            <p:nvPr/>
          </p:nvSpPr>
          <p:spPr bwMode="auto">
            <a:xfrm flipV="1">
              <a:off x="7033574" y="5792948"/>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83" name="Line 43"/>
            <p:cNvSpPr>
              <a:spLocks noChangeShapeType="1"/>
            </p:cNvSpPr>
            <p:nvPr/>
          </p:nvSpPr>
          <p:spPr bwMode="auto">
            <a:xfrm flipH="1">
              <a:off x="7290749" y="3859373"/>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84" name="Line 44"/>
            <p:cNvSpPr>
              <a:spLocks noChangeShapeType="1"/>
            </p:cNvSpPr>
            <p:nvPr/>
          </p:nvSpPr>
          <p:spPr bwMode="auto">
            <a:xfrm flipV="1">
              <a:off x="7614599" y="3906998"/>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8308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up)">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up)">
                                      <p:cBhvr>
                                        <p:cTn id="22" dur="500"/>
                                        <p:tgtEl>
                                          <p:spTgt spid="2">
                                            <p:txEl>
                                              <p:pRg st="2" end="2"/>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left)">
                                      <p:cBhvr>
                                        <p:cTn id="2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spc="-5" dirty="0">
                <a:solidFill>
                  <a:prstClr val="black"/>
                </a:solidFill>
                <a:cs typeface="Calibri"/>
              </a:rPr>
              <a:t>同一半径上的所有磁道组成一个柱面。</a:t>
            </a:r>
            <a:endParaRPr lang="zh-CN" altLang="en-US" dirty="0">
              <a:solidFill>
                <a:prstClr val="black"/>
              </a:solidFill>
              <a:cs typeface="Calibri"/>
            </a:endParaRPr>
          </a:p>
          <a:p>
            <a:endParaRPr lang="zh-CN" altLang="en-US" dirty="0"/>
          </a:p>
        </p:txBody>
      </p:sp>
      <p:sp>
        <p:nvSpPr>
          <p:cNvPr id="3" name="标题 2"/>
          <p:cNvSpPr>
            <a:spLocks noGrp="1"/>
          </p:cNvSpPr>
          <p:nvPr>
            <p:ph type="title"/>
          </p:nvPr>
        </p:nvSpPr>
        <p:spPr/>
        <p:txBody>
          <a:bodyPr/>
          <a:lstStyle/>
          <a:p>
            <a:r>
              <a:rPr lang="zh-CN" altLang="en-US" spc="-5" dirty="0"/>
              <a:t>磁盘结构</a:t>
            </a:r>
            <a:r>
              <a:rPr lang="en-US" altLang="zh-CN" spc="-5" dirty="0"/>
              <a:t>(</a:t>
            </a:r>
            <a:r>
              <a:rPr lang="zh-CN" altLang="en-US" spc="-5" dirty="0"/>
              <a:t>多个盘片</a:t>
            </a:r>
            <a:r>
              <a:rPr lang="en-US" altLang="zh-CN" dirty="0"/>
              <a:t>)</a:t>
            </a:r>
            <a:endParaRPr lang="zh-CN" altLang="en-US" dirty="0"/>
          </a:p>
        </p:txBody>
      </p:sp>
      <p:grpSp>
        <p:nvGrpSpPr>
          <p:cNvPr id="9" name="组合 8"/>
          <p:cNvGrpSpPr/>
          <p:nvPr/>
        </p:nvGrpSpPr>
        <p:grpSpPr>
          <a:xfrm>
            <a:off x="1762866" y="1844824"/>
            <a:ext cx="4975882" cy="4404636"/>
            <a:chOff x="2511600" y="1919837"/>
            <a:chExt cx="3792188" cy="2986763"/>
          </a:xfrm>
        </p:grpSpPr>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sz="2000">
                <a:solidFill>
                  <a:prstClr val="black"/>
                </a:solidFill>
              </a:endParaRPr>
            </a:p>
          </p:txBody>
        </p:sp>
        <p:sp>
          <p:nvSpPr>
            <p:cNvPr id="5" name="object 5"/>
            <p:cNvSpPr txBox="1"/>
            <p:nvPr/>
          </p:nvSpPr>
          <p:spPr>
            <a:xfrm>
              <a:off x="2511600" y="2554605"/>
              <a:ext cx="401955" cy="1773966"/>
            </a:xfrm>
            <a:prstGeom prst="rect">
              <a:avLst/>
            </a:prstGeom>
          </p:spPr>
          <p:txBody>
            <a:bodyPr vert="horz" wrap="square" lIns="0" tIns="0" rIns="0" bIns="0" rtlCol="0">
              <a:spAutoFit/>
            </a:bodyPr>
            <a:lstStyle/>
            <a:p>
              <a:pPr marL="12700">
                <a:spcBef>
                  <a:spcPts val="1200"/>
                </a:spcBef>
              </a:pPr>
              <a:r>
                <a:rPr lang="zh-CN" altLang="en-US" sz="2000" b="1" spc="-1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0</a:t>
              </a:r>
              <a:endParaRPr sz="2000" dirty="0">
                <a:solidFill>
                  <a:prstClr val="black"/>
                </a:solidFill>
                <a:cs typeface="Calibri"/>
              </a:endParaRPr>
            </a:p>
            <a:p>
              <a:pPr marL="12700">
                <a:spcBef>
                  <a:spcPts val="1200"/>
                </a:spcBef>
              </a:pPr>
              <a:r>
                <a:rPr lang="zh-CN" altLang="en-US" sz="2000" b="1" spc="-4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1</a:t>
              </a:r>
              <a:endParaRPr sz="2000" dirty="0">
                <a:solidFill>
                  <a:prstClr val="black"/>
                </a:solidFill>
                <a:cs typeface="Calibri"/>
              </a:endParaRPr>
            </a:p>
            <a:p>
              <a:pPr marL="12700">
                <a:spcBef>
                  <a:spcPts val="1200"/>
                </a:spcBef>
              </a:pPr>
              <a:r>
                <a:rPr lang="zh-CN" altLang="en-US" sz="2000" b="1" spc="-1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2</a:t>
              </a:r>
              <a:endParaRPr sz="2000" dirty="0">
                <a:solidFill>
                  <a:prstClr val="black"/>
                </a:solidFill>
                <a:cs typeface="Calibri"/>
              </a:endParaRPr>
            </a:p>
            <a:p>
              <a:pPr marL="12700">
                <a:spcBef>
                  <a:spcPts val="1200"/>
                </a:spcBef>
              </a:pPr>
              <a:r>
                <a:rPr lang="zh-CN" altLang="en-US" sz="2000" b="1" spc="-1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3</a:t>
              </a:r>
              <a:endParaRPr sz="2000" dirty="0">
                <a:solidFill>
                  <a:prstClr val="black"/>
                </a:solidFill>
                <a:cs typeface="Calibri"/>
              </a:endParaRPr>
            </a:p>
            <a:p>
              <a:pPr marL="12700">
                <a:spcBef>
                  <a:spcPts val="1200"/>
                </a:spcBef>
              </a:pPr>
              <a:r>
                <a:rPr lang="zh-CN" altLang="en-US" sz="2000" b="1" spc="-4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4</a:t>
              </a:r>
              <a:endParaRPr sz="2000" dirty="0">
                <a:solidFill>
                  <a:prstClr val="black"/>
                </a:solidFill>
                <a:cs typeface="Calibri"/>
              </a:endParaRPr>
            </a:p>
            <a:p>
              <a:pPr marL="12700">
                <a:spcBef>
                  <a:spcPts val="1200"/>
                </a:spcBef>
              </a:pPr>
              <a:r>
                <a:rPr lang="zh-CN" altLang="en-US" sz="2000" b="1" spc="-40" dirty="0">
                  <a:solidFill>
                    <a:prstClr val="black"/>
                  </a:solidFill>
                  <a:cs typeface="Calibri"/>
                </a:rPr>
                <a:t>面</a:t>
              </a:r>
              <a:r>
                <a:rPr sz="2000" b="1" spc="-40" dirty="0">
                  <a:solidFill>
                    <a:prstClr val="black"/>
                  </a:solidFill>
                  <a:cs typeface="Calibri"/>
                </a:rPr>
                <a:t> </a:t>
              </a:r>
              <a:r>
                <a:rPr sz="2000" b="1" spc="-5" dirty="0">
                  <a:solidFill>
                    <a:prstClr val="black"/>
                  </a:solidFill>
                  <a:cs typeface="Calibri"/>
                </a:rPr>
                <a:t>5</a:t>
              </a:r>
              <a:endParaRPr sz="2000" dirty="0">
                <a:solidFill>
                  <a:prstClr val="black"/>
                </a:solidFill>
                <a:cs typeface="Calibri"/>
              </a:endParaRPr>
            </a:p>
          </p:txBody>
        </p:sp>
        <p:sp>
          <p:nvSpPr>
            <p:cNvPr id="6" name="object 7"/>
            <p:cNvSpPr txBox="1"/>
            <p:nvPr/>
          </p:nvSpPr>
          <p:spPr>
            <a:xfrm>
              <a:off x="4158577" y="4697898"/>
              <a:ext cx="518160" cy="208702"/>
            </a:xfrm>
            <a:prstGeom prst="rect">
              <a:avLst/>
            </a:prstGeom>
          </p:spPr>
          <p:txBody>
            <a:bodyPr vert="horz" wrap="square" lIns="0" tIns="0" rIns="0" bIns="0" rtlCol="0">
              <a:spAutoFit/>
            </a:bodyPr>
            <a:lstStyle/>
            <a:p>
              <a:pPr marL="12700" algn="ctr"/>
              <a:r>
                <a:rPr lang="zh-CN" altLang="en-US" sz="2000" b="1" spc="-5" dirty="0">
                  <a:solidFill>
                    <a:prstClr val="black"/>
                  </a:solidFill>
                  <a:cs typeface="Calibri"/>
                </a:rPr>
                <a:t>主轴</a:t>
              </a:r>
              <a:endParaRPr sz="2000" dirty="0">
                <a:solidFill>
                  <a:prstClr val="black"/>
                </a:solidFill>
                <a:cs typeface="Calibri"/>
              </a:endParaRPr>
            </a:p>
          </p:txBody>
        </p:sp>
        <p:sp>
          <p:nvSpPr>
            <p:cNvPr id="7" name="object 8"/>
            <p:cNvSpPr txBox="1"/>
            <p:nvPr/>
          </p:nvSpPr>
          <p:spPr>
            <a:xfrm>
              <a:off x="5564013" y="2701090"/>
              <a:ext cx="739775" cy="1460913"/>
            </a:xfrm>
            <a:prstGeom prst="rect">
              <a:avLst/>
            </a:prstGeom>
          </p:spPr>
          <p:txBody>
            <a:bodyPr vert="horz" wrap="square" lIns="0" tIns="0" rIns="0" bIns="0" rtlCol="0">
              <a:spAutoFit/>
            </a:bodyPr>
            <a:lstStyle/>
            <a:p>
              <a:pPr marL="12700">
                <a:spcBef>
                  <a:spcPts val="1200"/>
                </a:spcBef>
              </a:pPr>
              <a:r>
                <a:rPr lang="zh-CN" altLang="en-US" sz="2000" b="1" spc="-15" dirty="0">
                  <a:solidFill>
                    <a:prstClr val="black"/>
                  </a:solidFill>
                  <a:cs typeface="Calibri"/>
                </a:rPr>
                <a:t>盘片</a:t>
              </a:r>
              <a:r>
                <a:rPr sz="2000" b="1" spc="-70" dirty="0">
                  <a:solidFill>
                    <a:prstClr val="black"/>
                  </a:solidFill>
                  <a:cs typeface="Calibri"/>
                </a:rPr>
                <a:t> </a:t>
              </a:r>
              <a:r>
                <a:rPr sz="2000" b="1" spc="-5" dirty="0">
                  <a:solidFill>
                    <a:prstClr val="black"/>
                  </a:solidFill>
                  <a:cs typeface="Calibri"/>
                </a:rPr>
                <a:t>0</a:t>
              </a:r>
              <a:endParaRPr sz="2000" dirty="0">
                <a:solidFill>
                  <a:prstClr val="black"/>
                </a:solidFill>
                <a:cs typeface="Calibri"/>
              </a:endParaRPr>
            </a:p>
            <a:p>
              <a:pPr>
                <a:spcBef>
                  <a:spcPts val="1200"/>
                </a:spcBef>
              </a:pPr>
              <a:endParaRPr sz="2000" dirty="0">
                <a:solidFill>
                  <a:prstClr val="black"/>
                </a:solidFill>
                <a:latin typeface="Times New Roman"/>
                <a:cs typeface="Times New Roman"/>
              </a:endParaRPr>
            </a:p>
            <a:p>
              <a:pPr marL="12700">
                <a:spcBef>
                  <a:spcPts val="1200"/>
                </a:spcBef>
              </a:pPr>
              <a:r>
                <a:rPr lang="zh-CN" altLang="en-US" sz="2000" b="1" spc="-15" dirty="0">
                  <a:solidFill>
                    <a:prstClr val="black"/>
                  </a:solidFill>
                  <a:cs typeface="Calibri"/>
                </a:rPr>
                <a:t>盘片</a:t>
              </a:r>
              <a:r>
                <a:rPr sz="2000" b="1" spc="-70" dirty="0">
                  <a:solidFill>
                    <a:prstClr val="black"/>
                  </a:solidFill>
                  <a:cs typeface="Calibri"/>
                </a:rPr>
                <a:t> </a:t>
              </a:r>
              <a:r>
                <a:rPr sz="2000" b="1" spc="-5" dirty="0">
                  <a:solidFill>
                    <a:prstClr val="black"/>
                  </a:solidFill>
                  <a:cs typeface="Calibri"/>
                </a:rPr>
                <a:t>1</a:t>
              </a:r>
              <a:endParaRPr sz="2000" dirty="0">
                <a:solidFill>
                  <a:prstClr val="black"/>
                </a:solidFill>
                <a:cs typeface="Calibri"/>
              </a:endParaRPr>
            </a:p>
            <a:p>
              <a:pPr>
                <a:spcBef>
                  <a:spcPts val="1200"/>
                </a:spcBef>
              </a:pPr>
              <a:endParaRPr sz="2000" dirty="0">
                <a:solidFill>
                  <a:prstClr val="black"/>
                </a:solidFill>
                <a:latin typeface="Times New Roman"/>
                <a:cs typeface="Times New Roman"/>
              </a:endParaRPr>
            </a:p>
            <a:p>
              <a:pPr marL="12700">
                <a:spcBef>
                  <a:spcPts val="1200"/>
                </a:spcBef>
              </a:pPr>
              <a:r>
                <a:rPr lang="zh-CN" altLang="en-US" sz="2000" b="1" spc="-15" dirty="0">
                  <a:solidFill>
                    <a:prstClr val="black"/>
                  </a:solidFill>
                  <a:cs typeface="Calibri"/>
                </a:rPr>
                <a:t>盘片</a:t>
              </a:r>
              <a:r>
                <a:rPr sz="2000" b="1" spc="-70" dirty="0">
                  <a:solidFill>
                    <a:prstClr val="black"/>
                  </a:solidFill>
                  <a:cs typeface="Calibri"/>
                </a:rPr>
                <a:t> </a:t>
              </a:r>
              <a:r>
                <a:rPr sz="2000" b="1" spc="-5" dirty="0">
                  <a:solidFill>
                    <a:prstClr val="black"/>
                  </a:solidFill>
                  <a:cs typeface="Calibri"/>
                </a:rPr>
                <a:t>2</a:t>
              </a:r>
              <a:endParaRPr sz="2000" dirty="0">
                <a:solidFill>
                  <a:prstClr val="black"/>
                </a:solidFill>
                <a:cs typeface="Calibri"/>
              </a:endParaRPr>
            </a:p>
          </p:txBody>
        </p:sp>
        <p:sp>
          <p:nvSpPr>
            <p:cNvPr id="8" name="TextBox 10"/>
            <p:cNvSpPr txBox="1"/>
            <p:nvPr/>
          </p:nvSpPr>
          <p:spPr>
            <a:xfrm>
              <a:off x="4814472" y="1919837"/>
              <a:ext cx="655549" cy="271313"/>
            </a:xfrm>
            <a:prstGeom prst="rect">
              <a:avLst/>
            </a:prstGeom>
            <a:noFill/>
          </p:spPr>
          <p:txBody>
            <a:bodyPr wrap="none" rtlCol="0">
              <a:spAutoFit/>
            </a:bodyPr>
            <a:lstStyle/>
            <a:p>
              <a:r>
                <a:rPr lang="zh-CN" altLang="en-US" sz="2000" b="1" spc="-5" dirty="0">
                  <a:solidFill>
                    <a:prstClr val="black"/>
                  </a:solidFill>
                  <a:cs typeface="Calibri"/>
                </a:rPr>
                <a:t>柱面</a:t>
              </a:r>
              <a:r>
                <a:rPr lang="en-US" altLang="zh-CN" sz="2000" b="1" spc="-80" dirty="0">
                  <a:solidFill>
                    <a:prstClr val="black"/>
                  </a:solidFill>
                  <a:cs typeface="Calibri"/>
                </a:rPr>
                <a:t> </a:t>
              </a:r>
              <a:r>
                <a:rPr lang="en-US" altLang="zh-CN" sz="2000" b="1" i="1" spc="-5" dirty="0">
                  <a:solidFill>
                    <a:prstClr val="black"/>
                  </a:solidFill>
                  <a:cs typeface="Calibri"/>
                </a:rPr>
                <a:t>k</a:t>
              </a:r>
              <a:endParaRPr lang="en-US" altLang="zh-CN" sz="2000" dirty="0">
                <a:solidFill>
                  <a:prstClr val="black"/>
                </a:solidFill>
                <a:cs typeface="Calibri"/>
              </a:endParaRPr>
            </a:p>
          </p:txBody>
        </p:sp>
      </p:grpSp>
    </p:spTree>
    <p:extLst>
      <p:ext uri="{BB962C8B-B14F-4D97-AF65-F5344CB8AC3E}">
        <p14:creationId xmlns:p14="http://schemas.microsoft.com/office/powerpoint/2010/main" val="308974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buClr>
                <a:srgbClr val="8D171A"/>
              </a:buClr>
              <a:buSzPct val="60416"/>
              <a:buFont typeface="Wingdings 2"/>
              <a:buChar char=""/>
              <a:tabLst>
                <a:tab pos="355600" algn="l"/>
              </a:tabLst>
            </a:pPr>
            <a:r>
              <a:rPr lang="zh-CN" altLang="en-US" b="1" spc="-5" dirty="0">
                <a:solidFill>
                  <a:srgbClr val="BC1E24"/>
                </a:solidFill>
                <a:cs typeface="Calibri"/>
              </a:rPr>
              <a:t>容量</a:t>
            </a:r>
            <a:r>
              <a:rPr lang="en-US" altLang="zh-CN" b="1" spc="-5" dirty="0">
                <a:solidFill>
                  <a:srgbClr val="BC1E24"/>
                </a:solidFill>
                <a:cs typeface="Calibri"/>
              </a:rPr>
              <a:t>(Capacity)</a:t>
            </a:r>
            <a:r>
              <a:rPr lang="en-US" altLang="zh-CN" b="1" spc="-5" dirty="0">
                <a:solidFill>
                  <a:prstClr val="black"/>
                </a:solidFill>
                <a:cs typeface="Calibri"/>
              </a:rPr>
              <a:t>:  </a:t>
            </a:r>
            <a:r>
              <a:rPr lang="zh-CN" altLang="en-US" b="1" spc="-5" dirty="0">
                <a:solidFill>
                  <a:prstClr val="black"/>
                </a:solidFill>
                <a:cs typeface="Calibri"/>
              </a:rPr>
              <a:t>磁盘上可以存储的最大位</a:t>
            </a:r>
            <a:r>
              <a:rPr lang="en-US" altLang="zh-CN" b="1" spc="-5" dirty="0">
                <a:solidFill>
                  <a:prstClr val="black"/>
                </a:solidFill>
                <a:cs typeface="Calibri"/>
              </a:rPr>
              <a:t>(bits)</a:t>
            </a:r>
            <a:r>
              <a:rPr lang="zh-CN" altLang="en-US" b="1" spc="-5" dirty="0">
                <a:solidFill>
                  <a:prstClr val="black"/>
                </a:solidFill>
                <a:cs typeface="Calibri"/>
              </a:rPr>
              <a:t>数。</a:t>
            </a:r>
            <a:endParaRPr lang="zh-CN" altLang="en-US" dirty="0">
              <a:solidFill>
                <a:prstClr val="black"/>
              </a:solidFill>
              <a:cs typeface="Calibri"/>
            </a:endParaRPr>
          </a:p>
          <a:p>
            <a:pPr marL="756285" marR="565150" lvl="1" indent="-286385">
              <a:spcBef>
                <a:spcPts val="505"/>
              </a:spcBef>
              <a:buClr>
                <a:srgbClr val="8D171A"/>
              </a:buClr>
              <a:buFont typeface="Wingdings"/>
              <a:buChar char=""/>
              <a:tabLst>
                <a:tab pos="756285" algn="l"/>
                <a:tab pos="756920" algn="l"/>
              </a:tabLst>
            </a:pPr>
            <a:r>
              <a:rPr lang="zh-CN" altLang="en-US" dirty="0">
                <a:solidFill>
                  <a:prstClr val="black"/>
                </a:solidFill>
                <a:cs typeface="Calibri"/>
              </a:rPr>
              <a:t>制造商以千兆字节</a:t>
            </a:r>
            <a:r>
              <a:rPr lang="en-US" altLang="zh-CN" dirty="0">
                <a:solidFill>
                  <a:prstClr val="black"/>
                </a:solidFill>
                <a:cs typeface="Calibri"/>
              </a:rPr>
              <a:t>(GB)</a:t>
            </a:r>
            <a:r>
              <a:rPr lang="zh-CN" altLang="en-US" dirty="0">
                <a:solidFill>
                  <a:prstClr val="black"/>
                </a:solidFill>
                <a:cs typeface="Calibri"/>
              </a:rPr>
              <a:t>为单位来表达磁盘容量</a:t>
            </a:r>
            <a:r>
              <a:rPr lang="zh-CN" altLang="en-US" spc="-5" dirty="0">
                <a:solidFill>
                  <a:prstClr val="black"/>
                </a:solidFill>
                <a:cs typeface="Calibri"/>
              </a:rPr>
              <a:t> </a:t>
            </a:r>
          </a:p>
          <a:p>
            <a:pPr marL="869950" marR="565150" lvl="2">
              <a:spcBef>
                <a:spcPts val="505"/>
              </a:spcBef>
              <a:buClr>
                <a:srgbClr val="8D171A"/>
              </a:buClr>
              <a:tabLst>
                <a:tab pos="756285" algn="l"/>
                <a:tab pos="756920" algn="l"/>
              </a:tabLst>
            </a:pPr>
            <a:r>
              <a:rPr lang="zh-CN" altLang="en-US" spc="-5" dirty="0">
                <a:solidFill>
                  <a:prstClr val="black"/>
                </a:solidFill>
                <a:cs typeface="Calibri"/>
              </a:rPr>
              <a:t>	</a:t>
            </a:r>
            <a:r>
              <a:rPr lang="en-US" altLang="zh-CN" dirty="0">
                <a:solidFill>
                  <a:prstClr val="black"/>
                </a:solidFill>
                <a:cs typeface="Calibri"/>
              </a:rPr>
              <a:t>1 </a:t>
            </a:r>
            <a:r>
              <a:rPr lang="en-US" altLang="zh-CN" spc="-5" dirty="0">
                <a:solidFill>
                  <a:prstClr val="black"/>
                </a:solidFill>
                <a:cs typeface="Calibri"/>
              </a:rPr>
              <a:t>GB </a:t>
            </a:r>
            <a:r>
              <a:rPr lang="en-US" altLang="zh-CN" dirty="0">
                <a:solidFill>
                  <a:prstClr val="black"/>
                </a:solidFill>
                <a:cs typeface="Calibri"/>
              </a:rPr>
              <a:t>= </a:t>
            </a:r>
            <a:r>
              <a:rPr lang="en-US" altLang="zh-CN" spc="5" dirty="0">
                <a:solidFill>
                  <a:prstClr val="black"/>
                </a:solidFill>
                <a:cs typeface="Calibri"/>
              </a:rPr>
              <a:t>10</a:t>
            </a:r>
            <a:r>
              <a:rPr lang="en-US" altLang="zh-CN" sz="2000" b="1" spc="7" baseline="50000" dirty="0">
                <a:solidFill>
                  <a:prstClr val="black"/>
                </a:solidFill>
                <a:cs typeface="Calibri"/>
              </a:rPr>
              <a:t>9</a:t>
            </a:r>
            <a:r>
              <a:rPr lang="en-US" altLang="zh-CN" sz="2000" b="1" spc="-150" baseline="25641" dirty="0">
                <a:solidFill>
                  <a:prstClr val="black"/>
                </a:solidFill>
                <a:cs typeface="Calibri"/>
              </a:rPr>
              <a:t> </a:t>
            </a:r>
            <a:r>
              <a:rPr lang="zh-CN" altLang="en-US" dirty="0">
                <a:solidFill>
                  <a:prstClr val="black"/>
                </a:solidFill>
                <a:cs typeface="Calibri"/>
              </a:rPr>
              <a:t>字节。</a:t>
            </a:r>
          </a:p>
          <a:p>
            <a:pPr marL="355600">
              <a:spcBef>
                <a:spcPts val="545"/>
              </a:spcBef>
              <a:buClr>
                <a:srgbClr val="8D171A"/>
              </a:buClr>
              <a:buSzPct val="58333"/>
              <a:buFont typeface="Wingdings 2"/>
              <a:buChar char=""/>
              <a:tabLst>
                <a:tab pos="355600" algn="l"/>
              </a:tabLst>
            </a:pPr>
            <a:r>
              <a:rPr lang="zh-CN" altLang="en-US" b="1" spc="-5" dirty="0">
                <a:solidFill>
                  <a:prstClr val="black"/>
                </a:solidFill>
                <a:cs typeface="Calibri"/>
              </a:rPr>
              <a:t>磁盘容量由以下技术因素决定</a:t>
            </a:r>
            <a:r>
              <a:rPr lang="en-US" altLang="zh-CN" b="1" spc="-5" dirty="0">
                <a:solidFill>
                  <a:prstClr val="black"/>
                </a:solidFill>
                <a:cs typeface="Calibri"/>
              </a:rPr>
              <a:t>:</a:t>
            </a:r>
            <a:endParaRPr lang="zh-CN" altLang="en-US" dirty="0">
              <a:solidFill>
                <a:prstClr val="black"/>
              </a:solidFill>
              <a:cs typeface="Calibri"/>
            </a:endParaRPr>
          </a:p>
          <a:p>
            <a:pPr marL="756285" marR="7620" lvl="1" indent="-286385">
              <a:spcBef>
                <a:spcPts val="505"/>
              </a:spcBef>
              <a:buClr>
                <a:srgbClr val="8D171A"/>
              </a:buClr>
              <a:buFont typeface="Wingdings"/>
              <a:buChar char=""/>
              <a:tabLst>
                <a:tab pos="756285" algn="l"/>
                <a:tab pos="756920" algn="l"/>
              </a:tabLst>
            </a:pPr>
            <a:r>
              <a:rPr lang="zh-CN" altLang="en-US" spc="-5" dirty="0">
                <a:solidFill>
                  <a:srgbClr val="BC1E24"/>
                </a:solidFill>
                <a:cs typeface="Calibri"/>
              </a:rPr>
              <a:t>记录密度</a:t>
            </a:r>
            <a:r>
              <a:rPr lang="en-US" altLang="zh-CN" spc="-5" dirty="0">
                <a:solidFill>
                  <a:srgbClr val="BC1E24"/>
                </a:solidFill>
                <a:cs typeface="Calibri"/>
              </a:rPr>
              <a:t>(Recording density) </a:t>
            </a:r>
            <a:r>
              <a:rPr lang="en-US" altLang="zh-CN" dirty="0">
                <a:solidFill>
                  <a:prstClr val="black"/>
                </a:solidFill>
                <a:cs typeface="Calibri"/>
              </a:rPr>
              <a:t>(</a:t>
            </a:r>
            <a:r>
              <a:rPr lang="zh-CN" altLang="en-US" dirty="0">
                <a:solidFill>
                  <a:prstClr val="black"/>
                </a:solidFill>
                <a:cs typeface="Calibri"/>
              </a:rPr>
              <a:t>位</a:t>
            </a:r>
            <a:r>
              <a:rPr lang="en-US" altLang="zh-CN" dirty="0">
                <a:solidFill>
                  <a:prstClr val="black"/>
                </a:solidFill>
                <a:cs typeface="Calibri"/>
              </a:rPr>
              <a:t>/</a:t>
            </a:r>
            <a:r>
              <a:rPr lang="zh-CN" altLang="en-US" dirty="0">
                <a:solidFill>
                  <a:prstClr val="black"/>
                </a:solidFill>
                <a:cs typeface="Calibri"/>
              </a:rPr>
              <a:t>英寸</a:t>
            </a:r>
            <a:r>
              <a:rPr lang="en-US" altLang="zh-CN" dirty="0">
                <a:solidFill>
                  <a:prstClr val="black"/>
                </a:solidFill>
                <a:cs typeface="Calibri"/>
              </a:rPr>
              <a:t>): </a:t>
            </a:r>
            <a:r>
              <a:rPr lang="zh-CN" altLang="en-US" dirty="0">
                <a:solidFill>
                  <a:prstClr val="black"/>
                </a:solidFill>
                <a:cs typeface="Calibri"/>
              </a:rPr>
              <a:t>磁道一英寸的段中可放入的位数。</a:t>
            </a:r>
          </a:p>
          <a:p>
            <a:pPr marL="756285" marR="7620" lvl="1" indent="-286385">
              <a:spcBef>
                <a:spcPts val="505"/>
              </a:spcBef>
              <a:buClr>
                <a:srgbClr val="8D171A"/>
              </a:buClr>
              <a:buFont typeface="Wingdings"/>
              <a:buChar char=""/>
              <a:tabLst>
                <a:tab pos="756285" algn="l"/>
                <a:tab pos="756920" algn="l"/>
              </a:tabLst>
            </a:pPr>
            <a:r>
              <a:rPr lang="zh-CN" altLang="en-US" spc="-5" dirty="0">
                <a:solidFill>
                  <a:srgbClr val="BC1E24"/>
                </a:solidFill>
                <a:cs typeface="Calibri"/>
              </a:rPr>
              <a:t>磁道密度</a:t>
            </a:r>
            <a:r>
              <a:rPr lang="en-US" altLang="zh-CN" spc="-5" dirty="0">
                <a:solidFill>
                  <a:srgbClr val="BC1E24"/>
                </a:solidFill>
                <a:cs typeface="Calibri"/>
              </a:rPr>
              <a:t>(Track density) </a:t>
            </a:r>
            <a:r>
              <a:rPr lang="en-US" altLang="zh-CN" dirty="0">
                <a:solidFill>
                  <a:prstClr val="black"/>
                </a:solidFill>
                <a:cs typeface="Calibri"/>
              </a:rPr>
              <a:t>(</a:t>
            </a:r>
            <a:r>
              <a:rPr lang="zh-CN" altLang="en-US" dirty="0">
                <a:solidFill>
                  <a:prstClr val="black"/>
                </a:solidFill>
                <a:cs typeface="Calibri"/>
              </a:rPr>
              <a:t>道</a:t>
            </a:r>
            <a:r>
              <a:rPr lang="en-US" altLang="zh-CN" dirty="0">
                <a:solidFill>
                  <a:prstClr val="black"/>
                </a:solidFill>
                <a:cs typeface="Calibri"/>
              </a:rPr>
              <a:t>/</a:t>
            </a:r>
            <a:r>
              <a:rPr lang="zh-CN" altLang="en-US" dirty="0">
                <a:solidFill>
                  <a:prstClr val="black"/>
                </a:solidFill>
                <a:cs typeface="Calibri"/>
              </a:rPr>
              <a:t>英寸</a:t>
            </a:r>
            <a:r>
              <a:rPr lang="en-US" altLang="zh-CN" dirty="0">
                <a:solidFill>
                  <a:prstClr val="black"/>
                </a:solidFill>
                <a:cs typeface="Calibri"/>
              </a:rPr>
              <a:t>): </a:t>
            </a:r>
            <a:r>
              <a:rPr lang="zh-CN" altLang="en-US" dirty="0">
                <a:solidFill>
                  <a:prstClr val="black"/>
                </a:solidFill>
                <a:cs typeface="Calibri"/>
              </a:rPr>
              <a:t>从盘片中心出发半径上一英寸的段内可以有的磁道数。</a:t>
            </a:r>
          </a:p>
          <a:p>
            <a:pPr marL="756285" marR="7620" lvl="1" indent="-286385">
              <a:spcBef>
                <a:spcPts val="505"/>
              </a:spcBef>
              <a:buClr>
                <a:srgbClr val="8D171A"/>
              </a:buClr>
              <a:buFont typeface="Wingdings"/>
              <a:buChar char=""/>
              <a:tabLst>
                <a:tab pos="756285" algn="l"/>
                <a:tab pos="756920" algn="l"/>
              </a:tabLst>
            </a:pPr>
            <a:r>
              <a:rPr lang="zh-CN" altLang="en-US" spc="-5" dirty="0">
                <a:solidFill>
                  <a:srgbClr val="BC1E24"/>
                </a:solidFill>
                <a:cs typeface="Calibri"/>
              </a:rPr>
              <a:t>面密度</a:t>
            </a:r>
            <a:r>
              <a:rPr lang="en-US" altLang="zh-CN" spc="-5" dirty="0">
                <a:solidFill>
                  <a:srgbClr val="BC1E24"/>
                </a:solidFill>
                <a:cs typeface="Calibri"/>
              </a:rPr>
              <a:t>(Areal density) </a:t>
            </a:r>
            <a:r>
              <a:rPr lang="en-US" altLang="zh-CN" dirty="0">
                <a:solidFill>
                  <a:prstClr val="black"/>
                </a:solidFill>
                <a:cs typeface="Calibri"/>
              </a:rPr>
              <a:t>(</a:t>
            </a:r>
            <a:r>
              <a:rPr lang="zh-CN" altLang="en-US" dirty="0">
                <a:solidFill>
                  <a:prstClr val="black"/>
                </a:solidFill>
                <a:cs typeface="Calibri"/>
              </a:rPr>
              <a:t>位</a:t>
            </a:r>
            <a:r>
              <a:rPr lang="en-US" altLang="zh-CN" dirty="0">
                <a:solidFill>
                  <a:prstClr val="black"/>
                </a:solidFill>
                <a:cs typeface="Calibri"/>
              </a:rPr>
              <a:t>/</a:t>
            </a:r>
            <a:r>
              <a:rPr lang="zh-CN" altLang="en-US" dirty="0">
                <a:solidFill>
                  <a:prstClr val="black"/>
                </a:solidFill>
                <a:cs typeface="Calibri"/>
              </a:rPr>
              <a:t>平方英寸</a:t>
            </a:r>
            <a:r>
              <a:rPr lang="en-US" altLang="zh-CN" dirty="0">
                <a:solidFill>
                  <a:prstClr val="black"/>
                </a:solidFill>
                <a:cs typeface="Calibri"/>
              </a:rPr>
              <a:t>): </a:t>
            </a:r>
            <a:r>
              <a:rPr lang="zh-CN" altLang="en-US" dirty="0">
                <a:solidFill>
                  <a:prstClr val="black"/>
                </a:solidFill>
                <a:cs typeface="Calibri"/>
              </a:rPr>
              <a:t>记录密度与磁道密度的乘积。</a:t>
            </a:r>
          </a:p>
          <a:p>
            <a:endParaRPr lang="zh-CN" altLang="en-US" sz="3200"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dirty="0"/>
              <a:t>磁盘容量</a:t>
            </a:r>
            <a:endParaRPr dirty="0"/>
          </a:p>
        </p:txBody>
      </p:sp>
    </p:spTree>
    <p:extLst>
      <p:ext uri="{BB962C8B-B14F-4D97-AF65-F5344CB8AC3E}">
        <p14:creationId xmlns:p14="http://schemas.microsoft.com/office/powerpoint/2010/main" val="345283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355600">
              <a:lnSpc>
                <a:spcPct val="200000"/>
              </a:lnSpc>
              <a:buClr>
                <a:srgbClr val="8D171A"/>
              </a:buClr>
              <a:buSzPct val="60416"/>
              <a:buFont typeface="Wingdings 2"/>
              <a:buChar char=""/>
              <a:tabLst>
                <a:tab pos="355600" algn="l"/>
              </a:tabLst>
            </a:pPr>
            <a:r>
              <a:rPr lang="zh-CN" altLang="en-US" b="1" spc="-5" dirty="0">
                <a:solidFill>
                  <a:prstClr val="black"/>
                </a:solidFill>
                <a:cs typeface="Calibri"/>
              </a:rPr>
              <a:t>存储技术及其趋势</a:t>
            </a:r>
            <a:endParaRPr lang="zh-CN" altLang="en-US" dirty="0">
              <a:solidFill>
                <a:prstClr val="black"/>
              </a:solidFill>
              <a:cs typeface="Calibri"/>
            </a:endParaRPr>
          </a:p>
          <a:p>
            <a:pPr marL="355600">
              <a:lnSpc>
                <a:spcPct val="200000"/>
              </a:lnSpc>
              <a:buClr>
                <a:srgbClr val="8D171A"/>
              </a:buClr>
              <a:buSzPct val="58333"/>
              <a:buFont typeface="Wingdings 2"/>
              <a:buChar char=""/>
              <a:tabLst>
                <a:tab pos="355600" algn="l"/>
              </a:tabLst>
            </a:pPr>
            <a:r>
              <a:rPr lang="zh-CN" altLang="en-US" b="1" spc="-5" dirty="0">
                <a:solidFill>
                  <a:srgbClr val="C2C2C2"/>
                </a:solidFill>
                <a:cs typeface="Calibri"/>
              </a:rPr>
              <a:t>局部性</a:t>
            </a:r>
            <a:endParaRPr lang="zh-CN" altLang="en-US" dirty="0">
              <a:solidFill>
                <a:prstClr val="black"/>
              </a:solidFill>
              <a:cs typeface="Calibri"/>
            </a:endParaRPr>
          </a:p>
          <a:p>
            <a:pPr marL="355600">
              <a:lnSpc>
                <a:spcPct val="200000"/>
              </a:lnSpc>
              <a:buClr>
                <a:srgbClr val="8D171A"/>
              </a:buClr>
              <a:buSzPct val="60416"/>
              <a:buFont typeface="Wingdings 2"/>
              <a:buChar char=""/>
              <a:tabLst>
                <a:tab pos="355600" algn="l"/>
              </a:tabLst>
            </a:pPr>
            <a:r>
              <a:rPr lang="zh-CN" altLang="en-US" b="1" spc="-5" dirty="0">
                <a:solidFill>
                  <a:srgbClr val="C2C2C2"/>
                </a:solidFill>
                <a:cs typeface="Calibri"/>
              </a:rPr>
              <a:t>存储器层次结构中的高速缓存</a:t>
            </a:r>
          </a:p>
          <a:p>
            <a:pPr>
              <a:lnSpc>
                <a:spcPct val="200000"/>
              </a:lnSpc>
            </a:pPr>
            <a:endParaRPr lang="zh-CN" altLang="en-US" dirty="0"/>
          </a:p>
        </p:txBody>
      </p:sp>
      <p:sp>
        <p:nvSpPr>
          <p:cNvPr id="2" name="标题 1"/>
          <p:cNvSpPr>
            <a:spLocks noGrp="1"/>
          </p:cNvSpPr>
          <p:nvPr>
            <p:ph type="title"/>
          </p:nvPr>
        </p:nvSpPr>
        <p:spPr/>
        <p:txBody>
          <a:bodyPr/>
          <a:lstStyle/>
          <a:p>
            <a:r>
              <a:rPr lang="zh-CN" altLang="en-US" dirty="0"/>
              <a:t>主要内容</a:t>
            </a:r>
          </a:p>
        </p:txBody>
      </p:sp>
    </p:spTree>
    <p:extLst>
      <p:ext uri="{BB962C8B-B14F-4D97-AF65-F5344CB8AC3E}">
        <p14:creationId xmlns:p14="http://schemas.microsoft.com/office/powerpoint/2010/main" val="273386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marR="5080">
              <a:buClr>
                <a:srgbClr val="8D171A"/>
              </a:buClr>
              <a:buSzPct val="58333"/>
              <a:buFont typeface="Wingdings 2"/>
              <a:buChar char=""/>
              <a:tabLst>
                <a:tab pos="355600" algn="l"/>
              </a:tabLst>
            </a:pPr>
            <a:r>
              <a:rPr lang="zh-CN" altLang="en-US" sz="2400" b="1" spc="-5" dirty="0">
                <a:solidFill>
                  <a:prstClr val="black"/>
                </a:solidFill>
                <a:cs typeface="Calibri"/>
              </a:rPr>
              <a:t>现代磁盘将所有磁道划分为若干分组</a:t>
            </a:r>
            <a:r>
              <a:rPr lang="en-US" altLang="zh-CN" sz="2400" b="1" spc="-5" dirty="0">
                <a:solidFill>
                  <a:prstClr val="black"/>
                </a:solidFill>
                <a:cs typeface="Calibri"/>
              </a:rPr>
              <a:t>(</a:t>
            </a:r>
            <a:r>
              <a:rPr lang="en-US" altLang="zh-CN" sz="2400" b="1" spc="-5" dirty="0">
                <a:solidFill>
                  <a:srgbClr val="BC1E24"/>
                </a:solidFill>
                <a:cs typeface="Calibri"/>
              </a:rPr>
              <a:t>recording</a:t>
            </a:r>
            <a:r>
              <a:rPr lang="en-US" altLang="zh-CN" sz="2400" b="1" spc="-95" dirty="0">
                <a:solidFill>
                  <a:srgbClr val="BC1E24"/>
                </a:solidFill>
                <a:cs typeface="Calibri"/>
              </a:rPr>
              <a:t>  </a:t>
            </a:r>
            <a:r>
              <a:rPr lang="en-US" altLang="zh-CN" sz="2400" b="1" dirty="0">
                <a:solidFill>
                  <a:srgbClr val="BC1E24"/>
                </a:solidFill>
                <a:cs typeface="Calibri"/>
              </a:rPr>
              <a:t>zone)</a:t>
            </a:r>
            <a:r>
              <a:rPr lang="zh-CN" altLang="en-US" sz="2400" b="1" spc="-5" dirty="0">
                <a:solidFill>
                  <a:prstClr val="black"/>
                </a:solidFill>
                <a:cs typeface="Calibri"/>
              </a:rPr>
              <a:t>，组内各磁道相邻</a:t>
            </a:r>
            <a:endParaRPr lang="en-US" altLang="zh-CN" sz="2400" b="1" spc="-5" dirty="0">
              <a:solidFill>
                <a:prstClr val="black"/>
              </a:solidFill>
              <a:cs typeface="Calibri"/>
            </a:endParaRPr>
          </a:p>
          <a:p>
            <a:pPr marL="699135" marR="10795" lvl="1" indent="-286385">
              <a:buClr>
                <a:srgbClr val="8D171A"/>
              </a:buClr>
              <a:buFont typeface="Wingdings"/>
              <a:buChar char=""/>
              <a:tabLst>
                <a:tab pos="299085" algn="l"/>
                <a:tab pos="299720" algn="l"/>
              </a:tabLst>
            </a:pPr>
            <a:r>
              <a:rPr lang="zh-CN" altLang="en-US" spc="-5" dirty="0">
                <a:solidFill>
                  <a:prstClr val="black"/>
                </a:solidFill>
                <a:latin typeface="黑体" panose="02010609060101010101" pitchFamily="49" charset="-122"/>
                <a:cs typeface="Calibri"/>
              </a:rPr>
              <a:t>区域内各磁道的扇区数目相同，扇区数取决于区域内最内侧磁道的圆周长</a:t>
            </a:r>
          </a:p>
          <a:p>
            <a:pPr marL="699135" marR="10795" lvl="1" indent="-286385">
              <a:buClr>
                <a:srgbClr val="8D171A"/>
              </a:buClr>
              <a:buFont typeface="Wingdings"/>
              <a:buChar char=""/>
              <a:tabLst>
                <a:tab pos="299085" algn="l"/>
                <a:tab pos="299720" algn="l"/>
              </a:tabLst>
            </a:pPr>
            <a:r>
              <a:rPr lang="zh-CN" altLang="en-US" dirty="0">
                <a:solidFill>
                  <a:prstClr val="black"/>
                </a:solidFill>
                <a:latin typeface="黑体" panose="02010609060101010101" pitchFamily="49" charset="-122"/>
                <a:cs typeface="Calibri"/>
              </a:rPr>
              <a:t>各区域的每磁道扇区数都不同</a:t>
            </a:r>
            <a:r>
              <a:rPr lang="en-US" altLang="zh-CN" dirty="0">
                <a:solidFill>
                  <a:prstClr val="black"/>
                </a:solidFill>
                <a:latin typeface="黑体" panose="02010609060101010101" pitchFamily="49" charset="-122"/>
                <a:cs typeface="Calibri"/>
              </a:rPr>
              <a:t>, </a:t>
            </a:r>
            <a:r>
              <a:rPr lang="zh-CN" altLang="en-US" dirty="0">
                <a:solidFill>
                  <a:prstClr val="black"/>
                </a:solidFill>
                <a:latin typeface="黑体" panose="02010609060101010101" pitchFamily="49" charset="-122"/>
                <a:cs typeface="Calibri"/>
              </a:rPr>
              <a:t>外圈区域的每磁道扇区数比内圈区域多</a:t>
            </a:r>
          </a:p>
          <a:p>
            <a:pPr marL="699135" marR="317500" lvl="1" indent="-286385">
              <a:spcBef>
                <a:spcPts val="475"/>
              </a:spcBef>
              <a:buClr>
                <a:srgbClr val="8D171A"/>
              </a:buClr>
              <a:buFont typeface="Wingdings"/>
              <a:buChar char=""/>
              <a:tabLst>
                <a:tab pos="299085" algn="l"/>
                <a:tab pos="299720" algn="l"/>
              </a:tabLst>
            </a:pPr>
            <a:r>
              <a:rPr lang="zh-CN" altLang="en-US" dirty="0">
                <a:solidFill>
                  <a:prstClr val="black"/>
                </a:solidFill>
                <a:latin typeface="黑体" panose="02010609060101010101" pitchFamily="49" charset="-122"/>
                <a:cs typeface="Calibri"/>
              </a:rPr>
              <a:t>所以我们使用每磁道平均扇区数来计算磁盘容量。</a:t>
            </a:r>
          </a:p>
          <a:p>
            <a:pPr marL="811866" marR="5080" lvl="1" indent="-342900">
              <a:buClr>
                <a:srgbClr val="8D171A"/>
              </a:buClr>
              <a:buSzPct val="58333"/>
              <a:buFont typeface="Wingdings 2"/>
              <a:buChar char=""/>
              <a:tabLst>
                <a:tab pos="355600" algn="l"/>
              </a:tabLst>
            </a:pPr>
            <a:endParaRPr lang="en-US" altLang="zh-CN" b="1" spc="-5" dirty="0">
              <a:solidFill>
                <a:prstClr val="black"/>
              </a:solidFill>
              <a:cs typeface="Calibri"/>
            </a:endParaRPr>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分区记录</a:t>
            </a:r>
            <a:endParaRPr spc="-5" dirty="0"/>
          </a:p>
        </p:txBody>
      </p:sp>
      <p:grpSp>
        <p:nvGrpSpPr>
          <p:cNvPr id="10" name="Group 99"/>
          <p:cNvGrpSpPr/>
          <p:nvPr/>
        </p:nvGrpSpPr>
        <p:grpSpPr>
          <a:xfrm>
            <a:off x="3419872" y="4288904"/>
            <a:ext cx="2520280" cy="2380184"/>
            <a:chOff x="761519" y="3629623"/>
            <a:chExt cx="3218108" cy="3152177"/>
          </a:xfrm>
        </p:grpSpPr>
        <p:sp>
          <p:nvSpPr>
            <p:cNvPr id="11"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2"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3"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4"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lnSpc>
                  <a:spcPct val="100000"/>
                </a:lnSpc>
              </a:pPr>
              <a:r>
                <a:rPr lang="zh-CN" altLang="en-US" sz="2000" b="0" dirty="0"/>
                <a:t>主轴</a:t>
              </a:r>
              <a:endParaRPr lang="en-US" sz="2000" b="0" dirty="0"/>
            </a:p>
          </p:txBody>
        </p:sp>
        <p:cxnSp>
          <p:nvCxnSpPr>
            <p:cNvPr id="15" name="Straight Connector 21"/>
            <p:cNvCxnSpPr>
              <a:stCxn id="12" idx="0"/>
              <a:endCxn id="14"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16" name="Straight Connector 23"/>
            <p:cNvCxnSpPr>
              <a:stCxn id="12" idx="7"/>
              <a:endCxn id="14"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17" name="Straight Connector 25"/>
            <p:cNvCxnSpPr>
              <a:stCxn id="12" idx="6"/>
              <a:endCxn id="14"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18" name="Straight Connector 27"/>
            <p:cNvCxnSpPr>
              <a:stCxn id="12" idx="5"/>
              <a:endCxn id="14"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19" name="Straight Connector 29"/>
            <p:cNvCxnSpPr>
              <a:stCxn id="12" idx="4"/>
              <a:endCxn id="14"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20" name="Straight Connector 31"/>
            <p:cNvCxnSpPr>
              <a:stCxn id="14" idx="3"/>
              <a:endCxn id="12"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21" name="Straight Connector 33"/>
            <p:cNvCxnSpPr>
              <a:stCxn id="14" idx="2"/>
              <a:endCxn id="12"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36"/>
            <p:cNvCxnSpPr>
              <a:stCxn id="12" idx="1"/>
              <a:endCxn id="14"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23" name="TextBox 37"/>
            <p:cNvSpPr txBox="1"/>
            <p:nvPr/>
          </p:nvSpPr>
          <p:spPr>
            <a:xfrm>
              <a:off x="2057400" y="4028223"/>
              <a:ext cx="461665" cy="256553"/>
            </a:xfrm>
            <a:prstGeom prst="rect">
              <a:avLst/>
            </a:prstGeom>
            <a:noFill/>
          </p:spPr>
          <p:txBody>
            <a:bodyPr vert="vert270" wrap="non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sz="1800" dirty="0">
                  <a:latin typeface="Calibri" pitchFamily="34" charset="0"/>
                </a:rPr>
                <a:t>…</a:t>
              </a:r>
            </a:p>
          </p:txBody>
        </p:sp>
        <p:cxnSp>
          <p:nvCxnSpPr>
            <p:cNvPr id="24" name="Straight Connector 39"/>
            <p:cNvCxnSpPr>
              <a:stCxn id="13" idx="0"/>
              <a:endCxn id="11"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40"/>
            <p:cNvCxnSpPr>
              <a:stCxn id="13" idx="6"/>
              <a:endCxn id="11"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44"/>
            <p:cNvCxnSpPr>
              <a:stCxn id="13" idx="7"/>
              <a:endCxn id="11"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27" name="Straight Connector 47"/>
            <p:cNvCxnSpPr>
              <a:stCxn id="13" idx="5"/>
              <a:endCxn id="11"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51"/>
            <p:cNvCxnSpPr>
              <a:stCxn id="13" idx="4"/>
              <a:endCxn id="11"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29" name="Straight Connector 54"/>
            <p:cNvCxnSpPr>
              <a:stCxn id="11" idx="3"/>
              <a:endCxn id="13"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57"/>
            <p:cNvCxnSpPr>
              <a:stCxn id="11" idx="2"/>
              <a:endCxn id="13"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31" name="Straight Connector 60"/>
            <p:cNvCxnSpPr>
              <a:stCxn id="13" idx="1"/>
              <a:endCxn id="11"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33"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35"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36"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38"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3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4214791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69265" marR="5080" indent="-457200" algn="just">
              <a:lnSpc>
                <a:spcPct val="120000"/>
              </a:lnSpc>
            </a:pPr>
            <a:r>
              <a:rPr lang="zh-CN" altLang="en-US" b="1" spc="-5" dirty="0">
                <a:solidFill>
                  <a:prstClr val="black"/>
                </a:solidFill>
                <a:cs typeface="Calibri"/>
              </a:rPr>
              <a:t>容量 </a:t>
            </a:r>
            <a:r>
              <a:rPr lang="en-US" altLang="zh-CN" b="1" dirty="0">
                <a:solidFill>
                  <a:prstClr val="black"/>
                </a:solidFill>
                <a:cs typeface="Calibri"/>
              </a:rPr>
              <a:t>= </a:t>
            </a:r>
            <a:r>
              <a:rPr lang="en-US" altLang="zh-CN" b="1" spc="-5" dirty="0">
                <a:solidFill>
                  <a:prstClr val="black"/>
                </a:solidFill>
                <a:cs typeface="Calibri"/>
              </a:rPr>
              <a:t>(</a:t>
            </a:r>
            <a:r>
              <a:rPr lang="zh-CN" altLang="en-US" b="1" dirty="0">
                <a:solidFill>
                  <a:prstClr val="black"/>
                </a:solidFill>
                <a:cs typeface="Calibri"/>
              </a:rPr>
              <a:t>字节数</a:t>
            </a:r>
            <a:r>
              <a:rPr lang="en-US" altLang="zh-CN" b="1" dirty="0">
                <a:solidFill>
                  <a:prstClr val="black"/>
                </a:solidFill>
                <a:cs typeface="Calibri"/>
              </a:rPr>
              <a:t>/</a:t>
            </a:r>
            <a:r>
              <a:rPr lang="zh-CN" altLang="en-US" b="1" dirty="0">
                <a:solidFill>
                  <a:prstClr val="black"/>
                </a:solidFill>
                <a:cs typeface="Calibri"/>
              </a:rPr>
              <a:t>扇区</a:t>
            </a:r>
            <a:r>
              <a:rPr lang="en-US" altLang="zh-CN" b="1" dirty="0">
                <a:solidFill>
                  <a:prstClr val="black"/>
                </a:solidFill>
                <a:cs typeface="Calibri"/>
              </a:rPr>
              <a:t>)×</a:t>
            </a:r>
            <a:r>
              <a:rPr lang="en-US" altLang="zh-CN" b="1" spc="-5" dirty="0">
                <a:solidFill>
                  <a:prstClr val="black"/>
                </a:solidFill>
                <a:cs typeface="Calibri"/>
              </a:rPr>
              <a:t>(</a:t>
            </a:r>
            <a:r>
              <a:rPr lang="zh-CN" altLang="en-US" b="1" spc="-5" dirty="0">
                <a:solidFill>
                  <a:prstClr val="black"/>
                </a:solidFill>
                <a:cs typeface="Calibri"/>
              </a:rPr>
              <a:t>平均扇区数</a:t>
            </a:r>
            <a:r>
              <a:rPr lang="en-US" altLang="zh-CN" b="1" spc="-5" dirty="0">
                <a:solidFill>
                  <a:prstClr val="black"/>
                </a:solidFill>
                <a:cs typeface="Calibri"/>
              </a:rPr>
              <a:t>/</a:t>
            </a:r>
            <a:r>
              <a:rPr lang="zh-CN" altLang="en-US" b="1" spc="-5" dirty="0">
                <a:solidFill>
                  <a:prstClr val="black"/>
                </a:solidFill>
                <a:cs typeface="Calibri"/>
              </a:rPr>
              <a:t>磁道</a:t>
            </a:r>
            <a:r>
              <a:rPr lang="en-US" altLang="zh-CN" b="1" spc="-5" dirty="0">
                <a:solidFill>
                  <a:prstClr val="black"/>
                </a:solidFill>
                <a:cs typeface="Calibri"/>
              </a:rPr>
              <a:t>) </a:t>
            </a:r>
            <a:r>
              <a:rPr lang="en-US" altLang="zh-CN" b="1" dirty="0">
                <a:solidFill>
                  <a:prstClr val="black"/>
                </a:solidFill>
                <a:cs typeface="Calibri"/>
              </a:rPr>
              <a:t>× </a:t>
            </a:r>
            <a:r>
              <a:rPr lang="en-US" altLang="zh-CN" b="1" spc="-5" dirty="0">
                <a:solidFill>
                  <a:prstClr val="black"/>
                </a:solidFill>
                <a:cs typeface="Calibri"/>
              </a:rPr>
              <a:t>(</a:t>
            </a:r>
            <a:r>
              <a:rPr lang="zh-CN" altLang="en-US" b="1" spc="-5" dirty="0">
                <a:solidFill>
                  <a:prstClr val="black"/>
                </a:solidFill>
                <a:cs typeface="Calibri"/>
              </a:rPr>
              <a:t>磁道数</a:t>
            </a:r>
            <a:r>
              <a:rPr lang="en-US" altLang="zh-CN" b="1" spc="-5" dirty="0">
                <a:solidFill>
                  <a:prstClr val="black"/>
                </a:solidFill>
                <a:cs typeface="Calibri"/>
              </a:rPr>
              <a:t>/</a:t>
            </a:r>
            <a:r>
              <a:rPr lang="zh-CN" altLang="en-US" b="1" spc="-5" dirty="0">
                <a:solidFill>
                  <a:prstClr val="black"/>
                </a:solidFill>
                <a:cs typeface="Calibri"/>
              </a:rPr>
              <a:t>面</a:t>
            </a:r>
            <a:r>
              <a:rPr lang="en-US" altLang="zh-CN" b="1" spc="-5" dirty="0">
                <a:solidFill>
                  <a:prstClr val="black"/>
                </a:solidFill>
                <a:cs typeface="Calibri"/>
              </a:rPr>
              <a:t>)</a:t>
            </a:r>
            <a:r>
              <a:rPr lang="en-US" altLang="zh-CN" b="1" dirty="0">
                <a:solidFill>
                  <a:prstClr val="black"/>
                </a:solidFill>
                <a:cs typeface="Calibri"/>
              </a:rPr>
              <a:t> ×</a:t>
            </a:r>
            <a:r>
              <a:rPr lang="en-US" altLang="zh-CN" b="1" spc="-5" dirty="0">
                <a:solidFill>
                  <a:prstClr val="black"/>
                </a:solidFill>
                <a:cs typeface="Calibri"/>
              </a:rPr>
              <a:t>(</a:t>
            </a:r>
            <a:r>
              <a:rPr lang="zh-CN" altLang="en-US" b="1" spc="-5" dirty="0">
                <a:solidFill>
                  <a:prstClr val="black"/>
                </a:solidFill>
                <a:cs typeface="Calibri"/>
              </a:rPr>
              <a:t>面数</a:t>
            </a:r>
            <a:r>
              <a:rPr lang="en-US" altLang="zh-CN" b="1" spc="-5" dirty="0">
                <a:solidFill>
                  <a:prstClr val="black"/>
                </a:solidFill>
                <a:cs typeface="Calibri"/>
              </a:rPr>
              <a:t>/</a:t>
            </a:r>
            <a:r>
              <a:rPr lang="zh-CN" altLang="en-US" b="1" spc="-5" dirty="0">
                <a:solidFill>
                  <a:prstClr val="black"/>
                </a:solidFill>
                <a:cs typeface="Calibri"/>
              </a:rPr>
              <a:t>盘片</a:t>
            </a:r>
            <a:r>
              <a:rPr lang="en-US" altLang="zh-CN" b="1" spc="-5" dirty="0">
                <a:solidFill>
                  <a:prstClr val="black"/>
                </a:solidFill>
                <a:cs typeface="Calibri"/>
              </a:rPr>
              <a:t>) </a:t>
            </a:r>
            <a:r>
              <a:rPr lang="en-US" altLang="zh-CN" b="1" dirty="0">
                <a:solidFill>
                  <a:prstClr val="black"/>
                </a:solidFill>
                <a:cs typeface="Calibri"/>
              </a:rPr>
              <a:t>×</a:t>
            </a:r>
            <a:r>
              <a:rPr lang="en-US" altLang="zh-CN" b="1" spc="-5" dirty="0">
                <a:solidFill>
                  <a:prstClr val="black"/>
                </a:solidFill>
                <a:cs typeface="Calibri"/>
              </a:rPr>
              <a:t>(</a:t>
            </a:r>
            <a:r>
              <a:rPr lang="zh-CN" altLang="en-US" b="1" spc="-5" dirty="0">
                <a:solidFill>
                  <a:prstClr val="black"/>
                </a:solidFill>
                <a:cs typeface="Calibri"/>
              </a:rPr>
              <a:t>盘片数</a:t>
            </a:r>
            <a:r>
              <a:rPr lang="en-US" altLang="zh-CN" b="1" spc="-5" dirty="0">
                <a:solidFill>
                  <a:prstClr val="black"/>
                </a:solidFill>
                <a:cs typeface="Calibri"/>
              </a:rPr>
              <a:t>/</a:t>
            </a:r>
            <a:r>
              <a:rPr lang="zh-CN" altLang="en-US" b="1" spc="-5" dirty="0">
                <a:solidFill>
                  <a:prstClr val="black"/>
                </a:solidFill>
                <a:cs typeface="Calibri"/>
              </a:rPr>
              <a:t>磁盘</a:t>
            </a:r>
            <a:r>
              <a:rPr lang="en-US" altLang="zh-CN" b="1" spc="-5" dirty="0">
                <a:solidFill>
                  <a:prstClr val="black"/>
                </a:solidFill>
                <a:cs typeface="Calibri"/>
              </a:rPr>
              <a:t>)</a:t>
            </a:r>
            <a:endParaRPr lang="zh-CN" altLang="en-US" dirty="0">
              <a:solidFill>
                <a:prstClr val="black"/>
              </a:solidFill>
              <a:cs typeface="Calibri"/>
            </a:endParaRPr>
          </a:p>
          <a:p>
            <a:pPr marL="12700">
              <a:spcBef>
                <a:spcPts val="480"/>
              </a:spcBef>
            </a:pPr>
            <a:r>
              <a:rPr lang="zh-CN" altLang="en-US" b="1" spc="-5" dirty="0">
                <a:solidFill>
                  <a:prstClr val="black"/>
                </a:solidFill>
                <a:cs typeface="Calibri"/>
              </a:rPr>
              <a:t>例</a:t>
            </a:r>
            <a:r>
              <a:rPr lang="en-US" altLang="zh-CN" b="1" spc="-5" dirty="0">
                <a:solidFill>
                  <a:prstClr val="black"/>
                </a:solidFill>
                <a:cs typeface="Calibri"/>
              </a:rPr>
              <a:t>:</a:t>
            </a:r>
            <a:endParaRPr lang="zh-CN" altLang="en-US"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lang="en-US" altLang="zh-CN" dirty="0">
                <a:solidFill>
                  <a:prstClr val="black"/>
                </a:solidFill>
                <a:cs typeface="Calibri"/>
              </a:rPr>
              <a:t>512</a:t>
            </a:r>
            <a:r>
              <a:rPr lang="zh-CN" altLang="en-US" spc="-70" dirty="0">
                <a:solidFill>
                  <a:prstClr val="black"/>
                </a:solidFill>
                <a:cs typeface="Calibri"/>
              </a:rPr>
              <a:t> </a:t>
            </a:r>
            <a:r>
              <a:rPr lang="zh-CN" altLang="en-US" spc="-5" dirty="0">
                <a:solidFill>
                  <a:prstClr val="black"/>
                </a:solidFill>
                <a:cs typeface="Calibri"/>
              </a:rPr>
              <a:t>字节</a:t>
            </a:r>
            <a:r>
              <a:rPr lang="en-US" altLang="zh-CN" spc="-5" dirty="0">
                <a:solidFill>
                  <a:prstClr val="black"/>
                </a:solidFill>
                <a:cs typeface="Calibri"/>
              </a:rPr>
              <a:t>/</a:t>
            </a:r>
            <a:r>
              <a:rPr lang="zh-CN" altLang="en-US" spc="-5" dirty="0">
                <a:solidFill>
                  <a:prstClr val="black"/>
                </a:solidFill>
                <a:cs typeface="Calibri"/>
              </a:rPr>
              <a:t>扇区</a:t>
            </a:r>
            <a:endParaRPr lang="zh-CN" altLang="en-US"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lang="en-US" altLang="zh-CN" dirty="0">
                <a:solidFill>
                  <a:prstClr val="black"/>
                </a:solidFill>
                <a:cs typeface="Calibri"/>
              </a:rPr>
              <a:t>300 </a:t>
            </a:r>
            <a:r>
              <a:rPr lang="zh-CN" altLang="en-US" spc="-5" dirty="0">
                <a:solidFill>
                  <a:prstClr val="black"/>
                </a:solidFill>
                <a:cs typeface="Calibri"/>
              </a:rPr>
              <a:t>扇区</a:t>
            </a:r>
            <a:r>
              <a:rPr lang="en-US" altLang="zh-CN" spc="-5" dirty="0">
                <a:solidFill>
                  <a:prstClr val="black"/>
                </a:solidFill>
                <a:cs typeface="Calibri"/>
              </a:rPr>
              <a:t>/</a:t>
            </a:r>
            <a:r>
              <a:rPr lang="zh-CN" altLang="en-US" spc="-5" dirty="0">
                <a:solidFill>
                  <a:prstClr val="black"/>
                </a:solidFill>
                <a:cs typeface="Calibri"/>
              </a:rPr>
              <a:t>磁道 </a:t>
            </a:r>
            <a:r>
              <a:rPr lang="en-US" altLang="zh-CN" spc="-5" dirty="0">
                <a:solidFill>
                  <a:prstClr val="black"/>
                </a:solidFill>
                <a:cs typeface="Calibri"/>
              </a:rPr>
              <a:t>(</a:t>
            </a:r>
            <a:r>
              <a:rPr lang="zh-CN" altLang="en-US" spc="-5" dirty="0">
                <a:solidFill>
                  <a:prstClr val="black"/>
                </a:solidFill>
                <a:cs typeface="Calibri"/>
              </a:rPr>
              <a:t>平均值</a:t>
            </a:r>
            <a:r>
              <a:rPr lang="en-US" altLang="zh-CN" spc="-5" dirty="0">
                <a:solidFill>
                  <a:prstClr val="black"/>
                </a:solidFill>
                <a:cs typeface="Calibri"/>
              </a:rPr>
              <a:t>)</a:t>
            </a:r>
            <a:endParaRPr lang="zh-CN" altLang="en-US"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lang="en-US" altLang="zh-CN" spc="-5" dirty="0">
                <a:solidFill>
                  <a:prstClr val="black"/>
                </a:solidFill>
                <a:cs typeface="Calibri"/>
              </a:rPr>
              <a:t>20,000</a:t>
            </a:r>
            <a:r>
              <a:rPr lang="zh-CN" altLang="en-US" spc="-35" dirty="0">
                <a:solidFill>
                  <a:prstClr val="black"/>
                </a:solidFill>
                <a:cs typeface="Calibri"/>
              </a:rPr>
              <a:t> </a:t>
            </a:r>
            <a:r>
              <a:rPr lang="zh-CN" altLang="en-US" spc="-5" dirty="0">
                <a:solidFill>
                  <a:prstClr val="black"/>
                </a:solidFill>
                <a:cs typeface="Calibri"/>
              </a:rPr>
              <a:t>磁道</a:t>
            </a:r>
            <a:r>
              <a:rPr lang="en-US" altLang="zh-CN" spc="-5" dirty="0">
                <a:solidFill>
                  <a:prstClr val="black"/>
                </a:solidFill>
                <a:cs typeface="Calibri"/>
              </a:rPr>
              <a:t>/</a:t>
            </a:r>
            <a:r>
              <a:rPr lang="zh-CN" altLang="en-US" spc="-5" dirty="0">
                <a:solidFill>
                  <a:prstClr val="black"/>
                </a:solidFill>
                <a:cs typeface="Calibri"/>
              </a:rPr>
              <a:t>面</a:t>
            </a:r>
            <a:endParaRPr lang="zh-CN" altLang="en-US"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lang="en-US" altLang="zh-CN" dirty="0">
                <a:solidFill>
                  <a:prstClr val="black"/>
                </a:solidFill>
                <a:cs typeface="Calibri"/>
              </a:rPr>
              <a:t>2</a:t>
            </a:r>
            <a:r>
              <a:rPr lang="zh-CN" altLang="en-US" spc="-50" dirty="0">
                <a:solidFill>
                  <a:prstClr val="black"/>
                </a:solidFill>
                <a:cs typeface="Calibri"/>
              </a:rPr>
              <a:t> </a:t>
            </a:r>
            <a:r>
              <a:rPr lang="zh-CN" altLang="en-US" spc="-5" dirty="0">
                <a:solidFill>
                  <a:prstClr val="black"/>
                </a:solidFill>
                <a:cs typeface="Calibri"/>
              </a:rPr>
              <a:t>面</a:t>
            </a:r>
            <a:r>
              <a:rPr lang="en-US" altLang="zh-CN" spc="-5" dirty="0">
                <a:solidFill>
                  <a:prstClr val="black"/>
                </a:solidFill>
                <a:cs typeface="Calibri"/>
              </a:rPr>
              <a:t>/</a:t>
            </a:r>
            <a:r>
              <a:rPr lang="zh-CN" altLang="en-US" spc="-5" dirty="0">
                <a:solidFill>
                  <a:prstClr val="black"/>
                </a:solidFill>
                <a:cs typeface="Calibri"/>
              </a:rPr>
              <a:t>盘片</a:t>
            </a:r>
            <a:endParaRPr lang="zh-CN" altLang="en-US"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lang="en-US" altLang="zh-CN" dirty="0">
                <a:solidFill>
                  <a:prstClr val="black"/>
                </a:solidFill>
                <a:cs typeface="Calibri"/>
              </a:rPr>
              <a:t>5</a:t>
            </a:r>
            <a:r>
              <a:rPr lang="zh-CN" altLang="en-US" spc="-60" dirty="0">
                <a:solidFill>
                  <a:prstClr val="black"/>
                </a:solidFill>
                <a:cs typeface="Calibri"/>
              </a:rPr>
              <a:t> </a:t>
            </a:r>
            <a:r>
              <a:rPr lang="zh-CN" altLang="en-US" spc="-5" dirty="0">
                <a:solidFill>
                  <a:prstClr val="black"/>
                </a:solidFill>
                <a:cs typeface="Calibri"/>
              </a:rPr>
              <a:t>盘片</a:t>
            </a:r>
            <a:r>
              <a:rPr lang="en-US" altLang="zh-CN" spc="-5" dirty="0">
                <a:solidFill>
                  <a:prstClr val="black"/>
                </a:solidFill>
                <a:cs typeface="Calibri"/>
              </a:rPr>
              <a:t>/</a:t>
            </a:r>
            <a:r>
              <a:rPr lang="zh-CN" altLang="en-US" spc="-5" dirty="0" smtClean="0">
                <a:solidFill>
                  <a:prstClr val="black"/>
                </a:solidFill>
                <a:cs typeface="Calibri"/>
              </a:rPr>
              <a:t>磁盘</a:t>
            </a:r>
            <a:endParaRPr lang="zh-CN" altLang="en-US" sz="3600" dirty="0">
              <a:solidFill>
                <a:prstClr val="black"/>
              </a:solidFill>
              <a:latin typeface="Times New Roman"/>
              <a:cs typeface="Times New Roman"/>
            </a:endParaRPr>
          </a:p>
          <a:p>
            <a:pPr marL="12700"/>
            <a:r>
              <a:rPr lang="zh-CN" altLang="en-US" b="1" spc="-5" dirty="0">
                <a:solidFill>
                  <a:prstClr val="black"/>
                </a:solidFill>
                <a:cs typeface="Calibri"/>
              </a:rPr>
              <a:t>容量 </a:t>
            </a:r>
            <a:r>
              <a:rPr lang="en-US" altLang="zh-CN" b="1" dirty="0">
                <a:solidFill>
                  <a:prstClr val="black"/>
                </a:solidFill>
                <a:cs typeface="Calibri"/>
              </a:rPr>
              <a:t>= 512 × 300 × 20,000 × 2 ×</a:t>
            </a:r>
            <a:r>
              <a:rPr lang="zh-CN" altLang="en-US" b="1" spc="-155" dirty="0">
                <a:solidFill>
                  <a:prstClr val="black"/>
                </a:solidFill>
                <a:cs typeface="Calibri"/>
              </a:rPr>
              <a:t> </a:t>
            </a:r>
            <a:r>
              <a:rPr lang="en-US" altLang="zh-CN" b="1" dirty="0">
                <a:solidFill>
                  <a:prstClr val="black"/>
                </a:solidFill>
                <a:cs typeface="Calibri"/>
              </a:rPr>
              <a:t>5</a:t>
            </a:r>
            <a:br>
              <a:rPr lang="en-US" altLang="zh-CN" b="1" dirty="0">
                <a:solidFill>
                  <a:prstClr val="black"/>
                </a:solidFill>
                <a:cs typeface="Calibri"/>
              </a:rPr>
            </a:br>
            <a:r>
              <a:rPr lang="zh-CN" altLang="en-US" b="1" dirty="0">
                <a:solidFill>
                  <a:prstClr val="black"/>
                </a:solidFill>
                <a:cs typeface="Calibri"/>
              </a:rPr>
              <a:t>	   </a:t>
            </a:r>
            <a:r>
              <a:rPr lang="en-US" altLang="zh-CN" b="1" dirty="0">
                <a:solidFill>
                  <a:prstClr val="black"/>
                </a:solidFill>
                <a:cs typeface="Calibri"/>
              </a:rPr>
              <a:t>=</a:t>
            </a:r>
            <a:r>
              <a:rPr lang="zh-CN" altLang="en-US" b="1" spc="-60" dirty="0">
                <a:solidFill>
                  <a:prstClr val="black"/>
                </a:solidFill>
                <a:cs typeface="Calibri"/>
              </a:rPr>
              <a:t> </a:t>
            </a:r>
            <a:r>
              <a:rPr lang="en-US" altLang="zh-CN" b="1" spc="-5" dirty="0">
                <a:solidFill>
                  <a:prstClr val="black"/>
                </a:solidFill>
                <a:cs typeface="Calibri"/>
              </a:rPr>
              <a:t>30,720,000,000</a:t>
            </a:r>
            <a:br>
              <a:rPr lang="en-US" altLang="zh-CN" b="1" spc="-5" dirty="0">
                <a:solidFill>
                  <a:prstClr val="black"/>
                </a:solidFill>
                <a:cs typeface="Calibri"/>
              </a:rPr>
            </a:br>
            <a:r>
              <a:rPr lang="en-US" altLang="zh-CN" b="1" spc="-5" dirty="0">
                <a:solidFill>
                  <a:prstClr val="black"/>
                </a:solidFill>
                <a:cs typeface="Calibri"/>
              </a:rPr>
              <a:t>             </a:t>
            </a:r>
            <a:r>
              <a:rPr lang="en-US" altLang="zh-CN" b="1" dirty="0">
                <a:solidFill>
                  <a:prstClr val="black"/>
                </a:solidFill>
                <a:cs typeface="Calibri"/>
              </a:rPr>
              <a:t>= 30.72</a:t>
            </a:r>
            <a:r>
              <a:rPr lang="zh-CN" altLang="en-US" b="1" spc="-114" dirty="0">
                <a:solidFill>
                  <a:prstClr val="black"/>
                </a:solidFill>
                <a:cs typeface="Calibri"/>
              </a:rPr>
              <a:t> </a:t>
            </a:r>
            <a:r>
              <a:rPr lang="en-US" altLang="zh-CN" b="1" spc="-5" dirty="0">
                <a:solidFill>
                  <a:prstClr val="black"/>
                </a:solidFill>
                <a:cs typeface="Calibri"/>
              </a:rPr>
              <a:t>GB</a:t>
            </a:r>
            <a:endParaRPr lang="zh-CN" altLang="en-US" dirty="0">
              <a:solidFill>
                <a:prstClr val="black"/>
              </a:solidFill>
              <a:cs typeface="Calibri"/>
            </a:endParaRPr>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计算磁盘容量</a:t>
            </a:r>
            <a:endParaRPr dirty="0"/>
          </a:p>
        </p:txBody>
      </p:sp>
    </p:spTree>
    <p:extLst>
      <p:ext uri="{BB962C8B-B14F-4D97-AF65-F5344CB8AC3E}">
        <p14:creationId xmlns:p14="http://schemas.microsoft.com/office/powerpoint/2010/main" val="1609484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zh-CN" altLang="en-US" dirty="0"/>
              <a:t>磁盘操作</a:t>
            </a:r>
            <a:r>
              <a:rPr lang="zh-CN" altLang="en-US" spc="-5" dirty="0"/>
              <a:t> </a:t>
            </a:r>
            <a:r>
              <a:rPr lang="en-US" altLang="zh-CN" spc="-5" dirty="0"/>
              <a:t>(</a:t>
            </a:r>
            <a:r>
              <a:rPr lang="zh-CN" altLang="en-US" spc="-5" dirty="0"/>
              <a:t>单盘片视图</a:t>
            </a:r>
            <a:r>
              <a:rPr lang="en-US" altLang="zh-CN" spc="-5" dirty="0"/>
              <a:t>)</a:t>
            </a:r>
            <a:endParaRPr lang="en-US" dirty="0"/>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33CC"/>
            </a:solidFill>
            <a:prstDash val="dash"/>
            <a:round/>
            <a:headEnd/>
            <a:tailEnd type="triangle" w="med" len="med"/>
          </a:ln>
          <a:effectLst/>
        </p:spPr>
        <p:txBody>
          <a:bodyPr wrap="none" anchor="ctr">
            <a:prstTxWarp prst="textNoShape">
              <a:avLst/>
            </a:prstTxWarp>
          </a:bodyPr>
          <a:lstStyle/>
          <a:p>
            <a:endParaRPr lang="en-US"/>
          </a:p>
        </p:txBody>
      </p:sp>
      <p:sp>
        <p:nvSpPr>
          <p:cNvPr id="95264" name="Oval 32"/>
          <p:cNvSpPr>
            <a:spLocks noChangeArrowheads="1"/>
          </p:cNvSpPr>
          <p:nvPr/>
        </p:nvSpPr>
        <p:spPr bwMode="auto">
          <a:xfrm rot="21600000">
            <a:off x="3335923" y="3078922"/>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endParaRPr lang="en-US" sz="1600" dirty="0"/>
          </a:p>
        </p:txBody>
      </p:sp>
      <p:grpSp>
        <p:nvGrpSpPr>
          <p:cNvPr id="2" name="Group 98"/>
          <p:cNvGrpSpPr>
            <a:grpSpLocks/>
          </p:cNvGrpSpPr>
          <p:nvPr/>
        </p:nvGrpSpPr>
        <p:grpSpPr bwMode="auto">
          <a:xfrm>
            <a:off x="4394200" y="1787525"/>
            <a:ext cx="4140200" cy="3819525"/>
            <a:chOff x="2768" y="1126"/>
            <a:chExt cx="2608" cy="2406"/>
          </a:xfrm>
        </p:grpSpPr>
        <p:grpSp>
          <p:nvGrpSpPr>
            <p:cNvPr id="3" name="Group 67"/>
            <p:cNvGrpSpPr>
              <a:grpSpLocks/>
            </p:cNvGrpSpPr>
            <p:nvPr/>
          </p:nvGrpSpPr>
          <p:grpSpPr bwMode="auto">
            <a:xfrm>
              <a:off x="2768" y="2607"/>
              <a:ext cx="2608" cy="925"/>
              <a:chOff x="2768" y="2607"/>
              <a:chExt cx="2608" cy="925"/>
            </a:xfrm>
          </p:grpSpPr>
          <p:sp>
            <p:nvSpPr>
              <p:cNvPr id="95237" name="Rectangle 5"/>
              <p:cNvSpPr>
                <a:spLocks noChangeArrowheads="1"/>
              </p:cNvSpPr>
              <p:nvPr/>
            </p:nvSpPr>
            <p:spPr bwMode="auto">
              <a:xfrm>
                <a:off x="3520" y="2894"/>
                <a:ext cx="1856" cy="638"/>
              </a:xfrm>
              <a:prstGeom prst="rect">
                <a:avLst/>
              </a:prstGeom>
              <a:noFill/>
              <a:ln w="12700">
                <a:noFill/>
                <a:miter lim="800000"/>
                <a:headEnd/>
                <a:tailEnd/>
              </a:ln>
              <a:effectLst/>
            </p:spPr>
            <p:txBody>
              <a:bodyPr lIns="90487" tIns="44450" rIns="90487" bIns="44450">
                <a:prstTxWarp prst="textNoShape">
                  <a:avLst/>
                </a:prstTxWarp>
                <a:spAutoFit/>
              </a:bodyPr>
              <a:lstStyle/>
              <a:p>
                <a:pPr marL="12700" marR="5080"/>
                <a:r>
                  <a:rPr lang="zh-CN" altLang="en-US" sz="2000" spc="-10" dirty="0">
                    <a:solidFill>
                      <a:prstClr val="black"/>
                    </a:solidFill>
                    <a:cs typeface="Calibri"/>
                  </a:rPr>
                  <a:t>通过在半径方向上移动，传动臂可以将读</a:t>
                </a:r>
                <a:r>
                  <a:rPr lang="en-US" altLang="zh-CN" sz="2000" spc="-10" dirty="0">
                    <a:solidFill>
                      <a:prstClr val="black"/>
                    </a:solidFill>
                    <a:cs typeface="Calibri"/>
                  </a:rPr>
                  <a:t>/</a:t>
                </a:r>
                <a:r>
                  <a:rPr lang="zh-CN" altLang="en-US" sz="2000" spc="-10" dirty="0">
                    <a:solidFill>
                      <a:prstClr val="black"/>
                    </a:solidFill>
                    <a:cs typeface="Calibri"/>
                  </a:rPr>
                  <a:t>写头定位在任何磁道上</a:t>
                </a:r>
                <a:endParaRPr lang="zh-CN" altLang="en-US" sz="2000" dirty="0">
                  <a:solidFill>
                    <a:prstClr val="black"/>
                  </a:solidFill>
                  <a:cs typeface="Calibri"/>
                </a:endParaRP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33CC"/>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772" cy="638"/>
            </a:xfrm>
            <a:prstGeom prst="rect">
              <a:avLst/>
            </a:prstGeom>
            <a:noFill/>
            <a:ln w="12700">
              <a:noFill/>
              <a:miter lim="800000"/>
              <a:headEnd/>
              <a:tailEnd/>
            </a:ln>
            <a:effectLst/>
          </p:spPr>
          <p:txBody>
            <a:bodyPr wrap="square" lIns="90487" tIns="44450" rIns="90487" bIns="44450">
              <a:prstTxWarp prst="textNoShape">
                <a:avLst/>
              </a:prstTxWarp>
              <a:spAutoFit/>
            </a:bodyPr>
            <a:lstStyle/>
            <a:p>
              <a:pPr marL="12700"/>
              <a:r>
                <a:rPr lang="zh-CN" altLang="en-US" sz="2000" spc="-5" dirty="0">
                  <a:solidFill>
                    <a:prstClr val="black"/>
                  </a:solidFill>
                  <a:cs typeface="Calibri"/>
                </a:rPr>
                <a:t>读</a:t>
              </a:r>
              <a:r>
                <a:rPr lang="en-US" altLang="zh-CN" sz="2000" spc="-5" dirty="0">
                  <a:solidFill>
                    <a:prstClr val="black"/>
                  </a:solidFill>
                  <a:cs typeface="Calibri"/>
                </a:rPr>
                <a:t>/</a:t>
              </a:r>
              <a:r>
                <a:rPr lang="zh-CN" altLang="en-US" sz="2000" spc="-5" dirty="0">
                  <a:solidFill>
                    <a:prstClr val="black"/>
                  </a:solidFill>
                  <a:cs typeface="Calibri"/>
                </a:rPr>
                <a:t>写头连到传动臂的末端，在磁盘表面上一层薄薄的气垫上飞翔</a:t>
              </a:r>
              <a:endParaRPr lang="zh-CN" altLang="en-US" sz="2000" dirty="0">
                <a:solidFill>
                  <a:prstClr val="black"/>
                </a:solidFill>
                <a:cs typeface="Calibri"/>
              </a:endParaRPr>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35923" y="3078922"/>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r>
              <a:rPr lang="zh-CN" altLang="en-US" sz="1600" dirty="0"/>
              <a:t>主轴</a:t>
            </a:r>
            <a:endParaRPr lang="en-US" sz="1600" dirty="0"/>
          </a:p>
        </p:txBody>
      </p:sp>
      <p:sp>
        <p:nvSpPr>
          <p:cNvPr id="95262" name="Oval 30"/>
          <p:cNvSpPr>
            <a:spLocks noChangeArrowheads="1"/>
          </p:cNvSpPr>
          <p:nvPr/>
        </p:nvSpPr>
        <p:spPr bwMode="auto">
          <a:xfrm rot="10800000">
            <a:off x="3335923" y="3078922"/>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r>
              <a:rPr lang="zh-CN" altLang="en-US" sz="1600" dirty="0"/>
              <a:t>主轴</a:t>
            </a:r>
            <a:endParaRPr lang="en-US" sz="1600" dirty="0"/>
          </a:p>
        </p:txBody>
      </p:sp>
      <p:sp>
        <p:nvSpPr>
          <p:cNvPr id="95263" name="Oval 31"/>
          <p:cNvSpPr>
            <a:spLocks noChangeArrowheads="1"/>
          </p:cNvSpPr>
          <p:nvPr/>
        </p:nvSpPr>
        <p:spPr bwMode="auto">
          <a:xfrm rot="16200000">
            <a:off x="3335923" y="3078923"/>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r>
              <a:rPr lang="zh-CN" altLang="en-US" sz="1600" dirty="0"/>
              <a:t>主轴</a:t>
            </a:r>
            <a:endParaRPr lang="en-US" sz="1600" dirty="0"/>
          </a:p>
        </p:txBody>
      </p:sp>
      <p:sp>
        <p:nvSpPr>
          <p:cNvPr id="95244" name="Oval 12"/>
          <p:cNvSpPr>
            <a:spLocks noChangeArrowheads="1"/>
          </p:cNvSpPr>
          <p:nvPr/>
        </p:nvSpPr>
        <p:spPr bwMode="auto">
          <a:xfrm>
            <a:off x="3335923" y="3078922"/>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r>
              <a:rPr lang="zh-CN" altLang="en-US" sz="1600" dirty="0"/>
              <a:t>主轴</a:t>
            </a:r>
            <a:endParaRPr lang="en-US" sz="1600" dirty="0"/>
          </a:p>
        </p:txBody>
      </p:sp>
      <p:sp>
        <p:nvSpPr>
          <p:cNvPr id="95309" name="Oval 77"/>
          <p:cNvSpPr>
            <a:spLocks noChangeAspect="1" noChangeArrowheads="1"/>
          </p:cNvSpPr>
          <p:nvPr/>
        </p:nvSpPr>
        <p:spPr bwMode="auto">
          <a:xfrm rot="905387">
            <a:off x="6120513" y="3171100"/>
            <a:ext cx="36513" cy="3651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35923" y="3078922"/>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gn="ctr">
              <a:lnSpc>
                <a:spcPct val="100000"/>
              </a:lnSpc>
            </a:pPr>
            <a:r>
              <a:rPr lang="zh-CN" altLang="en-US" sz="1600" dirty="0"/>
              <a:t>主轴</a:t>
            </a:r>
            <a:endParaRPr lang="en-US" sz="1600" dirty="0"/>
          </a:p>
        </p:txBody>
      </p:sp>
      <p:sp>
        <p:nvSpPr>
          <p:cNvPr id="64" name="object 5"/>
          <p:cNvSpPr txBox="1"/>
          <p:nvPr/>
        </p:nvSpPr>
        <p:spPr>
          <a:xfrm>
            <a:off x="901179" y="1475013"/>
            <a:ext cx="1374140" cy="923330"/>
          </a:xfrm>
          <a:prstGeom prst="rect">
            <a:avLst/>
          </a:prstGeom>
        </p:spPr>
        <p:txBody>
          <a:bodyPr vert="horz" wrap="square" lIns="0" tIns="0" rIns="0" bIns="0" rtlCol="0">
            <a:spAutoFit/>
          </a:bodyPr>
          <a:lstStyle/>
          <a:p>
            <a:pPr marL="12700" marR="5080"/>
            <a:r>
              <a:rPr lang="zh-CN" altLang="en-US" sz="2000" spc="-5" dirty="0">
                <a:solidFill>
                  <a:prstClr val="black"/>
                </a:solidFill>
                <a:cs typeface="Calibri"/>
              </a:rPr>
              <a:t>磁盘表面以固定的旋转速率旋转</a:t>
            </a:r>
            <a:endParaRPr sz="2000" dirty="0">
              <a:solidFill>
                <a:prstClr val="black"/>
              </a:solidFill>
              <a:cs typeface="Calibri"/>
            </a:endParaRPr>
          </a:p>
        </p:txBody>
      </p:sp>
    </p:spTree>
    <p:extLst>
      <p:ext uri="{BB962C8B-B14F-4D97-AF65-F5344CB8AC3E}">
        <p14:creationId xmlns:p14="http://schemas.microsoft.com/office/powerpoint/2010/main" val="97975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95244"/>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32" fill="hold">
                            <p:stCondLst>
                              <p:cond delay="3500"/>
                            </p:stCondLst>
                            <p:childTnLst>
                              <p:par>
                                <p:cTn id="33" presetID="1" presetClass="entr" presetSubtype="0" fill="hold" nodeType="afterEffect">
                                  <p:stCondLst>
                                    <p:cond delay="0"/>
                                  </p:stCondLst>
                                  <p:childTnLst>
                                    <p:set>
                                      <p:cBhvr>
                                        <p:cTn id="34" dur="1" fill="hold">
                                          <p:stCondLst>
                                            <p:cond delay="124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a:t>磁盘操作</a:t>
            </a:r>
            <a:r>
              <a:rPr spc="-5" dirty="0"/>
              <a:t>(</a:t>
            </a:r>
            <a:r>
              <a:rPr lang="zh-CN" altLang="en-US" spc="-5" dirty="0"/>
              <a:t>多盘片</a:t>
            </a:r>
            <a:r>
              <a:rPr dirty="0"/>
              <a:t>)</a:t>
            </a:r>
          </a:p>
        </p:txBody>
      </p:sp>
      <p:sp>
        <p:nvSpPr>
          <p:cNvPr id="7" name="object 7"/>
          <p:cNvSpPr txBox="1"/>
          <p:nvPr/>
        </p:nvSpPr>
        <p:spPr>
          <a:xfrm>
            <a:off x="4535298" y="4069079"/>
            <a:ext cx="648970" cy="307777"/>
          </a:xfrm>
          <a:prstGeom prst="rect">
            <a:avLst/>
          </a:prstGeom>
        </p:spPr>
        <p:txBody>
          <a:bodyPr vert="horz" wrap="square" lIns="0" tIns="0" rIns="0" bIns="0" rtlCol="0">
            <a:spAutoFit/>
          </a:bodyPr>
          <a:lstStyle/>
          <a:p>
            <a:pPr marL="12700"/>
            <a:r>
              <a:rPr lang="zh-CN" altLang="en-US" sz="2000" spc="-5" dirty="0">
                <a:solidFill>
                  <a:prstClr val="black"/>
                </a:solidFill>
                <a:cs typeface="Calibri"/>
              </a:rPr>
              <a:t>主轴</a:t>
            </a:r>
            <a:endParaRPr sz="2000" dirty="0">
              <a:solidFill>
                <a:prstClr val="black"/>
              </a:solidFill>
              <a:cs typeface="Calibri"/>
            </a:endParaRPr>
          </a:p>
        </p:txBody>
      </p:sp>
      <p:sp>
        <p:nvSpPr>
          <p:cNvPr id="9" name="Line 4"/>
          <p:cNvSpPr>
            <a:spLocks noChangeShapeType="1"/>
          </p:cNvSpPr>
          <p:nvPr/>
        </p:nvSpPr>
        <p:spPr bwMode="auto">
          <a:xfrm flipH="1">
            <a:off x="5218113" y="27209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10"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11" name="Line 6"/>
          <p:cNvSpPr>
            <a:spLocks noChangeShapeType="1"/>
          </p:cNvSpPr>
          <p:nvPr/>
        </p:nvSpPr>
        <p:spPr bwMode="auto">
          <a:xfrm flipH="1">
            <a:off x="5221288" y="32797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12"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13" name="Line 8"/>
          <p:cNvSpPr>
            <a:spLocks noChangeShapeType="1"/>
          </p:cNvSpPr>
          <p:nvPr/>
        </p:nvSpPr>
        <p:spPr bwMode="auto">
          <a:xfrm flipH="1">
            <a:off x="5218113" y="38893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14"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15"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16"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17" name="Line 12"/>
          <p:cNvSpPr>
            <a:spLocks noChangeShapeType="1"/>
          </p:cNvSpPr>
          <p:nvPr/>
        </p:nvSpPr>
        <p:spPr bwMode="auto">
          <a:xfrm>
            <a:off x="5675313" y="2479675"/>
            <a:ext cx="3175" cy="1409700"/>
          </a:xfrm>
          <a:prstGeom prst="line">
            <a:avLst/>
          </a:prstGeom>
          <a:noFill/>
          <a:ln w="38100">
            <a:solidFill>
              <a:srgbClr val="0033CC"/>
            </a:solidFill>
            <a:round/>
            <a:headEnd/>
            <a:tailEnd/>
          </a:ln>
          <a:effectLst/>
        </p:spPr>
        <p:txBody>
          <a:bodyPr anchor="ctr">
            <a:prstTxWarp prst="textNoShape">
              <a:avLst/>
            </a:prstTxWarp>
            <a:spAutoFit/>
          </a:bodyPr>
          <a:lstStyle/>
          <a:p>
            <a:endParaRPr lang="en-US"/>
          </a:p>
        </p:txBody>
      </p:sp>
      <p:sp>
        <p:nvSpPr>
          <p:cNvPr id="18" name="Line 13"/>
          <p:cNvSpPr>
            <a:spLocks noChangeShapeType="1"/>
          </p:cNvSpPr>
          <p:nvPr/>
        </p:nvSpPr>
        <p:spPr bwMode="auto">
          <a:xfrm flipH="1">
            <a:off x="5218113" y="36607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19"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grpSp>
        <p:nvGrpSpPr>
          <p:cNvPr id="32" name="组合 31"/>
          <p:cNvGrpSpPr/>
          <p:nvPr/>
        </p:nvGrpSpPr>
        <p:grpSpPr>
          <a:xfrm>
            <a:off x="5678488" y="2862579"/>
            <a:ext cx="950912" cy="307777"/>
            <a:chOff x="5678488" y="2862579"/>
            <a:chExt cx="950912" cy="307777"/>
          </a:xfrm>
        </p:grpSpPr>
        <p:sp>
          <p:nvSpPr>
            <p:cNvPr id="5" name="object 5"/>
            <p:cNvSpPr txBox="1"/>
            <p:nvPr/>
          </p:nvSpPr>
          <p:spPr>
            <a:xfrm>
              <a:off x="5850890" y="2862579"/>
              <a:ext cx="778510" cy="307777"/>
            </a:xfrm>
            <a:prstGeom prst="rect">
              <a:avLst/>
            </a:prstGeom>
          </p:spPr>
          <p:txBody>
            <a:bodyPr vert="horz" wrap="square" lIns="0" tIns="0" rIns="0" bIns="0" rtlCol="0">
              <a:spAutoFit/>
            </a:bodyPr>
            <a:lstStyle/>
            <a:p>
              <a:pPr marL="12700"/>
              <a:r>
                <a:rPr lang="zh-CN" altLang="en-US" sz="2000" spc="-5" dirty="0">
                  <a:solidFill>
                    <a:prstClr val="black"/>
                  </a:solidFill>
                  <a:cs typeface="Calibri"/>
                </a:rPr>
                <a:t>传动臂</a:t>
              </a:r>
              <a:endParaRPr sz="2000" dirty="0">
                <a:solidFill>
                  <a:prstClr val="black"/>
                </a:solidFill>
                <a:cs typeface="Calibri"/>
              </a:endParaRPr>
            </a:p>
          </p:txBody>
        </p:sp>
        <p:sp>
          <p:nvSpPr>
            <p:cNvPr id="20" name="Line 15"/>
            <p:cNvSpPr>
              <a:spLocks noChangeShapeType="1"/>
            </p:cNvSpPr>
            <p:nvPr/>
          </p:nvSpPr>
          <p:spPr bwMode="auto">
            <a:xfrm>
              <a:off x="5678488" y="3165475"/>
              <a:ext cx="639762" cy="0"/>
            </a:xfrm>
            <a:prstGeom prst="line">
              <a:avLst/>
            </a:prstGeom>
            <a:noFill/>
            <a:ln w="38100">
              <a:solidFill>
                <a:srgbClr val="0033CC"/>
              </a:solidFill>
              <a:round/>
              <a:headEnd/>
              <a:tailEnd/>
            </a:ln>
            <a:effectLst/>
          </p:spPr>
          <p:txBody>
            <a:bodyPr anchor="ctr">
              <a:prstTxWarp prst="textNoShape">
                <a:avLst/>
              </a:prstTxWarp>
              <a:spAutoFit/>
            </a:bodyPr>
            <a:lstStyle/>
            <a:p>
              <a:endParaRPr lang="en-US"/>
            </a:p>
          </p:txBody>
        </p:sp>
      </p:grpSp>
      <p:sp>
        <p:nvSpPr>
          <p:cNvPr id="21"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22"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23"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24"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25"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26" name="Line 21"/>
          <p:cNvSpPr>
            <a:spLocks noChangeShapeType="1"/>
          </p:cNvSpPr>
          <p:nvPr/>
        </p:nvSpPr>
        <p:spPr bwMode="auto">
          <a:xfrm flipH="1">
            <a:off x="5218113" y="24796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27"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28" name="Line 23"/>
          <p:cNvSpPr>
            <a:spLocks noChangeShapeType="1"/>
          </p:cNvSpPr>
          <p:nvPr/>
        </p:nvSpPr>
        <p:spPr bwMode="auto">
          <a:xfrm flipH="1">
            <a:off x="5218113" y="3038475"/>
            <a:ext cx="457200" cy="0"/>
          </a:xfrm>
          <a:prstGeom prst="line">
            <a:avLst/>
          </a:prstGeom>
          <a:noFill/>
          <a:ln w="38100">
            <a:solidFill>
              <a:srgbClr val="0033CC"/>
            </a:solidFill>
            <a:round/>
            <a:headEnd/>
            <a:tailEnd/>
          </a:ln>
          <a:effectLst/>
        </p:spPr>
        <p:txBody>
          <a:bodyPr wrap="none" anchor="ctr">
            <a:prstTxWarp prst="textNoShape">
              <a:avLst/>
            </a:prstTxWarp>
            <a:spAutoFit/>
          </a:bodyPr>
          <a:lstStyle/>
          <a:p>
            <a:endParaRPr lang="en-US"/>
          </a:p>
        </p:txBody>
      </p:sp>
      <p:sp>
        <p:nvSpPr>
          <p:cNvPr id="29"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grpSp>
        <p:nvGrpSpPr>
          <p:cNvPr id="2" name="组合 1"/>
          <p:cNvGrpSpPr/>
          <p:nvPr/>
        </p:nvGrpSpPr>
        <p:grpSpPr>
          <a:xfrm>
            <a:off x="5284788" y="1371600"/>
            <a:ext cx="2743596" cy="1638300"/>
            <a:chOff x="5284788" y="1371600"/>
            <a:chExt cx="2743596" cy="1638300"/>
          </a:xfrm>
        </p:grpSpPr>
        <p:sp>
          <p:nvSpPr>
            <p:cNvPr id="6" name="object 6"/>
            <p:cNvSpPr txBox="1"/>
            <p:nvPr/>
          </p:nvSpPr>
          <p:spPr>
            <a:xfrm>
              <a:off x="5715000" y="1371600"/>
              <a:ext cx="2313384" cy="923330"/>
            </a:xfrm>
            <a:prstGeom prst="rect">
              <a:avLst/>
            </a:prstGeom>
          </p:spPr>
          <p:txBody>
            <a:bodyPr vert="horz" wrap="square" lIns="0" tIns="0" rIns="0" bIns="0" rtlCol="0">
              <a:spAutoFit/>
            </a:bodyPr>
            <a:lstStyle>
              <a:defPPr>
                <a:defRPr lang="zh-CN"/>
              </a:defPPr>
              <a:lvl1pPr marL="12700">
                <a:defRPr sz="2000" spc="-5">
                  <a:solidFill>
                    <a:prstClr val="black"/>
                  </a:solidFill>
                  <a:cs typeface="Calibri"/>
                </a:defRPr>
              </a:lvl1pPr>
            </a:lstStyle>
            <a:p>
              <a:r>
                <a:rPr lang="zh-CN" altLang="en-US" dirty="0"/>
                <a:t>所有读</a:t>
              </a:r>
              <a:r>
                <a:rPr lang="en-US" altLang="zh-CN" dirty="0"/>
                <a:t>/</a:t>
              </a:r>
              <a:r>
                <a:rPr lang="zh-CN" altLang="en-US" dirty="0"/>
                <a:t>写头垂直排列，连成一体，在柱面间移动</a:t>
              </a:r>
              <a:endParaRPr dirty="0"/>
            </a:p>
          </p:txBody>
        </p:sp>
        <p:sp>
          <p:nvSpPr>
            <p:cNvPr id="30"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31"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181773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a:t>磁盘结构</a:t>
            </a:r>
            <a:r>
              <a:rPr dirty="0"/>
              <a:t> </a:t>
            </a:r>
            <a:r>
              <a:rPr lang="en-US" altLang="zh-CN" dirty="0"/>
              <a:t>–</a:t>
            </a:r>
            <a:r>
              <a:rPr dirty="0"/>
              <a:t> </a:t>
            </a:r>
            <a:r>
              <a:rPr lang="zh-CN" altLang="en-US" dirty="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a:solidFill>
                  <a:prstClr val="black"/>
                </a:solidFill>
                <a:latin typeface="黑体" panose="02010609060101010101" pitchFamily="49" charset="-122"/>
                <a:ea typeface="黑体" panose="02010609060101010101" pitchFamily="49" charset="-122"/>
                <a:cs typeface="Times New Roman"/>
              </a:rPr>
              <a:t>面由若干磁道构成</a:t>
            </a:r>
            <a:endParaRPr lang="en-US" altLang="zh-CN" sz="2800" dirty="0">
              <a:solidFill>
                <a:prstClr val="black"/>
              </a:solidFill>
              <a:latin typeface="黑体" panose="02010609060101010101" pitchFamily="49" charset="-122"/>
              <a:ea typeface="黑体" panose="02010609060101010101" pitchFamily="49" charset="-122"/>
              <a:cs typeface="Times New Roman"/>
            </a:endParaRPr>
          </a:p>
          <a:p>
            <a:pPr>
              <a:spcBef>
                <a:spcPts val="20"/>
              </a:spcBef>
            </a:pPr>
            <a:endParaRPr sz="2800" dirty="0">
              <a:solidFill>
                <a:prstClr val="black"/>
              </a:solidFill>
              <a:latin typeface="黑体" panose="02010609060101010101" pitchFamily="49" charset="-122"/>
              <a:ea typeface="黑体" panose="02010609060101010101" pitchFamily="49" charset="-122"/>
              <a:cs typeface="Times New Roman"/>
            </a:endParaRPr>
          </a:p>
          <a:p>
            <a:pPr marL="12700"/>
            <a:r>
              <a:rPr lang="zh-CN" altLang="en-US" sz="2800" dirty="0">
                <a:solidFill>
                  <a:prstClr val="black"/>
                </a:solidFill>
                <a:latin typeface="黑体" panose="02010609060101010101" pitchFamily="49" charset="-122"/>
                <a:ea typeface="黑体" panose="02010609060101010101" pitchFamily="49" charset="-122"/>
                <a:cs typeface="Calibri"/>
              </a:rPr>
              <a:t>磁道被划分为若干扇区</a:t>
            </a:r>
            <a:endParaRPr sz="2800" dirty="0">
              <a:solidFill>
                <a:prstClr val="black"/>
              </a:solidFill>
              <a:latin typeface="黑体" panose="02010609060101010101" pitchFamily="49" charset="-122"/>
              <a:ea typeface="黑体" panose="02010609060101010101" pitchFamily="49" charset="-122"/>
              <a:cs typeface="Calibri"/>
            </a:endParaRPr>
          </a:p>
        </p:txBody>
      </p:sp>
    </p:spTree>
    <p:extLst>
      <p:ext uri="{BB962C8B-B14F-4D97-AF65-F5344CB8AC3E}">
        <p14:creationId xmlns:p14="http://schemas.microsoft.com/office/powerpoint/2010/main" val="3050122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195736" y="3983091"/>
            <a:ext cx="4493260" cy="430887"/>
          </a:xfrm>
          <a:prstGeom prst="rect">
            <a:avLst/>
          </a:prstGeom>
        </p:spPr>
        <p:txBody>
          <a:bodyPr vert="horz" wrap="square" lIns="0" tIns="0" rIns="0" bIns="0" rtlCol="0">
            <a:spAutoFit/>
          </a:bodyPr>
          <a:lstStyle/>
          <a:p>
            <a:pPr marL="12700"/>
            <a:r>
              <a:rPr lang="zh-CN" altLang="en-US" sz="2800" dirty="0">
                <a:solidFill>
                  <a:prstClr val="black"/>
                </a:solidFill>
                <a:cs typeface="Calibri"/>
              </a:rPr>
              <a:t>读</a:t>
            </a:r>
            <a:r>
              <a:rPr lang="en-US" altLang="zh-CN" sz="2800" dirty="0">
                <a:solidFill>
                  <a:prstClr val="black"/>
                </a:solidFill>
                <a:cs typeface="Calibri"/>
              </a:rPr>
              <a:t>/</a:t>
            </a:r>
            <a:r>
              <a:rPr lang="zh-CN" altLang="en-US" sz="2800" dirty="0">
                <a:solidFill>
                  <a:prstClr val="black"/>
                </a:solidFill>
                <a:cs typeface="Calibri"/>
              </a:rPr>
              <a:t>写头在磁道上方</a:t>
            </a:r>
            <a:endParaRPr sz="2800" dirty="0">
              <a:solidFill>
                <a:prstClr val="black"/>
              </a:solidFill>
              <a:cs typeface="Calibri"/>
            </a:endParaRPr>
          </a:p>
        </p:txBody>
      </p:sp>
    </p:spTree>
    <p:extLst>
      <p:ext uri="{BB962C8B-B14F-4D97-AF65-F5344CB8AC3E}">
        <p14:creationId xmlns:p14="http://schemas.microsoft.com/office/powerpoint/2010/main" val="425757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spc="-20" dirty="0">
                <a:solidFill>
                  <a:prstClr val="black"/>
                </a:solidFill>
                <a:cs typeface="Calibri"/>
              </a:rPr>
              <a:t>盘面逆时针旋转</a:t>
            </a:r>
            <a:endParaRPr sz="2800" dirty="0">
              <a:solidFill>
                <a:prstClr val="black"/>
              </a:solidFill>
              <a:cs typeface="Calibri"/>
            </a:endParaRPr>
          </a:p>
        </p:txBody>
      </p:sp>
    </p:spTree>
    <p:extLst>
      <p:ext uri="{BB962C8B-B14F-4D97-AF65-F5344CB8AC3E}">
        <p14:creationId xmlns:p14="http://schemas.microsoft.com/office/powerpoint/2010/main" val="3000596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spc="-10" dirty="0">
                <a:solidFill>
                  <a:prstClr val="black"/>
                </a:solidFill>
                <a:cs typeface="Calibri"/>
              </a:rPr>
              <a:t>读取</a:t>
            </a:r>
            <a:r>
              <a:rPr lang="zh-CN" altLang="en-US" sz="2800" spc="-10" dirty="0">
                <a:solidFill>
                  <a:srgbClr val="0033CC"/>
                </a:solidFill>
                <a:cs typeface="Calibri"/>
              </a:rPr>
              <a:t>蓝色</a:t>
            </a:r>
            <a:r>
              <a:rPr lang="zh-CN" altLang="en-US" sz="2800" spc="-10" dirty="0">
                <a:solidFill>
                  <a:prstClr val="black"/>
                </a:solidFill>
                <a:cs typeface="Calibri"/>
              </a:rPr>
              <a:t>扇区</a:t>
            </a:r>
            <a:endParaRPr sz="2800" dirty="0">
              <a:solidFill>
                <a:prstClr val="black"/>
              </a:solidFill>
              <a:cs typeface="Calibri"/>
            </a:endParaRPr>
          </a:p>
        </p:txBody>
      </p:sp>
    </p:spTree>
    <p:extLst>
      <p:ext uri="{BB962C8B-B14F-4D97-AF65-F5344CB8AC3E}">
        <p14:creationId xmlns:p14="http://schemas.microsoft.com/office/powerpoint/2010/main" val="2076497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dirty="0">
                <a:solidFill>
                  <a:prstClr val="black"/>
                </a:solidFill>
                <a:cs typeface="Calibri"/>
              </a:rPr>
              <a:t>读完</a:t>
            </a:r>
            <a:r>
              <a:rPr lang="zh-CN" altLang="en-US" sz="2800" dirty="0">
                <a:solidFill>
                  <a:srgbClr val="0033CC"/>
                </a:solidFill>
                <a:cs typeface="Calibri"/>
              </a:rPr>
              <a:t>蓝色</a:t>
            </a:r>
            <a:r>
              <a:rPr lang="zh-CN" altLang="en-US" sz="2800" dirty="0">
                <a:solidFill>
                  <a:prstClr val="black"/>
                </a:solidFill>
                <a:cs typeface="Calibri"/>
              </a:rPr>
              <a:t>扇区</a:t>
            </a:r>
            <a:endParaRPr sz="2800" dirty="0">
              <a:solidFill>
                <a:prstClr val="black"/>
              </a:solidFill>
              <a:cs typeface="Calibri"/>
            </a:endParaRPr>
          </a:p>
        </p:txBody>
      </p:sp>
    </p:spTree>
    <p:extLst>
      <p:ext uri="{BB962C8B-B14F-4D97-AF65-F5344CB8AC3E}">
        <p14:creationId xmlns:p14="http://schemas.microsoft.com/office/powerpoint/2010/main" val="2987499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446550"/>
          </a:xfrm>
          <a:prstGeom prst="rect">
            <a:avLst/>
          </a:prstGeom>
        </p:spPr>
        <p:txBody>
          <a:bodyPr vert="horz" wrap="square" lIns="0" tIns="0" rIns="0" bIns="0" rtlCol="0">
            <a:spAutoFit/>
          </a:bodyPr>
          <a:lstStyle/>
          <a:p>
            <a:r>
              <a:rPr lang="zh-CN" altLang="en-US" sz="2800" spc="-20" dirty="0">
                <a:solidFill>
                  <a:prstClr val="black"/>
                </a:solidFill>
                <a:cs typeface="Calibri"/>
              </a:rPr>
              <a:t>读完</a:t>
            </a:r>
            <a:r>
              <a:rPr lang="zh-CN" altLang="en-US" sz="2800" spc="-20" dirty="0">
                <a:solidFill>
                  <a:srgbClr val="0033CC"/>
                </a:solidFill>
                <a:cs typeface="Calibri"/>
              </a:rPr>
              <a:t>蓝色</a:t>
            </a:r>
            <a:r>
              <a:rPr lang="zh-CN" altLang="en-US" sz="2800" spc="-20" dirty="0">
                <a:solidFill>
                  <a:prstClr val="black"/>
                </a:solidFill>
                <a:cs typeface="Calibri"/>
              </a:rPr>
              <a:t>扇区</a:t>
            </a:r>
            <a:endParaRPr lang="en-US" altLang="zh-CN" sz="2800" spc="-20" dirty="0">
              <a:solidFill>
                <a:prstClr val="black"/>
              </a:solidFill>
              <a:cs typeface="Calibri"/>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spc="-20" dirty="0">
                <a:solidFill>
                  <a:prstClr val="black"/>
                </a:solidFill>
                <a:cs typeface="Calibri"/>
              </a:rPr>
              <a:t>请求读取</a:t>
            </a:r>
            <a:r>
              <a:rPr lang="zh-CN" altLang="en-US" sz="2800" spc="-20" dirty="0">
                <a:solidFill>
                  <a:srgbClr val="FF0000"/>
                </a:solidFill>
                <a:cs typeface="Calibri"/>
              </a:rPr>
              <a:t>红色</a:t>
            </a:r>
            <a:r>
              <a:rPr lang="zh-CN" altLang="en-US" sz="2800" spc="-20" dirty="0">
                <a:solidFill>
                  <a:prstClr val="black"/>
                </a:solidFill>
                <a:cs typeface="Calibri"/>
              </a:rPr>
              <a:t>扇区</a:t>
            </a:r>
            <a:endParaRPr sz="2800" dirty="0">
              <a:solidFill>
                <a:prstClr val="black"/>
              </a:solidFill>
              <a:cs typeface="Calibri"/>
            </a:endParaRPr>
          </a:p>
        </p:txBody>
      </p:sp>
    </p:spTree>
    <p:extLst>
      <p:ext uri="{BB962C8B-B14F-4D97-AF65-F5344CB8AC3E}">
        <p14:creationId xmlns:p14="http://schemas.microsoft.com/office/powerpoint/2010/main" val="1590477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lnSpc>
                <a:spcPct val="150000"/>
              </a:lnSpc>
              <a:buClr>
                <a:srgbClr val="8D171A"/>
              </a:buClr>
              <a:buSzPct val="60416"/>
              <a:buFont typeface="Wingdings 2"/>
              <a:buChar char=""/>
              <a:tabLst>
                <a:tab pos="355600" algn="l"/>
              </a:tabLst>
            </a:pPr>
            <a:r>
              <a:rPr lang="zh-CN" altLang="en-US" b="1" spc="-5" dirty="0">
                <a:solidFill>
                  <a:prstClr val="black"/>
                </a:solidFill>
                <a:cs typeface="Calibri"/>
              </a:rPr>
              <a:t>关键特征</a:t>
            </a:r>
            <a:endParaRPr lang="zh-CN" altLang="en-US" dirty="0">
              <a:solidFill>
                <a:prstClr val="black"/>
              </a:solidFill>
              <a:cs typeface="Calibri"/>
            </a:endParaRPr>
          </a:p>
          <a:p>
            <a:pPr marL="756285" lvl="1" indent="-286385">
              <a:lnSpc>
                <a:spcPct val="150000"/>
              </a:lnSpc>
              <a:spcBef>
                <a:spcPts val="505"/>
              </a:spcBef>
              <a:buClr>
                <a:srgbClr val="8D171A"/>
              </a:buClr>
              <a:buFont typeface="Wingdings"/>
              <a:buChar char=""/>
              <a:tabLst>
                <a:tab pos="756285" algn="l"/>
                <a:tab pos="756920" algn="l"/>
              </a:tabLst>
            </a:pPr>
            <a:r>
              <a:rPr lang="en-US" altLang="zh-CN" dirty="0">
                <a:solidFill>
                  <a:srgbClr val="BC1E24"/>
                </a:solidFill>
                <a:cs typeface="Calibri"/>
              </a:rPr>
              <a:t>RAM</a:t>
            </a:r>
            <a:r>
              <a:rPr lang="zh-CN" altLang="en-US" spc="-5" dirty="0">
                <a:solidFill>
                  <a:prstClr val="black"/>
                </a:solidFill>
                <a:cs typeface="Calibri"/>
              </a:rPr>
              <a:t>封装在芯片上</a:t>
            </a:r>
            <a:endParaRPr lang="zh-CN" altLang="en-US" dirty="0">
              <a:solidFill>
                <a:prstClr val="black"/>
              </a:solidFill>
              <a:cs typeface="Calibri"/>
            </a:endParaRPr>
          </a:p>
          <a:p>
            <a:pPr marL="756285" lvl="1" indent="-286385">
              <a:lnSpc>
                <a:spcPct val="150000"/>
              </a:lnSpc>
              <a:spcBef>
                <a:spcPts val="475"/>
              </a:spcBef>
              <a:buClr>
                <a:srgbClr val="8D171A"/>
              </a:buClr>
              <a:buFont typeface="Wingdings"/>
              <a:buChar char=""/>
              <a:tabLst>
                <a:tab pos="756285" algn="l"/>
                <a:tab pos="756920" algn="l"/>
              </a:tabLst>
            </a:pPr>
            <a:r>
              <a:rPr lang="zh-CN" altLang="en-US" spc="-5" dirty="0">
                <a:solidFill>
                  <a:prstClr val="black"/>
                </a:solidFill>
                <a:cs typeface="Calibri"/>
              </a:rPr>
              <a:t>基本存储单位是一个</a:t>
            </a:r>
            <a:r>
              <a:rPr lang="zh-CN" altLang="en-US" spc="-5" dirty="0">
                <a:solidFill>
                  <a:srgbClr val="C00000"/>
                </a:solidFill>
                <a:cs typeface="Calibri"/>
              </a:rPr>
              <a:t>单元</a:t>
            </a:r>
            <a:r>
              <a:rPr lang="en-US" altLang="zh-CN" spc="-5" dirty="0">
                <a:solidFill>
                  <a:srgbClr val="C00000"/>
                </a:solidFill>
                <a:cs typeface="Calibri"/>
              </a:rPr>
              <a:t>(</a:t>
            </a:r>
            <a:r>
              <a:rPr lang="en-US" altLang="zh-CN" spc="-5" dirty="0">
                <a:solidFill>
                  <a:srgbClr val="BC1E24"/>
                </a:solidFill>
                <a:cs typeface="Calibri"/>
              </a:rPr>
              <a:t>cell)</a:t>
            </a:r>
            <a:r>
              <a:rPr lang="zh-CN" altLang="en-US" spc="-5" dirty="0">
                <a:solidFill>
                  <a:prstClr val="black"/>
                </a:solidFill>
                <a:cs typeface="Calibri"/>
              </a:rPr>
              <a:t>， 每单元存储 </a:t>
            </a:r>
            <a:r>
              <a:rPr lang="en-US" altLang="zh-CN" spc="-5" dirty="0">
                <a:solidFill>
                  <a:prstClr val="black"/>
                </a:solidFill>
                <a:cs typeface="Calibri"/>
              </a:rPr>
              <a:t>1 </a:t>
            </a:r>
            <a:r>
              <a:rPr lang="zh-CN" altLang="en-US" spc="-5" dirty="0">
                <a:solidFill>
                  <a:prstClr val="black"/>
                </a:solidFill>
                <a:cs typeface="Calibri"/>
              </a:rPr>
              <a:t>比特</a:t>
            </a:r>
            <a:endParaRPr lang="zh-CN" altLang="en-US" dirty="0">
              <a:solidFill>
                <a:prstClr val="black"/>
              </a:solidFill>
              <a:cs typeface="Calibri"/>
            </a:endParaRPr>
          </a:p>
          <a:p>
            <a:pPr marL="756285" lvl="1" indent="-286385">
              <a:lnSpc>
                <a:spcPct val="150000"/>
              </a:lnSpc>
              <a:spcBef>
                <a:spcPts val="475"/>
              </a:spcBef>
              <a:buClr>
                <a:srgbClr val="8D171A"/>
              </a:buClr>
              <a:buFont typeface="Wingdings"/>
              <a:buChar char=""/>
              <a:tabLst>
                <a:tab pos="756285" algn="l"/>
                <a:tab pos="756920" algn="l"/>
              </a:tabLst>
            </a:pPr>
            <a:r>
              <a:rPr lang="zh-CN" altLang="en-US" spc="-5" dirty="0">
                <a:solidFill>
                  <a:prstClr val="black"/>
                </a:solidFill>
                <a:cs typeface="Calibri"/>
              </a:rPr>
              <a:t>多个</a:t>
            </a:r>
            <a:r>
              <a:rPr lang="en-US" altLang="zh-CN" spc="-5" dirty="0">
                <a:solidFill>
                  <a:prstClr val="black"/>
                </a:solidFill>
                <a:cs typeface="Calibri"/>
              </a:rPr>
              <a:t>RAM</a:t>
            </a:r>
            <a:r>
              <a:rPr lang="zh-CN" altLang="en-US" spc="-5" dirty="0">
                <a:solidFill>
                  <a:prstClr val="black"/>
                </a:solidFill>
                <a:cs typeface="Calibri"/>
              </a:rPr>
              <a:t>芯片一起组成一个存储器</a:t>
            </a:r>
            <a:endParaRPr lang="zh-CN" altLang="en-US" dirty="0">
              <a:solidFill>
                <a:prstClr val="black"/>
              </a:solidFill>
              <a:cs typeface="Calibri"/>
            </a:endParaRPr>
          </a:p>
          <a:p>
            <a:pPr marL="355600">
              <a:lnSpc>
                <a:spcPct val="150000"/>
              </a:lnSpc>
              <a:buClr>
                <a:srgbClr val="8D171A"/>
              </a:buClr>
              <a:buSzPct val="58333"/>
              <a:buFont typeface="Wingdings 2"/>
              <a:buChar char=""/>
              <a:tabLst>
                <a:tab pos="355600" algn="l"/>
              </a:tabLst>
            </a:pPr>
            <a:r>
              <a:rPr lang="en-US" altLang="zh-CN" b="1" spc="-5" dirty="0">
                <a:solidFill>
                  <a:prstClr val="black"/>
                </a:solidFill>
                <a:cs typeface="Calibri"/>
              </a:rPr>
              <a:t>RAM </a:t>
            </a:r>
            <a:r>
              <a:rPr lang="zh-CN" altLang="en-US" b="1" spc="-5" dirty="0">
                <a:solidFill>
                  <a:prstClr val="black"/>
                </a:solidFill>
                <a:cs typeface="Calibri"/>
              </a:rPr>
              <a:t>分为两类：</a:t>
            </a:r>
            <a:endParaRPr lang="zh-CN" altLang="en-US" dirty="0">
              <a:solidFill>
                <a:prstClr val="black"/>
              </a:solidFill>
              <a:cs typeface="Calibri"/>
            </a:endParaRPr>
          </a:p>
          <a:p>
            <a:pPr marL="756285" lvl="1" indent="-286385">
              <a:lnSpc>
                <a:spcPct val="150000"/>
              </a:lnSpc>
              <a:spcBef>
                <a:spcPts val="505"/>
              </a:spcBef>
              <a:buClr>
                <a:srgbClr val="8D171A"/>
              </a:buClr>
              <a:buFont typeface="Wingdings"/>
              <a:buChar char=""/>
              <a:tabLst>
                <a:tab pos="756285" algn="l"/>
                <a:tab pos="756920" algn="l"/>
              </a:tabLst>
            </a:pPr>
            <a:r>
              <a:rPr lang="en-US" altLang="zh-CN" dirty="0">
                <a:solidFill>
                  <a:prstClr val="black"/>
                </a:solidFill>
                <a:cs typeface="Calibri"/>
              </a:rPr>
              <a:t>SRAM (</a:t>
            </a:r>
            <a:r>
              <a:rPr lang="zh-CN" altLang="en-US" dirty="0">
                <a:solidFill>
                  <a:prstClr val="black"/>
                </a:solidFill>
                <a:cs typeface="Calibri"/>
              </a:rPr>
              <a:t>静态</a:t>
            </a:r>
            <a:r>
              <a:rPr lang="en-US" altLang="zh-CN" dirty="0">
                <a:solidFill>
                  <a:prstClr val="black"/>
                </a:solidFill>
                <a:cs typeface="Calibri"/>
              </a:rPr>
              <a:t>RAM)</a:t>
            </a:r>
            <a:endParaRPr lang="zh-CN" altLang="en-US" dirty="0">
              <a:solidFill>
                <a:prstClr val="black"/>
              </a:solidFill>
              <a:cs typeface="Calibri"/>
            </a:endParaRPr>
          </a:p>
          <a:p>
            <a:pPr marL="756285" lvl="1" indent="-286385">
              <a:lnSpc>
                <a:spcPct val="150000"/>
              </a:lnSpc>
              <a:spcBef>
                <a:spcPts val="480"/>
              </a:spcBef>
              <a:buClr>
                <a:srgbClr val="8D171A"/>
              </a:buClr>
              <a:buFont typeface="Wingdings"/>
              <a:buChar char=""/>
              <a:tabLst>
                <a:tab pos="756285" algn="l"/>
                <a:tab pos="756920" algn="l"/>
              </a:tabLst>
            </a:pPr>
            <a:r>
              <a:rPr lang="en-US" altLang="zh-CN" dirty="0">
                <a:solidFill>
                  <a:prstClr val="black"/>
                </a:solidFill>
                <a:cs typeface="Calibri"/>
              </a:rPr>
              <a:t>DRAM (</a:t>
            </a:r>
            <a:r>
              <a:rPr lang="zh-CN" altLang="en-US" dirty="0">
                <a:solidFill>
                  <a:prstClr val="black"/>
                </a:solidFill>
                <a:cs typeface="Calibri"/>
              </a:rPr>
              <a:t>动态</a:t>
            </a:r>
            <a:r>
              <a:rPr lang="zh-CN" altLang="en-US" spc="-120" dirty="0">
                <a:solidFill>
                  <a:prstClr val="black"/>
                </a:solidFill>
                <a:cs typeface="Calibri"/>
              </a:rPr>
              <a:t> </a:t>
            </a:r>
            <a:r>
              <a:rPr lang="en-US" altLang="zh-CN" dirty="0">
                <a:solidFill>
                  <a:prstClr val="black"/>
                </a:solidFill>
                <a:cs typeface="Calibri"/>
              </a:rPr>
              <a:t>RAM)</a:t>
            </a:r>
          </a:p>
          <a:p>
            <a:endParaRPr lang="zh-CN" altLang="en-US" dirty="0"/>
          </a:p>
        </p:txBody>
      </p:sp>
      <p:sp>
        <p:nvSpPr>
          <p:cNvPr id="3" name="object 3"/>
          <p:cNvSpPr txBox="1">
            <a:spLocks noGrp="1"/>
          </p:cNvSpPr>
          <p:nvPr>
            <p:ph type="title"/>
          </p:nvPr>
        </p:nvSpPr>
        <p:spPr>
          <a:xfrm>
            <a:off x="374090" y="218728"/>
            <a:ext cx="8693710" cy="762000"/>
          </a:xfrm>
          <a:prstGeom prst="rect">
            <a:avLst/>
          </a:prstGeom>
        </p:spPr>
        <p:txBody>
          <a:bodyPr vert="horz" wrap="square" lIns="0" tIns="0" rIns="0" bIns="0" rtlCol="0">
            <a:spAutoFit/>
          </a:bodyPr>
          <a:lstStyle/>
          <a:p>
            <a:pPr marL="12700">
              <a:lnSpc>
                <a:spcPct val="100000"/>
              </a:lnSpc>
            </a:pPr>
            <a:r>
              <a:rPr lang="zh-CN" altLang="en-US" spc="-5" dirty="0"/>
              <a:t>随机访问存储器</a:t>
            </a:r>
            <a:r>
              <a:rPr spc="-5" dirty="0"/>
              <a:t>(RAM)</a:t>
            </a:r>
          </a:p>
        </p:txBody>
      </p:sp>
      <p:pic>
        <p:nvPicPr>
          <p:cNvPr id="64" name="图片 63"/>
          <p:cNvPicPr>
            <a:picLocks noChangeAspect="1"/>
          </p:cNvPicPr>
          <p:nvPr/>
        </p:nvPicPr>
        <p:blipFill>
          <a:blip r:embed="rId2"/>
          <a:stretch>
            <a:fillRect/>
          </a:stretch>
        </p:blipFill>
        <p:spPr>
          <a:xfrm>
            <a:off x="3779912" y="3995736"/>
            <a:ext cx="2758737" cy="1823187"/>
          </a:xfrm>
          <a:prstGeom prst="rect">
            <a:avLst/>
          </a:prstGeom>
        </p:spPr>
      </p:pic>
      <p:pic>
        <p:nvPicPr>
          <p:cNvPr id="176" name="图片 175"/>
          <p:cNvPicPr>
            <a:picLocks noChangeAspect="1"/>
          </p:cNvPicPr>
          <p:nvPr/>
        </p:nvPicPr>
        <p:blipFill>
          <a:blip r:embed="rId3"/>
          <a:stretch>
            <a:fillRect/>
          </a:stretch>
        </p:blipFill>
        <p:spPr>
          <a:xfrm>
            <a:off x="5603981" y="602515"/>
            <a:ext cx="3504523" cy="2106405"/>
          </a:xfrm>
          <a:prstGeom prst="rect">
            <a:avLst/>
          </a:prstGeom>
        </p:spPr>
      </p:pic>
      <p:pic>
        <p:nvPicPr>
          <p:cNvPr id="259" name="图片 258"/>
          <p:cNvPicPr>
            <a:picLocks noChangeAspect="1"/>
          </p:cNvPicPr>
          <p:nvPr/>
        </p:nvPicPr>
        <p:blipFill>
          <a:blip r:embed="rId4"/>
          <a:stretch>
            <a:fillRect/>
          </a:stretch>
        </p:blipFill>
        <p:spPr>
          <a:xfrm>
            <a:off x="6516216" y="3185260"/>
            <a:ext cx="2232248" cy="1683900"/>
          </a:xfrm>
          <a:prstGeom prst="rect">
            <a:avLst/>
          </a:prstGeom>
        </p:spPr>
      </p:pic>
      <p:pic>
        <p:nvPicPr>
          <p:cNvPr id="293" name="图片 292"/>
          <p:cNvPicPr>
            <a:picLocks noChangeAspect="1"/>
          </p:cNvPicPr>
          <p:nvPr/>
        </p:nvPicPr>
        <p:blipFill>
          <a:blip r:embed="rId5"/>
          <a:stretch>
            <a:fillRect/>
          </a:stretch>
        </p:blipFill>
        <p:spPr>
          <a:xfrm>
            <a:off x="6680632" y="5085184"/>
            <a:ext cx="1851808" cy="1656184"/>
          </a:xfrm>
          <a:prstGeom prst="rect">
            <a:avLst/>
          </a:prstGeom>
        </p:spPr>
      </p:pic>
    </p:spTree>
    <p:extLst>
      <p:ext uri="{BB962C8B-B14F-4D97-AF65-F5344CB8AC3E}">
        <p14:creationId xmlns:p14="http://schemas.microsoft.com/office/powerpoint/2010/main" val="678549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105" dirty="0"/>
              <a:t> </a:t>
            </a:r>
            <a:r>
              <a:rPr lang="zh-CN" altLang="en-US" spc="-105" dirty="0"/>
              <a:t>寻道</a:t>
            </a:r>
            <a:endParaRPr dirty="0"/>
          </a:p>
        </p:txBody>
      </p:sp>
      <p:sp>
        <p:nvSpPr>
          <p:cNvPr id="4" name="object 4"/>
          <p:cNvSpPr txBox="1"/>
          <p:nvPr/>
        </p:nvSpPr>
        <p:spPr>
          <a:xfrm>
            <a:off x="435757" y="3975989"/>
            <a:ext cx="2435089"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读完</a:t>
            </a:r>
            <a:r>
              <a:rPr lang="zh-CN" altLang="en-US" sz="2400" b="1" dirty="0">
                <a:solidFill>
                  <a:srgbClr val="0070C0"/>
                </a:solidFill>
                <a:cs typeface="Calibri"/>
              </a:rPr>
              <a:t>蓝色</a:t>
            </a:r>
            <a:r>
              <a:rPr lang="zh-CN" altLang="en-US" sz="2400" b="1" dirty="0">
                <a:solidFill>
                  <a:prstClr val="black"/>
                </a:solidFill>
                <a:cs typeface="Calibri"/>
              </a:rPr>
              <a:t>扇区</a:t>
            </a:r>
            <a:endParaRPr sz="2400" b="1" dirty="0">
              <a:solidFill>
                <a:prstClr val="black"/>
              </a:solidFill>
              <a:cs typeface="Calibri"/>
            </a:endParaRPr>
          </a:p>
        </p:txBody>
      </p:sp>
      <p:sp>
        <p:nvSpPr>
          <p:cNvPr id="5" name="object 5"/>
          <p:cNvSpPr txBox="1"/>
          <p:nvPr/>
        </p:nvSpPr>
        <p:spPr>
          <a:xfrm>
            <a:off x="2653396" y="3975989"/>
            <a:ext cx="2422660"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寻找</a:t>
            </a:r>
            <a:r>
              <a:rPr lang="zh-CN" altLang="en-US" sz="2400" b="1" dirty="0">
                <a:solidFill>
                  <a:srgbClr val="FF0000"/>
                </a:solidFill>
                <a:cs typeface="Calibri"/>
              </a:rPr>
              <a:t>红色</a:t>
            </a:r>
            <a:r>
              <a:rPr lang="zh-CN" altLang="en-US" sz="2400" b="1" dirty="0">
                <a:solidFill>
                  <a:prstClr val="black"/>
                </a:solidFill>
                <a:cs typeface="Calibri"/>
              </a:rPr>
              <a:t>扇区</a:t>
            </a:r>
            <a:endParaRPr sz="24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寻找</a:t>
            </a:r>
            <a:r>
              <a:rPr lang="zh-CN" altLang="en-US" sz="2800" b="1" dirty="0">
                <a:solidFill>
                  <a:srgbClr val="FF0000"/>
                </a:solidFill>
                <a:cs typeface="Calibri"/>
              </a:rPr>
              <a:t>红色</a:t>
            </a:r>
            <a:r>
              <a:rPr lang="zh-CN" altLang="en-US" sz="2800" b="1" dirty="0">
                <a:solidFill>
                  <a:prstClr val="black"/>
                </a:solidFill>
                <a:cs typeface="Calibri"/>
              </a:rPr>
              <a:t>扇区所在磁道</a:t>
            </a:r>
            <a:endParaRPr sz="2800" b="1" dirty="0">
              <a:solidFill>
                <a:prstClr val="black"/>
              </a:solidFill>
              <a:cs typeface="Calibri"/>
            </a:endParaRPr>
          </a:p>
        </p:txBody>
      </p:sp>
    </p:spTree>
    <p:extLst>
      <p:ext uri="{BB962C8B-B14F-4D97-AF65-F5344CB8AC3E}">
        <p14:creationId xmlns:p14="http://schemas.microsoft.com/office/powerpoint/2010/main" val="4133250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spc="-30" dirty="0">
                <a:solidFill>
                  <a:prstClr val="black"/>
                </a:solidFill>
                <a:cs typeface="Calibri"/>
              </a:rPr>
              <a:t>旋转盘面，使读</a:t>
            </a:r>
            <a:r>
              <a:rPr lang="en-US" altLang="zh-CN" sz="2800" spc="-30" dirty="0">
                <a:solidFill>
                  <a:prstClr val="black"/>
                </a:solidFill>
                <a:cs typeface="Calibri"/>
              </a:rPr>
              <a:t>/</a:t>
            </a:r>
            <a:r>
              <a:rPr lang="zh-CN" altLang="en-US" sz="2800" spc="-30" dirty="0">
                <a:solidFill>
                  <a:prstClr val="black"/>
                </a:solidFill>
                <a:cs typeface="Calibri"/>
              </a:rPr>
              <a:t>写头在</a:t>
            </a:r>
            <a:r>
              <a:rPr lang="zh-CN" altLang="en-US" sz="2800" spc="-30" dirty="0">
                <a:solidFill>
                  <a:srgbClr val="FF0000"/>
                </a:solidFill>
                <a:cs typeface="Calibri"/>
              </a:rPr>
              <a:t>红色</a:t>
            </a:r>
            <a:r>
              <a:rPr lang="zh-CN" altLang="en-US" sz="2800" spc="-30" dirty="0">
                <a:solidFill>
                  <a:prstClr val="black"/>
                </a:solidFill>
                <a:cs typeface="Calibri"/>
              </a:rPr>
              <a:t>扇区上方</a:t>
            </a:r>
            <a:endParaRPr sz="2800" dirty="0">
              <a:solidFill>
                <a:prstClr val="black"/>
              </a:solidFill>
              <a:cs typeface="Calibri"/>
            </a:endParaRPr>
          </a:p>
        </p:txBody>
      </p:sp>
    </p:spTree>
    <p:extLst>
      <p:ext uri="{BB962C8B-B14F-4D97-AF65-F5344CB8AC3E}">
        <p14:creationId xmlns:p14="http://schemas.microsoft.com/office/powerpoint/2010/main" val="1416142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a:t>
            </a:r>
            <a:r>
              <a:rPr spc="-90" dirty="0"/>
              <a:t> </a:t>
            </a:r>
            <a:r>
              <a:rPr lang="zh-CN" altLang="en-US" spc="-90" dirty="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读取</a:t>
            </a:r>
            <a:r>
              <a:rPr lang="zh-CN" altLang="en-US" sz="2800" b="1" dirty="0">
                <a:solidFill>
                  <a:srgbClr val="FF0000"/>
                </a:solidFill>
                <a:cs typeface="Calibri"/>
              </a:rPr>
              <a:t>红色</a:t>
            </a:r>
            <a:r>
              <a:rPr lang="zh-CN" altLang="en-US" sz="2800" b="1" dirty="0">
                <a:solidFill>
                  <a:prstClr val="black"/>
                </a:solidFill>
                <a:cs typeface="Calibri"/>
              </a:rPr>
              <a:t>扇区</a:t>
            </a:r>
            <a:endParaRPr sz="2800" b="1" dirty="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访问时间构成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56445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pPr>
            <a:r>
              <a:rPr lang="zh-CN" altLang="en-US" b="1" spc="-5" dirty="0">
                <a:solidFill>
                  <a:prstClr val="black"/>
                </a:solidFill>
                <a:cs typeface="Calibri"/>
              </a:rPr>
              <a:t>访问目标扇区的平均时间大致为</a:t>
            </a:r>
            <a:endParaRPr lang="en-US" altLang="zh-CN" b="1" spc="-5"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spc="-5" dirty="0">
                <a:solidFill>
                  <a:prstClr val="black"/>
                </a:solidFill>
                <a:cs typeface="Calibri"/>
              </a:rPr>
              <a:t>访问时间  </a:t>
            </a:r>
            <a:r>
              <a:rPr lang="en-US" altLang="zh-CN" spc="-5" dirty="0">
                <a:solidFill>
                  <a:prstClr val="black"/>
                </a:solidFill>
                <a:cs typeface="Calibri"/>
              </a:rPr>
              <a:t>=  </a:t>
            </a:r>
            <a:r>
              <a:rPr lang="zh-CN" altLang="en-US" spc="-5" dirty="0">
                <a:solidFill>
                  <a:prstClr val="black"/>
                </a:solidFill>
                <a:cs typeface="Calibri"/>
              </a:rPr>
              <a:t>寻道时间 </a:t>
            </a:r>
            <a:r>
              <a:rPr lang="en-US" altLang="zh-CN" spc="-5" dirty="0">
                <a:solidFill>
                  <a:prstClr val="black"/>
                </a:solidFill>
                <a:cs typeface="Calibri"/>
              </a:rPr>
              <a:t>+  </a:t>
            </a:r>
            <a:r>
              <a:rPr lang="zh-CN" altLang="en-US" spc="-5" dirty="0">
                <a:solidFill>
                  <a:prstClr val="black"/>
                </a:solidFill>
                <a:cs typeface="Calibri"/>
              </a:rPr>
              <a:t>平均旋转延迟 </a:t>
            </a:r>
            <a:r>
              <a:rPr lang="en-US" altLang="zh-CN" spc="-5" dirty="0">
                <a:solidFill>
                  <a:prstClr val="black"/>
                </a:solidFill>
                <a:cs typeface="Calibri"/>
              </a:rPr>
              <a:t>+ </a:t>
            </a:r>
            <a:r>
              <a:rPr lang="zh-CN" altLang="en-US" spc="-5" dirty="0">
                <a:solidFill>
                  <a:prstClr val="black"/>
                </a:solidFill>
                <a:cs typeface="Calibri"/>
              </a:rPr>
              <a:t>数据传输时间</a:t>
            </a:r>
            <a:endParaRPr lang="en-US" altLang="zh-CN" spc="-5" dirty="0">
              <a:solidFill>
                <a:prstClr val="black"/>
              </a:solidFill>
              <a:cs typeface="Calibri"/>
            </a:endParaRPr>
          </a:p>
          <a:p>
            <a:pPr marL="355600">
              <a:spcBef>
                <a:spcPts val="0"/>
              </a:spcBef>
              <a:buClr>
                <a:srgbClr val="8D171A"/>
              </a:buClr>
              <a:buSzPct val="58333"/>
              <a:buFont typeface="Wingdings 2"/>
              <a:buChar char=""/>
              <a:tabLst>
                <a:tab pos="355600" algn="l"/>
              </a:tabLst>
            </a:pPr>
            <a:r>
              <a:rPr lang="zh-CN" altLang="en-US" sz="2400" b="1" dirty="0">
                <a:solidFill>
                  <a:srgbClr val="BC1E24"/>
                </a:solidFill>
                <a:cs typeface="Calibri"/>
              </a:rPr>
              <a:t>寻道时间</a:t>
            </a:r>
            <a:r>
              <a:rPr lang="en-US" altLang="zh-CN" sz="2400" b="1" dirty="0">
                <a:solidFill>
                  <a:srgbClr val="BC1E24"/>
                </a:solidFill>
                <a:cs typeface="Calibri"/>
              </a:rPr>
              <a:t>(Seek </a:t>
            </a:r>
            <a:r>
              <a:rPr lang="en-US" altLang="zh-CN" sz="2400" b="1" spc="-5" dirty="0">
                <a:solidFill>
                  <a:srgbClr val="BC1E24"/>
                </a:solidFill>
                <a:cs typeface="Calibri"/>
              </a:rPr>
              <a:t>time)</a:t>
            </a:r>
            <a:r>
              <a:rPr lang="zh-CN" altLang="en-US" sz="2400" b="1" spc="-5" dirty="0">
                <a:solidFill>
                  <a:srgbClr val="BC1E24"/>
                </a:solidFill>
                <a:cs typeface="Calibri"/>
              </a:rPr>
              <a:t> </a:t>
            </a:r>
            <a:endParaRPr lang="zh-CN" altLang="en-US" sz="2400"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spc="-5" dirty="0">
                <a:solidFill>
                  <a:prstClr val="black"/>
                </a:solidFill>
                <a:cs typeface="Calibri"/>
              </a:rPr>
              <a:t>读</a:t>
            </a:r>
            <a:r>
              <a:rPr lang="en-US" altLang="zh-CN" spc="-5" dirty="0">
                <a:solidFill>
                  <a:prstClr val="black"/>
                </a:solidFill>
                <a:cs typeface="Calibri"/>
              </a:rPr>
              <a:t>/</a:t>
            </a:r>
            <a:r>
              <a:rPr lang="zh-CN" altLang="en-US" spc="-5" dirty="0">
                <a:solidFill>
                  <a:prstClr val="black"/>
                </a:solidFill>
                <a:cs typeface="Calibri"/>
              </a:rPr>
              <a:t>写头移动到目标柱面所用时间</a:t>
            </a:r>
          </a:p>
          <a:p>
            <a:pPr marL="756285" lvl="1" indent="-286385">
              <a:spcBef>
                <a:spcPts val="0"/>
              </a:spcBef>
              <a:buClr>
                <a:srgbClr val="8D171A"/>
              </a:buClr>
              <a:buFont typeface="Wingdings"/>
              <a:buChar char=""/>
              <a:tabLst>
                <a:tab pos="756285" algn="l"/>
                <a:tab pos="756920" algn="l"/>
              </a:tabLst>
            </a:pPr>
            <a:r>
              <a:rPr lang="zh-CN" altLang="en-US" dirty="0">
                <a:solidFill>
                  <a:prstClr val="black"/>
                </a:solidFill>
                <a:cs typeface="Calibri"/>
              </a:rPr>
              <a:t>通常寻道时间为：</a:t>
            </a:r>
            <a:r>
              <a:rPr lang="en-US" altLang="zh-CN" dirty="0">
                <a:solidFill>
                  <a:prstClr val="black"/>
                </a:solidFill>
                <a:cs typeface="Calibri"/>
              </a:rPr>
              <a:t>3—9</a:t>
            </a:r>
            <a:r>
              <a:rPr lang="zh-CN" altLang="en-US" spc="-65" dirty="0">
                <a:solidFill>
                  <a:prstClr val="black"/>
                </a:solidFill>
                <a:cs typeface="Calibri"/>
              </a:rPr>
              <a:t> </a:t>
            </a:r>
            <a:r>
              <a:rPr lang="en-US" altLang="zh-CN" spc="-5" dirty="0" err="1">
                <a:solidFill>
                  <a:prstClr val="black"/>
                </a:solidFill>
                <a:cs typeface="Calibri"/>
              </a:rPr>
              <a:t>ms</a:t>
            </a:r>
            <a:endParaRPr lang="zh-CN" altLang="en-US" dirty="0">
              <a:solidFill>
                <a:prstClr val="black"/>
              </a:solidFill>
              <a:cs typeface="Calibri"/>
            </a:endParaRPr>
          </a:p>
          <a:p>
            <a:pPr marL="355600">
              <a:spcBef>
                <a:spcPts val="0"/>
              </a:spcBef>
              <a:buClr>
                <a:srgbClr val="8D171A"/>
              </a:buClr>
              <a:buSzPct val="58333"/>
              <a:buFont typeface="Wingdings 2"/>
              <a:buChar char=""/>
              <a:tabLst>
                <a:tab pos="355600" algn="l"/>
              </a:tabLst>
            </a:pPr>
            <a:r>
              <a:rPr lang="zh-CN" altLang="en-US" sz="2400" b="1" spc="-5" dirty="0">
                <a:solidFill>
                  <a:srgbClr val="BC1E24"/>
                </a:solidFill>
                <a:cs typeface="Calibri"/>
              </a:rPr>
              <a:t>旋转延迟</a:t>
            </a:r>
            <a:r>
              <a:rPr lang="en-US" altLang="zh-CN" sz="2400" b="1" spc="-5" dirty="0">
                <a:solidFill>
                  <a:srgbClr val="BC1E24"/>
                </a:solidFill>
                <a:cs typeface="Calibri"/>
              </a:rPr>
              <a:t>(Rotational latency)</a:t>
            </a:r>
            <a:r>
              <a:rPr lang="zh-CN" altLang="en-US" sz="2400" b="1" spc="-5" dirty="0">
                <a:solidFill>
                  <a:srgbClr val="BC1E24"/>
                </a:solidFill>
                <a:cs typeface="Calibri"/>
              </a:rPr>
              <a:t> </a:t>
            </a:r>
            <a:endParaRPr lang="zh-CN" altLang="en-US" sz="2400"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spc="-5" dirty="0">
                <a:solidFill>
                  <a:prstClr val="black"/>
                </a:solidFill>
                <a:cs typeface="Calibri"/>
              </a:rPr>
              <a:t>旋转盘面使读</a:t>
            </a:r>
            <a:r>
              <a:rPr lang="en-US" altLang="zh-CN" spc="-5" dirty="0">
                <a:solidFill>
                  <a:prstClr val="black"/>
                </a:solidFill>
                <a:cs typeface="Calibri"/>
              </a:rPr>
              <a:t>/</a:t>
            </a:r>
            <a:r>
              <a:rPr lang="zh-CN" altLang="en-US" spc="-5" dirty="0">
                <a:solidFill>
                  <a:prstClr val="black"/>
                </a:solidFill>
                <a:cs typeface="Calibri"/>
              </a:rPr>
              <a:t>写头到达目标扇区上方所用时间</a:t>
            </a:r>
            <a:endParaRPr lang="zh-CN" altLang="en-US"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dirty="0">
                <a:solidFill>
                  <a:prstClr val="black"/>
                </a:solidFill>
                <a:cs typeface="Calibri"/>
              </a:rPr>
              <a:t>平均旋转延迟</a:t>
            </a:r>
            <a:r>
              <a:rPr lang="en-US" altLang="zh-CN" dirty="0">
                <a:solidFill>
                  <a:prstClr val="black"/>
                </a:solidFill>
                <a:cs typeface="Calibri"/>
              </a:rPr>
              <a:t>= 1/2 × 1/RPMs × 60 sec/1</a:t>
            </a:r>
            <a:r>
              <a:rPr lang="zh-CN" altLang="en-US" spc="-135" dirty="0">
                <a:solidFill>
                  <a:prstClr val="black"/>
                </a:solidFill>
                <a:cs typeface="Calibri"/>
              </a:rPr>
              <a:t> </a:t>
            </a:r>
            <a:r>
              <a:rPr lang="en-US" altLang="zh-CN" spc="-5" dirty="0">
                <a:solidFill>
                  <a:prstClr val="black"/>
                </a:solidFill>
                <a:cs typeface="Calibri"/>
              </a:rPr>
              <a:t>min</a:t>
            </a:r>
            <a:r>
              <a:rPr lang="zh-CN" altLang="en-US" spc="-5" dirty="0">
                <a:solidFill>
                  <a:prstClr val="black"/>
                </a:solidFill>
                <a:cs typeface="Calibri"/>
              </a:rPr>
              <a:t> </a:t>
            </a:r>
            <a:r>
              <a:rPr lang="en-US" altLang="zh-CN" spc="-5" dirty="0">
                <a:solidFill>
                  <a:prstClr val="black"/>
                </a:solidFill>
                <a:cs typeface="Calibri"/>
              </a:rPr>
              <a:t>(RPM</a:t>
            </a:r>
            <a:r>
              <a:rPr lang="zh-CN" altLang="en-US" spc="-5" dirty="0">
                <a:solidFill>
                  <a:prstClr val="black"/>
                </a:solidFill>
                <a:cs typeface="Calibri"/>
              </a:rPr>
              <a:t>：转</a:t>
            </a:r>
            <a:r>
              <a:rPr lang="en-US" altLang="zh-CN" spc="-5" dirty="0">
                <a:solidFill>
                  <a:prstClr val="black"/>
                </a:solidFill>
                <a:cs typeface="Calibri"/>
              </a:rPr>
              <a:t>/</a:t>
            </a:r>
            <a:r>
              <a:rPr lang="zh-CN" altLang="en-US" spc="-5" dirty="0">
                <a:solidFill>
                  <a:prstClr val="black"/>
                </a:solidFill>
                <a:cs typeface="Calibri"/>
              </a:rPr>
              <a:t>分钟</a:t>
            </a:r>
            <a:r>
              <a:rPr lang="en-US" altLang="zh-CN" spc="-5" dirty="0">
                <a:solidFill>
                  <a:prstClr val="black"/>
                </a:solidFill>
                <a:cs typeface="Calibri"/>
              </a:rPr>
              <a:t>)</a:t>
            </a:r>
            <a:endParaRPr lang="zh-CN" altLang="en-US"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dirty="0">
                <a:solidFill>
                  <a:prstClr val="black"/>
                </a:solidFill>
                <a:cs typeface="Calibri"/>
              </a:rPr>
              <a:t>通常 </a:t>
            </a:r>
            <a:r>
              <a:rPr lang="en-US" altLang="zh-CN" dirty="0">
                <a:solidFill>
                  <a:prstClr val="black"/>
                </a:solidFill>
                <a:cs typeface="Calibri"/>
              </a:rPr>
              <a:t>RPMs</a:t>
            </a:r>
            <a:r>
              <a:rPr lang="zh-CN" altLang="en-US" dirty="0">
                <a:solidFill>
                  <a:prstClr val="black"/>
                </a:solidFill>
                <a:cs typeface="Calibri"/>
              </a:rPr>
              <a:t> </a:t>
            </a:r>
            <a:r>
              <a:rPr lang="en-US" altLang="zh-CN" dirty="0">
                <a:solidFill>
                  <a:prstClr val="black"/>
                </a:solidFill>
                <a:cs typeface="Calibri"/>
              </a:rPr>
              <a:t>= 7,200</a:t>
            </a:r>
          </a:p>
          <a:p>
            <a:pPr marL="355600">
              <a:spcBef>
                <a:spcPts val="0"/>
              </a:spcBef>
              <a:buClr>
                <a:srgbClr val="8D171A"/>
              </a:buClr>
              <a:buSzPct val="60416"/>
              <a:buFont typeface="Wingdings 2"/>
              <a:buChar char=""/>
              <a:tabLst>
                <a:tab pos="355600" algn="l"/>
              </a:tabLst>
            </a:pPr>
            <a:r>
              <a:rPr lang="zh-CN" altLang="en-US" sz="2400" b="1" spc="-5" dirty="0">
                <a:solidFill>
                  <a:srgbClr val="BC1E24"/>
                </a:solidFill>
                <a:cs typeface="Calibri"/>
              </a:rPr>
              <a:t>数据传输时间</a:t>
            </a:r>
            <a:r>
              <a:rPr lang="en-US" altLang="zh-CN" sz="2400" b="1" spc="-5" dirty="0">
                <a:solidFill>
                  <a:srgbClr val="BC1E24"/>
                </a:solidFill>
                <a:cs typeface="Calibri"/>
              </a:rPr>
              <a:t>(Transfer time)</a:t>
            </a:r>
            <a:r>
              <a:rPr lang="zh-CN" altLang="en-US" sz="2400" b="1" spc="-5" dirty="0">
                <a:solidFill>
                  <a:srgbClr val="BC1E24"/>
                </a:solidFill>
                <a:cs typeface="Calibri"/>
              </a:rPr>
              <a:t> </a:t>
            </a:r>
            <a:endParaRPr lang="zh-CN" altLang="en-US" sz="2400"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spc="-5" dirty="0">
                <a:solidFill>
                  <a:prstClr val="black"/>
                </a:solidFill>
                <a:cs typeface="Calibri"/>
              </a:rPr>
              <a:t>读目标扇区所用时间</a:t>
            </a:r>
            <a:endParaRPr lang="zh-CN" altLang="en-US" dirty="0">
              <a:solidFill>
                <a:prstClr val="black"/>
              </a:solidFill>
              <a:cs typeface="Calibri"/>
            </a:endParaRPr>
          </a:p>
          <a:p>
            <a:pPr marL="756285" lvl="1" indent="-286385">
              <a:spcBef>
                <a:spcPts val="0"/>
              </a:spcBef>
              <a:buClr>
                <a:srgbClr val="8D171A"/>
              </a:buClr>
              <a:buFont typeface="Wingdings"/>
              <a:buChar char=""/>
              <a:tabLst>
                <a:tab pos="756285" algn="l"/>
                <a:tab pos="756920" algn="l"/>
              </a:tabLst>
            </a:pPr>
            <a:r>
              <a:rPr lang="zh-CN" altLang="en-US" dirty="0">
                <a:solidFill>
                  <a:prstClr val="black"/>
                </a:solidFill>
                <a:cs typeface="Calibri"/>
              </a:rPr>
              <a:t>数据传输时间 </a:t>
            </a:r>
            <a:r>
              <a:rPr lang="en-US" altLang="zh-CN" dirty="0">
                <a:solidFill>
                  <a:prstClr val="black"/>
                </a:solidFill>
                <a:cs typeface="Calibri"/>
              </a:rPr>
              <a:t>= 1/RPM × 1/(</a:t>
            </a:r>
            <a:r>
              <a:rPr lang="zh-CN" altLang="en-US" dirty="0">
                <a:solidFill>
                  <a:prstClr val="black"/>
                </a:solidFill>
                <a:cs typeface="Calibri"/>
              </a:rPr>
              <a:t>平均扇区数</a:t>
            </a:r>
            <a:r>
              <a:rPr lang="en-US" altLang="zh-CN" spc="-5" dirty="0">
                <a:solidFill>
                  <a:prstClr val="black"/>
                </a:solidFill>
                <a:cs typeface="Calibri"/>
              </a:rPr>
              <a:t>/</a:t>
            </a:r>
            <a:r>
              <a:rPr lang="zh-CN" altLang="en-US" spc="-5" dirty="0">
                <a:solidFill>
                  <a:prstClr val="black"/>
                </a:solidFill>
                <a:cs typeface="Calibri"/>
              </a:rPr>
              <a:t>磁道</a:t>
            </a:r>
            <a:r>
              <a:rPr lang="en-US" altLang="zh-CN" spc="-5" dirty="0">
                <a:solidFill>
                  <a:prstClr val="black"/>
                </a:solidFill>
                <a:cs typeface="Calibri"/>
              </a:rPr>
              <a:t>)</a:t>
            </a:r>
            <a:br>
              <a:rPr lang="en-US" altLang="zh-CN" spc="-5" dirty="0">
                <a:solidFill>
                  <a:prstClr val="black"/>
                </a:solidFill>
                <a:cs typeface="Calibri"/>
              </a:rPr>
            </a:br>
            <a:r>
              <a:rPr lang="en-US" altLang="zh-CN" spc="-5" dirty="0">
                <a:solidFill>
                  <a:prstClr val="black"/>
                </a:solidFill>
                <a:cs typeface="Calibri"/>
              </a:rPr>
              <a:t>                            </a:t>
            </a:r>
            <a:r>
              <a:rPr lang="en-US" altLang="zh-CN" dirty="0">
                <a:solidFill>
                  <a:prstClr val="black"/>
                </a:solidFill>
                <a:cs typeface="Calibri"/>
              </a:rPr>
              <a:t>× 60 secs/1</a:t>
            </a:r>
            <a:r>
              <a:rPr lang="zh-CN" altLang="en-US" spc="20" dirty="0">
                <a:solidFill>
                  <a:prstClr val="black"/>
                </a:solidFill>
                <a:cs typeface="Calibri"/>
              </a:rPr>
              <a:t> </a:t>
            </a:r>
            <a:r>
              <a:rPr lang="en-US" altLang="zh-CN" spc="-5" dirty="0">
                <a:solidFill>
                  <a:prstClr val="black"/>
                </a:solidFill>
                <a:cs typeface="Calibri"/>
              </a:rPr>
              <a:t>min</a:t>
            </a:r>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dirty="0"/>
              <a:t>磁盘访问时间</a:t>
            </a:r>
            <a:endParaRPr dirty="0"/>
          </a:p>
        </p:txBody>
      </p:sp>
    </p:spTree>
    <p:extLst>
      <p:ext uri="{BB962C8B-B14F-4D97-AF65-F5344CB8AC3E}">
        <p14:creationId xmlns:p14="http://schemas.microsoft.com/office/powerpoint/2010/main" val="1539646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355600">
              <a:buClr>
                <a:srgbClr val="8D171A"/>
              </a:buClr>
              <a:buSzPct val="60416"/>
              <a:buFont typeface="Wingdings 2"/>
              <a:buChar char=""/>
              <a:tabLst>
                <a:tab pos="355600" algn="l"/>
              </a:tabLst>
            </a:pPr>
            <a:r>
              <a:rPr lang="zh-CN" altLang="en-US" b="1" spc="-5" dirty="0">
                <a:solidFill>
                  <a:prstClr val="black"/>
                </a:solidFill>
                <a:cs typeface="Calibri"/>
              </a:rPr>
              <a:t>给定条件</a:t>
            </a:r>
            <a:r>
              <a:rPr lang="en-US" altLang="zh-CN" b="1" spc="-5" dirty="0">
                <a:solidFill>
                  <a:prstClr val="black"/>
                </a:solidFill>
                <a:cs typeface="Calibri"/>
              </a:rPr>
              <a:t>:</a:t>
            </a:r>
            <a:endParaRPr lang="zh-CN" altLang="en-US" dirty="0">
              <a:solidFill>
                <a:prstClr val="black"/>
              </a:solidFill>
              <a:cs typeface="Calibri"/>
            </a:endParaRPr>
          </a:p>
          <a:p>
            <a:pPr marL="756285" lvl="1" indent="-286385">
              <a:spcBef>
                <a:spcPts val="505"/>
              </a:spcBef>
              <a:buClr>
                <a:srgbClr val="8D171A"/>
              </a:buClr>
              <a:buFont typeface="Wingdings"/>
              <a:buChar char=""/>
              <a:tabLst>
                <a:tab pos="756285" algn="l"/>
                <a:tab pos="756920" algn="l"/>
              </a:tabLst>
            </a:pPr>
            <a:r>
              <a:rPr lang="zh-CN" altLang="en-US" dirty="0">
                <a:solidFill>
                  <a:prstClr val="black"/>
                </a:solidFill>
                <a:cs typeface="Calibri"/>
              </a:rPr>
              <a:t>旋转频率 </a:t>
            </a:r>
            <a:r>
              <a:rPr lang="en-US" altLang="zh-CN" dirty="0">
                <a:solidFill>
                  <a:prstClr val="black"/>
                </a:solidFill>
                <a:cs typeface="Calibri"/>
              </a:rPr>
              <a:t>= 7,200</a:t>
            </a:r>
            <a:r>
              <a:rPr lang="zh-CN" altLang="en-US" spc="-80" dirty="0">
                <a:solidFill>
                  <a:prstClr val="black"/>
                </a:solidFill>
                <a:cs typeface="Calibri"/>
              </a:rPr>
              <a:t> </a:t>
            </a:r>
            <a:r>
              <a:rPr lang="zh-CN" altLang="en-US" dirty="0">
                <a:solidFill>
                  <a:prstClr val="black"/>
                </a:solidFill>
                <a:cs typeface="Calibri"/>
              </a:rPr>
              <a:t>转</a:t>
            </a:r>
            <a:r>
              <a:rPr lang="en-US" altLang="zh-CN" dirty="0">
                <a:solidFill>
                  <a:prstClr val="black"/>
                </a:solidFill>
                <a:cs typeface="Calibri"/>
              </a:rPr>
              <a:t>/</a:t>
            </a:r>
            <a:r>
              <a:rPr lang="zh-CN" altLang="en-US" dirty="0">
                <a:solidFill>
                  <a:prstClr val="black"/>
                </a:solidFill>
                <a:cs typeface="Calibri"/>
              </a:rPr>
              <a:t>分钟</a:t>
            </a:r>
          </a:p>
          <a:p>
            <a:pPr marL="756285" lvl="1" indent="-286385">
              <a:spcBef>
                <a:spcPts val="475"/>
              </a:spcBef>
              <a:buClr>
                <a:srgbClr val="8D171A"/>
              </a:buClr>
              <a:buFont typeface="Wingdings"/>
              <a:buChar char=""/>
              <a:tabLst>
                <a:tab pos="756285" algn="l"/>
                <a:tab pos="756920" algn="l"/>
              </a:tabLst>
            </a:pPr>
            <a:r>
              <a:rPr lang="zh-CN" altLang="en-US" dirty="0">
                <a:solidFill>
                  <a:prstClr val="black"/>
                </a:solidFill>
                <a:cs typeface="Calibri"/>
              </a:rPr>
              <a:t>平均寻道时间 </a:t>
            </a:r>
            <a:r>
              <a:rPr lang="en-US" altLang="zh-CN" dirty="0">
                <a:solidFill>
                  <a:prstClr val="black"/>
                </a:solidFill>
                <a:cs typeface="Calibri"/>
              </a:rPr>
              <a:t>= 9</a:t>
            </a:r>
            <a:r>
              <a:rPr lang="zh-CN" altLang="en-US" spc="-15" dirty="0">
                <a:solidFill>
                  <a:prstClr val="black"/>
                </a:solidFill>
                <a:cs typeface="Calibri"/>
              </a:rPr>
              <a:t> </a:t>
            </a:r>
            <a:r>
              <a:rPr lang="en-US" altLang="zh-CN" spc="-5" dirty="0" err="1">
                <a:solidFill>
                  <a:prstClr val="black"/>
                </a:solidFill>
                <a:cs typeface="Calibri"/>
              </a:rPr>
              <a:t>ms</a:t>
            </a:r>
            <a:endParaRPr lang="zh-CN" altLang="en-US" dirty="0">
              <a:solidFill>
                <a:prstClr val="black"/>
              </a:solidFill>
              <a:cs typeface="Calibri"/>
            </a:endParaRPr>
          </a:p>
          <a:p>
            <a:pPr marL="756285" lvl="1" indent="-286385">
              <a:spcBef>
                <a:spcPts val="475"/>
              </a:spcBef>
              <a:buClr>
                <a:srgbClr val="8D171A"/>
              </a:buClr>
              <a:buFont typeface="Wingdings"/>
              <a:buChar char=""/>
              <a:tabLst>
                <a:tab pos="756285" algn="l"/>
                <a:tab pos="756920" algn="l"/>
              </a:tabLst>
            </a:pPr>
            <a:r>
              <a:rPr lang="zh-CN" altLang="en-US" spc="-5" dirty="0">
                <a:solidFill>
                  <a:prstClr val="black"/>
                </a:solidFill>
                <a:cs typeface="Calibri"/>
              </a:rPr>
              <a:t>平均扇区数</a:t>
            </a:r>
            <a:r>
              <a:rPr lang="en-US" altLang="zh-CN" spc="-5" dirty="0">
                <a:solidFill>
                  <a:prstClr val="black"/>
                </a:solidFill>
                <a:cs typeface="Calibri"/>
              </a:rPr>
              <a:t>/</a:t>
            </a:r>
            <a:r>
              <a:rPr lang="zh-CN" altLang="en-US" spc="-5" dirty="0">
                <a:solidFill>
                  <a:prstClr val="black"/>
                </a:solidFill>
                <a:cs typeface="Calibri"/>
              </a:rPr>
              <a:t>磁道 </a:t>
            </a:r>
            <a:r>
              <a:rPr lang="en-US" altLang="zh-CN" dirty="0">
                <a:solidFill>
                  <a:prstClr val="black"/>
                </a:solidFill>
                <a:cs typeface="Calibri"/>
              </a:rPr>
              <a:t>=</a:t>
            </a:r>
            <a:r>
              <a:rPr lang="zh-CN" altLang="en-US" spc="-10" dirty="0">
                <a:solidFill>
                  <a:prstClr val="black"/>
                </a:solidFill>
                <a:cs typeface="Calibri"/>
              </a:rPr>
              <a:t> </a:t>
            </a:r>
            <a:r>
              <a:rPr lang="en-US" altLang="zh-CN" dirty="0">
                <a:solidFill>
                  <a:prstClr val="black"/>
                </a:solidFill>
                <a:cs typeface="Calibri"/>
              </a:rPr>
              <a:t>400</a:t>
            </a:r>
          </a:p>
          <a:p>
            <a:pPr marL="355600">
              <a:spcBef>
                <a:spcPts val="545"/>
              </a:spcBef>
              <a:buClr>
                <a:srgbClr val="8D171A"/>
              </a:buClr>
              <a:buSzPct val="58333"/>
              <a:buFont typeface="Wingdings 2"/>
              <a:buChar char=""/>
              <a:tabLst>
                <a:tab pos="355600" algn="l"/>
              </a:tabLst>
            </a:pPr>
            <a:r>
              <a:rPr lang="zh-CN" altLang="en-US" b="1" spc="-5" dirty="0">
                <a:solidFill>
                  <a:prstClr val="black"/>
                </a:solidFill>
                <a:cs typeface="Calibri"/>
              </a:rPr>
              <a:t>计算</a:t>
            </a:r>
            <a:r>
              <a:rPr lang="en-US" altLang="zh-CN" b="1" spc="-5" dirty="0">
                <a:solidFill>
                  <a:prstClr val="black"/>
                </a:solidFill>
                <a:cs typeface="Calibri"/>
              </a:rPr>
              <a:t>:</a:t>
            </a:r>
          </a:p>
          <a:p>
            <a:pPr marL="756285" marR="5080" lvl="1" indent="-286385">
              <a:lnSpc>
                <a:spcPct val="120000"/>
              </a:lnSpc>
              <a:buClr>
                <a:srgbClr val="8D171A"/>
              </a:buClr>
              <a:buFont typeface="Wingdings"/>
              <a:buChar char=""/>
              <a:tabLst>
                <a:tab pos="756285" algn="l"/>
                <a:tab pos="756920" algn="l"/>
              </a:tabLst>
            </a:pPr>
            <a:r>
              <a:rPr lang="zh-CN" altLang="en-US" dirty="0">
                <a:solidFill>
                  <a:prstClr val="black"/>
                </a:solidFill>
                <a:cs typeface="Calibri"/>
              </a:rPr>
              <a:t>平均旋转延迟</a:t>
            </a:r>
            <a:r>
              <a:rPr lang="en-US" altLang="zh-CN" dirty="0">
                <a:solidFill>
                  <a:prstClr val="black"/>
                </a:solidFill>
                <a:cs typeface="Calibri"/>
              </a:rPr>
              <a:t>= </a:t>
            </a:r>
            <a:r>
              <a:rPr lang="zh-CN" altLang="en-US" dirty="0">
                <a:solidFill>
                  <a:prstClr val="black"/>
                </a:solidFill>
                <a:cs typeface="Calibri"/>
              </a:rPr>
              <a:t>？ </a:t>
            </a:r>
            <a:endParaRPr lang="en-US" altLang="zh-CN" dirty="0">
              <a:solidFill>
                <a:prstClr val="black"/>
              </a:solidFill>
              <a:cs typeface="Calibri"/>
            </a:endParaRPr>
          </a:p>
          <a:p>
            <a:pPr marL="756285" marR="5080" lvl="1" indent="-286385">
              <a:lnSpc>
                <a:spcPct val="120000"/>
              </a:lnSpc>
              <a:buClr>
                <a:srgbClr val="8D171A"/>
              </a:buClr>
              <a:buFont typeface="Wingdings"/>
              <a:buChar char=""/>
              <a:tabLst>
                <a:tab pos="756285" algn="l"/>
                <a:tab pos="756920" algn="l"/>
              </a:tabLst>
            </a:pPr>
            <a:r>
              <a:rPr lang="zh-CN" altLang="en-US" dirty="0">
                <a:solidFill>
                  <a:prstClr val="black"/>
                </a:solidFill>
                <a:cs typeface="Calibri"/>
              </a:rPr>
              <a:t>数据传输时间</a:t>
            </a:r>
            <a:r>
              <a:rPr lang="en-US" altLang="zh-CN" dirty="0">
                <a:solidFill>
                  <a:prstClr val="black"/>
                </a:solidFill>
                <a:cs typeface="Calibri"/>
              </a:rPr>
              <a:t>=</a:t>
            </a:r>
            <a:r>
              <a:rPr lang="zh-CN" altLang="en-US" dirty="0">
                <a:solidFill>
                  <a:prstClr val="black"/>
                </a:solidFill>
                <a:cs typeface="Calibri"/>
              </a:rPr>
              <a:t> ？</a:t>
            </a:r>
          </a:p>
          <a:p>
            <a:pPr marL="756285" marR="5080" lvl="1" indent="-286385">
              <a:lnSpc>
                <a:spcPct val="120000"/>
              </a:lnSpc>
              <a:buClr>
                <a:srgbClr val="8D171A"/>
              </a:buClr>
              <a:buFont typeface="Wingdings"/>
              <a:buChar char=""/>
              <a:tabLst>
                <a:tab pos="756285" algn="l"/>
                <a:tab pos="756920" algn="l"/>
              </a:tabLst>
            </a:pPr>
            <a:r>
              <a:rPr lang="zh-CN" altLang="en-US" dirty="0">
                <a:solidFill>
                  <a:prstClr val="black"/>
                </a:solidFill>
                <a:cs typeface="Calibri"/>
              </a:rPr>
              <a:t>访问时间</a:t>
            </a:r>
            <a:r>
              <a:rPr lang="en-US" altLang="zh-CN" dirty="0">
                <a:solidFill>
                  <a:prstClr val="black"/>
                </a:solidFill>
                <a:cs typeface="Calibri"/>
              </a:rPr>
              <a:t>= </a:t>
            </a:r>
            <a:r>
              <a:rPr lang="zh-CN" altLang="en-US" dirty="0">
                <a:solidFill>
                  <a:prstClr val="black"/>
                </a:solidFill>
                <a:cs typeface="Calibri"/>
              </a:rPr>
              <a:t>？</a:t>
            </a:r>
          </a:p>
          <a:p>
            <a:pPr marL="355600">
              <a:spcBef>
                <a:spcPts val="545"/>
              </a:spcBef>
              <a:buClr>
                <a:srgbClr val="8D171A"/>
              </a:buClr>
              <a:buSzPct val="58333"/>
              <a:buFont typeface="Wingdings 2"/>
              <a:buChar char=""/>
              <a:tabLst>
                <a:tab pos="355600" algn="l"/>
              </a:tabLst>
            </a:pPr>
            <a:endParaRPr lang="zh-CN" altLang="en-US" sz="2400" dirty="0">
              <a:solidFill>
                <a:prstClr val="black"/>
              </a:solidFill>
              <a:cs typeface="Calibri"/>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9" name="内容占位符 1"/>
          <p:cNvSpPr txBox="1">
            <a:spLocks/>
          </p:cNvSpPr>
          <p:nvPr/>
        </p:nvSpPr>
        <p:spPr bwMode="auto">
          <a:xfrm>
            <a:off x="4733263" y="1377475"/>
            <a:ext cx="4320480" cy="4752528"/>
          </a:xfrm>
          <a:prstGeom prst="rect">
            <a:avLst/>
          </a:prstGeom>
          <a:solidFill>
            <a:srgbClr val="FFFF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spcBef>
                <a:spcPts val="0"/>
              </a:spcBef>
            </a:pPr>
            <a:r>
              <a:rPr lang="zh-CN" altLang="en-US" sz="2000" b="1" kern="0" spc="-5" dirty="0">
                <a:solidFill>
                  <a:prstClr val="black"/>
                </a:solidFill>
                <a:cs typeface="Calibri"/>
              </a:rPr>
              <a:t>访问目标扇区的平均时间大致为</a:t>
            </a:r>
            <a:endParaRPr lang="en-US" altLang="zh-CN" sz="2000" b="1" kern="0" spc="-5"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spc="-5" dirty="0">
                <a:solidFill>
                  <a:prstClr val="black"/>
                </a:solidFill>
                <a:cs typeface="Calibri"/>
              </a:rPr>
              <a:t>访问时间  </a:t>
            </a:r>
            <a:r>
              <a:rPr lang="en-US" altLang="zh-CN" sz="1800" kern="0" spc="-5" dirty="0">
                <a:solidFill>
                  <a:prstClr val="black"/>
                </a:solidFill>
                <a:cs typeface="Calibri"/>
              </a:rPr>
              <a:t>=  </a:t>
            </a:r>
            <a:r>
              <a:rPr lang="zh-CN" altLang="en-US" sz="1800" kern="0" spc="-5" dirty="0">
                <a:solidFill>
                  <a:prstClr val="black"/>
                </a:solidFill>
                <a:cs typeface="Calibri"/>
              </a:rPr>
              <a:t>寻道时间 </a:t>
            </a:r>
            <a:r>
              <a:rPr lang="en-US" altLang="zh-CN" sz="1800" kern="0" spc="-5" dirty="0">
                <a:solidFill>
                  <a:prstClr val="black"/>
                </a:solidFill>
                <a:cs typeface="Calibri"/>
              </a:rPr>
              <a:t>+  </a:t>
            </a:r>
            <a:r>
              <a:rPr lang="zh-CN" altLang="en-US" sz="1800" kern="0" spc="-5" dirty="0">
                <a:solidFill>
                  <a:prstClr val="black"/>
                </a:solidFill>
                <a:cs typeface="Calibri"/>
              </a:rPr>
              <a:t>平均旋转延迟 </a:t>
            </a:r>
            <a:r>
              <a:rPr lang="en-US" altLang="zh-CN" sz="1800" kern="0" spc="-5" dirty="0">
                <a:solidFill>
                  <a:prstClr val="black"/>
                </a:solidFill>
                <a:cs typeface="Calibri"/>
              </a:rPr>
              <a:t>+ </a:t>
            </a:r>
            <a:r>
              <a:rPr lang="zh-CN" altLang="en-US" sz="1800" kern="0" spc="-5" dirty="0">
                <a:solidFill>
                  <a:prstClr val="black"/>
                </a:solidFill>
                <a:cs typeface="Calibri"/>
              </a:rPr>
              <a:t>数据传输时间</a:t>
            </a:r>
            <a:endParaRPr lang="en-US" altLang="zh-CN" sz="1800" kern="0" spc="-5" dirty="0">
              <a:solidFill>
                <a:prstClr val="black"/>
              </a:solidFill>
              <a:cs typeface="Calibri"/>
            </a:endParaRPr>
          </a:p>
          <a:p>
            <a:pPr marL="355600" defTabSz="914400">
              <a:spcBef>
                <a:spcPts val="0"/>
              </a:spcBef>
              <a:buClr>
                <a:srgbClr val="8D171A"/>
              </a:buClr>
              <a:buSzPct val="58333"/>
              <a:buFont typeface="Wingdings 2"/>
              <a:buChar char=""/>
              <a:tabLst>
                <a:tab pos="355600" algn="l"/>
              </a:tabLst>
            </a:pPr>
            <a:r>
              <a:rPr lang="zh-CN" altLang="en-US" sz="1800" b="1" kern="0" dirty="0">
                <a:solidFill>
                  <a:srgbClr val="BC1E24"/>
                </a:solidFill>
                <a:cs typeface="Calibri"/>
              </a:rPr>
              <a:t>寻道时间</a:t>
            </a:r>
            <a:r>
              <a:rPr lang="en-US" altLang="zh-CN" sz="1800" b="1" kern="0" dirty="0">
                <a:solidFill>
                  <a:srgbClr val="BC1E24"/>
                </a:solidFill>
                <a:cs typeface="Calibri"/>
              </a:rPr>
              <a:t>(Seek </a:t>
            </a:r>
            <a:r>
              <a:rPr lang="en-US" altLang="zh-CN" sz="1800" b="1" kern="0" spc="-5" dirty="0">
                <a:solidFill>
                  <a:srgbClr val="BC1E24"/>
                </a:solidFill>
                <a:cs typeface="Calibri"/>
              </a:rPr>
              <a:t>time)</a:t>
            </a:r>
            <a:r>
              <a:rPr lang="zh-CN" altLang="en-US" sz="1800" b="1" kern="0" spc="-5" dirty="0">
                <a:solidFill>
                  <a:srgbClr val="BC1E24"/>
                </a:solidFill>
                <a:cs typeface="Calibri"/>
              </a:rPr>
              <a:t> </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spc="-5" dirty="0">
                <a:solidFill>
                  <a:prstClr val="black"/>
                </a:solidFill>
                <a:cs typeface="Calibri"/>
              </a:rPr>
              <a:t>读</a:t>
            </a:r>
            <a:r>
              <a:rPr lang="en-US" altLang="zh-CN" sz="1800" kern="0" spc="-5" dirty="0">
                <a:solidFill>
                  <a:prstClr val="black"/>
                </a:solidFill>
                <a:cs typeface="Calibri"/>
              </a:rPr>
              <a:t>/</a:t>
            </a:r>
            <a:r>
              <a:rPr lang="zh-CN" altLang="en-US" sz="1800" kern="0" spc="-5" dirty="0">
                <a:solidFill>
                  <a:prstClr val="black"/>
                </a:solidFill>
                <a:cs typeface="Calibri"/>
              </a:rPr>
              <a:t>写头移动到目标柱面所用时间</a:t>
            </a:r>
          </a:p>
          <a:p>
            <a:pPr marL="756285" lvl="1" indent="-286385" defTabSz="914400">
              <a:spcBef>
                <a:spcPts val="0"/>
              </a:spcBef>
              <a:buClr>
                <a:srgbClr val="8D171A"/>
              </a:buClr>
              <a:buFont typeface="Wingdings"/>
              <a:buChar char=""/>
              <a:tabLst>
                <a:tab pos="756285" algn="l"/>
                <a:tab pos="756920" algn="l"/>
              </a:tabLst>
            </a:pPr>
            <a:r>
              <a:rPr lang="zh-CN" altLang="en-US" sz="1800" kern="0" dirty="0">
                <a:solidFill>
                  <a:prstClr val="black"/>
                </a:solidFill>
                <a:cs typeface="Calibri"/>
              </a:rPr>
              <a:t>通常寻道时间为：</a:t>
            </a:r>
            <a:r>
              <a:rPr lang="en-US" altLang="zh-CN" sz="1800" kern="0" dirty="0">
                <a:solidFill>
                  <a:prstClr val="black"/>
                </a:solidFill>
                <a:cs typeface="Calibri"/>
              </a:rPr>
              <a:t>3—9</a:t>
            </a:r>
            <a:r>
              <a:rPr lang="zh-CN" altLang="en-US" sz="1800" kern="0" spc="-65" dirty="0">
                <a:solidFill>
                  <a:prstClr val="black"/>
                </a:solidFill>
                <a:cs typeface="Calibri"/>
              </a:rPr>
              <a:t> </a:t>
            </a:r>
            <a:r>
              <a:rPr lang="en-US" altLang="zh-CN" sz="1800" kern="0" spc="-5" dirty="0" err="1">
                <a:solidFill>
                  <a:prstClr val="black"/>
                </a:solidFill>
                <a:cs typeface="Calibri"/>
              </a:rPr>
              <a:t>ms</a:t>
            </a:r>
            <a:endParaRPr lang="zh-CN" altLang="en-US" sz="1800" kern="0" dirty="0">
              <a:solidFill>
                <a:prstClr val="black"/>
              </a:solidFill>
              <a:cs typeface="Calibri"/>
            </a:endParaRPr>
          </a:p>
          <a:p>
            <a:pPr marL="355600" defTabSz="914400">
              <a:spcBef>
                <a:spcPts val="0"/>
              </a:spcBef>
              <a:buClr>
                <a:srgbClr val="8D171A"/>
              </a:buClr>
              <a:buSzPct val="58333"/>
              <a:buFont typeface="Wingdings 2"/>
              <a:buChar char=""/>
              <a:tabLst>
                <a:tab pos="355600" algn="l"/>
              </a:tabLst>
            </a:pPr>
            <a:r>
              <a:rPr lang="zh-CN" altLang="en-US" sz="1800" b="1" kern="0" spc="-5" dirty="0">
                <a:solidFill>
                  <a:srgbClr val="BC1E24"/>
                </a:solidFill>
                <a:cs typeface="Calibri"/>
              </a:rPr>
              <a:t>旋转延迟</a:t>
            </a:r>
            <a:r>
              <a:rPr lang="en-US" altLang="zh-CN" sz="1800" b="1" kern="0" spc="-5" dirty="0">
                <a:solidFill>
                  <a:srgbClr val="BC1E24"/>
                </a:solidFill>
                <a:cs typeface="Calibri"/>
              </a:rPr>
              <a:t>(Rotational latency)</a:t>
            </a:r>
            <a:r>
              <a:rPr lang="zh-CN" altLang="en-US" sz="1800" b="1" kern="0" spc="-5" dirty="0">
                <a:solidFill>
                  <a:srgbClr val="BC1E24"/>
                </a:solidFill>
                <a:cs typeface="Calibri"/>
              </a:rPr>
              <a:t> </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spc="-5" dirty="0">
                <a:solidFill>
                  <a:prstClr val="black"/>
                </a:solidFill>
                <a:cs typeface="Calibri"/>
              </a:rPr>
              <a:t>旋转盘面使读</a:t>
            </a:r>
            <a:r>
              <a:rPr lang="en-US" altLang="zh-CN" sz="1800" kern="0" spc="-5" dirty="0">
                <a:solidFill>
                  <a:prstClr val="black"/>
                </a:solidFill>
                <a:cs typeface="Calibri"/>
              </a:rPr>
              <a:t>/</a:t>
            </a:r>
            <a:r>
              <a:rPr lang="zh-CN" altLang="en-US" sz="1800" kern="0" spc="-5" dirty="0">
                <a:solidFill>
                  <a:prstClr val="black"/>
                </a:solidFill>
                <a:cs typeface="Calibri"/>
              </a:rPr>
              <a:t>写头到达目标扇区上方所用时间</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dirty="0">
                <a:solidFill>
                  <a:prstClr val="black"/>
                </a:solidFill>
                <a:cs typeface="Calibri"/>
              </a:rPr>
              <a:t>平均旋转延迟</a:t>
            </a:r>
            <a:r>
              <a:rPr lang="en-US" altLang="zh-CN" sz="1800" kern="0" dirty="0">
                <a:solidFill>
                  <a:prstClr val="black"/>
                </a:solidFill>
                <a:cs typeface="Calibri"/>
              </a:rPr>
              <a:t>= 1/2 × 1/RPMs × 60 sec/1</a:t>
            </a:r>
            <a:r>
              <a:rPr lang="zh-CN" altLang="en-US" sz="1800" kern="0" spc="-135" dirty="0">
                <a:solidFill>
                  <a:prstClr val="black"/>
                </a:solidFill>
                <a:cs typeface="Calibri"/>
              </a:rPr>
              <a:t> </a:t>
            </a:r>
            <a:r>
              <a:rPr lang="en-US" altLang="zh-CN" sz="1800" kern="0" spc="-5" dirty="0">
                <a:solidFill>
                  <a:prstClr val="black"/>
                </a:solidFill>
                <a:cs typeface="Calibri"/>
              </a:rPr>
              <a:t>min</a:t>
            </a:r>
            <a:r>
              <a:rPr lang="zh-CN" altLang="en-US" sz="1800" kern="0" spc="-5" dirty="0">
                <a:solidFill>
                  <a:prstClr val="black"/>
                </a:solidFill>
                <a:cs typeface="Calibri"/>
              </a:rPr>
              <a:t>  （</a:t>
            </a:r>
            <a:r>
              <a:rPr lang="en-US" altLang="zh-CN" sz="1800" kern="0" spc="-5" dirty="0">
                <a:solidFill>
                  <a:prstClr val="black"/>
                </a:solidFill>
                <a:cs typeface="Calibri"/>
              </a:rPr>
              <a:t>RPM</a:t>
            </a:r>
            <a:r>
              <a:rPr lang="zh-CN" altLang="en-US" sz="1800" kern="0" spc="-5" dirty="0">
                <a:solidFill>
                  <a:prstClr val="black"/>
                </a:solidFill>
                <a:cs typeface="Calibri"/>
              </a:rPr>
              <a:t>：转</a:t>
            </a:r>
            <a:r>
              <a:rPr lang="en-US" altLang="zh-CN" sz="1800" kern="0" spc="-5" dirty="0">
                <a:solidFill>
                  <a:prstClr val="black"/>
                </a:solidFill>
                <a:cs typeface="Calibri"/>
              </a:rPr>
              <a:t>/</a:t>
            </a:r>
            <a:r>
              <a:rPr lang="zh-CN" altLang="en-US" sz="1800" kern="0" spc="-5" dirty="0">
                <a:solidFill>
                  <a:prstClr val="black"/>
                </a:solidFill>
                <a:cs typeface="Calibri"/>
              </a:rPr>
              <a:t>分钟）</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dirty="0">
                <a:solidFill>
                  <a:prstClr val="black"/>
                </a:solidFill>
                <a:cs typeface="Calibri"/>
              </a:rPr>
              <a:t>通常 </a:t>
            </a:r>
            <a:r>
              <a:rPr lang="en-US" altLang="zh-CN" sz="1800" kern="0" dirty="0">
                <a:solidFill>
                  <a:prstClr val="black"/>
                </a:solidFill>
                <a:cs typeface="Calibri"/>
              </a:rPr>
              <a:t>RPMs = 7,200</a:t>
            </a:r>
            <a:r>
              <a:rPr lang="zh-CN" altLang="en-US" sz="1800" kern="0" spc="-114" dirty="0">
                <a:solidFill>
                  <a:prstClr val="black"/>
                </a:solidFill>
                <a:cs typeface="Calibri"/>
              </a:rPr>
              <a:t> </a:t>
            </a:r>
            <a:r>
              <a:rPr lang="en-US" altLang="zh-CN" sz="1800" kern="0" dirty="0">
                <a:solidFill>
                  <a:prstClr val="black"/>
                </a:solidFill>
                <a:cs typeface="Calibri"/>
              </a:rPr>
              <a:t>RPMs</a:t>
            </a:r>
          </a:p>
          <a:p>
            <a:pPr marL="355600" defTabSz="914400">
              <a:spcBef>
                <a:spcPts val="0"/>
              </a:spcBef>
              <a:buClr>
                <a:srgbClr val="8D171A"/>
              </a:buClr>
              <a:buSzPct val="60416"/>
              <a:buFont typeface="Wingdings 2"/>
              <a:buChar char=""/>
              <a:tabLst>
                <a:tab pos="355600" algn="l"/>
              </a:tabLst>
            </a:pPr>
            <a:r>
              <a:rPr lang="zh-CN" altLang="en-US" sz="1800" b="1" kern="0" spc="-5" dirty="0">
                <a:solidFill>
                  <a:srgbClr val="BC1E24"/>
                </a:solidFill>
                <a:cs typeface="Calibri"/>
              </a:rPr>
              <a:t>数据传输时间</a:t>
            </a:r>
            <a:r>
              <a:rPr lang="en-US" altLang="zh-CN" sz="1800" b="1" kern="0" spc="-5" dirty="0">
                <a:solidFill>
                  <a:srgbClr val="BC1E24"/>
                </a:solidFill>
                <a:cs typeface="Calibri"/>
              </a:rPr>
              <a:t>(Transfer time)</a:t>
            </a:r>
            <a:r>
              <a:rPr lang="zh-CN" altLang="en-US" sz="1800" b="1" kern="0" spc="-5" dirty="0">
                <a:solidFill>
                  <a:srgbClr val="BC1E24"/>
                </a:solidFill>
                <a:cs typeface="Calibri"/>
              </a:rPr>
              <a:t> </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spc="-5" dirty="0">
                <a:solidFill>
                  <a:prstClr val="black"/>
                </a:solidFill>
                <a:cs typeface="Calibri"/>
              </a:rPr>
              <a:t>读目标扇区所用时间</a:t>
            </a:r>
            <a:endParaRPr lang="zh-CN" altLang="en-US" sz="1800" kern="0" dirty="0">
              <a:solidFill>
                <a:prstClr val="black"/>
              </a:solidFill>
              <a:cs typeface="Calibri"/>
            </a:endParaRPr>
          </a:p>
          <a:p>
            <a:pPr marL="756285" lvl="1" indent="-286385" defTabSz="914400">
              <a:spcBef>
                <a:spcPts val="0"/>
              </a:spcBef>
              <a:buClr>
                <a:srgbClr val="8D171A"/>
              </a:buClr>
              <a:buFont typeface="Wingdings"/>
              <a:buChar char=""/>
              <a:tabLst>
                <a:tab pos="756285" algn="l"/>
                <a:tab pos="756920" algn="l"/>
              </a:tabLst>
            </a:pPr>
            <a:r>
              <a:rPr lang="zh-CN" altLang="en-US" sz="1800" kern="0" dirty="0">
                <a:solidFill>
                  <a:prstClr val="black"/>
                </a:solidFill>
                <a:cs typeface="Calibri"/>
              </a:rPr>
              <a:t>数据传输时间 </a:t>
            </a:r>
            <a:r>
              <a:rPr lang="en-US" altLang="zh-CN" sz="1800" kern="0" dirty="0">
                <a:solidFill>
                  <a:prstClr val="black"/>
                </a:solidFill>
                <a:cs typeface="Calibri"/>
              </a:rPr>
              <a:t>= 1/RPM × 1/(</a:t>
            </a:r>
            <a:r>
              <a:rPr lang="zh-CN" altLang="en-US" sz="1800" kern="0" dirty="0">
                <a:solidFill>
                  <a:prstClr val="black"/>
                </a:solidFill>
                <a:cs typeface="Calibri"/>
              </a:rPr>
              <a:t>平均扇区数</a:t>
            </a:r>
            <a:r>
              <a:rPr lang="en-US" altLang="zh-CN" sz="1800" kern="0" spc="-5" dirty="0">
                <a:solidFill>
                  <a:prstClr val="black"/>
                </a:solidFill>
                <a:cs typeface="Calibri"/>
              </a:rPr>
              <a:t>/</a:t>
            </a:r>
            <a:r>
              <a:rPr lang="zh-CN" altLang="en-US" sz="1800" kern="0" spc="-5" dirty="0">
                <a:solidFill>
                  <a:prstClr val="black"/>
                </a:solidFill>
                <a:cs typeface="Calibri"/>
              </a:rPr>
              <a:t>磁道</a:t>
            </a:r>
            <a:r>
              <a:rPr lang="en-US" altLang="zh-CN" sz="1800" kern="0" spc="-5" dirty="0">
                <a:solidFill>
                  <a:prstClr val="black"/>
                </a:solidFill>
                <a:cs typeface="Calibri"/>
              </a:rPr>
              <a:t>) </a:t>
            </a:r>
            <a:r>
              <a:rPr lang="en-US" altLang="zh-CN" sz="1800" kern="0" dirty="0">
                <a:solidFill>
                  <a:prstClr val="black"/>
                </a:solidFill>
                <a:cs typeface="Calibri"/>
              </a:rPr>
              <a:t>× 60 secs/1</a:t>
            </a:r>
            <a:r>
              <a:rPr lang="zh-CN" altLang="en-US" sz="1800" kern="0" spc="20" dirty="0">
                <a:solidFill>
                  <a:prstClr val="black"/>
                </a:solidFill>
                <a:cs typeface="Calibri"/>
              </a:rPr>
              <a:t> </a:t>
            </a:r>
            <a:r>
              <a:rPr lang="en-US" altLang="zh-CN" sz="1800" kern="0" spc="-5" dirty="0">
                <a:solidFill>
                  <a:prstClr val="black"/>
                </a:solidFill>
                <a:cs typeface="Calibri"/>
              </a:rPr>
              <a:t>min</a:t>
            </a:r>
            <a:endParaRPr lang="zh-CN" altLang="en-US" sz="1800" kern="0" dirty="0"/>
          </a:p>
        </p:txBody>
      </p:sp>
    </p:spTree>
    <p:extLst>
      <p:ext uri="{BB962C8B-B14F-4D97-AF65-F5344CB8AC3E}">
        <p14:creationId xmlns:p14="http://schemas.microsoft.com/office/powerpoint/2010/main" val="21200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355600">
              <a:buClr>
                <a:srgbClr val="8D171A"/>
              </a:buClr>
              <a:buSzPct val="60416"/>
              <a:buFont typeface="Wingdings 2"/>
              <a:buChar char=""/>
              <a:tabLst>
                <a:tab pos="355600" algn="l"/>
              </a:tabLst>
            </a:pPr>
            <a:r>
              <a:rPr lang="zh-CN" altLang="en-US" sz="2400" b="1" spc="-5" dirty="0">
                <a:solidFill>
                  <a:prstClr val="black"/>
                </a:solidFill>
              </a:rPr>
              <a:t>给定条件</a:t>
            </a:r>
            <a:r>
              <a:rPr lang="en-US" altLang="zh-CN" sz="2400" b="1" spc="-5" dirty="0">
                <a:solidFill>
                  <a:prstClr val="black"/>
                </a:solidFill>
              </a:rPr>
              <a:t>:</a:t>
            </a:r>
            <a:endParaRPr lang="zh-CN" altLang="en-US" sz="2400" dirty="0">
              <a:solidFill>
                <a:prstClr val="black"/>
              </a:solidFill>
            </a:endParaRPr>
          </a:p>
          <a:p>
            <a:pPr marL="756285" lvl="1" indent="-286385">
              <a:spcBef>
                <a:spcPts val="505"/>
              </a:spcBef>
              <a:buClr>
                <a:srgbClr val="8D171A"/>
              </a:buClr>
              <a:buFont typeface="Wingdings"/>
              <a:buChar char=""/>
              <a:tabLst>
                <a:tab pos="756285" algn="l"/>
                <a:tab pos="756920" algn="l"/>
              </a:tabLst>
            </a:pPr>
            <a:r>
              <a:rPr lang="zh-CN" altLang="en-US" sz="2000" dirty="0">
                <a:solidFill>
                  <a:prstClr val="black"/>
                </a:solidFill>
              </a:rPr>
              <a:t>旋转频率 </a:t>
            </a:r>
            <a:r>
              <a:rPr lang="en-US" altLang="zh-CN" sz="2000" dirty="0">
                <a:solidFill>
                  <a:prstClr val="black"/>
                </a:solidFill>
              </a:rPr>
              <a:t>= 7,200</a:t>
            </a:r>
            <a:r>
              <a:rPr lang="zh-CN" altLang="en-US" sz="2000" spc="-80" dirty="0">
                <a:solidFill>
                  <a:prstClr val="black"/>
                </a:solidFill>
              </a:rPr>
              <a:t> </a:t>
            </a:r>
            <a:r>
              <a:rPr lang="zh-CN" altLang="en-US" sz="2000" dirty="0">
                <a:solidFill>
                  <a:prstClr val="black"/>
                </a:solidFill>
              </a:rPr>
              <a:t>转</a:t>
            </a:r>
            <a:r>
              <a:rPr lang="en-US" altLang="zh-CN" sz="2000" dirty="0">
                <a:solidFill>
                  <a:prstClr val="black"/>
                </a:solidFill>
              </a:rPr>
              <a:t>/</a:t>
            </a:r>
            <a:r>
              <a:rPr lang="zh-CN" altLang="en-US" sz="2000" dirty="0">
                <a:solidFill>
                  <a:prstClr val="black"/>
                </a:solidFill>
              </a:rPr>
              <a:t>分钟</a:t>
            </a:r>
          </a:p>
          <a:p>
            <a:pPr marL="756285" lvl="1" indent="-286385">
              <a:spcBef>
                <a:spcPts val="475"/>
              </a:spcBef>
              <a:buClr>
                <a:srgbClr val="8D171A"/>
              </a:buClr>
              <a:buFont typeface="Wingdings"/>
              <a:buChar char=""/>
              <a:tabLst>
                <a:tab pos="756285" algn="l"/>
                <a:tab pos="756920" algn="l"/>
              </a:tabLst>
            </a:pPr>
            <a:r>
              <a:rPr lang="zh-CN" altLang="en-US" sz="2000" dirty="0">
                <a:solidFill>
                  <a:prstClr val="black"/>
                </a:solidFill>
              </a:rPr>
              <a:t>平均寻道时间 </a:t>
            </a:r>
            <a:r>
              <a:rPr lang="en-US" altLang="zh-CN" sz="2000" dirty="0">
                <a:solidFill>
                  <a:prstClr val="black"/>
                </a:solidFill>
              </a:rPr>
              <a:t>= </a:t>
            </a:r>
            <a:r>
              <a:rPr lang="en-US" altLang="zh-CN" sz="2000" dirty="0">
                <a:solidFill>
                  <a:srgbClr val="BC1E24"/>
                </a:solidFill>
              </a:rPr>
              <a:t>9</a:t>
            </a:r>
            <a:r>
              <a:rPr lang="zh-CN" altLang="en-US" sz="2000" spc="-10" dirty="0">
                <a:solidFill>
                  <a:srgbClr val="BC1E24"/>
                </a:solidFill>
              </a:rPr>
              <a:t> </a:t>
            </a:r>
            <a:r>
              <a:rPr lang="en-US" altLang="zh-CN" sz="2000" spc="-5" dirty="0" err="1">
                <a:solidFill>
                  <a:srgbClr val="BC1E24"/>
                </a:solidFill>
              </a:rPr>
              <a:t>ms</a:t>
            </a:r>
            <a:endParaRPr lang="zh-CN" altLang="en-US" sz="2000" dirty="0">
              <a:solidFill>
                <a:prstClr val="black"/>
              </a:solidFill>
            </a:endParaRPr>
          </a:p>
          <a:p>
            <a:pPr marL="756285" lvl="1" indent="-286385">
              <a:spcBef>
                <a:spcPts val="475"/>
              </a:spcBef>
              <a:buClr>
                <a:srgbClr val="8D171A"/>
              </a:buClr>
              <a:buFont typeface="Wingdings"/>
              <a:buChar char=""/>
              <a:tabLst>
                <a:tab pos="756285" algn="l"/>
                <a:tab pos="756920" algn="l"/>
              </a:tabLst>
            </a:pPr>
            <a:r>
              <a:rPr lang="zh-CN" altLang="en-US" sz="2000" spc="-5" dirty="0">
                <a:solidFill>
                  <a:prstClr val="black"/>
                </a:solidFill>
              </a:rPr>
              <a:t>平均扇区数</a:t>
            </a:r>
            <a:r>
              <a:rPr lang="en-US" altLang="zh-CN" sz="2000" spc="-5" dirty="0">
                <a:solidFill>
                  <a:prstClr val="black"/>
                </a:solidFill>
              </a:rPr>
              <a:t>/</a:t>
            </a:r>
            <a:r>
              <a:rPr lang="zh-CN" altLang="en-US" sz="2000" spc="-5" dirty="0">
                <a:solidFill>
                  <a:prstClr val="black"/>
                </a:solidFill>
              </a:rPr>
              <a:t>磁道 </a:t>
            </a:r>
            <a:r>
              <a:rPr lang="en-US" altLang="zh-CN" sz="2000" dirty="0">
                <a:solidFill>
                  <a:prstClr val="black"/>
                </a:solidFill>
              </a:rPr>
              <a:t>=</a:t>
            </a:r>
            <a:r>
              <a:rPr lang="zh-CN" altLang="en-US" sz="2000" spc="-10" dirty="0">
                <a:solidFill>
                  <a:prstClr val="black"/>
                </a:solidFill>
              </a:rPr>
              <a:t> </a:t>
            </a:r>
            <a:r>
              <a:rPr lang="en-US" altLang="zh-CN" sz="2000" dirty="0">
                <a:solidFill>
                  <a:prstClr val="black"/>
                </a:solidFill>
              </a:rPr>
              <a:t>400.</a:t>
            </a:r>
          </a:p>
          <a:p>
            <a:pPr marL="355600">
              <a:spcBef>
                <a:spcPts val="545"/>
              </a:spcBef>
              <a:buClr>
                <a:srgbClr val="8D171A"/>
              </a:buClr>
              <a:buSzPct val="58333"/>
              <a:buFont typeface="Wingdings 2"/>
              <a:buChar char=""/>
              <a:tabLst>
                <a:tab pos="355600" algn="l"/>
              </a:tabLst>
            </a:pPr>
            <a:r>
              <a:rPr lang="zh-CN" altLang="en-US" sz="2400" b="1" spc="-5" dirty="0">
                <a:solidFill>
                  <a:prstClr val="black"/>
                </a:solidFill>
              </a:rPr>
              <a:t>计算结果</a:t>
            </a:r>
            <a:r>
              <a:rPr lang="en-US" altLang="zh-CN" sz="2400" b="1" spc="-5" dirty="0">
                <a:solidFill>
                  <a:prstClr val="black"/>
                </a:solidFill>
              </a:rPr>
              <a:t>:</a:t>
            </a:r>
            <a:endParaRPr lang="zh-CN" altLang="en-US" sz="2400" b="1" spc="-5" dirty="0">
              <a:solidFill>
                <a:prstClr val="black"/>
              </a:solidFill>
            </a:endParaRPr>
          </a:p>
          <a:p>
            <a:pPr marL="755351" lvl="1" indent="-286385">
              <a:buClr>
                <a:srgbClr val="8D171A"/>
              </a:buClr>
              <a:buFont typeface="Wingdings"/>
              <a:buChar char=""/>
              <a:tabLst>
                <a:tab pos="299085" algn="l"/>
                <a:tab pos="299720" algn="l"/>
              </a:tabLst>
            </a:pPr>
            <a:r>
              <a:rPr lang="zh-CN" altLang="en-US" sz="2000" dirty="0">
                <a:solidFill>
                  <a:prstClr val="black"/>
                </a:solidFill>
              </a:rPr>
              <a:t>平均旋转延迟 </a:t>
            </a:r>
            <a:r>
              <a:rPr lang="en-US" altLang="zh-CN" sz="2000" dirty="0">
                <a:solidFill>
                  <a:prstClr val="black"/>
                </a:solidFill>
              </a:rPr>
              <a:t>= 1/2×(60 secs/7200 RPM) × 1000 </a:t>
            </a:r>
            <a:r>
              <a:rPr lang="en-US" altLang="zh-CN" sz="2000" spc="-5" dirty="0" err="1">
                <a:solidFill>
                  <a:prstClr val="black"/>
                </a:solidFill>
              </a:rPr>
              <a:t>ms</a:t>
            </a:r>
            <a:r>
              <a:rPr lang="en-US" altLang="zh-CN" sz="2000" spc="-5" dirty="0">
                <a:solidFill>
                  <a:prstClr val="black"/>
                </a:solidFill>
              </a:rPr>
              <a:t>/sec </a:t>
            </a:r>
            <a:r>
              <a:rPr lang="en-US" altLang="zh-CN" sz="2000" dirty="0">
                <a:solidFill>
                  <a:prstClr val="black"/>
                </a:solidFill>
              </a:rPr>
              <a:t>= </a:t>
            </a:r>
            <a:r>
              <a:rPr lang="en-US" altLang="zh-CN" sz="2000" dirty="0">
                <a:solidFill>
                  <a:srgbClr val="BC1E24"/>
                </a:solidFill>
              </a:rPr>
              <a:t>4</a:t>
            </a:r>
            <a:r>
              <a:rPr lang="zh-CN" altLang="en-US" sz="2000" spc="-130" dirty="0">
                <a:solidFill>
                  <a:srgbClr val="BC1E24"/>
                </a:solidFill>
              </a:rPr>
              <a:t> </a:t>
            </a:r>
            <a:r>
              <a:rPr lang="en-US" altLang="zh-CN" sz="2000" spc="-5" dirty="0" err="1">
                <a:solidFill>
                  <a:srgbClr val="BC1E24"/>
                </a:solidFill>
              </a:rPr>
              <a:t>ms</a:t>
            </a:r>
            <a:endParaRPr lang="zh-CN" altLang="en-US" sz="2000" dirty="0">
              <a:solidFill>
                <a:prstClr val="black"/>
              </a:solidFill>
            </a:endParaRPr>
          </a:p>
          <a:p>
            <a:pPr marL="755351" lvl="1" indent="-286385">
              <a:spcBef>
                <a:spcPts val="480"/>
              </a:spcBef>
              <a:buClr>
                <a:srgbClr val="8D171A"/>
              </a:buClr>
              <a:buFont typeface="Wingdings"/>
              <a:buChar char=""/>
              <a:tabLst>
                <a:tab pos="299085" algn="l"/>
                <a:tab pos="299720" algn="l"/>
              </a:tabLst>
            </a:pPr>
            <a:r>
              <a:rPr lang="zh-CN" altLang="en-US" sz="2000" dirty="0">
                <a:solidFill>
                  <a:prstClr val="black"/>
                </a:solidFill>
              </a:rPr>
              <a:t>数据传输时间 </a:t>
            </a:r>
            <a:r>
              <a:rPr lang="en-US" altLang="zh-CN" sz="2000" dirty="0">
                <a:solidFill>
                  <a:prstClr val="black"/>
                </a:solidFill>
              </a:rPr>
              <a:t>= 60/7200 RPM ×</a:t>
            </a:r>
            <a:r>
              <a:rPr lang="zh-CN" altLang="en-US" sz="2000" dirty="0">
                <a:solidFill>
                  <a:prstClr val="black"/>
                </a:solidFill>
              </a:rPr>
              <a:t> </a:t>
            </a:r>
            <a:r>
              <a:rPr lang="en-US" altLang="zh-CN" sz="2000" dirty="0">
                <a:solidFill>
                  <a:prstClr val="black"/>
                </a:solidFill>
              </a:rPr>
              <a:t>1/400 </a:t>
            </a:r>
            <a:r>
              <a:rPr lang="zh-CN" altLang="en-US" sz="2000" dirty="0">
                <a:solidFill>
                  <a:prstClr val="black"/>
                </a:solidFill>
              </a:rPr>
              <a:t>扇区数</a:t>
            </a:r>
            <a:r>
              <a:rPr lang="en-US" altLang="zh-CN" sz="2000" dirty="0">
                <a:solidFill>
                  <a:prstClr val="black"/>
                </a:solidFill>
              </a:rPr>
              <a:t>/</a:t>
            </a:r>
            <a:r>
              <a:rPr lang="zh-CN" altLang="en-US" sz="2000" dirty="0">
                <a:solidFill>
                  <a:prstClr val="black"/>
                </a:solidFill>
              </a:rPr>
              <a:t>磁道 </a:t>
            </a:r>
            <a:br>
              <a:rPr lang="zh-CN" altLang="en-US" sz="2000" dirty="0">
                <a:solidFill>
                  <a:prstClr val="black"/>
                </a:solidFill>
              </a:rPr>
            </a:br>
            <a:r>
              <a:rPr lang="zh-CN" altLang="en-US" sz="2000" dirty="0">
                <a:solidFill>
                  <a:prstClr val="black"/>
                </a:solidFill>
              </a:rPr>
              <a:t>                            </a:t>
            </a:r>
            <a:r>
              <a:rPr lang="en-US" altLang="zh-CN" sz="2000" dirty="0">
                <a:solidFill>
                  <a:prstClr val="black"/>
                </a:solidFill>
              </a:rPr>
              <a:t>× 1000 </a:t>
            </a:r>
            <a:r>
              <a:rPr lang="en-US" altLang="zh-CN" sz="2000" spc="-5" dirty="0" err="1">
                <a:solidFill>
                  <a:prstClr val="black"/>
                </a:solidFill>
              </a:rPr>
              <a:t>ms</a:t>
            </a:r>
            <a:r>
              <a:rPr lang="en-US" altLang="zh-CN" sz="2000" spc="-5" dirty="0">
                <a:solidFill>
                  <a:prstClr val="black"/>
                </a:solidFill>
              </a:rPr>
              <a:t>/sec </a:t>
            </a:r>
            <a:r>
              <a:rPr lang="en-US" altLang="zh-CN" sz="2000" dirty="0">
                <a:solidFill>
                  <a:prstClr val="black"/>
                </a:solidFill>
              </a:rPr>
              <a:t>= </a:t>
            </a:r>
            <a:r>
              <a:rPr lang="en-US" altLang="zh-CN" sz="2000" dirty="0">
                <a:solidFill>
                  <a:srgbClr val="BC1E24"/>
                </a:solidFill>
              </a:rPr>
              <a:t>0.02</a:t>
            </a:r>
            <a:r>
              <a:rPr lang="zh-CN" altLang="en-US" sz="2000" spc="-100" dirty="0">
                <a:solidFill>
                  <a:srgbClr val="BC1E24"/>
                </a:solidFill>
              </a:rPr>
              <a:t> </a:t>
            </a:r>
            <a:r>
              <a:rPr lang="en-US" altLang="zh-CN" sz="2000" spc="-5" dirty="0" err="1">
                <a:solidFill>
                  <a:srgbClr val="BC1E24"/>
                </a:solidFill>
              </a:rPr>
              <a:t>ms</a:t>
            </a:r>
            <a:endParaRPr lang="zh-CN" altLang="en-US" sz="2000" spc="-5" dirty="0">
              <a:solidFill>
                <a:srgbClr val="BC1E24"/>
              </a:solidFill>
            </a:endParaRPr>
          </a:p>
          <a:p>
            <a:pPr marL="755351" lvl="1" indent="-286385">
              <a:spcBef>
                <a:spcPts val="480"/>
              </a:spcBef>
              <a:buClr>
                <a:srgbClr val="8D171A"/>
              </a:buClr>
              <a:buFont typeface="Wingdings"/>
              <a:buChar char=""/>
              <a:tabLst>
                <a:tab pos="299085" algn="l"/>
                <a:tab pos="299720" algn="l"/>
              </a:tabLst>
            </a:pPr>
            <a:r>
              <a:rPr lang="zh-CN" altLang="en-US" sz="2000" spc="-5" dirty="0">
                <a:solidFill>
                  <a:prstClr val="black"/>
                </a:solidFill>
              </a:rPr>
              <a:t>访问时间 </a:t>
            </a:r>
            <a:r>
              <a:rPr lang="en-US" altLang="zh-CN" sz="2000" dirty="0">
                <a:solidFill>
                  <a:prstClr val="black"/>
                </a:solidFill>
              </a:rPr>
              <a:t>= </a:t>
            </a:r>
            <a:r>
              <a:rPr lang="en-US" altLang="zh-CN" sz="2000" dirty="0">
                <a:solidFill>
                  <a:srgbClr val="BC1E24"/>
                </a:solidFill>
              </a:rPr>
              <a:t>9 </a:t>
            </a:r>
            <a:r>
              <a:rPr lang="en-US" altLang="zh-CN" sz="2000" spc="-5" dirty="0" err="1">
                <a:solidFill>
                  <a:srgbClr val="BC1E24"/>
                </a:solidFill>
              </a:rPr>
              <a:t>ms</a:t>
            </a:r>
            <a:r>
              <a:rPr lang="zh-CN" altLang="en-US" sz="2000" spc="-5" dirty="0">
                <a:solidFill>
                  <a:srgbClr val="BC1E24"/>
                </a:solidFill>
              </a:rPr>
              <a:t> </a:t>
            </a:r>
            <a:r>
              <a:rPr lang="en-US" altLang="zh-CN" sz="2000" dirty="0">
                <a:solidFill>
                  <a:srgbClr val="BC1E24"/>
                </a:solidFill>
              </a:rPr>
              <a:t>+ 4 </a:t>
            </a:r>
            <a:r>
              <a:rPr lang="en-US" altLang="zh-CN" sz="2000" spc="-5" dirty="0" err="1">
                <a:solidFill>
                  <a:srgbClr val="BC1E24"/>
                </a:solidFill>
              </a:rPr>
              <a:t>ms</a:t>
            </a:r>
            <a:r>
              <a:rPr lang="zh-CN" altLang="en-US" sz="2000" spc="-5" dirty="0">
                <a:solidFill>
                  <a:srgbClr val="BC1E24"/>
                </a:solidFill>
              </a:rPr>
              <a:t> </a:t>
            </a:r>
            <a:r>
              <a:rPr lang="en-US" altLang="zh-CN" sz="2000" dirty="0">
                <a:solidFill>
                  <a:srgbClr val="BC1E24"/>
                </a:solidFill>
              </a:rPr>
              <a:t>+ 0.02</a:t>
            </a:r>
            <a:r>
              <a:rPr lang="zh-CN" altLang="en-US" sz="2000" spc="-110" dirty="0">
                <a:solidFill>
                  <a:srgbClr val="BC1E24"/>
                </a:solidFill>
              </a:rPr>
              <a:t> </a:t>
            </a:r>
            <a:r>
              <a:rPr lang="en-US" altLang="zh-CN" sz="2000" spc="-5" dirty="0" err="1">
                <a:solidFill>
                  <a:srgbClr val="BC1E24"/>
                </a:solidFill>
              </a:rPr>
              <a:t>ms</a:t>
            </a:r>
            <a:endParaRPr lang="zh-CN" altLang="en-US" sz="2000" spc="-5" dirty="0">
              <a:solidFill>
                <a:srgbClr val="BC1E24"/>
              </a:solidFill>
            </a:endParaRPr>
          </a:p>
          <a:p>
            <a:pPr marL="355600">
              <a:buClr>
                <a:srgbClr val="8D171A"/>
              </a:buClr>
              <a:buSzPct val="58333"/>
              <a:buFont typeface="Wingdings 2"/>
              <a:buChar char=""/>
              <a:tabLst>
                <a:tab pos="355600" algn="l"/>
              </a:tabLst>
            </a:pPr>
            <a:r>
              <a:rPr lang="zh-CN" altLang="en-US" sz="2400" b="1" spc="-5" dirty="0">
                <a:solidFill>
                  <a:prstClr val="black"/>
                </a:solidFill>
              </a:rPr>
              <a:t>重       点</a:t>
            </a:r>
            <a:r>
              <a:rPr lang="en-US" altLang="zh-CN" sz="2400" b="1" spc="-5" dirty="0">
                <a:solidFill>
                  <a:prstClr val="black"/>
                </a:solidFill>
              </a:rPr>
              <a:t>:</a:t>
            </a:r>
            <a:endParaRPr lang="zh-CN" altLang="en-US" sz="2400" dirty="0">
              <a:solidFill>
                <a:prstClr val="black"/>
              </a:solidFill>
            </a:endParaRPr>
          </a:p>
          <a:p>
            <a:pPr marL="756285" lvl="1" indent="-286385">
              <a:spcBef>
                <a:spcPts val="475"/>
              </a:spcBef>
              <a:buClr>
                <a:srgbClr val="8D171A"/>
              </a:buClr>
              <a:buFont typeface="Wingdings"/>
              <a:buChar char=""/>
              <a:tabLst>
                <a:tab pos="756285" algn="l"/>
                <a:tab pos="756920" algn="l"/>
              </a:tabLst>
            </a:pPr>
            <a:r>
              <a:rPr lang="zh-CN" altLang="en-US" sz="2000" spc="-5" dirty="0">
                <a:solidFill>
                  <a:prstClr val="black"/>
                </a:solidFill>
              </a:rPr>
              <a:t>访问时间主要由寻道时间和旋转延迟时间组成。</a:t>
            </a:r>
          </a:p>
          <a:p>
            <a:pPr marL="756285" lvl="1" indent="-286385">
              <a:spcBef>
                <a:spcPts val="475"/>
              </a:spcBef>
              <a:buClr>
                <a:srgbClr val="8D171A"/>
              </a:buClr>
              <a:buFont typeface="Wingdings"/>
              <a:buChar char=""/>
              <a:tabLst>
                <a:tab pos="756285" algn="l"/>
                <a:tab pos="756920" algn="l"/>
              </a:tabLst>
            </a:pPr>
            <a:r>
              <a:rPr lang="zh-CN" altLang="en-US" sz="2000" spc="-5" dirty="0">
                <a:solidFill>
                  <a:prstClr val="black"/>
                </a:solidFill>
              </a:rPr>
              <a:t>访问扇区首位花费时间较长，其他位较快。 </a:t>
            </a:r>
          </a:p>
          <a:p>
            <a:pPr marL="756285" lvl="1" indent="-286385">
              <a:spcBef>
                <a:spcPts val="475"/>
              </a:spcBef>
              <a:buClr>
                <a:srgbClr val="8D171A"/>
              </a:buClr>
              <a:buFont typeface="Wingdings"/>
              <a:buChar char=""/>
              <a:tabLst>
                <a:tab pos="756285" algn="l"/>
                <a:tab pos="756920" algn="l"/>
              </a:tabLst>
            </a:pPr>
            <a:r>
              <a:rPr lang="en-US" altLang="zh-CN" sz="2000" b="1" i="1" dirty="0">
                <a:solidFill>
                  <a:srgbClr val="0033CC"/>
                </a:solidFill>
              </a:rPr>
              <a:t>SRAM </a:t>
            </a:r>
            <a:r>
              <a:rPr lang="zh-CN" altLang="en-US" sz="2000" b="1" i="1" dirty="0">
                <a:solidFill>
                  <a:srgbClr val="0033CC"/>
                </a:solidFill>
              </a:rPr>
              <a:t>访问时间大约为 </a:t>
            </a:r>
            <a:r>
              <a:rPr lang="en-US" altLang="zh-CN" sz="2000" b="1" i="1" dirty="0">
                <a:solidFill>
                  <a:srgbClr val="0033CC"/>
                </a:solidFill>
              </a:rPr>
              <a:t>4 </a:t>
            </a:r>
            <a:r>
              <a:rPr lang="en-US" altLang="zh-CN" sz="2000" b="1" i="1" spc="-5" dirty="0">
                <a:solidFill>
                  <a:srgbClr val="0033CC"/>
                </a:solidFill>
              </a:rPr>
              <a:t>ns/</a:t>
            </a:r>
            <a:r>
              <a:rPr lang="zh-CN" altLang="en-US" sz="2000" b="1" i="1" spc="-5" dirty="0">
                <a:solidFill>
                  <a:srgbClr val="0033CC"/>
                </a:solidFill>
              </a:rPr>
              <a:t>双字</a:t>
            </a:r>
            <a:r>
              <a:rPr lang="en-US" altLang="zh-CN" sz="2000" b="1" i="1" spc="-5" dirty="0">
                <a:solidFill>
                  <a:srgbClr val="0033CC"/>
                </a:solidFill>
              </a:rPr>
              <a:t>, </a:t>
            </a:r>
            <a:r>
              <a:rPr lang="en-US" altLang="zh-CN" sz="2000" b="1" i="1" dirty="0">
                <a:solidFill>
                  <a:srgbClr val="0033CC"/>
                </a:solidFill>
              </a:rPr>
              <a:t>DRAM </a:t>
            </a:r>
            <a:r>
              <a:rPr lang="zh-CN" altLang="en-US" sz="2000" b="1" i="1" spc="-5" dirty="0">
                <a:solidFill>
                  <a:srgbClr val="0033CC"/>
                </a:solidFill>
              </a:rPr>
              <a:t>大约为  </a:t>
            </a:r>
            <a:r>
              <a:rPr lang="en-US" altLang="zh-CN" sz="2000" b="1" i="1" dirty="0">
                <a:solidFill>
                  <a:srgbClr val="0033CC"/>
                </a:solidFill>
              </a:rPr>
              <a:t>60</a:t>
            </a:r>
            <a:r>
              <a:rPr lang="zh-CN" altLang="en-US" sz="2000" b="1" i="1" spc="-185" dirty="0">
                <a:solidFill>
                  <a:srgbClr val="0033CC"/>
                </a:solidFill>
              </a:rPr>
              <a:t> </a:t>
            </a:r>
            <a:r>
              <a:rPr lang="en-US" altLang="zh-CN" sz="2000" b="1" i="1" spc="-5" dirty="0">
                <a:solidFill>
                  <a:srgbClr val="0033CC"/>
                </a:solidFill>
              </a:rPr>
              <a:t>ns/</a:t>
            </a:r>
            <a:r>
              <a:rPr lang="zh-CN" altLang="en-US" sz="2000" b="1" i="1" spc="-5" dirty="0">
                <a:solidFill>
                  <a:srgbClr val="0033CC"/>
                </a:solidFill>
              </a:rPr>
              <a:t>双字。</a:t>
            </a:r>
            <a:endParaRPr lang="zh-CN" altLang="en-US" sz="2000" dirty="0">
              <a:solidFill>
                <a:srgbClr val="0033CC"/>
              </a:solidFill>
            </a:endParaRPr>
          </a:p>
          <a:p>
            <a:pPr marL="1155700" lvl="2">
              <a:spcBef>
                <a:spcPts val="475"/>
              </a:spcBef>
              <a:buFont typeface="Wingdings"/>
              <a:buChar char=""/>
              <a:tabLst>
                <a:tab pos="1155700" algn="l"/>
              </a:tabLst>
            </a:pPr>
            <a:r>
              <a:rPr lang="zh-CN" altLang="en-US" sz="2000" b="1" i="1" spc="-5" dirty="0">
                <a:solidFill>
                  <a:srgbClr val="0033CC"/>
                </a:solidFill>
              </a:rPr>
              <a:t>磁盘比</a:t>
            </a:r>
            <a:r>
              <a:rPr lang="zh-CN" altLang="en-US" sz="2000" b="1" i="1" spc="-140" dirty="0">
                <a:solidFill>
                  <a:srgbClr val="0033CC"/>
                </a:solidFill>
              </a:rPr>
              <a:t> </a:t>
            </a:r>
            <a:r>
              <a:rPr lang="en-US" altLang="zh-CN" sz="2000" b="1" i="1" dirty="0">
                <a:solidFill>
                  <a:srgbClr val="0033CC"/>
                </a:solidFill>
              </a:rPr>
              <a:t>SRAM</a:t>
            </a:r>
            <a:r>
              <a:rPr lang="zh-CN" altLang="en-US" sz="2000" b="1" i="1" dirty="0">
                <a:solidFill>
                  <a:srgbClr val="0033CC"/>
                </a:solidFill>
              </a:rPr>
              <a:t>慢大约 </a:t>
            </a:r>
            <a:r>
              <a:rPr lang="en-US" altLang="zh-CN" sz="2000" b="1" i="1" dirty="0">
                <a:solidFill>
                  <a:srgbClr val="0033CC"/>
                </a:solidFill>
              </a:rPr>
              <a:t>40,000</a:t>
            </a:r>
            <a:r>
              <a:rPr lang="zh-CN" altLang="en-US" sz="2000" b="1" i="1" dirty="0">
                <a:solidFill>
                  <a:srgbClr val="0033CC"/>
                </a:solidFill>
              </a:rPr>
              <a:t>倍</a:t>
            </a:r>
            <a:r>
              <a:rPr lang="en-US" altLang="zh-CN" sz="2000" b="1" i="1" dirty="0">
                <a:solidFill>
                  <a:srgbClr val="0033CC"/>
                </a:solidFill>
              </a:rPr>
              <a:t>,</a:t>
            </a:r>
            <a:r>
              <a:rPr lang="zh-CN" altLang="en-US" sz="2000" b="1" i="1" dirty="0">
                <a:solidFill>
                  <a:srgbClr val="0033CC"/>
                </a:solidFill>
              </a:rPr>
              <a:t> 比</a:t>
            </a:r>
            <a:r>
              <a:rPr lang="en-US" altLang="zh-CN" sz="2000" b="1" i="1" dirty="0">
                <a:solidFill>
                  <a:srgbClr val="0033CC"/>
                </a:solidFill>
              </a:rPr>
              <a:t>DRAM</a:t>
            </a:r>
            <a:r>
              <a:rPr lang="zh-CN" altLang="en-US" sz="2000" b="1" i="1" dirty="0">
                <a:solidFill>
                  <a:srgbClr val="0033CC"/>
                </a:solidFill>
              </a:rPr>
              <a:t>慢大约 </a:t>
            </a:r>
            <a:r>
              <a:rPr lang="en-US" altLang="zh-CN" sz="2000" b="1" i="1" dirty="0">
                <a:solidFill>
                  <a:srgbClr val="0033CC"/>
                </a:solidFill>
              </a:rPr>
              <a:t>2,500</a:t>
            </a:r>
            <a:r>
              <a:rPr lang="zh-CN" altLang="en-US" sz="2000" b="1" i="1" dirty="0">
                <a:solidFill>
                  <a:srgbClr val="0033CC"/>
                </a:solidFill>
              </a:rPr>
              <a:t>倍。</a:t>
            </a:r>
            <a:endParaRPr lang="zh-CN" altLang="en-US" dirty="0">
              <a:solidFill>
                <a:srgbClr val="0033CC"/>
              </a:solidFil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Tree>
    <p:extLst>
      <p:ext uri="{BB962C8B-B14F-4D97-AF65-F5344CB8AC3E}">
        <p14:creationId xmlns:p14="http://schemas.microsoft.com/office/powerpoint/2010/main" val="3230968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E8A49-687C-4194-BB72-A82FBB9928A5}"/>
              </a:ext>
            </a:extLst>
          </p:cNvPr>
          <p:cNvSpPr>
            <a:spLocks noGrp="1"/>
          </p:cNvSpPr>
          <p:nvPr>
            <p:ph idx="1"/>
          </p:nvPr>
        </p:nvSpPr>
        <p:spPr/>
        <p:txBody>
          <a:bodyPr/>
          <a:lstStyle/>
          <a:p>
            <a:pPr>
              <a:lnSpc>
                <a:spcPct val="125000"/>
              </a:lnSpc>
              <a:spcBef>
                <a:spcPts val="1200"/>
              </a:spcBef>
            </a:pPr>
            <a:r>
              <a:rPr lang="zh-CN" altLang="en-US" dirty="0"/>
              <a:t>现代磁盘以简单的抽象视图来表示复杂的磁盘构造</a:t>
            </a:r>
            <a:r>
              <a:rPr lang="en-US" altLang="zh-CN" dirty="0"/>
              <a:t>:</a:t>
            </a:r>
          </a:p>
          <a:p>
            <a:pPr lvl="1">
              <a:lnSpc>
                <a:spcPct val="125000"/>
              </a:lnSpc>
              <a:spcBef>
                <a:spcPts val="1200"/>
              </a:spcBef>
            </a:pPr>
            <a:r>
              <a:rPr lang="zh-CN" altLang="en-US" dirty="0"/>
              <a:t>磁盘被抽象成</a:t>
            </a:r>
            <a:r>
              <a:rPr lang="en-US" altLang="zh-CN" dirty="0"/>
              <a:t>b</a:t>
            </a:r>
            <a:r>
              <a:rPr lang="zh-CN" altLang="en-US" dirty="0"/>
              <a:t>个扇区大小的逻辑块</a:t>
            </a:r>
            <a:r>
              <a:rPr lang="en-US" altLang="zh-CN" dirty="0"/>
              <a:t>(logical block)</a:t>
            </a:r>
            <a:r>
              <a:rPr lang="zh-CN" altLang="en-US" dirty="0"/>
              <a:t>序列 </a:t>
            </a:r>
            <a:r>
              <a:rPr lang="en-US" altLang="zh-CN" dirty="0"/>
              <a:t>(</a:t>
            </a:r>
            <a:r>
              <a:rPr lang="zh-CN" altLang="en-US" dirty="0"/>
              <a:t>编号为</a:t>
            </a:r>
            <a:r>
              <a:rPr lang="en-US" altLang="zh-CN" dirty="0"/>
              <a:t>0, 1, 2, ...)</a:t>
            </a:r>
          </a:p>
          <a:p>
            <a:pPr>
              <a:lnSpc>
                <a:spcPct val="125000"/>
              </a:lnSpc>
              <a:spcBef>
                <a:spcPts val="1200"/>
              </a:spcBef>
            </a:pPr>
            <a:r>
              <a:rPr lang="zh-CN" altLang="en-US" dirty="0"/>
              <a:t>逻辑块与物理扇区之间的映射关系</a:t>
            </a:r>
          </a:p>
          <a:p>
            <a:pPr lvl="1">
              <a:lnSpc>
                <a:spcPct val="125000"/>
              </a:lnSpc>
              <a:spcBef>
                <a:spcPts val="1200"/>
              </a:spcBef>
            </a:pPr>
            <a:r>
              <a:rPr lang="zh-CN" altLang="en-US" dirty="0"/>
              <a:t>由磁盘控制器维护</a:t>
            </a:r>
          </a:p>
          <a:p>
            <a:pPr lvl="1">
              <a:lnSpc>
                <a:spcPct val="125000"/>
              </a:lnSpc>
              <a:spcBef>
                <a:spcPts val="1200"/>
              </a:spcBef>
            </a:pPr>
            <a:r>
              <a:rPr lang="zh-CN" altLang="en-US" dirty="0"/>
              <a:t>磁盘控制器将逻辑块号转换为一个三元组</a:t>
            </a:r>
            <a:r>
              <a:rPr lang="en-US" altLang="zh-CN" dirty="0"/>
              <a:t>(</a:t>
            </a:r>
            <a:r>
              <a:rPr lang="zh-CN" altLang="en-US" dirty="0"/>
              <a:t>盘面</a:t>
            </a:r>
            <a:r>
              <a:rPr lang="en-US" altLang="zh-CN" dirty="0"/>
              <a:t>,</a:t>
            </a:r>
            <a:r>
              <a:rPr lang="zh-CN" altLang="en-US" dirty="0"/>
              <a:t>磁道</a:t>
            </a:r>
            <a:r>
              <a:rPr lang="en-US" altLang="zh-CN" dirty="0"/>
              <a:t>,</a:t>
            </a:r>
            <a:r>
              <a:rPr lang="zh-CN" altLang="en-US" dirty="0"/>
              <a:t>扇区</a:t>
            </a:r>
            <a:r>
              <a:rPr lang="en-US" altLang="zh-CN" dirty="0"/>
              <a:t>)</a:t>
            </a:r>
          </a:p>
          <a:p>
            <a:pPr>
              <a:lnSpc>
                <a:spcPct val="125000"/>
              </a:lnSpc>
              <a:spcBef>
                <a:spcPts val="1200"/>
              </a:spcBef>
            </a:pPr>
            <a:r>
              <a:rPr lang="zh-CN" altLang="en-US" dirty="0"/>
              <a:t>允许磁盘控制器为每个分区预留一组柱面作为备份</a:t>
            </a:r>
          </a:p>
          <a:p>
            <a:pPr lvl="1">
              <a:lnSpc>
                <a:spcPct val="125000"/>
              </a:lnSpc>
              <a:spcBef>
                <a:spcPts val="1200"/>
              </a:spcBef>
            </a:pPr>
            <a:r>
              <a:rPr lang="zh-CN" altLang="en-US" dirty="0"/>
              <a:t>区分“格式化容量”与“最大容量”</a:t>
            </a:r>
          </a:p>
          <a:p>
            <a:endParaRPr lang="zh-CN" altLang="en-US" dirty="0"/>
          </a:p>
        </p:txBody>
      </p:sp>
      <p:sp>
        <p:nvSpPr>
          <p:cNvPr id="3" name="标题 2">
            <a:extLst>
              <a:ext uri="{FF2B5EF4-FFF2-40B4-BE49-F238E27FC236}">
                <a16:creationId xmlns:a16="http://schemas.microsoft.com/office/drawing/2014/main" id="{C90F6595-EFA6-45A9-9EDD-FADEC02C0317}"/>
              </a:ext>
            </a:extLst>
          </p:cNvPr>
          <p:cNvSpPr>
            <a:spLocks noGrp="1"/>
          </p:cNvSpPr>
          <p:nvPr>
            <p:ph type="title"/>
          </p:nvPr>
        </p:nvSpPr>
        <p:spPr/>
        <p:txBody>
          <a:bodyPr/>
          <a:lstStyle/>
          <a:p>
            <a:r>
              <a:rPr lang="zh-CN" altLang="en-US" dirty="0"/>
              <a:t>逻辑磁盘块</a:t>
            </a:r>
          </a:p>
        </p:txBody>
      </p:sp>
    </p:spTree>
    <p:extLst>
      <p:ext uri="{BB962C8B-B14F-4D97-AF65-F5344CB8AC3E}">
        <p14:creationId xmlns:p14="http://schemas.microsoft.com/office/powerpoint/2010/main" val="544912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0776CC55-18A1-44FE-88E3-6C148840EDCC}"/>
              </a:ext>
            </a:extLst>
          </p:cNvPr>
          <p:cNvSpPr/>
          <p:nvPr/>
        </p:nvSpPr>
        <p:spPr bwMode="auto">
          <a:xfrm>
            <a:off x="5115242" y="5711999"/>
            <a:ext cx="1782571" cy="952504"/>
          </a:xfrm>
          <a:prstGeom prst="rect">
            <a:avLst/>
          </a:prstGeom>
          <a:solidFill>
            <a:srgbClr val="FFFFCC"/>
          </a:solid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 name="内容占位符 1">
            <a:extLst>
              <a:ext uri="{FF2B5EF4-FFF2-40B4-BE49-F238E27FC236}">
                <a16:creationId xmlns:a16="http://schemas.microsoft.com/office/drawing/2014/main" id="{45114E43-01F1-4C40-98EA-D659AC1FBB8F}"/>
              </a:ext>
            </a:extLst>
          </p:cNvPr>
          <p:cNvSpPr>
            <a:spLocks noGrp="1"/>
          </p:cNvSpPr>
          <p:nvPr>
            <p:ph idx="1"/>
          </p:nvPr>
        </p:nvSpPr>
        <p:spPr>
          <a:xfrm>
            <a:off x="374090" y="1359078"/>
            <a:ext cx="8594725" cy="5267325"/>
          </a:xfrm>
        </p:spPr>
        <p:txBody>
          <a:bodyPr/>
          <a:lstStyle/>
          <a:p>
            <a:pPr marL="0" indent="0">
              <a:buNone/>
            </a:pPr>
            <a:r>
              <a:rPr lang="en-US" altLang="zh-CN"/>
              <a:t> </a:t>
            </a:r>
            <a:endParaRPr lang="zh-CN" altLang="en-US" dirty="0"/>
          </a:p>
        </p:txBody>
      </p:sp>
      <p:sp>
        <p:nvSpPr>
          <p:cNvPr id="15" name="object 15"/>
          <p:cNvSpPr/>
          <p:nvPr/>
        </p:nvSpPr>
        <p:spPr>
          <a:xfrm>
            <a:off x="977727" y="1387322"/>
            <a:ext cx="2971800" cy="2709546"/>
          </a:xfrm>
          <a:custGeom>
            <a:avLst/>
            <a:gdLst/>
            <a:ahLst/>
            <a:cxnLst/>
            <a:rect l="l" t="t" r="r" b="b"/>
            <a:pathLst>
              <a:path w="2971800" h="2438400">
                <a:moveTo>
                  <a:pt x="0" y="0"/>
                </a:moveTo>
                <a:lnTo>
                  <a:pt x="2971800" y="0"/>
                </a:lnTo>
                <a:lnTo>
                  <a:pt x="2971800" y="2438400"/>
                </a:lnTo>
                <a:lnTo>
                  <a:pt x="0" y="2438400"/>
                </a:lnTo>
                <a:lnTo>
                  <a:pt x="0" y="0"/>
                </a:lnTo>
                <a:close/>
              </a:path>
            </a:pathLst>
          </a:custGeom>
          <a:solidFill>
            <a:srgbClr val="FFDB69"/>
          </a:solidFill>
          <a:ln w="12700">
            <a:solidFill>
              <a:srgbClr val="000000"/>
            </a:solidFill>
            <a:prstDash val="dot"/>
          </a:ln>
        </p:spPr>
        <p:txBody>
          <a:bodyPr wrap="square" lIns="0" tIns="0" rIns="0" bIns="0" rtlCol="0"/>
          <a:lstStyle/>
          <a:p>
            <a:endParaRPr>
              <a:solidFill>
                <a:prstClr val="black"/>
              </a:solidFil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3291514"/>
            <a:ext cx="1196975" cy="558486"/>
          </a:xfrm>
          <a:prstGeom prst="rect">
            <a:avLst/>
          </a:prstGeom>
          <a:ln w="12700">
            <a:solidFill>
              <a:srgbClr val="000000"/>
            </a:solidFill>
          </a:ln>
        </p:spPr>
        <p:txBody>
          <a:bodyPr vert="horz" wrap="square" lIns="0" tIns="26034" rIns="0" bIns="0" rtlCol="0" anchor="ctr" anchorCtr="1">
            <a:noAutofit/>
          </a:bodyPr>
          <a:lstStyle>
            <a:defPPr>
              <a:defRPr lang="zh-CN"/>
            </a:defPPr>
            <a:lvl1pPr marL="179705" marR="173990" indent="104775">
              <a:spcBef>
                <a:spcPts val="204"/>
              </a:spcBef>
              <a:defRPr spc="-10">
                <a:solidFill>
                  <a:prstClr val="black"/>
                </a:solidFill>
                <a:cs typeface="Calibri"/>
              </a:defRPr>
            </a:lvl1pPr>
          </a:lstStyle>
          <a:p>
            <a:r>
              <a:rPr lang="zh-CN" altLang="en-US" dirty="0"/>
              <a:t>主存</a:t>
            </a:r>
            <a:endParaRPr dirty="0"/>
          </a:p>
        </p:txBody>
      </p:sp>
      <p:sp>
        <p:nvSpPr>
          <p:cNvPr id="5" name="object 5"/>
          <p:cNvSpPr/>
          <p:nvPr/>
        </p:nvSpPr>
        <p:spPr>
          <a:xfrm>
            <a:off x="5405564" y="330694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 name="object 6"/>
          <p:cNvSpPr txBox="1"/>
          <p:nvPr/>
        </p:nvSpPr>
        <p:spPr>
          <a:xfrm>
            <a:off x="4437189" y="3287893"/>
            <a:ext cx="968375" cy="552448"/>
          </a:xfrm>
          <a:prstGeom prst="rect">
            <a:avLst/>
          </a:prstGeom>
          <a:ln w="12700">
            <a:solidFill>
              <a:srgbClr val="000000"/>
            </a:solidFill>
          </a:ln>
        </p:spPr>
        <p:txBody>
          <a:bodyPr vert="horz" wrap="square" lIns="0" tIns="26034" rIns="0" bIns="0" rtlCol="0" anchor="ctr" anchorCtr="1">
            <a:noAutofit/>
          </a:bodyPr>
          <a:lstStyle/>
          <a:p>
            <a:pPr marL="179705" marR="173990" indent="104775">
              <a:spcBef>
                <a:spcPts val="204"/>
              </a:spcBef>
            </a:pPr>
            <a:r>
              <a:rPr spc="-10" dirty="0">
                <a:solidFill>
                  <a:prstClr val="black"/>
                </a:solidFill>
                <a:cs typeface="Calibri"/>
              </a:rPr>
              <a:t>I/O</a:t>
            </a:r>
            <a:r>
              <a:rPr lang="zh-CN" altLang="en-US" spc="-10" dirty="0">
                <a:solidFill>
                  <a:prstClr val="black"/>
                </a:solidFill>
                <a:cs typeface="Calibri"/>
              </a:rPr>
              <a:t>桥</a:t>
            </a:r>
            <a:endParaRPr dirty="0">
              <a:solidFill>
                <a:prstClr val="black"/>
              </a:solidFill>
              <a:cs typeface="Calibri"/>
            </a:endParaRPr>
          </a:p>
        </p:txBody>
      </p:sp>
      <p:sp>
        <p:nvSpPr>
          <p:cNvPr id="7" name="object 7"/>
          <p:cNvSpPr/>
          <p:nvPr/>
        </p:nvSpPr>
        <p:spPr>
          <a:xfrm>
            <a:off x="2984500" y="330694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8" name="object 8"/>
          <p:cNvSpPr txBox="1"/>
          <p:nvPr/>
        </p:nvSpPr>
        <p:spPr>
          <a:xfrm>
            <a:off x="1084262" y="3338690"/>
            <a:ext cx="1873250" cy="628650"/>
          </a:xfrm>
          <a:prstGeom prst="rect">
            <a:avLst/>
          </a:prstGeom>
          <a:solidFill>
            <a:schemeClr val="bg1"/>
          </a:solidFill>
          <a:ln w="12700">
            <a:solidFill>
              <a:srgbClr val="000000"/>
            </a:solidFill>
          </a:ln>
        </p:spPr>
        <p:txBody>
          <a:bodyPr vert="horz" wrap="square" lIns="0" tIns="0" rIns="0" bIns="0" rtlCol="0" anchor="ctr" anchorCtr="1">
            <a:noAutofit/>
          </a:bodyPr>
          <a:lstStyle/>
          <a:p>
            <a:pPr algn="ctr"/>
            <a:r>
              <a:rPr lang="zh-CN" altLang="en-US" spc="-5" dirty="0">
                <a:solidFill>
                  <a:prstClr val="black"/>
                </a:solidFill>
                <a:cs typeface="Calibri"/>
              </a:rPr>
              <a:t>总线接口</a:t>
            </a:r>
            <a:endParaRPr dirty="0">
              <a:solidFill>
                <a:prstClr val="black"/>
              </a:solidFill>
              <a:cs typeface="Calibri"/>
            </a:endParaRPr>
          </a:p>
        </p:txBody>
      </p:sp>
      <p:sp>
        <p:nvSpPr>
          <p:cNvPr id="10" name="object 10"/>
          <p:cNvSpPr/>
          <p:nvPr/>
        </p:nvSpPr>
        <p:spPr>
          <a:xfrm>
            <a:off x="2702529" y="2011540"/>
            <a:ext cx="515334"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1" name="object 11"/>
          <p:cNvSpPr/>
          <p:nvPr/>
        </p:nvSpPr>
        <p:spPr>
          <a:xfrm>
            <a:off x="2684462" y="2392540"/>
            <a:ext cx="515334"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2" name="object 12"/>
          <p:cNvSpPr txBox="1"/>
          <p:nvPr/>
        </p:nvSpPr>
        <p:spPr>
          <a:xfrm>
            <a:off x="3236741" y="2011540"/>
            <a:ext cx="633094" cy="720710"/>
          </a:xfrm>
          <a:prstGeom prst="rect">
            <a:avLst/>
          </a:prstGeom>
          <a:solidFill>
            <a:schemeClr val="bg1"/>
          </a:solidFill>
          <a:ln w="12700">
            <a:solidFill>
              <a:srgbClr val="000000"/>
            </a:solidFill>
          </a:ln>
        </p:spPr>
        <p:txBody>
          <a:bodyPr vert="horz" wrap="square" lIns="0" tIns="0" rIns="0" bIns="0" rtlCol="0" anchor="ctr" anchorCtr="1">
            <a:noAutofit/>
          </a:bodyPr>
          <a:lstStyle/>
          <a:p>
            <a:pPr>
              <a:spcBef>
                <a:spcPts val="1250"/>
              </a:spcBef>
            </a:pPr>
            <a:r>
              <a:rPr b="1" spc="-20" dirty="0">
                <a:solidFill>
                  <a:prstClr val="black"/>
                </a:solidFill>
                <a:cs typeface="Calibri"/>
              </a:rPr>
              <a:t>ALU</a:t>
            </a:r>
            <a:endParaRPr b="1" dirty="0">
              <a:solidFill>
                <a:prstClr val="black"/>
              </a:solidFill>
              <a:cs typeface="Calibri"/>
            </a:endParaRPr>
          </a:p>
        </p:txBody>
      </p:sp>
      <p:sp>
        <p:nvSpPr>
          <p:cNvPr id="13" name="object 13"/>
          <p:cNvSpPr txBox="1"/>
          <p:nvPr/>
        </p:nvSpPr>
        <p:spPr>
          <a:xfrm>
            <a:off x="1555504" y="1472542"/>
            <a:ext cx="1175019" cy="276999"/>
          </a:xfrm>
          <a:prstGeom prst="rect">
            <a:avLst/>
          </a:prstGeom>
        </p:spPr>
        <p:txBody>
          <a:bodyPr vert="horz" wrap="square" lIns="0" tIns="0" rIns="0" bIns="0" rtlCol="0">
            <a:noAutofit/>
          </a:bodyPr>
          <a:lstStyle/>
          <a:p>
            <a:pPr marL="12700"/>
            <a:r>
              <a:rPr lang="zh-CN" altLang="en-US" b="1" spc="-15" dirty="0">
                <a:solidFill>
                  <a:prstClr val="black"/>
                </a:solidFill>
                <a:cs typeface="Calibri"/>
              </a:rPr>
              <a:t>寄存器文件</a:t>
            </a:r>
            <a:endParaRPr dirty="0">
              <a:solidFill>
                <a:prstClr val="black"/>
              </a:solidFill>
              <a:cs typeface="Calibri"/>
            </a:endParaRPr>
          </a:p>
        </p:txBody>
      </p:sp>
      <p:sp>
        <p:nvSpPr>
          <p:cNvPr id="14" name="object 14"/>
          <p:cNvSpPr/>
          <p:nvPr/>
        </p:nvSpPr>
        <p:spPr>
          <a:xfrm>
            <a:off x="1829185" y="2830692"/>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6" name="object 16"/>
          <p:cNvSpPr txBox="1"/>
          <p:nvPr/>
        </p:nvSpPr>
        <p:spPr>
          <a:xfrm>
            <a:off x="986469" y="1067434"/>
            <a:ext cx="1198842" cy="307777"/>
          </a:xfrm>
          <a:prstGeom prst="rect">
            <a:avLst/>
          </a:prstGeom>
        </p:spPr>
        <p:txBody>
          <a:bodyPr vert="horz" wrap="square" lIns="0" tIns="0" rIns="0" bIns="0" rtlCol="0">
            <a:no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17" name="object 17"/>
          <p:cNvSpPr txBox="1"/>
          <p:nvPr/>
        </p:nvSpPr>
        <p:spPr>
          <a:xfrm>
            <a:off x="4013682" y="2629890"/>
            <a:ext cx="970280" cy="276999"/>
          </a:xfrm>
          <a:prstGeom prst="rect">
            <a:avLst/>
          </a:prstGeom>
        </p:spPr>
        <p:txBody>
          <a:bodyPr vert="horz" wrap="square" lIns="0" tIns="0" rIns="0" bIns="0" rtlCol="0">
            <a:spAutoFit/>
          </a:bodyPr>
          <a:lstStyle/>
          <a:p>
            <a:pPr marL="12700"/>
            <a:r>
              <a:rPr lang="zh-CN" altLang="en-US" spc="-20" dirty="0">
                <a:solidFill>
                  <a:prstClr val="black"/>
                </a:solidFill>
                <a:cs typeface="Calibri"/>
              </a:rPr>
              <a:t>系统总线</a:t>
            </a:r>
            <a:endParaRPr dirty="0">
              <a:solidFill>
                <a:prstClr val="black"/>
              </a:solidFill>
              <a:cs typeface="Calibri"/>
            </a:endParaRPr>
          </a:p>
        </p:txBody>
      </p:sp>
      <p:sp>
        <p:nvSpPr>
          <p:cNvPr id="18" name="object 18"/>
          <p:cNvSpPr/>
          <p:nvPr/>
        </p:nvSpPr>
        <p:spPr>
          <a:xfrm>
            <a:off x="3990641" y="2925940"/>
            <a:ext cx="381127" cy="486045"/>
          </a:xfrm>
          <a:custGeom>
            <a:avLst/>
            <a:gdLst/>
            <a:ahLst/>
            <a:cxnLst/>
            <a:rect l="l" t="t" r="r" b="b"/>
            <a:pathLst>
              <a:path w="633095" h="422275">
                <a:moveTo>
                  <a:pt x="632968" y="0"/>
                </a:moveTo>
                <a:lnTo>
                  <a:pt x="0" y="421982"/>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20" name="object 20"/>
          <p:cNvSpPr txBox="1"/>
          <p:nvPr/>
        </p:nvSpPr>
        <p:spPr>
          <a:xfrm>
            <a:off x="5465126" y="2654794"/>
            <a:ext cx="1492249"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存储器总线</a:t>
            </a:r>
            <a:endParaRPr dirty="0">
              <a:solidFill>
                <a:prstClr val="black"/>
              </a:solidFill>
              <a:cs typeface="Calibri"/>
            </a:endParaRPr>
          </a:p>
        </p:txBody>
      </p:sp>
      <p:sp>
        <p:nvSpPr>
          <p:cNvPr id="21" name="object 21"/>
          <p:cNvSpPr/>
          <p:nvPr/>
        </p:nvSpPr>
        <p:spPr>
          <a:xfrm>
            <a:off x="6022868" y="2925939"/>
            <a:ext cx="61300" cy="464455"/>
          </a:xfrm>
          <a:custGeom>
            <a:avLst/>
            <a:gdLst/>
            <a:ahLst/>
            <a:cxnLst/>
            <a:rect l="l" t="t" r="r" b="b"/>
            <a:pathLst>
              <a:path h="393700">
                <a:moveTo>
                  <a:pt x="0" y="0"/>
                </a:moveTo>
                <a:lnTo>
                  <a:pt x="0" y="3937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23" name="object 23"/>
          <p:cNvSpPr/>
          <p:nvPr/>
        </p:nvSpPr>
        <p:spPr>
          <a:xfrm>
            <a:off x="4665662" y="386066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86066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34401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32116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a:solidFill>
              <a:schemeClr val="tx1"/>
            </a:solidFill>
          </a:ln>
        </p:spPr>
        <p:txBody>
          <a:bodyPr wrap="none" anchor="ctr" anchorCtr="1">
            <a:noAutofit/>
          </a:bodyPr>
          <a:lstStyle/>
          <a:p>
            <a:r>
              <a:rPr lang="zh-CN" altLang="en-US" sz="2000" dirty="0"/>
              <a:t>图形适配器</a:t>
            </a:r>
          </a:p>
        </p:txBody>
      </p:sp>
      <p:sp>
        <p:nvSpPr>
          <p:cNvPr id="32" name="object 32"/>
          <p:cNvSpPr/>
          <p:nvPr/>
        </p:nvSpPr>
        <p:spPr>
          <a:xfrm>
            <a:off x="17637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308460"/>
            <a:ext cx="1143000" cy="520655"/>
          </a:xfrm>
          <a:prstGeom prst="rect">
            <a:avLst/>
          </a:prstGeom>
          <a:ln>
            <a:solidFill>
              <a:schemeClr val="tx1"/>
            </a:solidFill>
          </a:ln>
        </p:spPr>
        <p:txBody>
          <a:bodyPr wrap="none" anchor="ctr" anchorCtr="1">
            <a:noAutofit/>
          </a:bodyPr>
          <a:lstStyle>
            <a:defPPr>
              <a:defRPr lang="zh-CN"/>
            </a:defPPr>
            <a:lvl1pPr>
              <a:defRPr sz="2000"/>
            </a:lvl1pPr>
          </a:lstStyle>
          <a:p>
            <a:pPr algn="ctr">
              <a:lnSpc>
                <a:spcPct val="90000"/>
              </a:lnSpc>
            </a:pPr>
            <a:r>
              <a:rPr dirty="0"/>
              <a:t>USB</a:t>
            </a:r>
          </a:p>
          <a:p>
            <a:pPr algn="ctr">
              <a:lnSpc>
                <a:spcPct val="90000"/>
              </a:lnSpc>
            </a:pPr>
            <a:r>
              <a:rPr lang="zh-CN" altLang="en-US" dirty="0"/>
              <a:t>控制器</a:t>
            </a:r>
            <a:endParaRPr dirty="0"/>
          </a:p>
        </p:txBody>
      </p:sp>
      <p:sp>
        <p:nvSpPr>
          <p:cNvPr id="35" name="object 35"/>
          <p:cNvSpPr/>
          <p:nvPr/>
        </p:nvSpPr>
        <p:spPr>
          <a:xfrm>
            <a:off x="1649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37" name="object 37"/>
          <p:cNvSpPr/>
          <p:nvPr/>
        </p:nvSpPr>
        <p:spPr>
          <a:xfrm>
            <a:off x="2411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39" name="object 39"/>
          <p:cNvSpPr txBox="1"/>
          <p:nvPr/>
        </p:nvSpPr>
        <p:spPr>
          <a:xfrm>
            <a:off x="1420812" y="6159360"/>
            <a:ext cx="151130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鼠标</a:t>
            </a:r>
            <a:r>
              <a:rPr spc="-5" dirty="0">
                <a:solidFill>
                  <a:prstClr val="black"/>
                </a:solidFill>
                <a:cs typeface="Calibri"/>
              </a:rPr>
              <a:t> </a:t>
            </a:r>
            <a:r>
              <a:rPr spc="60" dirty="0">
                <a:solidFill>
                  <a:prstClr val="black"/>
                </a:solidFill>
                <a:cs typeface="Calibri"/>
              </a:rPr>
              <a:t> </a:t>
            </a:r>
            <a:r>
              <a:rPr lang="en-US" spc="60" dirty="0">
                <a:solidFill>
                  <a:prstClr val="black"/>
                </a:solidFill>
                <a:cs typeface="Calibri"/>
              </a:rPr>
              <a:t>     </a:t>
            </a:r>
            <a:r>
              <a:rPr lang="zh-CN" altLang="en-US" spc="60" dirty="0">
                <a:solidFill>
                  <a:prstClr val="black"/>
                </a:solidFill>
                <a:cs typeface="Calibri"/>
              </a:rPr>
              <a:t>键盘</a:t>
            </a:r>
            <a:endParaRPr dirty="0">
              <a:solidFill>
                <a:prstClr val="black"/>
              </a:solidFill>
              <a:cs typeface="Calibri"/>
            </a:endParaRPr>
          </a:p>
        </p:txBody>
      </p:sp>
      <p:sp>
        <p:nvSpPr>
          <p:cNvPr id="40" name="object 40"/>
          <p:cNvSpPr/>
          <p:nvPr/>
        </p:nvSpPr>
        <p:spPr>
          <a:xfrm>
            <a:off x="3706812" y="5841860"/>
            <a:ext cx="0" cy="241300"/>
          </a:xfrm>
          <a:custGeom>
            <a:avLst/>
            <a:gdLst/>
            <a:ahLst/>
            <a:cxnLst/>
            <a:rect l="l" t="t" r="r" b="b"/>
            <a:pathLst>
              <a:path h="241300">
                <a:moveTo>
                  <a:pt x="0" y="0"/>
                </a:moveTo>
                <a:lnTo>
                  <a:pt x="0" y="2413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42" name="object 42"/>
          <p:cNvSpPr txBox="1"/>
          <p:nvPr/>
        </p:nvSpPr>
        <p:spPr>
          <a:xfrm>
            <a:off x="3346449" y="6136269"/>
            <a:ext cx="720725" cy="276999"/>
          </a:xfrm>
          <a:prstGeom prst="rect">
            <a:avLst/>
          </a:prstGeom>
        </p:spPr>
        <p:txBody>
          <a:bodyPr vert="horz" wrap="square" lIns="0" tIns="0" rIns="0" bIns="0" rtlCol="0">
            <a:spAutoFit/>
          </a:bodyPr>
          <a:lstStyle/>
          <a:p>
            <a:pPr marL="12700"/>
            <a:r>
              <a:rPr lang="zh-CN" altLang="en-US" spc="-10" dirty="0">
                <a:solidFill>
                  <a:prstClr val="black"/>
                </a:solidFill>
                <a:cs typeface="Calibri"/>
              </a:rPr>
              <a:t>显示器</a:t>
            </a:r>
            <a:endParaRPr dirty="0">
              <a:solidFill>
                <a:prstClr val="black"/>
              </a:solidFill>
              <a:cs typeface="Calibri"/>
            </a:endParaRPr>
          </a:p>
        </p:txBody>
      </p:sp>
      <p:sp>
        <p:nvSpPr>
          <p:cNvPr id="49" name="object 49"/>
          <p:cNvSpPr/>
          <p:nvPr/>
        </p:nvSpPr>
        <p:spPr>
          <a:xfrm>
            <a:off x="855662" y="438136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38136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51058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52" name="object 52"/>
          <p:cNvSpPr/>
          <p:nvPr/>
        </p:nvSpPr>
        <p:spPr>
          <a:xfrm>
            <a:off x="3608387" y="450105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53" name="object 53"/>
          <p:cNvSpPr/>
          <p:nvPr/>
        </p:nvSpPr>
        <p:spPr>
          <a:xfrm>
            <a:off x="5942012" y="450169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54" name="object 54"/>
          <p:cNvSpPr txBox="1"/>
          <p:nvPr/>
        </p:nvSpPr>
        <p:spPr>
          <a:xfrm>
            <a:off x="4420680" y="4711560"/>
            <a:ext cx="984884" cy="276999"/>
          </a:xfrm>
          <a:prstGeom prst="rect">
            <a:avLst/>
          </a:prstGeom>
        </p:spPr>
        <p:txBody>
          <a:bodyPr vert="horz" wrap="square" lIns="0" tIns="0" rIns="0" bIns="0" rtlCol="0">
            <a:spAutoFit/>
          </a:bodyPr>
          <a:lstStyle/>
          <a:p>
            <a:pPr marL="12700" algn="ctr"/>
            <a:r>
              <a:rPr spc="-10" dirty="0">
                <a:solidFill>
                  <a:prstClr val="black"/>
                </a:solidFill>
                <a:cs typeface="Calibri"/>
              </a:rPr>
              <a:t>I/O</a:t>
            </a:r>
            <a:r>
              <a:rPr spc="-65" dirty="0">
                <a:solidFill>
                  <a:prstClr val="black"/>
                </a:solidFill>
                <a:cs typeface="Calibri"/>
              </a:rPr>
              <a:t> </a:t>
            </a:r>
            <a:r>
              <a:rPr lang="zh-CN" altLang="en-US" spc="-10" dirty="0">
                <a:solidFill>
                  <a:prstClr val="black"/>
                </a:solidFill>
                <a:cs typeface="Calibri"/>
              </a:rPr>
              <a:t>总线</a:t>
            </a:r>
            <a:endParaRPr dirty="0">
              <a:solidFill>
                <a:prstClr val="black"/>
              </a:solidFill>
              <a:cs typeface="Calibri"/>
            </a:endParaRPr>
          </a:p>
        </p:txBody>
      </p:sp>
      <p:sp>
        <p:nvSpPr>
          <p:cNvPr id="55" name="object 55"/>
          <p:cNvSpPr/>
          <p:nvPr/>
        </p:nvSpPr>
        <p:spPr>
          <a:xfrm>
            <a:off x="4832350" y="447026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39406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7027861" y="4809667"/>
            <a:ext cx="1882257" cy="830997"/>
          </a:xfrm>
          <a:prstGeom prst="rect">
            <a:avLst/>
          </a:prstGeom>
        </p:spPr>
        <p:txBody>
          <a:bodyPr vert="horz" wrap="square" lIns="0" tIns="0" rIns="0" bIns="0" rtlCol="0">
            <a:noAutofit/>
          </a:bodyPr>
          <a:lstStyle/>
          <a:p>
            <a:pPr marL="12700" marR="5080"/>
            <a:r>
              <a:rPr lang="zh-CN" altLang="en-US" spc="-5" dirty="0">
                <a:solidFill>
                  <a:prstClr val="black"/>
                </a:solidFill>
                <a:cs typeface="Calibri"/>
              </a:rPr>
              <a:t>针对诸如网络适配器这样的其他设备的扩展插槽</a:t>
            </a:r>
            <a:endParaRPr dirty="0">
              <a:solidFill>
                <a:prstClr val="black"/>
              </a:solidFill>
              <a:cs typeface="Calibri"/>
            </a:endParaRPr>
          </a:p>
        </p:txBody>
      </p:sp>
      <p:sp>
        <p:nvSpPr>
          <p:cNvPr id="63" name="object 40">
            <a:extLst>
              <a:ext uri="{FF2B5EF4-FFF2-40B4-BE49-F238E27FC236}">
                <a16:creationId xmlns:a16="http://schemas.microsoft.com/office/drawing/2014/main" id="{D4337745-67C1-4E33-ABEF-3B2EA640DA53}"/>
              </a:ext>
            </a:extLst>
          </p:cNvPr>
          <p:cNvSpPr/>
          <p:nvPr/>
        </p:nvSpPr>
        <p:spPr>
          <a:xfrm flipH="1">
            <a:off x="6011325" y="6109884"/>
            <a:ext cx="45719" cy="242916"/>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31" name="矩形 30">
            <a:extLst>
              <a:ext uri="{FF2B5EF4-FFF2-40B4-BE49-F238E27FC236}">
                <a16:creationId xmlns:a16="http://schemas.microsoft.com/office/drawing/2014/main" id="{9F3B700E-01F4-4141-88F8-B42131E2F690}"/>
              </a:ext>
            </a:extLst>
          </p:cNvPr>
          <p:cNvSpPr/>
          <p:nvPr/>
        </p:nvSpPr>
        <p:spPr>
          <a:xfrm>
            <a:off x="5364770" y="5836376"/>
            <a:ext cx="1338828" cy="276999"/>
          </a:xfrm>
          <a:prstGeom prst="rect">
            <a:avLst/>
          </a:prstGeom>
          <a:ln>
            <a:solidFill>
              <a:schemeClr val="tx1"/>
            </a:solidFill>
          </a:ln>
        </p:spPr>
        <p:txBody>
          <a:bodyPr wrap="none" anchor="ctr" anchorCtr="1">
            <a:noAutofit/>
          </a:bodyPr>
          <a:lstStyle/>
          <a:p>
            <a:r>
              <a:rPr lang="zh-CN" altLang="en-US" sz="2000" dirty="0"/>
              <a:t>磁盘控制器</a:t>
            </a:r>
          </a:p>
        </p:txBody>
      </p:sp>
      <p:sp>
        <p:nvSpPr>
          <p:cNvPr id="64" name="矩形 63">
            <a:extLst>
              <a:ext uri="{FF2B5EF4-FFF2-40B4-BE49-F238E27FC236}">
                <a16:creationId xmlns:a16="http://schemas.microsoft.com/office/drawing/2014/main" id="{7F90A057-3410-46A2-B7E3-790A8C30DBBA}"/>
              </a:ext>
            </a:extLst>
          </p:cNvPr>
          <p:cNvSpPr/>
          <p:nvPr/>
        </p:nvSpPr>
        <p:spPr>
          <a:xfrm>
            <a:off x="5115242" y="5280201"/>
            <a:ext cx="1783387" cy="323017"/>
          </a:xfrm>
          <a:prstGeom prst="rect">
            <a:avLst/>
          </a:prstGeom>
          <a:ln>
            <a:solidFill>
              <a:schemeClr val="tx1"/>
            </a:solidFill>
          </a:ln>
        </p:spPr>
        <p:txBody>
          <a:bodyPr wrap="none" anchor="ctr" anchorCtr="1">
            <a:noAutofit/>
          </a:bodyPr>
          <a:lstStyle/>
          <a:p>
            <a:r>
              <a:rPr lang="zh-CN" altLang="en-US" sz="2000" dirty="0"/>
              <a:t>主机总线适配器</a:t>
            </a:r>
          </a:p>
        </p:txBody>
      </p:sp>
      <p:sp>
        <p:nvSpPr>
          <p:cNvPr id="38" name="流程图: 磁盘 37">
            <a:extLst>
              <a:ext uri="{FF2B5EF4-FFF2-40B4-BE49-F238E27FC236}">
                <a16:creationId xmlns:a16="http://schemas.microsoft.com/office/drawing/2014/main" id="{35098700-08BF-457C-8EC4-E66D21596F06}"/>
              </a:ext>
            </a:extLst>
          </p:cNvPr>
          <p:cNvSpPr/>
          <p:nvPr/>
        </p:nvSpPr>
        <p:spPr bwMode="auto">
          <a:xfrm>
            <a:off x="5364770" y="6249288"/>
            <a:ext cx="1338828" cy="360000"/>
          </a:xfrm>
          <a:prstGeom prst="flowChartMagneticDisk">
            <a:avLst/>
          </a:prstGeom>
          <a:ln>
            <a:solidFill>
              <a:schemeClr val="tx1"/>
            </a:solidFill>
          </a:ln>
        </p:spPr>
        <p:txBody>
          <a:bodyPr wrap="none" anchor="ctr" anchorCtr="1">
            <a:noAutofit/>
          </a:bodyPr>
          <a:lstStyle/>
          <a:p>
            <a:endParaRPr lang="zh-CN" altLang="en-US" sz="2000" dirty="0"/>
          </a:p>
        </p:txBody>
      </p:sp>
      <p:sp>
        <p:nvSpPr>
          <p:cNvPr id="65" name="object 40">
            <a:extLst>
              <a:ext uri="{FF2B5EF4-FFF2-40B4-BE49-F238E27FC236}">
                <a16:creationId xmlns:a16="http://schemas.microsoft.com/office/drawing/2014/main" id="{BA31E2E9-C156-433C-A5B7-A67B4DED669A}"/>
              </a:ext>
            </a:extLst>
          </p:cNvPr>
          <p:cNvSpPr/>
          <p:nvPr/>
        </p:nvSpPr>
        <p:spPr>
          <a:xfrm flipH="1">
            <a:off x="6011325" y="5601970"/>
            <a:ext cx="45719" cy="242916"/>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44" name="文本框 43">
            <a:extLst>
              <a:ext uri="{FF2B5EF4-FFF2-40B4-BE49-F238E27FC236}">
                <a16:creationId xmlns:a16="http://schemas.microsoft.com/office/drawing/2014/main" id="{FE2BCE2E-C50A-424E-A535-D3A9CBAC11DB}"/>
              </a:ext>
            </a:extLst>
          </p:cNvPr>
          <p:cNvSpPr txBox="1"/>
          <p:nvPr/>
        </p:nvSpPr>
        <p:spPr>
          <a:xfrm>
            <a:off x="6957375" y="6058500"/>
            <a:ext cx="642306" cy="369332"/>
          </a:xfrm>
          <a:prstGeom prst="rect">
            <a:avLst/>
          </a:prstGeom>
          <a:noFill/>
        </p:spPr>
        <p:txBody>
          <a:bodyPr wrap="square" rtlCol="0">
            <a:spAutoFit/>
          </a:bodyPr>
          <a:lstStyle/>
          <a:p>
            <a:r>
              <a:rPr lang="zh-CN" altLang="en-US" dirty="0">
                <a:latin typeface="Calibri" pitchFamily="34" charset="0"/>
              </a:rPr>
              <a:t>磁盘</a:t>
            </a:r>
          </a:p>
        </p:txBody>
      </p:sp>
      <p:grpSp>
        <p:nvGrpSpPr>
          <p:cNvPr id="45" name="组合 44">
            <a:extLst>
              <a:ext uri="{FF2B5EF4-FFF2-40B4-BE49-F238E27FC236}">
                <a16:creationId xmlns:a16="http://schemas.microsoft.com/office/drawing/2014/main" id="{64D78591-4E82-4BBC-9912-DBE8DB989414}"/>
              </a:ext>
            </a:extLst>
          </p:cNvPr>
          <p:cNvGrpSpPr/>
          <p:nvPr/>
        </p:nvGrpSpPr>
        <p:grpSpPr>
          <a:xfrm>
            <a:off x="1592377" y="1904188"/>
            <a:ext cx="1045997" cy="888401"/>
            <a:chOff x="1592377" y="1904189"/>
            <a:chExt cx="609599" cy="684334"/>
          </a:xfrm>
        </p:grpSpPr>
        <p:sp>
          <p:nvSpPr>
            <p:cNvPr id="66" name="矩形 65">
              <a:extLst>
                <a:ext uri="{FF2B5EF4-FFF2-40B4-BE49-F238E27FC236}">
                  <a16:creationId xmlns:a16="http://schemas.microsoft.com/office/drawing/2014/main" id="{FD7882FF-B36A-4008-AFCD-456FD30BA67E}"/>
                </a:ext>
              </a:extLst>
            </p:cNvPr>
            <p:cNvSpPr/>
            <p:nvPr/>
          </p:nvSpPr>
          <p:spPr bwMode="auto">
            <a:xfrm>
              <a:off x="1592377" y="190418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67" name="矩形 66">
              <a:extLst>
                <a:ext uri="{FF2B5EF4-FFF2-40B4-BE49-F238E27FC236}">
                  <a16:creationId xmlns:a16="http://schemas.microsoft.com/office/drawing/2014/main" id="{88AE2E23-9523-46E5-BAD9-8AAB02BE739F}"/>
                </a:ext>
              </a:extLst>
            </p:cNvPr>
            <p:cNvSpPr/>
            <p:nvPr/>
          </p:nvSpPr>
          <p:spPr bwMode="auto">
            <a:xfrm>
              <a:off x="1592377" y="2076463"/>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68" name="矩形 67">
              <a:extLst>
                <a:ext uri="{FF2B5EF4-FFF2-40B4-BE49-F238E27FC236}">
                  <a16:creationId xmlns:a16="http://schemas.microsoft.com/office/drawing/2014/main" id="{E381F0A6-ED10-4E26-ADF6-AC774CAD5AFB}"/>
                </a:ext>
              </a:extLst>
            </p:cNvPr>
            <p:cNvSpPr/>
            <p:nvPr/>
          </p:nvSpPr>
          <p:spPr bwMode="auto">
            <a:xfrm>
              <a:off x="1592377" y="2246738"/>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69" name="矩形 68">
              <a:extLst>
                <a:ext uri="{FF2B5EF4-FFF2-40B4-BE49-F238E27FC236}">
                  <a16:creationId xmlns:a16="http://schemas.microsoft.com/office/drawing/2014/main" id="{73601236-2A2A-474E-A153-41DFD35C6655}"/>
                </a:ext>
              </a:extLst>
            </p:cNvPr>
            <p:cNvSpPr/>
            <p:nvPr/>
          </p:nvSpPr>
          <p:spPr bwMode="auto">
            <a:xfrm>
              <a:off x="1592377" y="242124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spTree>
    <p:extLst>
      <p:ext uri="{BB962C8B-B14F-4D97-AF65-F5344CB8AC3E}">
        <p14:creationId xmlns:p14="http://schemas.microsoft.com/office/powerpoint/2010/main" val="3908404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grpSp>
        <p:nvGrpSpPr>
          <p:cNvPr id="41" name="组合 40">
            <a:extLst>
              <a:ext uri="{FF2B5EF4-FFF2-40B4-BE49-F238E27FC236}">
                <a16:creationId xmlns:a16="http://schemas.microsoft.com/office/drawing/2014/main" id="{0E27350B-403D-4161-973F-46E607377B7C}"/>
              </a:ext>
            </a:extLst>
          </p:cNvPr>
          <p:cNvGrpSpPr/>
          <p:nvPr/>
        </p:nvGrpSpPr>
        <p:grpSpPr>
          <a:xfrm>
            <a:off x="855662" y="1067434"/>
            <a:ext cx="7277100" cy="5541854"/>
            <a:chOff x="855662" y="1067434"/>
            <a:chExt cx="7277100" cy="5541854"/>
          </a:xfrm>
        </p:grpSpPr>
        <p:sp>
          <p:nvSpPr>
            <p:cNvPr id="63" name="object 40">
              <a:extLst>
                <a:ext uri="{FF2B5EF4-FFF2-40B4-BE49-F238E27FC236}">
                  <a16:creationId xmlns:a16="http://schemas.microsoft.com/office/drawing/2014/main" id="{D4337745-67C1-4E33-ABEF-3B2EA640DA53}"/>
                </a:ext>
              </a:extLst>
            </p:cNvPr>
            <p:cNvSpPr/>
            <p:nvPr/>
          </p:nvSpPr>
          <p:spPr>
            <a:xfrm flipH="1">
              <a:off x="6011323" y="5841860"/>
              <a:ext cx="45719" cy="360000"/>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31" name="矩形 30">
              <a:extLst>
                <a:ext uri="{FF2B5EF4-FFF2-40B4-BE49-F238E27FC236}">
                  <a16:creationId xmlns:a16="http://schemas.microsoft.com/office/drawing/2014/main" id="{9F3B700E-01F4-4141-88F8-B42131E2F690}"/>
                </a:ext>
              </a:extLst>
            </p:cNvPr>
            <p:cNvSpPr/>
            <p:nvPr/>
          </p:nvSpPr>
          <p:spPr>
            <a:xfrm>
              <a:off x="5364770" y="5282380"/>
              <a:ext cx="1338828" cy="546735"/>
            </a:xfrm>
            <a:prstGeom prst="rect">
              <a:avLst/>
            </a:prstGeom>
            <a:ln>
              <a:solidFill>
                <a:schemeClr val="tx1"/>
              </a:solidFill>
            </a:ln>
          </p:spPr>
          <p:txBody>
            <a:bodyPr wrap="none" anchor="ctr" anchorCtr="1">
              <a:noAutofit/>
            </a:bodyPr>
            <a:lstStyle/>
            <a:p>
              <a:r>
                <a:rPr lang="zh-CN" altLang="en-US" sz="2000" dirty="0"/>
                <a:t>磁盘控制器</a:t>
              </a:r>
            </a:p>
          </p:txBody>
        </p:sp>
        <p:sp>
          <p:nvSpPr>
            <p:cNvPr id="38" name="流程图: 磁盘 37">
              <a:extLst>
                <a:ext uri="{FF2B5EF4-FFF2-40B4-BE49-F238E27FC236}">
                  <a16:creationId xmlns:a16="http://schemas.microsoft.com/office/drawing/2014/main" id="{35098700-08BF-457C-8EC4-E66D21596F06}"/>
                </a:ext>
              </a:extLst>
            </p:cNvPr>
            <p:cNvSpPr/>
            <p:nvPr/>
          </p:nvSpPr>
          <p:spPr bwMode="auto">
            <a:xfrm>
              <a:off x="5362573" y="6083160"/>
              <a:ext cx="1341025" cy="526128"/>
            </a:xfrm>
            <a:prstGeom prst="flowChartMagneticDisk">
              <a:avLst/>
            </a:prstGeom>
            <a:ln>
              <a:solidFill>
                <a:schemeClr val="tx1"/>
              </a:solidFill>
            </a:ln>
          </p:spPr>
          <p:txBody>
            <a:bodyPr wrap="none" anchor="ctr" anchorCtr="1">
              <a:noAutofit/>
            </a:bodyPr>
            <a:lstStyle/>
            <a:p>
              <a:r>
                <a:rPr lang="zh-CN" altLang="en-US" sz="2000" dirty="0">
                  <a:latin typeface="Calibri" pitchFamily="34" charset="0"/>
                </a:rPr>
                <a:t>磁盘</a:t>
              </a:r>
            </a:p>
          </p:txBody>
        </p:sp>
        <p:sp>
          <p:nvSpPr>
            <p:cNvPr id="171" name="object 15">
              <a:extLst>
                <a:ext uri="{FF2B5EF4-FFF2-40B4-BE49-F238E27FC236}">
                  <a16:creationId xmlns:a16="http://schemas.microsoft.com/office/drawing/2014/main" id="{33453840-0A53-489D-ACDD-6A63203AC9D1}"/>
                </a:ext>
              </a:extLst>
            </p:cNvPr>
            <p:cNvSpPr/>
            <p:nvPr/>
          </p:nvSpPr>
          <p:spPr>
            <a:xfrm>
              <a:off x="977727" y="1387322"/>
              <a:ext cx="2971800" cy="2709546"/>
            </a:xfrm>
            <a:custGeom>
              <a:avLst/>
              <a:gdLst/>
              <a:ahLst/>
              <a:cxnLst/>
              <a:rect l="l" t="t" r="r" b="b"/>
              <a:pathLst>
                <a:path w="2971800" h="2438400">
                  <a:moveTo>
                    <a:pt x="0" y="0"/>
                  </a:moveTo>
                  <a:lnTo>
                    <a:pt x="2971800" y="0"/>
                  </a:lnTo>
                  <a:lnTo>
                    <a:pt x="2971800" y="2438400"/>
                  </a:lnTo>
                  <a:lnTo>
                    <a:pt x="0" y="2438400"/>
                  </a:lnTo>
                  <a:lnTo>
                    <a:pt x="0" y="0"/>
                  </a:lnTo>
                  <a:close/>
                </a:path>
              </a:pathLst>
            </a:custGeom>
            <a:solidFill>
              <a:srgbClr val="FFDB69"/>
            </a:solidFill>
            <a:ln w="12700">
              <a:solidFill>
                <a:srgbClr val="000000"/>
              </a:solidFill>
              <a:prstDash val="dot"/>
            </a:ln>
          </p:spPr>
          <p:txBody>
            <a:bodyPr wrap="square" lIns="0" tIns="0" rIns="0" bIns="0" rtlCol="0"/>
            <a:lstStyle/>
            <a:p>
              <a:endParaRPr>
                <a:solidFill>
                  <a:prstClr val="black"/>
                </a:solidFill>
              </a:endParaRPr>
            </a:p>
          </p:txBody>
        </p:sp>
        <p:sp>
          <p:nvSpPr>
            <p:cNvPr id="172" name="object 4">
              <a:extLst>
                <a:ext uri="{FF2B5EF4-FFF2-40B4-BE49-F238E27FC236}">
                  <a16:creationId xmlns:a16="http://schemas.microsoft.com/office/drawing/2014/main" id="{594A6DC4-4A34-40A4-87A5-5422DB983C54}"/>
                </a:ext>
              </a:extLst>
            </p:cNvPr>
            <p:cNvSpPr txBox="1"/>
            <p:nvPr/>
          </p:nvSpPr>
          <p:spPr>
            <a:xfrm>
              <a:off x="6918426" y="3291514"/>
              <a:ext cx="1196975" cy="558486"/>
            </a:xfrm>
            <a:prstGeom prst="rect">
              <a:avLst/>
            </a:prstGeom>
            <a:ln w="12700">
              <a:solidFill>
                <a:srgbClr val="000000"/>
              </a:solidFill>
            </a:ln>
          </p:spPr>
          <p:txBody>
            <a:bodyPr vert="horz" wrap="square" lIns="0" tIns="26034" rIns="0" bIns="0" rtlCol="0" anchor="ctr" anchorCtr="1">
              <a:noAutofit/>
            </a:bodyPr>
            <a:lstStyle>
              <a:defPPr>
                <a:defRPr lang="zh-CN"/>
              </a:defPPr>
              <a:lvl1pPr marL="179705" marR="173990" indent="104775">
                <a:spcBef>
                  <a:spcPts val="204"/>
                </a:spcBef>
                <a:defRPr spc="-10">
                  <a:solidFill>
                    <a:prstClr val="black"/>
                  </a:solidFill>
                  <a:cs typeface="Calibri"/>
                </a:defRPr>
              </a:lvl1pPr>
            </a:lstStyle>
            <a:p>
              <a:r>
                <a:rPr lang="zh-CN" altLang="en-US" dirty="0"/>
                <a:t>主存</a:t>
              </a:r>
              <a:endParaRPr dirty="0"/>
            </a:p>
          </p:txBody>
        </p:sp>
        <p:sp>
          <p:nvSpPr>
            <p:cNvPr id="173" name="object 5">
              <a:extLst>
                <a:ext uri="{FF2B5EF4-FFF2-40B4-BE49-F238E27FC236}">
                  <a16:creationId xmlns:a16="http://schemas.microsoft.com/office/drawing/2014/main" id="{F0B4FC3D-D4F8-4608-B3F3-26DC248A2A5D}"/>
                </a:ext>
              </a:extLst>
            </p:cNvPr>
            <p:cNvSpPr/>
            <p:nvPr/>
          </p:nvSpPr>
          <p:spPr>
            <a:xfrm>
              <a:off x="5405564" y="330694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74" name="object 6">
              <a:extLst>
                <a:ext uri="{FF2B5EF4-FFF2-40B4-BE49-F238E27FC236}">
                  <a16:creationId xmlns:a16="http://schemas.microsoft.com/office/drawing/2014/main" id="{551289A8-5B00-4441-88C7-8C1391A6E805}"/>
                </a:ext>
              </a:extLst>
            </p:cNvPr>
            <p:cNvSpPr txBox="1"/>
            <p:nvPr/>
          </p:nvSpPr>
          <p:spPr>
            <a:xfrm>
              <a:off x="4437189" y="3287893"/>
              <a:ext cx="968375" cy="552448"/>
            </a:xfrm>
            <a:prstGeom prst="rect">
              <a:avLst/>
            </a:prstGeom>
            <a:ln w="12700">
              <a:solidFill>
                <a:srgbClr val="000000"/>
              </a:solidFill>
            </a:ln>
          </p:spPr>
          <p:txBody>
            <a:bodyPr vert="horz" wrap="square" lIns="0" tIns="26034" rIns="0" bIns="0" rtlCol="0" anchor="ctr" anchorCtr="1">
              <a:noAutofit/>
            </a:bodyPr>
            <a:lstStyle/>
            <a:p>
              <a:pPr marL="179705" marR="173990" indent="104775">
                <a:spcBef>
                  <a:spcPts val="204"/>
                </a:spcBef>
              </a:pPr>
              <a:r>
                <a:rPr spc="-10" dirty="0">
                  <a:solidFill>
                    <a:prstClr val="black"/>
                  </a:solidFill>
                  <a:cs typeface="Calibri"/>
                </a:rPr>
                <a:t>I/O</a:t>
              </a:r>
              <a:r>
                <a:rPr lang="zh-CN" altLang="en-US" spc="-10" dirty="0">
                  <a:solidFill>
                    <a:prstClr val="black"/>
                  </a:solidFill>
                  <a:cs typeface="Calibri"/>
                </a:rPr>
                <a:t>桥</a:t>
              </a:r>
              <a:endParaRPr dirty="0">
                <a:solidFill>
                  <a:prstClr val="black"/>
                </a:solidFill>
                <a:cs typeface="Calibri"/>
              </a:endParaRPr>
            </a:p>
          </p:txBody>
        </p:sp>
        <p:sp>
          <p:nvSpPr>
            <p:cNvPr id="175" name="object 7">
              <a:extLst>
                <a:ext uri="{FF2B5EF4-FFF2-40B4-BE49-F238E27FC236}">
                  <a16:creationId xmlns:a16="http://schemas.microsoft.com/office/drawing/2014/main" id="{2BA6D93B-029E-41C5-ADA6-5DB5B69E23A8}"/>
                </a:ext>
              </a:extLst>
            </p:cNvPr>
            <p:cNvSpPr/>
            <p:nvPr/>
          </p:nvSpPr>
          <p:spPr>
            <a:xfrm>
              <a:off x="2984500" y="330694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76" name="object 8">
              <a:extLst>
                <a:ext uri="{FF2B5EF4-FFF2-40B4-BE49-F238E27FC236}">
                  <a16:creationId xmlns:a16="http://schemas.microsoft.com/office/drawing/2014/main" id="{4893417E-D0A0-47A0-AC55-B00E6D709903}"/>
                </a:ext>
              </a:extLst>
            </p:cNvPr>
            <p:cNvSpPr txBox="1"/>
            <p:nvPr/>
          </p:nvSpPr>
          <p:spPr>
            <a:xfrm>
              <a:off x="1084262" y="3338690"/>
              <a:ext cx="1873250" cy="628650"/>
            </a:xfrm>
            <a:prstGeom prst="rect">
              <a:avLst/>
            </a:prstGeom>
            <a:solidFill>
              <a:schemeClr val="bg1"/>
            </a:solidFill>
            <a:ln w="12700">
              <a:solidFill>
                <a:srgbClr val="000000"/>
              </a:solidFill>
            </a:ln>
          </p:spPr>
          <p:txBody>
            <a:bodyPr vert="horz" wrap="square" lIns="0" tIns="0" rIns="0" bIns="0" rtlCol="0" anchor="ctr" anchorCtr="1">
              <a:noAutofit/>
            </a:bodyPr>
            <a:lstStyle/>
            <a:p>
              <a:pPr algn="ctr"/>
              <a:r>
                <a:rPr lang="zh-CN" altLang="en-US" spc="-5" dirty="0">
                  <a:solidFill>
                    <a:prstClr val="black"/>
                  </a:solidFill>
                  <a:cs typeface="Calibri"/>
                </a:rPr>
                <a:t>总线接口</a:t>
              </a:r>
              <a:endParaRPr dirty="0">
                <a:solidFill>
                  <a:prstClr val="black"/>
                </a:solidFill>
                <a:cs typeface="Calibri"/>
              </a:endParaRPr>
            </a:p>
          </p:txBody>
        </p:sp>
        <p:sp>
          <p:nvSpPr>
            <p:cNvPr id="177" name="object 10">
              <a:extLst>
                <a:ext uri="{FF2B5EF4-FFF2-40B4-BE49-F238E27FC236}">
                  <a16:creationId xmlns:a16="http://schemas.microsoft.com/office/drawing/2014/main" id="{DBAD9E96-B283-4280-BA08-C0075A4A3B60}"/>
                </a:ext>
              </a:extLst>
            </p:cNvPr>
            <p:cNvSpPr/>
            <p:nvPr/>
          </p:nvSpPr>
          <p:spPr>
            <a:xfrm>
              <a:off x="2702529" y="2011540"/>
              <a:ext cx="515334"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78" name="object 11">
              <a:extLst>
                <a:ext uri="{FF2B5EF4-FFF2-40B4-BE49-F238E27FC236}">
                  <a16:creationId xmlns:a16="http://schemas.microsoft.com/office/drawing/2014/main" id="{3BFD3772-8D05-490C-95F6-2CA690FE45BB}"/>
                </a:ext>
              </a:extLst>
            </p:cNvPr>
            <p:cNvSpPr/>
            <p:nvPr/>
          </p:nvSpPr>
          <p:spPr>
            <a:xfrm>
              <a:off x="2684462" y="2392540"/>
              <a:ext cx="515334"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79" name="object 12">
              <a:extLst>
                <a:ext uri="{FF2B5EF4-FFF2-40B4-BE49-F238E27FC236}">
                  <a16:creationId xmlns:a16="http://schemas.microsoft.com/office/drawing/2014/main" id="{11006793-8D69-4902-93B5-DA05496E4A74}"/>
                </a:ext>
              </a:extLst>
            </p:cNvPr>
            <p:cNvSpPr txBox="1"/>
            <p:nvPr/>
          </p:nvSpPr>
          <p:spPr>
            <a:xfrm>
              <a:off x="3236741" y="2011540"/>
              <a:ext cx="633094" cy="720710"/>
            </a:xfrm>
            <a:prstGeom prst="rect">
              <a:avLst/>
            </a:prstGeom>
            <a:solidFill>
              <a:schemeClr val="bg1"/>
            </a:solidFill>
            <a:ln w="12700">
              <a:solidFill>
                <a:srgbClr val="000000"/>
              </a:solidFill>
            </a:ln>
          </p:spPr>
          <p:txBody>
            <a:bodyPr vert="horz" wrap="square" lIns="0" tIns="0" rIns="0" bIns="0" rtlCol="0" anchor="ctr" anchorCtr="1">
              <a:noAutofit/>
            </a:bodyPr>
            <a:lstStyle/>
            <a:p>
              <a:pPr>
                <a:spcBef>
                  <a:spcPts val="1250"/>
                </a:spcBef>
              </a:pPr>
              <a:r>
                <a:rPr b="1" spc="-20" dirty="0">
                  <a:solidFill>
                    <a:prstClr val="black"/>
                  </a:solidFill>
                  <a:cs typeface="Calibri"/>
                </a:rPr>
                <a:t>ALU</a:t>
              </a:r>
              <a:endParaRPr b="1" dirty="0">
                <a:solidFill>
                  <a:prstClr val="black"/>
                </a:solidFill>
                <a:cs typeface="Calibri"/>
              </a:endParaRPr>
            </a:p>
          </p:txBody>
        </p:sp>
        <p:sp>
          <p:nvSpPr>
            <p:cNvPr id="180" name="object 13">
              <a:extLst>
                <a:ext uri="{FF2B5EF4-FFF2-40B4-BE49-F238E27FC236}">
                  <a16:creationId xmlns:a16="http://schemas.microsoft.com/office/drawing/2014/main" id="{56F4D7F7-B7F9-4F4C-A13F-12AB50A1E9B6}"/>
                </a:ext>
              </a:extLst>
            </p:cNvPr>
            <p:cNvSpPr txBox="1"/>
            <p:nvPr/>
          </p:nvSpPr>
          <p:spPr>
            <a:xfrm>
              <a:off x="1555504" y="1472542"/>
              <a:ext cx="1175019" cy="276999"/>
            </a:xfrm>
            <a:prstGeom prst="rect">
              <a:avLst/>
            </a:prstGeom>
          </p:spPr>
          <p:txBody>
            <a:bodyPr vert="horz" wrap="square" lIns="0" tIns="0" rIns="0" bIns="0" rtlCol="0">
              <a:noAutofit/>
            </a:bodyPr>
            <a:lstStyle/>
            <a:p>
              <a:pPr marL="12700"/>
              <a:r>
                <a:rPr lang="zh-CN" altLang="en-US" b="1" spc="-15" dirty="0">
                  <a:solidFill>
                    <a:prstClr val="black"/>
                  </a:solidFill>
                  <a:cs typeface="Calibri"/>
                </a:rPr>
                <a:t>寄存器文件</a:t>
              </a:r>
              <a:endParaRPr dirty="0">
                <a:solidFill>
                  <a:prstClr val="black"/>
                </a:solidFill>
                <a:cs typeface="Calibri"/>
              </a:endParaRPr>
            </a:p>
          </p:txBody>
        </p:sp>
        <p:sp>
          <p:nvSpPr>
            <p:cNvPr id="181" name="object 14">
              <a:extLst>
                <a:ext uri="{FF2B5EF4-FFF2-40B4-BE49-F238E27FC236}">
                  <a16:creationId xmlns:a16="http://schemas.microsoft.com/office/drawing/2014/main" id="{D5165087-1D2D-445C-AB95-7F6F3CECC0A9}"/>
                </a:ext>
              </a:extLst>
            </p:cNvPr>
            <p:cNvSpPr/>
            <p:nvPr/>
          </p:nvSpPr>
          <p:spPr>
            <a:xfrm>
              <a:off x="1829185" y="2830692"/>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182" name="object 16">
              <a:extLst>
                <a:ext uri="{FF2B5EF4-FFF2-40B4-BE49-F238E27FC236}">
                  <a16:creationId xmlns:a16="http://schemas.microsoft.com/office/drawing/2014/main" id="{A8B83871-09B4-479F-9979-A78D084B40C4}"/>
                </a:ext>
              </a:extLst>
            </p:cNvPr>
            <p:cNvSpPr txBox="1"/>
            <p:nvPr/>
          </p:nvSpPr>
          <p:spPr>
            <a:xfrm>
              <a:off x="986469" y="1067434"/>
              <a:ext cx="1198842" cy="307777"/>
            </a:xfrm>
            <a:prstGeom prst="rect">
              <a:avLst/>
            </a:prstGeom>
          </p:spPr>
          <p:txBody>
            <a:bodyPr vert="horz" wrap="square" lIns="0" tIns="0" rIns="0" bIns="0" rtlCol="0">
              <a:no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183" name="object 17">
              <a:extLst>
                <a:ext uri="{FF2B5EF4-FFF2-40B4-BE49-F238E27FC236}">
                  <a16:creationId xmlns:a16="http://schemas.microsoft.com/office/drawing/2014/main" id="{89DE5386-26C2-44E7-96D3-4B2E2DBA56C7}"/>
                </a:ext>
              </a:extLst>
            </p:cNvPr>
            <p:cNvSpPr txBox="1"/>
            <p:nvPr/>
          </p:nvSpPr>
          <p:spPr>
            <a:xfrm>
              <a:off x="4013682" y="2629890"/>
              <a:ext cx="970280" cy="276999"/>
            </a:xfrm>
            <a:prstGeom prst="rect">
              <a:avLst/>
            </a:prstGeom>
          </p:spPr>
          <p:txBody>
            <a:bodyPr vert="horz" wrap="square" lIns="0" tIns="0" rIns="0" bIns="0" rtlCol="0">
              <a:spAutoFit/>
            </a:bodyPr>
            <a:lstStyle/>
            <a:p>
              <a:pPr marL="12700"/>
              <a:r>
                <a:rPr lang="zh-CN" altLang="en-US" spc="-20" dirty="0">
                  <a:solidFill>
                    <a:prstClr val="black"/>
                  </a:solidFill>
                  <a:cs typeface="Calibri"/>
                </a:rPr>
                <a:t>系统总线</a:t>
              </a:r>
              <a:endParaRPr dirty="0">
                <a:solidFill>
                  <a:prstClr val="black"/>
                </a:solidFill>
                <a:cs typeface="Calibri"/>
              </a:endParaRPr>
            </a:p>
          </p:txBody>
        </p:sp>
        <p:sp>
          <p:nvSpPr>
            <p:cNvPr id="184" name="object 18">
              <a:extLst>
                <a:ext uri="{FF2B5EF4-FFF2-40B4-BE49-F238E27FC236}">
                  <a16:creationId xmlns:a16="http://schemas.microsoft.com/office/drawing/2014/main" id="{303CE61E-FCF4-4076-9468-E251EBDBCEA4}"/>
                </a:ext>
              </a:extLst>
            </p:cNvPr>
            <p:cNvSpPr/>
            <p:nvPr/>
          </p:nvSpPr>
          <p:spPr>
            <a:xfrm>
              <a:off x="3990641" y="2925940"/>
              <a:ext cx="381127" cy="486045"/>
            </a:xfrm>
            <a:custGeom>
              <a:avLst/>
              <a:gdLst/>
              <a:ahLst/>
              <a:cxnLst/>
              <a:rect l="l" t="t" r="r" b="b"/>
              <a:pathLst>
                <a:path w="633095" h="422275">
                  <a:moveTo>
                    <a:pt x="632968" y="0"/>
                  </a:moveTo>
                  <a:lnTo>
                    <a:pt x="0" y="421982"/>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185" name="object 20">
              <a:extLst>
                <a:ext uri="{FF2B5EF4-FFF2-40B4-BE49-F238E27FC236}">
                  <a16:creationId xmlns:a16="http://schemas.microsoft.com/office/drawing/2014/main" id="{CEDACD53-8190-4579-A884-F5E3DBE3DB04}"/>
                </a:ext>
              </a:extLst>
            </p:cNvPr>
            <p:cNvSpPr txBox="1"/>
            <p:nvPr/>
          </p:nvSpPr>
          <p:spPr>
            <a:xfrm>
              <a:off x="5465126" y="2654794"/>
              <a:ext cx="1492249"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存储器总线</a:t>
              </a:r>
              <a:endParaRPr dirty="0">
                <a:solidFill>
                  <a:prstClr val="black"/>
                </a:solidFill>
                <a:cs typeface="Calibri"/>
              </a:endParaRPr>
            </a:p>
          </p:txBody>
        </p:sp>
        <p:sp>
          <p:nvSpPr>
            <p:cNvPr id="186" name="object 21">
              <a:extLst>
                <a:ext uri="{FF2B5EF4-FFF2-40B4-BE49-F238E27FC236}">
                  <a16:creationId xmlns:a16="http://schemas.microsoft.com/office/drawing/2014/main" id="{7BCE6B96-EF0E-4D55-B794-873140DF3766}"/>
                </a:ext>
              </a:extLst>
            </p:cNvPr>
            <p:cNvSpPr/>
            <p:nvPr/>
          </p:nvSpPr>
          <p:spPr>
            <a:xfrm>
              <a:off x="6022868" y="2925939"/>
              <a:ext cx="61300" cy="464455"/>
            </a:xfrm>
            <a:custGeom>
              <a:avLst/>
              <a:gdLst/>
              <a:ahLst/>
              <a:cxnLst/>
              <a:rect l="l" t="t" r="r" b="b"/>
              <a:pathLst>
                <a:path h="393700">
                  <a:moveTo>
                    <a:pt x="0" y="0"/>
                  </a:moveTo>
                  <a:lnTo>
                    <a:pt x="0" y="3937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187" name="object 23">
              <a:extLst>
                <a:ext uri="{FF2B5EF4-FFF2-40B4-BE49-F238E27FC236}">
                  <a16:creationId xmlns:a16="http://schemas.microsoft.com/office/drawing/2014/main" id="{03055AB1-4137-42D0-A2FC-33B6B7067E7A}"/>
                </a:ext>
              </a:extLst>
            </p:cNvPr>
            <p:cNvSpPr/>
            <p:nvPr/>
          </p:nvSpPr>
          <p:spPr>
            <a:xfrm>
              <a:off x="4665662" y="386066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88" name="object 24">
              <a:extLst>
                <a:ext uri="{FF2B5EF4-FFF2-40B4-BE49-F238E27FC236}">
                  <a16:creationId xmlns:a16="http://schemas.microsoft.com/office/drawing/2014/main" id="{CFE2DBFC-E912-4B3F-B0B5-577C543B09F3}"/>
                </a:ext>
              </a:extLst>
            </p:cNvPr>
            <p:cNvSpPr/>
            <p:nvPr/>
          </p:nvSpPr>
          <p:spPr>
            <a:xfrm>
              <a:off x="4665662" y="386066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9" name="object 25">
              <a:extLst>
                <a:ext uri="{FF2B5EF4-FFF2-40B4-BE49-F238E27FC236}">
                  <a16:creationId xmlns:a16="http://schemas.microsoft.com/office/drawing/2014/main" id="{3FB10607-1FB3-45E8-84E1-A8C2CC5847CD}"/>
                </a:ext>
              </a:extLst>
            </p:cNvPr>
            <p:cNvSpPr/>
            <p:nvPr/>
          </p:nvSpPr>
          <p:spPr>
            <a:xfrm>
              <a:off x="577056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0" name="object 26">
              <a:extLst>
                <a:ext uri="{FF2B5EF4-FFF2-40B4-BE49-F238E27FC236}">
                  <a16:creationId xmlns:a16="http://schemas.microsoft.com/office/drawing/2014/main" id="{0CE94B10-0C47-44FC-8779-40AA1BBB0575}"/>
                </a:ext>
              </a:extLst>
            </p:cNvPr>
            <p:cNvSpPr/>
            <p:nvPr/>
          </p:nvSpPr>
          <p:spPr>
            <a:xfrm>
              <a:off x="5770561"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1" name="object 28">
              <a:extLst>
                <a:ext uri="{FF2B5EF4-FFF2-40B4-BE49-F238E27FC236}">
                  <a16:creationId xmlns:a16="http://schemas.microsoft.com/office/drawing/2014/main" id="{276F6DDC-7684-4491-A333-AF40C76ACDAC}"/>
                </a:ext>
              </a:extLst>
            </p:cNvPr>
            <p:cNvSpPr/>
            <p:nvPr/>
          </p:nvSpPr>
          <p:spPr>
            <a:xfrm>
              <a:off x="34401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2" name="object 29">
              <a:extLst>
                <a:ext uri="{FF2B5EF4-FFF2-40B4-BE49-F238E27FC236}">
                  <a16:creationId xmlns:a16="http://schemas.microsoft.com/office/drawing/2014/main" id="{63E9A1EA-6F27-4D45-BF62-2198AB1A2666}"/>
                </a:ext>
              </a:extLst>
            </p:cNvPr>
            <p:cNvSpPr/>
            <p:nvPr/>
          </p:nvSpPr>
          <p:spPr>
            <a:xfrm>
              <a:off x="34401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3" name="object 30">
              <a:extLst>
                <a:ext uri="{FF2B5EF4-FFF2-40B4-BE49-F238E27FC236}">
                  <a16:creationId xmlns:a16="http://schemas.microsoft.com/office/drawing/2014/main" id="{060AB7D4-58A3-4420-B7F2-070B75DBF7F8}"/>
                </a:ext>
              </a:extLst>
            </p:cNvPr>
            <p:cNvSpPr/>
            <p:nvPr/>
          </p:nvSpPr>
          <p:spPr>
            <a:xfrm>
              <a:off x="3021012" y="532116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a:solidFill>
                <a:schemeClr val="tx1"/>
              </a:solidFill>
            </a:ln>
          </p:spPr>
          <p:txBody>
            <a:bodyPr wrap="none" anchor="ctr" anchorCtr="1">
              <a:noAutofit/>
            </a:bodyPr>
            <a:lstStyle/>
            <a:p>
              <a:r>
                <a:rPr lang="zh-CN" altLang="en-US" sz="2000" dirty="0"/>
                <a:t>图形适配器</a:t>
              </a:r>
            </a:p>
          </p:txBody>
        </p:sp>
        <p:sp>
          <p:nvSpPr>
            <p:cNvPr id="194" name="object 32">
              <a:extLst>
                <a:ext uri="{FF2B5EF4-FFF2-40B4-BE49-F238E27FC236}">
                  <a16:creationId xmlns:a16="http://schemas.microsoft.com/office/drawing/2014/main" id="{5E193195-DE07-43A4-8191-64DEC157ECF6}"/>
                </a:ext>
              </a:extLst>
            </p:cNvPr>
            <p:cNvSpPr/>
            <p:nvPr/>
          </p:nvSpPr>
          <p:spPr>
            <a:xfrm>
              <a:off x="17637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5" name="object 33">
              <a:extLst>
                <a:ext uri="{FF2B5EF4-FFF2-40B4-BE49-F238E27FC236}">
                  <a16:creationId xmlns:a16="http://schemas.microsoft.com/office/drawing/2014/main" id="{772ABC90-F48E-427F-9D2A-DDDFB05CF2EE}"/>
                </a:ext>
              </a:extLst>
            </p:cNvPr>
            <p:cNvSpPr/>
            <p:nvPr/>
          </p:nvSpPr>
          <p:spPr>
            <a:xfrm>
              <a:off x="17637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6" name="object 34">
              <a:extLst>
                <a:ext uri="{FF2B5EF4-FFF2-40B4-BE49-F238E27FC236}">
                  <a16:creationId xmlns:a16="http://schemas.microsoft.com/office/drawing/2014/main" id="{D38F4EF4-55D3-4906-9571-54C3C1AF0A28}"/>
                </a:ext>
              </a:extLst>
            </p:cNvPr>
            <p:cNvSpPr txBox="1"/>
            <p:nvPr/>
          </p:nvSpPr>
          <p:spPr>
            <a:xfrm>
              <a:off x="1420812" y="5308460"/>
              <a:ext cx="1143000" cy="520655"/>
            </a:xfrm>
            <a:prstGeom prst="rect">
              <a:avLst/>
            </a:prstGeom>
            <a:ln>
              <a:solidFill>
                <a:schemeClr val="tx1"/>
              </a:solidFill>
            </a:ln>
          </p:spPr>
          <p:txBody>
            <a:bodyPr wrap="none" anchor="ctr" anchorCtr="1">
              <a:noAutofit/>
            </a:bodyPr>
            <a:lstStyle>
              <a:defPPr>
                <a:defRPr lang="zh-CN"/>
              </a:defPPr>
              <a:lvl1pPr>
                <a:defRPr sz="2000"/>
              </a:lvl1pPr>
            </a:lstStyle>
            <a:p>
              <a:pPr algn="ctr">
                <a:lnSpc>
                  <a:spcPct val="90000"/>
                </a:lnSpc>
              </a:pPr>
              <a:r>
                <a:rPr dirty="0"/>
                <a:t>USB</a:t>
              </a:r>
            </a:p>
            <a:p>
              <a:pPr algn="ctr">
                <a:lnSpc>
                  <a:spcPct val="90000"/>
                </a:lnSpc>
              </a:pPr>
              <a:r>
                <a:rPr lang="zh-CN" altLang="en-US" dirty="0"/>
                <a:t>控制器</a:t>
              </a:r>
              <a:endParaRPr dirty="0"/>
            </a:p>
          </p:txBody>
        </p:sp>
        <p:sp>
          <p:nvSpPr>
            <p:cNvPr id="197" name="object 35">
              <a:extLst>
                <a:ext uri="{FF2B5EF4-FFF2-40B4-BE49-F238E27FC236}">
                  <a16:creationId xmlns:a16="http://schemas.microsoft.com/office/drawing/2014/main" id="{C7D43836-481D-443E-BE5E-5B816A618580}"/>
                </a:ext>
              </a:extLst>
            </p:cNvPr>
            <p:cNvSpPr/>
            <p:nvPr/>
          </p:nvSpPr>
          <p:spPr>
            <a:xfrm>
              <a:off x="1649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198" name="object 37">
              <a:extLst>
                <a:ext uri="{FF2B5EF4-FFF2-40B4-BE49-F238E27FC236}">
                  <a16:creationId xmlns:a16="http://schemas.microsoft.com/office/drawing/2014/main" id="{28530BD5-AE05-4F7F-B37C-6DF6AEB72281}"/>
                </a:ext>
              </a:extLst>
            </p:cNvPr>
            <p:cNvSpPr/>
            <p:nvPr/>
          </p:nvSpPr>
          <p:spPr>
            <a:xfrm>
              <a:off x="2411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199" name="object 39">
              <a:extLst>
                <a:ext uri="{FF2B5EF4-FFF2-40B4-BE49-F238E27FC236}">
                  <a16:creationId xmlns:a16="http://schemas.microsoft.com/office/drawing/2014/main" id="{ACEDC4B7-AF14-4B61-AF72-4240AB6D4895}"/>
                </a:ext>
              </a:extLst>
            </p:cNvPr>
            <p:cNvSpPr txBox="1"/>
            <p:nvPr/>
          </p:nvSpPr>
          <p:spPr>
            <a:xfrm>
              <a:off x="1420812" y="6159360"/>
              <a:ext cx="151130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鼠标</a:t>
              </a:r>
              <a:r>
                <a:rPr spc="-5" dirty="0">
                  <a:solidFill>
                    <a:prstClr val="black"/>
                  </a:solidFill>
                  <a:cs typeface="Calibri"/>
                </a:rPr>
                <a:t> </a:t>
              </a:r>
              <a:r>
                <a:rPr spc="60" dirty="0">
                  <a:solidFill>
                    <a:prstClr val="black"/>
                  </a:solidFill>
                  <a:cs typeface="Calibri"/>
                </a:rPr>
                <a:t> </a:t>
              </a:r>
              <a:r>
                <a:rPr lang="en-US" spc="60" dirty="0">
                  <a:solidFill>
                    <a:prstClr val="black"/>
                  </a:solidFill>
                  <a:cs typeface="Calibri"/>
                </a:rPr>
                <a:t>     </a:t>
              </a:r>
              <a:r>
                <a:rPr lang="zh-CN" altLang="en-US" spc="60" dirty="0">
                  <a:solidFill>
                    <a:prstClr val="black"/>
                  </a:solidFill>
                  <a:cs typeface="Calibri"/>
                </a:rPr>
                <a:t>键盘</a:t>
              </a:r>
              <a:endParaRPr dirty="0">
                <a:solidFill>
                  <a:prstClr val="black"/>
                </a:solidFill>
                <a:cs typeface="Calibri"/>
              </a:endParaRPr>
            </a:p>
          </p:txBody>
        </p:sp>
        <p:sp>
          <p:nvSpPr>
            <p:cNvPr id="200" name="object 40">
              <a:extLst>
                <a:ext uri="{FF2B5EF4-FFF2-40B4-BE49-F238E27FC236}">
                  <a16:creationId xmlns:a16="http://schemas.microsoft.com/office/drawing/2014/main" id="{562C3B60-3331-4844-95AA-BA5CB298E8D3}"/>
                </a:ext>
              </a:extLst>
            </p:cNvPr>
            <p:cNvSpPr/>
            <p:nvPr/>
          </p:nvSpPr>
          <p:spPr>
            <a:xfrm>
              <a:off x="3706812" y="5841860"/>
              <a:ext cx="0" cy="241300"/>
            </a:xfrm>
            <a:custGeom>
              <a:avLst/>
              <a:gdLst/>
              <a:ahLst/>
              <a:cxnLst/>
              <a:rect l="l" t="t" r="r" b="b"/>
              <a:pathLst>
                <a:path h="241300">
                  <a:moveTo>
                    <a:pt x="0" y="0"/>
                  </a:moveTo>
                  <a:lnTo>
                    <a:pt x="0" y="2413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201" name="object 42">
              <a:extLst>
                <a:ext uri="{FF2B5EF4-FFF2-40B4-BE49-F238E27FC236}">
                  <a16:creationId xmlns:a16="http://schemas.microsoft.com/office/drawing/2014/main" id="{85085D4E-3D42-42C7-8726-E70DE2F1C6AF}"/>
                </a:ext>
              </a:extLst>
            </p:cNvPr>
            <p:cNvSpPr txBox="1"/>
            <p:nvPr/>
          </p:nvSpPr>
          <p:spPr>
            <a:xfrm>
              <a:off x="3346449" y="6136269"/>
              <a:ext cx="720725" cy="276999"/>
            </a:xfrm>
            <a:prstGeom prst="rect">
              <a:avLst/>
            </a:prstGeom>
          </p:spPr>
          <p:txBody>
            <a:bodyPr vert="horz" wrap="square" lIns="0" tIns="0" rIns="0" bIns="0" rtlCol="0">
              <a:spAutoFit/>
            </a:bodyPr>
            <a:lstStyle/>
            <a:p>
              <a:pPr marL="12700"/>
              <a:r>
                <a:rPr lang="zh-CN" altLang="en-US" spc="-10" dirty="0">
                  <a:solidFill>
                    <a:prstClr val="black"/>
                  </a:solidFill>
                  <a:cs typeface="Calibri"/>
                </a:rPr>
                <a:t>显示器</a:t>
              </a:r>
              <a:endParaRPr dirty="0">
                <a:solidFill>
                  <a:prstClr val="black"/>
                </a:solidFill>
                <a:cs typeface="Calibri"/>
              </a:endParaRPr>
            </a:p>
          </p:txBody>
        </p:sp>
        <p:sp>
          <p:nvSpPr>
            <p:cNvPr id="202" name="object 49">
              <a:extLst>
                <a:ext uri="{FF2B5EF4-FFF2-40B4-BE49-F238E27FC236}">
                  <a16:creationId xmlns:a16="http://schemas.microsoft.com/office/drawing/2014/main" id="{9FD3042C-8EA1-4B11-A820-3A7DE7F333FA}"/>
                </a:ext>
              </a:extLst>
            </p:cNvPr>
            <p:cNvSpPr/>
            <p:nvPr/>
          </p:nvSpPr>
          <p:spPr>
            <a:xfrm>
              <a:off x="855662" y="438136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203" name="object 50">
              <a:extLst>
                <a:ext uri="{FF2B5EF4-FFF2-40B4-BE49-F238E27FC236}">
                  <a16:creationId xmlns:a16="http://schemas.microsoft.com/office/drawing/2014/main" id="{CF710FF4-5D65-4B1C-80D0-7FABB37A3DA4}"/>
                </a:ext>
              </a:extLst>
            </p:cNvPr>
            <p:cNvSpPr/>
            <p:nvPr/>
          </p:nvSpPr>
          <p:spPr>
            <a:xfrm>
              <a:off x="855662" y="438136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204" name="object 51">
              <a:extLst>
                <a:ext uri="{FF2B5EF4-FFF2-40B4-BE49-F238E27FC236}">
                  <a16:creationId xmlns:a16="http://schemas.microsoft.com/office/drawing/2014/main" id="{DA51E437-25DF-49E4-AF12-D9C18ED6CD8E}"/>
                </a:ext>
              </a:extLst>
            </p:cNvPr>
            <p:cNvSpPr/>
            <p:nvPr/>
          </p:nvSpPr>
          <p:spPr>
            <a:xfrm>
              <a:off x="1931987" y="451058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205" name="object 52">
              <a:extLst>
                <a:ext uri="{FF2B5EF4-FFF2-40B4-BE49-F238E27FC236}">
                  <a16:creationId xmlns:a16="http://schemas.microsoft.com/office/drawing/2014/main" id="{9E1AD724-E5D9-451B-8C82-EC1D255F75C8}"/>
                </a:ext>
              </a:extLst>
            </p:cNvPr>
            <p:cNvSpPr/>
            <p:nvPr/>
          </p:nvSpPr>
          <p:spPr>
            <a:xfrm>
              <a:off x="3608387" y="450105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206" name="object 53">
              <a:extLst>
                <a:ext uri="{FF2B5EF4-FFF2-40B4-BE49-F238E27FC236}">
                  <a16:creationId xmlns:a16="http://schemas.microsoft.com/office/drawing/2014/main" id="{4B9ED423-E578-43A7-AED6-3B503E2D4017}"/>
                </a:ext>
              </a:extLst>
            </p:cNvPr>
            <p:cNvSpPr/>
            <p:nvPr/>
          </p:nvSpPr>
          <p:spPr>
            <a:xfrm>
              <a:off x="5942012" y="450169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207" name="object 54">
              <a:extLst>
                <a:ext uri="{FF2B5EF4-FFF2-40B4-BE49-F238E27FC236}">
                  <a16:creationId xmlns:a16="http://schemas.microsoft.com/office/drawing/2014/main" id="{A7CE260C-4820-458A-A4FC-221F9A563115}"/>
                </a:ext>
              </a:extLst>
            </p:cNvPr>
            <p:cNvSpPr txBox="1"/>
            <p:nvPr/>
          </p:nvSpPr>
          <p:spPr>
            <a:xfrm>
              <a:off x="4420680" y="4711560"/>
              <a:ext cx="984884" cy="276999"/>
            </a:xfrm>
            <a:prstGeom prst="rect">
              <a:avLst/>
            </a:prstGeom>
          </p:spPr>
          <p:txBody>
            <a:bodyPr vert="horz" wrap="square" lIns="0" tIns="0" rIns="0" bIns="0" rtlCol="0">
              <a:spAutoFit/>
            </a:bodyPr>
            <a:lstStyle/>
            <a:p>
              <a:pPr marL="12700" algn="ctr"/>
              <a:r>
                <a:rPr spc="-10" dirty="0">
                  <a:solidFill>
                    <a:prstClr val="black"/>
                  </a:solidFill>
                  <a:cs typeface="Calibri"/>
                </a:rPr>
                <a:t>I/O</a:t>
              </a:r>
              <a:r>
                <a:rPr spc="-65" dirty="0">
                  <a:solidFill>
                    <a:prstClr val="black"/>
                  </a:solidFill>
                  <a:cs typeface="Calibri"/>
                </a:rPr>
                <a:t> </a:t>
              </a:r>
              <a:r>
                <a:rPr lang="zh-CN" altLang="en-US" spc="-10" dirty="0">
                  <a:solidFill>
                    <a:prstClr val="black"/>
                  </a:solidFill>
                  <a:cs typeface="Calibri"/>
                </a:rPr>
                <a:t>总线</a:t>
              </a:r>
              <a:endParaRPr dirty="0">
                <a:solidFill>
                  <a:prstClr val="black"/>
                </a:solidFill>
                <a:cs typeface="Calibri"/>
              </a:endParaRPr>
            </a:p>
          </p:txBody>
        </p:sp>
        <p:sp>
          <p:nvSpPr>
            <p:cNvPr id="208" name="object 55">
              <a:extLst>
                <a:ext uri="{FF2B5EF4-FFF2-40B4-BE49-F238E27FC236}">
                  <a16:creationId xmlns:a16="http://schemas.microsoft.com/office/drawing/2014/main" id="{6376B64B-4AE4-4546-9615-1351DCE33C15}"/>
                </a:ext>
              </a:extLst>
            </p:cNvPr>
            <p:cNvSpPr/>
            <p:nvPr/>
          </p:nvSpPr>
          <p:spPr>
            <a:xfrm>
              <a:off x="4832350" y="447026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grpSp>
          <p:nvGrpSpPr>
            <p:cNvPr id="222" name="组合 221">
              <a:extLst>
                <a:ext uri="{FF2B5EF4-FFF2-40B4-BE49-F238E27FC236}">
                  <a16:creationId xmlns:a16="http://schemas.microsoft.com/office/drawing/2014/main" id="{78D774CC-D30A-4CFC-81BC-9B2A49D81E7F}"/>
                </a:ext>
              </a:extLst>
            </p:cNvPr>
            <p:cNvGrpSpPr/>
            <p:nvPr/>
          </p:nvGrpSpPr>
          <p:grpSpPr>
            <a:xfrm>
              <a:off x="1592377" y="1904188"/>
              <a:ext cx="1045997" cy="888401"/>
              <a:chOff x="1592377" y="1904189"/>
              <a:chExt cx="609599" cy="684334"/>
            </a:xfrm>
          </p:grpSpPr>
          <p:sp>
            <p:nvSpPr>
              <p:cNvPr id="223" name="矩形 222">
                <a:extLst>
                  <a:ext uri="{FF2B5EF4-FFF2-40B4-BE49-F238E27FC236}">
                    <a16:creationId xmlns:a16="http://schemas.microsoft.com/office/drawing/2014/main" id="{05DB0103-ADA9-4EC9-981A-17CB3319BD5B}"/>
                  </a:ext>
                </a:extLst>
              </p:cNvPr>
              <p:cNvSpPr/>
              <p:nvPr/>
            </p:nvSpPr>
            <p:spPr bwMode="auto">
              <a:xfrm>
                <a:off x="1592377" y="190418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24" name="矩形 223">
                <a:extLst>
                  <a:ext uri="{FF2B5EF4-FFF2-40B4-BE49-F238E27FC236}">
                    <a16:creationId xmlns:a16="http://schemas.microsoft.com/office/drawing/2014/main" id="{D083B9D8-D7D7-48C1-B4B3-6621ECB4A69D}"/>
                  </a:ext>
                </a:extLst>
              </p:cNvPr>
              <p:cNvSpPr/>
              <p:nvPr/>
            </p:nvSpPr>
            <p:spPr bwMode="auto">
              <a:xfrm>
                <a:off x="1592377" y="2076463"/>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25" name="矩形 224">
                <a:extLst>
                  <a:ext uri="{FF2B5EF4-FFF2-40B4-BE49-F238E27FC236}">
                    <a16:creationId xmlns:a16="http://schemas.microsoft.com/office/drawing/2014/main" id="{D49AB5C0-44B3-499A-AF8C-754FC0A58137}"/>
                  </a:ext>
                </a:extLst>
              </p:cNvPr>
              <p:cNvSpPr/>
              <p:nvPr/>
            </p:nvSpPr>
            <p:spPr bwMode="auto">
              <a:xfrm>
                <a:off x="1592377" y="2246738"/>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226" name="矩形 225">
                <a:extLst>
                  <a:ext uri="{FF2B5EF4-FFF2-40B4-BE49-F238E27FC236}">
                    <a16:creationId xmlns:a16="http://schemas.microsoft.com/office/drawing/2014/main" id="{CC70011E-EC76-4F66-B615-BA9F0466770E}"/>
                  </a:ext>
                </a:extLst>
              </p:cNvPr>
              <p:cNvSpPr/>
              <p:nvPr/>
            </p:nvSpPr>
            <p:spPr bwMode="auto">
              <a:xfrm>
                <a:off x="1592377" y="242124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grpSp>
    </p:spTree>
    <p:extLst>
      <p:ext uri="{BB962C8B-B14F-4D97-AF65-F5344CB8AC3E}">
        <p14:creationId xmlns:p14="http://schemas.microsoft.com/office/powerpoint/2010/main" val="10994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3"/>
          <p:cNvGraphicFramePr>
            <a:graphicFrameLocks noGrp="1"/>
          </p:cNvGraphicFramePr>
          <p:nvPr>
            <p:ph idx="1"/>
            <p:extLst>
              <p:ext uri="{D42A27DB-BD31-4B8C-83A1-F6EECF244321}">
                <p14:modId xmlns:p14="http://schemas.microsoft.com/office/powerpoint/2010/main" val="580500701"/>
              </p:ext>
            </p:extLst>
          </p:nvPr>
        </p:nvGraphicFramePr>
        <p:xfrm>
          <a:off x="251520" y="2060848"/>
          <a:ext cx="8593977" cy="261366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11111513"/>
                    </a:ext>
                  </a:extLst>
                </a:gridCol>
                <a:gridCol w="1152128">
                  <a:extLst>
                    <a:ext uri="{9D8B030D-6E8A-4147-A177-3AD203B41FA5}">
                      <a16:colId xmlns:a16="http://schemas.microsoft.com/office/drawing/2014/main" val="560759666"/>
                    </a:ext>
                  </a:extLst>
                </a:gridCol>
                <a:gridCol w="1080120">
                  <a:extLst>
                    <a:ext uri="{9D8B030D-6E8A-4147-A177-3AD203B41FA5}">
                      <a16:colId xmlns:a16="http://schemas.microsoft.com/office/drawing/2014/main" val="2680390908"/>
                    </a:ext>
                  </a:extLst>
                </a:gridCol>
                <a:gridCol w="1080120">
                  <a:extLst>
                    <a:ext uri="{9D8B030D-6E8A-4147-A177-3AD203B41FA5}">
                      <a16:colId xmlns:a16="http://schemas.microsoft.com/office/drawing/2014/main" val="975460916"/>
                    </a:ext>
                  </a:extLst>
                </a:gridCol>
                <a:gridCol w="1884823">
                  <a:extLst>
                    <a:ext uri="{9D8B030D-6E8A-4147-A177-3AD203B41FA5}">
                      <a16:colId xmlns:a16="http://schemas.microsoft.com/office/drawing/2014/main" val="4107686492"/>
                    </a:ext>
                  </a:extLst>
                </a:gridCol>
                <a:gridCol w="896001">
                  <a:extLst>
                    <a:ext uri="{9D8B030D-6E8A-4147-A177-3AD203B41FA5}">
                      <a16:colId xmlns:a16="http://schemas.microsoft.com/office/drawing/2014/main" val="1798916738"/>
                    </a:ext>
                  </a:extLst>
                </a:gridCol>
                <a:gridCol w="1420665">
                  <a:extLst>
                    <a:ext uri="{9D8B030D-6E8A-4147-A177-3AD203B41FA5}">
                      <a16:colId xmlns:a16="http://schemas.microsoft.com/office/drawing/2014/main" val="1802523757"/>
                    </a:ext>
                  </a:extLst>
                </a:gridCol>
              </a:tblGrid>
              <a:tr h="791210">
                <a:tc>
                  <a:txBody>
                    <a:bodyPr/>
                    <a:lstStyle/>
                    <a:p>
                      <a:pPr algn="ctr">
                        <a:spcAft>
                          <a:spcPts val="0"/>
                        </a:spcAft>
                      </a:pPr>
                      <a:endParaRPr lang="zh-CN" sz="2400" b="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27305" marB="0" anchor="ctr" anchorCtr="1"/>
                </a:tc>
                <a:tc>
                  <a:txBody>
                    <a:bodyPr/>
                    <a:lstStyle/>
                    <a:p>
                      <a:pPr algn="ctr">
                        <a:spcAft>
                          <a:spcPts val="0"/>
                        </a:spcAft>
                      </a:pPr>
                      <a:r>
                        <a:rPr lang="zh-CN" sz="2400" b="1" kern="100" dirty="0">
                          <a:solidFill>
                            <a:schemeClr val="tx1">
                              <a:lumMod val="85000"/>
                              <a:lumOff val="15000"/>
                            </a:schemeClr>
                          </a:solidFill>
                          <a:effectLst/>
                        </a:rPr>
                        <a:t>每位晶体管数</a:t>
                      </a:r>
                      <a:endParaRPr lang="zh-CN" sz="2400" b="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27305" marB="0" anchor="ctr" anchorCtr="1"/>
                </a:tc>
                <a:tc>
                  <a:txBody>
                    <a:bodyPr/>
                    <a:lstStyle/>
                    <a:p>
                      <a:pPr algn="ctr">
                        <a:spcAft>
                          <a:spcPts val="0"/>
                        </a:spcAft>
                      </a:pPr>
                      <a:r>
                        <a:rPr lang="zh-CN" altLang="en-US" sz="2400" b="1" kern="100" dirty="0">
                          <a:solidFill>
                            <a:schemeClr val="tx1">
                              <a:lumMod val="85000"/>
                              <a:lumOff val="15000"/>
                            </a:schemeClr>
                          </a:solidFill>
                          <a:effectLst/>
                        </a:rPr>
                        <a:t>相对</a:t>
                      </a:r>
                      <a:r>
                        <a:rPr lang="zh-CN" sz="2400" b="1" kern="100" dirty="0">
                          <a:solidFill>
                            <a:schemeClr val="tx1">
                              <a:lumMod val="85000"/>
                              <a:lumOff val="15000"/>
                            </a:schemeClr>
                          </a:solidFill>
                          <a:effectLst/>
                        </a:rPr>
                        <a:t>访问时间</a:t>
                      </a:r>
                      <a:endParaRPr lang="zh-CN" sz="2400" b="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27305" marB="0" anchor="ctr" anchorCtr="1"/>
                </a:tc>
                <a:tc>
                  <a:txBody>
                    <a:bodyPr/>
                    <a:lstStyle/>
                    <a:p>
                      <a:pPr algn="ctr">
                        <a:spcAft>
                          <a:spcPts val="0"/>
                        </a:spcAft>
                      </a:pPr>
                      <a:r>
                        <a:rPr lang="zh-CN" sz="2400" b="1" kern="100" dirty="0">
                          <a:solidFill>
                            <a:schemeClr val="tx1">
                              <a:lumMod val="85000"/>
                              <a:lumOff val="15000"/>
                            </a:schemeClr>
                          </a:solidFill>
                          <a:effectLst/>
                        </a:rPr>
                        <a:t>需要刷新？</a:t>
                      </a:r>
                      <a:endParaRPr lang="zh-CN" sz="2400" b="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27305"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400" b="1" kern="100" dirty="0">
                          <a:solidFill>
                            <a:schemeClr val="tx1">
                              <a:lumMod val="85000"/>
                              <a:lumOff val="15000"/>
                            </a:schemeClr>
                          </a:solidFill>
                          <a:effectLst/>
                          <a:latin typeface="+mn-lt"/>
                          <a:ea typeface="+mn-ea"/>
                          <a:cs typeface="+mn-cs"/>
                        </a:rPr>
                        <a:t>需要</a:t>
                      </a:r>
                      <a:r>
                        <a:rPr lang="zh-CN" altLang="en-US" sz="2400" b="1" kern="100" dirty="0">
                          <a:solidFill>
                            <a:schemeClr val="tx1">
                              <a:lumMod val="85000"/>
                              <a:lumOff val="15000"/>
                            </a:schemeClr>
                          </a:solidFill>
                          <a:effectLst/>
                          <a:latin typeface="+mn-lt"/>
                          <a:ea typeface="+mn-ea"/>
                          <a:cs typeface="+mn-cs"/>
                        </a:rPr>
                        <a:t>差错检测电路</a:t>
                      </a:r>
                      <a:r>
                        <a:rPr lang="en-US" sz="2400" b="1" kern="100" dirty="0">
                          <a:solidFill>
                            <a:schemeClr val="tx1">
                              <a:lumMod val="85000"/>
                              <a:lumOff val="15000"/>
                            </a:schemeClr>
                          </a:solidFill>
                          <a:effectLst/>
                          <a:latin typeface="+mn-lt"/>
                          <a:ea typeface="+mn-ea"/>
                          <a:cs typeface="+mn-cs"/>
                        </a:rPr>
                        <a:t>(EDC)?</a:t>
                      </a:r>
                      <a:endParaRPr lang="zh-CN" sz="2400" b="1" kern="100" dirty="0">
                        <a:solidFill>
                          <a:schemeClr val="tx1">
                            <a:lumMod val="85000"/>
                            <a:lumOff val="15000"/>
                          </a:schemeClr>
                        </a:solidFill>
                        <a:effectLst/>
                        <a:latin typeface="+mn-lt"/>
                        <a:ea typeface="+mn-ea"/>
                        <a:cs typeface="+mn-cs"/>
                      </a:endParaRPr>
                    </a:p>
                  </a:txBody>
                  <a:tcPr marL="9942" marR="9942" marT="27305" marB="0" anchor="ctr" anchorCtr="1"/>
                </a:tc>
                <a:tc>
                  <a:txBody>
                    <a:bodyPr/>
                    <a:lstStyle/>
                    <a:p>
                      <a:pPr algn="ctr">
                        <a:spcAft>
                          <a:spcPts val="0"/>
                        </a:spcAft>
                      </a:pPr>
                      <a:r>
                        <a:rPr lang="zh-CN" altLang="en-US" sz="2400" b="1" kern="100" dirty="0">
                          <a:solidFill>
                            <a:schemeClr val="tx1">
                              <a:lumMod val="85000"/>
                              <a:lumOff val="15000"/>
                            </a:schemeClr>
                          </a:solidFill>
                          <a:effectLst/>
                        </a:rPr>
                        <a:t>相对</a:t>
                      </a:r>
                      <a:endParaRPr lang="en-US" altLang="zh-CN" sz="2400" b="1" kern="100" dirty="0">
                        <a:solidFill>
                          <a:schemeClr val="tx1">
                            <a:lumMod val="85000"/>
                            <a:lumOff val="15000"/>
                          </a:schemeClr>
                        </a:solidFill>
                        <a:effectLst/>
                      </a:endParaRPr>
                    </a:p>
                    <a:p>
                      <a:pPr algn="ctr">
                        <a:spcAft>
                          <a:spcPts val="0"/>
                        </a:spcAft>
                      </a:pPr>
                      <a:r>
                        <a:rPr lang="zh-CN" altLang="en-US" sz="2400" b="1" kern="100" dirty="0">
                          <a:solidFill>
                            <a:schemeClr val="tx1">
                              <a:lumMod val="85000"/>
                              <a:lumOff val="15000"/>
                            </a:schemeClr>
                          </a:solidFill>
                          <a:effectLst/>
                        </a:rPr>
                        <a:t>花费</a:t>
                      </a:r>
                      <a:endParaRPr lang="zh-CN" sz="2400" b="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3175" marB="0" anchor="ctr" anchorCtr="1"/>
                </a:tc>
                <a:tc>
                  <a:txBody>
                    <a:bodyPr/>
                    <a:lstStyle/>
                    <a:p>
                      <a:pPr algn="ctr">
                        <a:spcAft>
                          <a:spcPts val="0"/>
                        </a:spcAft>
                      </a:pPr>
                      <a:r>
                        <a:rPr lang="en-US" sz="2400" b="1" kern="100" dirty="0">
                          <a:solidFill>
                            <a:schemeClr val="tx1">
                              <a:lumMod val="85000"/>
                              <a:lumOff val="15000"/>
                            </a:schemeClr>
                          </a:solidFill>
                          <a:effectLst/>
                        </a:rPr>
                        <a:t> </a:t>
                      </a:r>
                      <a:r>
                        <a:rPr lang="zh-CN" sz="2400" b="1" kern="100" dirty="0">
                          <a:solidFill>
                            <a:schemeClr val="tx1">
                              <a:lumMod val="85000"/>
                              <a:lumOff val="15000"/>
                            </a:schemeClr>
                          </a:solidFill>
                          <a:effectLst/>
                        </a:rPr>
                        <a:t>应用</a:t>
                      </a:r>
                      <a:endParaRPr lang="zh-CN" sz="2400" b="1" kern="100" dirty="0">
                        <a:solidFill>
                          <a:schemeClr val="tx1">
                            <a:lumMod val="85000"/>
                            <a:lumOff val="15000"/>
                          </a:schemeClr>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3175" marB="0" anchor="ctr" anchorCtr="1"/>
                </a:tc>
                <a:extLst>
                  <a:ext uri="{0D108BD9-81ED-4DB2-BD59-A6C34878D82A}">
                    <a16:rowId xmlns:a16="http://schemas.microsoft.com/office/drawing/2014/main" val="1478367297"/>
                  </a:ext>
                </a:extLst>
              </a:tr>
              <a:tr h="515620">
                <a:tc>
                  <a:txBody>
                    <a:bodyPr/>
                    <a:lstStyle/>
                    <a:p>
                      <a:pPr algn="ctr">
                        <a:spcAft>
                          <a:spcPts val="0"/>
                        </a:spcAft>
                      </a:pPr>
                      <a:r>
                        <a:rPr lang="en-US" altLang="zh-CN" sz="2400" b="1" kern="100" dirty="0">
                          <a:solidFill>
                            <a:srgbClr val="7030A0"/>
                          </a:solidFill>
                          <a:effectLst/>
                        </a:rPr>
                        <a:t>SRAM</a:t>
                      </a:r>
                      <a:endParaRPr lang="zh-CN" alt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4 </a:t>
                      </a:r>
                      <a:r>
                        <a:rPr lang="zh-CN" sz="2400" b="1" kern="100" dirty="0">
                          <a:solidFill>
                            <a:srgbClr val="7030A0"/>
                          </a:solidFill>
                          <a:effectLst/>
                        </a:rPr>
                        <a:t>或 </a:t>
                      </a:r>
                      <a:r>
                        <a:rPr lang="en-US" sz="2400" b="1" kern="100" dirty="0">
                          <a:solidFill>
                            <a:srgbClr val="7030A0"/>
                          </a:solidFill>
                          <a:effectLst/>
                        </a:rPr>
                        <a:t>6</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1X</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zh-CN" sz="2400" b="1" kern="100" dirty="0">
                          <a:solidFill>
                            <a:srgbClr val="7030A0"/>
                          </a:solidFill>
                          <a:effectLst/>
                        </a:rPr>
                        <a:t>否</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zh-CN" sz="2400" b="1" kern="100" dirty="0">
                          <a:solidFill>
                            <a:srgbClr val="7030A0"/>
                          </a:solidFill>
                          <a:effectLst/>
                        </a:rPr>
                        <a:t>可能</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100x</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 </a:t>
                      </a:r>
                      <a:r>
                        <a:rPr lang="zh-CN" sz="2400" b="1" kern="100" dirty="0">
                          <a:solidFill>
                            <a:srgbClr val="7030A0"/>
                          </a:solidFill>
                          <a:effectLst/>
                        </a:rPr>
                        <a:t>高速缓存</a:t>
                      </a:r>
                      <a:r>
                        <a:rPr lang="zh-CN" altLang="en-US" sz="2400" b="1" kern="100" dirty="0">
                          <a:solidFill>
                            <a:srgbClr val="7030A0"/>
                          </a:solidFill>
                          <a:effectLst/>
                        </a:rPr>
                        <a:t>存储器</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extLst>
                  <a:ext uri="{0D108BD9-81ED-4DB2-BD59-A6C34878D82A}">
                    <a16:rowId xmlns:a16="http://schemas.microsoft.com/office/drawing/2014/main" val="4248690813"/>
                  </a:ext>
                </a:extLst>
              </a:tr>
              <a:tr h="515620">
                <a:tc>
                  <a:txBody>
                    <a:bodyPr/>
                    <a:lstStyle/>
                    <a:p>
                      <a:pPr algn="ctr">
                        <a:spcAft>
                          <a:spcPts val="0"/>
                        </a:spcAft>
                      </a:pPr>
                      <a:r>
                        <a:rPr lang="en-US" altLang="zh-CN" sz="2400" b="1" kern="100" dirty="0">
                          <a:solidFill>
                            <a:srgbClr val="7030A0"/>
                          </a:solidFill>
                          <a:effectLst/>
                        </a:rPr>
                        <a:t>DRAM</a:t>
                      </a:r>
                      <a:endParaRPr lang="zh-CN" alt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1</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10X</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zh-CN" sz="2400" b="1" kern="100" dirty="0">
                          <a:solidFill>
                            <a:srgbClr val="7030A0"/>
                          </a:solidFill>
                          <a:effectLst/>
                        </a:rPr>
                        <a:t>是</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zh-CN" sz="2400" b="1" kern="100" dirty="0">
                          <a:solidFill>
                            <a:srgbClr val="7030A0"/>
                          </a:solidFill>
                          <a:effectLst/>
                        </a:rPr>
                        <a:t>是</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en-US" sz="2400" b="1" kern="100" dirty="0">
                          <a:solidFill>
                            <a:srgbClr val="7030A0"/>
                          </a:solidFill>
                          <a:effectLst/>
                        </a:rPr>
                        <a:t>1X</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tc>
                  <a:txBody>
                    <a:bodyPr/>
                    <a:lstStyle/>
                    <a:p>
                      <a:pPr algn="ctr">
                        <a:spcAft>
                          <a:spcPts val="0"/>
                        </a:spcAft>
                      </a:pPr>
                      <a:r>
                        <a:rPr lang="zh-CN" sz="2400" b="1" kern="100" dirty="0">
                          <a:solidFill>
                            <a:srgbClr val="7030A0"/>
                          </a:solidFill>
                          <a:effectLst/>
                        </a:rPr>
                        <a:t>主存</a:t>
                      </a:r>
                      <a:r>
                        <a:rPr lang="zh-CN" altLang="en-US" sz="2400" b="1" kern="100" dirty="0">
                          <a:solidFill>
                            <a:srgbClr val="7030A0"/>
                          </a:solidFill>
                          <a:effectLst/>
                        </a:rPr>
                        <a:t>、</a:t>
                      </a:r>
                      <a:r>
                        <a:rPr lang="zh-CN" sz="2400" b="1" kern="100" dirty="0">
                          <a:solidFill>
                            <a:srgbClr val="7030A0"/>
                          </a:solidFill>
                          <a:effectLst/>
                        </a:rPr>
                        <a:t>帧缓冲区</a:t>
                      </a:r>
                      <a:endParaRPr lang="zh-CN" sz="2400" b="1" kern="100" dirty="0">
                        <a:solidFill>
                          <a:srgbClr val="7030A0"/>
                        </a:solidFill>
                        <a:effectLst/>
                        <a:latin typeface="等线" panose="02010600030101010101" pitchFamily="2" charset="-122"/>
                        <a:ea typeface="等线" panose="02010600030101010101" pitchFamily="2" charset="-122"/>
                        <a:cs typeface="Times New Roman" panose="02020603050405020304" pitchFamily="18" charset="0"/>
                      </a:endParaRPr>
                    </a:p>
                  </a:txBody>
                  <a:tcPr marL="9942" marR="9942" marT="179705" marB="0"/>
                </a:tc>
                <a:extLst>
                  <a:ext uri="{0D108BD9-81ED-4DB2-BD59-A6C34878D82A}">
                    <a16:rowId xmlns:a16="http://schemas.microsoft.com/office/drawing/2014/main" val="558339137"/>
                  </a:ext>
                </a:extLst>
              </a:tr>
            </a:tbl>
          </a:graphicData>
        </a:graphic>
      </p:graphicFrame>
      <p:sp>
        <p:nvSpPr>
          <p:cNvPr id="2" name="标题 1"/>
          <p:cNvSpPr>
            <a:spLocks noGrp="1"/>
          </p:cNvSpPr>
          <p:nvPr>
            <p:ph type="title"/>
          </p:nvPr>
        </p:nvSpPr>
        <p:spPr/>
        <p:txBody>
          <a:bodyPr/>
          <a:lstStyle/>
          <a:p>
            <a:r>
              <a:rPr lang="en-US" altLang="zh-CN" dirty="0"/>
              <a:t>SRAM </a:t>
            </a:r>
            <a:r>
              <a:rPr lang="en-US" altLang="zh-CN" spc="-5" dirty="0"/>
              <a:t>vs DRAM</a:t>
            </a:r>
            <a:r>
              <a:rPr lang="zh-CN" altLang="en-US" spc="-5" dirty="0"/>
              <a:t>一览</a:t>
            </a:r>
            <a:endParaRPr lang="zh-CN" altLang="en-US" dirty="0"/>
          </a:p>
        </p:txBody>
      </p:sp>
    </p:spTree>
    <p:extLst>
      <p:ext uri="{BB962C8B-B14F-4D97-AF65-F5344CB8AC3E}">
        <p14:creationId xmlns:p14="http://schemas.microsoft.com/office/powerpoint/2010/main" val="3563497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4090" y="475183"/>
            <a:ext cx="8693710" cy="553998"/>
          </a:xfrm>
          <a:prstGeom prst="rect">
            <a:avLst/>
          </a:prstGeom>
        </p:spPr>
        <p:txBody>
          <a:bodyPr vert="horz" wrap="square" lIns="0" tIns="0" rIns="0" bIns="0" rtlCol="0">
            <a:spAutoFit/>
          </a:bodyPr>
          <a:lstStyle/>
          <a:p>
            <a:pPr marL="12700">
              <a:lnSpc>
                <a:spcPct val="100000"/>
              </a:lnSpc>
            </a:pPr>
            <a:r>
              <a:rPr lang="zh-CN" altLang="en-US" dirty="0"/>
              <a:t>读磁盘扇区</a:t>
            </a:r>
            <a:r>
              <a:rPr lang="zh-CN" altLang="en-US" spc="-70" dirty="0"/>
              <a:t> </a:t>
            </a:r>
            <a:r>
              <a:rPr lang="en-US" altLang="zh-CN" spc="-5" dirty="0"/>
              <a:t>(1)</a:t>
            </a:r>
            <a:endParaRPr spc="-5" dirty="0"/>
          </a:p>
        </p:txBody>
      </p:sp>
      <p:sp>
        <p:nvSpPr>
          <p:cNvPr id="72" name="object 57">
            <a:extLst>
              <a:ext uri="{FF2B5EF4-FFF2-40B4-BE49-F238E27FC236}">
                <a16:creationId xmlns:a16="http://schemas.microsoft.com/office/drawing/2014/main" id="{74CDC221-AE9C-4FAD-B906-58762827D41D}"/>
              </a:ext>
            </a:extLst>
          </p:cNvPr>
          <p:cNvSpPr txBox="1"/>
          <p:nvPr/>
        </p:nvSpPr>
        <p:spPr>
          <a:xfrm>
            <a:off x="4122065" y="1073147"/>
            <a:ext cx="4886596" cy="1107996"/>
          </a:xfrm>
          <a:prstGeom prst="rect">
            <a:avLst/>
          </a:prstGeom>
        </p:spPr>
        <p:txBody>
          <a:bodyPr vert="horz" wrap="square" lIns="0" tIns="0" rIns="0" bIns="0" rtlCol="0">
            <a:spAutoFit/>
          </a:bodyPr>
          <a:lstStyle/>
          <a:p>
            <a:pPr marL="12700" marR="5080"/>
            <a:r>
              <a:rPr sz="2400" spc="-5" dirty="0">
                <a:solidFill>
                  <a:prstClr val="black"/>
                </a:solidFill>
                <a:cs typeface="Calibri"/>
              </a:rPr>
              <a:t>CPU</a:t>
            </a:r>
            <a:r>
              <a:rPr lang="en-US" sz="2400" spc="-5" dirty="0">
                <a:solidFill>
                  <a:prstClr val="black"/>
                </a:solidFill>
                <a:cs typeface="Calibri"/>
              </a:rPr>
              <a:t> </a:t>
            </a:r>
            <a:r>
              <a:rPr lang="zh-CN" altLang="en-US" sz="2400" spc="-5" dirty="0">
                <a:solidFill>
                  <a:prstClr val="black"/>
                </a:solidFill>
                <a:cs typeface="Calibri"/>
              </a:rPr>
              <a:t>通过将命令、逻辑块号和目的内存地址写到与磁盘相关联的内存映射地址</a:t>
            </a:r>
            <a:r>
              <a:rPr lang="en-US" altLang="zh-CN" sz="2400" spc="-5" dirty="0">
                <a:solidFill>
                  <a:prstClr val="black"/>
                </a:solidFill>
                <a:cs typeface="Calibri"/>
              </a:rPr>
              <a:t>(</a:t>
            </a:r>
            <a:r>
              <a:rPr lang="en-US" altLang="zh-CN" sz="2400" spc="-5" dirty="0">
                <a:solidFill>
                  <a:srgbClr val="C00000"/>
                </a:solidFill>
                <a:cs typeface="Calibri"/>
              </a:rPr>
              <a:t>port</a:t>
            </a:r>
            <a:r>
              <a:rPr lang="en-US" altLang="zh-CN" sz="2400" spc="-5" dirty="0">
                <a:solidFill>
                  <a:prstClr val="black"/>
                </a:solidFill>
                <a:cs typeface="Calibri"/>
              </a:rPr>
              <a:t>)</a:t>
            </a:r>
            <a:r>
              <a:rPr lang="zh-CN" altLang="en-US" sz="2400" spc="-5" dirty="0">
                <a:solidFill>
                  <a:prstClr val="black"/>
                </a:solidFill>
                <a:cs typeface="Calibri"/>
              </a:rPr>
              <a:t>，发起一个磁盘读操作</a:t>
            </a:r>
            <a:r>
              <a:rPr lang="zh-CN" altLang="en-US" sz="2400" spc="-35" dirty="0">
                <a:solidFill>
                  <a:prstClr val="black"/>
                </a:solidFill>
                <a:cs typeface="Calibri"/>
              </a:rPr>
              <a:t>。</a:t>
            </a:r>
            <a:endParaRPr sz="2400" dirty="0">
              <a:solidFill>
                <a:prstClr val="black"/>
              </a:solidFill>
              <a:cs typeface="Calibri"/>
            </a:endParaRPr>
          </a:p>
        </p:txBody>
      </p:sp>
      <p:sp>
        <p:nvSpPr>
          <p:cNvPr id="18" name="内容占位符 17">
            <a:extLst>
              <a:ext uri="{FF2B5EF4-FFF2-40B4-BE49-F238E27FC236}">
                <a16:creationId xmlns:a16="http://schemas.microsoft.com/office/drawing/2014/main" id="{419EC55A-7512-417C-A6A9-57D02FA62CED}"/>
              </a:ext>
            </a:extLst>
          </p:cNvPr>
          <p:cNvSpPr>
            <a:spLocks noGrp="1"/>
          </p:cNvSpPr>
          <p:nvPr>
            <p:ph idx="1"/>
          </p:nvPr>
        </p:nvSpPr>
        <p:spPr/>
        <p:txBody>
          <a:bodyPr/>
          <a:lstStyle/>
          <a:p>
            <a:pPr marL="0" indent="0">
              <a:buNone/>
            </a:pPr>
            <a:r>
              <a:rPr lang="en-US" altLang="zh-CN" dirty="0"/>
              <a:t> </a:t>
            </a:r>
            <a:endParaRPr lang="zh-CN" altLang="en-US" dirty="0"/>
          </a:p>
        </p:txBody>
      </p:sp>
      <p:grpSp>
        <p:nvGrpSpPr>
          <p:cNvPr id="56" name="组合 55">
            <a:extLst>
              <a:ext uri="{FF2B5EF4-FFF2-40B4-BE49-F238E27FC236}">
                <a16:creationId xmlns:a16="http://schemas.microsoft.com/office/drawing/2014/main" id="{C51C64C6-55E8-4245-BCB6-BFCEB6D08584}"/>
              </a:ext>
            </a:extLst>
          </p:cNvPr>
          <p:cNvGrpSpPr/>
          <p:nvPr/>
        </p:nvGrpSpPr>
        <p:grpSpPr>
          <a:xfrm>
            <a:off x="855662" y="1067434"/>
            <a:ext cx="7277100" cy="5541854"/>
            <a:chOff x="855662" y="1067434"/>
            <a:chExt cx="7277100" cy="5541854"/>
          </a:xfrm>
        </p:grpSpPr>
        <p:sp>
          <p:nvSpPr>
            <p:cNvPr id="57" name="object 40">
              <a:extLst>
                <a:ext uri="{FF2B5EF4-FFF2-40B4-BE49-F238E27FC236}">
                  <a16:creationId xmlns:a16="http://schemas.microsoft.com/office/drawing/2014/main" id="{64B49E0F-E582-4AED-83FC-377A7F73BB33}"/>
                </a:ext>
              </a:extLst>
            </p:cNvPr>
            <p:cNvSpPr/>
            <p:nvPr/>
          </p:nvSpPr>
          <p:spPr>
            <a:xfrm flipH="1">
              <a:off x="6011323" y="5841860"/>
              <a:ext cx="45719" cy="360000"/>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58" name="矩形 57">
              <a:extLst>
                <a:ext uri="{FF2B5EF4-FFF2-40B4-BE49-F238E27FC236}">
                  <a16:creationId xmlns:a16="http://schemas.microsoft.com/office/drawing/2014/main" id="{11F5A3A1-FF81-439E-9555-49E4D7C960C5}"/>
                </a:ext>
              </a:extLst>
            </p:cNvPr>
            <p:cNvSpPr/>
            <p:nvPr/>
          </p:nvSpPr>
          <p:spPr>
            <a:xfrm>
              <a:off x="5364770" y="5282380"/>
              <a:ext cx="1338828" cy="546735"/>
            </a:xfrm>
            <a:prstGeom prst="rect">
              <a:avLst/>
            </a:prstGeom>
            <a:ln>
              <a:solidFill>
                <a:schemeClr val="tx1"/>
              </a:solidFill>
            </a:ln>
          </p:spPr>
          <p:txBody>
            <a:bodyPr wrap="none" anchor="ctr" anchorCtr="1">
              <a:noAutofit/>
            </a:bodyPr>
            <a:lstStyle/>
            <a:p>
              <a:r>
                <a:rPr lang="zh-CN" altLang="en-US" sz="2000" dirty="0"/>
                <a:t>磁盘控制器</a:t>
              </a:r>
            </a:p>
          </p:txBody>
        </p:sp>
        <p:sp>
          <p:nvSpPr>
            <p:cNvPr id="59" name="流程图: 磁盘 58">
              <a:extLst>
                <a:ext uri="{FF2B5EF4-FFF2-40B4-BE49-F238E27FC236}">
                  <a16:creationId xmlns:a16="http://schemas.microsoft.com/office/drawing/2014/main" id="{1CFFBB6C-0639-428E-B5F9-45FE86016FED}"/>
                </a:ext>
              </a:extLst>
            </p:cNvPr>
            <p:cNvSpPr/>
            <p:nvPr/>
          </p:nvSpPr>
          <p:spPr bwMode="auto">
            <a:xfrm>
              <a:off x="5362573" y="6083160"/>
              <a:ext cx="1341025" cy="526128"/>
            </a:xfrm>
            <a:prstGeom prst="flowChartMagneticDisk">
              <a:avLst/>
            </a:prstGeom>
            <a:ln>
              <a:solidFill>
                <a:schemeClr val="tx1"/>
              </a:solidFill>
            </a:ln>
          </p:spPr>
          <p:txBody>
            <a:bodyPr wrap="none" anchor="ctr" anchorCtr="1">
              <a:noAutofit/>
            </a:bodyPr>
            <a:lstStyle/>
            <a:p>
              <a:r>
                <a:rPr lang="zh-CN" altLang="en-US" sz="2000" dirty="0">
                  <a:latin typeface="Calibri" pitchFamily="34" charset="0"/>
                </a:rPr>
                <a:t>磁盘</a:t>
              </a:r>
            </a:p>
          </p:txBody>
        </p:sp>
        <p:sp>
          <p:nvSpPr>
            <p:cNvPr id="60" name="object 15">
              <a:extLst>
                <a:ext uri="{FF2B5EF4-FFF2-40B4-BE49-F238E27FC236}">
                  <a16:creationId xmlns:a16="http://schemas.microsoft.com/office/drawing/2014/main" id="{3572EDF3-FAB9-4393-A8D6-0CDF5D4FEB66}"/>
                </a:ext>
              </a:extLst>
            </p:cNvPr>
            <p:cNvSpPr/>
            <p:nvPr/>
          </p:nvSpPr>
          <p:spPr>
            <a:xfrm>
              <a:off x="977727" y="1387322"/>
              <a:ext cx="2971800" cy="2709546"/>
            </a:xfrm>
            <a:custGeom>
              <a:avLst/>
              <a:gdLst/>
              <a:ahLst/>
              <a:cxnLst/>
              <a:rect l="l" t="t" r="r" b="b"/>
              <a:pathLst>
                <a:path w="2971800" h="2438400">
                  <a:moveTo>
                    <a:pt x="0" y="0"/>
                  </a:moveTo>
                  <a:lnTo>
                    <a:pt x="2971800" y="0"/>
                  </a:lnTo>
                  <a:lnTo>
                    <a:pt x="2971800" y="2438400"/>
                  </a:lnTo>
                  <a:lnTo>
                    <a:pt x="0" y="2438400"/>
                  </a:lnTo>
                  <a:lnTo>
                    <a:pt x="0" y="0"/>
                  </a:lnTo>
                  <a:close/>
                </a:path>
              </a:pathLst>
            </a:custGeom>
            <a:solidFill>
              <a:srgbClr val="FFDB69"/>
            </a:solidFill>
            <a:ln w="12700">
              <a:solidFill>
                <a:srgbClr val="000000"/>
              </a:solidFill>
              <a:prstDash val="dot"/>
            </a:ln>
          </p:spPr>
          <p:txBody>
            <a:bodyPr wrap="square" lIns="0" tIns="0" rIns="0" bIns="0" rtlCol="0"/>
            <a:lstStyle/>
            <a:p>
              <a:endParaRPr>
                <a:solidFill>
                  <a:prstClr val="black"/>
                </a:solidFill>
              </a:endParaRPr>
            </a:p>
          </p:txBody>
        </p:sp>
        <p:sp>
          <p:nvSpPr>
            <p:cNvPr id="61" name="object 4">
              <a:extLst>
                <a:ext uri="{FF2B5EF4-FFF2-40B4-BE49-F238E27FC236}">
                  <a16:creationId xmlns:a16="http://schemas.microsoft.com/office/drawing/2014/main" id="{ACED0256-A23C-40D5-BEE9-7E474A48401B}"/>
                </a:ext>
              </a:extLst>
            </p:cNvPr>
            <p:cNvSpPr txBox="1"/>
            <p:nvPr/>
          </p:nvSpPr>
          <p:spPr>
            <a:xfrm>
              <a:off x="6918426" y="3291514"/>
              <a:ext cx="1196975" cy="558486"/>
            </a:xfrm>
            <a:prstGeom prst="rect">
              <a:avLst/>
            </a:prstGeom>
            <a:ln w="12700">
              <a:solidFill>
                <a:srgbClr val="000000"/>
              </a:solidFill>
            </a:ln>
          </p:spPr>
          <p:txBody>
            <a:bodyPr vert="horz" wrap="square" lIns="0" tIns="26034" rIns="0" bIns="0" rtlCol="0" anchor="ctr" anchorCtr="1">
              <a:noAutofit/>
            </a:bodyPr>
            <a:lstStyle>
              <a:defPPr>
                <a:defRPr lang="zh-CN"/>
              </a:defPPr>
              <a:lvl1pPr marL="179705" marR="173990" indent="104775">
                <a:spcBef>
                  <a:spcPts val="204"/>
                </a:spcBef>
                <a:defRPr spc="-10">
                  <a:solidFill>
                    <a:prstClr val="black"/>
                  </a:solidFill>
                  <a:cs typeface="Calibri"/>
                </a:defRPr>
              </a:lvl1pPr>
            </a:lstStyle>
            <a:p>
              <a:r>
                <a:rPr lang="zh-CN" altLang="en-US" dirty="0"/>
                <a:t>主存</a:t>
              </a:r>
              <a:endParaRPr dirty="0"/>
            </a:p>
          </p:txBody>
        </p:sp>
        <p:sp>
          <p:nvSpPr>
            <p:cNvPr id="62" name="object 5">
              <a:extLst>
                <a:ext uri="{FF2B5EF4-FFF2-40B4-BE49-F238E27FC236}">
                  <a16:creationId xmlns:a16="http://schemas.microsoft.com/office/drawing/2014/main" id="{A4609C2D-00C9-400E-BD8C-A6DF376D607A}"/>
                </a:ext>
              </a:extLst>
            </p:cNvPr>
            <p:cNvSpPr/>
            <p:nvPr/>
          </p:nvSpPr>
          <p:spPr>
            <a:xfrm>
              <a:off x="5405564" y="330694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4" name="object 6">
              <a:extLst>
                <a:ext uri="{FF2B5EF4-FFF2-40B4-BE49-F238E27FC236}">
                  <a16:creationId xmlns:a16="http://schemas.microsoft.com/office/drawing/2014/main" id="{E2CDF58C-FADD-4D23-9E08-71995C775B01}"/>
                </a:ext>
              </a:extLst>
            </p:cNvPr>
            <p:cNvSpPr txBox="1"/>
            <p:nvPr/>
          </p:nvSpPr>
          <p:spPr>
            <a:xfrm>
              <a:off x="4437189" y="3287893"/>
              <a:ext cx="968375" cy="552448"/>
            </a:xfrm>
            <a:prstGeom prst="rect">
              <a:avLst/>
            </a:prstGeom>
            <a:ln w="12700">
              <a:solidFill>
                <a:srgbClr val="000000"/>
              </a:solidFill>
            </a:ln>
          </p:spPr>
          <p:txBody>
            <a:bodyPr vert="horz" wrap="square" lIns="0" tIns="26034" rIns="0" bIns="0" rtlCol="0" anchor="ctr" anchorCtr="1">
              <a:noAutofit/>
            </a:bodyPr>
            <a:lstStyle/>
            <a:p>
              <a:pPr marL="179705" marR="173990" indent="104775">
                <a:spcBef>
                  <a:spcPts val="204"/>
                </a:spcBef>
              </a:pPr>
              <a:r>
                <a:rPr spc="-10" dirty="0">
                  <a:solidFill>
                    <a:prstClr val="black"/>
                  </a:solidFill>
                  <a:cs typeface="Calibri"/>
                </a:rPr>
                <a:t>I/O</a:t>
              </a:r>
              <a:r>
                <a:rPr lang="zh-CN" altLang="en-US" spc="-10" dirty="0">
                  <a:solidFill>
                    <a:prstClr val="black"/>
                  </a:solidFill>
                  <a:cs typeface="Calibri"/>
                </a:rPr>
                <a:t>桥</a:t>
              </a:r>
              <a:endParaRPr dirty="0">
                <a:solidFill>
                  <a:prstClr val="black"/>
                </a:solidFill>
                <a:cs typeface="Calibri"/>
              </a:endParaRPr>
            </a:p>
          </p:txBody>
        </p:sp>
        <p:sp>
          <p:nvSpPr>
            <p:cNvPr id="65" name="object 7">
              <a:extLst>
                <a:ext uri="{FF2B5EF4-FFF2-40B4-BE49-F238E27FC236}">
                  <a16:creationId xmlns:a16="http://schemas.microsoft.com/office/drawing/2014/main" id="{06935D00-6A4A-4352-BAC6-F893D3C8ECE4}"/>
                </a:ext>
              </a:extLst>
            </p:cNvPr>
            <p:cNvSpPr/>
            <p:nvPr/>
          </p:nvSpPr>
          <p:spPr>
            <a:xfrm>
              <a:off x="2984500" y="330694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6" name="object 8">
              <a:extLst>
                <a:ext uri="{FF2B5EF4-FFF2-40B4-BE49-F238E27FC236}">
                  <a16:creationId xmlns:a16="http://schemas.microsoft.com/office/drawing/2014/main" id="{897E631F-13DA-4EA6-9DB1-ED9EE259F4CE}"/>
                </a:ext>
              </a:extLst>
            </p:cNvPr>
            <p:cNvSpPr txBox="1"/>
            <p:nvPr/>
          </p:nvSpPr>
          <p:spPr>
            <a:xfrm>
              <a:off x="1084262" y="3338690"/>
              <a:ext cx="1873250" cy="628650"/>
            </a:xfrm>
            <a:prstGeom prst="rect">
              <a:avLst/>
            </a:prstGeom>
            <a:solidFill>
              <a:schemeClr val="bg1"/>
            </a:solidFill>
            <a:ln w="12700">
              <a:solidFill>
                <a:srgbClr val="000000"/>
              </a:solidFill>
            </a:ln>
          </p:spPr>
          <p:txBody>
            <a:bodyPr vert="horz" wrap="square" lIns="0" tIns="0" rIns="0" bIns="0" rtlCol="0" anchor="ctr" anchorCtr="1">
              <a:noAutofit/>
            </a:bodyPr>
            <a:lstStyle/>
            <a:p>
              <a:pPr algn="ctr"/>
              <a:r>
                <a:rPr lang="zh-CN" altLang="en-US" spc="-5" dirty="0">
                  <a:solidFill>
                    <a:prstClr val="black"/>
                  </a:solidFill>
                  <a:cs typeface="Calibri"/>
                </a:rPr>
                <a:t>总线接口</a:t>
              </a:r>
              <a:endParaRPr dirty="0">
                <a:solidFill>
                  <a:prstClr val="black"/>
                </a:solidFill>
                <a:cs typeface="Calibri"/>
              </a:endParaRPr>
            </a:p>
          </p:txBody>
        </p:sp>
        <p:sp>
          <p:nvSpPr>
            <p:cNvPr id="73" name="object 10">
              <a:extLst>
                <a:ext uri="{FF2B5EF4-FFF2-40B4-BE49-F238E27FC236}">
                  <a16:creationId xmlns:a16="http://schemas.microsoft.com/office/drawing/2014/main" id="{32CEC5B3-1CDB-4AAE-97FE-D90BA0BD3E1F}"/>
                </a:ext>
              </a:extLst>
            </p:cNvPr>
            <p:cNvSpPr/>
            <p:nvPr/>
          </p:nvSpPr>
          <p:spPr>
            <a:xfrm>
              <a:off x="2702529" y="2011540"/>
              <a:ext cx="515334"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4" name="object 11">
              <a:extLst>
                <a:ext uri="{FF2B5EF4-FFF2-40B4-BE49-F238E27FC236}">
                  <a16:creationId xmlns:a16="http://schemas.microsoft.com/office/drawing/2014/main" id="{A5DF59A6-7945-49D9-9876-9A440F515ADD}"/>
                </a:ext>
              </a:extLst>
            </p:cNvPr>
            <p:cNvSpPr/>
            <p:nvPr/>
          </p:nvSpPr>
          <p:spPr>
            <a:xfrm>
              <a:off x="2684462" y="2392540"/>
              <a:ext cx="515334"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9" name="object 12">
              <a:extLst>
                <a:ext uri="{FF2B5EF4-FFF2-40B4-BE49-F238E27FC236}">
                  <a16:creationId xmlns:a16="http://schemas.microsoft.com/office/drawing/2014/main" id="{9A776980-37F0-4008-855E-55571583B879}"/>
                </a:ext>
              </a:extLst>
            </p:cNvPr>
            <p:cNvSpPr txBox="1"/>
            <p:nvPr/>
          </p:nvSpPr>
          <p:spPr>
            <a:xfrm>
              <a:off x="3236741" y="2011540"/>
              <a:ext cx="633094" cy="720710"/>
            </a:xfrm>
            <a:prstGeom prst="rect">
              <a:avLst/>
            </a:prstGeom>
            <a:solidFill>
              <a:schemeClr val="bg1"/>
            </a:solidFill>
            <a:ln w="12700">
              <a:solidFill>
                <a:srgbClr val="000000"/>
              </a:solidFill>
            </a:ln>
          </p:spPr>
          <p:txBody>
            <a:bodyPr vert="horz" wrap="square" lIns="0" tIns="0" rIns="0" bIns="0" rtlCol="0" anchor="ctr" anchorCtr="1">
              <a:noAutofit/>
            </a:bodyPr>
            <a:lstStyle/>
            <a:p>
              <a:pPr>
                <a:spcBef>
                  <a:spcPts val="1250"/>
                </a:spcBef>
              </a:pPr>
              <a:r>
                <a:rPr b="1" spc="-20" dirty="0">
                  <a:solidFill>
                    <a:prstClr val="black"/>
                  </a:solidFill>
                  <a:cs typeface="Calibri"/>
                </a:rPr>
                <a:t>ALU</a:t>
              </a:r>
              <a:endParaRPr b="1" dirty="0">
                <a:solidFill>
                  <a:prstClr val="black"/>
                </a:solidFill>
                <a:cs typeface="Calibri"/>
              </a:endParaRPr>
            </a:p>
          </p:txBody>
        </p:sp>
        <p:sp>
          <p:nvSpPr>
            <p:cNvPr id="80" name="object 13">
              <a:extLst>
                <a:ext uri="{FF2B5EF4-FFF2-40B4-BE49-F238E27FC236}">
                  <a16:creationId xmlns:a16="http://schemas.microsoft.com/office/drawing/2014/main" id="{CC182522-5C75-433B-BB35-73444D76E4F0}"/>
                </a:ext>
              </a:extLst>
            </p:cNvPr>
            <p:cNvSpPr txBox="1"/>
            <p:nvPr/>
          </p:nvSpPr>
          <p:spPr>
            <a:xfrm>
              <a:off x="1555504" y="1472542"/>
              <a:ext cx="1175019" cy="276999"/>
            </a:xfrm>
            <a:prstGeom prst="rect">
              <a:avLst/>
            </a:prstGeom>
          </p:spPr>
          <p:txBody>
            <a:bodyPr vert="horz" wrap="square" lIns="0" tIns="0" rIns="0" bIns="0" rtlCol="0">
              <a:noAutofit/>
            </a:bodyPr>
            <a:lstStyle/>
            <a:p>
              <a:pPr marL="12700"/>
              <a:r>
                <a:rPr lang="zh-CN" altLang="en-US" b="1" spc="-15" dirty="0">
                  <a:solidFill>
                    <a:prstClr val="black"/>
                  </a:solidFill>
                  <a:cs typeface="Calibri"/>
                </a:rPr>
                <a:t>寄存器文件</a:t>
              </a:r>
              <a:endParaRPr dirty="0">
                <a:solidFill>
                  <a:prstClr val="black"/>
                </a:solidFill>
                <a:cs typeface="Calibri"/>
              </a:endParaRPr>
            </a:p>
          </p:txBody>
        </p:sp>
        <p:sp>
          <p:nvSpPr>
            <p:cNvPr id="81" name="object 14">
              <a:extLst>
                <a:ext uri="{FF2B5EF4-FFF2-40B4-BE49-F238E27FC236}">
                  <a16:creationId xmlns:a16="http://schemas.microsoft.com/office/drawing/2014/main" id="{8AA566A0-540F-4A7F-BF02-82E83CA24ADF}"/>
                </a:ext>
              </a:extLst>
            </p:cNvPr>
            <p:cNvSpPr/>
            <p:nvPr/>
          </p:nvSpPr>
          <p:spPr>
            <a:xfrm>
              <a:off x="1829185" y="2830692"/>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82" name="object 16">
              <a:extLst>
                <a:ext uri="{FF2B5EF4-FFF2-40B4-BE49-F238E27FC236}">
                  <a16:creationId xmlns:a16="http://schemas.microsoft.com/office/drawing/2014/main" id="{2BCB14D0-195B-4FDE-901B-E90D55068288}"/>
                </a:ext>
              </a:extLst>
            </p:cNvPr>
            <p:cNvSpPr txBox="1"/>
            <p:nvPr/>
          </p:nvSpPr>
          <p:spPr>
            <a:xfrm>
              <a:off x="986469" y="1067434"/>
              <a:ext cx="1198842" cy="307777"/>
            </a:xfrm>
            <a:prstGeom prst="rect">
              <a:avLst/>
            </a:prstGeom>
          </p:spPr>
          <p:txBody>
            <a:bodyPr vert="horz" wrap="square" lIns="0" tIns="0" rIns="0" bIns="0" rtlCol="0">
              <a:no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87" name="object 23">
              <a:extLst>
                <a:ext uri="{FF2B5EF4-FFF2-40B4-BE49-F238E27FC236}">
                  <a16:creationId xmlns:a16="http://schemas.microsoft.com/office/drawing/2014/main" id="{4BA3054B-ABA1-42CE-B3D8-CFBC66D29D64}"/>
                </a:ext>
              </a:extLst>
            </p:cNvPr>
            <p:cNvSpPr/>
            <p:nvPr/>
          </p:nvSpPr>
          <p:spPr>
            <a:xfrm>
              <a:off x="4665662" y="386066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88" name="object 24">
              <a:extLst>
                <a:ext uri="{FF2B5EF4-FFF2-40B4-BE49-F238E27FC236}">
                  <a16:creationId xmlns:a16="http://schemas.microsoft.com/office/drawing/2014/main" id="{51F0359A-3C5D-4373-99D4-58E45B820D39}"/>
                </a:ext>
              </a:extLst>
            </p:cNvPr>
            <p:cNvSpPr/>
            <p:nvPr/>
          </p:nvSpPr>
          <p:spPr>
            <a:xfrm>
              <a:off x="4665662" y="386066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89" name="object 25">
              <a:extLst>
                <a:ext uri="{FF2B5EF4-FFF2-40B4-BE49-F238E27FC236}">
                  <a16:creationId xmlns:a16="http://schemas.microsoft.com/office/drawing/2014/main" id="{D96689AB-F57B-4AF3-BC0D-469E1CB85A87}"/>
                </a:ext>
              </a:extLst>
            </p:cNvPr>
            <p:cNvSpPr/>
            <p:nvPr/>
          </p:nvSpPr>
          <p:spPr>
            <a:xfrm>
              <a:off x="577056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90" name="object 26">
              <a:extLst>
                <a:ext uri="{FF2B5EF4-FFF2-40B4-BE49-F238E27FC236}">
                  <a16:creationId xmlns:a16="http://schemas.microsoft.com/office/drawing/2014/main" id="{5420239F-6F2C-449B-8FAF-E13241D3C8B9}"/>
                </a:ext>
              </a:extLst>
            </p:cNvPr>
            <p:cNvSpPr/>
            <p:nvPr/>
          </p:nvSpPr>
          <p:spPr>
            <a:xfrm>
              <a:off x="5770561"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91" name="object 28">
              <a:extLst>
                <a:ext uri="{FF2B5EF4-FFF2-40B4-BE49-F238E27FC236}">
                  <a16:creationId xmlns:a16="http://schemas.microsoft.com/office/drawing/2014/main" id="{F49EAE37-CDDB-4E2F-BD21-94C17410E8B6}"/>
                </a:ext>
              </a:extLst>
            </p:cNvPr>
            <p:cNvSpPr/>
            <p:nvPr/>
          </p:nvSpPr>
          <p:spPr>
            <a:xfrm>
              <a:off x="34401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92" name="object 29">
              <a:extLst>
                <a:ext uri="{FF2B5EF4-FFF2-40B4-BE49-F238E27FC236}">
                  <a16:creationId xmlns:a16="http://schemas.microsoft.com/office/drawing/2014/main" id="{31A9490F-E808-423A-9EB5-E887E67E029F}"/>
                </a:ext>
              </a:extLst>
            </p:cNvPr>
            <p:cNvSpPr/>
            <p:nvPr/>
          </p:nvSpPr>
          <p:spPr>
            <a:xfrm>
              <a:off x="34401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93" name="object 30">
              <a:extLst>
                <a:ext uri="{FF2B5EF4-FFF2-40B4-BE49-F238E27FC236}">
                  <a16:creationId xmlns:a16="http://schemas.microsoft.com/office/drawing/2014/main" id="{A951237E-3FD8-4235-9B12-6A653FB81390}"/>
                </a:ext>
              </a:extLst>
            </p:cNvPr>
            <p:cNvSpPr/>
            <p:nvPr/>
          </p:nvSpPr>
          <p:spPr>
            <a:xfrm>
              <a:off x="3021012" y="532116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a:solidFill>
                <a:schemeClr val="tx1"/>
              </a:solidFill>
            </a:ln>
          </p:spPr>
          <p:txBody>
            <a:bodyPr wrap="none" anchor="ctr" anchorCtr="1">
              <a:noAutofit/>
            </a:bodyPr>
            <a:lstStyle/>
            <a:p>
              <a:r>
                <a:rPr lang="zh-CN" altLang="en-US" sz="2000" dirty="0"/>
                <a:t>图形适配器</a:t>
              </a:r>
            </a:p>
          </p:txBody>
        </p:sp>
        <p:sp>
          <p:nvSpPr>
            <p:cNvPr id="94" name="object 32">
              <a:extLst>
                <a:ext uri="{FF2B5EF4-FFF2-40B4-BE49-F238E27FC236}">
                  <a16:creationId xmlns:a16="http://schemas.microsoft.com/office/drawing/2014/main" id="{80EE4C2C-478B-4C6F-9764-F6676922013F}"/>
                </a:ext>
              </a:extLst>
            </p:cNvPr>
            <p:cNvSpPr/>
            <p:nvPr/>
          </p:nvSpPr>
          <p:spPr>
            <a:xfrm>
              <a:off x="17637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95" name="object 33">
              <a:extLst>
                <a:ext uri="{FF2B5EF4-FFF2-40B4-BE49-F238E27FC236}">
                  <a16:creationId xmlns:a16="http://schemas.microsoft.com/office/drawing/2014/main" id="{391C3154-1C58-485F-8659-C8C1903D9C1F}"/>
                </a:ext>
              </a:extLst>
            </p:cNvPr>
            <p:cNvSpPr/>
            <p:nvPr/>
          </p:nvSpPr>
          <p:spPr>
            <a:xfrm>
              <a:off x="17637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96" name="object 34">
              <a:extLst>
                <a:ext uri="{FF2B5EF4-FFF2-40B4-BE49-F238E27FC236}">
                  <a16:creationId xmlns:a16="http://schemas.microsoft.com/office/drawing/2014/main" id="{40448682-E6FB-4083-A029-5722F2B6B614}"/>
                </a:ext>
              </a:extLst>
            </p:cNvPr>
            <p:cNvSpPr txBox="1"/>
            <p:nvPr/>
          </p:nvSpPr>
          <p:spPr>
            <a:xfrm>
              <a:off x="1420812" y="5308460"/>
              <a:ext cx="1143000" cy="520655"/>
            </a:xfrm>
            <a:prstGeom prst="rect">
              <a:avLst/>
            </a:prstGeom>
            <a:ln>
              <a:solidFill>
                <a:schemeClr val="tx1"/>
              </a:solidFill>
            </a:ln>
          </p:spPr>
          <p:txBody>
            <a:bodyPr wrap="none" anchor="ctr" anchorCtr="1">
              <a:noAutofit/>
            </a:bodyPr>
            <a:lstStyle>
              <a:defPPr>
                <a:defRPr lang="zh-CN"/>
              </a:defPPr>
              <a:lvl1pPr>
                <a:defRPr sz="2000"/>
              </a:lvl1pPr>
            </a:lstStyle>
            <a:p>
              <a:pPr algn="ctr">
                <a:lnSpc>
                  <a:spcPct val="90000"/>
                </a:lnSpc>
              </a:pPr>
              <a:r>
                <a:rPr dirty="0"/>
                <a:t>USB</a:t>
              </a:r>
            </a:p>
            <a:p>
              <a:pPr algn="ctr">
                <a:lnSpc>
                  <a:spcPct val="90000"/>
                </a:lnSpc>
              </a:pPr>
              <a:r>
                <a:rPr lang="zh-CN" altLang="en-US" dirty="0"/>
                <a:t>控制器</a:t>
              </a:r>
              <a:endParaRPr dirty="0"/>
            </a:p>
          </p:txBody>
        </p:sp>
        <p:sp>
          <p:nvSpPr>
            <p:cNvPr id="97" name="object 35">
              <a:extLst>
                <a:ext uri="{FF2B5EF4-FFF2-40B4-BE49-F238E27FC236}">
                  <a16:creationId xmlns:a16="http://schemas.microsoft.com/office/drawing/2014/main" id="{908C38C4-0A9F-404C-B4A4-FAFEC568F068}"/>
                </a:ext>
              </a:extLst>
            </p:cNvPr>
            <p:cNvSpPr/>
            <p:nvPr/>
          </p:nvSpPr>
          <p:spPr>
            <a:xfrm>
              <a:off x="1649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8" name="object 37">
              <a:extLst>
                <a:ext uri="{FF2B5EF4-FFF2-40B4-BE49-F238E27FC236}">
                  <a16:creationId xmlns:a16="http://schemas.microsoft.com/office/drawing/2014/main" id="{19A9C0D3-7C54-416B-B924-5620AE447FFA}"/>
                </a:ext>
              </a:extLst>
            </p:cNvPr>
            <p:cNvSpPr/>
            <p:nvPr/>
          </p:nvSpPr>
          <p:spPr>
            <a:xfrm>
              <a:off x="2411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9" name="object 39">
              <a:extLst>
                <a:ext uri="{FF2B5EF4-FFF2-40B4-BE49-F238E27FC236}">
                  <a16:creationId xmlns:a16="http://schemas.microsoft.com/office/drawing/2014/main" id="{CC44359D-303F-499D-9229-287E83F3C672}"/>
                </a:ext>
              </a:extLst>
            </p:cNvPr>
            <p:cNvSpPr txBox="1"/>
            <p:nvPr/>
          </p:nvSpPr>
          <p:spPr>
            <a:xfrm>
              <a:off x="1420812" y="6159360"/>
              <a:ext cx="151130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鼠标</a:t>
              </a:r>
              <a:r>
                <a:rPr spc="-5" dirty="0">
                  <a:solidFill>
                    <a:prstClr val="black"/>
                  </a:solidFill>
                  <a:cs typeface="Calibri"/>
                </a:rPr>
                <a:t> </a:t>
              </a:r>
              <a:r>
                <a:rPr spc="60" dirty="0">
                  <a:solidFill>
                    <a:prstClr val="black"/>
                  </a:solidFill>
                  <a:cs typeface="Calibri"/>
                </a:rPr>
                <a:t> </a:t>
              </a:r>
              <a:r>
                <a:rPr lang="en-US" spc="60" dirty="0">
                  <a:solidFill>
                    <a:prstClr val="black"/>
                  </a:solidFill>
                  <a:cs typeface="Calibri"/>
                </a:rPr>
                <a:t>     </a:t>
              </a:r>
              <a:r>
                <a:rPr lang="zh-CN" altLang="en-US" spc="60" dirty="0">
                  <a:solidFill>
                    <a:prstClr val="black"/>
                  </a:solidFill>
                  <a:cs typeface="Calibri"/>
                </a:rPr>
                <a:t>键盘</a:t>
              </a:r>
              <a:endParaRPr dirty="0">
                <a:solidFill>
                  <a:prstClr val="black"/>
                </a:solidFill>
                <a:cs typeface="Calibri"/>
              </a:endParaRPr>
            </a:p>
          </p:txBody>
        </p:sp>
        <p:sp>
          <p:nvSpPr>
            <p:cNvPr id="100" name="object 40">
              <a:extLst>
                <a:ext uri="{FF2B5EF4-FFF2-40B4-BE49-F238E27FC236}">
                  <a16:creationId xmlns:a16="http://schemas.microsoft.com/office/drawing/2014/main" id="{B366F92D-C581-4B0C-B296-93AE2FF018DD}"/>
                </a:ext>
              </a:extLst>
            </p:cNvPr>
            <p:cNvSpPr/>
            <p:nvPr/>
          </p:nvSpPr>
          <p:spPr>
            <a:xfrm>
              <a:off x="3706812" y="5841860"/>
              <a:ext cx="0" cy="241300"/>
            </a:xfrm>
            <a:custGeom>
              <a:avLst/>
              <a:gdLst/>
              <a:ahLst/>
              <a:cxnLst/>
              <a:rect l="l" t="t" r="r" b="b"/>
              <a:pathLst>
                <a:path h="241300">
                  <a:moveTo>
                    <a:pt x="0" y="0"/>
                  </a:moveTo>
                  <a:lnTo>
                    <a:pt x="0" y="2413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101" name="object 42">
              <a:extLst>
                <a:ext uri="{FF2B5EF4-FFF2-40B4-BE49-F238E27FC236}">
                  <a16:creationId xmlns:a16="http://schemas.microsoft.com/office/drawing/2014/main" id="{7C1146C6-9A9A-4A70-9BB9-C585537B251A}"/>
                </a:ext>
              </a:extLst>
            </p:cNvPr>
            <p:cNvSpPr txBox="1"/>
            <p:nvPr/>
          </p:nvSpPr>
          <p:spPr>
            <a:xfrm>
              <a:off x="3346449" y="6136269"/>
              <a:ext cx="720725" cy="276999"/>
            </a:xfrm>
            <a:prstGeom prst="rect">
              <a:avLst/>
            </a:prstGeom>
          </p:spPr>
          <p:txBody>
            <a:bodyPr vert="horz" wrap="square" lIns="0" tIns="0" rIns="0" bIns="0" rtlCol="0">
              <a:spAutoFit/>
            </a:bodyPr>
            <a:lstStyle/>
            <a:p>
              <a:pPr marL="12700"/>
              <a:r>
                <a:rPr lang="zh-CN" altLang="en-US" spc="-10" dirty="0">
                  <a:solidFill>
                    <a:prstClr val="black"/>
                  </a:solidFill>
                  <a:cs typeface="Calibri"/>
                </a:rPr>
                <a:t>显示器</a:t>
              </a:r>
              <a:endParaRPr dirty="0">
                <a:solidFill>
                  <a:prstClr val="black"/>
                </a:solidFill>
                <a:cs typeface="Calibri"/>
              </a:endParaRPr>
            </a:p>
          </p:txBody>
        </p:sp>
        <p:sp>
          <p:nvSpPr>
            <p:cNvPr id="102" name="object 49">
              <a:extLst>
                <a:ext uri="{FF2B5EF4-FFF2-40B4-BE49-F238E27FC236}">
                  <a16:creationId xmlns:a16="http://schemas.microsoft.com/office/drawing/2014/main" id="{5490C168-C9CA-4F88-A479-50966D61C041}"/>
                </a:ext>
              </a:extLst>
            </p:cNvPr>
            <p:cNvSpPr/>
            <p:nvPr/>
          </p:nvSpPr>
          <p:spPr>
            <a:xfrm>
              <a:off x="855662" y="438136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103" name="object 50">
              <a:extLst>
                <a:ext uri="{FF2B5EF4-FFF2-40B4-BE49-F238E27FC236}">
                  <a16:creationId xmlns:a16="http://schemas.microsoft.com/office/drawing/2014/main" id="{389B107E-9BE9-4E09-80D8-A4717936AF8E}"/>
                </a:ext>
              </a:extLst>
            </p:cNvPr>
            <p:cNvSpPr/>
            <p:nvPr/>
          </p:nvSpPr>
          <p:spPr>
            <a:xfrm>
              <a:off x="855662" y="438136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104" name="object 51">
              <a:extLst>
                <a:ext uri="{FF2B5EF4-FFF2-40B4-BE49-F238E27FC236}">
                  <a16:creationId xmlns:a16="http://schemas.microsoft.com/office/drawing/2014/main" id="{57BD8F0A-ECFA-455F-8F47-F4FF68BE0BAE}"/>
                </a:ext>
              </a:extLst>
            </p:cNvPr>
            <p:cNvSpPr/>
            <p:nvPr/>
          </p:nvSpPr>
          <p:spPr>
            <a:xfrm>
              <a:off x="1931987" y="451058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5" name="object 52">
              <a:extLst>
                <a:ext uri="{FF2B5EF4-FFF2-40B4-BE49-F238E27FC236}">
                  <a16:creationId xmlns:a16="http://schemas.microsoft.com/office/drawing/2014/main" id="{E87BA9A5-56C8-41C1-A98E-01C591D45FCC}"/>
                </a:ext>
              </a:extLst>
            </p:cNvPr>
            <p:cNvSpPr/>
            <p:nvPr/>
          </p:nvSpPr>
          <p:spPr>
            <a:xfrm>
              <a:off x="3608387" y="450105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6" name="object 53">
              <a:extLst>
                <a:ext uri="{FF2B5EF4-FFF2-40B4-BE49-F238E27FC236}">
                  <a16:creationId xmlns:a16="http://schemas.microsoft.com/office/drawing/2014/main" id="{4001414B-D3AB-4CF5-80DF-2C3EF7A9D987}"/>
                </a:ext>
              </a:extLst>
            </p:cNvPr>
            <p:cNvSpPr/>
            <p:nvPr/>
          </p:nvSpPr>
          <p:spPr>
            <a:xfrm>
              <a:off x="5942012" y="450169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7" name="object 54">
              <a:extLst>
                <a:ext uri="{FF2B5EF4-FFF2-40B4-BE49-F238E27FC236}">
                  <a16:creationId xmlns:a16="http://schemas.microsoft.com/office/drawing/2014/main" id="{5DCAB684-2977-4179-93C5-44A04058BD5B}"/>
                </a:ext>
              </a:extLst>
            </p:cNvPr>
            <p:cNvSpPr txBox="1"/>
            <p:nvPr/>
          </p:nvSpPr>
          <p:spPr>
            <a:xfrm>
              <a:off x="4420680" y="4711560"/>
              <a:ext cx="984884" cy="276999"/>
            </a:xfrm>
            <a:prstGeom prst="rect">
              <a:avLst/>
            </a:prstGeom>
          </p:spPr>
          <p:txBody>
            <a:bodyPr vert="horz" wrap="square" lIns="0" tIns="0" rIns="0" bIns="0" rtlCol="0">
              <a:spAutoFit/>
            </a:bodyPr>
            <a:lstStyle/>
            <a:p>
              <a:pPr marL="12700" algn="ctr"/>
              <a:r>
                <a:rPr spc="-10" dirty="0">
                  <a:solidFill>
                    <a:prstClr val="black"/>
                  </a:solidFill>
                  <a:cs typeface="Calibri"/>
                </a:rPr>
                <a:t>I/O</a:t>
              </a:r>
              <a:r>
                <a:rPr spc="-65" dirty="0">
                  <a:solidFill>
                    <a:prstClr val="black"/>
                  </a:solidFill>
                  <a:cs typeface="Calibri"/>
                </a:rPr>
                <a:t> </a:t>
              </a:r>
              <a:r>
                <a:rPr lang="zh-CN" altLang="en-US" spc="-10" dirty="0">
                  <a:solidFill>
                    <a:prstClr val="black"/>
                  </a:solidFill>
                  <a:cs typeface="Calibri"/>
                </a:rPr>
                <a:t>总线</a:t>
              </a:r>
              <a:endParaRPr dirty="0">
                <a:solidFill>
                  <a:prstClr val="black"/>
                </a:solidFill>
                <a:cs typeface="Calibri"/>
              </a:endParaRPr>
            </a:p>
          </p:txBody>
        </p:sp>
        <p:sp>
          <p:nvSpPr>
            <p:cNvPr id="108" name="object 55">
              <a:extLst>
                <a:ext uri="{FF2B5EF4-FFF2-40B4-BE49-F238E27FC236}">
                  <a16:creationId xmlns:a16="http://schemas.microsoft.com/office/drawing/2014/main" id="{21123930-3FDD-4814-9E9D-1073E602AE11}"/>
                </a:ext>
              </a:extLst>
            </p:cNvPr>
            <p:cNvSpPr/>
            <p:nvPr/>
          </p:nvSpPr>
          <p:spPr>
            <a:xfrm>
              <a:off x="4832350" y="447026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grpSp>
          <p:nvGrpSpPr>
            <p:cNvPr id="109" name="组合 108">
              <a:extLst>
                <a:ext uri="{FF2B5EF4-FFF2-40B4-BE49-F238E27FC236}">
                  <a16:creationId xmlns:a16="http://schemas.microsoft.com/office/drawing/2014/main" id="{9526D7EE-2B8F-4983-8646-B6B7D93F9B1A}"/>
                </a:ext>
              </a:extLst>
            </p:cNvPr>
            <p:cNvGrpSpPr/>
            <p:nvPr/>
          </p:nvGrpSpPr>
          <p:grpSpPr>
            <a:xfrm>
              <a:off x="1592377" y="1904188"/>
              <a:ext cx="1045997" cy="888401"/>
              <a:chOff x="1592377" y="1904189"/>
              <a:chExt cx="609599" cy="684334"/>
            </a:xfrm>
          </p:grpSpPr>
          <p:sp>
            <p:nvSpPr>
              <p:cNvPr id="110" name="矩形 109">
                <a:extLst>
                  <a:ext uri="{FF2B5EF4-FFF2-40B4-BE49-F238E27FC236}">
                    <a16:creationId xmlns:a16="http://schemas.microsoft.com/office/drawing/2014/main" id="{40235588-05DA-4FFA-A525-1C04C936E149}"/>
                  </a:ext>
                </a:extLst>
              </p:cNvPr>
              <p:cNvSpPr/>
              <p:nvPr/>
            </p:nvSpPr>
            <p:spPr bwMode="auto">
              <a:xfrm>
                <a:off x="1592377" y="190418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11" name="矩形 110">
                <a:extLst>
                  <a:ext uri="{FF2B5EF4-FFF2-40B4-BE49-F238E27FC236}">
                    <a16:creationId xmlns:a16="http://schemas.microsoft.com/office/drawing/2014/main" id="{04BDC075-3C64-48E8-BE3C-53F799DFF92E}"/>
                  </a:ext>
                </a:extLst>
              </p:cNvPr>
              <p:cNvSpPr/>
              <p:nvPr/>
            </p:nvSpPr>
            <p:spPr bwMode="auto">
              <a:xfrm>
                <a:off x="1592377" y="2076463"/>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12" name="矩形 111">
                <a:extLst>
                  <a:ext uri="{FF2B5EF4-FFF2-40B4-BE49-F238E27FC236}">
                    <a16:creationId xmlns:a16="http://schemas.microsoft.com/office/drawing/2014/main" id="{AB38051C-A802-4BE0-A6EB-42ADE85E1847}"/>
                  </a:ext>
                </a:extLst>
              </p:cNvPr>
              <p:cNvSpPr/>
              <p:nvPr/>
            </p:nvSpPr>
            <p:spPr bwMode="auto">
              <a:xfrm>
                <a:off x="1592377" y="2246738"/>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13" name="矩形 112">
                <a:extLst>
                  <a:ext uri="{FF2B5EF4-FFF2-40B4-BE49-F238E27FC236}">
                    <a16:creationId xmlns:a16="http://schemas.microsoft.com/office/drawing/2014/main" id="{DEC46BDF-BD54-4B05-BFD2-736BE6EFC681}"/>
                  </a:ext>
                </a:extLst>
              </p:cNvPr>
              <p:cNvSpPr/>
              <p:nvPr/>
            </p:nvSpPr>
            <p:spPr bwMode="auto">
              <a:xfrm>
                <a:off x="1592377" y="242124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grpSp>
      <p:grpSp>
        <p:nvGrpSpPr>
          <p:cNvPr id="67" name="组合 66">
            <a:extLst>
              <a:ext uri="{FF2B5EF4-FFF2-40B4-BE49-F238E27FC236}">
                <a16:creationId xmlns:a16="http://schemas.microsoft.com/office/drawing/2014/main" id="{E019B35D-C02C-4AEF-8505-07938BF19F6C}"/>
              </a:ext>
            </a:extLst>
          </p:cNvPr>
          <p:cNvGrpSpPr/>
          <p:nvPr/>
        </p:nvGrpSpPr>
        <p:grpSpPr>
          <a:xfrm>
            <a:off x="2950384" y="3609886"/>
            <a:ext cx="3119118" cy="1698529"/>
            <a:chOff x="2355850" y="3365500"/>
            <a:chExt cx="3119118" cy="1876205"/>
          </a:xfrm>
        </p:grpSpPr>
        <p:sp>
          <p:nvSpPr>
            <p:cNvPr id="68" name="object 50">
              <a:extLst>
                <a:ext uri="{FF2B5EF4-FFF2-40B4-BE49-F238E27FC236}">
                  <a16:creationId xmlns:a16="http://schemas.microsoft.com/office/drawing/2014/main" id="{3A27CB58-53B5-4BAA-9FE7-DBEBD7E10629}"/>
                </a:ext>
              </a:extLst>
            </p:cNvPr>
            <p:cNvSpPr/>
            <p:nvPr/>
          </p:nvSpPr>
          <p:spPr>
            <a:xfrm>
              <a:off x="2355850" y="3365500"/>
              <a:ext cx="2012950" cy="0"/>
            </a:xfrm>
            <a:custGeom>
              <a:avLst/>
              <a:gdLst/>
              <a:ahLst/>
              <a:cxnLst/>
              <a:rect l="l" t="t" r="r" b="b"/>
              <a:pathLst>
                <a:path w="2012950">
                  <a:moveTo>
                    <a:pt x="0" y="0"/>
                  </a:moveTo>
                  <a:lnTo>
                    <a:pt x="2012950" y="0"/>
                  </a:lnTo>
                </a:path>
              </a:pathLst>
            </a:custGeom>
            <a:ln w="76200">
              <a:solidFill>
                <a:srgbClr val="0033CC"/>
              </a:solidFill>
            </a:ln>
          </p:spPr>
          <p:txBody>
            <a:bodyPr wrap="square" lIns="0" tIns="0" rIns="0" bIns="0" rtlCol="0"/>
            <a:lstStyle/>
            <a:p>
              <a:endParaRPr>
                <a:solidFill>
                  <a:prstClr val="black"/>
                </a:solidFill>
              </a:endParaRPr>
            </a:p>
          </p:txBody>
        </p:sp>
        <p:sp>
          <p:nvSpPr>
            <p:cNvPr id="69" name="object 51">
              <a:extLst>
                <a:ext uri="{FF2B5EF4-FFF2-40B4-BE49-F238E27FC236}">
                  <a16:creationId xmlns:a16="http://schemas.microsoft.com/office/drawing/2014/main" id="{418E23CB-118F-414E-834C-5286AC03E338}"/>
                </a:ext>
              </a:extLst>
            </p:cNvPr>
            <p:cNvSpPr/>
            <p:nvPr/>
          </p:nvSpPr>
          <p:spPr>
            <a:xfrm>
              <a:off x="4332287" y="3365500"/>
              <a:ext cx="0" cy="1135380"/>
            </a:xfrm>
            <a:custGeom>
              <a:avLst/>
              <a:gdLst/>
              <a:ahLst/>
              <a:cxnLst/>
              <a:rect l="l" t="t" r="r" b="b"/>
              <a:pathLst>
                <a:path h="1135379">
                  <a:moveTo>
                    <a:pt x="0" y="0"/>
                  </a:moveTo>
                  <a:lnTo>
                    <a:pt x="0" y="1135062"/>
                  </a:lnTo>
                </a:path>
              </a:pathLst>
            </a:custGeom>
            <a:ln w="76200">
              <a:solidFill>
                <a:srgbClr val="0033CC"/>
              </a:solidFill>
            </a:ln>
          </p:spPr>
          <p:txBody>
            <a:bodyPr wrap="square" lIns="0" tIns="0" rIns="0" bIns="0" rtlCol="0"/>
            <a:lstStyle/>
            <a:p>
              <a:endParaRPr>
                <a:solidFill>
                  <a:prstClr val="black"/>
                </a:solidFill>
              </a:endParaRPr>
            </a:p>
          </p:txBody>
        </p:sp>
        <p:sp>
          <p:nvSpPr>
            <p:cNvPr id="70" name="object 52">
              <a:extLst>
                <a:ext uri="{FF2B5EF4-FFF2-40B4-BE49-F238E27FC236}">
                  <a16:creationId xmlns:a16="http://schemas.microsoft.com/office/drawing/2014/main" id="{22C9296F-4DE4-4202-9BD2-3A024B062FBE}"/>
                </a:ext>
              </a:extLst>
            </p:cNvPr>
            <p:cNvSpPr/>
            <p:nvPr/>
          </p:nvSpPr>
          <p:spPr>
            <a:xfrm>
              <a:off x="4294187" y="4529137"/>
              <a:ext cx="1097280" cy="0"/>
            </a:xfrm>
            <a:custGeom>
              <a:avLst/>
              <a:gdLst/>
              <a:ahLst/>
              <a:cxnLst/>
              <a:rect l="l" t="t" r="r" b="b"/>
              <a:pathLst>
                <a:path w="1097279">
                  <a:moveTo>
                    <a:pt x="0" y="0"/>
                  </a:moveTo>
                  <a:lnTo>
                    <a:pt x="1096962" y="0"/>
                  </a:lnTo>
                </a:path>
              </a:pathLst>
            </a:custGeom>
            <a:ln w="76200">
              <a:solidFill>
                <a:srgbClr val="0033CC"/>
              </a:solidFill>
            </a:ln>
          </p:spPr>
          <p:txBody>
            <a:bodyPr wrap="square" lIns="0" tIns="0" rIns="0" bIns="0" rtlCol="0"/>
            <a:lstStyle/>
            <a:p>
              <a:endParaRPr>
                <a:solidFill>
                  <a:prstClr val="black"/>
                </a:solidFill>
              </a:endParaRPr>
            </a:p>
          </p:txBody>
        </p:sp>
        <p:sp>
          <p:nvSpPr>
            <p:cNvPr id="71" name="object 53">
              <a:extLst>
                <a:ext uri="{FF2B5EF4-FFF2-40B4-BE49-F238E27FC236}">
                  <a16:creationId xmlns:a16="http://schemas.microsoft.com/office/drawing/2014/main" id="{A2107243-3773-4561-A91C-D772B91D90D7}"/>
                </a:ext>
              </a:extLst>
            </p:cNvPr>
            <p:cNvSpPr/>
            <p:nvPr/>
          </p:nvSpPr>
          <p:spPr>
            <a:xfrm>
              <a:off x="5429249" y="4487862"/>
              <a:ext cx="45719" cy="753843"/>
            </a:xfrm>
            <a:custGeom>
              <a:avLst/>
              <a:gdLst/>
              <a:ahLst/>
              <a:cxnLst/>
              <a:rect l="l" t="t" r="r" b="b"/>
              <a:pathLst>
                <a:path h="592454">
                  <a:moveTo>
                    <a:pt x="0" y="0"/>
                  </a:moveTo>
                  <a:lnTo>
                    <a:pt x="0" y="592137"/>
                  </a:lnTo>
                </a:path>
              </a:pathLst>
            </a:custGeom>
            <a:ln w="76200">
              <a:solidFill>
                <a:srgbClr val="0033CC"/>
              </a:solidFill>
              <a:headEnd type="none" w="med" len="med"/>
              <a:tailEnd type="triangle" w="med" len="med"/>
            </a:ln>
          </p:spPr>
          <p:txBody>
            <a:bodyPr wrap="square" lIns="0" tIns="0" rIns="0" bIns="0" rtlCol="0"/>
            <a:lstStyle/>
            <a:p>
              <a:endParaRPr>
                <a:solidFill>
                  <a:prstClr val="black"/>
                </a:solidFill>
              </a:endParaRPr>
            </a:p>
          </p:txBody>
        </p:sp>
      </p:grpSp>
    </p:spTree>
    <p:extLst>
      <p:ext uri="{BB962C8B-B14F-4D97-AF65-F5344CB8AC3E}">
        <p14:creationId xmlns:p14="http://schemas.microsoft.com/office/powerpoint/2010/main" val="2892595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114E43-01F1-4C40-98EA-D659AC1FBB8F}"/>
              </a:ext>
            </a:extLst>
          </p:cNvPr>
          <p:cNvSpPr>
            <a:spLocks noGrp="1"/>
          </p:cNvSpPr>
          <p:nvPr>
            <p:ph idx="1"/>
          </p:nvPr>
        </p:nvSpPr>
        <p:spPr>
          <a:xfrm>
            <a:off x="374090" y="1359078"/>
            <a:ext cx="8594725" cy="5267325"/>
          </a:xfrm>
        </p:spPr>
        <p:txBody>
          <a:bodyPr/>
          <a:lstStyle/>
          <a:p>
            <a:pPr marL="0" indent="0">
              <a:buNone/>
            </a:pPr>
            <a:r>
              <a:rPr lang="en-US" altLang="zh-CN"/>
              <a:t> </a:t>
            </a:r>
            <a:endParaRPr lang="zh-CN" altLang="en-US" dirty="0"/>
          </a:p>
        </p:txBody>
      </p:sp>
      <p:sp>
        <p:nvSpPr>
          <p:cNvPr id="3" name="object 3"/>
          <p:cNvSpPr txBox="1">
            <a:spLocks noGrp="1"/>
          </p:cNvSpPr>
          <p:nvPr>
            <p:ph type="title"/>
          </p:nvPr>
        </p:nvSpPr>
        <p:spPr>
          <a:xfrm>
            <a:off x="374090" y="475183"/>
            <a:ext cx="8693710" cy="553998"/>
          </a:xfrm>
          <a:prstGeom prst="rect">
            <a:avLst/>
          </a:prstGeom>
        </p:spPr>
        <p:txBody>
          <a:bodyPr vert="horz" wrap="square" lIns="0" tIns="0" rIns="0" bIns="0" rtlCol="0">
            <a:spAutoFit/>
          </a:bodyPr>
          <a:lstStyle/>
          <a:p>
            <a:pPr marL="12700">
              <a:lnSpc>
                <a:spcPct val="100000"/>
              </a:lnSpc>
            </a:pPr>
            <a:r>
              <a:rPr lang="zh-CN" altLang="en-US" dirty="0"/>
              <a:t>读磁盘扇区</a:t>
            </a:r>
            <a:r>
              <a:rPr lang="zh-CN" altLang="en-US" spc="-70" dirty="0"/>
              <a:t> </a:t>
            </a:r>
            <a:r>
              <a:rPr lang="en-US" altLang="zh-CN" spc="-5" dirty="0"/>
              <a:t>(1)</a:t>
            </a:r>
            <a:endParaRPr spc="-5" dirty="0"/>
          </a:p>
        </p:txBody>
      </p:sp>
      <p:sp>
        <p:nvSpPr>
          <p:cNvPr id="56" name="object 51">
            <a:extLst>
              <a:ext uri="{FF2B5EF4-FFF2-40B4-BE49-F238E27FC236}">
                <a16:creationId xmlns:a16="http://schemas.microsoft.com/office/drawing/2014/main" id="{0FEEF345-7C53-4555-B259-8D8B8186DF23}"/>
              </a:ext>
            </a:extLst>
          </p:cNvPr>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dirty="0">
                <a:solidFill>
                  <a:prstClr val="black"/>
                </a:solidFill>
                <a:cs typeface="Calibri"/>
              </a:rPr>
              <a:t>磁盘控制器读扇区，并执行到主存的</a:t>
            </a:r>
            <a:r>
              <a:rPr lang="en-US" altLang="zh-CN" sz="2400" dirty="0">
                <a:solidFill>
                  <a:prstClr val="black"/>
                </a:solidFill>
                <a:cs typeface="Calibri"/>
              </a:rPr>
              <a:t>DMA</a:t>
            </a:r>
            <a:r>
              <a:rPr lang="zh-CN" altLang="en-US" sz="2400" dirty="0">
                <a:solidFill>
                  <a:prstClr val="black"/>
                </a:solidFill>
                <a:cs typeface="Calibri"/>
              </a:rPr>
              <a:t>传送。</a:t>
            </a:r>
            <a:endParaRPr sz="2400" dirty="0">
              <a:solidFill>
                <a:prstClr val="black"/>
              </a:solidFill>
              <a:cs typeface="Calibri"/>
            </a:endParaRPr>
          </a:p>
        </p:txBody>
      </p:sp>
      <p:grpSp>
        <p:nvGrpSpPr>
          <p:cNvPr id="57" name="组合 56">
            <a:extLst>
              <a:ext uri="{FF2B5EF4-FFF2-40B4-BE49-F238E27FC236}">
                <a16:creationId xmlns:a16="http://schemas.microsoft.com/office/drawing/2014/main" id="{A9196112-6774-4212-907A-E3F9FF10D67A}"/>
              </a:ext>
            </a:extLst>
          </p:cNvPr>
          <p:cNvGrpSpPr/>
          <p:nvPr/>
        </p:nvGrpSpPr>
        <p:grpSpPr>
          <a:xfrm>
            <a:off x="855662" y="1067434"/>
            <a:ext cx="7277100" cy="5541854"/>
            <a:chOff x="855662" y="1067434"/>
            <a:chExt cx="7277100" cy="5541854"/>
          </a:xfrm>
        </p:grpSpPr>
        <p:sp>
          <p:nvSpPr>
            <p:cNvPr id="58" name="object 40">
              <a:extLst>
                <a:ext uri="{FF2B5EF4-FFF2-40B4-BE49-F238E27FC236}">
                  <a16:creationId xmlns:a16="http://schemas.microsoft.com/office/drawing/2014/main" id="{5363E22C-22FC-4B2C-B4BE-44342B137C91}"/>
                </a:ext>
              </a:extLst>
            </p:cNvPr>
            <p:cNvSpPr/>
            <p:nvPr/>
          </p:nvSpPr>
          <p:spPr>
            <a:xfrm flipH="1">
              <a:off x="6011323" y="5841860"/>
              <a:ext cx="45719" cy="360000"/>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59" name="矩形 58">
              <a:extLst>
                <a:ext uri="{FF2B5EF4-FFF2-40B4-BE49-F238E27FC236}">
                  <a16:creationId xmlns:a16="http://schemas.microsoft.com/office/drawing/2014/main" id="{798F0F9D-EC68-4514-8DC6-9DF517FFCF9D}"/>
                </a:ext>
              </a:extLst>
            </p:cNvPr>
            <p:cNvSpPr/>
            <p:nvPr/>
          </p:nvSpPr>
          <p:spPr>
            <a:xfrm>
              <a:off x="5364770" y="5282380"/>
              <a:ext cx="1338828" cy="546735"/>
            </a:xfrm>
            <a:prstGeom prst="rect">
              <a:avLst/>
            </a:prstGeom>
            <a:ln>
              <a:solidFill>
                <a:schemeClr val="tx1"/>
              </a:solidFill>
            </a:ln>
          </p:spPr>
          <p:txBody>
            <a:bodyPr wrap="none" anchor="ctr" anchorCtr="1">
              <a:noAutofit/>
            </a:bodyPr>
            <a:lstStyle/>
            <a:p>
              <a:r>
                <a:rPr lang="zh-CN" altLang="en-US" sz="2000" dirty="0"/>
                <a:t>磁盘控制器</a:t>
              </a:r>
            </a:p>
          </p:txBody>
        </p:sp>
        <p:sp>
          <p:nvSpPr>
            <p:cNvPr id="60" name="流程图: 磁盘 59">
              <a:extLst>
                <a:ext uri="{FF2B5EF4-FFF2-40B4-BE49-F238E27FC236}">
                  <a16:creationId xmlns:a16="http://schemas.microsoft.com/office/drawing/2014/main" id="{937FBEE6-2401-4EDE-9A2D-541FF06949D2}"/>
                </a:ext>
              </a:extLst>
            </p:cNvPr>
            <p:cNvSpPr/>
            <p:nvPr/>
          </p:nvSpPr>
          <p:spPr bwMode="auto">
            <a:xfrm>
              <a:off x="5362573" y="6083160"/>
              <a:ext cx="1341025" cy="526128"/>
            </a:xfrm>
            <a:prstGeom prst="flowChartMagneticDisk">
              <a:avLst/>
            </a:prstGeom>
            <a:ln>
              <a:solidFill>
                <a:schemeClr val="tx1"/>
              </a:solidFill>
            </a:ln>
          </p:spPr>
          <p:txBody>
            <a:bodyPr wrap="none" anchor="ctr" anchorCtr="1">
              <a:noAutofit/>
            </a:bodyPr>
            <a:lstStyle/>
            <a:p>
              <a:r>
                <a:rPr lang="zh-CN" altLang="en-US" sz="2000" dirty="0">
                  <a:latin typeface="Calibri" pitchFamily="34" charset="0"/>
                </a:rPr>
                <a:t>磁盘</a:t>
              </a:r>
            </a:p>
          </p:txBody>
        </p:sp>
        <p:sp>
          <p:nvSpPr>
            <p:cNvPr id="61" name="object 15">
              <a:extLst>
                <a:ext uri="{FF2B5EF4-FFF2-40B4-BE49-F238E27FC236}">
                  <a16:creationId xmlns:a16="http://schemas.microsoft.com/office/drawing/2014/main" id="{21B9C00C-CE1B-48CF-B37D-922FB7DC5610}"/>
                </a:ext>
              </a:extLst>
            </p:cNvPr>
            <p:cNvSpPr/>
            <p:nvPr/>
          </p:nvSpPr>
          <p:spPr>
            <a:xfrm>
              <a:off x="977727" y="1387322"/>
              <a:ext cx="2971800" cy="2709546"/>
            </a:xfrm>
            <a:custGeom>
              <a:avLst/>
              <a:gdLst/>
              <a:ahLst/>
              <a:cxnLst/>
              <a:rect l="l" t="t" r="r" b="b"/>
              <a:pathLst>
                <a:path w="2971800" h="2438400">
                  <a:moveTo>
                    <a:pt x="0" y="0"/>
                  </a:moveTo>
                  <a:lnTo>
                    <a:pt x="2971800" y="0"/>
                  </a:lnTo>
                  <a:lnTo>
                    <a:pt x="2971800" y="2438400"/>
                  </a:lnTo>
                  <a:lnTo>
                    <a:pt x="0" y="2438400"/>
                  </a:lnTo>
                  <a:lnTo>
                    <a:pt x="0" y="0"/>
                  </a:lnTo>
                  <a:close/>
                </a:path>
              </a:pathLst>
            </a:custGeom>
            <a:solidFill>
              <a:srgbClr val="FFDB69"/>
            </a:solidFill>
            <a:ln w="12700">
              <a:solidFill>
                <a:srgbClr val="000000"/>
              </a:solidFill>
              <a:prstDash val="dot"/>
            </a:ln>
          </p:spPr>
          <p:txBody>
            <a:bodyPr wrap="square" lIns="0" tIns="0" rIns="0" bIns="0" rtlCol="0"/>
            <a:lstStyle/>
            <a:p>
              <a:endParaRPr>
                <a:solidFill>
                  <a:prstClr val="black"/>
                </a:solidFill>
              </a:endParaRPr>
            </a:p>
          </p:txBody>
        </p:sp>
        <p:sp>
          <p:nvSpPr>
            <p:cNvPr id="62" name="object 4">
              <a:extLst>
                <a:ext uri="{FF2B5EF4-FFF2-40B4-BE49-F238E27FC236}">
                  <a16:creationId xmlns:a16="http://schemas.microsoft.com/office/drawing/2014/main" id="{9388D82D-35D2-4643-AB1D-23FEC3166BD1}"/>
                </a:ext>
              </a:extLst>
            </p:cNvPr>
            <p:cNvSpPr txBox="1"/>
            <p:nvPr/>
          </p:nvSpPr>
          <p:spPr>
            <a:xfrm>
              <a:off x="6918426" y="3291514"/>
              <a:ext cx="1196975" cy="558486"/>
            </a:xfrm>
            <a:prstGeom prst="rect">
              <a:avLst/>
            </a:prstGeom>
            <a:ln w="12700">
              <a:solidFill>
                <a:srgbClr val="000000"/>
              </a:solidFill>
            </a:ln>
          </p:spPr>
          <p:txBody>
            <a:bodyPr vert="horz" wrap="square" lIns="0" tIns="26034" rIns="0" bIns="0" rtlCol="0" anchor="ctr" anchorCtr="1">
              <a:noAutofit/>
            </a:bodyPr>
            <a:lstStyle>
              <a:defPPr>
                <a:defRPr lang="zh-CN"/>
              </a:defPPr>
              <a:lvl1pPr marL="179705" marR="173990" indent="104775">
                <a:spcBef>
                  <a:spcPts val="204"/>
                </a:spcBef>
                <a:defRPr spc="-10">
                  <a:solidFill>
                    <a:prstClr val="black"/>
                  </a:solidFill>
                  <a:cs typeface="Calibri"/>
                </a:defRPr>
              </a:lvl1pPr>
            </a:lstStyle>
            <a:p>
              <a:r>
                <a:rPr lang="zh-CN" altLang="en-US" dirty="0"/>
                <a:t>主存</a:t>
              </a:r>
              <a:endParaRPr dirty="0"/>
            </a:p>
          </p:txBody>
        </p:sp>
        <p:sp>
          <p:nvSpPr>
            <p:cNvPr id="64" name="object 5">
              <a:extLst>
                <a:ext uri="{FF2B5EF4-FFF2-40B4-BE49-F238E27FC236}">
                  <a16:creationId xmlns:a16="http://schemas.microsoft.com/office/drawing/2014/main" id="{BBC7FC5A-2DD8-4474-92C7-4A2EE2FD77F9}"/>
                </a:ext>
              </a:extLst>
            </p:cNvPr>
            <p:cNvSpPr/>
            <p:nvPr/>
          </p:nvSpPr>
          <p:spPr>
            <a:xfrm>
              <a:off x="5405564" y="330694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5" name="object 6">
              <a:extLst>
                <a:ext uri="{FF2B5EF4-FFF2-40B4-BE49-F238E27FC236}">
                  <a16:creationId xmlns:a16="http://schemas.microsoft.com/office/drawing/2014/main" id="{E93ACE6B-5E8F-4ED7-810E-AD5038043F02}"/>
                </a:ext>
              </a:extLst>
            </p:cNvPr>
            <p:cNvSpPr txBox="1"/>
            <p:nvPr/>
          </p:nvSpPr>
          <p:spPr>
            <a:xfrm>
              <a:off x="4437189" y="3287893"/>
              <a:ext cx="968375" cy="552448"/>
            </a:xfrm>
            <a:prstGeom prst="rect">
              <a:avLst/>
            </a:prstGeom>
            <a:ln w="12700">
              <a:solidFill>
                <a:srgbClr val="000000"/>
              </a:solidFill>
            </a:ln>
          </p:spPr>
          <p:txBody>
            <a:bodyPr vert="horz" wrap="square" lIns="0" tIns="26034" rIns="0" bIns="0" rtlCol="0" anchor="ctr" anchorCtr="1">
              <a:noAutofit/>
            </a:bodyPr>
            <a:lstStyle/>
            <a:p>
              <a:pPr marL="179705" marR="173990" indent="104775">
                <a:spcBef>
                  <a:spcPts val="204"/>
                </a:spcBef>
              </a:pPr>
              <a:r>
                <a:rPr spc="-10" dirty="0">
                  <a:solidFill>
                    <a:prstClr val="black"/>
                  </a:solidFill>
                  <a:cs typeface="Calibri"/>
                </a:rPr>
                <a:t>I/O</a:t>
              </a:r>
              <a:r>
                <a:rPr lang="zh-CN" altLang="en-US" spc="-10" dirty="0">
                  <a:solidFill>
                    <a:prstClr val="black"/>
                  </a:solidFill>
                  <a:cs typeface="Calibri"/>
                </a:rPr>
                <a:t>桥</a:t>
              </a:r>
              <a:endParaRPr dirty="0">
                <a:solidFill>
                  <a:prstClr val="black"/>
                </a:solidFill>
                <a:cs typeface="Calibri"/>
              </a:endParaRPr>
            </a:p>
          </p:txBody>
        </p:sp>
        <p:sp>
          <p:nvSpPr>
            <p:cNvPr id="66" name="object 7">
              <a:extLst>
                <a:ext uri="{FF2B5EF4-FFF2-40B4-BE49-F238E27FC236}">
                  <a16:creationId xmlns:a16="http://schemas.microsoft.com/office/drawing/2014/main" id="{463C170A-A764-4088-B612-4854B8FE72D9}"/>
                </a:ext>
              </a:extLst>
            </p:cNvPr>
            <p:cNvSpPr/>
            <p:nvPr/>
          </p:nvSpPr>
          <p:spPr>
            <a:xfrm>
              <a:off x="2984500" y="330694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7" name="object 8">
              <a:extLst>
                <a:ext uri="{FF2B5EF4-FFF2-40B4-BE49-F238E27FC236}">
                  <a16:creationId xmlns:a16="http://schemas.microsoft.com/office/drawing/2014/main" id="{2A15C292-989C-449E-B986-99F306178DC4}"/>
                </a:ext>
              </a:extLst>
            </p:cNvPr>
            <p:cNvSpPr txBox="1"/>
            <p:nvPr/>
          </p:nvSpPr>
          <p:spPr>
            <a:xfrm>
              <a:off x="1084262" y="3338690"/>
              <a:ext cx="1873250" cy="628650"/>
            </a:xfrm>
            <a:prstGeom prst="rect">
              <a:avLst/>
            </a:prstGeom>
            <a:solidFill>
              <a:schemeClr val="bg1"/>
            </a:solidFill>
            <a:ln w="12700">
              <a:solidFill>
                <a:srgbClr val="000000"/>
              </a:solidFill>
            </a:ln>
          </p:spPr>
          <p:txBody>
            <a:bodyPr vert="horz" wrap="square" lIns="0" tIns="0" rIns="0" bIns="0" rtlCol="0" anchor="ctr" anchorCtr="1">
              <a:noAutofit/>
            </a:bodyPr>
            <a:lstStyle/>
            <a:p>
              <a:pPr algn="ctr"/>
              <a:r>
                <a:rPr lang="zh-CN" altLang="en-US" spc="-5" dirty="0">
                  <a:solidFill>
                    <a:prstClr val="black"/>
                  </a:solidFill>
                  <a:cs typeface="Calibri"/>
                </a:rPr>
                <a:t>总线接口</a:t>
              </a:r>
              <a:endParaRPr dirty="0">
                <a:solidFill>
                  <a:prstClr val="black"/>
                </a:solidFill>
                <a:cs typeface="Calibri"/>
              </a:endParaRPr>
            </a:p>
          </p:txBody>
        </p:sp>
        <p:sp>
          <p:nvSpPr>
            <p:cNvPr id="72" name="object 10">
              <a:extLst>
                <a:ext uri="{FF2B5EF4-FFF2-40B4-BE49-F238E27FC236}">
                  <a16:creationId xmlns:a16="http://schemas.microsoft.com/office/drawing/2014/main" id="{672E9F1E-B372-4CD0-80BD-3DC65346BA5F}"/>
                </a:ext>
              </a:extLst>
            </p:cNvPr>
            <p:cNvSpPr/>
            <p:nvPr/>
          </p:nvSpPr>
          <p:spPr>
            <a:xfrm>
              <a:off x="2702529" y="2011540"/>
              <a:ext cx="515334"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3" name="object 11">
              <a:extLst>
                <a:ext uri="{FF2B5EF4-FFF2-40B4-BE49-F238E27FC236}">
                  <a16:creationId xmlns:a16="http://schemas.microsoft.com/office/drawing/2014/main" id="{DDA29CBD-DB73-4407-85DC-8A83BEF275BA}"/>
                </a:ext>
              </a:extLst>
            </p:cNvPr>
            <p:cNvSpPr/>
            <p:nvPr/>
          </p:nvSpPr>
          <p:spPr>
            <a:xfrm>
              <a:off x="2684462" y="2392540"/>
              <a:ext cx="515334"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4" name="object 12">
              <a:extLst>
                <a:ext uri="{FF2B5EF4-FFF2-40B4-BE49-F238E27FC236}">
                  <a16:creationId xmlns:a16="http://schemas.microsoft.com/office/drawing/2014/main" id="{21D070AC-AE68-449F-81C5-7562284CA206}"/>
                </a:ext>
              </a:extLst>
            </p:cNvPr>
            <p:cNvSpPr txBox="1"/>
            <p:nvPr/>
          </p:nvSpPr>
          <p:spPr>
            <a:xfrm>
              <a:off x="3236741" y="2011540"/>
              <a:ext cx="633094" cy="720710"/>
            </a:xfrm>
            <a:prstGeom prst="rect">
              <a:avLst/>
            </a:prstGeom>
            <a:solidFill>
              <a:schemeClr val="bg1"/>
            </a:solidFill>
            <a:ln w="12700">
              <a:solidFill>
                <a:srgbClr val="000000"/>
              </a:solidFill>
            </a:ln>
          </p:spPr>
          <p:txBody>
            <a:bodyPr vert="horz" wrap="square" lIns="0" tIns="0" rIns="0" bIns="0" rtlCol="0" anchor="ctr" anchorCtr="1">
              <a:noAutofit/>
            </a:bodyPr>
            <a:lstStyle/>
            <a:p>
              <a:pPr>
                <a:spcBef>
                  <a:spcPts val="1250"/>
                </a:spcBef>
              </a:pPr>
              <a:r>
                <a:rPr b="1" spc="-20" dirty="0">
                  <a:solidFill>
                    <a:prstClr val="black"/>
                  </a:solidFill>
                  <a:cs typeface="Calibri"/>
                </a:rPr>
                <a:t>ALU</a:t>
              </a:r>
              <a:endParaRPr b="1" dirty="0">
                <a:solidFill>
                  <a:prstClr val="black"/>
                </a:solidFill>
                <a:cs typeface="Calibri"/>
              </a:endParaRPr>
            </a:p>
          </p:txBody>
        </p:sp>
        <p:sp>
          <p:nvSpPr>
            <p:cNvPr id="79" name="object 13">
              <a:extLst>
                <a:ext uri="{FF2B5EF4-FFF2-40B4-BE49-F238E27FC236}">
                  <a16:creationId xmlns:a16="http://schemas.microsoft.com/office/drawing/2014/main" id="{0C1F7E6C-4E9A-409F-8C5B-D5353E4EE403}"/>
                </a:ext>
              </a:extLst>
            </p:cNvPr>
            <p:cNvSpPr txBox="1"/>
            <p:nvPr/>
          </p:nvSpPr>
          <p:spPr>
            <a:xfrm>
              <a:off x="1555504" y="1472542"/>
              <a:ext cx="1175019" cy="276999"/>
            </a:xfrm>
            <a:prstGeom prst="rect">
              <a:avLst/>
            </a:prstGeom>
          </p:spPr>
          <p:txBody>
            <a:bodyPr vert="horz" wrap="square" lIns="0" tIns="0" rIns="0" bIns="0" rtlCol="0">
              <a:noAutofit/>
            </a:bodyPr>
            <a:lstStyle/>
            <a:p>
              <a:pPr marL="12700"/>
              <a:r>
                <a:rPr lang="zh-CN" altLang="en-US" b="1" spc="-15" dirty="0">
                  <a:solidFill>
                    <a:prstClr val="black"/>
                  </a:solidFill>
                  <a:cs typeface="Calibri"/>
                </a:rPr>
                <a:t>寄存器文件</a:t>
              </a:r>
              <a:endParaRPr dirty="0">
                <a:solidFill>
                  <a:prstClr val="black"/>
                </a:solidFill>
                <a:cs typeface="Calibri"/>
              </a:endParaRPr>
            </a:p>
          </p:txBody>
        </p:sp>
        <p:sp>
          <p:nvSpPr>
            <p:cNvPr id="80" name="object 14">
              <a:extLst>
                <a:ext uri="{FF2B5EF4-FFF2-40B4-BE49-F238E27FC236}">
                  <a16:creationId xmlns:a16="http://schemas.microsoft.com/office/drawing/2014/main" id="{94BD682B-5985-4576-B33D-5D701456A988}"/>
                </a:ext>
              </a:extLst>
            </p:cNvPr>
            <p:cNvSpPr/>
            <p:nvPr/>
          </p:nvSpPr>
          <p:spPr>
            <a:xfrm>
              <a:off x="1829185" y="2830692"/>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81" name="object 16">
              <a:extLst>
                <a:ext uri="{FF2B5EF4-FFF2-40B4-BE49-F238E27FC236}">
                  <a16:creationId xmlns:a16="http://schemas.microsoft.com/office/drawing/2014/main" id="{9A8E1139-36D0-4755-9041-187A97601653}"/>
                </a:ext>
              </a:extLst>
            </p:cNvPr>
            <p:cNvSpPr txBox="1"/>
            <p:nvPr/>
          </p:nvSpPr>
          <p:spPr>
            <a:xfrm>
              <a:off x="986469" y="1067434"/>
              <a:ext cx="1198842" cy="307777"/>
            </a:xfrm>
            <a:prstGeom prst="rect">
              <a:avLst/>
            </a:prstGeom>
          </p:spPr>
          <p:txBody>
            <a:bodyPr vert="horz" wrap="square" lIns="0" tIns="0" rIns="0" bIns="0" rtlCol="0">
              <a:no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82" name="object 23">
              <a:extLst>
                <a:ext uri="{FF2B5EF4-FFF2-40B4-BE49-F238E27FC236}">
                  <a16:creationId xmlns:a16="http://schemas.microsoft.com/office/drawing/2014/main" id="{55788484-2E0B-418A-B828-9E04A064D953}"/>
                </a:ext>
              </a:extLst>
            </p:cNvPr>
            <p:cNvSpPr/>
            <p:nvPr/>
          </p:nvSpPr>
          <p:spPr>
            <a:xfrm>
              <a:off x="4665662" y="386066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83" name="object 24">
              <a:extLst>
                <a:ext uri="{FF2B5EF4-FFF2-40B4-BE49-F238E27FC236}">
                  <a16:creationId xmlns:a16="http://schemas.microsoft.com/office/drawing/2014/main" id="{E42C5762-34DD-4120-AFE6-72746A5CDAF6}"/>
                </a:ext>
              </a:extLst>
            </p:cNvPr>
            <p:cNvSpPr/>
            <p:nvPr/>
          </p:nvSpPr>
          <p:spPr>
            <a:xfrm>
              <a:off x="4665662" y="386066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84" name="object 25">
              <a:extLst>
                <a:ext uri="{FF2B5EF4-FFF2-40B4-BE49-F238E27FC236}">
                  <a16:creationId xmlns:a16="http://schemas.microsoft.com/office/drawing/2014/main" id="{FD3B5880-0D05-4713-99BF-DECF17688028}"/>
                </a:ext>
              </a:extLst>
            </p:cNvPr>
            <p:cNvSpPr/>
            <p:nvPr/>
          </p:nvSpPr>
          <p:spPr>
            <a:xfrm>
              <a:off x="577056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5" name="object 26">
              <a:extLst>
                <a:ext uri="{FF2B5EF4-FFF2-40B4-BE49-F238E27FC236}">
                  <a16:creationId xmlns:a16="http://schemas.microsoft.com/office/drawing/2014/main" id="{BABA1D2C-D71A-42B2-91DA-866941C940E3}"/>
                </a:ext>
              </a:extLst>
            </p:cNvPr>
            <p:cNvSpPr/>
            <p:nvPr/>
          </p:nvSpPr>
          <p:spPr>
            <a:xfrm>
              <a:off x="5770561"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86" name="object 28">
              <a:extLst>
                <a:ext uri="{FF2B5EF4-FFF2-40B4-BE49-F238E27FC236}">
                  <a16:creationId xmlns:a16="http://schemas.microsoft.com/office/drawing/2014/main" id="{E8B826A4-5382-4249-9E16-4FBCD7B26620}"/>
                </a:ext>
              </a:extLst>
            </p:cNvPr>
            <p:cNvSpPr/>
            <p:nvPr/>
          </p:nvSpPr>
          <p:spPr>
            <a:xfrm>
              <a:off x="34401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7" name="object 29">
              <a:extLst>
                <a:ext uri="{FF2B5EF4-FFF2-40B4-BE49-F238E27FC236}">
                  <a16:creationId xmlns:a16="http://schemas.microsoft.com/office/drawing/2014/main" id="{EB0D9FB8-D94E-4787-8637-1E1F88D52A4A}"/>
                </a:ext>
              </a:extLst>
            </p:cNvPr>
            <p:cNvSpPr/>
            <p:nvPr/>
          </p:nvSpPr>
          <p:spPr>
            <a:xfrm>
              <a:off x="34401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88" name="object 30">
              <a:extLst>
                <a:ext uri="{FF2B5EF4-FFF2-40B4-BE49-F238E27FC236}">
                  <a16:creationId xmlns:a16="http://schemas.microsoft.com/office/drawing/2014/main" id="{6D638C94-3317-48BA-AD68-90BC6A092D58}"/>
                </a:ext>
              </a:extLst>
            </p:cNvPr>
            <p:cNvSpPr/>
            <p:nvPr/>
          </p:nvSpPr>
          <p:spPr>
            <a:xfrm>
              <a:off x="3021012" y="532116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a:solidFill>
                <a:schemeClr val="tx1"/>
              </a:solidFill>
            </a:ln>
          </p:spPr>
          <p:txBody>
            <a:bodyPr wrap="none" anchor="ctr" anchorCtr="1">
              <a:noAutofit/>
            </a:bodyPr>
            <a:lstStyle/>
            <a:p>
              <a:r>
                <a:rPr lang="zh-CN" altLang="en-US" sz="2000" dirty="0"/>
                <a:t>图形适配器</a:t>
              </a:r>
            </a:p>
          </p:txBody>
        </p:sp>
        <p:sp>
          <p:nvSpPr>
            <p:cNvPr id="89" name="object 32">
              <a:extLst>
                <a:ext uri="{FF2B5EF4-FFF2-40B4-BE49-F238E27FC236}">
                  <a16:creationId xmlns:a16="http://schemas.microsoft.com/office/drawing/2014/main" id="{D4AE0939-A49D-4FCF-B8C7-2D6B5385F929}"/>
                </a:ext>
              </a:extLst>
            </p:cNvPr>
            <p:cNvSpPr/>
            <p:nvPr/>
          </p:nvSpPr>
          <p:spPr>
            <a:xfrm>
              <a:off x="17637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90" name="object 33">
              <a:extLst>
                <a:ext uri="{FF2B5EF4-FFF2-40B4-BE49-F238E27FC236}">
                  <a16:creationId xmlns:a16="http://schemas.microsoft.com/office/drawing/2014/main" id="{744272EC-9870-4DC6-8289-F4DB84BF35F9}"/>
                </a:ext>
              </a:extLst>
            </p:cNvPr>
            <p:cNvSpPr/>
            <p:nvPr/>
          </p:nvSpPr>
          <p:spPr>
            <a:xfrm>
              <a:off x="17637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91" name="object 34">
              <a:extLst>
                <a:ext uri="{FF2B5EF4-FFF2-40B4-BE49-F238E27FC236}">
                  <a16:creationId xmlns:a16="http://schemas.microsoft.com/office/drawing/2014/main" id="{2E4E3F0A-F4C4-4CC5-9171-C5A0915A8297}"/>
                </a:ext>
              </a:extLst>
            </p:cNvPr>
            <p:cNvSpPr txBox="1"/>
            <p:nvPr/>
          </p:nvSpPr>
          <p:spPr>
            <a:xfrm>
              <a:off x="1420812" y="5308460"/>
              <a:ext cx="1143000" cy="520655"/>
            </a:xfrm>
            <a:prstGeom prst="rect">
              <a:avLst/>
            </a:prstGeom>
            <a:ln>
              <a:solidFill>
                <a:schemeClr val="tx1"/>
              </a:solidFill>
            </a:ln>
          </p:spPr>
          <p:txBody>
            <a:bodyPr wrap="none" anchor="ctr" anchorCtr="1">
              <a:noAutofit/>
            </a:bodyPr>
            <a:lstStyle>
              <a:defPPr>
                <a:defRPr lang="zh-CN"/>
              </a:defPPr>
              <a:lvl1pPr>
                <a:defRPr sz="2000"/>
              </a:lvl1pPr>
            </a:lstStyle>
            <a:p>
              <a:pPr algn="ctr">
                <a:lnSpc>
                  <a:spcPct val="90000"/>
                </a:lnSpc>
              </a:pPr>
              <a:r>
                <a:rPr dirty="0"/>
                <a:t>USB</a:t>
              </a:r>
            </a:p>
            <a:p>
              <a:pPr algn="ctr">
                <a:lnSpc>
                  <a:spcPct val="90000"/>
                </a:lnSpc>
              </a:pPr>
              <a:r>
                <a:rPr lang="zh-CN" altLang="en-US" dirty="0"/>
                <a:t>控制器</a:t>
              </a:r>
              <a:endParaRPr dirty="0"/>
            </a:p>
          </p:txBody>
        </p:sp>
        <p:sp>
          <p:nvSpPr>
            <p:cNvPr id="92" name="object 35">
              <a:extLst>
                <a:ext uri="{FF2B5EF4-FFF2-40B4-BE49-F238E27FC236}">
                  <a16:creationId xmlns:a16="http://schemas.microsoft.com/office/drawing/2014/main" id="{07C6A726-AB69-405B-AC4A-39D105A09E5F}"/>
                </a:ext>
              </a:extLst>
            </p:cNvPr>
            <p:cNvSpPr/>
            <p:nvPr/>
          </p:nvSpPr>
          <p:spPr>
            <a:xfrm>
              <a:off x="1649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3" name="object 37">
              <a:extLst>
                <a:ext uri="{FF2B5EF4-FFF2-40B4-BE49-F238E27FC236}">
                  <a16:creationId xmlns:a16="http://schemas.microsoft.com/office/drawing/2014/main" id="{3F4591D6-C48D-4ADB-8C4F-09DF8D8A291A}"/>
                </a:ext>
              </a:extLst>
            </p:cNvPr>
            <p:cNvSpPr/>
            <p:nvPr/>
          </p:nvSpPr>
          <p:spPr>
            <a:xfrm>
              <a:off x="2411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4" name="object 39">
              <a:extLst>
                <a:ext uri="{FF2B5EF4-FFF2-40B4-BE49-F238E27FC236}">
                  <a16:creationId xmlns:a16="http://schemas.microsoft.com/office/drawing/2014/main" id="{2AF58D40-D91B-440E-B611-E1C2A193A892}"/>
                </a:ext>
              </a:extLst>
            </p:cNvPr>
            <p:cNvSpPr txBox="1"/>
            <p:nvPr/>
          </p:nvSpPr>
          <p:spPr>
            <a:xfrm>
              <a:off x="1420812" y="6159360"/>
              <a:ext cx="151130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鼠标</a:t>
              </a:r>
              <a:r>
                <a:rPr spc="-5" dirty="0">
                  <a:solidFill>
                    <a:prstClr val="black"/>
                  </a:solidFill>
                  <a:cs typeface="Calibri"/>
                </a:rPr>
                <a:t> </a:t>
              </a:r>
              <a:r>
                <a:rPr spc="60" dirty="0">
                  <a:solidFill>
                    <a:prstClr val="black"/>
                  </a:solidFill>
                  <a:cs typeface="Calibri"/>
                </a:rPr>
                <a:t> </a:t>
              </a:r>
              <a:r>
                <a:rPr lang="en-US" spc="60" dirty="0">
                  <a:solidFill>
                    <a:prstClr val="black"/>
                  </a:solidFill>
                  <a:cs typeface="Calibri"/>
                </a:rPr>
                <a:t>     </a:t>
              </a:r>
              <a:r>
                <a:rPr lang="zh-CN" altLang="en-US" spc="60" dirty="0">
                  <a:solidFill>
                    <a:prstClr val="black"/>
                  </a:solidFill>
                  <a:cs typeface="Calibri"/>
                </a:rPr>
                <a:t>键盘</a:t>
              </a:r>
              <a:endParaRPr dirty="0">
                <a:solidFill>
                  <a:prstClr val="black"/>
                </a:solidFill>
                <a:cs typeface="Calibri"/>
              </a:endParaRPr>
            </a:p>
          </p:txBody>
        </p:sp>
        <p:sp>
          <p:nvSpPr>
            <p:cNvPr id="95" name="object 40">
              <a:extLst>
                <a:ext uri="{FF2B5EF4-FFF2-40B4-BE49-F238E27FC236}">
                  <a16:creationId xmlns:a16="http://schemas.microsoft.com/office/drawing/2014/main" id="{9901D3C3-E1F9-4761-AB4E-F70AA0BC1E27}"/>
                </a:ext>
              </a:extLst>
            </p:cNvPr>
            <p:cNvSpPr/>
            <p:nvPr/>
          </p:nvSpPr>
          <p:spPr>
            <a:xfrm>
              <a:off x="3706812" y="5841860"/>
              <a:ext cx="0" cy="241300"/>
            </a:xfrm>
            <a:custGeom>
              <a:avLst/>
              <a:gdLst/>
              <a:ahLst/>
              <a:cxnLst/>
              <a:rect l="l" t="t" r="r" b="b"/>
              <a:pathLst>
                <a:path h="241300">
                  <a:moveTo>
                    <a:pt x="0" y="0"/>
                  </a:moveTo>
                  <a:lnTo>
                    <a:pt x="0" y="2413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96" name="object 42">
              <a:extLst>
                <a:ext uri="{FF2B5EF4-FFF2-40B4-BE49-F238E27FC236}">
                  <a16:creationId xmlns:a16="http://schemas.microsoft.com/office/drawing/2014/main" id="{6E5CB315-14F4-403F-BB0A-1C3194273BC9}"/>
                </a:ext>
              </a:extLst>
            </p:cNvPr>
            <p:cNvSpPr txBox="1"/>
            <p:nvPr/>
          </p:nvSpPr>
          <p:spPr>
            <a:xfrm>
              <a:off x="3346449" y="6136269"/>
              <a:ext cx="720725" cy="276999"/>
            </a:xfrm>
            <a:prstGeom prst="rect">
              <a:avLst/>
            </a:prstGeom>
          </p:spPr>
          <p:txBody>
            <a:bodyPr vert="horz" wrap="square" lIns="0" tIns="0" rIns="0" bIns="0" rtlCol="0">
              <a:spAutoFit/>
            </a:bodyPr>
            <a:lstStyle/>
            <a:p>
              <a:pPr marL="12700"/>
              <a:r>
                <a:rPr lang="zh-CN" altLang="en-US" spc="-10" dirty="0">
                  <a:solidFill>
                    <a:prstClr val="black"/>
                  </a:solidFill>
                  <a:cs typeface="Calibri"/>
                </a:rPr>
                <a:t>显示器</a:t>
              </a:r>
              <a:endParaRPr dirty="0">
                <a:solidFill>
                  <a:prstClr val="black"/>
                </a:solidFill>
                <a:cs typeface="Calibri"/>
              </a:endParaRPr>
            </a:p>
          </p:txBody>
        </p:sp>
        <p:sp>
          <p:nvSpPr>
            <p:cNvPr id="97" name="object 49">
              <a:extLst>
                <a:ext uri="{FF2B5EF4-FFF2-40B4-BE49-F238E27FC236}">
                  <a16:creationId xmlns:a16="http://schemas.microsoft.com/office/drawing/2014/main" id="{E1D4D223-5740-450F-9F1C-3272D05CADA0}"/>
                </a:ext>
              </a:extLst>
            </p:cNvPr>
            <p:cNvSpPr/>
            <p:nvPr/>
          </p:nvSpPr>
          <p:spPr>
            <a:xfrm>
              <a:off x="855662" y="438136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98" name="object 50">
              <a:extLst>
                <a:ext uri="{FF2B5EF4-FFF2-40B4-BE49-F238E27FC236}">
                  <a16:creationId xmlns:a16="http://schemas.microsoft.com/office/drawing/2014/main" id="{F4010DD7-95C5-459C-8B5B-4FE401F6F5B1}"/>
                </a:ext>
              </a:extLst>
            </p:cNvPr>
            <p:cNvSpPr/>
            <p:nvPr/>
          </p:nvSpPr>
          <p:spPr>
            <a:xfrm>
              <a:off x="855662" y="438136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99" name="object 51">
              <a:extLst>
                <a:ext uri="{FF2B5EF4-FFF2-40B4-BE49-F238E27FC236}">
                  <a16:creationId xmlns:a16="http://schemas.microsoft.com/office/drawing/2014/main" id="{8B7708E9-7891-46D7-9DAC-CFBC588D7F91}"/>
                </a:ext>
              </a:extLst>
            </p:cNvPr>
            <p:cNvSpPr/>
            <p:nvPr/>
          </p:nvSpPr>
          <p:spPr>
            <a:xfrm>
              <a:off x="1931987" y="451058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0" name="object 52">
              <a:extLst>
                <a:ext uri="{FF2B5EF4-FFF2-40B4-BE49-F238E27FC236}">
                  <a16:creationId xmlns:a16="http://schemas.microsoft.com/office/drawing/2014/main" id="{498621C6-1C53-4C31-BB44-B104F00A4B44}"/>
                </a:ext>
              </a:extLst>
            </p:cNvPr>
            <p:cNvSpPr/>
            <p:nvPr/>
          </p:nvSpPr>
          <p:spPr>
            <a:xfrm>
              <a:off x="3608387" y="450105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1" name="object 53">
              <a:extLst>
                <a:ext uri="{FF2B5EF4-FFF2-40B4-BE49-F238E27FC236}">
                  <a16:creationId xmlns:a16="http://schemas.microsoft.com/office/drawing/2014/main" id="{A9490EEA-7A4C-4DF1-A837-3954CA3E473F}"/>
                </a:ext>
              </a:extLst>
            </p:cNvPr>
            <p:cNvSpPr/>
            <p:nvPr/>
          </p:nvSpPr>
          <p:spPr>
            <a:xfrm>
              <a:off x="5942012" y="450169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2" name="object 54">
              <a:extLst>
                <a:ext uri="{FF2B5EF4-FFF2-40B4-BE49-F238E27FC236}">
                  <a16:creationId xmlns:a16="http://schemas.microsoft.com/office/drawing/2014/main" id="{C0E2D27A-1082-4C99-A8C8-904E05303894}"/>
                </a:ext>
              </a:extLst>
            </p:cNvPr>
            <p:cNvSpPr txBox="1"/>
            <p:nvPr/>
          </p:nvSpPr>
          <p:spPr>
            <a:xfrm>
              <a:off x="4420680" y="4711560"/>
              <a:ext cx="984884" cy="276999"/>
            </a:xfrm>
            <a:prstGeom prst="rect">
              <a:avLst/>
            </a:prstGeom>
          </p:spPr>
          <p:txBody>
            <a:bodyPr vert="horz" wrap="square" lIns="0" tIns="0" rIns="0" bIns="0" rtlCol="0">
              <a:spAutoFit/>
            </a:bodyPr>
            <a:lstStyle/>
            <a:p>
              <a:pPr marL="12700" algn="ctr"/>
              <a:r>
                <a:rPr spc="-10" dirty="0">
                  <a:solidFill>
                    <a:prstClr val="black"/>
                  </a:solidFill>
                  <a:cs typeface="Calibri"/>
                </a:rPr>
                <a:t>I/O</a:t>
              </a:r>
              <a:r>
                <a:rPr spc="-65" dirty="0">
                  <a:solidFill>
                    <a:prstClr val="black"/>
                  </a:solidFill>
                  <a:cs typeface="Calibri"/>
                </a:rPr>
                <a:t> </a:t>
              </a:r>
              <a:r>
                <a:rPr lang="zh-CN" altLang="en-US" spc="-10" dirty="0">
                  <a:solidFill>
                    <a:prstClr val="black"/>
                  </a:solidFill>
                  <a:cs typeface="Calibri"/>
                </a:rPr>
                <a:t>总线</a:t>
              </a:r>
              <a:endParaRPr dirty="0">
                <a:solidFill>
                  <a:prstClr val="black"/>
                </a:solidFill>
                <a:cs typeface="Calibri"/>
              </a:endParaRPr>
            </a:p>
          </p:txBody>
        </p:sp>
        <p:sp>
          <p:nvSpPr>
            <p:cNvPr id="103" name="object 55">
              <a:extLst>
                <a:ext uri="{FF2B5EF4-FFF2-40B4-BE49-F238E27FC236}">
                  <a16:creationId xmlns:a16="http://schemas.microsoft.com/office/drawing/2014/main" id="{9FCA9798-EA1E-4BE9-8506-0B32BA448DF8}"/>
                </a:ext>
              </a:extLst>
            </p:cNvPr>
            <p:cNvSpPr/>
            <p:nvPr/>
          </p:nvSpPr>
          <p:spPr>
            <a:xfrm>
              <a:off x="4832350" y="447026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grpSp>
          <p:nvGrpSpPr>
            <p:cNvPr id="104" name="组合 103">
              <a:extLst>
                <a:ext uri="{FF2B5EF4-FFF2-40B4-BE49-F238E27FC236}">
                  <a16:creationId xmlns:a16="http://schemas.microsoft.com/office/drawing/2014/main" id="{97F9ADAD-F0C1-4F08-85A1-7F2EA66BE969}"/>
                </a:ext>
              </a:extLst>
            </p:cNvPr>
            <p:cNvGrpSpPr/>
            <p:nvPr/>
          </p:nvGrpSpPr>
          <p:grpSpPr>
            <a:xfrm>
              <a:off x="1592377" y="1904188"/>
              <a:ext cx="1045997" cy="888401"/>
              <a:chOff x="1592377" y="1904189"/>
              <a:chExt cx="609599" cy="684334"/>
            </a:xfrm>
          </p:grpSpPr>
          <p:sp>
            <p:nvSpPr>
              <p:cNvPr id="105" name="矩形 104">
                <a:extLst>
                  <a:ext uri="{FF2B5EF4-FFF2-40B4-BE49-F238E27FC236}">
                    <a16:creationId xmlns:a16="http://schemas.microsoft.com/office/drawing/2014/main" id="{FE83B16A-C2A2-454D-9B1F-81BE6631BB6F}"/>
                  </a:ext>
                </a:extLst>
              </p:cNvPr>
              <p:cNvSpPr/>
              <p:nvPr/>
            </p:nvSpPr>
            <p:spPr bwMode="auto">
              <a:xfrm>
                <a:off x="1592377" y="190418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6" name="矩形 105">
                <a:extLst>
                  <a:ext uri="{FF2B5EF4-FFF2-40B4-BE49-F238E27FC236}">
                    <a16:creationId xmlns:a16="http://schemas.microsoft.com/office/drawing/2014/main" id="{00A758BA-A322-4F48-BB1F-A9F16C2F22DB}"/>
                  </a:ext>
                </a:extLst>
              </p:cNvPr>
              <p:cNvSpPr/>
              <p:nvPr/>
            </p:nvSpPr>
            <p:spPr bwMode="auto">
              <a:xfrm>
                <a:off x="1592377" y="2076463"/>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7" name="矩形 106">
                <a:extLst>
                  <a:ext uri="{FF2B5EF4-FFF2-40B4-BE49-F238E27FC236}">
                    <a16:creationId xmlns:a16="http://schemas.microsoft.com/office/drawing/2014/main" id="{BA6EA544-1F55-48E8-9CC1-2C5896BCB53D}"/>
                  </a:ext>
                </a:extLst>
              </p:cNvPr>
              <p:cNvSpPr/>
              <p:nvPr/>
            </p:nvSpPr>
            <p:spPr bwMode="auto">
              <a:xfrm>
                <a:off x="1592377" y="2246738"/>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8" name="矩形 107">
                <a:extLst>
                  <a:ext uri="{FF2B5EF4-FFF2-40B4-BE49-F238E27FC236}">
                    <a16:creationId xmlns:a16="http://schemas.microsoft.com/office/drawing/2014/main" id="{FC455D61-EDD2-4292-BAB5-B846131F3074}"/>
                  </a:ext>
                </a:extLst>
              </p:cNvPr>
              <p:cNvSpPr/>
              <p:nvPr/>
            </p:nvSpPr>
            <p:spPr bwMode="auto">
              <a:xfrm>
                <a:off x="1592377" y="242124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grpSp>
      <p:grpSp>
        <p:nvGrpSpPr>
          <p:cNvPr id="17" name="组合 16">
            <a:extLst>
              <a:ext uri="{FF2B5EF4-FFF2-40B4-BE49-F238E27FC236}">
                <a16:creationId xmlns:a16="http://schemas.microsoft.com/office/drawing/2014/main" id="{09770D87-6153-46B8-8184-E7BC0D110D39}"/>
              </a:ext>
            </a:extLst>
          </p:cNvPr>
          <p:cNvGrpSpPr/>
          <p:nvPr/>
        </p:nvGrpSpPr>
        <p:grpSpPr>
          <a:xfrm>
            <a:off x="4889255" y="3522215"/>
            <a:ext cx="1995761" cy="1711335"/>
            <a:chOff x="4902042" y="3580516"/>
            <a:chExt cx="1995761" cy="1876206"/>
          </a:xfrm>
        </p:grpSpPr>
        <p:sp>
          <p:nvSpPr>
            <p:cNvPr id="68" name="object 50">
              <a:extLst>
                <a:ext uri="{FF2B5EF4-FFF2-40B4-BE49-F238E27FC236}">
                  <a16:creationId xmlns:a16="http://schemas.microsoft.com/office/drawing/2014/main" id="{3A27CB58-53B5-4BAA-9FE7-DBEBD7E10629}"/>
                </a:ext>
              </a:extLst>
            </p:cNvPr>
            <p:cNvSpPr/>
            <p:nvPr/>
          </p:nvSpPr>
          <p:spPr>
            <a:xfrm flipH="1" flipV="1">
              <a:off x="4976654" y="3580516"/>
              <a:ext cx="1921149" cy="45719"/>
            </a:xfrm>
            <a:custGeom>
              <a:avLst/>
              <a:gdLst/>
              <a:ahLst/>
              <a:cxnLst/>
              <a:rect l="l" t="t" r="r" b="b"/>
              <a:pathLst>
                <a:path w="2012950">
                  <a:moveTo>
                    <a:pt x="0" y="0"/>
                  </a:moveTo>
                  <a:lnTo>
                    <a:pt x="2012950" y="0"/>
                  </a:lnTo>
                </a:path>
              </a:pathLst>
            </a:custGeom>
            <a:ln w="76200">
              <a:solidFill>
                <a:srgbClr val="0033CC"/>
              </a:solidFill>
              <a:headEnd type="triangle" w="med" len="med"/>
              <a:tailEnd type="none" w="med" len="med"/>
            </a:ln>
          </p:spPr>
          <p:txBody>
            <a:bodyPr wrap="square" lIns="0" tIns="0" rIns="0" bIns="0" rtlCol="0"/>
            <a:lstStyle/>
            <a:p>
              <a:endParaRPr>
                <a:solidFill>
                  <a:prstClr val="black"/>
                </a:solidFill>
              </a:endParaRPr>
            </a:p>
          </p:txBody>
        </p:sp>
        <p:sp>
          <p:nvSpPr>
            <p:cNvPr id="69" name="object 51">
              <a:extLst>
                <a:ext uri="{FF2B5EF4-FFF2-40B4-BE49-F238E27FC236}">
                  <a16:creationId xmlns:a16="http://schemas.microsoft.com/office/drawing/2014/main" id="{418E23CB-118F-414E-834C-5286AC03E338}"/>
                </a:ext>
              </a:extLst>
            </p:cNvPr>
            <p:cNvSpPr/>
            <p:nvPr/>
          </p:nvSpPr>
          <p:spPr>
            <a:xfrm>
              <a:off x="4940142" y="3580517"/>
              <a:ext cx="0" cy="1135380"/>
            </a:xfrm>
            <a:custGeom>
              <a:avLst/>
              <a:gdLst/>
              <a:ahLst/>
              <a:cxnLst/>
              <a:rect l="l" t="t" r="r" b="b"/>
              <a:pathLst>
                <a:path h="1135379">
                  <a:moveTo>
                    <a:pt x="0" y="0"/>
                  </a:moveTo>
                  <a:lnTo>
                    <a:pt x="0" y="1135062"/>
                  </a:lnTo>
                </a:path>
              </a:pathLst>
            </a:custGeom>
            <a:ln w="76200">
              <a:solidFill>
                <a:srgbClr val="0033CC"/>
              </a:solidFill>
            </a:ln>
          </p:spPr>
          <p:txBody>
            <a:bodyPr wrap="square" lIns="0" tIns="0" rIns="0" bIns="0" rtlCol="0"/>
            <a:lstStyle/>
            <a:p>
              <a:endParaRPr>
                <a:solidFill>
                  <a:prstClr val="black"/>
                </a:solidFill>
              </a:endParaRPr>
            </a:p>
          </p:txBody>
        </p:sp>
        <p:sp>
          <p:nvSpPr>
            <p:cNvPr id="70" name="object 52">
              <a:extLst>
                <a:ext uri="{FF2B5EF4-FFF2-40B4-BE49-F238E27FC236}">
                  <a16:creationId xmlns:a16="http://schemas.microsoft.com/office/drawing/2014/main" id="{22C9296F-4DE4-4202-9BD2-3A024B062FBE}"/>
                </a:ext>
              </a:extLst>
            </p:cNvPr>
            <p:cNvSpPr/>
            <p:nvPr/>
          </p:nvSpPr>
          <p:spPr>
            <a:xfrm>
              <a:off x="4902042" y="4744154"/>
              <a:ext cx="1097280" cy="0"/>
            </a:xfrm>
            <a:custGeom>
              <a:avLst/>
              <a:gdLst/>
              <a:ahLst/>
              <a:cxnLst/>
              <a:rect l="l" t="t" r="r" b="b"/>
              <a:pathLst>
                <a:path w="1097279">
                  <a:moveTo>
                    <a:pt x="0" y="0"/>
                  </a:moveTo>
                  <a:lnTo>
                    <a:pt x="1096962" y="0"/>
                  </a:lnTo>
                </a:path>
              </a:pathLst>
            </a:custGeom>
            <a:ln w="76200">
              <a:solidFill>
                <a:srgbClr val="0033CC"/>
              </a:solidFill>
            </a:ln>
          </p:spPr>
          <p:txBody>
            <a:bodyPr wrap="square" lIns="0" tIns="0" rIns="0" bIns="0" rtlCol="0"/>
            <a:lstStyle/>
            <a:p>
              <a:endParaRPr>
                <a:solidFill>
                  <a:prstClr val="black"/>
                </a:solidFill>
              </a:endParaRPr>
            </a:p>
          </p:txBody>
        </p:sp>
        <p:sp>
          <p:nvSpPr>
            <p:cNvPr id="71" name="object 53">
              <a:extLst>
                <a:ext uri="{FF2B5EF4-FFF2-40B4-BE49-F238E27FC236}">
                  <a16:creationId xmlns:a16="http://schemas.microsoft.com/office/drawing/2014/main" id="{A2107243-3773-4561-A91C-D772B91D90D7}"/>
                </a:ext>
              </a:extLst>
            </p:cNvPr>
            <p:cNvSpPr/>
            <p:nvPr/>
          </p:nvSpPr>
          <p:spPr>
            <a:xfrm>
              <a:off x="6037104" y="4702879"/>
              <a:ext cx="45719" cy="753843"/>
            </a:xfrm>
            <a:custGeom>
              <a:avLst/>
              <a:gdLst/>
              <a:ahLst/>
              <a:cxnLst/>
              <a:rect l="l" t="t" r="r" b="b"/>
              <a:pathLst>
                <a:path h="592454">
                  <a:moveTo>
                    <a:pt x="0" y="0"/>
                  </a:moveTo>
                  <a:lnTo>
                    <a:pt x="0" y="592137"/>
                  </a:lnTo>
                </a:path>
              </a:pathLst>
            </a:custGeom>
            <a:ln w="76200">
              <a:solidFill>
                <a:srgbClr val="0033CC"/>
              </a:solidFill>
              <a:headEnd type="none" w="med" len="med"/>
              <a:tailEnd type="none" w="med" len="med"/>
            </a:ln>
          </p:spPr>
          <p:txBody>
            <a:bodyPr wrap="square" lIns="0" tIns="0" rIns="0" bIns="0" rtlCol="0"/>
            <a:lstStyle/>
            <a:p>
              <a:endParaRPr>
                <a:solidFill>
                  <a:prstClr val="black"/>
                </a:solidFill>
              </a:endParaRPr>
            </a:p>
          </p:txBody>
        </p:sp>
      </p:grpSp>
    </p:spTree>
    <p:extLst>
      <p:ext uri="{BB962C8B-B14F-4D97-AF65-F5344CB8AC3E}">
        <p14:creationId xmlns:p14="http://schemas.microsoft.com/office/powerpoint/2010/main" val="2031556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114E43-01F1-4C40-98EA-D659AC1FBB8F}"/>
              </a:ext>
            </a:extLst>
          </p:cNvPr>
          <p:cNvSpPr>
            <a:spLocks noGrp="1"/>
          </p:cNvSpPr>
          <p:nvPr>
            <p:ph idx="1"/>
          </p:nvPr>
        </p:nvSpPr>
        <p:spPr>
          <a:xfrm>
            <a:off x="374090" y="1359078"/>
            <a:ext cx="8594725" cy="5267325"/>
          </a:xfrm>
        </p:spPr>
        <p:txBody>
          <a:bodyPr/>
          <a:lstStyle/>
          <a:p>
            <a:pPr marL="0" indent="0">
              <a:buNone/>
            </a:pPr>
            <a:r>
              <a:rPr lang="en-US" altLang="zh-CN"/>
              <a:t> </a:t>
            </a:r>
            <a:endParaRPr lang="zh-CN" altLang="en-US" dirty="0"/>
          </a:p>
        </p:txBody>
      </p:sp>
      <p:sp>
        <p:nvSpPr>
          <p:cNvPr id="3" name="object 3"/>
          <p:cNvSpPr txBox="1">
            <a:spLocks noGrp="1"/>
          </p:cNvSpPr>
          <p:nvPr>
            <p:ph type="title"/>
          </p:nvPr>
        </p:nvSpPr>
        <p:spPr>
          <a:xfrm>
            <a:off x="374090" y="475183"/>
            <a:ext cx="8693710" cy="553998"/>
          </a:xfrm>
          <a:prstGeom prst="rect">
            <a:avLst/>
          </a:prstGeom>
        </p:spPr>
        <p:txBody>
          <a:bodyPr vert="horz" wrap="square" lIns="0" tIns="0" rIns="0" bIns="0" rtlCol="0">
            <a:spAutoFit/>
          </a:bodyPr>
          <a:lstStyle/>
          <a:p>
            <a:pPr marL="12700">
              <a:lnSpc>
                <a:spcPct val="100000"/>
              </a:lnSpc>
            </a:pPr>
            <a:r>
              <a:rPr lang="zh-CN" altLang="en-US" dirty="0"/>
              <a:t>读磁盘扇区</a:t>
            </a:r>
            <a:r>
              <a:rPr lang="zh-CN" altLang="en-US" spc="-70" dirty="0"/>
              <a:t> </a:t>
            </a:r>
            <a:r>
              <a:rPr lang="en-US" altLang="zh-CN" spc="-5" dirty="0"/>
              <a:t>(3)</a:t>
            </a:r>
            <a:endParaRPr spc="-5" dirty="0"/>
          </a:p>
        </p:txBody>
      </p:sp>
      <p:sp>
        <p:nvSpPr>
          <p:cNvPr id="56" name="object 51">
            <a:extLst>
              <a:ext uri="{FF2B5EF4-FFF2-40B4-BE49-F238E27FC236}">
                <a16:creationId xmlns:a16="http://schemas.microsoft.com/office/drawing/2014/main" id="{0FEEF345-7C53-4555-B259-8D8B8186DF23}"/>
              </a:ext>
            </a:extLst>
          </p:cNvPr>
          <p:cNvSpPr txBox="1"/>
          <p:nvPr/>
        </p:nvSpPr>
        <p:spPr>
          <a:xfrm>
            <a:off x="4620351" y="872192"/>
            <a:ext cx="3976370" cy="1477328"/>
          </a:xfrm>
          <a:prstGeom prst="rect">
            <a:avLst/>
          </a:prstGeom>
        </p:spPr>
        <p:txBody>
          <a:bodyPr vert="horz" wrap="square" lIns="0" tIns="0" rIns="0" bIns="0" rtlCol="0">
            <a:spAutoFit/>
          </a:bodyPr>
          <a:lstStyle/>
          <a:p>
            <a:pPr marL="12700" marR="5080"/>
            <a:r>
              <a:rPr lang="zh-CN" altLang="en-US" sz="2400" dirty="0">
                <a:solidFill>
                  <a:prstClr val="black"/>
                </a:solidFill>
                <a:cs typeface="Calibri"/>
              </a:rPr>
              <a:t>当</a:t>
            </a:r>
            <a:r>
              <a:rPr lang="en-US" altLang="zh-CN" sz="2400" dirty="0">
                <a:solidFill>
                  <a:prstClr val="black"/>
                </a:solidFill>
                <a:cs typeface="Calibri"/>
              </a:rPr>
              <a:t>DMA</a:t>
            </a:r>
            <a:r>
              <a:rPr lang="zh-CN" altLang="en-US" sz="2400" dirty="0">
                <a:solidFill>
                  <a:prstClr val="black"/>
                </a:solidFill>
                <a:cs typeface="Calibri"/>
              </a:rPr>
              <a:t>传送完成后，磁盘控制器用中断的方式通知</a:t>
            </a:r>
            <a:r>
              <a:rPr lang="en-US" altLang="zh-CN" sz="2400" dirty="0">
                <a:solidFill>
                  <a:prstClr val="black"/>
                </a:solidFill>
                <a:cs typeface="Calibri"/>
              </a:rPr>
              <a:t>CPU</a:t>
            </a:r>
            <a:r>
              <a:rPr lang="zh-CN" altLang="en-US" sz="2400" dirty="0">
                <a:solidFill>
                  <a:prstClr val="black"/>
                </a:solidFill>
                <a:cs typeface="Calibri"/>
              </a:rPr>
              <a:t>（即发送信号到</a:t>
            </a:r>
            <a:r>
              <a:rPr lang="en-US" altLang="zh-CN" sz="2400" dirty="0">
                <a:solidFill>
                  <a:prstClr val="black"/>
                </a:solidFill>
                <a:cs typeface="Calibri"/>
              </a:rPr>
              <a:t>CPU</a:t>
            </a:r>
            <a:r>
              <a:rPr lang="zh-CN" altLang="en-US" sz="2400" dirty="0">
                <a:solidFill>
                  <a:prstClr val="black"/>
                </a:solidFill>
                <a:cs typeface="Calibri"/>
              </a:rPr>
              <a:t>的一个外部引脚上）。</a:t>
            </a:r>
          </a:p>
        </p:txBody>
      </p:sp>
      <p:grpSp>
        <p:nvGrpSpPr>
          <p:cNvPr id="58" name="组合 57">
            <a:extLst>
              <a:ext uri="{FF2B5EF4-FFF2-40B4-BE49-F238E27FC236}">
                <a16:creationId xmlns:a16="http://schemas.microsoft.com/office/drawing/2014/main" id="{256BC5A4-7FB9-4F02-83E2-E76FC159C0DA}"/>
              </a:ext>
            </a:extLst>
          </p:cNvPr>
          <p:cNvGrpSpPr/>
          <p:nvPr/>
        </p:nvGrpSpPr>
        <p:grpSpPr>
          <a:xfrm>
            <a:off x="855662" y="1067434"/>
            <a:ext cx="7277100" cy="5541854"/>
            <a:chOff x="855662" y="1067434"/>
            <a:chExt cx="7277100" cy="5541854"/>
          </a:xfrm>
        </p:grpSpPr>
        <p:sp>
          <p:nvSpPr>
            <p:cNvPr id="59" name="object 40">
              <a:extLst>
                <a:ext uri="{FF2B5EF4-FFF2-40B4-BE49-F238E27FC236}">
                  <a16:creationId xmlns:a16="http://schemas.microsoft.com/office/drawing/2014/main" id="{EE676F58-70A7-49EF-83BA-5B9833455A21}"/>
                </a:ext>
              </a:extLst>
            </p:cNvPr>
            <p:cNvSpPr/>
            <p:nvPr/>
          </p:nvSpPr>
          <p:spPr>
            <a:xfrm flipH="1">
              <a:off x="6011323" y="5841860"/>
              <a:ext cx="45719" cy="360000"/>
            </a:xfrm>
            <a:custGeom>
              <a:avLst/>
              <a:gdLst/>
              <a:ahLst/>
              <a:cxnLst/>
              <a:rect l="l" t="t" r="r" b="b"/>
              <a:pathLst>
                <a:path h="241300">
                  <a:moveTo>
                    <a:pt x="0" y="0"/>
                  </a:moveTo>
                  <a:lnTo>
                    <a:pt x="0" y="241300"/>
                  </a:lnTo>
                </a:path>
              </a:pathLst>
            </a:custGeom>
            <a:ln w="127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60" name="矩形 59">
              <a:extLst>
                <a:ext uri="{FF2B5EF4-FFF2-40B4-BE49-F238E27FC236}">
                  <a16:creationId xmlns:a16="http://schemas.microsoft.com/office/drawing/2014/main" id="{46D11BF4-79D5-48E5-A726-D2EB4EB24A12}"/>
                </a:ext>
              </a:extLst>
            </p:cNvPr>
            <p:cNvSpPr/>
            <p:nvPr/>
          </p:nvSpPr>
          <p:spPr>
            <a:xfrm>
              <a:off x="5364770" y="5282380"/>
              <a:ext cx="1338828" cy="546735"/>
            </a:xfrm>
            <a:prstGeom prst="rect">
              <a:avLst/>
            </a:prstGeom>
            <a:ln>
              <a:solidFill>
                <a:schemeClr val="tx1"/>
              </a:solidFill>
            </a:ln>
          </p:spPr>
          <p:txBody>
            <a:bodyPr wrap="none" anchor="ctr" anchorCtr="1">
              <a:noAutofit/>
            </a:bodyPr>
            <a:lstStyle/>
            <a:p>
              <a:r>
                <a:rPr lang="zh-CN" altLang="en-US" sz="2000" dirty="0"/>
                <a:t>磁盘控制器</a:t>
              </a:r>
            </a:p>
          </p:txBody>
        </p:sp>
        <p:sp>
          <p:nvSpPr>
            <p:cNvPr id="61" name="流程图: 磁盘 60">
              <a:extLst>
                <a:ext uri="{FF2B5EF4-FFF2-40B4-BE49-F238E27FC236}">
                  <a16:creationId xmlns:a16="http://schemas.microsoft.com/office/drawing/2014/main" id="{828F9A5B-7EBA-4DF0-9304-FFEF8048A9B4}"/>
                </a:ext>
              </a:extLst>
            </p:cNvPr>
            <p:cNvSpPr/>
            <p:nvPr/>
          </p:nvSpPr>
          <p:spPr bwMode="auto">
            <a:xfrm>
              <a:off x="5362573" y="6083160"/>
              <a:ext cx="1341025" cy="526128"/>
            </a:xfrm>
            <a:prstGeom prst="flowChartMagneticDisk">
              <a:avLst/>
            </a:prstGeom>
            <a:ln>
              <a:solidFill>
                <a:schemeClr val="tx1"/>
              </a:solidFill>
            </a:ln>
          </p:spPr>
          <p:txBody>
            <a:bodyPr wrap="none" anchor="ctr" anchorCtr="1">
              <a:noAutofit/>
            </a:bodyPr>
            <a:lstStyle/>
            <a:p>
              <a:r>
                <a:rPr lang="zh-CN" altLang="en-US" sz="2000" dirty="0">
                  <a:latin typeface="Calibri" pitchFamily="34" charset="0"/>
                </a:rPr>
                <a:t>磁盘</a:t>
              </a:r>
            </a:p>
          </p:txBody>
        </p:sp>
        <p:sp>
          <p:nvSpPr>
            <p:cNvPr id="62" name="object 15">
              <a:extLst>
                <a:ext uri="{FF2B5EF4-FFF2-40B4-BE49-F238E27FC236}">
                  <a16:creationId xmlns:a16="http://schemas.microsoft.com/office/drawing/2014/main" id="{91931F6A-EADC-40D5-B0B6-F0869B8452B6}"/>
                </a:ext>
              </a:extLst>
            </p:cNvPr>
            <p:cNvSpPr/>
            <p:nvPr/>
          </p:nvSpPr>
          <p:spPr>
            <a:xfrm>
              <a:off x="977727" y="1387322"/>
              <a:ext cx="2971800" cy="2709546"/>
            </a:xfrm>
            <a:custGeom>
              <a:avLst/>
              <a:gdLst/>
              <a:ahLst/>
              <a:cxnLst/>
              <a:rect l="l" t="t" r="r" b="b"/>
              <a:pathLst>
                <a:path w="2971800" h="2438400">
                  <a:moveTo>
                    <a:pt x="0" y="0"/>
                  </a:moveTo>
                  <a:lnTo>
                    <a:pt x="2971800" y="0"/>
                  </a:lnTo>
                  <a:lnTo>
                    <a:pt x="2971800" y="2438400"/>
                  </a:lnTo>
                  <a:lnTo>
                    <a:pt x="0" y="2438400"/>
                  </a:lnTo>
                  <a:lnTo>
                    <a:pt x="0" y="0"/>
                  </a:lnTo>
                  <a:close/>
                </a:path>
              </a:pathLst>
            </a:custGeom>
            <a:solidFill>
              <a:srgbClr val="FFDB69"/>
            </a:solidFill>
            <a:ln w="12700">
              <a:solidFill>
                <a:srgbClr val="000000"/>
              </a:solidFill>
              <a:prstDash val="dot"/>
            </a:ln>
          </p:spPr>
          <p:txBody>
            <a:bodyPr wrap="square" lIns="0" tIns="0" rIns="0" bIns="0" rtlCol="0"/>
            <a:lstStyle/>
            <a:p>
              <a:endParaRPr>
                <a:solidFill>
                  <a:prstClr val="black"/>
                </a:solidFill>
              </a:endParaRPr>
            </a:p>
          </p:txBody>
        </p:sp>
        <p:sp>
          <p:nvSpPr>
            <p:cNvPr id="64" name="object 4">
              <a:extLst>
                <a:ext uri="{FF2B5EF4-FFF2-40B4-BE49-F238E27FC236}">
                  <a16:creationId xmlns:a16="http://schemas.microsoft.com/office/drawing/2014/main" id="{D7BFDF97-3701-4AEB-BD25-7BD6EE228CB2}"/>
                </a:ext>
              </a:extLst>
            </p:cNvPr>
            <p:cNvSpPr txBox="1"/>
            <p:nvPr/>
          </p:nvSpPr>
          <p:spPr>
            <a:xfrm>
              <a:off x="6918426" y="3291514"/>
              <a:ext cx="1196975" cy="558486"/>
            </a:xfrm>
            <a:prstGeom prst="rect">
              <a:avLst/>
            </a:prstGeom>
            <a:ln w="12700">
              <a:solidFill>
                <a:srgbClr val="000000"/>
              </a:solidFill>
            </a:ln>
          </p:spPr>
          <p:txBody>
            <a:bodyPr vert="horz" wrap="square" lIns="0" tIns="26034" rIns="0" bIns="0" rtlCol="0" anchor="ctr" anchorCtr="1">
              <a:noAutofit/>
            </a:bodyPr>
            <a:lstStyle>
              <a:defPPr>
                <a:defRPr lang="zh-CN"/>
              </a:defPPr>
              <a:lvl1pPr marL="179705" marR="173990" indent="104775">
                <a:spcBef>
                  <a:spcPts val="204"/>
                </a:spcBef>
                <a:defRPr spc="-10">
                  <a:solidFill>
                    <a:prstClr val="black"/>
                  </a:solidFill>
                  <a:cs typeface="Calibri"/>
                </a:defRPr>
              </a:lvl1pPr>
            </a:lstStyle>
            <a:p>
              <a:r>
                <a:rPr lang="zh-CN" altLang="en-US" dirty="0"/>
                <a:t>主存</a:t>
              </a:r>
              <a:endParaRPr dirty="0"/>
            </a:p>
          </p:txBody>
        </p:sp>
        <p:sp>
          <p:nvSpPr>
            <p:cNvPr id="65" name="object 5">
              <a:extLst>
                <a:ext uri="{FF2B5EF4-FFF2-40B4-BE49-F238E27FC236}">
                  <a16:creationId xmlns:a16="http://schemas.microsoft.com/office/drawing/2014/main" id="{1ED6D0A9-C963-4CF9-A442-B6D8B023DEF3}"/>
                </a:ext>
              </a:extLst>
            </p:cNvPr>
            <p:cNvSpPr/>
            <p:nvPr/>
          </p:nvSpPr>
          <p:spPr>
            <a:xfrm>
              <a:off x="5405564" y="330694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6" name="object 6">
              <a:extLst>
                <a:ext uri="{FF2B5EF4-FFF2-40B4-BE49-F238E27FC236}">
                  <a16:creationId xmlns:a16="http://schemas.microsoft.com/office/drawing/2014/main" id="{FA640B78-1BD2-45D0-B18A-E0BFA5917087}"/>
                </a:ext>
              </a:extLst>
            </p:cNvPr>
            <p:cNvSpPr txBox="1"/>
            <p:nvPr/>
          </p:nvSpPr>
          <p:spPr>
            <a:xfrm>
              <a:off x="4437189" y="3287893"/>
              <a:ext cx="968375" cy="552448"/>
            </a:xfrm>
            <a:prstGeom prst="rect">
              <a:avLst/>
            </a:prstGeom>
            <a:ln w="12700">
              <a:solidFill>
                <a:srgbClr val="000000"/>
              </a:solidFill>
            </a:ln>
          </p:spPr>
          <p:txBody>
            <a:bodyPr vert="horz" wrap="square" lIns="0" tIns="26034" rIns="0" bIns="0" rtlCol="0" anchor="ctr" anchorCtr="1">
              <a:noAutofit/>
            </a:bodyPr>
            <a:lstStyle/>
            <a:p>
              <a:pPr marL="179705" marR="173990" indent="104775">
                <a:spcBef>
                  <a:spcPts val="204"/>
                </a:spcBef>
              </a:pPr>
              <a:r>
                <a:rPr spc="-10" dirty="0">
                  <a:solidFill>
                    <a:prstClr val="black"/>
                  </a:solidFill>
                  <a:cs typeface="Calibri"/>
                </a:rPr>
                <a:t>I/O</a:t>
              </a:r>
              <a:r>
                <a:rPr lang="zh-CN" altLang="en-US" spc="-10" dirty="0">
                  <a:solidFill>
                    <a:prstClr val="black"/>
                  </a:solidFill>
                  <a:cs typeface="Calibri"/>
                </a:rPr>
                <a:t>桥</a:t>
              </a:r>
              <a:endParaRPr dirty="0">
                <a:solidFill>
                  <a:prstClr val="black"/>
                </a:solidFill>
                <a:cs typeface="Calibri"/>
              </a:endParaRPr>
            </a:p>
          </p:txBody>
        </p:sp>
        <p:sp>
          <p:nvSpPr>
            <p:cNvPr id="67" name="object 7">
              <a:extLst>
                <a:ext uri="{FF2B5EF4-FFF2-40B4-BE49-F238E27FC236}">
                  <a16:creationId xmlns:a16="http://schemas.microsoft.com/office/drawing/2014/main" id="{0286A77A-A774-490F-A22E-87737C7F6E00}"/>
                </a:ext>
              </a:extLst>
            </p:cNvPr>
            <p:cNvSpPr/>
            <p:nvPr/>
          </p:nvSpPr>
          <p:spPr>
            <a:xfrm>
              <a:off x="2984500" y="330694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68" name="object 8">
              <a:extLst>
                <a:ext uri="{FF2B5EF4-FFF2-40B4-BE49-F238E27FC236}">
                  <a16:creationId xmlns:a16="http://schemas.microsoft.com/office/drawing/2014/main" id="{5651F7CD-B6C0-4E58-8972-97FABC88F39E}"/>
                </a:ext>
              </a:extLst>
            </p:cNvPr>
            <p:cNvSpPr txBox="1"/>
            <p:nvPr/>
          </p:nvSpPr>
          <p:spPr>
            <a:xfrm>
              <a:off x="1084262" y="3338690"/>
              <a:ext cx="1873250" cy="628650"/>
            </a:xfrm>
            <a:prstGeom prst="rect">
              <a:avLst/>
            </a:prstGeom>
            <a:solidFill>
              <a:schemeClr val="bg1"/>
            </a:solidFill>
            <a:ln w="12700">
              <a:solidFill>
                <a:srgbClr val="000000"/>
              </a:solidFill>
            </a:ln>
          </p:spPr>
          <p:txBody>
            <a:bodyPr vert="horz" wrap="square" lIns="0" tIns="0" rIns="0" bIns="0" rtlCol="0" anchor="ctr" anchorCtr="1">
              <a:noAutofit/>
            </a:bodyPr>
            <a:lstStyle/>
            <a:p>
              <a:pPr algn="ctr"/>
              <a:r>
                <a:rPr lang="zh-CN" altLang="en-US" spc="-5" dirty="0">
                  <a:solidFill>
                    <a:prstClr val="black"/>
                  </a:solidFill>
                  <a:cs typeface="Calibri"/>
                </a:rPr>
                <a:t>总线接口</a:t>
              </a:r>
              <a:endParaRPr dirty="0">
                <a:solidFill>
                  <a:prstClr val="black"/>
                </a:solidFill>
                <a:cs typeface="Calibri"/>
              </a:endParaRPr>
            </a:p>
          </p:txBody>
        </p:sp>
        <p:sp>
          <p:nvSpPr>
            <p:cNvPr id="72" name="object 10">
              <a:extLst>
                <a:ext uri="{FF2B5EF4-FFF2-40B4-BE49-F238E27FC236}">
                  <a16:creationId xmlns:a16="http://schemas.microsoft.com/office/drawing/2014/main" id="{8777B42B-EE82-46E5-8E1B-CA9F902F71BD}"/>
                </a:ext>
              </a:extLst>
            </p:cNvPr>
            <p:cNvSpPr/>
            <p:nvPr/>
          </p:nvSpPr>
          <p:spPr>
            <a:xfrm>
              <a:off x="2702529" y="2011540"/>
              <a:ext cx="515334"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3" name="object 11">
              <a:extLst>
                <a:ext uri="{FF2B5EF4-FFF2-40B4-BE49-F238E27FC236}">
                  <a16:creationId xmlns:a16="http://schemas.microsoft.com/office/drawing/2014/main" id="{655BC312-0C29-49D6-8C7D-9BA9800BF58C}"/>
                </a:ext>
              </a:extLst>
            </p:cNvPr>
            <p:cNvSpPr/>
            <p:nvPr/>
          </p:nvSpPr>
          <p:spPr>
            <a:xfrm>
              <a:off x="2684462" y="2392540"/>
              <a:ext cx="515334"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74" name="object 12">
              <a:extLst>
                <a:ext uri="{FF2B5EF4-FFF2-40B4-BE49-F238E27FC236}">
                  <a16:creationId xmlns:a16="http://schemas.microsoft.com/office/drawing/2014/main" id="{283B6D07-54E6-47E5-B43A-E2229C88B949}"/>
                </a:ext>
              </a:extLst>
            </p:cNvPr>
            <p:cNvSpPr txBox="1"/>
            <p:nvPr/>
          </p:nvSpPr>
          <p:spPr>
            <a:xfrm>
              <a:off x="3236741" y="2011540"/>
              <a:ext cx="633094" cy="720710"/>
            </a:xfrm>
            <a:prstGeom prst="rect">
              <a:avLst/>
            </a:prstGeom>
            <a:solidFill>
              <a:schemeClr val="bg1"/>
            </a:solidFill>
            <a:ln w="12700">
              <a:solidFill>
                <a:srgbClr val="000000"/>
              </a:solidFill>
            </a:ln>
          </p:spPr>
          <p:txBody>
            <a:bodyPr vert="horz" wrap="square" lIns="0" tIns="0" rIns="0" bIns="0" rtlCol="0" anchor="ctr" anchorCtr="1">
              <a:noAutofit/>
            </a:bodyPr>
            <a:lstStyle/>
            <a:p>
              <a:pPr>
                <a:spcBef>
                  <a:spcPts val="1250"/>
                </a:spcBef>
              </a:pPr>
              <a:r>
                <a:rPr b="1" spc="-20" dirty="0">
                  <a:solidFill>
                    <a:prstClr val="black"/>
                  </a:solidFill>
                  <a:cs typeface="Calibri"/>
                </a:rPr>
                <a:t>ALU</a:t>
              </a:r>
              <a:endParaRPr b="1" dirty="0">
                <a:solidFill>
                  <a:prstClr val="black"/>
                </a:solidFill>
                <a:cs typeface="Calibri"/>
              </a:endParaRPr>
            </a:p>
          </p:txBody>
        </p:sp>
        <p:sp>
          <p:nvSpPr>
            <p:cNvPr id="79" name="object 13">
              <a:extLst>
                <a:ext uri="{FF2B5EF4-FFF2-40B4-BE49-F238E27FC236}">
                  <a16:creationId xmlns:a16="http://schemas.microsoft.com/office/drawing/2014/main" id="{51F960DF-CBD8-4170-8B36-971AF2EF1011}"/>
                </a:ext>
              </a:extLst>
            </p:cNvPr>
            <p:cNvSpPr txBox="1"/>
            <p:nvPr/>
          </p:nvSpPr>
          <p:spPr>
            <a:xfrm>
              <a:off x="1555504" y="1472542"/>
              <a:ext cx="1175019" cy="276999"/>
            </a:xfrm>
            <a:prstGeom prst="rect">
              <a:avLst/>
            </a:prstGeom>
          </p:spPr>
          <p:txBody>
            <a:bodyPr vert="horz" wrap="square" lIns="0" tIns="0" rIns="0" bIns="0" rtlCol="0">
              <a:noAutofit/>
            </a:bodyPr>
            <a:lstStyle/>
            <a:p>
              <a:pPr marL="12700"/>
              <a:r>
                <a:rPr lang="zh-CN" altLang="en-US" b="1" spc="-15" dirty="0">
                  <a:solidFill>
                    <a:prstClr val="black"/>
                  </a:solidFill>
                  <a:cs typeface="Calibri"/>
                </a:rPr>
                <a:t>寄存器文件</a:t>
              </a:r>
              <a:endParaRPr dirty="0">
                <a:solidFill>
                  <a:prstClr val="black"/>
                </a:solidFill>
                <a:cs typeface="Calibri"/>
              </a:endParaRPr>
            </a:p>
          </p:txBody>
        </p:sp>
        <p:sp>
          <p:nvSpPr>
            <p:cNvPr id="80" name="object 14">
              <a:extLst>
                <a:ext uri="{FF2B5EF4-FFF2-40B4-BE49-F238E27FC236}">
                  <a16:creationId xmlns:a16="http://schemas.microsoft.com/office/drawing/2014/main" id="{FD9488F2-CDB9-4314-8356-13CF3F70E18F}"/>
                </a:ext>
              </a:extLst>
            </p:cNvPr>
            <p:cNvSpPr/>
            <p:nvPr/>
          </p:nvSpPr>
          <p:spPr>
            <a:xfrm>
              <a:off x="1829185" y="2830692"/>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solidFill>
              <a:srgbClr val="F7F5CD"/>
            </a:solidFill>
            <a:ln>
              <a:solidFill>
                <a:schemeClr val="tx1"/>
              </a:solidFill>
            </a:ln>
          </p:spPr>
          <p:txBody>
            <a:bodyPr wrap="square" lIns="0" tIns="0" rIns="0" bIns="0" rtlCol="0"/>
            <a:lstStyle/>
            <a:p>
              <a:endParaRPr>
                <a:solidFill>
                  <a:prstClr val="black"/>
                </a:solidFill>
              </a:endParaRPr>
            </a:p>
          </p:txBody>
        </p:sp>
        <p:sp>
          <p:nvSpPr>
            <p:cNvPr id="81" name="object 16">
              <a:extLst>
                <a:ext uri="{FF2B5EF4-FFF2-40B4-BE49-F238E27FC236}">
                  <a16:creationId xmlns:a16="http://schemas.microsoft.com/office/drawing/2014/main" id="{CF47AFDE-6508-45AD-B66C-E53FE2948DDB}"/>
                </a:ext>
              </a:extLst>
            </p:cNvPr>
            <p:cNvSpPr txBox="1"/>
            <p:nvPr/>
          </p:nvSpPr>
          <p:spPr>
            <a:xfrm>
              <a:off x="986469" y="1067434"/>
              <a:ext cx="1198842" cy="307777"/>
            </a:xfrm>
            <a:prstGeom prst="rect">
              <a:avLst/>
            </a:prstGeom>
          </p:spPr>
          <p:txBody>
            <a:bodyPr vert="horz" wrap="square" lIns="0" tIns="0" rIns="0" bIns="0" rtlCol="0">
              <a:no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82" name="object 23">
              <a:extLst>
                <a:ext uri="{FF2B5EF4-FFF2-40B4-BE49-F238E27FC236}">
                  <a16:creationId xmlns:a16="http://schemas.microsoft.com/office/drawing/2014/main" id="{31978644-D147-496F-9809-AD0B5E5ACC2B}"/>
                </a:ext>
              </a:extLst>
            </p:cNvPr>
            <p:cNvSpPr/>
            <p:nvPr/>
          </p:nvSpPr>
          <p:spPr>
            <a:xfrm>
              <a:off x="4665662" y="386066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83" name="object 24">
              <a:extLst>
                <a:ext uri="{FF2B5EF4-FFF2-40B4-BE49-F238E27FC236}">
                  <a16:creationId xmlns:a16="http://schemas.microsoft.com/office/drawing/2014/main" id="{138ADB5A-A0BD-46B3-A61D-AA9EE8B0830E}"/>
                </a:ext>
              </a:extLst>
            </p:cNvPr>
            <p:cNvSpPr/>
            <p:nvPr/>
          </p:nvSpPr>
          <p:spPr>
            <a:xfrm>
              <a:off x="4665662" y="386066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84" name="object 25">
              <a:extLst>
                <a:ext uri="{FF2B5EF4-FFF2-40B4-BE49-F238E27FC236}">
                  <a16:creationId xmlns:a16="http://schemas.microsoft.com/office/drawing/2014/main" id="{3F2F597B-2793-44D3-9131-679C0CE94E87}"/>
                </a:ext>
              </a:extLst>
            </p:cNvPr>
            <p:cNvSpPr/>
            <p:nvPr/>
          </p:nvSpPr>
          <p:spPr>
            <a:xfrm>
              <a:off x="577056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5" name="object 26">
              <a:extLst>
                <a:ext uri="{FF2B5EF4-FFF2-40B4-BE49-F238E27FC236}">
                  <a16:creationId xmlns:a16="http://schemas.microsoft.com/office/drawing/2014/main" id="{33577E63-0C13-4435-95CD-C2B7050EBDB1}"/>
                </a:ext>
              </a:extLst>
            </p:cNvPr>
            <p:cNvSpPr/>
            <p:nvPr/>
          </p:nvSpPr>
          <p:spPr>
            <a:xfrm>
              <a:off x="5770561"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86" name="object 28">
              <a:extLst>
                <a:ext uri="{FF2B5EF4-FFF2-40B4-BE49-F238E27FC236}">
                  <a16:creationId xmlns:a16="http://schemas.microsoft.com/office/drawing/2014/main" id="{6C575DB4-DB0D-49D6-B40A-B0CF9AC4C1A2}"/>
                </a:ext>
              </a:extLst>
            </p:cNvPr>
            <p:cNvSpPr/>
            <p:nvPr/>
          </p:nvSpPr>
          <p:spPr>
            <a:xfrm>
              <a:off x="34401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7" name="object 29">
              <a:extLst>
                <a:ext uri="{FF2B5EF4-FFF2-40B4-BE49-F238E27FC236}">
                  <a16:creationId xmlns:a16="http://schemas.microsoft.com/office/drawing/2014/main" id="{D14D64ED-F0E9-4A96-8798-958C71703184}"/>
                </a:ext>
              </a:extLst>
            </p:cNvPr>
            <p:cNvSpPr/>
            <p:nvPr/>
          </p:nvSpPr>
          <p:spPr>
            <a:xfrm>
              <a:off x="34401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88" name="object 30">
              <a:extLst>
                <a:ext uri="{FF2B5EF4-FFF2-40B4-BE49-F238E27FC236}">
                  <a16:creationId xmlns:a16="http://schemas.microsoft.com/office/drawing/2014/main" id="{5A5591B1-C421-477C-B221-FD254515F2AE}"/>
                </a:ext>
              </a:extLst>
            </p:cNvPr>
            <p:cNvSpPr/>
            <p:nvPr/>
          </p:nvSpPr>
          <p:spPr>
            <a:xfrm>
              <a:off x="3021012" y="532116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a:solidFill>
                <a:schemeClr val="tx1"/>
              </a:solidFill>
            </a:ln>
          </p:spPr>
          <p:txBody>
            <a:bodyPr wrap="none" anchor="ctr" anchorCtr="1">
              <a:noAutofit/>
            </a:bodyPr>
            <a:lstStyle/>
            <a:p>
              <a:r>
                <a:rPr lang="zh-CN" altLang="en-US" sz="2000" dirty="0"/>
                <a:t>图形适配器</a:t>
              </a:r>
            </a:p>
          </p:txBody>
        </p:sp>
        <p:sp>
          <p:nvSpPr>
            <p:cNvPr id="89" name="object 32">
              <a:extLst>
                <a:ext uri="{FF2B5EF4-FFF2-40B4-BE49-F238E27FC236}">
                  <a16:creationId xmlns:a16="http://schemas.microsoft.com/office/drawing/2014/main" id="{4BDB0ACD-7089-453D-B76A-9F1EE46DC491}"/>
                </a:ext>
              </a:extLst>
            </p:cNvPr>
            <p:cNvSpPr/>
            <p:nvPr/>
          </p:nvSpPr>
          <p:spPr>
            <a:xfrm>
              <a:off x="1763712" y="459725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90" name="object 33">
              <a:extLst>
                <a:ext uri="{FF2B5EF4-FFF2-40B4-BE49-F238E27FC236}">
                  <a16:creationId xmlns:a16="http://schemas.microsoft.com/office/drawing/2014/main" id="{72D1E6C1-05F2-4995-882A-5A8D8D5E8291}"/>
                </a:ext>
              </a:extLst>
            </p:cNvPr>
            <p:cNvSpPr/>
            <p:nvPr/>
          </p:nvSpPr>
          <p:spPr>
            <a:xfrm>
              <a:off x="1763712" y="459725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91" name="object 34">
              <a:extLst>
                <a:ext uri="{FF2B5EF4-FFF2-40B4-BE49-F238E27FC236}">
                  <a16:creationId xmlns:a16="http://schemas.microsoft.com/office/drawing/2014/main" id="{613AA9C4-54BD-4DCE-8560-1F986D57AA1E}"/>
                </a:ext>
              </a:extLst>
            </p:cNvPr>
            <p:cNvSpPr txBox="1"/>
            <p:nvPr/>
          </p:nvSpPr>
          <p:spPr>
            <a:xfrm>
              <a:off x="1420812" y="5308460"/>
              <a:ext cx="1143000" cy="520655"/>
            </a:xfrm>
            <a:prstGeom prst="rect">
              <a:avLst/>
            </a:prstGeom>
            <a:ln>
              <a:solidFill>
                <a:schemeClr val="tx1"/>
              </a:solidFill>
            </a:ln>
          </p:spPr>
          <p:txBody>
            <a:bodyPr wrap="none" anchor="ctr" anchorCtr="1">
              <a:noAutofit/>
            </a:bodyPr>
            <a:lstStyle>
              <a:defPPr>
                <a:defRPr lang="zh-CN"/>
              </a:defPPr>
              <a:lvl1pPr>
                <a:defRPr sz="2000"/>
              </a:lvl1pPr>
            </a:lstStyle>
            <a:p>
              <a:pPr algn="ctr">
                <a:lnSpc>
                  <a:spcPct val="90000"/>
                </a:lnSpc>
              </a:pPr>
              <a:r>
                <a:rPr dirty="0"/>
                <a:t>USB</a:t>
              </a:r>
            </a:p>
            <a:p>
              <a:pPr algn="ctr">
                <a:lnSpc>
                  <a:spcPct val="90000"/>
                </a:lnSpc>
              </a:pPr>
              <a:r>
                <a:rPr lang="zh-CN" altLang="en-US" dirty="0"/>
                <a:t>控制器</a:t>
              </a:r>
              <a:endParaRPr dirty="0"/>
            </a:p>
          </p:txBody>
        </p:sp>
        <p:sp>
          <p:nvSpPr>
            <p:cNvPr id="92" name="object 35">
              <a:extLst>
                <a:ext uri="{FF2B5EF4-FFF2-40B4-BE49-F238E27FC236}">
                  <a16:creationId xmlns:a16="http://schemas.microsoft.com/office/drawing/2014/main" id="{796601EE-43DA-477C-8386-7C18CA14C274}"/>
                </a:ext>
              </a:extLst>
            </p:cNvPr>
            <p:cNvSpPr/>
            <p:nvPr/>
          </p:nvSpPr>
          <p:spPr>
            <a:xfrm>
              <a:off x="1649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3" name="object 37">
              <a:extLst>
                <a:ext uri="{FF2B5EF4-FFF2-40B4-BE49-F238E27FC236}">
                  <a16:creationId xmlns:a16="http://schemas.microsoft.com/office/drawing/2014/main" id="{182C2D8C-3BCB-4AC0-9C20-FAE8782C4B26}"/>
                </a:ext>
              </a:extLst>
            </p:cNvPr>
            <p:cNvSpPr/>
            <p:nvPr/>
          </p:nvSpPr>
          <p:spPr>
            <a:xfrm>
              <a:off x="2411412" y="5817200"/>
              <a:ext cx="0" cy="241300"/>
            </a:xfrm>
            <a:custGeom>
              <a:avLst/>
              <a:gdLst/>
              <a:ahLst/>
              <a:cxnLst/>
              <a:rect l="l" t="t" r="r" b="b"/>
              <a:pathLst>
                <a:path h="241300">
                  <a:moveTo>
                    <a:pt x="0" y="0"/>
                  </a:moveTo>
                  <a:lnTo>
                    <a:pt x="0" y="241300"/>
                  </a:lnTo>
                </a:path>
              </a:pathLst>
            </a:custGeom>
            <a:ln w="12700">
              <a:solidFill>
                <a:srgbClr val="000000"/>
              </a:solidFill>
              <a:headEnd type="triangle" w="med" len="med"/>
              <a:tailEnd type="none" w="med" len="med"/>
            </a:ln>
          </p:spPr>
          <p:txBody>
            <a:bodyPr wrap="square" lIns="0" tIns="0" rIns="0" bIns="0" rtlCol="0"/>
            <a:lstStyle/>
            <a:p>
              <a:endParaRPr>
                <a:solidFill>
                  <a:prstClr val="black"/>
                </a:solidFill>
              </a:endParaRPr>
            </a:p>
          </p:txBody>
        </p:sp>
        <p:sp>
          <p:nvSpPr>
            <p:cNvPr id="94" name="object 39">
              <a:extLst>
                <a:ext uri="{FF2B5EF4-FFF2-40B4-BE49-F238E27FC236}">
                  <a16:creationId xmlns:a16="http://schemas.microsoft.com/office/drawing/2014/main" id="{BB1C2452-94CE-4B7B-BC45-01D793994D98}"/>
                </a:ext>
              </a:extLst>
            </p:cNvPr>
            <p:cNvSpPr txBox="1"/>
            <p:nvPr/>
          </p:nvSpPr>
          <p:spPr>
            <a:xfrm>
              <a:off x="1420812" y="6159360"/>
              <a:ext cx="151130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鼠标</a:t>
              </a:r>
              <a:r>
                <a:rPr spc="-5" dirty="0">
                  <a:solidFill>
                    <a:prstClr val="black"/>
                  </a:solidFill>
                  <a:cs typeface="Calibri"/>
                </a:rPr>
                <a:t> </a:t>
              </a:r>
              <a:r>
                <a:rPr spc="60" dirty="0">
                  <a:solidFill>
                    <a:prstClr val="black"/>
                  </a:solidFill>
                  <a:cs typeface="Calibri"/>
                </a:rPr>
                <a:t> </a:t>
              </a:r>
              <a:r>
                <a:rPr lang="en-US" spc="60" dirty="0">
                  <a:solidFill>
                    <a:prstClr val="black"/>
                  </a:solidFill>
                  <a:cs typeface="Calibri"/>
                </a:rPr>
                <a:t>     </a:t>
              </a:r>
              <a:r>
                <a:rPr lang="zh-CN" altLang="en-US" spc="60" dirty="0">
                  <a:solidFill>
                    <a:prstClr val="black"/>
                  </a:solidFill>
                  <a:cs typeface="Calibri"/>
                </a:rPr>
                <a:t>键盘</a:t>
              </a:r>
              <a:endParaRPr dirty="0">
                <a:solidFill>
                  <a:prstClr val="black"/>
                </a:solidFill>
                <a:cs typeface="Calibri"/>
              </a:endParaRPr>
            </a:p>
          </p:txBody>
        </p:sp>
        <p:sp>
          <p:nvSpPr>
            <p:cNvPr id="95" name="object 40">
              <a:extLst>
                <a:ext uri="{FF2B5EF4-FFF2-40B4-BE49-F238E27FC236}">
                  <a16:creationId xmlns:a16="http://schemas.microsoft.com/office/drawing/2014/main" id="{B38DA3B3-EC06-4DA1-B9A0-D348BC886A01}"/>
                </a:ext>
              </a:extLst>
            </p:cNvPr>
            <p:cNvSpPr/>
            <p:nvPr/>
          </p:nvSpPr>
          <p:spPr>
            <a:xfrm>
              <a:off x="3706812" y="5841860"/>
              <a:ext cx="0" cy="241300"/>
            </a:xfrm>
            <a:custGeom>
              <a:avLst/>
              <a:gdLst/>
              <a:ahLst/>
              <a:cxnLst/>
              <a:rect l="l" t="t" r="r" b="b"/>
              <a:pathLst>
                <a:path h="241300">
                  <a:moveTo>
                    <a:pt x="0" y="0"/>
                  </a:moveTo>
                  <a:lnTo>
                    <a:pt x="0" y="241300"/>
                  </a:lnTo>
                </a:path>
              </a:pathLst>
            </a:custGeom>
            <a:ln w="127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96" name="object 42">
              <a:extLst>
                <a:ext uri="{FF2B5EF4-FFF2-40B4-BE49-F238E27FC236}">
                  <a16:creationId xmlns:a16="http://schemas.microsoft.com/office/drawing/2014/main" id="{1288DF5B-9A1A-4BCA-B97A-DD18D26ACCCF}"/>
                </a:ext>
              </a:extLst>
            </p:cNvPr>
            <p:cNvSpPr txBox="1"/>
            <p:nvPr/>
          </p:nvSpPr>
          <p:spPr>
            <a:xfrm>
              <a:off x="3346449" y="6136269"/>
              <a:ext cx="720725" cy="276999"/>
            </a:xfrm>
            <a:prstGeom prst="rect">
              <a:avLst/>
            </a:prstGeom>
          </p:spPr>
          <p:txBody>
            <a:bodyPr vert="horz" wrap="square" lIns="0" tIns="0" rIns="0" bIns="0" rtlCol="0">
              <a:spAutoFit/>
            </a:bodyPr>
            <a:lstStyle/>
            <a:p>
              <a:pPr marL="12700"/>
              <a:r>
                <a:rPr lang="zh-CN" altLang="en-US" spc="-10" dirty="0">
                  <a:solidFill>
                    <a:prstClr val="black"/>
                  </a:solidFill>
                  <a:cs typeface="Calibri"/>
                </a:rPr>
                <a:t>显示器</a:t>
              </a:r>
              <a:endParaRPr dirty="0">
                <a:solidFill>
                  <a:prstClr val="black"/>
                </a:solidFill>
                <a:cs typeface="Calibri"/>
              </a:endParaRPr>
            </a:p>
          </p:txBody>
        </p:sp>
        <p:sp>
          <p:nvSpPr>
            <p:cNvPr id="97" name="object 49">
              <a:extLst>
                <a:ext uri="{FF2B5EF4-FFF2-40B4-BE49-F238E27FC236}">
                  <a16:creationId xmlns:a16="http://schemas.microsoft.com/office/drawing/2014/main" id="{1DFF01C8-6FA8-4474-A50A-E40990514F01}"/>
                </a:ext>
              </a:extLst>
            </p:cNvPr>
            <p:cNvSpPr/>
            <p:nvPr/>
          </p:nvSpPr>
          <p:spPr>
            <a:xfrm>
              <a:off x="855662" y="438136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98" name="object 50">
              <a:extLst>
                <a:ext uri="{FF2B5EF4-FFF2-40B4-BE49-F238E27FC236}">
                  <a16:creationId xmlns:a16="http://schemas.microsoft.com/office/drawing/2014/main" id="{9D21A425-D2ED-4590-A9AE-29500E9FA0A7}"/>
                </a:ext>
              </a:extLst>
            </p:cNvPr>
            <p:cNvSpPr/>
            <p:nvPr/>
          </p:nvSpPr>
          <p:spPr>
            <a:xfrm>
              <a:off x="855662" y="438136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99" name="object 51">
              <a:extLst>
                <a:ext uri="{FF2B5EF4-FFF2-40B4-BE49-F238E27FC236}">
                  <a16:creationId xmlns:a16="http://schemas.microsoft.com/office/drawing/2014/main" id="{4BEFA11F-AA78-45DF-8A61-7ACDA7D7DF56}"/>
                </a:ext>
              </a:extLst>
            </p:cNvPr>
            <p:cNvSpPr/>
            <p:nvPr/>
          </p:nvSpPr>
          <p:spPr>
            <a:xfrm>
              <a:off x="1931987" y="451058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0" name="object 52">
              <a:extLst>
                <a:ext uri="{FF2B5EF4-FFF2-40B4-BE49-F238E27FC236}">
                  <a16:creationId xmlns:a16="http://schemas.microsoft.com/office/drawing/2014/main" id="{D338D59C-9D4A-487B-8631-E2B2408FBC83}"/>
                </a:ext>
              </a:extLst>
            </p:cNvPr>
            <p:cNvSpPr/>
            <p:nvPr/>
          </p:nvSpPr>
          <p:spPr>
            <a:xfrm>
              <a:off x="3608387" y="450105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1" name="object 53">
              <a:extLst>
                <a:ext uri="{FF2B5EF4-FFF2-40B4-BE49-F238E27FC236}">
                  <a16:creationId xmlns:a16="http://schemas.microsoft.com/office/drawing/2014/main" id="{77BF26AB-1BD3-4E88-A53F-A70C8ACAC1E3}"/>
                </a:ext>
              </a:extLst>
            </p:cNvPr>
            <p:cNvSpPr/>
            <p:nvPr/>
          </p:nvSpPr>
          <p:spPr>
            <a:xfrm>
              <a:off x="5942012" y="450169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chemeClr val="bg1"/>
            </a:solidFill>
          </p:spPr>
          <p:txBody>
            <a:bodyPr wrap="square" lIns="0" tIns="0" rIns="0" bIns="0" rtlCol="0"/>
            <a:lstStyle/>
            <a:p>
              <a:endParaRPr>
                <a:solidFill>
                  <a:prstClr val="black"/>
                </a:solidFill>
              </a:endParaRPr>
            </a:p>
          </p:txBody>
        </p:sp>
        <p:sp>
          <p:nvSpPr>
            <p:cNvPr id="102" name="object 54">
              <a:extLst>
                <a:ext uri="{FF2B5EF4-FFF2-40B4-BE49-F238E27FC236}">
                  <a16:creationId xmlns:a16="http://schemas.microsoft.com/office/drawing/2014/main" id="{0DF03B55-1C58-47DC-86A4-992D1D381E99}"/>
                </a:ext>
              </a:extLst>
            </p:cNvPr>
            <p:cNvSpPr txBox="1"/>
            <p:nvPr/>
          </p:nvSpPr>
          <p:spPr>
            <a:xfrm>
              <a:off x="4420680" y="4711560"/>
              <a:ext cx="984884" cy="276999"/>
            </a:xfrm>
            <a:prstGeom prst="rect">
              <a:avLst/>
            </a:prstGeom>
          </p:spPr>
          <p:txBody>
            <a:bodyPr vert="horz" wrap="square" lIns="0" tIns="0" rIns="0" bIns="0" rtlCol="0">
              <a:spAutoFit/>
            </a:bodyPr>
            <a:lstStyle/>
            <a:p>
              <a:pPr marL="12700" algn="ctr"/>
              <a:r>
                <a:rPr spc="-10" dirty="0">
                  <a:solidFill>
                    <a:prstClr val="black"/>
                  </a:solidFill>
                  <a:cs typeface="Calibri"/>
                </a:rPr>
                <a:t>I/O</a:t>
              </a:r>
              <a:r>
                <a:rPr spc="-65" dirty="0">
                  <a:solidFill>
                    <a:prstClr val="black"/>
                  </a:solidFill>
                  <a:cs typeface="Calibri"/>
                </a:rPr>
                <a:t> </a:t>
              </a:r>
              <a:r>
                <a:rPr lang="zh-CN" altLang="en-US" spc="-10" dirty="0">
                  <a:solidFill>
                    <a:prstClr val="black"/>
                  </a:solidFill>
                  <a:cs typeface="Calibri"/>
                </a:rPr>
                <a:t>总线</a:t>
              </a:r>
              <a:endParaRPr dirty="0">
                <a:solidFill>
                  <a:prstClr val="black"/>
                </a:solidFill>
                <a:cs typeface="Calibri"/>
              </a:endParaRPr>
            </a:p>
          </p:txBody>
        </p:sp>
        <p:sp>
          <p:nvSpPr>
            <p:cNvPr id="103" name="object 55">
              <a:extLst>
                <a:ext uri="{FF2B5EF4-FFF2-40B4-BE49-F238E27FC236}">
                  <a16:creationId xmlns:a16="http://schemas.microsoft.com/office/drawing/2014/main" id="{875E3059-0639-4876-A3FC-36A70B31A390}"/>
                </a:ext>
              </a:extLst>
            </p:cNvPr>
            <p:cNvSpPr/>
            <p:nvPr/>
          </p:nvSpPr>
          <p:spPr>
            <a:xfrm>
              <a:off x="4832350" y="447026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grpSp>
          <p:nvGrpSpPr>
            <p:cNvPr id="104" name="组合 103">
              <a:extLst>
                <a:ext uri="{FF2B5EF4-FFF2-40B4-BE49-F238E27FC236}">
                  <a16:creationId xmlns:a16="http://schemas.microsoft.com/office/drawing/2014/main" id="{019BF141-9EF2-4FA5-9E13-4B30732D5DA8}"/>
                </a:ext>
              </a:extLst>
            </p:cNvPr>
            <p:cNvGrpSpPr/>
            <p:nvPr/>
          </p:nvGrpSpPr>
          <p:grpSpPr>
            <a:xfrm>
              <a:off x="1592377" y="1904188"/>
              <a:ext cx="1045997" cy="888401"/>
              <a:chOff x="1592377" y="1904189"/>
              <a:chExt cx="609599" cy="684334"/>
            </a:xfrm>
          </p:grpSpPr>
          <p:sp>
            <p:nvSpPr>
              <p:cNvPr id="105" name="矩形 104">
                <a:extLst>
                  <a:ext uri="{FF2B5EF4-FFF2-40B4-BE49-F238E27FC236}">
                    <a16:creationId xmlns:a16="http://schemas.microsoft.com/office/drawing/2014/main" id="{715C8AD6-4B09-4FC6-8150-412739E821A5}"/>
                  </a:ext>
                </a:extLst>
              </p:cNvPr>
              <p:cNvSpPr/>
              <p:nvPr/>
            </p:nvSpPr>
            <p:spPr bwMode="auto">
              <a:xfrm>
                <a:off x="1592377" y="190418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6" name="矩形 105">
                <a:extLst>
                  <a:ext uri="{FF2B5EF4-FFF2-40B4-BE49-F238E27FC236}">
                    <a16:creationId xmlns:a16="http://schemas.microsoft.com/office/drawing/2014/main" id="{79132D58-BF90-495A-93AD-87E5514E4C10}"/>
                  </a:ext>
                </a:extLst>
              </p:cNvPr>
              <p:cNvSpPr/>
              <p:nvPr/>
            </p:nvSpPr>
            <p:spPr bwMode="auto">
              <a:xfrm>
                <a:off x="1592377" y="2076463"/>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7" name="矩形 106">
                <a:extLst>
                  <a:ext uri="{FF2B5EF4-FFF2-40B4-BE49-F238E27FC236}">
                    <a16:creationId xmlns:a16="http://schemas.microsoft.com/office/drawing/2014/main" id="{D34C5F82-F73F-44F4-8466-0808CF618996}"/>
                  </a:ext>
                </a:extLst>
              </p:cNvPr>
              <p:cNvSpPr/>
              <p:nvPr/>
            </p:nvSpPr>
            <p:spPr bwMode="auto">
              <a:xfrm>
                <a:off x="1592377" y="2246738"/>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8" name="矩形 107">
                <a:extLst>
                  <a:ext uri="{FF2B5EF4-FFF2-40B4-BE49-F238E27FC236}">
                    <a16:creationId xmlns:a16="http://schemas.microsoft.com/office/drawing/2014/main" id="{8D7D2B7E-2DBB-42DA-B259-0559018AB222}"/>
                  </a:ext>
                </a:extLst>
              </p:cNvPr>
              <p:cNvSpPr/>
              <p:nvPr/>
            </p:nvSpPr>
            <p:spPr bwMode="auto">
              <a:xfrm>
                <a:off x="1592377" y="2421249"/>
                <a:ext cx="609599" cy="167274"/>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grpSp>
      <p:grpSp>
        <p:nvGrpSpPr>
          <p:cNvPr id="18" name="组合 17">
            <a:extLst>
              <a:ext uri="{FF2B5EF4-FFF2-40B4-BE49-F238E27FC236}">
                <a16:creationId xmlns:a16="http://schemas.microsoft.com/office/drawing/2014/main" id="{4650B978-9929-4D02-A4B0-004A7444DCAD}"/>
              </a:ext>
            </a:extLst>
          </p:cNvPr>
          <p:cNvGrpSpPr/>
          <p:nvPr/>
        </p:nvGrpSpPr>
        <p:grpSpPr>
          <a:xfrm>
            <a:off x="3943667" y="3043109"/>
            <a:ext cx="2147411" cy="2201169"/>
            <a:chOff x="3935412" y="2865259"/>
            <a:chExt cx="2147411" cy="2591463"/>
          </a:xfrm>
        </p:grpSpPr>
        <p:sp>
          <p:nvSpPr>
            <p:cNvPr id="69" name="object 51">
              <a:extLst>
                <a:ext uri="{FF2B5EF4-FFF2-40B4-BE49-F238E27FC236}">
                  <a16:creationId xmlns:a16="http://schemas.microsoft.com/office/drawing/2014/main" id="{418E23CB-118F-414E-834C-5286AC03E338}"/>
                </a:ext>
              </a:extLst>
            </p:cNvPr>
            <p:cNvSpPr/>
            <p:nvPr/>
          </p:nvSpPr>
          <p:spPr>
            <a:xfrm flipH="1">
              <a:off x="4891344" y="2865259"/>
              <a:ext cx="45719" cy="1850638"/>
            </a:xfrm>
            <a:custGeom>
              <a:avLst/>
              <a:gdLst/>
              <a:ahLst/>
              <a:cxnLst/>
              <a:rect l="l" t="t" r="r" b="b"/>
              <a:pathLst>
                <a:path h="1135379">
                  <a:moveTo>
                    <a:pt x="0" y="0"/>
                  </a:moveTo>
                  <a:lnTo>
                    <a:pt x="0" y="1135062"/>
                  </a:lnTo>
                </a:path>
              </a:pathLst>
            </a:custGeom>
            <a:ln w="76200">
              <a:solidFill>
                <a:srgbClr val="0033CC"/>
              </a:solidFill>
            </a:ln>
          </p:spPr>
          <p:txBody>
            <a:bodyPr wrap="square" lIns="0" tIns="0" rIns="0" bIns="0" rtlCol="0"/>
            <a:lstStyle/>
            <a:p>
              <a:endParaRPr>
                <a:solidFill>
                  <a:prstClr val="black"/>
                </a:solidFill>
              </a:endParaRPr>
            </a:p>
          </p:txBody>
        </p:sp>
        <p:sp>
          <p:nvSpPr>
            <p:cNvPr id="70" name="object 52">
              <a:extLst>
                <a:ext uri="{FF2B5EF4-FFF2-40B4-BE49-F238E27FC236}">
                  <a16:creationId xmlns:a16="http://schemas.microsoft.com/office/drawing/2014/main" id="{22C9296F-4DE4-4202-9BD2-3A024B062FBE}"/>
                </a:ext>
              </a:extLst>
            </p:cNvPr>
            <p:cNvSpPr/>
            <p:nvPr/>
          </p:nvSpPr>
          <p:spPr>
            <a:xfrm>
              <a:off x="4902042" y="4744154"/>
              <a:ext cx="1097280" cy="0"/>
            </a:xfrm>
            <a:custGeom>
              <a:avLst/>
              <a:gdLst/>
              <a:ahLst/>
              <a:cxnLst/>
              <a:rect l="l" t="t" r="r" b="b"/>
              <a:pathLst>
                <a:path w="1097279">
                  <a:moveTo>
                    <a:pt x="0" y="0"/>
                  </a:moveTo>
                  <a:lnTo>
                    <a:pt x="1096962" y="0"/>
                  </a:lnTo>
                </a:path>
              </a:pathLst>
            </a:custGeom>
            <a:ln w="76200">
              <a:solidFill>
                <a:srgbClr val="0033CC"/>
              </a:solidFill>
            </a:ln>
          </p:spPr>
          <p:txBody>
            <a:bodyPr wrap="square" lIns="0" tIns="0" rIns="0" bIns="0" rtlCol="0"/>
            <a:lstStyle/>
            <a:p>
              <a:endParaRPr>
                <a:solidFill>
                  <a:prstClr val="black"/>
                </a:solidFill>
              </a:endParaRPr>
            </a:p>
          </p:txBody>
        </p:sp>
        <p:sp>
          <p:nvSpPr>
            <p:cNvPr id="71" name="object 53">
              <a:extLst>
                <a:ext uri="{FF2B5EF4-FFF2-40B4-BE49-F238E27FC236}">
                  <a16:creationId xmlns:a16="http://schemas.microsoft.com/office/drawing/2014/main" id="{A2107243-3773-4561-A91C-D772B91D90D7}"/>
                </a:ext>
              </a:extLst>
            </p:cNvPr>
            <p:cNvSpPr/>
            <p:nvPr/>
          </p:nvSpPr>
          <p:spPr>
            <a:xfrm>
              <a:off x="6037104" y="4702879"/>
              <a:ext cx="45719" cy="753843"/>
            </a:xfrm>
            <a:custGeom>
              <a:avLst/>
              <a:gdLst/>
              <a:ahLst/>
              <a:cxnLst/>
              <a:rect l="l" t="t" r="r" b="b"/>
              <a:pathLst>
                <a:path h="592454">
                  <a:moveTo>
                    <a:pt x="0" y="0"/>
                  </a:moveTo>
                  <a:lnTo>
                    <a:pt x="0" y="592137"/>
                  </a:lnTo>
                </a:path>
              </a:pathLst>
            </a:custGeom>
            <a:ln w="76200">
              <a:solidFill>
                <a:srgbClr val="0033CC"/>
              </a:solidFill>
              <a:headEnd type="none" w="med" len="med"/>
              <a:tailEnd type="none" w="med" len="med"/>
            </a:ln>
          </p:spPr>
          <p:txBody>
            <a:bodyPr wrap="square" lIns="0" tIns="0" rIns="0" bIns="0" rtlCol="0"/>
            <a:lstStyle/>
            <a:p>
              <a:endParaRPr>
                <a:solidFill>
                  <a:prstClr val="black"/>
                </a:solidFill>
              </a:endParaRPr>
            </a:p>
          </p:txBody>
        </p:sp>
        <p:sp>
          <p:nvSpPr>
            <p:cNvPr id="57" name="object 51">
              <a:extLst>
                <a:ext uri="{FF2B5EF4-FFF2-40B4-BE49-F238E27FC236}">
                  <a16:creationId xmlns:a16="http://schemas.microsoft.com/office/drawing/2014/main" id="{44BBE393-8E22-40EF-9FE9-A6D002C5C43C}"/>
                </a:ext>
              </a:extLst>
            </p:cNvPr>
            <p:cNvSpPr/>
            <p:nvPr/>
          </p:nvSpPr>
          <p:spPr>
            <a:xfrm rot="5400000">
              <a:off x="4418458" y="2419674"/>
              <a:ext cx="45719" cy="1011811"/>
            </a:xfrm>
            <a:custGeom>
              <a:avLst/>
              <a:gdLst/>
              <a:ahLst/>
              <a:cxnLst/>
              <a:rect l="l" t="t" r="r" b="b"/>
              <a:pathLst>
                <a:path h="1135379">
                  <a:moveTo>
                    <a:pt x="0" y="0"/>
                  </a:moveTo>
                  <a:lnTo>
                    <a:pt x="0" y="1135062"/>
                  </a:lnTo>
                </a:path>
              </a:pathLst>
            </a:custGeom>
            <a:ln w="76200">
              <a:solidFill>
                <a:srgbClr val="0033CC"/>
              </a:solidFill>
              <a:headEnd type="none" w="med" len="med"/>
              <a:tailEnd type="triangle" w="med" len="med"/>
            </a:ln>
          </p:spPr>
          <p:txBody>
            <a:bodyPr wrap="square" lIns="0" tIns="0" rIns="0" bIns="0" rtlCol="0"/>
            <a:lstStyle/>
            <a:p>
              <a:endParaRPr>
                <a:solidFill>
                  <a:prstClr val="black"/>
                </a:solidFill>
              </a:endParaRPr>
            </a:p>
          </p:txBody>
        </p:sp>
      </p:grpSp>
      <p:sp>
        <p:nvSpPr>
          <p:cNvPr id="109" name="矩形 108">
            <a:extLst>
              <a:ext uri="{FF2B5EF4-FFF2-40B4-BE49-F238E27FC236}">
                <a16:creationId xmlns:a16="http://schemas.microsoft.com/office/drawing/2014/main" id="{95B74283-B461-4DFF-8CA1-3C5AA70B62C4}"/>
              </a:ext>
            </a:extLst>
          </p:cNvPr>
          <p:cNvSpPr/>
          <p:nvPr/>
        </p:nvSpPr>
        <p:spPr>
          <a:xfrm>
            <a:off x="3986472" y="2567026"/>
            <a:ext cx="1174490" cy="546735"/>
          </a:xfrm>
          <a:prstGeom prst="rect">
            <a:avLst/>
          </a:prstGeom>
          <a:ln>
            <a:noFill/>
          </a:ln>
        </p:spPr>
        <p:txBody>
          <a:bodyPr wrap="none" anchor="ctr" anchorCtr="1">
            <a:noAutofit/>
          </a:bodyPr>
          <a:lstStyle/>
          <a:p>
            <a:r>
              <a:rPr lang="zh-CN" altLang="en-US" sz="2000" dirty="0">
                <a:solidFill>
                  <a:srgbClr val="002060"/>
                </a:solidFill>
              </a:rPr>
              <a:t>中断信号</a:t>
            </a:r>
          </a:p>
        </p:txBody>
      </p:sp>
    </p:spTree>
    <p:extLst>
      <p:ext uri="{BB962C8B-B14F-4D97-AF65-F5344CB8AC3E}">
        <p14:creationId xmlns:p14="http://schemas.microsoft.com/office/powerpoint/2010/main" val="35377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sz="2000">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a:t>固态硬盘</a:t>
            </a:r>
            <a:r>
              <a:rPr spc="-65" dirty="0"/>
              <a:t> </a:t>
            </a:r>
            <a:r>
              <a:rPr spc="-5" dirty="0"/>
              <a:t>(SSDs)</a:t>
            </a:r>
          </a:p>
        </p:txBody>
      </p:sp>
      <p:sp>
        <p:nvSpPr>
          <p:cNvPr id="6" name="object 6"/>
          <p:cNvSpPr txBox="1"/>
          <p:nvPr/>
        </p:nvSpPr>
        <p:spPr>
          <a:xfrm>
            <a:off x="467545" y="4782057"/>
            <a:ext cx="7433126"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spc="-5" dirty="0">
                <a:solidFill>
                  <a:prstClr val="black"/>
                </a:solidFill>
                <a:cs typeface="Calibri"/>
              </a:rPr>
              <a:t>页大小：</a:t>
            </a:r>
            <a:r>
              <a:rPr sz="2400" spc="-5" dirty="0">
                <a:solidFill>
                  <a:prstClr val="black"/>
                </a:solidFill>
                <a:cs typeface="Calibri"/>
              </a:rPr>
              <a:t>512B</a:t>
            </a:r>
            <a:r>
              <a:rPr lang="en-US" sz="2400" spc="-5" dirty="0">
                <a:solidFill>
                  <a:prstClr val="black"/>
                </a:solidFill>
                <a:cs typeface="Calibri"/>
              </a:rPr>
              <a:t> </a:t>
            </a:r>
            <a:r>
              <a:rPr lang="en-US" altLang="zh-CN" sz="2400" spc="-5" dirty="0">
                <a:solidFill>
                  <a:prstClr val="black"/>
                </a:solidFill>
                <a:cs typeface="Calibri"/>
              </a:rPr>
              <a:t>~</a:t>
            </a:r>
            <a:r>
              <a:rPr sz="2400" spc="-5" dirty="0">
                <a:solidFill>
                  <a:prstClr val="black"/>
                </a:solidFill>
                <a:cs typeface="Calibri"/>
              </a:rPr>
              <a:t> 4KB, </a:t>
            </a:r>
            <a:r>
              <a:rPr lang="en-US" sz="2400" spc="-5" dirty="0" smtClean="0">
                <a:solidFill>
                  <a:prstClr val="black"/>
                </a:solidFill>
                <a:cs typeface="Calibri"/>
              </a:rPr>
              <a:t>   </a:t>
            </a:r>
            <a:r>
              <a:rPr lang="zh-CN" altLang="en-US" sz="2400" spc="-5" dirty="0" smtClean="0">
                <a:solidFill>
                  <a:prstClr val="black"/>
                </a:solidFill>
                <a:cs typeface="Calibri"/>
              </a:rPr>
              <a:t>块</a:t>
            </a:r>
            <a:r>
              <a:rPr lang="zh-CN" altLang="en-US" sz="2400" spc="-5" dirty="0">
                <a:solidFill>
                  <a:prstClr val="black"/>
                </a:solidFill>
                <a:cs typeface="Calibri"/>
              </a:rPr>
              <a:t>大小：</a:t>
            </a:r>
            <a:r>
              <a:rPr sz="2400" spc="-5" dirty="0">
                <a:solidFill>
                  <a:prstClr val="black"/>
                </a:solidFill>
                <a:cs typeface="Calibri"/>
              </a:rPr>
              <a:t> 32 </a:t>
            </a:r>
            <a:r>
              <a:rPr lang="en-US" altLang="zh-CN" sz="2400" spc="-5" dirty="0">
                <a:solidFill>
                  <a:prstClr val="black"/>
                </a:solidFill>
                <a:cs typeface="Calibri"/>
              </a:rPr>
              <a:t>~</a:t>
            </a:r>
            <a:r>
              <a:rPr sz="2400" spc="-5" dirty="0">
                <a:solidFill>
                  <a:prstClr val="black"/>
                </a:solidFill>
                <a:cs typeface="Calibri"/>
              </a:rPr>
              <a:t> 128</a:t>
            </a:r>
            <a:r>
              <a:rPr lang="zh-CN" altLang="en-US" sz="2400" spc="-5" dirty="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spc="-5" dirty="0">
                <a:solidFill>
                  <a:prstClr val="black"/>
                </a:solidFill>
                <a:cs typeface="Calibri"/>
              </a:rPr>
              <a:t>数据以页为单位进行读写</a:t>
            </a:r>
            <a:endParaRPr lang="en-US" sz="2400"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spc="-5" dirty="0">
                <a:solidFill>
                  <a:prstClr val="black"/>
                </a:solidFill>
                <a:cs typeface="Calibri"/>
              </a:rPr>
              <a:t>只有某页所属块整个被擦除后，才能写该页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dirty="0">
                <a:solidFill>
                  <a:prstClr val="black"/>
                </a:solidFill>
                <a:cs typeface="Calibri"/>
              </a:rPr>
              <a:t>大约</a:t>
            </a:r>
            <a:r>
              <a:rPr sz="2400" spc="-5" dirty="0">
                <a:solidFill>
                  <a:prstClr val="black"/>
                </a:solidFill>
                <a:cs typeface="Calibri"/>
              </a:rPr>
              <a:t> 100,000 </a:t>
            </a:r>
            <a:r>
              <a:rPr lang="zh-CN" altLang="en-US" sz="2400" spc="-5" dirty="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sz="2000">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9" name="object 9"/>
          <p:cNvSpPr txBox="1"/>
          <p:nvPr/>
        </p:nvSpPr>
        <p:spPr>
          <a:xfrm>
            <a:off x="3626170" y="2379662"/>
            <a:ext cx="1891659" cy="595622"/>
          </a:xfrm>
          <a:prstGeom prst="rect">
            <a:avLst/>
          </a:prstGeom>
          <a:solidFill>
            <a:srgbClr val="DEDEEF"/>
          </a:solidFill>
          <a:ln w="12700">
            <a:solidFill>
              <a:srgbClr val="000000"/>
            </a:solidFill>
          </a:ln>
        </p:spPr>
        <p:txBody>
          <a:bodyPr vert="horz" wrap="square" lIns="0" tIns="72000" rIns="0" bIns="0" rtlCol="0">
            <a:noAutofit/>
          </a:bodyPr>
          <a:lstStyle/>
          <a:p>
            <a:pPr marL="757555">
              <a:lnSpc>
                <a:spcPts val="1880"/>
              </a:lnSpc>
            </a:pPr>
            <a:r>
              <a:rPr lang="zh-CN" altLang="en-US" sz="2000" spc="-5" dirty="0">
                <a:solidFill>
                  <a:prstClr val="black"/>
                </a:solidFill>
                <a:cs typeface="Calibri"/>
              </a:rPr>
              <a:t>闪存</a:t>
            </a:r>
            <a:endParaRPr sz="2000" dirty="0">
              <a:solidFill>
                <a:prstClr val="black"/>
              </a:solidFill>
              <a:cs typeface="Calibri"/>
            </a:endParaRPr>
          </a:p>
          <a:p>
            <a:pPr marL="262255">
              <a:lnSpc>
                <a:spcPts val="2120"/>
              </a:lnSpc>
            </a:pPr>
            <a:r>
              <a:rPr lang="zh-CN" altLang="en-US" sz="2000" spc="-5" dirty="0">
                <a:solidFill>
                  <a:prstClr val="black"/>
                </a:solidFill>
                <a:cs typeface="Calibri"/>
              </a:rPr>
              <a:t>       翻译层</a:t>
            </a:r>
            <a:endParaRPr sz="2000" dirty="0">
              <a:solidFill>
                <a:prstClr val="black"/>
              </a:solidFill>
              <a:cs typeface="Calibri"/>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sz="2000">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sz="2000">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sz="2000">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sz="2000" dirty="0">
                <a:solidFill>
                  <a:prstClr val="black"/>
                </a:solidFill>
              </a:rPr>
              <a:t>I/O </a:t>
            </a:r>
            <a:r>
              <a:rPr lang="zh-CN" altLang="en-US" sz="2000" dirty="0">
                <a:solidFill>
                  <a:prstClr val="black"/>
                </a:solidFill>
              </a:rPr>
              <a:t>总线</a:t>
            </a:r>
            <a:endParaRPr sz="2000"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sz="2000">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sz="2000">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22" name="object 22"/>
          <p:cNvSpPr txBox="1"/>
          <p:nvPr/>
        </p:nvSpPr>
        <p:spPr>
          <a:xfrm>
            <a:off x="1321752" y="3791457"/>
            <a:ext cx="525780" cy="307777"/>
          </a:xfrm>
          <a:prstGeom prst="rect">
            <a:avLst/>
          </a:prstGeom>
        </p:spPr>
        <p:txBody>
          <a:bodyPr vert="horz" wrap="square" lIns="0" tIns="0" rIns="0" bIns="0" rtlCol="0">
            <a:spAutoFit/>
          </a:bodyPr>
          <a:lstStyle/>
          <a:p>
            <a:r>
              <a:rPr lang="zh-CN" altLang="en-US" sz="2000" dirty="0">
                <a:solidFill>
                  <a:prstClr val="black"/>
                </a:solidFill>
                <a:cs typeface="Calibri"/>
              </a:rPr>
              <a:t>页</a:t>
            </a:r>
            <a:r>
              <a:rPr sz="2000" spc="-114" dirty="0">
                <a:solidFill>
                  <a:prstClr val="black"/>
                </a:solidFill>
                <a:cs typeface="Calibri"/>
              </a:rPr>
              <a:t> </a:t>
            </a:r>
            <a:r>
              <a:rPr sz="20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sz="2000">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25" name="object 25"/>
          <p:cNvSpPr txBox="1"/>
          <p:nvPr/>
        </p:nvSpPr>
        <p:spPr>
          <a:xfrm>
            <a:off x="2159952" y="3791457"/>
            <a:ext cx="525780" cy="307777"/>
          </a:xfrm>
          <a:prstGeom prst="rect">
            <a:avLst/>
          </a:prstGeom>
        </p:spPr>
        <p:txBody>
          <a:bodyPr vert="horz" wrap="square" lIns="0" tIns="0" rIns="0" bIns="0" rtlCol="0">
            <a:spAutoFit/>
          </a:bodyPr>
          <a:lstStyle/>
          <a:p>
            <a:r>
              <a:rPr lang="zh-CN" altLang="en-US" sz="2000" dirty="0">
                <a:solidFill>
                  <a:prstClr val="black"/>
                </a:solidFill>
                <a:cs typeface="Calibri"/>
              </a:rPr>
              <a:t>页</a:t>
            </a:r>
            <a:r>
              <a:rPr sz="2000" spc="-114" dirty="0">
                <a:solidFill>
                  <a:prstClr val="black"/>
                </a:solidFill>
                <a:cs typeface="Calibri"/>
              </a:rPr>
              <a:t> </a:t>
            </a:r>
            <a:r>
              <a:rPr sz="2000" dirty="0">
                <a:solidFill>
                  <a:prstClr val="black"/>
                </a:solidFill>
                <a:cs typeface="Calibri"/>
              </a:rPr>
              <a:t>1</a:t>
            </a:r>
          </a:p>
        </p:txBody>
      </p:sp>
      <p:sp>
        <p:nvSpPr>
          <p:cNvPr id="26" name="object 26"/>
          <p:cNvSpPr txBox="1"/>
          <p:nvPr/>
        </p:nvSpPr>
        <p:spPr>
          <a:xfrm>
            <a:off x="3363912" y="3765550"/>
            <a:ext cx="838200" cy="335348"/>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2000" spc="-5" dirty="0">
                <a:solidFill>
                  <a:prstClr val="black"/>
                </a:solidFill>
                <a:cs typeface="Calibri"/>
              </a:rPr>
              <a:t>页</a:t>
            </a:r>
            <a:r>
              <a:rPr sz="2000" spc="-80" dirty="0">
                <a:solidFill>
                  <a:prstClr val="black"/>
                </a:solidFill>
                <a:cs typeface="Calibri"/>
              </a:rPr>
              <a:t> </a:t>
            </a:r>
            <a:r>
              <a:rPr sz="2000" dirty="0">
                <a:solidFill>
                  <a:prstClr val="black"/>
                </a:solidFill>
                <a:cs typeface="Calibri"/>
              </a:rPr>
              <a:t>P-1</a:t>
            </a:r>
          </a:p>
        </p:txBody>
      </p:sp>
      <p:sp>
        <p:nvSpPr>
          <p:cNvPr id="27" name="object 27"/>
          <p:cNvSpPr txBox="1"/>
          <p:nvPr/>
        </p:nvSpPr>
        <p:spPr>
          <a:xfrm>
            <a:off x="2998152" y="3639057"/>
            <a:ext cx="223520" cy="307777"/>
          </a:xfrm>
          <a:prstGeom prst="rect">
            <a:avLst/>
          </a:prstGeom>
        </p:spPr>
        <p:txBody>
          <a:bodyPr vert="horz" wrap="square" lIns="0" tIns="0" rIns="0" bIns="0" rtlCol="0">
            <a:spAutoFit/>
          </a:bodyPr>
          <a:lstStyle/>
          <a:p>
            <a:r>
              <a:rPr sz="2000" dirty="0">
                <a:solidFill>
                  <a:prstClr val="black"/>
                </a:solidFill>
                <a:cs typeface="Calibri"/>
              </a:rPr>
              <a:t>…</a:t>
            </a:r>
            <a:endParaRPr sz="2000">
              <a:solidFill>
                <a:prstClr val="black"/>
              </a:solidFill>
              <a:cs typeface="Calibri"/>
            </a:endParaRPr>
          </a:p>
        </p:txBody>
      </p:sp>
      <p:sp>
        <p:nvSpPr>
          <p:cNvPr id="28" name="object 28"/>
          <p:cNvSpPr txBox="1"/>
          <p:nvPr/>
        </p:nvSpPr>
        <p:spPr>
          <a:xfrm>
            <a:off x="1145539" y="3351529"/>
            <a:ext cx="690245" cy="307777"/>
          </a:xfrm>
          <a:prstGeom prst="rect">
            <a:avLst/>
          </a:prstGeom>
        </p:spPr>
        <p:txBody>
          <a:bodyPr vert="horz" wrap="square" lIns="0" tIns="0" rIns="0" bIns="0" rtlCol="0">
            <a:spAutoFit/>
          </a:bodyPr>
          <a:lstStyle/>
          <a:p>
            <a:pPr marL="12700"/>
            <a:r>
              <a:rPr lang="zh-CN" altLang="en-US" sz="2000" spc="-5" dirty="0">
                <a:solidFill>
                  <a:prstClr val="black"/>
                </a:solidFill>
                <a:cs typeface="Calibri"/>
              </a:rPr>
              <a:t>块</a:t>
            </a:r>
            <a:r>
              <a:rPr sz="2000" spc="-95" dirty="0">
                <a:solidFill>
                  <a:prstClr val="black"/>
                </a:solidFill>
                <a:cs typeface="Calibri"/>
              </a:rPr>
              <a:t> </a:t>
            </a:r>
            <a:r>
              <a:rPr sz="2000" dirty="0">
                <a:solidFill>
                  <a:prstClr val="black"/>
                </a:solidFill>
                <a:cs typeface="Calibri"/>
              </a:rPr>
              <a:t>0</a:t>
            </a:r>
          </a:p>
        </p:txBody>
      </p:sp>
      <p:sp>
        <p:nvSpPr>
          <p:cNvPr id="29" name="object 29"/>
          <p:cNvSpPr txBox="1"/>
          <p:nvPr/>
        </p:nvSpPr>
        <p:spPr>
          <a:xfrm>
            <a:off x="4390390" y="3683507"/>
            <a:ext cx="236220" cy="307777"/>
          </a:xfrm>
          <a:prstGeom prst="rect">
            <a:avLst/>
          </a:prstGeom>
        </p:spPr>
        <p:txBody>
          <a:bodyPr vert="horz" wrap="square" lIns="0" tIns="0" rIns="0" bIns="0" rtlCol="0">
            <a:spAutoFit/>
          </a:bodyPr>
          <a:lstStyle/>
          <a:p>
            <a:pPr marL="12700"/>
            <a:r>
              <a:rPr sz="2000" dirty="0">
                <a:solidFill>
                  <a:prstClr val="black"/>
                </a:solidFill>
                <a:cs typeface="Calibri"/>
              </a:rPr>
              <a:t>…</a:t>
            </a:r>
            <a:endParaRPr sz="20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sz="2000">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sz="2000">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34" name="object 34"/>
          <p:cNvSpPr txBox="1"/>
          <p:nvPr/>
        </p:nvSpPr>
        <p:spPr>
          <a:xfrm>
            <a:off x="5044440" y="3791457"/>
            <a:ext cx="525780" cy="307777"/>
          </a:xfrm>
          <a:prstGeom prst="rect">
            <a:avLst/>
          </a:prstGeom>
        </p:spPr>
        <p:txBody>
          <a:bodyPr vert="horz" wrap="square" lIns="0" tIns="0" rIns="0" bIns="0" rtlCol="0">
            <a:spAutoFit/>
          </a:bodyPr>
          <a:lstStyle/>
          <a:p>
            <a:r>
              <a:rPr lang="zh-CN" altLang="en-US" sz="2000" dirty="0">
                <a:solidFill>
                  <a:prstClr val="black"/>
                </a:solidFill>
                <a:cs typeface="Calibri"/>
              </a:rPr>
              <a:t>页</a:t>
            </a:r>
            <a:r>
              <a:rPr sz="2000" spc="-114" dirty="0">
                <a:solidFill>
                  <a:prstClr val="black"/>
                </a:solidFill>
                <a:cs typeface="Calibri"/>
              </a:rPr>
              <a:t> </a:t>
            </a:r>
            <a:r>
              <a:rPr sz="20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sz="2000">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37" name="object 37"/>
          <p:cNvSpPr txBox="1"/>
          <p:nvPr/>
        </p:nvSpPr>
        <p:spPr>
          <a:xfrm>
            <a:off x="5882640" y="3791457"/>
            <a:ext cx="525780" cy="307777"/>
          </a:xfrm>
          <a:prstGeom prst="rect">
            <a:avLst/>
          </a:prstGeom>
        </p:spPr>
        <p:txBody>
          <a:bodyPr vert="horz" wrap="square" lIns="0" tIns="0" rIns="0" bIns="0" rtlCol="0">
            <a:spAutoFit/>
          </a:bodyPr>
          <a:lstStyle/>
          <a:p>
            <a:r>
              <a:rPr lang="zh-CN" altLang="en-US" sz="2000" dirty="0">
                <a:solidFill>
                  <a:prstClr val="black"/>
                </a:solidFill>
                <a:cs typeface="Calibri"/>
              </a:rPr>
              <a:t>页</a:t>
            </a:r>
            <a:r>
              <a:rPr sz="2000" spc="-114" dirty="0">
                <a:solidFill>
                  <a:prstClr val="black"/>
                </a:solidFill>
                <a:cs typeface="Calibri"/>
              </a:rPr>
              <a:t> </a:t>
            </a:r>
            <a:r>
              <a:rPr sz="2000" dirty="0">
                <a:solidFill>
                  <a:prstClr val="black"/>
                </a:solidFill>
                <a:cs typeface="Calibri"/>
              </a:rPr>
              <a:t>1</a:t>
            </a:r>
          </a:p>
        </p:txBody>
      </p:sp>
      <p:sp>
        <p:nvSpPr>
          <p:cNvPr id="38" name="object 38"/>
          <p:cNvSpPr txBox="1"/>
          <p:nvPr/>
        </p:nvSpPr>
        <p:spPr>
          <a:xfrm>
            <a:off x="7086600" y="3765550"/>
            <a:ext cx="838200" cy="335348"/>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2000" spc="-5" dirty="0">
                <a:solidFill>
                  <a:prstClr val="black"/>
                </a:solidFill>
                <a:cs typeface="Calibri"/>
              </a:rPr>
              <a:t>页</a:t>
            </a:r>
            <a:r>
              <a:rPr sz="2000" spc="-80" dirty="0">
                <a:solidFill>
                  <a:prstClr val="black"/>
                </a:solidFill>
                <a:cs typeface="Calibri"/>
              </a:rPr>
              <a:t> </a:t>
            </a:r>
            <a:r>
              <a:rPr sz="2000" dirty="0">
                <a:solidFill>
                  <a:prstClr val="black"/>
                </a:solidFill>
                <a:cs typeface="Calibri"/>
              </a:rPr>
              <a:t>P-1</a:t>
            </a:r>
          </a:p>
        </p:txBody>
      </p:sp>
      <p:sp>
        <p:nvSpPr>
          <p:cNvPr id="39" name="object 39"/>
          <p:cNvSpPr txBox="1"/>
          <p:nvPr/>
        </p:nvSpPr>
        <p:spPr>
          <a:xfrm>
            <a:off x="6720840" y="3639057"/>
            <a:ext cx="223520" cy="307777"/>
          </a:xfrm>
          <a:prstGeom prst="rect">
            <a:avLst/>
          </a:prstGeom>
        </p:spPr>
        <p:txBody>
          <a:bodyPr vert="horz" wrap="square" lIns="0" tIns="0" rIns="0" bIns="0" rtlCol="0">
            <a:spAutoFit/>
          </a:bodyPr>
          <a:lstStyle/>
          <a:p>
            <a:r>
              <a:rPr sz="2000" dirty="0">
                <a:solidFill>
                  <a:prstClr val="black"/>
                </a:solidFill>
                <a:cs typeface="Calibri"/>
              </a:rPr>
              <a:t>…</a:t>
            </a:r>
            <a:endParaRPr sz="2000">
              <a:solidFill>
                <a:prstClr val="black"/>
              </a:solidFill>
              <a:cs typeface="Calibri"/>
            </a:endParaRPr>
          </a:p>
        </p:txBody>
      </p:sp>
      <p:sp>
        <p:nvSpPr>
          <p:cNvPr id="40" name="object 40"/>
          <p:cNvSpPr txBox="1"/>
          <p:nvPr/>
        </p:nvSpPr>
        <p:spPr>
          <a:xfrm>
            <a:off x="4879340" y="3351529"/>
            <a:ext cx="938530" cy="307777"/>
          </a:xfrm>
          <a:prstGeom prst="rect">
            <a:avLst/>
          </a:prstGeom>
        </p:spPr>
        <p:txBody>
          <a:bodyPr vert="horz" wrap="square" lIns="0" tIns="0" rIns="0" bIns="0" rtlCol="0">
            <a:spAutoFit/>
          </a:bodyPr>
          <a:lstStyle/>
          <a:p>
            <a:pPr marL="12700"/>
            <a:r>
              <a:rPr lang="zh-CN" altLang="en-US" sz="2000" spc="-5" dirty="0">
                <a:solidFill>
                  <a:prstClr val="black"/>
                </a:solidFill>
                <a:cs typeface="Calibri"/>
              </a:rPr>
              <a:t>块</a:t>
            </a:r>
            <a:r>
              <a:rPr sz="2000" spc="325" dirty="0">
                <a:solidFill>
                  <a:prstClr val="black"/>
                </a:solidFill>
                <a:cs typeface="Calibri"/>
              </a:rPr>
              <a:t> </a:t>
            </a:r>
            <a:r>
              <a:rPr sz="2000" dirty="0">
                <a:solidFill>
                  <a:prstClr val="black"/>
                </a:solidFill>
                <a:cs typeface="Calibri"/>
              </a:rPr>
              <a:t>B-1</a:t>
            </a:r>
          </a:p>
        </p:txBody>
      </p:sp>
      <p:sp>
        <p:nvSpPr>
          <p:cNvPr id="41" name="object 41"/>
          <p:cNvSpPr txBox="1"/>
          <p:nvPr/>
        </p:nvSpPr>
        <p:spPr>
          <a:xfrm>
            <a:off x="991539" y="3046806"/>
            <a:ext cx="657873" cy="307777"/>
          </a:xfrm>
          <a:prstGeom prst="rect">
            <a:avLst/>
          </a:prstGeom>
        </p:spPr>
        <p:txBody>
          <a:bodyPr vert="horz" wrap="square" lIns="0" tIns="0" rIns="0" bIns="0" rtlCol="0">
            <a:spAutoFit/>
          </a:bodyPr>
          <a:lstStyle/>
          <a:p>
            <a:pPr marL="12700"/>
            <a:r>
              <a:rPr lang="zh-CN" altLang="en-US" sz="2000" spc="-5" dirty="0">
                <a:solidFill>
                  <a:prstClr val="black"/>
                </a:solidFill>
                <a:cs typeface="Calibri"/>
              </a:rPr>
              <a:t>闪存</a:t>
            </a:r>
            <a:endParaRPr sz="2000"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sz="2000">
              <a:solidFill>
                <a:prstClr val="black"/>
              </a:solidFill>
            </a:endParaRPr>
          </a:p>
        </p:txBody>
      </p:sp>
      <p:sp>
        <p:nvSpPr>
          <p:cNvPr id="43" name="object 43"/>
          <p:cNvSpPr txBox="1"/>
          <p:nvPr/>
        </p:nvSpPr>
        <p:spPr>
          <a:xfrm>
            <a:off x="824864" y="2011679"/>
            <a:ext cx="1989455" cy="307777"/>
          </a:xfrm>
          <a:prstGeom prst="rect">
            <a:avLst/>
          </a:prstGeom>
        </p:spPr>
        <p:txBody>
          <a:bodyPr vert="horz" wrap="square" lIns="0" tIns="0" rIns="0" bIns="0" rtlCol="0">
            <a:spAutoFit/>
          </a:bodyPr>
          <a:lstStyle/>
          <a:p>
            <a:pPr marL="12700"/>
            <a:r>
              <a:rPr lang="zh-CN" altLang="en-US" sz="2000" b="1" spc="-5" dirty="0">
                <a:solidFill>
                  <a:prstClr val="black"/>
                </a:solidFill>
                <a:cs typeface="Calibri"/>
              </a:rPr>
              <a:t>固态硬盘</a:t>
            </a:r>
            <a:r>
              <a:rPr sz="2000" spc="-20" dirty="0">
                <a:solidFill>
                  <a:prstClr val="black"/>
                </a:solidFill>
                <a:cs typeface="Calibri"/>
              </a:rPr>
              <a:t> </a:t>
            </a:r>
            <a:r>
              <a:rPr sz="2000" spc="-5" dirty="0">
                <a:solidFill>
                  <a:prstClr val="black"/>
                </a:solidFill>
                <a:cs typeface="Calibri"/>
              </a:rPr>
              <a:t>(SSD)</a:t>
            </a:r>
            <a:endParaRPr sz="2000" dirty="0">
              <a:solidFill>
                <a:prstClr val="black"/>
              </a:solidFill>
              <a:cs typeface="Calibri"/>
            </a:endParaRPr>
          </a:p>
        </p:txBody>
      </p:sp>
      <p:sp>
        <p:nvSpPr>
          <p:cNvPr id="45" name="object 45"/>
          <p:cNvSpPr txBox="1"/>
          <p:nvPr/>
        </p:nvSpPr>
        <p:spPr>
          <a:xfrm>
            <a:off x="4803140" y="1903233"/>
            <a:ext cx="1917700" cy="307777"/>
          </a:xfrm>
          <a:prstGeom prst="rect">
            <a:avLst/>
          </a:prstGeom>
        </p:spPr>
        <p:txBody>
          <a:bodyPr vert="horz" wrap="square" lIns="0" tIns="0" rIns="0" bIns="0" rtlCol="0">
            <a:spAutoFit/>
          </a:bodyPr>
          <a:lstStyle/>
          <a:p>
            <a:pPr marL="12700"/>
            <a:r>
              <a:rPr lang="zh-CN" altLang="en-US" sz="2000" dirty="0">
                <a:solidFill>
                  <a:prstClr val="black"/>
                </a:solidFill>
                <a:cs typeface="Calibri"/>
              </a:rPr>
              <a:t>读</a:t>
            </a:r>
            <a:r>
              <a:rPr lang="en-US" altLang="zh-CN" sz="2000" dirty="0">
                <a:solidFill>
                  <a:prstClr val="black"/>
                </a:solidFill>
                <a:cs typeface="Calibri"/>
              </a:rPr>
              <a:t>/</a:t>
            </a:r>
            <a:r>
              <a:rPr lang="zh-CN" altLang="en-US" sz="2000" dirty="0">
                <a:solidFill>
                  <a:prstClr val="black"/>
                </a:solidFill>
                <a:cs typeface="Calibri"/>
              </a:rPr>
              <a:t>写逻辑磁盘块</a:t>
            </a:r>
            <a:endParaRPr sz="2000" dirty="0">
              <a:solidFill>
                <a:prstClr val="black"/>
              </a:solidFill>
              <a:cs typeface="Calibri"/>
            </a:endParaRPr>
          </a:p>
        </p:txBody>
      </p:sp>
      <p:cxnSp>
        <p:nvCxnSpPr>
          <p:cNvPr id="44" name="直接连接符 43">
            <a:extLst>
              <a:ext uri="{FF2B5EF4-FFF2-40B4-BE49-F238E27FC236}">
                <a16:creationId xmlns:a16="http://schemas.microsoft.com/office/drawing/2014/main" id="{D8AFEB58-91A5-42BD-8937-6A14EB628B82}"/>
              </a:ext>
            </a:extLst>
          </p:cNvPr>
          <p:cNvCxnSpPr>
            <a:stCxn id="9" idx="2"/>
          </p:cNvCxnSpPr>
          <p:nvPr/>
        </p:nvCxnSpPr>
        <p:spPr bwMode="auto">
          <a:xfrm>
            <a:off x="4572000" y="2975284"/>
            <a:ext cx="0" cy="376245"/>
          </a:xfrm>
          <a:prstGeom prst="line">
            <a:avLst/>
          </a:prstGeom>
          <a:noFill/>
          <a:ln w="38100"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11622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a:t>性能特性</a:t>
            </a:r>
            <a:endParaRPr dirty="0"/>
          </a:p>
        </p:txBody>
      </p:sp>
      <p:grpSp>
        <p:nvGrpSpPr>
          <p:cNvPr id="2" name="组合 1">
            <a:extLst>
              <a:ext uri="{FF2B5EF4-FFF2-40B4-BE49-F238E27FC236}">
                <a16:creationId xmlns:a16="http://schemas.microsoft.com/office/drawing/2014/main" id="{72129C16-6D7E-46CD-8FFB-55F2D27F36B1}"/>
              </a:ext>
            </a:extLst>
          </p:cNvPr>
          <p:cNvGrpSpPr/>
          <p:nvPr/>
        </p:nvGrpSpPr>
        <p:grpSpPr>
          <a:xfrm>
            <a:off x="379492" y="1556792"/>
            <a:ext cx="8385015" cy="1016000"/>
            <a:chOff x="219433" y="1676400"/>
            <a:chExt cx="8772167" cy="1016000"/>
          </a:xfrm>
        </p:grpSpPr>
        <p:sp>
          <p:nvSpPr>
            <p:cNvPr id="4" name="object 4"/>
            <p:cNvSpPr/>
            <p:nvPr/>
          </p:nvSpPr>
          <p:spPr>
            <a:xfrm>
              <a:off x="219433"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4" y="1705864"/>
              <a:ext cx="2696266"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顺序读吞吐量</a:t>
              </a:r>
              <a:r>
                <a:rPr sz="2000" b="1" dirty="0">
                  <a:solidFill>
                    <a:prstClr val="black"/>
                  </a:solidFill>
                  <a:cs typeface="Calibri"/>
                </a:rPr>
                <a:t>  </a:t>
              </a:r>
              <a:endParaRPr lang="en-US" sz="2000" b="1" dirty="0">
                <a:solidFill>
                  <a:prstClr val="black"/>
                </a:solidFill>
                <a:cs typeface="Calibri"/>
              </a:endParaRPr>
            </a:p>
            <a:p>
              <a:pPr marR="5080"/>
              <a:r>
                <a:rPr lang="zh-CN" altLang="en-US" sz="2000" b="1" dirty="0">
                  <a:solidFill>
                    <a:prstClr val="black"/>
                  </a:solidFill>
                  <a:cs typeface="Calibri"/>
                </a:rPr>
                <a:t>随机读吞吐量</a:t>
              </a:r>
              <a:endParaRPr lang="en-US" altLang="zh-CN" sz="2000" b="1" dirty="0">
                <a:solidFill>
                  <a:prstClr val="black"/>
                </a:solidFill>
                <a:cs typeface="Calibri"/>
              </a:endParaRPr>
            </a:p>
            <a:p>
              <a:pPr marR="5080"/>
              <a:r>
                <a:rPr lang="zh-CN" altLang="en-US" sz="2000" b="1" spc="-25" dirty="0">
                  <a:solidFill>
                    <a:prstClr val="black"/>
                  </a:solidFill>
                  <a:cs typeface="Calibri"/>
                </a:rPr>
                <a:t>平均顺序读访问时间</a:t>
              </a:r>
              <a:endParaRPr sz="2000" dirty="0">
                <a:solidFill>
                  <a:prstClr val="black"/>
                </a:solidFill>
                <a:cs typeface="Calibri"/>
              </a:endParaRPr>
            </a:p>
          </p:txBody>
        </p:sp>
        <p:sp>
          <p:nvSpPr>
            <p:cNvPr id="7" name="object 7"/>
            <p:cNvSpPr txBox="1"/>
            <p:nvPr/>
          </p:nvSpPr>
          <p:spPr>
            <a:xfrm>
              <a:off x="3078747" y="1705864"/>
              <a:ext cx="1504138"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dirty="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dirty="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dirty="0">
                <a:solidFill>
                  <a:prstClr val="black"/>
                </a:solidFill>
                <a:cs typeface="Calibri"/>
              </a:endParaRPr>
            </a:p>
          </p:txBody>
        </p:sp>
        <p:sp>
          <p:nvSpPr>
            <p:cNvPr id="8" name="object 8"/>
            <p:cNvSpPr txBox="1"/>
            <p:nvPr/>
          </p:nvSpPr>
          <p:spPr>
            <a:xfrm>
              <a:off x="4419601" y="1705864"/>
              <a:ext cx="2819400"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顺序写吞吐量</a:t>
              </a:r>
              <a:endParaRPr lang="en-US" altLang="zh-CN" sz="2000" b="1" spc="-5" dirty="0">
                <a:solidFill>
                  <a:prstClr val="black"/>
                </a:solidFill>
                <a:cs typeface="Calibri"/>
              </a:endParaRPr>
            </a:p>
            <a:p>
              <a:pPr marR="5080"/>
              <a:r>
                <a:rPr lang="zh-CN" altLang="en-US" sz="2000" b="1" spc="-5" dirty="0">
                  <a:solidFill>
                    <a:prstClr val="black"/>
                  </a:solidFill>
                  <a:cs typeface="Calibri"/>
                </a:rPr>
                <a:t>随机写吞吐量</a:t>
              </a:r>
              <a:endParaRPr lang="en-US" altLang="zh-CN" sz="2000" b="1" spc="-5" dirty="0">
                <a:solidFill>
                  <a:prstClr val="black"/>
                </a:solidFill>
                <a:cs typeface="Calibri"/>
              </a:endParaRPr>
            </a:p>
            <a:p>
              <a:pPr marR="5080"/>
              <a:r>
                <a:rPr lang="zh-CN" altLang="en-US" sz="2000" b="1" dirty="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417158" y="1705864"/>
              <a:ext cx="1261002"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dirty="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dirty="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dirty="0">
                <a:solidFill>
                  <a:prstClr val="black"/>
                </a:solidFill>
                <a:cs typeface="Calibri"/>
              </a:endParaRPr>
            </a:p>
          </p:txBody>
        </p:sp>
      </p:grpSp>
      <p:sp>
        <p:nvSpPr>
          <p:cNvPr id="10" name="object 10"/>
          <p:cNvSpPr txBox="1"/>
          <p:nvPr/>
        </p:nvSpPr>
        <p:spPr>
          <a:xfrm>
            <a:off x="379492" y="2924944"/>
            <a:ext cx="7596505" cy="3657411"/>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a:solidFill>
                  <a:prstClr val="black"/>
                </a:solidFill>
                <a:cs typeface="Calibri"/>
              </a:rPr>
              <a:t>顺序访问比随机访问快</a:t>
            </a:r>
            <a:endParaRPr lang="en-US" altLang="zh-CN" sz="2400" b="1" spc="-5" dirty="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a:solidFill>
                  <a:prstClr val="black"/>
                </a:solidFill>
                <a:cs typeface="Calibri"/>
              </a:rPr>
              <a:t>典型存储器层次结构问题</a:t>
            </a:r>
            <a:endParaRPr sz="2400" dirty="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a:solidFill>
                  <a:prstClr val="black"/>
                </a:solidFill>
                <a:cs typeface="Calibri"/>
              </a:rPr>
              <a:t>随机写较慢</a:t>
            </a:r>
            <a:r>
              <a:rPr sz="2400" b="1" spc="-5" dirty="0">
                <a:solidFill>
                  <a:prstClr val="black"/>
                </a:solidFill>
                <a:cs typeface="Calibri"/>
              </a:rPr>
              <a:t> </a:t>
            </a:r>
            <a:endParaRPr lang="en-US" sz="2400" b="1"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擦除块需要较长的时间</a:t>
            </a:r>
            <a:r>
              <a:rPr lang="en-US" altLang="zh-CN" sz="2000" dirty="0">
                <a:solidFill>
                  <a:prstClr val="black"/>
                </a:solidFill>
                <a:cs typeface="Calibri"/>
              </a:rPr>
              <a:t>(~1</a:t>
            </a:r>
            <a:r>
              <a:rPr lang="en-US" altLang="zh-CN" sz="2000" spc="-5" dirty="0">
                <a:solidFill>
                  <a:prstClr val="black"/>
                </a:solidFill>
                <a:cs typeface="Calibri"/>
              </a:rPr>
              <a:t>ms)</a:t>
            </a:r>
            <a:endParaRPr lang="en-US" sz="2000"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修改一页需要将块中所有页复制到新的块中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a:solidFill>
                  <a:prstClr val="black"/>
                </a:solidFill>
                <a:cs typeface="Calibri"/>
              </a:rPr>
              <a:t>早期</a:t>
            </a:r>
            <a:r>
              <a:rPr sz="2000" dirty="0">
                <a:solidFill>
                  <a:prstClr val="black"/>
                </a:solidFill>
                <a:cs typeface="Calibri"/>
              </a:rPr>
              <a:t>SSD </a:t>
            </a:r>
            <a:r>
              <a:rPr lang="zh-CN" altLang="en-US" sz="2000" dirty="0">
                <a:solidFill>
                  <a:prstClr val="black"/>
                </a:solidFill>
                <a:cs typeface="Calibri"/>
              </a:rPr>
              <a:t>读</a:t>
            </a:r>
            <a:r>
              <a:rPr lang="en-US" altLang="zh-CN" sz="2000" dirty="0">
                <a:solidFill>
                  <a:prstClr val="black"/>
                </a:solidFill>
                <a:cs typeface="Calibri"/>
              </a:rPr>
              <a:t>/</a:t>
            </a:r>
            <a:r>
              <a:rPr lang="zh-CN" altLang="en-US" sz="2000" dirty="0">
                <a:solidFill>
                  <a:prstClr val="black"/>
                </a:solidFill>
                <a:cs typeface="Calibri"/>
              </a:rPr>
              <a:t>写速度之间的差距更大</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a:solidFill>
                  <a:prstClr val="black"/>
                </a:solidFill>
                <a:cs typeface="Calibri"/>
              </a:rPr>
              <a:t>资料来源</a:t>
            </a:r>
            <a:r>
              <a:rPr b="1" spc="-5" dirty="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a:solidFill>
                  <a:prstClr val="black"/>
                </a:solidFill>
                <a:cs typeface="Calibri"/>
              </a:rPr>
              <a:t>产品详细说明书</a:t>
            </a:r>
            <a:endParaRPr dirty="0">
              <a:solidFill>
                <a:prstClr val="black"/>
              </a:solidFill>
              <a:cs typeface="Calibri"/>
            </a:endParaRPr>
          </a:p>
        </p:txBody>
      </p:sp>
    </p:spTree>
    <p:extLst>
      <p:ext uri="{BB962C8B-B14F-4D97-AF65-F5344CB8AC3E}">
        <p14:creationId xmlns:p14="http://schemas.microsoft.com/office/powerpoint/2010/main" val="41306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up)">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up)">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675395-E0BE-400F-8710-AD73264BE21D}"/>
              </a:ext>
            </a:extLst>
          </p:cNvPr>
          <p:cNvSpPr>
            <a:spLocks noGrp="1"/>
          </p:cNvSpPr>
          <p:nvPr>
            <p:ph idx="1"/>
          </p:nvPr>
        </p:nvSpPr>
        <p:spPr/>
        <p:txBody>
          <a:bodyPr/>
          <a:lstStyle/>
          <a:p>
            <a:pPr marL="355600">
              <a:buClr>
                <a:srgbClr val="8D171A"/>
              </a:buClr>
              <a:buSzPct val="58333"/>
              <a:buFont typeface="Wingdings 2"/>
              <a:buChar char=""/>
              <a:tabLst>
                <a:tab pos="355600" algn="l"/>
              </a:tabLst>
            </a:pPr>
            <a:r>
              <a:rPr lang="zh-CN" altLang="en-US" sz="2400" b="1" spc="-5" dirty="0">
                <a:solidFill>
                  <a:prstClr val="black"/>
                </a:solidFill>
                <a:cs typeface="Calibri"/>
              </a:rPr>
              <a:t>优点</a:t>
            </a:r>
            <a:endParaRPr lang="zh-CN" altLang="en-US" sz="2400" dirty="0">
              <a:solidFill>
                <a:prstClr val="black"/>
              </a:solidFill>
              <a:cs typeface="Calibri"/>
            </a:endParaRPr>
          </a:p>
          <a:p>
            <a:pPr marL="756285" lvl="1" indent="-286385">
              <a:spcBef>
                <a:spcPts val="520"/>
              </a:spcBef>
              <a:buClr>
                <a:srgbClr val="8D171A"/>
              </a:buClr>
              <a:buFont typeface="Wingdings"/>
              <a:buChar char=""/>
              <a:tabLst>
                <a:tab pos="756285" algn="l"/>
                <a:tab pos="756920" algn="l"/>
              </a:tabLst>
            </a:pPr>
            <a:r>
              <a:rPr lang="zh-CN" altLang="en-US" dirty="0">
                <a:solidFill>
                  <a:prstClr val="black"/>
                </a:solidFill>
                <a:cs typeface="Calibri"/>
              </a:rPr>
              <a:t>没有移动部件 </a:t>
            </a:r>
            <a:r>
              <a:rPr lang="zh-CN" altLang="en-US" dirty="0">
                <a:solidFill>
                  <a:prstClr val="black"/>
                </a:solidFill>
                <a:latin typeface="Wingdings"/>
                <a:cs typeface="Wingdings"/>
              </a:rPr>
              <a:t></a:t>
            </a:r>
            <a:r>
              <a:rPr lang="zh-CN" altLang="en-US" dirty="0">
                <a:solidFill>
                  <a:prstClr val="black"/>
                </a:solidFill>
                <a:latin typeface="Times New Roman"/>
                <a:cs typeface="Times New Roman"/>
              </a:rPr>
              <a:t> </a:t>
            </a:r>
            <a:r>
              <a:rPr lang="zh-CN" altLang="en-US" dirty="0">
                <a:solidFill>
                  <a:prstClr val="black"/>
                </a:solidFill>
                <a:cs typeface="Calibri"/>
              </a:rPr>
              <a:t>更快、能耗更低、更结实</a:t>
            </a:r>
          </a:p>
          <a:p>
            <a:pPr marL="355600">
              <a:buClr>
                <a:srgbClr val="8D171A"/>
              </a:buClr>
              <a:buSzPct val="58333"/>
              <a:buFont typeface="Wingdings 2"/>
              <a:buChar char=""/>
              <a:tabLst>
                <a:tab pos="355600" algn="l"/>
              </a:tabLst>
            </a:pPr>
            <a:r>
              <a:rPr lang="zh-CN" altLang="en-US" sz="2400" b="1" spc="-5" dirty="0">
                <a:solidFill>
                  <a:prstClr val="black"/>
                </a:solidFill>
                <a:cs typeface="Calibri"/>
              </a:rPr>
              <a:t>缺点</a:t>
            </a:r>
            <a:endParaRPr lang="zh-CN" altLang="en-US" sz="2400" dirty="0">
              <a:solidFill>
                <a:prstClr val="black"/>
              </a:solidFill>
              <a:cs typeface="Calibri"/>
            </a:endParaRPr>
          </a:p>
          <a:p>
            <a:pPr marL="756285" lvl="1" indent="-286385">
              <a:spcBef>
                <a:spcPts val="505"/>
              </a:spcBef>
              <a:buClr>
                <a:srgbClr val="8D171A"/>
              </a:buClr>
              <a:buFont typeface="Wingdings"/>
              <a:buChar char=""/>
              <a:tabLst>
                <a:tab pos="756285" algn="l"/>
                <a:tab pos="756920" algn="l"/>
              </a:tabLst>
            </a:pPr>
            <a:r>
              <a:rPr lang="zh-CN" altLang="en-US" spc="-5" dirty="0">
                <a:solidFill>
                  <a:prstClr val="black"/>
                </a:solidFill>
                <a:cs typeface="Calibri"/>
              </a:rPr>
              <a:t>会磨损</a:t>
            </a:r>
            <a:endParaRPr lang="zh-CN" altLang="en-US" dirty="0">
              <a:solidFill>
                <a:prstClr val="black"/>
              </a:solidFill>
              <a:cs typeface="Calibri"/>
            </a:endParaRPr>
          </a:p>
          <a:p>
            <a:pPr marL="1155700" lvl="2">
              <a:spcBef>
                <a:spcPts val="480"/>
              </a:spcBef>
              <a:buFont typeface="Wingdings"/>
              <a:buChar char=""/>
              <a:tabLst>
                <a:tab pos="1155700" algn="l"/>
              </a:tabLst>
            </a:pPr>
            <a:r>
              <a:rPr lang="zh-CN" altLang="en-US" dirty="0">
                <a:solidFill>
                  <a:prstClr val="black"/>
                </a:solidFill>
                <a:cs typeface="Calibri"/>
              </a:rPr>
              <a:t>闪存翻译层中的平均磨损逻辑试图通过将擦除平均分布在所有块上来最大化每个块的寿命</a:t>
            </a:r>
          </a:p>
          <a:p>
            <a:pPr marL="1155700" lvl="2">
              <a:spcBef>
                <a:spcPts val="480"/>
              </a:spcBef>
              <a:buFont typeface="Wingdings"/>
              <a:buChar char=""/>
              <a:tabLst>
                <a:tab pos="1155700" algn="l"/>
              </a:tabLst>
            </a:pPr>
            <a:r>
              <a:rPr lang="zh-CN" altLang="en-US" dirty="0">
                <a:solidFill>
                  <a:prstClr val="black"/>
                </a:solidFill>
                <a:cs typeface="Calibri"/>
              </a:rPr>
              <a:t>比如， </a:t>
            </a:r>
            <a:r>
              <a:rPr lang="en-US" altLang="zh-CN" spc="-5" dirty="0" smtClean="0">
                <a:solidFill>
                  <a:prstClr val="black"/>
                </a:solidFill>
                <a:cs typeface="Calibri"/>
              </a:rPr>
              <a:t>Intel </a:t>
            </a:r>
            <a:r>
              <a:rPr lang="en-US" altLang="zh-CN" dirty="0" smtClean="0">
                <a:solidFill>
                  <a:prstClr val="black"/>
                </a:solidFill>
                <a:cs typeface="Calibri"/>
              </a:rPr>
              <a:t>SSD 730 </a:t>
            </a:r>
            <a:r>
              <a:rPr lang="zh-CN" altLang="en-US" spc="-5" dirty="0" smtClean="0">
                <a:solidFill>
                  <a:prstClr val="black"/>
                </a:solidFill>
                <a:cs typeface="Calibri"/>
              </a:rPr>
              <a:t>保证</a:t>
            </a:r>
            <a:r>
              <a:rPr lang="zh-CN" altLang="en-US" spc="-5" dirty="0">
                <a:solidFill>
                  <a:prstClr val="black"/>
                </a:solidFill>
                <a:cs typeface="Calibri"/>
              </a:rPr>
              <a:t>能经得起 </a:t>
            </a:r>
            <a:r>
              <a:rPr lang="en-US" altLang="zh-CN" dirty="0">
                <a:solidFill>
                  <a:prstClr val="black"/>
                </a:solidFill>
                <a:cs typeface="Calibri"/>
              </a:rPr>
              <a:t>128</a:t>
            </a:r>
            <a:r>
              <a:rPr lang="zh-CN" altLang="en-US" dirty="0">
                <a:solidFill>
                  <a:prstClr val="black"/>
                </a:solidFill>
                <a:cs typeface="Calibri"/>
              </a:rPr>
              <a:t> </a:t>
            </a:r>
            <a:r>
              <a:rPr lang="en-US" altLang="zh-CN" dirty="0">
                <a:solidFill>
                  <a:prstClr val="black"/>
                </a:solidFill>
                <a:cs typeface="Calibri"/>
              </a:rPr>
              <a:t>PB</a:t>
            </a:r>
            <a:r>
              <a:rPr lang="zh-CN" altLang="en-US" dirty="0">
                <a:solidFill>
                  <a:prstClr val="black"/>
                </a:solidFill>
                <a:cs typeface="Calibri"/>
              </a:rPr>
              <a:t> </a:t>
            </a:r>
            <a:r>
              <a:rPr lang="en-US" altLang="zh-CN" dirty="0">
                <a:solidFill>
                  <a:prstClr val="black"/>
                </a:solidFill>
                <a:cs typeface="Calibri"/>
              </a:rPr>
              <a:t>(128 </a:t>
            </a:r>
            <a:r>
              <a:rPr lang="en-US" altLang="zh-CN" dirty="0">
                <a:solidFill>
                  <a:prstClr val="black"/>
                </a:solidFill>
                <a:latin typeface="宋体" panose="02010600030101010101" pitchFamily="2" charset="-122"/>
                <a:ea typeface="宋体" panose="02010600030101010101" pitchFamily="2" charset="-122"/>
                <a:cs typeface="Calibri"/>
              </a:rPr>
              <a:t>*</a:t>
            </a:r>
            <a:r>
              <a:rPr lang="en-US" altLang="zh-CN" dirty="0" smtClean="0">
                <a:solidFill>
                  <a:prstClr val="black"/>
                </a:solidFill>
                <a:cs typeface="Calibri"/>
              </a:rPr>
              <a:t> </a:t>
            </a:r>
            <a:r>
              <a:rPr lang="en-US" altLang="zh-CN" spc="10" dirty="0">
                <a:solidFill>
                  <a:prstClr val="black"/>
                </a:solidFill>
                <a:cs typeface="Calibri"/>
              </a:rPr>
              <a:t>10</a:t>
            </a:r>
            <a:r>
              <a:rPr lang="en-US" altLang="zh-CN" sz="2000" spc="15" baseline="40000" dirty="0">
                <a:solidFill>
                  <a:prstClr val="black"/>
                </a:solidFill>
                <a:cs typeface="Calibri"/>
              </a:rPr>
              <a:t>15</a:t>
            </a:r>
            <a:r>
              <a:rPr lang="en-US" altLang="zh-CN" sz="2000" spc="15" baseline="25641" dirty="0">
                <a:solidFill>
                  <a:prstClr val="black"/>
                </a:solidFill>
                <a:cs typeface="Calibri"/>
              </a:rPr>
              <a:t> </a:t>
            </a:r>
            <a:r>
              <a:rPr lang="zh-CN" altLang="en-US" dirty="0">
                <a:solidFill>
                  <a:prstClr val="black"/>
                </a:solidFill>
                <a:cs typeface="Calibri"/>
              </a:rPr>
              <a:t>字节</a:t>
            </a:r>
            <a:r>
              <a:rPr lang="en-US" altLang="zh-CN" dirty="0">
                <a:solidFill>
                  <a:prstClr val="black"/>
                </a:solidFill>
                <a:cs typeface="Calibri"/>
              </a:rPr>
              <a:t>) </a:t>
            </a:r>
            <a:r>
              <a:rPr lang="zh-CN" altLang="en-US" spc="-5" dirty="0">
                <a:solidFill>
                  <a:prstClr val="black"/>
                </a:solidFill>
                <a:cs typeface="Calibri"/>
              </a:rPr>
              <a:t>的写</a:t>
            </a:r>
            <a:endParaRPr lang="zh-CN" altLang="en-US" dirty="0">
              <a:solidFill>
                <a:prstClr val="black"/>
              </a:solidFill>
              <a:cs typeface="Calibri"/>
            </a:endParaRPr>
          </a:p>
          <a:p>
            <a:pPr marL="756285" lvl="1" indent="-286385">
              <a:spcBef>
                <a:spcPts val="480"/>
              </a:spcBef>
              <a:buClr>
                <a:srgbClr val="8D171A"/>
              </a:buClr>
              <a:buFont typeface="Wingdings"/>
              <a:buChar char=""/>
              <a:tabLst>
                <a:tab pos="756285" algn="l"/>
                <a:tab pos="756920" algn="l"/>
              </a:tabLst>
            </a:pPr>
            <a:r>
              <a:rPr lang="en-US" altLang="zh-CN" dirty="0">
                <a:solidFill>
                  <a:prstClr val="black"/>
                </a:solidFill>
                <a:cs typeface="Calibri"/>
              </a:rPr>
              <a:t>2015</a:t>
            </a:r>
            <a:r>
              <a:rPr lang="zh-CN" altLang="en-US" dirty="0">
                <a:solidFill>
                  <a:prstClr val="black"/>
                </a:solidFill>
                <a:cs typeface="Calibri"/>
              </a:rPr>
              <a:t>年，</a:t>
            </a:r>
            <a:r>
              <a:rPr lang="en-US" altLang="zh-CN" dirty="0">
                <a:solidFill>
                  <a:prstClr val="black"/>
                </a:solidFill>
                <a:cs typeface="Calibri"/>
              </a:rPr>
              <a:t>SSD</a:t>
            </a:r>
            <a:r>
              <a:rPr lang="zh-CN" altLang="en-US" dirty="0">
                <a:solidFill>
                  <a:prstClr val="black"/>
                </a:solidFill>
                <a:cs typeface="Calibri"/>
              </a:rPr>
              <a:t>每字节比机械磁盘贵大约</a:t>
            </a:r>
            <a:r>
              <a:rPr lang="en-US" altLang="zh-CN" dirty="0">
                <a:solidFill>
                  <a:prstClr val="black"/>
                </a:solidFill>
                <a:cs typeface="Calibri"/>
              </a:rPr>
              <a:t>30</a:t>
            </a:r>
            <a:r>
              <a:rPr lang="zh-CN" altLang="en-US" dirty="0">
                <a:solidFill>
                  <a:prstClr val="black"/>
                </a:solidFill>
                <a:cs typeface="Calibri"/>
              </a:rPr>
              <a:t>倍</a:t>
            </a:r>
            <a:r>
              <a:rPr lang="en-US" altLang="zh-CN" dirty="0">
                <a:solidFill>
                  <a:prstClr val="black"/>
                </a:solidFill>
                <a:cs typeface="Calibri"/>
              </a:rPr>
              <a:t>,</a:t>
            </a:r>
            <a:r>
              <a:rPr lang="zh-CN" altLang="en-US" dirty="0">
                <a:solidFill>
                  <a:prstClr val="black"/>
                </a:solidFill>
                <a:cs typeface="Calibri"/>
              </a:rPr>
              <a:t>目前约</a:t>
            </a:r>
            <a:r>
              <a:rPr lang="en-US" altLang="zh-CN" dirty="0">
                <a:solidFill>
                  <a:prstClr val="black"/>
                </a:solidFill>
                <a:cs typeface="Calibri"/>
              </a:rPr>
              <a:t>10</a:t>
            </a:r>
            <a:r>
              <a:rPr lang="zh-CN" altLang="en-US" dirty="0">
                <a:solidFill>
                  <a:prstClr val="black"/>
                </a:solidFill>
                <a:cs typeface="Calibri"/>
              </a:rPr>
              <a:t>倍</a:t>
            </a:r>
            <a:endParaRPr lang="zh-CN" altLang="en-US" sz="3200" dirty="0">
              <a:solidFill>
                <a:prstClr val="black"/>
              </a:solidFill>
              <a:latin typeface="Times New Roman"/>
              <a:cs typeface="Times New Roman"/>
            </a:endParaRPr>
          </a:p>
          <a:p>
            <a:pPr marL="355600">
              <a:buClr>
                <a:srgbClr val="8D171A"/>
              </a:buClr>
              <a:buSzPct val="58333"/>
              <a:buFont typeface="Wingdings 2"/>
              <a:buChar char=""/>
              <a:tabLst>
                <a:tab pos="355600" algn="l"/>
              </a:tabLst>
            </a:pPr>
            <a:r>
              <a:rPr lang="zh-CN" altLang="en-US" sz="2400" b="1" spc="-5" dirty="0">
                <a:solidFill>
                  <a:prstClr val="black"/>
                </a:solidFill>
                <a:cs typeface="Calibri"/>
              </a:rPr>
              <a:t>应用</a:t>
            </a:r>
            <a:endParaRPr lang="zh-CN" altLang="en-US" sz="2400" dirty="0">
              <a:solidFill>
                <a:prstClr val="black"/>
              </a:solidFill>
              <a:cs typeface="Calibri"/>
            </a:endParaRPr>
          </a:p>
          <a:p>
            <a:pPr marL="756285" lvl="1" indent="-286385">
              <a:spcBef>
                <a:spcPts val="505"/>
              </a:spcBef>
              <a:buClr>
                <a:srgbClr val="8D171A"/>
              </a:buClr>
              <a:buFont typeface="Wingdings"/>
              <a:buChar char=""/>
              <a:tabLst>
                <a:tab pos="756285" algn="l"/>
                <a:tab pos="756920" algn="l"/>
              </a:tabLst>
            </a:pPr>
            <a:r>
              <a:rPr lang="en-US" altLang="zh-CN" dirty="0">
                <a:solidFill>
                  <a:prstClr val="black"/>
                </a:solidFill>
                <a:cs typeface="Calibri"/>
              </a:rPr>
              <a:t>MP3</a:t>
            </a:r>
            <a:r>
              <a:rPr lang="zh-CN" altLang="en-US" dirty="0">
                <a:solidFill>
                  <a:prstClr val="black"/>
                </a:solidFill>
                <a:cs typeface="Calibri"/>
              </a:rPr>
              <a:t>播放器、智能手机、笔记本电脑</a:t>
            </a:r>
          </a:p>
          <a:p>
            <a:pPr marL="756285" lvl="1" indent="-286385">
              <a:spcBef>
                <a:spcPts val="475"/>
              </a:spcBef>
              <a:buClr>
                <a:srgbClr val="8D171A"/>
              </a:buClr>
              <a:buFont typeface="Wingdings"/>
              <a:buChar char=""/>
              <a:tabLst>
                <a:tab pos="756285" algn="l"/>
                <a:tab pos="756920" algn="l"/>
              </a:tabLst>
            </a:pPr>
            <a:r>
              <a:rPr lang="zh-CN" altLang="en-US" dirty="0">
                <a:solidFill>
                  <a:prstClr val="black"/>
                </a:solidFill>
                <a:cs typeface="Calibri"/>
              </a:rPr>
              <a:t>开始在台式机和服务器中应用</a:t>
            </a:r>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SSD</a:t>
            </a:r>
            <a:r>
              <a:rPr lang="en-US" dirty="0"/>
              <a:t> </a:t>
            </a:r>
            <a:r>
              <a:rPr lang="en-US" altLang="zh-CN" dirty="0" err="1"/>
              <a:t>vs</a:t>
            </a:r>
            <a:r>
              <a:rPr lang="en-US" altLang="zh-CN" dirty="0"/>
              <a:t> </a:t>
            </a:r>
            <a:r>
              <a:rPr lang="zh-CN" altLang="en-US" dirty="0"/>
              <a:t>机械磁盘</a:t>
            </a:r>
            <a:endParaRPr dirty="0"/>
          </a:p>
        </p:txBody>
      </p:sp>
    </p:spTree>
    <p:extLst>
      <p:ext uri="{BB962C8B-B14F-4D97-AF65-F5344CB8AC3E}">
        <p14:creationId xmlns:p14="http://schemas.microsoft.com/office/powerpoint/2010/main" val="3278702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FC217D-B7FD-4D7E-B4C0-B755CB303CE9}"/>
              </a:ext>
            </a:extLst>
          </p:cNvPr>
          <p:cNvSpPr>
            <a:spLocks noGrp="1"/>
          </p:cNvSpPr>
          <p:nvPr>
            <p:ph idx="1"/>
          </p:nvPr>
        </p:nvSpPr>
        <p:spPr/>
        <p:txBody>
          <a:bodyPr/>
          <a:lstStyle/>
          <a:p>
            <a:pPr marL="0" indent="0">
              <a:buNone/>
            </a:pPr>
            <a:r>
              <a:rPr lang="en-US" altLang="zh-CN" dirty="0"/>
              <a:t> </a:t>
            </a:r>
            <a:endParaRPr lang="zh-CN" altLang="en-US" dirty="0"/>
          </a:p>
        </p:txBody>
      </p:sp>
      <p:sp>
        <p:nvSpPr>
          <p:cNvPr id="199682" name="Rectangle 2"/>
          <p:cNvSpPr>
            <a:spLocks noGrp="1" noChangeArrowheads="1"/>
          </p:cNvSpPr>
          <p:nvPr>
            <p:ph type="title"/>
          </p:nvPr>
        </p:nvSpPr>
        <p:spPr/>
        <p:txBody>
          <a:bodyPr/>
          <a:lstStyle/>
          <a:p>
            <a:r>
              <a:rPr lang="en-US" altLang="zh-CN" spc="-5" dirty="0"/>
              <a:t>CPU-</a:t>
            </a:r>
            <a:r>
              <a:rPr lang="zh-CN" altLang="en-US" spc="-5" dirty="0"/>
              <a:t>储存器的速度差距</a:t>
            </a:r>
            <a:endParaRPr lang="en-US" dirty="0"/>
          </a:p>
        </p:txBody>
      </p:sp>
      <p:sp>
        <p:nvSpPr>
          <p:cNvPr id="199684" name="Rectangle 4"/>
          <p:cNvSpPr>
            <a:spLocks noChangeArrowheads="1"/>
          </p:cNvSpPr>
          <p:nvPr/>
        </p:nvSpPr>
        <p:spPr bwMode="auto">
          <a:xfrm>
            <a:off x="710741" y="1326618"/>
            <a:ext cx="8167687" cy="461665"/>
          </a:xfrm>
          <a:prstGeom prst="rect">
            <a:avLst/>
          </a:prstGeom>
          <a:solidFill>
            <a:srgbClr val="FFFFCC"/>
          </a:solidFill>
          <a:ln w="19050">
            <a:noFill/>
            <a:miter lim="800000"/>
            <a:headEnd/>
            <a:tailEnd type="none" w="sm" len="sm"/>
          </a:ln>
          <a:effectLst/>
        </p:spPr>
        <p:txBody>
          <a:bodyPr lIns="45720" rIns="45720">
            <a:prstTxWarp prst="textNoShape">
              <a:avLst/>
            </a:prstTxWarp>
            <a:spAutoFit/>
          </a:bodyPr>
          <a:lstStyle/>
          <a:p>
            <a:pPr marL="12700"/>
            <a:r>
              <a:rPr lang="en-US" altLang="zh-CN" sz="2400" b="1" spc="-5" dirty="0">
                <a:solidFill>
                  <a:srgbClr val="BC1E24"/>
                </a:solidFill>
                <a:cs typeface="Calibri"/>
              </a:rPr>
              <a:t>DRAM</a:t>
            </a:r>
            <a:r>
              <a:rPr lang="zh-CN" altLang="en-US" sz="2400" b="1" spc="-5" dirty="0">
                <a:solidFill>
                  <a:srgbClr val="BC1E24"/>
                </a:solidFill>
                <a:cs typeface="Calibri"/>
              </a:rPr>
              <a:t>、磁盘和</a:t>
            </a:r>
            <a:r>
              <a:rPr lang="en-US" altLang="zh-CN" sz="2400" b="1" spc="-5" dirty="0">
                <a:solidFill>
                  <a:srgbClr val="BC1E24"/>
                </a:solidFill>
                <a:cs typeface="Calibri"/>
              </a:rPr>
              <a:t>CPU</a:t>
            </a:r>
            <a:r>
              <a:rPr lang="zh-CN" altLang="en-US" sz="2400" b="1" spc="-5" dirty="0">
                <a:solidFill>
                  <a:srgbClr val="BC1E24"/>
                </a:solidFill>
                <a:cs typeface="Calibri"/>
              </a:rPr>
              <a:t>之间的速度差距在变大</a:t>
            </a:r>
            <a:r>
              <a:rPr lang="en-US" altLang="zh-CN" sz="2400" b="1" spc="-5" dirty="0">
                <a:solidFill>
                  <a:srgbClr val="BC1E24"/>
                </a:solidFill>
                <a:cs typeface="Calibri"/>
              </a:rPr>
              <a:t>……</a:t>
            </a:r>
            <a:endParaRPr lang="zh-CN" altLang="en-US" sz="2400" b="1" spc="-5" dirty="0">
              <a:solidFill>
                <a:srgbClr val="BC1E24"/>
              </a:solidFill>
              <a:cs typeface="Calibri"/>
            </a:endParaRPr>
          </a:p>
        </p:txBody>
      </p:sp>
      <p:graphicFrame>
        <p:nvGraphicFramePr>
          <p:cNvPr id="14" name="Chart 13"/>
          <p:cNvGraphicFramePr>
            <a:graphicFrameLocks/>
          </p:cNvGraphicFramePr>
          <p:nvPr>
            <p:extLst>
              <p:ext uri="{D42A27DB-BD31-4B8C-83A1-F6EECF244321}">
                <p14:modId xmlns:p14="http://schemas.microsoft.com/office/powerpoint/2010/main" val="2827020566"/>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060700"/>
            <a:ext cx="801759" cy="369332"/>
          </a:xfrm>
          <a:prstGeom prst="rect">
            <a:avLst/>
          </a:prstGeom>
          <a:solidFill>
            <a:schemeClr val="bg1"/>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itchFamily="34" charset="0"/>
                <a:ea typeface="+mn-ea"/>
                <a:cs typeface="+mn-cs"/>
              </a:rPr>
              <a:t>DRAM</a:t>
            </a:r>
          </a:p>
        </p:txBody>
      </p:sp>
      <p:sp>
        <p:nvSpPr>
          <p:cNvPr id="10" name="TextBox 9"/>
          <p:cNvSpPr txBox="1"/>
          <p:nvPr/>
        </p:nvSpPr>
        <p:spPr>
          <a:xfrm>
            <a:off x="5983385" y="5206304"/>
            <a:ext cx="58039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itchFamily="34" charset="0"/>
                <a:ea typeface="+mn-ea"/>
                <a:cs typeface="+mn-cs"/>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itchFamily="34" charset="0"/>
                <a:ea typeface="+mn-ea"/>
                <a:cs typeface="+mn-cs"/>
              </a:rPr>
              <a:t>SSD</a:t>
            </a:r>
          </a:p>
        </p:txBody>
      </p:sp>
      <p:sp>
        <p:nvSpPr>
          <p:cNvPr id="8" name="TextBox 7"/>
          <p:cNvSpPr txBox="1"/>
          <p:nvPr/>
        </p:nvSpPr>
        <p:spPr>
          <a:xfrm>
            <a:off x="5443119" y="2176419"/>
            <a:ext cx="659155" cy="369332"/>
          </a:xfrm>
          <a:prstGeom prst="rect">
            <a:avLst/>
          </a:prstGeom>
          <a:solidFill>
            <a:schemeClr val="bg1"/>
          </a:solidFill>
        </p:spPr>
        <p:txBody>
          <a:bodyPr wrap="none" rtlCol="0">
            <a:spAutoFit/>
          </a:bodyPr>
          <a:lstStyle/>
          <a:p>
            <a:pPr marL="12700"/>
            <a:r>
              <a:rPr lang="zh-CN" altLang="en-US" b="1" dirty="0">
                <a:solidFill>
                  <a:srgbClr val="BC1E24"/>
                </a:solidFill>
                <a:cs typeface="Calibri"/>
              </a:rPr>
              <a:t>磁盘</a:t>
            </a:r>
            <a:endParaRPr lang="zh-CN" altLang="en-US" dirty="0">
              <a:solidFill>
                <a:prstClr val="black"/>
              </a:solidFill>
              <a:cs typeface="Calibri"/>
            </a:endParaRPr>
          </a:p>
        </p:txBody>
      </p:sp>
      <p:sp>
        <p:nvSpPr>
          <p:cNvPr id="12" name="object 157">
            <a:extLst>
              <a:ext uri="{FF2B5EF4-FFF2-40B4-BE49-F238E27FC236}">
                <a16:creationId xmlns:a16="http://schemas.microsoft.com/office/drawing/2014/main" id="{9BCDBC74-82ED-4D28-8E07-419CC8662A4C}"/>
              </a:ext>
            </a:extLst>
          </p:cNvPr>
          <p:cNvSpPr txBox="1"/>
          <p:nvPr/>
        </p:nvSpPr>
        <p:spPr>
          <a:xfrm>
            <a:off x="6697177" y="3376822"/>
            <a:ext cx="1979280" cy="1541448"/>
          </a:xfrm>
          <a:prstGeom prst="rect">
            <a:avLst/>
          </a:prstGeom>
          <a:solidFill>
            <a:schemeClr val="bg1"/>
          </a:solidFill>
          <a:ln w="9144">
            <a:noFill/>
          </a:ln>
        </p:spPr>
        <p:txBody>
          <a:bodyPr vert="horz" wrap="square" lIns="0" tIns="0" rIns="0" bIns="0" rtlCol="0">
            <a:spAutoFit/>
          </a:bodyPr>
          <a:lstStyle/>
          <a:p>
            <a:pPr>
              <a:spcBef>
                <a:spcPts val="105"/>
              </a:spcBef>
            </a:pPr>
            <a:r>
              <a:rPr lang="zh-CN" altLang="en-US" sz="1600" spc="-5" dirty="0">
                <a:solidFill>
                  <a:prstClr val="black"/>
                </a:solidFill>
                <a:latin typeface="Arial"/>
                <a:cs typeface="Arial"/>
              </a:rPr>
              <a:t>磁盘寻道时间</a:t>
            </a:r>
            <a:endParaRPr sz="1600" dirty="0">
              <a:solidFill>
                <a:prstClr val="black"/>
              </a:solidFill>
              <a:latin typeface="Arial"/>
              <a:cs typeface="Arial"/>
            </a:endParaRPr>
          </a:p>
          <a:p>
            <a:pPr marR="411480"/>
            <a:r>
              <a:rPr sz="1600" spc="-5" dirty="0">
                <a:solidFill>
                  <a:prstClr val="black"/>
                </a:solidFill>
                <a:latin typeface="Arial"/>
                <a:cs typeface="Arial"/>
              </a:rPr>
              <a:t>SSD</a:t>
            </a:r>
            <a:r>
              <a:rPr lang="zh-CN" altLang="en-US" sz="1600" spc="-5" dirty="0">
                <a:solidFill>
                  <a:prstClr val="black"/>
                </a:solidFill>
                <a:latin typeface="Arial"/>
                <a:cs typeface="Arial"/>
              </a:rPr>
              <a:t>访问时间</a:t>
            </a:r>
            <a:endParaRPr lang="en-US" altLang="zh-CN" sz="1600" spc="-5" dirty="0">
              <a:solidFill>
                <a:prstClr val="black"/>
              </a:solidFill>
              <a:latin typeface="Arial"/>
              <a:cs typeface="Arial"/>
            </a:endParaRPr>
          </a:p>
          <a:p>
            <a:pPr marR="411480"/>
            <a:r>
              <a:rPr sz="1600" spc="-5" dirty="0">
                <a:solidFill>
                  <a:prstClr val="black"/>
                </a:solidFill>
                <a:latin typeface="Arial"/>
                <a:cs typeface="Arial"/>
              </a:rPr>
              <a:t>DRAM</a:t>
            </a:r>
            <a:r>
              <a:rPr lang="zh-CN" altLang="en-US" sz="1600" spc="-5" dirty="0">
                <a:solidFill>
                  <a:prstClr val="black"/>
                </a:solidFill>
                <a:latin typeface="Arial"/>
                <a:cs typeface="Arial"/>
              </a:rPr>
              <a:t>访问时间</a:t>
            </a:r>
            <a:r>
              <a:rPr sz="1600" dirty="0">
                <a:solidFill>
                  <a:prstClr val="black"/>
                </a:solidFill>
                <a:latin typeface="Arial"/>
                <a:cs typeface="Arial"/>
              </a:rPr>
              <a:t>  </a:t>
            </a:r>
            <a:r>
              <a:rPr sz="1600" spc="-5" dirty="0">
                <a:solidFill>
                  <a:prstClr val="black"/>
                </a:solidFill>
                <a:latin typeface="Arial"/>
                <a:cs typeface="Arial"/>
              </a:rPr>
              <a:t>SRAM</a:t>
            </a:r>
            <a:r>
              <a:rPr lang="zh-CN" altLang="en-US" sz="1600" spc="-5" dirty="0">
                <a:solidFill>
                  <a:prstClr val="black"/>
                </a:solidFill>
                <a:latin typeface="Arial"/>
                <a:cs typeface="Arial"/>
              </a:rPr>
              <a:t>访问时间</a:t>
            </a:r>
            <a:r>
              <a:rPr sz="1600" spc="-5" dirty="0">
                <a:solidFill>
                  <a:prstClr val="black"/>
                </a:solidFill>
                <a:latin typeface="Arial"/>
                <a:cs typeface="Arial"/>
              </a:rPr>
              <a:t>  CPU</a:t>
            </a:r>
            <a:r>
              <a:rPr lang="en-US" sz="1600" spc="-5" dirty="0">
                <a:solidFill>
                  <a:prstClr val="black"/>
                </a:solidFill>
                <a:latin typeface="Arial"/>
                <a:cs typeface="Arial"/>
              </a:rPr>
              <a:t> </a:t>
            </a:r>
            <a:r>
              <a:rPr lang="zh-CN" altLang="en-US" sz="1600" spc="-5" dirty="0">
                <a:solidFill>
                  <a:prstClr val="black"/>
                </a:solidFill>
                <a:latin typeface="Arial"/>
                <a:cs typeface="Arial"/>
              </a:rPr>
              <a:t>周期时间</a:t>
            </a:r>
            <a:endParaRPr sz="1600" dirty="0">
              <a:solidFill>
                <a:prstClr val="black"/>
              </a:solidFill>
              <a:latin typeface="Arial"/>
              <a:cs typeface="Arial"/>
            </a:endParaRPr>
          </a:p>
          <a:p>
            <a:pPr>
              <a:spcBef>
                <a:spcPts val="490"/>
              </a:spcBef>
            </a:pPr>
            <a:r>
              <a:rPr lang="zh-CN" altLang="en-US" sz="1600" spc="-5" dirty="0">
                <a:solidFill>
                  <a:prstClr val="black"/>
                </a:solidFill>
                <a:latin typeface="Arial"/>
                <a:cs typeface="Arial"/>
              </a:rPr>
              <a:t>有效</a:t>
            </a:r>
            <a:r>
              <a:rPr sz="1600" spc="-5" dirty="0">
                <a:solidFill>
                  <a:prstClr val="black"/>
                </a:solidFill>
                <a:latin typeface="Arial"/>
                <a:cs typeface="Arial"/>
              </a:rPr>
              <a:t> CPU </a:t>
            </a:r>
            <a:r>
              <a:rPr lang="zh-CN" altLang="en-US" sz="1600" spc="-5" dirty="0">
                <a:solidFill>
                  <a:prstClr val="black"/>
                </a:solidFill>
                <a:latin typeface="Arial"/>
                <a:cs typeface="Arial"/>
              </a:rPr>
              <a:t>周期时间</a:t>
            </a:r>
            <a:endParaRPr sz="1600" dirty="0">
              <a:solidFill>
                <a:prstClr val="black"/>
              </a:solidFill>
              <a:latin typeface="Arial"/>
              <a:cs typeface="Arial"/>
            </a:endParaRPr>
          </a:p>
        </p:txBody>
      </p:sp>
    </p:spTree>
    <p:extLst>
      <p:ext uri="{BB962C8B-B14F-4D97-AF65-F5344CB8AC3E}">
        <p14:creationId xmlns:p14="http://schemas.microsoft.com/office/powerpoint/2010/main" val="1578442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barn(outVertical)">
                                      <p:cBhvr>
                                        <p:cTn id="7"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0B9E13-2800-4D65-9E6D-508FB8CB7091}"/>
              </a:ext>
            </a:extLst>
          </p:cNvPr>
          <p:cNvSpPr>
            <a:spLocks noGrp="1"/>
          </p:cNvSpPr>
          <p:nvPr>
            <p:ph idx="1"/>
          </p:nvPr>
        </p:nvSpPr>
        <p:spPr/>
        <p:txBody>
          <a:bodyPr/>
          <a:lstStyle/>
          <a:p>
            <a:pPr marL="355600">
              <a:lnSpc>
                <a:spcPct val="200000"/>
              </a:lnSpc>
              <a:buClr>
                <a:srgbClr val="8D171A"/>
              </a:buClr>
              <a:buSzPct val="60416"/>
              <a:buFont typeface="Wingdings 2"/>
              <a:buChar char=""/>
              <a:tabLst>
                <a:tab pos="355600" algn="l"/>
              </a:tabLst>
            </a:pPr>
            <a:r>
              <a:rPr lang="zh-CN" altLang="en-US" b="1" dirty="0">
                <a:solidFill>
                  <a:srgbClr val="CCCCCC"/>
                </a:solidFill>
                <a:cs typeface="Calibri"/>
              </a:rPr>
              <a:t>存储技术与趋势</a:t>
            </a:r>
          </a:p>
          <a:p>
            <a:pPr marL="355600">
              <a:lnSpc>
                <a:spcPct val="200000"/>
              </a:lnSpc>
              <a:buClr>
                <a:srgbClr val="8D171A"/>
              </a:buClr>
              <a:buSzPct val="60416"/>
              <a:buFont typeface="Wingdings 2"/>
              <a:buChar char=""/>
              <a:tabLst>
                <a:tab pos="355600" algn="l"/>
              </a:tabLst>
            </a:pPr>
            <a:r>
              <a:rPr lang="zh-CN" altLang="en-US" b="1" dirty="0">
                <a:solidFill>
                  <a:prstClr val="black"/>
                </a:solidFill>
                <a:cs typeface="Calibri"/>
              </a:rPr>
              <a:t>局部性</a:t>
            </a:r>
            <a:endParaRPr lang="zh-CN" altLang="en-US" dirty="0">
              <a:solidFill>
                <a:prstClr val="black"/>
              </a:solidFill>
              <a:cs typeface="Calibri"/>
            </a:endParaRPr>
          </a:p>
          <a:p>
            <a:pPr marL="355600">
              <a:lnSpc>
                <a:spcPct val="200000"/>
              </a:lnSpc>
              <a:buClr>
                <a:srgbClr val="8D171A"/>
              </a:buClr>
              <a:buSzPct val="60416"/>
              <a:buFont typeface="Wingdings 2"/>
              <a:buChar char=""/>
              <a:tabLst>
                <a:tab pos="355600" algn="l"/>
              </a:tabLst>
            </a:pPr>
            <a:r>
              <a:rPr lang="zh-CN" altLang="en-US" b="1" spc="-5" dirty="0">
                <a:solidFill>
                  <a:srgbClr val="CCCCCC"/>
                </a:solidFill>
                <a:cs typeface="Calibri"/>
              </a:rPr>
              <a:t>存储器层次结构中的高速缓存</a:t>
            </a:r>
            <a:endParaRPr lang="zh-CN" altLang="en-US" dirty="0">
              <a:solidFill>
                <a:prstClr val="black"/>
              </a:solidFill>
              <a:cs typeface="Calibri"/>
            </a:endParaRPr>
          </a:p>
        </p:txBody>
      </p:sp>
      <p:sp>
        <p:nvSpPr>
          <p:cNvPr id="2" name="标题 1">
            <a:extLst>
              <a:ext uri="{FF2B5EF4-FFF2-40B4-BE49-F238E27FC236}">
                <a16:creationId xmlns:a16="http://schemas.microsoft.com/office/drawing/2014/main" id="{CA10B3C2-119A-4BE9-951B-24EE1F42C317}"/>
              </a:ext>
            </a:extLst>
          </p:cNvPr>
          <p:cNvSpPr>
            <a:spLocks noGrp="1"/>
          </p:cNvSpPr>
          <p:nvPr>
            <p:ph type="title"/>
          </p:nvPr>
        </p:nvSpPr>
        <p:spPr/>
        <p:txBody>
          <a:bodyPr/>
          <a:lstStyle/>
          <a:p>
            <a:r>
              <a:rPr lang="zh-CN" altLang="en-US" dirty="0"/>
              <a:t>主要内容</a:t>
            </a:r>
          </a:p>
        </p:txBody>
      </p:sp>
    </p:spTree>
    <p:extLst>
      <p:ext uri="{BB962C8B-B14F-4D97-AF65-F5344CB8AC3E}">
        <p14:creationId xmlns:p14="http://schemas.microsoft.com/office/powerpoint/2010/main" val="34591299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a:t>用局部性原理</a:t>
            </a:r>
            <a:r>
              <a:rPr lang="en-US" altLang="zh-CN" dirty="0"/>
              <a:t>(</a:t>
            </a:r>
            <a:r>
              <a:rPr lang="en-US" altLang="zh-CN" spc="-5" dirty="0">
                <a:solidFill>
                  <a:srgbClr val="BC1E24"/>
                </a:solidFill>
              </a:rPr>
              <a:t>locality</a:t>
            </a:r>
            <a:r>
              <a:rPr lang="en-US" altLang="zh-CN" dirty="0"/>
              <a:t>)</a:t>
            </a:r>
            <a:r>
              <a:rPr lang="zh-CN" altLang="en-US" dirty="0"/>
              <a:t>来解决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spc="-5" dirty="0">
                <a:solidFill>
                  <a:prstClr val="black"/>
                </a:solidFill>
                <a:cs typeface="Calibri"/>
              </a:rPr>
              <a:t>解决</a:t>
            </a:r>
            <a:r>
              <a:rPr sz="2400" spc="-5" dirty="0">
                <a:solidFill>
                  <a:prstClr val="black"/>
                </a:solidFill>
                <a:cs typeface="Calibri"/>
              </a:rPr>
              <a:t>CPU-</a:t>
            </a:r>
            <a:r>
              <a:rPr lang="zh-CN" altLang="en-US" sz="2400" spc="-5" dirty="0">
                <a:solidFill>
                  <a:prstClr val="black"/>
                </a:solidFill>
                <a:cs typeface="Calibri"/>
              </a:rPr>
              <a:t>存储器之间速度差距的关键是</a:t>
            </a:r>
            <a:r>
              <a:rPr lang="zh-CN" altLang="en-US" sz="2400" dirty="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536354-9BEF-46F7-96F7-8D1771512294}"/>
              </a:ext>
            </a:extLst>
          </p:cNvPr>
          <p:cNvSpPr>
            <a:spLocks noGrp="1"/>
          </p:cNvSpPr>
          <p:nvPr>
            <p:ph idx="1"/>
          </p:nvPr>
        </p:nvSpPr>
        <p:spPr>
          <a:xfrm>
            <a:off x="396875" y="1362075"/>
            <a:ext cx="8594725" cy="1432142"/>
          </a:xfrm>
        </p:spPr>
        <p:txBody>
          <a:bodyPr/>
          <a:lstStyle/>
          <a:p>
            <a:pPr marL="355600" marR="5080">
              <a:spcBef>
                <a:spcPts val="1700"/>
              </a:spcBef>
              <a:buClr>
                <a:srgbClr val="8D171A"/>
              </a:buClr>
              <a:buSzPct val="58333"/>
              <a:buFont typeface="Wingdings 2"/>
              <a:buChar char=""/>
              <a:tabLst>
                <a:tab pos="355600" algn="l"/>
              </a:tabLst>
            </a:pPr>
            <a:r>
              <a:rPr lang="zh-CN" altLang="en-US" b="1" spc="-5" dirty="0">
                <a:cs typeface="Calibri"/>
              </a:rPr>
              <a:t>局部性原理</a:t>
            </a:r>
            <a:r>
              <a:rPr lang="en-US" altLang="zh-CN" b="1" spc="-5" dirty="0">
                <a:cs typeface="Calibri"/>
              </a:rPr>
              <a:t>(Principle of Locality)</a:t>
            </a:r>
          </a:p>
          <a:p>
            <a:pPr marL="468963" marR="5080" lvl="2">
              <a:spcBef>
                <a:spcPts val="505"/>
              </a:spcBef>
              <a:buClr>
                <a:srgbClr val="8D171A"/>
              </a:buClr>
              <a:buSzPct val="110000"/>
              <a:tabLst>
                <a:tab pos="756285" algn="l"/>
                <a:tab pos="756920" algn="l"/>
              </a:tabLst>
            </a:pPr>
            <a:r>
              <a:rPr lang="zh-CN" altLang="en-US" dirty="0">
                <a:solidFill>
                  <a:prstClr val="black"/>
                </a:solidFill>
              </a:rPr>
              <a:t>程序倾向于使用距离最近用过的指令</a:t>
            </a:r>
            <a:r>
              <a:rPr lang="en-US" altLang="zh-CN" dirty="0">
                <a:solidFill>
                  <a:prstClr val="black"/>
                </a:solidFill>
              </a:rPr>
              <a:t>/</a:t>
            </a:r>
            <a:r>
              <a:rPr lang="zh-CN" altLang="en-US" dirty="0">
                <a:solidFill>
                  <a:prstClr val="black"/>
                </a:solidFill>
              </a:rPr>
              <a:t>数据地址相近或相等的指令</a:t>
            </a:r>
            <a:r>
              <a:rPr lang="en-US" altLang="zh-CN" dirty="0">
                <a:solidFill>
                  <a:prstClr val="black"/>
                </a:solidFill>
              </a:rPr>
              <a:t>/</a:t>
            </a:r>
            <a:r>
              <a:rPr lang="zh-CN" altLang="en-US" dirty="0">
                <a:solidFill>
                  <a:prstClr val="black"/>
                </a:solidFill>
              </a:rPr>
              <a:t>数据</a:t>
            </a:r>
            <a:r>
              <a:rPr lang="zh-CN" altLang="en-US" dirty="0" smtClean="0">
                <a:solidFill>
                  <a:prstClr val="black"/>
                </a:solidFill>
              </a:rPr>
              <a:t>。</a:t>
            </a:r>
            <a:endParaRPr lang="zh-CN" altLang="en-US" sz="3500" dirty="0">
              <a:solidFill>
                <a:prstClr val="black"/>
              </a:solidFill>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graphicFrame>
        <p:nvGraphicFramePr>
          <p:cNvPr id="5" name="object 5"/>
          <p:cNvGraphicFramePr>
            <a:graphicFrameLocks noGrp="1"/>
          </p:cNvGraphicFramePr>
          <p:nvPr>
            <p:extLst>
              <p:ext uri="{D42A27DB-BD31-4B8C-83A1-F6EECF244321}">
                <p14:modId xmlns:p14="http://schemas.microsoft.com/office/powerpoint/2010/main" val="2114405486"/>
              </p:ext>
            </p:extLst>
          </p:nvPr>
        </p:nvGraphicFramePr>
        <p:xfrm>
          <a:off x="6745072" y="3357001"/>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411255">
                  <a:extLst>
                    <a:ext uri="{9D8B030D-6E8A-4147-A177-3AD203B41FA5}">
                      <a16:colId xmlns:a16="http://schemas.microsoft.com/office/drawing/2014/main" val="20001"/>
                    </a:ext>
                  </a:extLst>
                </a:gridCol>
                <a:gridCol w="1100045">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dirty="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7020272" y="2856801"/>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dirty="0">
              <a:solidFill>
                <a:prstClr val="black"/>
              </a:solidFill>
            </a:endParaRPr>
          </a:p>
        </p:txBody>
      </p:sp>
      <p:sp>
        <p:nvSpPr>
          <p:cNvPr id="7" name="object 7"/>
          <p:cNvSpPr/>
          <p:nvPr/>
        </p:nvSpPr>
        <p:spPr>
          <a:xfrm>
            <a:off x="7393942" y="3186650"/>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extLst>
              <p:ext uri="{D42A27DB-BD31-4B8C-83A1-F6EECF244321}">
                <p14:modId xmlns:p14="http://schemas.microsoft.com/office/powerpoint/2010/main" val="2068977907"/>
              </p:ext>
            </p:extLst>
          </p:nvPr>
        </p:nvGraphicFramePr>
        <p:xfrm>
          <a:off x="6869739" y="4909525"/>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7254215" y="4509120"/>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864809" y="4744962"/>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内容占位符 1">
            <a:extLst>
              <a:ext uri="{FF2B5EF4-FFF2-40B4-BE49-F238E27FC236}">
                <a16:creationId xmlns:a16="http://schemas.microsoft.com/office/drawing/2014/main" id="{F9536354-9BEF-46F7-96F7-8D1771512294}"/>
              </a:ext>
            </a:extLst>
          </p:cNvPr>
          <p:cNvSpPr txBox="1">
            <a:spLocks/>
          </p:cNvSpPr>
          <p:nvPr/>
        </p:nvSpPr>
        <p:spPr bwMode="auto">
          <a:xfrm>
            <a:off x="381187" y="3004970"/>
            <a:ext cx="8594725" cy="1432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355600">
              <a:spcBef>
                <a:spcPts val="1700"/>
              </a:spcBef>
              <a:buClr>
                <a:srgbClr val="8D171A"/>
              </a:buClr>
              <a:buSzPct val="58333"/>
              <a:buFont typeface="Wingdings 2"/>
              <a:buChar char=""/>
              <a:tabLst>
                <a:tab pos="355600" algn="l"/>
              </a:tabLst>
            </a:pPr>
            <a:r>
              <a:rPr lang="zh-CN" altLang="en-US" b="1" spc="-5" dirty="0">
                <a:cs typeface="Calibri"/>
              </a:rPr>
              <a:t>时间局部性</a:t>
            </a:r>
            <a:r>
              <a:rPr lang="en-US" altLang="zh-CN" b="1" spc="-5" dirty="0">
                <a:cs typeface="Calibri"/>
              </a:rPr>
              <a:t>(Temporal locality)</a:t>
            </a:r>
          </a:p>
          <a:p>
            <a:pPr marL="468963" marR="5080" lvl="2" indent="-286385">
              <a:spcBef>
                <a:spcPts val="505"/>
              </a:spcBef>
              <a:buClr>
                <a:srgbClr val="8D171A"/>
              </a:buClr>
              <a:buSzPct val="110000"/>
              <a:buFont typeface="Wingdings"/>
              <a:buChar char=""/>
              <a:tabLst>
                <a:tab pos="756285" algn="l"/>
                <a:tab pos="756920" algn="l"/>
              </a:tabLst>
            </a:pPr>
            <a:r>
              <a:rPr lang="zh-CN" altLang="en-US" dirty="0">
                <a:solidFill>
                  <a:prstClr val="black"/>
                </a:solidFill>
              </a:rPr>
              <a:t>最近访问过的信息，很可能在近期还会</a:t>
            </a:r>
            <a:r>
              <a:rPr lang="en-US" altLang="zh-CN" dirty="0">
                <a:solidFill>
                  <a:prstClr val="black"/>
                </a:solidFill>
              </a:rPr>
              <a:t/>
            </a:r>
            <a:br>
              <a:rPr lang="en-US" altLang="zh-CN" dirty="0">
                <a:solidFill>
                  <a:prstClr val="black"/>
                </a:solidFill>
              </a:rPr>
            </a:br>
            <a:r>
              <a:rPr lang="zh-CN" altLang="en-US" dirty="0">
                <a:solidFill>
                  <a:prstClr val="black"/>
                </a:solidFill>
              </a:rPr>
              <a:t>被再次访问</a:t>
            </a:r>
          </a:p>
        </p:txBody>
      </p:sp>
      <p:sp>
        <p:nvSpPr>
          <p:cNvPr id="12" name="内容占位符 1">
            <a:extLst>
              <a:ext uri="{FF2B5EF4-FFF2-40B4-BE49-F238E27FC236}">
                <a16:creationId xmlns:a16="http://schemas.microsoft.com/office/drawing/2014/main" id="{F9536354-9BEF-46F7-96F7-8D1771512294}"/>
              </a:ext>
            </a:extLst>
          </p:cNvPr>
          <p:cNvSpPr txBox="1">
            <a:spLocks/>
          </p:cNvSpPr>
          <p:nvPr/>
        </p:nvSpPr>
        <p:spPr bwMode="auto">
          <a:xfrm>
            <a:off x="396874" y="4661154"/>
            <a:ext cx="8594725" cy="1432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355600">
              <a:spcBef>
                <a:spcPts val="1700"/>
              </a:spcBef>
              <a:buClr>
                <a:srgbClr val="8D171A"/>
              </a:buClr>
              <a:buSzPct val="58333"/>
              <a:buFont typeface="Wingdings 2"/>
              <a:buChar char=""/>
              <a:tabLst>
                <a:tab pos="355600" algn="l"/>
              </a:tabLst>
            </a:pPr>
            <a:r>
              <a:rPr lang="zh-CN" altLang="en-US" b="1" spc="-5" dirty="0">
                <a:cs typeface="Calibri"/>
              </a:rPr>
              <a:t>空间局部性</a:t>
            </a:r>
            <a:r>
              <a:rPr lang="en-US" altLang="zh-CN" b="1" spc="-5" dirty="0">
                <a:cs typeface="Calibri"/>
              </a:rPr>
              <a:t>(Spatial</a:t>
            </a:r>
            <a:r>
              <a:rPr lang="en-US" altLang="zh-CN" b="1" spc="-50" dirty="0">
                <a:cs typeface="Calibri"/>
              </a:rPr>
              <a:t> </a:t>
            </a:r>
            <a:r>
              <a:rPr lang="en-US" altLang="zh-CN" b="1" spc="-5" dirty="0">
                <a:cs typeface="Calibri"/>
              </a:rPr>
              <a:t>locality</a:t>
            </a:r>
            <a:r>
              <a:rPr lang="en-US" altLang="zh-CN" b="1" spc="-5" dirty="0" smtClean="0">
                <a:cs typeface="Calibri"/>
              </a:rPr>
              <a:t>)</a:t>
            </a:r>
          </a:p>
          <a:p>
            <a:pPr marL="755650" lvl="1">
              <a:spcBef>
                <a:spcPts val="1700"/>
              </a:spcBef>
              <a:buClr>
                <a:srgbClr val="8D171A"/>
              </a:buClr>
              <a:buSzPct val="58333"/>
              <a:buFont typeface="Wingdings 2"/>
              <a:buChar char=""/>
              <a:tabLst>
                <a:tab pos="355600" algn="l"/>
              </a:tabLst>
            </a:pPr>
            <a:r>
              <a:rPr lang="zh-CN" altLang="en-US" dirty="0">
                <a:solidFill>
                  <a:prstClr val="black"/>
                </a:solidFill>
              </a:rPr>
              <a:t>地址接近的数据项，被使用的时间也倾向于</a:t>
            </a:r>
            <a:r>
              <a:rPr lang="en-US" altLang="zh-CN" dirty="0">
                <a:solidFill>
                  <a:prstClr val="black"/>
                </a:solidFill>
              </a:rPr>
              <a:t/>
            </a:r>
            <a:br>
              <a:rPr lang="en-US" altLang="zh-CN" dirty="0">
                <a:solidFill>
                  <a:prstClr val="black"/>
                </a:solidFill>
              </a:rPr>
            </a:br>
            <a:r>
              <a:rPr lang="zh-CN" altLang="en-US" dirty="0">
                <a:solidFill>
                  <a:prstClr val="black"/>
                </a:solidFill>
              </a:rPr>
              <a:t>接近</a:t>
            </a:r>
          </a:p>
        </p:txBody>
      </p:sp>
    </p:spTree>
    <p:extLst>
      <p:ext uri="{BB962C8B-B14F-4D97-AF65-F5344CB8AC3E}">
        <p14:creationId xmlns:p14="http://schemas.microsoft.com/office/powerpoint/2010/main" val="25581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P spid="9" grpId="0" animBg="1"/>
      <p:bldP spid="10" grpId="0" animBg="1"/>
      <p:bldP spid="11" grpId="0" uiExpand="1" build="p"/>
      <p:bldP spid="1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lnSpc>
                <a:spcPct val="150000"/>
              </a:lnSpc>
              <a:buClr>
                <a:srgbClr val="8D171A"/>
              </a:buClr>
              <a:buSzPct val="58333"/>
              <a:buFont typeface="Wingdings 2"/>
              <a:buChar char=""/>
              <a:tabLst>
                <a:tab pos="355600" algn="l"/>
              </a:tabLst>
            </a:pPr>
            <a:r>
              <a:rPr lang="en-US" altLang="zh-CN" b="1" spc="-5" dirty="0">
                <a:solidFill>
                  <a:prstClr val="black"/>
                </a:solidFill>
                <a:cs typeface="Calibri"/>
              </a:rPr>
              <a:t>DRAM</a:t>
            </a:r>
            <a:r>
              <a:rPr lang="zh-CN" altLang="en-US" b="1" spc="-5" dirty="0">
                <a:solidFill>
                  <a:prstClr val="black"/>
                </a:solidFill>
                <a:cs typeface="Calibri"/>
              </a:rPr>
              <a:t>自</a:t>
            </a:r>
            <a:r>
              <a:rPr lang="en-US" altLang="zh-CN" b="1" spc="-5" dirty="0">
                <a:solidFill>
                  <a:prstClr val="black"/>
                </a:solidFill>
                <a:cs typeface="Calibri"/>
              </a:rPr>
              <a:t>1966</a:t>
            </a:r>
            <a:r>
              <a:rPr lang="zh-CN" altLang="en-US" b="1" spc="-5" dirty="0">
                <a:solidFill>
                  <a:prstClr val="black"/>
                </a:solidFill>
                <a:cs typeface="Calibri"/>
              </a:rPr>
              <a:t>年问世以来，其基本单元就没有变化。</a:t>
            </a:r>
            <a:endParaRPr lang="zh-CN" altLang="en-US" dirty="0">
              <a:solidFill>
                <a:prstClr val="black"/>
              </a:solidFill>
              <a:cs typeface="Calibri"/>
            </a:endParaRPr>
          </a:p>
          <a:p>
            <a:pPr marL="756285" lvl="1" indent="-286385">
              <a:lnSpc>
                <a:spcPct val="150000"/>
              </a:lnSpc>
              <a:spcBef>
                <a:spcPts val="505"/>
              </a:spcBef>
              <a:buClr>
                <a:srgbClr val="8D171A"/>
              </a:buClr>
              <a:buFont typeface="Wingdings"/>
              <a:buChar char=""/>
              <a:tabLst>
                <a:tab pos="756285" algn="l"/>
                <a:tab pos="756920" algn="l"/>
              </a:tabLst>
            </a:pPr>
            <a:r>
              <a:rPr lang="en-US" altLang="zh-CN" dirty="0">
                <a:solidFill>
                  <a:prstClr val="black"/>
                </a:solidFill>
                <a:cs typeface="Calibri"/>
              </a:rPr>
              <a:t>Intel </a:t>
            </a:r>
            <a:r>
              <a:rPr lang="zh-CN" altLang="en-US" dirty="0">
                <a:solidFill>
                  <a:prstClr val="black"/>
                </a:solidFill>
                <a:cs typeface="Calibri"/>
              </a:rPr>
              <a:t>于</a:t>
            </a:r>
            <a:r>
              <a:rPr lang="en-US" altLang="zh-CN" dirty="0">
                <a:solidFill>
                  <a:prstClr val="black"/>
                </a:solidFill>
                <a:cs typeface="Calibri"/>
              </a:rPr>
              <a:t>1970</a:t>
            </a:r>
            <a:r>
              <a:rPr lang="zh-CN" altLang="en-US" dirty="0">
                <a:solidFill>
                  <a:prstClr val="black"/>
                </a:solidFill>
                <a:cs typeface="Calibri"/>
              </a:rPr>
              <a:t>年将其推向市场</a:t>
            </a:r>
          </a:p>
          <a:p>
            <a:pPr marL="355600">
              <a:lnSpc>
                <a:spcPct val="150000"/>
              </a:lnSpc>
              <a:spcBef>
                <a:spcPts val="545"/>
              </a:spcBef>
              <a:buClr>
                <a:srgbClr val="8D171A"/>
              </a:buClr>
              <a:buSzPct val="60416"/>
              <a:buFont typeface="Wingdings 2"/>
              <a:buChar char=""/>
              <a:tabLst>
                <a:tab pos="355600" algn="l"/>
              </a:tabLst>
            </a:pPr>
            <a:r>
              <a:rPr lang="en-US" altLang="zh-CN" b="1" spc="-5" dirty="0">
                <a:solidFill>
                  <a:prstClr val="black"/>
                </a:solidFill>
                <a:cs typeface="Calibri"/>
              </a:rPr>
              <a:t>DRAM </a:t>
            </a:r>
            <a:r>
              <a:rPr lang="zh-CN" altLang="en-US" b="1" dirty="0">
                <a:solidFill>
                  <a:prstClr val="black"/>
                </a:solidFill>
                <a:cs typeface="Calibri"/>
              </a:rPr>
              <a:t>集成了更好接口逻辑、更快的</a:t>
            </a:r>
            <a:r>
              <a:rPr lang="en-US" altLang="zh-CN" b="1" dirty="0">
                <a:solidFill>
                  <a:prstClr val="black"/>
                </a:solidFill>
                <a:cs typeface="Calibri"/>
              </a:rPr>
              <a:t>I/O</a:t>
            </a:r>
            <a:r>
              <a:rPr lang="zh-CN" altLang="en-US" b="1" dirty="0">
                <a:solidFill>
                  <a:prstClr val="black"/>
                </a:solidFill>
                <a:cs typeface="Calibri"/>
              </a:rPr>
              <a:t>传输接口：</a:t>
            </a:r>
            <a:endParaRPr lang="zh-CN" altLang="en-US" dirty="0">
              <a:solidFill>
                <a:prstClr val="black"/>
              </a:solidFill>
              <a:cs typeface="Calibri"/>
            </a:endParaRPr>
          </a:p>
          <a:p>
            <a:pPr marL="756285" lvl="1" indent="-286385">
              <a:lnSpc>
                <a:spcPct val="150000"/>
              </a:lnSpc>
              <a:spcBef>
                <a:spcPts val="505"/>
              </a:spcBef>
              <a:buClr>
                <a:srgbClr val="8D171A"/>
              </a:buClr>
              <a:buFont typeface="Wingdings"/>
              <a:buChar char=""/>
              <a:tabLst>
                <a:tab pos="756285" algn="l"/>
                <a:tab pos="756920" algn="l"/>
              </a:tabLst>
            </a:pPr>
            <a:r>
              <a:rPr lang="zh-CN" altLang="en-US" dirty="0">
                <a:solidFill>
                  <a:prstClr val="black"/>
                </a:solidFill>
                <a:cs typeface="Calibri"/>
              </a:rPr>
              <a:t>同步 </a:t>
            </a:r>
            <a:r>
              <a:rPr lang="en-US" altLang="zh-CN" dirty="0">
                <a:solidFill>
                  <a:prstClr val="black"/>
                </a:solidFill>
                <a:cs typeface="Calibri"/>
              </a:rPr>
              <a:t>DRAM</a:t>
            </a:r>
            <a:r>
              <a:rPr lang="zh-CN" altLang="en-US" spc="-130" dirty="0">
                <a:solidFill>
                  <a:prstClr val="black"/>
                </a:solidFill>
                <a:cs typeface="Calibri"/>
              </a:rPr>
              <a:t> </a:t>
            </a:r>
            <a:r>
              <a:rPr lang="en-US" altLang="zh-CN" dirty="0">
                <a:solidFill>
                  <a:prstClr val="black"/>
                </a:solidFill>
                <a:cs typeface="Calibri"/>
              </a:rPr>
              <a:t>(</a:t>
            </a:r>
            <a:r>
              <a:rPr lang="en-US" altLang="zh-CN" dirty="0">
                <a:solidFill>
                  <a:srgbClr val="ED1C24"/>
                </a:solidFill>
                <a:cs typeface="Calibri"/>
              </a:rPr>
              <a:t>SDRAM</a:t>
            </a:r>
            <a:r>
              <a:rPr lang="en-US" altLang="zh-CN" dirty="0">
                <a:solidFill>
                  <a:prstClr val="black"/>
                </a:solidFill>
                <a:cs typeface="Calibri"/>
              </a:rPr>
              <a:t>)</a:t>
            </a:r>
          </a:p>
          <a:p>
            <a:pPr marL="1155700" lvl="2">
              <a:lnSpc>
                <a:spcPct val="150000"/>
              </a:lnSpc>
              <a:spcBef>
                <a:spcPts val="475"/>
              </a:spcBef>
              <a:buFont typeface="Wingdings"/>
              <a:buChar char=""/>
              <a:tabLst>
                <a:tab pos="1155700" algn="l"/>
              </a:tabLst>
            </a:pPr>
            <a:r>
              <a:rPr lang="zh-CN" altLang="en-US" spc="-5" dirty="0">
                <a:solidFill>
                  <a:prstClr val="black"/>
                </a:solidFill>
                <a:cs typeface="Calibri"/>
              </a:rPr>
              <a:t>使用与内存控制器相同的时钟信号，取代异步控制信号</a:t>
            </a:r>
          </a:p>
          <a:p>
            <a:pPr marL="1155700" lvl="2">
              <a:lnSpc>
                <a:spcPct val="150000"/>
              </a:lnSpc>
              <a:spcBef>
                <a:spcPts val="475"/>
              </a:spcBef>
              <a:buFont typeface="Wingdings"/>
              <a:buChar char=""/>
              <a:tabLst>
                <a:tab pos="1155700" algn="l"/>
              </a:tabLst>
            </a:pPr>
            <a:r>
              <a:rPr lang="zh-CN" altLang="en-US" spc="-5" dirty="0">
                <a:solidFill>
                  <a:prstClr val="black"/>
                </a:solidFill>
                <a:cs typeface="Calibri"/>
              </a:rPr>
              <a:t>允许行地址复用</a:t>
            </a:r>
            <a:r>
              <a:rPr lang="en-US" altLang="zh-CN" spc="-5" dirty="0">
                <a:solidFill>
                  <a:prstClr val="black"/>
                </a:solidFill>
                <a:cs typeface="Calibri"/>
              </a:rPr>
              <a:t>(</a:t>
            </a:r>
            <a:r>
              <a:rPr lang="zh-CN" altLang="en-US" spc="-5" dirty="0">
                <a:solidFill>
                  <a:prstClr val="black"/>
                </a:solidFill>
                <a:cs typeface="Calibri"/>
              </a:rPr>
              <a:t>比如</a:t>
            </a:r>
            <a:r>
              <a:rPr lang="en-US" altLang="zh-CN" spc="-5" dirty="0" smtClean="0">
                <a:solidFill>
                  <a:prstClr val="black"/>
                </a:solidFill>
                <a:cs typeface="Calibri"/>
              </a:rPr>
              <a:t>,</a:t>
            </a:r>
            <a:r>
              <a:rPr lang="zh-CN" altLang="en-US" spc="-5" dirty="0" smtClean="0">
                <a:solidFill>
                  <a:prstClr val="black"/>
                </a:solidFill>
                <a:cs typeface="Calibri"/>
              </a:rPr>
              <a:t>：</a:t>
            </a:r>
            <a:r>
              <a:rPr lang="en-US" altLang="zh-CN" dirty="0" smtClean="0">
                <a:solidFill>
                  <a:prstClr val="black"/>
                </a:solidFill>
                <a:cs typeface="Calibri"/>
              </a:rPr>
              <a:t>RAS</a:t>
            </a:r>
            <a:r>
              <a:rPr lang="zh-CN" altLang="en-US" dirty="0" smtClean="0">
                <a:solidFill>
                  <a:prstClr val="black"/>
                </a:solidFill>
                <a:cs typeface="Calibri"/>
              </a:rPr>
              <a:t>、</a:t>
            </a:r>
            <a:r>
              <a:rPr lang="en-US" altLang="zh-CN" dirty="0" smtClean="0">
                <a:solidFill>
                  <a:prstClr val="black"/>
                </a:solidFill>
                <a:cs typeface="Calibri"/>
              </a:rPr>
              <a:t>CAS)</a:t>
            </a:r>
            <a:endParaRPr lang="zh-CN" altLang="en-US" sz="3200" dirty="0">
              <a:solidFill>
                <a:prstClr val="black"/>
              </a:solidFill>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增强的</a:t>
            </a:r>
            <a:r>
              <a:rPr spc="-5" dirty="0"/>
              <a:t>DRAMs</a:t>
            </a:r>
          </a:p>
        </p:txBody>
      </p:sp>
    </p:spTree>
    <p:extLst>
      <p:ext uri="{BB962C8B-B14F-4D97-AF65-F5344CB8AC3E}">
        <p14:creationId xmlns:p14="http://schemas.microsoft.com/office/powerpoint/2010/main" val="151273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对数据的引用</a:t>
            </a:r>
            <a:endParaRPr sz="2400" dirty="0">
              <a:solidFill>
                <a:prstClr val="black"/>
              </a:solidFill>
              <a:cs typeface="Calibri"/>
            </a:endParaRPr>
          </a:p>
        </p:txBody>
      </p:sp>
      <p:sp>
        <p:nvSpPr>
          <p:cNvPr id="5" name="object 5"/>
          <p:cNvSpPr txBox="1"/>
          <p:nvPr/>
        </p:nvSpPr>
        <p:spPr>
          <a:xfrm>
            <a:off x="934851"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顺序访问数组元素</a:t>
            </a:r>
            <a:endParaRPr lang="en-US" altLang="zh-CN" sz="2000" spc="-5" dirty="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a:solidFill>
                  <a:prstClr val="black"/>
                </a:solidFill>
                <a:cs typeface="Calibri"/>
              </a:rPr>
              <a:t>(</a:t>
            </a:r>
            <a:r>
              <a:rPr lang="zh-CN" altLang="en-US" sz="2000" spc="-5" dirty="0">
                <a:solidFill>
                  <a:prstClr val="black"/>
                </a:solidFill>
                <a:cs typeface="Calibri"/>
              </a:rPr>
              <a:t>步长为</a:t>
            </a:r>
            <a:r>
              <a:rPr lang="en-US" altLang="zh-CN" sz="2000" spc="-5" dirty="0">
                <a:solidFill>
                  <a:prstClr val="black"/>
                </a:solidFill>
                <a:cs typeface="Calibri"/>
              </a:rPr>
              <a:t>1</a:t>
            </a:r>
            <a:r>
              <a:rPr lang="zh-CN" altLang="en-US" sz="2000" spc="-5" dirty="0">
                <a:solidFill>
                  <a:prstClr val="black"/>
                </a:solidFill>
                <a:cs typeface="Calibri"/>
              </a:rPr>
              <a:t>的引用模式</a:t>
            </a:r>
            <a:r>
              <a:rPr sz="2000" dirty="0">
                <a:solidFill>
                  <a:prstClr val="black"/>
                </a:solidFill>
                <a:cs typeface="Calibri"/>
              </a:rPr>
              <a:t>)</a:t>
            </a: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a:solidFill>
                  <a:prstClr val="black"/>
                </a:solidFill>
                <a:latin typeface="Courier New"/>
                <a:cs typeface="Courier New"/>
              </a:rPr>
              <a:t>sum</a:t>
            </a:r>
            <a:r>
              <a:rPr lang="zh-CN" altLang="en-US" sz="2000" spc="-5" dirty="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940306"/>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5370582"/>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重复循环执行</a:t>
            </a:r>
            <a:r>
              <a:rPr lang="en-US" altLang="zh-CN" sz="2000" spc="-5" dirty="0">
                <a:solidFill>
                  <a:prstClr val="black"/>
                </a:solidFill>
                <a:cs typeface="Calibri"/>
              </a:rPr>
              <a:t>for</a:t>
            </a:r>
            <a:r>
              <a:rPr lang="zh-CN" altLang="en-US" sz="2000" spc="-5" dirty="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847047" y="1232383"/>
            <a:ext cx="4104456" cy="1492074"/>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2400" b="1" spc="-5" dirty="0">
                <a:solidFill>
                  <a:prstClr val="black"/>
                </a:solidFill>
                <a:latin typeface="Times New Roman" panose="02020603050405020304" pitchFamily="18" charset="0"/>
                <a:cs typeface="Times New Roman" panose="02020603050405020304" pitchFamily="18" charset="0"/>
              </a:rPr>
              <a:t>sum =</a:t>
            </a:r>
            <a:r>
              <a:rPr sz="2400" b="1" spc="-80" dirty="0">
                <a:solidFill>
                  <a:prstClr val="black"/>
                </a:solidFill>
                <a:latin typeface="Times New Roman" panose="02020603050405020304" pitchFamily="18" charset="0"/>
                <a:cs typeface="Times New Roman" panose="02020603050405020304" pitchFamily="18" charset="0"/>
              </a:rPr>
              <a:t> </a:t>
            </a:r>
            <a:r>
              <a:rPr sz="2400" b="1" dirty="0">
                <a:solidFill>
                  <a:prstClr val="black"/>
                </a:solidFill>
                <a:latin typeface="Times New Roman" panose="02020603050405020304" pitchFamily="18" charset="0"/>
                <a:cs typeface="Times New Roman" panose="02020603050405020304" pitchFamily="18" charset="0"/>
              </a:rPr>
              <a:t>0;</a:t>
            </a:r>
          </a:p>
          <a:p>
            <a:pPr marL="541655" marR="131445" indent="-457834"/>
            <a:r>
              <a:rPr sz="2400" b="1" spc="-5" dirty="0">
                <a:solidFill>
                  <a:prstClr val="black"/>
                </a:solidFill>
                <a:latin typeface="Times New Roman" panose="02020603050405020304" pitchFamily="18" charset="0"/>
                <a:cs typeface="Times New Roman" panose="02020603050405020304" pitchFamily="18" charset="0"/>
              </a:rPr>
              <a:t>for (i = 0; i &lt; n; i++)  </a:t>
            </a:r>
            <a:endParaRPr lang="en-US" altLang="zh-CN" sz="2400" b="1" spc="-5" dirty="0">
              <a:solidFill>
                <a:prstClr val="black"/>
              </a:solidFill>
              <a:latin typeface="Times New Roman" panose="02020603050405020304" pitchFamily="18" charset="0"/>
              <a:cs typeface="Times New Roman" panose="02020603050405020304" pitchFamily="18" charset="0"/>
            </a:endParaRPr>
          </a:p>
          <a:p>
            <a:pPr marL="541655" marR="131445" indent="-457834"/>
            <a:r>
              <a:rPr lang="en-US" altLang="zh-CN" sz="2400" b="1" spc="-5" dirty="0">
                <a:solidFill>
                  <a:prstClr val="black"/>
                </a:solidFill>
                <a:latin typeface="Times New Roman" panose="02020603050405020304" pitchFamily="18" charset="0"/>
                <a:cs typeface="Times New Roman" panose="02020603050405020304" pitchFamily="18" charset="0"/>
              </a:rPr>
              <a:t>    </a:t>
            </a:r>
            <a:r>
              <a:rPr sz="2400" b="1" spc="-5" dirty="0">
                <a:solidFill>
                  <a:prstClr val="black"/>
                </a:solidFill>
                <a:latin typeface="Times New Roman" panose="02020603050405020304" pitchFamily="18" charset="0"/>
                <a:cs typeface="Times New Roman" panose="02020603050405020304" pitchFamily="18" charset="0"/>
              </a:rPr>
              <a:t>sum +=</a:t>
            </a:r>
            <a:r>
              <a:rPr sz="2400" b="1" spc="-55" dirty="0">
                <a:solidFill>
                  <a:prstClr val="black"/>
                </a:solidFill>
                <a:latin typeface="Times New Roman" panose="02020603050405020304" pitchFamily="18" charset="0"/>
                <a:cs typeface="Times New Roman" panose="02020603050405020304" pitchFamily="18" charset="0"/>
              </a:rPr>
              <a:t> </a:t>
            </a:r>
            <a:r>
              <a:rPr sz="2400" b="1" spc="-5" dirty="0">
                <a:solidFill>
                  <a:prstClr val="black"/>
                </a:solidFill>
                <a:latin typeface="Times New Roman" panose="02020603050405020304" pitchFamily="18" charset="0"/>
                <a:cs typeface="Times New Roman" panose="02020603050405020304" pitchFamily="18" charset="0"/>
              </a:rPr>
              <a:t>a[i];</a:t>
            </a:r>
            <a:endParaRPr sz="2400" b="1" dirty="0">
              <a:solidFill>
                <a:prstClr val="black"/>
              </a:solidFill>
              <a:latin typeface="Times New Roman" panose="02020603050405020304" pitchFamily="18" charset="0"/>
              <a:cs typeface="Times New Roman" panose="02020603050405020304" pitchFamily="18" charset="0"/>
            </a:endParaRPr>
          </a:p>
          <a:p>
            <a:pPr marL="84455"/>
            <a:r>
              <a:rPr sz="2400" b="1" spc="-5" dirty="0">
                <a:solidFill>
                  <a:prstClr val="black"/>
                </a:solidFill>
                <a:latin typeface="Times New Roman" panose="02020603050405020304" pitchFamily="18" charset="0"/>
                <a:cs typeface="Times New Roman" panose="02020603050405020304" pitchFamily="18" charset="0"/>
              </a:rPr>
              <a:t>return</a:t>
            </a:r>
            <a:r>
              <a:rPr sz="2400" b="1" spc="-65" dirty="0">
                <a:solidFill>
                  <a:prstClr val="black"/>
                </a:solidFill>
                <a:latin typeface="Times New Roman" panose="02020603050405020304" pitchFamily="18" charset="0"/>
                <a:cs typeface="Times New Roman" panose="02020603050405020304" pitchFamily="18" charset="0"/>
              </a:rPr>
              <a:t> </a:t>
            </a:r>
            <a:r>
              <a:rPr sz="2400" b="1" spc="-5" dirty="0">
                <a:solidFill>
                  <a:prstClr val="black"/>
                </a:solidFill>
                <a:latin typeface="Times New Roman" panose="02020603050405020304" pitchFamily="18" charset="0"/>
                <a:cs typeface="Times New Roman" panose="02020603050405020304" pitchFamily="18" charset="0"/>
              </a:rPr>
              <a:t>sum;</a:t>
            </a:r>
            <a:endParaRPr sz="2400" b="1" dirty="0">
              <a:solidFill>
                <a:prstClr val="black"/>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5793740" y="3490515"/>
            <a:ext cx="2189480" cy="421269"/>
          </a:xfrm>
          <a:prstGeom prst="rect">
            <a:avLst/>
          </a:prstGeom>
        </p:spPr>
        <p:txBody>
          <a:bodyPr vert="horz" wrap="square" lIns="0" tIns="0" rIns="0" bIns="0" rtlCol="0">
            <a:spAutoFit/>
          </a:bodyPr>
          <a:lstStyle/>
          <a:p>
            <a:pPr marL="12700" marR="5080">
              <a:lnSpc>
                <a:spcPct val="126299"/>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35" dirty="0">
              <a:solidFill>
                <a:srgbClr val="BC1E24"/>
              </a:solidFill>
              <a:cs typeface="Calibri"/>
            </a:endParaRPr>
          </a:p>
        </p:txBody>
      </p:sp>
      <p:sp>
        <p:nvSpPr>
          <p:cNvPr id="10" name="object 10"/>
          <p:cNvSpPr txBox="1"/>
          <p:nvPr/>
        </p:nvSpPr>
        <p:spPr>
          <a:xfrm>
            <a:off x="5793740" y="5288204"/>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5" dirty="0">
              <a:solidFill>
                <a:srgbClr val="BC1E24"/>
              </a:solidFill>
              <a:cs typeface="Calibri"/>
            </a:endParaRPr>
          </a:p>
          <a:p>
            <a:pPr marL="12700" marR="5080">
              <a:lnSpc>
                <a:spcPct val="108600"/>
              </a:lnSpc>
            </a:pPr>
            <a:r>
              <a:rPr lang="zh-CN" altLang="en-US" sz="2400" b="1" spc="-35" dirty="0">
                <a:solidFill>
                  <a:srgbClr val="BC1E24"/>
                </a:solidFill>
                <a:cs typeface="Calibri"/>
              </a:rPr>
              <a:t>时间局部性</a:t>
            </a:r>
            <a:endParaRPr sz="2400" dirty="0">
              <a:solidFill>
                <a:prstClr val="black"/>
              </a:solidFill>
              <a:cs typeface="Calibri"/>
            </a:endParaRPr>
          </a:p>
        </p:txBody>
      </p:sp>
      <p:sp>
        <p:nvSpPr>
          <p:cNvPr id="11" name="object 9"/>
          <p:cNvSpPr txBox="1"/>
          <p:nvPr/>
        </p:nvSpPr>
        <p:spPr>
          <a:xfrm>
            <a:off x="5799148" y="3968090"/>
            <a:ext cx="2189480" cy="421397"/>
          </a:xfrm>
          <a:prstGeom prst="rect">
            <a:avLst/>
          </a:prstGeom>
        </p:spPr>
        <p:txBody>
          <a:bodyPr vert="horz" wrap="square" lIns="0" tIns="0" rIns="0" bIns="0" rtlCol="0">
            <a:spAutoFit/>
          </a:bodyPr>
          <a:lstStyle/>
          <a:p>
            <a:pPr marL="12700" marR="5080">
              <a:lnSpc>
                <a:spcPct val="126299"/>
              </a:lnSpc>
            </a:pPr>
            <a:r>
              <a:rPr lang="zh-CN" altLang="en-US" sz="2400" b="1" spc="-35" dirty="0" smtClean="0">
                <a:solidFill>
                  <a:srgbClr val="BC1E24"/>
                </a:solidFill>
                <a:cs typeface="Calibri"/>
              </a:rPr>
              <a:t>时间局部性</a:t>
            </a:r>
            <a:endParaRPr lang="zh-CN" altLang="en-US"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断言</a:t>
            </a:r>
            <a:r>
              <a:rPr lang="en-US" altLang="zh-CN" sz="2400" b="1" spc="-5" dirty="0">
                <a:solidFill>
                  <a:srgbClr val="BC1E24"/>
                </a:solidFill>
                <a:cs typeface="Calibri"/>
              </a:rPr>
              <a:t>(</a:t>
            </a:r>
            <a:r>
              <a:rPr lang="en-US" altLang="zh-CN" sz="2400" b="1" dirty="0">
                <a:solidFill>
                  <a:srgbClr val="FF0000"/>
                </a:solidFill>
              </a:rPr>
              <a:t>Claim )</a:t>
            </a:r>
            <a:r>
              <a:rPr sz="2400" b="1" spc="-5" dirty="0">
                <a:solidFill>
                  <a:srgbClr val="BC1E24"/>
                </a:solidFill>
                <a:cs typeface="Calibri"/>
              </a:rPr>
              <a:t>: </a:t>
            </a:r>
            <a:r>
              <a:rPr lang="zh-CN" altLang="en-US" sz="2400" b="1" spc="-5" dirty="0">
                <a:solidFill>
                  <a:prstClr val="black"/>
                </a:solidFill>
                <a:cs typeface="Calibri"/>
              </a:rPr>
              <a:t>能通过查看程序代码，对程序局部性有定性的认识，是专业程序员的一项关键技能。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 </a:t>
            </a:r>
            <a:r>
              <a:rPr lang="zh-CN" altLang="en-US" sz="2400" b="1" spc="-5" dirty="0">
                <a:solidFill>
                  <a:prstClr val="black"/>
                </a:solidFill>
                <a:cs typeface="Calibri"/>
              </a:rPr>
              <a:t>针对数组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sum_array_rows</a:t>
            </a:r>
            <a:r>
              <a:rPr lang="zh-CN" altLang="en-US" sz="2400" b="1" spc="-10" dirty="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1841181" y="3464341"/>
            <a:ext cx="4441825" cy="2775760"/>
          </a:xfrm>
          <a:prstGeom prst="rect">
            <a:avLst/>
          </a:prstGeom>
          <a:solidFill>
            <a:srgbClr val="F6F4BD"/>
          </a:solidFill>
          <a:ln w="25400">
            <a:solidFill>
              <a:srgbClr val="000000"/>
            </a:solidFill>
          </a:ln>
        </p:spPr>
        <p:txBody>
          <a:bodyPr vert="horz" wrap="square" lIns="0" tIns="5715" rIns="0" bIns="0" rtlCol="0">
            <a:spAutoFit/>
          </a:bodyPr>
          <a:lstStyle>
            <a:defPPr>
              <a:defRPr lang="zh-CN"/>
            </a:defPPr>
            <a:lvl1pPr marL="78105">
              <a:spcBef>
                <a:spcPts val="45"/>
              </a:spcBef>
              <a:defRPr sz="2000" b="1" spc="-5">
                <a:solidFill>
                  <a:prstClr val="black"/>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dirty="0"/>
              <a:t>int sum_array_rows(int a[M][N])</a:t>
            </a:r>
          </a:p>
          <a:p>
            <a:r>
              <a:rPr dirty="0"/>
              <a:t>{</a:t>
            </a:r>
          </a:p>
          <a:p>
            <a:r>
              <a:rPr lang="en-US" altLang="zh-CN" dirty="0"/>
              <a:t>   </a:t>
            </a:r>
            <a:r>
              <a:rPr dirty="0" err="1"/>
              <a:t>int</a:t>
            </a:r>
            <a:r>
              <a:rPr dirty="0"/>
              <a:t> i, j, sum = 0;</a:t>
            </a:r>
          </a:p>
          <a:p>
            <a:endParaRPr dirty="0"/>
          </a:p>
          <a:p>
            <a:r>
              <a:rPr lang="en-US" altLang="zh-CN" dirty="0"/>
              <a:t>   </a:t>
            </a:r>
            <a:r>
              <a:rPr dirty="0"/>
              <a:t>for (i = 0; i &lt; M; i++)  </a:t>
            </a:r>
            <a:endParaRPr lang="en-US" altLang="zh-CN" dirty="0"/>
          </a:p>
          <a:p>
            <a:r>
              <a:rPr lang="en-US" altLang="zh-CN" dirty="0"/>
              <a:t>        </a:t>
            </a:r>
            <a:r>
              <a:rPr dirty="0"/>
              <a:t>for (j = 0; j &lt; N; j++)</a:t>
            </a:r>
          </a:p>
          <a:p>
            <a:r>
              <a:rPr lang="en-US" altLang="zh-CN" dirty="0"/>
              <a:t>              </a:t>
            </a:r>
            <a:r>
              <a:rPr dirty="0"/>
              <a:t>sum += a[i][j];  </a:t>
            </a:r>
            <a:endParaRPr lang="en-US" altLang="zh-CN" dirty="0"/>
          </a:p>
          <a:p>
            <a:r>
              <a:rPr lang="en-US" altLang="zh-CN" dirty="0"/>
              <a:t>   </a:t>
            </a:r>
            <a:r>
              <a:rPr dirty="0"/>
              <a:t>return sum;</a:t>
            </a:r>
          </a:p>
          <a:p>
            <a:r>
              <a:rPr dirty="0"/>
              <a:t>}</a:t>
            </a:r>
          </a:p>
        </p:txBody>
      </p:sp>
    </p:spTree>
    <p:extLst>
      <p:ext uri="{BB962C8B-B14F-4D97-AF65-F5344CB8AC3E}">
        <p14:creationId xmlns:p14="http://schemas.microsoft.com/office/powerpoint/2010/main" val="34713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4" y="1410335"/>
            <a:ext cx="7768793"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lang="zh-CN" altLang="en-US" sz="2400" b="1" spc="-5" dirty="0">
                <a:solidFill>
                  <a:prstClr val="black"/>
                </a:solidFill>
                <a:cs typeface="Calibri"/>
              </a:rPr>
              <a:t>针对数组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sum_array_rows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619672" y="2476773"/>
            <a:ext cx="6282705" cy="277576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sz="2000" b="1" spc="-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sum_array_cols(int</a:t>
            </a:r>
            <a:r>
              <a:rPr sz="2000" b="1" spc="-1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a[M][N])</a:t>
            </a:r>
            <a:endPar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78740"/>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marL="625475"/>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 </a:t>
            </a:r>
            <a:r>
              <a:rPr sz="2000" b="1" spc="-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 j,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sum </a:t>
            </a:r>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sz="2000" b="1" spc="-114"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endPar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30"/>
              </a:spcBef>
            </a:pPr>
            <a:endPar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1170940" marR="99060" indent="-546100"/>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for </a:t>
            </a:r>
            <a:r>
              <a:rPr sz="2000" b="1" spc="-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(j </a:t>
            </a:r>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 </a:t>
            </a:r>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j &lt;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 </a:t>
            </a:r>
            <a:r>
              <a:rPr sz="2000" b="1" spc="-1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j++</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1170940" marR="99060" indent="-546100"/>
            <a:r>
              <a:rPr lang="en-US" altLang="zh-CN"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 = </a:t>
            </a:r>
            <a:r>
              <a:rPr sz="2000" b="1" spc="-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 </a:t>
            </a:r>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 &lt;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t>
            </a:r>
            <a:r>
              <a:rPr sz="2000" b="1" spc="-17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endPar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625475" marR="643255" indent="452438"/>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sum </a:t>
            </a:r>
            <a:r>
              <a:rPr sz="2000" b="1" spc="-5"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a[i][j];  </a:t>
            </a:r>
            <a:endParaRPr lang="en-US" altLang="zh-CN"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625475" marR="643255" indent="1588"/>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return</a:t>
            </a:r>
            <a:r>
              <a:rPr sz="2000" b="1" spc="-1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sz="2000" b="1" spc="-1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sum;</a:t>
            </a:r>
            <a:endPar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78105"/>
            <a:r>
              <a:rPr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85013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spc="-5" dirty="0">
                <a:solidFill>
                  <a:srgbClr val="BC1E24"/>
                </a:solidFill>
                <a:cs typeface="Calibri"/>
              </a:rPr>
              <a:t>问题</a:t>
            </a:r>
            <a:r>
              <a:rPr sz="2400" spc="-5" dirty="0">
                <a:solidFill>
                  <a:prstClr val="black"/>
                </a:solidFill>
                <a:cs typeface="Calibri"/>
              </a:rPr>
              <a:t>: </a:t>
            </a:r>
            <a:r>
              <a:rPr lang="zh-CN" altLang="en-US" sz="2400" dirty="0">
                <a:solidFill>
                  <a:prstClr val="black"/>
                </a:solidFill>
                <a:cs typeface="Calibri"/>
              </a:rPr>
              <a:t>改变下面函数中循环的顺序，使它以步长为 </a:t>
            </a:r>
            <a:r>
              <a:rPr lang="en-US" altLang="zh-CN" sz="2400" dirty="0">
                <a:solidFill>
                  <a:prstClr val="black"/>
                </a:solidFill>
                <a:cs typeface="Calibri"/>
              </a:rPr>
              <a:t>1 </a:t>
            </a:r>
            <a:r>
              <a:rPr lang="zh-CN" altLang="en-US" sz="2400" dirty="0">
                <a:solidFill>
                  <a:prstClr val="black"/>
                </a:solidFill>
                <a:cs typeface="Calibri"/>
              </a:rPr>
              <a:t>的引用模式扫描三维数组 </a:t>
            </a:r>
            <a:r>
              <a:rPr lang="en-US" altLang="zh-CN" sz="2400" dirty="0">
                <a:solidFill>
                  <a:prstClr val="black"/>
                </a:solidFill>
                <a:cs typeface="Calibri"/>
              </a:rPr>
              <a:t>a </a:t>
            </a:r>
            <a:r>
              <a:rPr lang="zh-CN" altLang="en-US" sz="2400" spc="-5" dirty="0">
                <a:solidFill>
                  <a:prstClr val="black"/>
                </a:solidFill>
                <a:cs typeface="Calibri"/>
              </a:rPr>
              <a:t>，从而函数具有良好的局部性</a:t>
            </a:r>
            <a:endParaRPr sz="2400" dirty="0">
              <a:solidFill>
                <a:prstClr val="black"/>
              </a:solidFill>
              <a:cs typeface="Calibri"/>
            </a:endParaRPr>
          </a:p>
        </p:txBody>
      </p:sp>
      <p:sp>
        <p:nvSpPr>
          <p:cNvPr id="5" name="object 5"/>
          <p:cNvSpPr txBox="1"/>
          <p:nvPr/>
        </p:nvSpPr>
        <p:spPr>
          <a:xfrm>
            <a:off x="1547664" y="2636912"/>
            <a:ext cx="5798840" cy="3083536"/>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sz="2000" b="1" spc="-5" dirty="0">
                <a:solidFill>
                  <a:prstClr val="black"/>
                </a:solidFill>
                <a:latin typeface="Times New Roman" panose="02020603050405020304" pitchFamily="18" charset="0"/>
                <a:cs typeface="Times New Roman" panose="02020603050405020304" pitchFamily="18" charset="0"/>
              </a:rPr>
              <a:t>int </a:t>
            </a:r>
            <a:r>
              <a:rPr sz="2000" b="1" spc="-10" dirty="0">
                <a:solidFill>
                  <a:prstClr val="black"/>
                </a:solidFill>
                <a:latin typeface="Times New Roman" panose="02020603050405020304" pitchFamily="18" charset="0"/>
                <a:cs typeface="Times New Roman" panose="02020603050405020304" pitchFamily="18" charset="0"/>
              </a:rPr>
              <a:t>sum_array_3d(int</a:t>
            </a:r>
            <a:r>
              <a:rPr sz="2000" b="1" spc="-85"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a[M][N][N])</a:t>
            </a:r>
            <a:endParaRPr sz="2000" b="1" dirty="0">
              <a:solidFill>
                <a:prstClr val="black"/>
              </a:solidFill>
              <a:latin typeface="Times New Roman" panose="02020603050405020304" pitchFamily="18" charset="0"/>
              <a:cs typeface="Times New Roman" panose="02020603050405020304" pitchFamily="18" charset="0"/>
            </a:endParaRPr>
          </a:p>
          <a:p>
            <a:pPr marL="78105"/>
            <a:r>
              <a:rPr sz="2000" b="1" dirty="0">
                <a:solidFill>
                  <a:prstClr val="black"/>
                </a:solidFill>
                <a:latin typeface="Times New Roman" panose="02020603050405020304" pitchFamily="18" charset="0"/>
                <a:cs typeface="Times New Roman" panose="02020603050405020304" pitchFamily="18" charset="0"/>
              </a:rPr>
              <a:t>{</a:t>
            </a:r>
          </a:p>
          <a:p>
            <a:pPr marL="625475"/>
            <a:r>
              <a:rPr sz="2000" b="1" spc="-10" dirty="0">
                <a:solidFill>
                  <a:prstClr val="black"/>
                </a:solidFill>
                <a:latin typeface="Times New Roman" panose="02020603050405020304" pitchFamily="18" charset="0"/>
                <a:cs typeface="Times New Roman" panose="02020603050405020304" pitchFamily="18" charset="0"/>
              </a:rPr>
              <a:t>int </a:t>
            </a:r>
            <a:r>
              <a:rPr sz="2000" b="1" spc="-5" dirty="0">
                <a:solidFill>
                  <a:prstClr val="black"/>
                </a:solidFill>
                <a:latin typeface="Times New Roman" panose="02020603050405020304" pitchFamily="18" charset="0"/>
                <a:cs typeface="Times New Roman" panose="02020603050405020304" pitchFamily="18" charset="0"/>
              </a:rPr>
              <a:t>i, j, k, </a:t>
            </a:r>
            <a:r>
              <a:rPr sz="2000" b="1" spc="-10" dirty="0">
                <a:solidFill>
                  <a:prstClr val="black"/>
                </a:solidFill>
                <a:latin typeface="Times New Roman" panose="02020603050405020304" pitchFamily="18" charset="0"/>
                <a:cs typeface="Times New Roman" panose="02020603050405020304" pitchFamily="18" charset="0"/>
              </a:rPr>
              <a:t>sum </a:t>
            </a:r>
            <a:r>
              <a:rPr sz="2000" b="1" dirty="0">
                <a:solidFill>
                  <a:prstClr val="black"/>
                </a:solidFill>
                <a:latin typeface="Times New Roman" panose="02020603050405020304" pitchFamily="18" charset="0"/>
                <a:cs typeface="Times New Roman" panose="02020603050405020304" pitchFamily="18" charset="0"/>
              </a:rPr>
              <a:t>=</a:t>
            </a:r>
            <a:r>
              <a:rPr sz="2000" b="1" spc="-125" dirty="0">
                <a:solidFill>
                  <a:prstClr val="black"/>
                </a:solidFill>
                <a:latin typeface="Times New Roman" panose="02020603050405020304" pitchFamily="18" charset="0"/>
                <a:cs typeface="Times New Roman" panose="02020603050405020304" pitchFamily="18" charset="0"/>
              </a:rPr>
              <a:t> </a:t>
            </a:r>
            <a:r>
              <a:rPr sz="2000" b="1" spc="-5" dirty="0">
                <a:solidFill>
                  <a:prstClr val="black"/>
                </a:solidFill>
                <a:latin typeface="Times New Roman" panose="02020603050405020304" pitchFamily="18" charset="0"/>
                <a:cs typeface="Times New Roman" panose="02020603050405020304" pitchFamily="18" charset="0"/>
              </a:rPr>
              <a:t>0;</a:t>
            </a:r>
            <a:endParaRPr sz="2000" b="1" dirty="0">
              <a:solidFill>
                <a:prstClr val="black"/>
              </a:solidFill>
              <a:latin typeface="Times New Roman" panose="02020603050405020304" pitchFamily="18" charset="0"/>
              <a:cs typeface="Times New Roman" panose="02020603050405020304" pitchFamily="18" charset="0"/>
            </a:endParaRPr>
          </a:p>
          <a:p>
            <a:pPr>
              <a:spcBef>
                <a:spcPts val="30"/>
              </a:spcBef>
            </a:pPr>
            <a:endParaRPr sz="2000" b="1" dirty="0">
              <a:solidFill>
                <a:prstClr val="black"/>
              </a:solidFill>
              <a:latin typeface="Times New Roman" panose="02020603050405020304" pitchFamily="18" charset="0"/>
              <a:cs typeface="Times New Roman" panose="02020603050405020304" pitchFamily="18" charset="0"/>
            </a:endParaRPr>
          </a:p>
          <a:p>
            <a:pPr marL="1170940" marR="645795" indent="-546100"/>
            <a:r>
              <a:rPr sz="2000" b="1" spc="-10" dirty="0">
                <a:solidFill>
                  <a:prstClr val="black"/>
                </a:solidFill>
                <a:latin typeface="Times New Roman" panose="02020603050405020304" pitchFamily="18" charset="0"/>
                <a:cs typeface="Times New Roman" panose="02020603050405020304" pitchFamily="18" charset="0"/>
              </a:rPr>
              <a:t>for </a:t>
            </a:r>
            <a:r>
              <a:rPr sz="2000" b="1" spc="-5" dirty="0">
                <a:solidFill>
                  <a:prstClr val="black"/>
                </a:solidFill>
                <a:latin typeface="Times New Roman" panose="02020603050405020304" pitchFamily="18" charset="0"/>
                <a:cs typeface="Times New Roman" panose="02020603050405020304" pitchFamily="18" charset="0"/>
              </a:rPr>
              <a:t>(i </a:t>
            </a:r>
            <a:r>
              <a:rPr sz="2000" b="1"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0; </a:t>
            </a:r>
            <a:r>
              <a:rPr sz="2000" b="1" dirty="0">
                <a:solidFill>
                  <a:prstClr val="black"/>
                </a:solidFill>
                <a:latin typeface="Times New Roman" panose="02020603050405020304" pitchFamily="18" charset="0"/>
                <a:cs typeface="Times New Roman" panose="02020603050405020304" pitchFamily="18" charset="0"/>
              </a:rPr>
              <a:t>i &lt; </a:t>
            </a:r>
            <a:r>
              <a:rPr sz="2000" b="1" spc="-10" dirty="0">
                <a:solidFill>
                  <a:prstClr val="black"/>
                </a:solidFill>
                <a:latin typeface="Times New Roman" panose="02020603050405020304" pitchFamily="18" charset="0"/>
                <a:cs typeface="Times New Roman" panose="02020603050405020304" pitchFamily="18" charset="0"/>
              </a:rPr>
              <a:t>N; i++)  </a:t>
            </a:r>
            <a:endParaRPr lang="en-US" altLang="zh-CN" sz="2000" b="1" spc="-10" dirty="0">
              <a:solidFill>
                <a:prstClr val="black"/>
              </a:solidFill>
              <a:latin typeface="Times New Roman" panose="02020603050405020304" pitchFamily="18" charset="0"/>
              <a:cs typeface="Times New Roman" panose="02020603050405020304" pitchFamily="18" charset="0"/>
            </a:endParaRPr>
          </a:p>
          <a:p>
            <a:pPr marL="1170940" marR="645795" indent="-546100"/>
            <a:r>
              <a:rPr lang="en-US" altLang="zh-CN" sz="2000" b="1" spc="-10"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for </a:t>
            </a:r>
            <a:r>
              <a:rPr sz="2000" b="1" dirty="0">
                <a:solidFill>
                  <a:prstClr val="black"/>
                </a:solidFill>
                <a:latin typeface="Times New Roman" panose="02020603050405020304" pitchFamily="18" charset="0"/>
                <a:cs typeface="Times New Roman" panose="02020603050405020304" pitchFamily="18" charset="0"/>
              </a:rPr>
              <a:t>(j = </a:t>
            </a:r>
            <a:r>
              <a:rPr sz="2000" b="1" spc="-5" dirty="0">
                <a:solidFill>
                  <a:prstClr val="black"/>
                </a:solidFill>
                <a:latin typeface="Times New Roman" panose="02020603050405020304" pitchFamily="18" charset="0"/>
                <a:cs typeface="Times New Roman" panose="02020603050405020304" pitchFamily="18" charset="0"/>
              </a:rPr>
              <a:t>0; </a:t>
            </a:r>
            <a:r>
              <a:rPr sz="2000" b="1" dirty="0">
                <a:solidFill>
                  <a:prstClr val="black"/>
                </a:solidFill>
                <a:latin typeface="Times New Roman" panose="02020603050405020304" pitchFamily="18" charset="0"/>
                <a:cs typeface="Times New Roman" panose="02020603050405020304" pitchFamily="18" charset="0"/>
              </a:rPr>
              <a:t>j &lt; </a:t>
            </a:r>
            <a:r>
              <a:rPr sz="2000" b="1" spc="-10" dirty="0">
                <a:solidFill>
                  <a:prstClr val="black"/>
                </a:solidFill>
                <a:latin typeface="Times New Roman" panose="02020603050405020304" pitchFamily="18" charset="0"/>
                <a:cs typeface="Times New Roman" panose="02020603050405020304" pitchFamily="18" charset="0"/>
              </a:rPr>
              <a:t>N;</a:t>
            </a:r>
            <a:r>
              <a:rPr sz="2000" b="1" spc="-170" dirty="0">
                <a:solidFill>
                  <a:prstClr val="black"/>
                </a:solidFill>
                <a:latin typeface="Times New Roman" panose="02020603050405020304" pitchFamily="18" charset="0"/>
                <a:cs typeface="Times New Roman" panose="02020603050405020304" pitchFamily="18" charset="0"/>
              </a:rPr>
              <a:t> </a:t>
            </a:r>
            <a:r>
              <a:rPr sz="2000" b="1" spc="-10" dirty="0" err="1">
                <a:solidFill>
                  <a:prstClr val="black"/>
                </a:solidFill>
                <a:latin typeface="Times New Roman" panose="02020603050405020304" pitchFamily="18" charset="0"/>
                <a:cs typeface="Times New Roman" panose="02020603050405020304" pitchFamily="18" charset="0"/>
              </a:rPr>
              <a:t>j++</a:t>
            </a:r>
            <a:r>
              <a:rPr sz="2000" b="1" spc="-10" dirty="0">
                <a:solidFill>
                  <a:prstClr val="black"/>
                </a:solidFill>
                <a:latin typeface="Times New Roman" panose="02020603050405020304" pitchFamily="18" charset="0"/>
                <a:cs typeface="Times New Roman" panose="02020603050405020304" pitchFamily="18" charset="0"/>
              </a:rPr>
              <a:t>)</a:t>
            </a:r>
            <a:endParaRPr lang="en-US" altLang="zh-CN" sz="2000" b="1" dirty="0">
              <a:solidFill>
                <a:prstClr val="black"/>
              </a:solidFill>
              <a:latin typeface="Times New Roman" panose="02020603050405020304" pitchFamily="18" charset="0"/>
              <a:cs typeface="Times New Roman" panose="02020603050405020304" pitchFamily="18" charset="0"/>
            </a:endParaRPr>
          </a:p>
          <a:p>
            <a:pPr marL="1170940" marR="645795" indent="-546100"/>
            <a:r>
              <a:rPr lang="en-US" altLang="zh-CN" sz="2000" b="1" spc="-10"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for </a:t>
            </a:r>
            <a:r>
              <a:rPr sz="2000" b="1" spc="-5" dirty="0">
                <a:solidFill>
                  <a:prstClr val="black"/>
                </a:solidFill>
                <a:latin typeface="Times New Roman" panose="02020603050405020304" pitchFamily="18" charset="0"/>
                <a:cs typeface="Times New Roman" panose="02020603050405020304" pitchFamily="18" charset="0"/>
              </a:rPr>
              <a:t>(k </a:t>
            </a:r>
            <a:r>
              <a:rPr sz="2000" b="1"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0; </a:t>
            </a:r>
            <a:r>
              <a:rPr sz="2000" b="1" dirty="0">
                <a:solidFill>
                  <a:prstClr val="black"/>
                </a:solidFill>
                <a:latin typeface="Times New Roman" panose="02020603050405020304" pitchFamily="18" charset="0"/>
                <a:cs typeface="Times New Roman" panose="02020603050405020304" pitchFamily="18" charset="0"/>
              </a:rPr>
              <a:t>k &lt; </a:t>
            </a:r>
            <a:r>
              <a:rPr sz="2000" b="1" spc="-5" dirty="0">
                <a:solidFill>
                  <a:prstClr val="black"/>
                </a:solidFill>
                <a:latin typeface="Times New Roman" panose="02020603050405020304" pitchFamily="18" charset="0"/>
                <a:cs typeface="Times New Roman" panose="02020603050405020304" pitchFamily="18" charset="0"/>
              </a:rPr>
              <a:t>M; </a:t>
            </a:r>
            <a:r>
              <a:rPr sz="2000" b="1" spc="-10" dirty="0">
                <a:solidFill>
                  <a:prstClr val="black"/>
                </a:solidFill>
                <a:latin typeface="Times New Roman" panose="02020603050405020304" pitchFamily="18" charset="0"/>
                <a:cs typeface="Times New Roman" panose="02020603050405020304" pitchFamily="18" charset="0"/>
              </a:rPr>
              <a:t>k++)  </a:t>
            </a:r>
            <a:endParaRPr lang="en-US" altLang="zh-CN" sz="2000" b="1" spc="-10" dirty="0">
              <a:solidFill>
                <a:prstClr val="black"/>
              </a:solidFill>
              <a:latin typeface="Times New Roman" panose="02020603050405020304" pitchFamily="18" charset="0"/>
              <a:cs typeface="Times New Roman" panose="02020603050405020304" pitchFamily="18" charset="0"/>
            </a:endParaRPr>
          </a:p>
          <a:p>
            <a:pPr marL="2261870" marR="98425" indent="-546100"/>
            <a:r>
              <a:rPr lang="en-US" altLang="zh-CN" sz="2000" b="1" spc="-10" dirty="0">
                <a:solidFill>
                  <a:prstClr val="black"/>
                </a:solidFill>
                <a:latin typeface="Times New Roman" panose="02020603050405020304" pitchFamily="18" charset="0"/>
                <a:cs typeface="Times New Roman" panose="02020603050405020304" pitchFamily="18" charset="0"/>
              </a:rPr>
              <a:t>    </a:t>
            </a:r>
            <a:r>
              <a:rPr sz="2000" b="1" spc="-5" dirty="0">
                <a:solidFill>
                  <a:prstClr val="black"/>
                </a:solidFill>
                <a:latin typeface="Times New Roman" panose="02020603050405020304" pitchFamily="18" charset="0"/>
                <a:cs typeface="Times New Roman" panose="02020603050405020304" pitchFamily="18" charset="0"/>
              </a:rPr>
              <a:t>sum </a:t>
            </a:r>
            <a:r>
              <a:rPr sz="2000" b="1" spc="-10" dirty="0">
                <a:solidFill>
                  <a:prstClr val="black"/>
                </a:solidFill>
                <a:latin typeface="Times New Roman" panose="02020603050405020304" pitchFamily="18" charset="0"/>
                <a:cs typeface="Times New Roman" panose="02020603050405020304" pitchFamily="18" charset="0"/>
              </a:rPr>
              <a:t>+=</a:t>
            </a:r>
            <a:r>
              <a:rPr sz="2000" b="1" spc="-114"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a[k][i][j];</a:t>
            </a:r>
            <a:endParaRPr sz="2000" b="1" dirty="0">
              <a:solidFill>
                <a:prstClr val="black"/>
              </a:solidFill>
              <a:latin typeface="Times New Roman" panose="02020603050405020304" pitchFamily="18" charset="0"/>
              <a:cs typeface="Times New Roman" panose="02020603050405020304" pitchFamily="18" charset="0"/>
            </a:endParaRPr>
          </a:p>
          <a:p>
            <a:pPr marL="624840"/>
            <a:r>
              <a:rPr sz="2000" b="1" spc="-10" dirty="0">
                <a:solidFill>
                  <a:prstClr val="black"/>
                </a:solidFill>
                <a:latin typeface="Times New Roman" panose="02020603050405020304" pitchFamily="18" charset="0"/>
                <a:cs typeface="Times New Roman" panose="02020603050405020304" pitchFamily="18" charset="0"/>
              </a:rPr>
              <a:t>return</a:t>
            </a:r>
            <a:r>
              <a:rPr sz="2000" b="1" spc="-100" dirty="0">
                <a:solidFill>
                  <a:prstClr val="black"/>
                </a:solidFill>
                <a:latin typeface="Times New Roman" panose="02020603050405020304" pitchFamily="18" charset="0"/>
                <a:cs typeface="Times New Roman" panose="02020603050405020304" pitchFamily="18" charset="0"/>
              </a:rPr>
              <a:t> </a:t>
            </a:r>
            <a:r>
              <a:rPr sz="2000" b="1" spc="-10" dirty="0">
                <a:solidFill>
                  <a:prstClr val="black"/>
                </a:solidFill>
                <a:latin typeface="Times New Roman" panose="02020603050405020304" pitchFamily="18" charset="0"/>
                <a:cs typeface="Times New Roman" panose="02020603050405020304" pitchFamily="18" charset="0"/>
              </a:rPr>
              <a:t>sum;</a:t>
            </a:r>
            <a:endParaRPr sz="2000" b="1" dirty="0">
              <a:solidFill>
                <a:prstClr val="black"/>
              </a:solidFill>
              <a:latin typeface="Times New Roman" panose="02020603050405020304" pitchFamily="18" charset="0"/>
              <a:cs typeface="Times New Roman" panose="02020603050405020304" pitchFamily="18" charset="0"/>
            </a:endParaRPr>
          </a:p>
          <a:p>
            <a:pPr marL="78105"/>
            <a:r>
              <a:rPr sz="20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914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6" name="内容占位符 5">
            <a:extLst>
              <a:ext uri="{FF2B5EF4-FFF2-40B4-BE49-F238E27FC236}">
                <a16:creationId xmlns:a16="http://schemas.microsoft.com/office/drawing/2014/main" id="{9E8D6141-ADEC-402E-A807-8C725C4F55A2}"/>
              </a:ext>
            </a:extLst>
          </p:cNvPr>
          <p:cNvSpPr>
            <a:spLocks noGrp="1"/>
          </p:cNvSpPr>
          <p:nvPr>
            <p:ph idx="1"/>
          </p:nvPr>
        </p:nvSpPr>
        <p:spPr/>
        <p:txBody>
          <a:bodyPr/>
          <a:lstStyle/>
          <a:p>
            <a:r>
              <a:rPr lang="zh-CN" altLang="en-US" dirty="0"/>
              <a:t>软硬件的基本稳定特性</a:t>
            </a:r>
          </a:p>
          <a:p>
            <a:pPr lvl="1"/>
            <a:r>
              <a:rPr lang="zh-CN" altLang="en-US" dirty="0"/>
              <a:t>高速存储器技术成本高</a:t>
            </a:r>
            <a:r>
              <a:rPr lang="en-US" altLang="zh-CN" dirty="0"/>
              <a:t>, </a:t>
            </a:r>
            <a:r>
              <a:rPr lang="zh-CN" altLang="en-US" dirty="0"/>
              <a:t>容量小</a:t>
            </a:r>
            <a:r>
              <a:rPr lang="en-US" altLang="zh-CN" dirty="0"/>
              <a:t>,  </a:t>
            </a:r>
            <a:r>
              <a:rPr lang="zh-CN" altLang="en-US" dirty="0"/>
              <a:t>且耗电大，易发热</a:t>
            </a:r>
          </a:p>
          <a:p>
            <a:pPr lvl="1"/>
            <a:r>
              <a:rPr lang="en-US" altLang="zh-CN" dirty="0"/>
              <a:t>CPU</a:t>
            </a:r>
            <a:r>
              <a:rPr lang="zh-CN" altLang="en-US" dirty="0"/>
              <a:t>与存储器之间的速度差距越来越大</a:t>
            </a:r>
          </a:p>
          <a:p>
            <a:pPr lvl="1"/>
            <a:r>
              <a:rPr lang="zh-CN" altLang="en-US" dirty="0"/>
              <a:t>程序编写的好，往往表现出良好的局部性</a:t>
            </a:r>
          </a:p>
          <a:p>
            <a:endParaRPr lang="zh-CN" altLang="en-US" dirty="0"/>
          </a:p>
          <a:p>
            <a:r>
              <a:rPr lang="zh-CN" altLang="en-US" dirty="0"/>
              <a:t>这些基本特性相互补充</a:t>
            </a:r>
          </a:p>
          <a:p>
            <a:endParaRPr lang="zh-CN" altLang="en-US" dirty="0"/>
          </a:p>
          <a:p>
            <a:r>
              <a:rPr lang="zh-CN" altLang="en-US" dirty="0"/>
              <a:t>以上特性给出一条组织存储器系统的途径 </a:t>
            </a:r>
            <a:r>
              <a:rPr lang="en-US" altLang="zh-CN" dirty="0"/>
              <a:t>— </a:t>
            </a:r>
            <a:r>
              <a:rPr lang="zh-CN" altLang="en-US" dirty="0"/>
              <a:t>存储器层次结构</a:t>
            </a:r>
            <a:r>
              <a:rPr lang="en-US" altLang="zh-CN" dirty="0"/>
              <a:t>(memory hierarchy).</a:t>
            </a:r>
          </a:p>
          <a:p>
            <a:endParaRPr lang="en-US" altLang="zh-CN" dirty="0"/>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存储器层次结构</a:t>
            </a:r>
            <a:endParaRPr dirty="0"/>
          </a:p>
        </p:txBody>
      </p:sp>
    </p:spTree>
    <p:extLst>
      <p:ext uri="{BB962C8B-B14F-4D97-AF65-F5344CB8AC3E}">
        <p14:creationId xmlns:p14="http://schemas.microsoft.com/office/powerpoint/2010/main" val="475154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355600">
              <a:lnSpc>
                <a:spcPct val="200000"/>
              </a:lnSpc>
              <a:buClr>
                <a:srgbClr val="8D171A"/>
              </a:buClr>
              <a:buSzPct val="60416"/>
              <a:buFont typeface="Wingdings 2"/>
              <a:buChar char=""/>
              <a:tabLst>
                <a:tab pos="355600" algn="l"/>
              </a:tabLst>
            </a:pPr>
            <a:r>
              <a:rPr lang="zh-CN" altLang="en-US" b="1" spc="-5" dirty="0">
                <a:solidFill>
                  <a:srgbClr val="C2C2C2"/>
                </a:solidFill>
                <a:cs typeface="Calibri"/>
              </a:rPr>
              <a:t>存储技术及其趋势</a:t>
            </a:r>
          </a:p>
          <a:p>
            <a:pPr marL="355600">
              <a:lnSpc>
                <a:spcPct val="200000"/>
              </a:lnSpc>
              <a:buClr>
                <a:srgbClr val="8D171A"/>
              </a:buClr>
              <a:buSzPct val="58333"/>
              <a:buFont typeface="Wingdings 2"/>
              <a:buChar char=""/>
              <a:tabLst>
                <a:tab pos="355600" algn="l"/>
              </a:tabLst>
            </a:pPr>
            <a:r>
              <a:rPr lang="zh-CN" altLang="en-US" b="1" spc="-5" dirty="0">
                <a:solidFill>
                  <a:srgbClr val="C2C2C2"/>
                </a:solidFill>
                <a:cs typeface="Calibri"/>
              </a:rPr>
              <a:t>局部性</a:t>
            </a:r>
            <a:endParaRPr lang="zh-CN" altLang="en-US" dirty="0">
              <a:solidFill>
                <a:prstClr val="black"/>
              </a:solidFill>
              <a:cs typeface="Calibri"/>
            </a:endParaRPr>
          </a:p>
          <a:p>
            <a:pPr marL="355600">
              <a:lnSpc>
                <a:spcPct val="200000"/>
              </a:lnSpc>
              <a:buClr>
                <a:srgbClr val="8D171A"/>
              </a:buClr>
              <a:buSzPct val="60416"/>
              <a:buFont typeface="Wingdings 2"/>
              <a:buChar char=""/>
              <a:tabLst>
                <a:tab pos="355600" algn="l"/>
              </a:tabLst>
            </a:pPr>
            <a:r>
              <a:rPr lang="zh-CN" altLang="en-US" b="1" spc="-5" dirty="0">
                <a:solidFill>
                  <a:prstClr val="black"/>
                </a:solidFill>
                <a:cs typeface="Calibri"/>
              </a:rPr>
              <a:t>存储器层次结构中的高速缓存</a:t>
            </a:r>
          </a:p>
          <a:p>
            <a:pPr>
              <a:lnSpc>
                <a:spcPct val="200000"/>
              </a:lnSpc>
            </a:pPr>
            <a:endParaRPr lang="zh-CN" altLang="en-US" dirty="0"/>
          </a:p>
        </p:txBody>
      </p:sp>
      <p:sp>
        <p:nvSpPr>
          <p:cNvPr id="2" name="标题 1"/>
          <p:cNvSpPr>
            <a:spLocks noGrp="1"/>
          </p:cNvSpPr>
          <p:nvPr>
            <p:ph type="title"/>
          </p:nvPr>
        </p:nvSpPr>
        <p:spPr/>
        <p:txBody>
          <a:bodyPr/>
          <a:lstStyle/>
          <a:p>
            <a:r>
              <a:rPr lang="zh-CN" altLang="en-US" dirty="0"/>
              <a:t>主要内容</a:t>
            </a:r>
          </a:p>
        </p:txBody>
      </p:sp>
    </p:spTree>
    <p:extLst>
      <p:ext uri="{BB962C8B-B14F-4D97-AF65-F5344CB8AC3E}">
        <p14:creationId xmlns:p14="http://schemas.microsoft.com/office/powerpoint/2010/main" val="34357088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EE2D95-5260-4004-B29F-C0BBAF7C6720}"/>
              </a:ext>
            </a:extLst>
          </p:cNvPr>
          <p:cNvSpPr>
            <a:spLocks noGrp="1"/>
          </p:cNvSpPr>
          <p:nvPr>
            <p:ph idx="1"/>
          </p:nvPr>
        </p:nvSpPr>
        <p:spPr/>
        <p:txBody>
          <a:bodyPr/>
          <a:lstStyle/>
          <a:p>
            <a:pPr marL="0" indent="0">
              <a:buNone/>
            </a:pPr>
            <a:r>
              <a:rPr lang="en-US" altLang="zh-CN" dirty="0"/>
              <a:t> </a:t>
            </a:r>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591185" marR="5080" indent="-579120">
              <a:lnSpc>
                <a:spcPct val="100000"/>
              </a:lnSpc>
            </a:pPr>
            <a:r>
              <a:rPr lang="zh-CN" altLang="en-US" sz="3200" dirty="0"/>
              <a:t>存储器层次结构</a:t>
            </a:r>
            <a:endParaRPr sz="3200" dirty="0"/>
          </a:p>
        </p:txBody>
      </p:sp>
      <p:sp>
        <p:nvSpPr>
          <p:cNvPr id="4" name="object 4"/>
          <p:cNvSpPr/>
          <p:nvPr/>
        </p:nvSpPr>
        <p:spPr>
          <a:xfrm>
            <a:off x="552450" y="342900"/>
            <a:ext cx="6902450" cy="645636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559734" y="1000585"/>
            <a:ext cx="867559" cy="276999"/>
          </a:xfrm>
          <a:prstGeom prst="rect">
            <a:avLst/>
          </a:prstGeom>
        </p:spPr>
        <p:txBody>
          <a:bodyPr vert="horz" wrap="square" lIns="0" tIns="0" rIns="0" bIns="0" rtlCol="0">
            <a:spAutoFit/>
          </a:bodyPr>
          <a:lstStyle/>
          <a:p>
            <a:pPr marL="12700" algn="ctr"/>
            <a:r>
              <a:rPr lang="zh-CN" altLang="en-US" spc="-10" dirty="0">
                <a:solidFill>
                  <a:prstClr val="black"/>
                </a:solidFill>
                <a:cs typeface="Calibri"/>
              </a:rPr>
              <a:t>寄存器</a:t>
            </a:r>
            <a:endParaRPr dirty="0">
              <a:solidFill>
                <a:prstClr val="black"/>
              </a:solidFill>
              <a:cs typeface="Calibri"/>
            </a:endParaRPr>
          </a:p>
        </p:txBody>
      </p:sp>
      <p:sp>
        <p:nvSpPr>
          <p:cNvPr id="7" name="object 7"/>
          <p:cNvSpPr txBox="1"/>
          <p:nvPr/>
        </p:nvSpPr>
        <p:spPr>
          <a:xfrm>
            <a:off x="3390448" y="1385849"/>
            <a:ext cx="1224008" cy="553998"/>
          </a:xfrm>
          <a:prstGeom prst="rect">
            <a:avLst/>
          </a:prstGeom>
        </p:spPr>
        <p:txBody>
          <a:bodyPr vert="horz" wrap="square" lIns="0" tIns="0" rIns="0" bIns="0" rtlCol="0">
            <a:spAutoFit/>
          </a:bodyPr>
          <a:lstStyle/>
          <a:p>
            <a:pPr marL="93345" marR="5080" indent="-81280" algn="ctr"/>
            <a:r>
              <a:rPr spc="-5" dirty="0">
                <a:solidFill>
                  <a:prstClr val="black"/>
                </a:solidFill>
                <a:cs typeface="Calibri"/>
              </a:rPr>
              <a:t>L1</a:t>
            </a:r>
            <a:r>
              <a:rPr lang="en-US" spc="-5" dirty="0">
                <a:solidFill>
                  <a:prstClr val="black"/>
                </a:solidFill>
                <a:cs typeface="Calibri"/>
              </a:rPr>
              <a:t> </a:t>
            </a:r>
            <a:r>
              <a:rPr lang="zh-CN" altLang="en-US" spc="-5" dirty="0">
                <a:solidFill>
                  <a:prstClr val="black"/>
                </a:solidFill>
                <a:cs typeface="Calibri"/>
              </a:rPr>
              <a:t>高速缓存</a:t>
            </a:r>
            <a:r>
              <a:rPr spc="-5" dirty="0">
                <a:solidFill>
                  <a:prstClr val="black"/>
                </a:solidFill>
                <a:cs typeface="Calibri"/>
              </a:rPr>
              <a:t>  (SRAM)</a:t>
            </a:r>
            <a:endParaRPr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a:solidFill>
                  <a:prstClr val="black"/>
                </a:solidFill>
                <a:cs typeface="Calibri"/>
              </a:rPr>
              <a:t>主存</a:t>
            </a:r>
            <a:endParaRPr lang="en-US" altLang="zh-CN" spc="-5" dirty="0">
              <a:solidFill>
                <a:prstClr val="black"/>
              </a:solidFill>
              <a:cs typeface="Calibri"/>
            </a:endParaRPr>
          </a:p>
          <a:p>
            <a:pPr marL="304800" marR="5080" indent="-292735" algn="ct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a:solidFill>
                  <a:prstClr val="black"/>
                </a:solidFill>
                <a:cs typeface="Calibri"/>
              </a:rPr>
              <a:t>本地二级存储</a:t>
            </a:r>
            <a:endParaRPr lang="en-US" altLang="zh-CN" spc="-5" dirty="0">
              <a:solidFill>
                <a:prstClr val="black"/>
              </a:solidFill>
              <a:cs typeface="Calibri"/>
            </a:endParaRPr>
          </a:p>
          <a:p>
            <a:pPr marL="588645" marR="5080" indent="-576580" algn="ctr"/>
            <a:r>
              <a:rPr spc="-5" dirty="0">
                <a:solidFill>
                  <a:prstClr val="black"/>
                </a:solidFill>
                <a:cs typeface="Calibri"/>
              </a:rPr>
              <a:t>  (</a:t>
            </a:r>
            <a:r>
              <a:rPr lang="zh-CN" altLang="en-US" spc="-5" dirty="0">
                <a:solidFill>
                  <a:prstClr val="black"/>
                </a:solidFill>
                <a:cs typeface="Calibri"/>
              </a:rPr>
              <a:t>本地磁盘</a:t>
            </a:r>
            <a:r>
              <a:rPr spc="-5" dirty="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661993"/>
          </a:xfrm>
          <a:prstGeom prst="rect">
            <a:avLst/>
          </a:prstGeom>
        </p:spPr>
        <p:txBody>
          <a:bodyPr vert="horz" wrap="square" lIns="0" tIns="0" rIns="0" bIns="0" rtlCol="0">
            <a:spAutoFit/>
          </a:bodyPr>
          <a:lstStyle/>
          <a:p>
            <a:pPr marL="12700" marR="5080"/>
            <a:r>
              <a:rPr lang="zh-CN" altLang="en-US" spc="-5" dirty="0">
                <a:solidFill>
                  <a:prstClr val="black"/>
                </a:solidFill>
                <a:cs typeface="Calibri"/>
              </a:rPr>
              <a:t>更大、</a:t>
            </a:r>
            <a:endParaRPr lang="en-US" altLang="zh-CN" spc="-5" dirty="0">
              <a:solidFill>
                <a:prstClr val="black"/>
              </a:solidFill>
              <a:cs typeface="Calibri"/>
            </a:endParaRPr>
          </a:p>
          <a:p>
            <a:pPr marL="12700" marR="5080"/>
            <a:r>
              <a:rPr lang="zh-CN" altLang="en-US" spc="-5" dirty="0">
                <a:solidFill>
                  <a:prstClr val="black"/>
                </a:solidFill>
                <a:cs typeface="Calibri"/>
              </a:rPr>
              <a:t>更慢、</a:t>
            </a:r>
            <a:endParaRPr lang="en-US" altLang="zh-CN" spc="-5" dirty="0">
              <a:solidFill>
                <a:prstClr val="black"/>
              </a:solidFill>
              <a:cs typeface="Calibri"/>
            </a:endParaRPr>
          </a:p>
          <a:p>
            <a:pPr marL="12700" marR="5080"/>
            <a:r>
              <a:rPr lang="zh-CN" altLang="en-US" spc="-5" dirty="0">
                <a:solidFill>
                  <a:prstClr val="black"/>
                </a:solidFill>
                <a:cs typeface="Calibri"/>
              </a:rPr>
              <a:t>更廉价</a:t>
            </a:r>
            <a:endParaRPr lang="en-US" altLang="zh-CN" spc="-5" dirty="0">
              <a:solidFill>
                <a:prstClr val="black"/>
              </a:solidFill>
              <a:cs typeface="Calibri"/>
            </a:endParaRPr>
          </a:p>
          <a:p>
            <a:pPr marL="12700" marR="5080"/>
            <a:r>
              <a:rPr spc="-5" dirty="0">
                <a:solidFill>
                  <a:prstClr val="black"/>
                </a:solidFill>
                <a:cs typeface="Calibri"/>
              </a:rPr>
              <a:t>(</a:t>
            </a:r>
            <a:r>
              <a:rPr lang="zh-CN" altLang="en-US" spc="-5" dirty="0">
                <a:solidFill>
                  <a:prstClr val="black"/>
                </a:solidFill>
                <a:cs typeface="Calibri"/>
              </a:rPr>
              <a:t>每字节</a:t>
            </a:r>
            <a:r>
              <a:rPr spc="-5" dirty="0">
                <a:solidFill>
                  <a:prstClr val="black"/>
                </a:solidFill>
                <a:cs typeface="Calibri"/>
              </a:rPr>
              <a:t>)</a:t>
            </a:r>
            <a:r>
              <a:rPr lang="zh-CN" altLang="en-US" spc="-5" dirty="0">
                <a:solidFill>
                  <a:prstClr val="black"/>
                </a:solidFill>
                <a:cs typeface="Calibri"/>
              </a:rPr>
              <a:t>的存储设备</a:t>
            </a:r>
            <a:endParaRPr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a:solidFill>
                  <a:prstClr val="black"/>
                </a:solidFill>
                <a:cs typeface="Calibri"/>
              </a:rPr>
              <a:t>远程二级存储</a:t>
            </a:r>
            <a:endParaRPr lang="en-US" altLang="zh-CN" spc="-5" dirty="0">
              <a:solidFill>
                <a:prstClr val="black"/>
              </a:solidFill>
              <a:cs typeface="Calibri"/>
            </a:endParaRPr>
          </a:p>
          <a:p>
            <a:pPr marL="384175" marR="5080" indent="-372110" algn="ctr"/>
            <a:r>
              <a:rPr spc="-5" dirty="0">
                <a:solidFill>
                  <a:prstClr val="black"/>
                </a:solidFill>
                <a:cs typeface="Calibri"/>
              </a:rPr>
              <a:t>  (</a:t>
            </a:r>
            <a:r>
              <a:rPr lang="zh-CN" altLang="en-US" spc="-5" dirty="0">
                <a:solidFill>
                  <a:prstClr val="black"/>
                </a:solidFill>
                <a:cs typeface="Calibri"/>
              </a:rPr>
              <a:t>分布式文件系统、</a:t>
            </a:r>
            <a:r>
              <a:rPr lang="en-US" altLang="zh-CN" spc="-5" dirty="0">
                <a:solidFill>
                  <a:prstClr val="black"/>
                </a:solidFill>
                <a:cs typeface="Calibri"/>
              </a:rPr>
              <a:t>Web </a:t>
            </a:r>
            <a:r>
              <a:rPr lang="zh-CN" altLang="en-US" spc="-5" dirty="0">
                <a:solidFill>
                  <a:prstClr val="black"/>
                </a:solidFill>
                <a:cs typeface="Calibri"/>
              </a:rPr>
              <a:t>服务器</a:t>
            </a:r>
            <a:r>
              <a:rPr spc="-5" dirty="0">
                <a:solidFill>
                  <a:prstClr val="black"/>
                </a:solidFill>
                <a:cs typeface="Calibri"/>
              </a:rPr>
              <a:t>)</a:t>
            </a:r>
            <a:endParaRPr dirty="0">
              <a:solidFill>
                <a:prstClr val="black"/>
              </a:solidFill>
              <a:cs typeface="Calibri"/>
            </a:endParaRPr>
          </a:p>
        </p:txBody>
      </p:sp>
      <p:sp>
        <p:nvSpPr>
          <p:cNvPr id="19" name="object 19"/>
          <p:cNvSpPr txBox="1"/>
          <p:nvPr/>
        </p:nvSpPr>
        <p:spPr>
          <a:xfrm>
            <a:off x="6730638" y="4595401"/>
            <a:ext cx="2246577" cy="830997"/>
          </a:xfrm>
          <a:prstGeom prst="rect">
            <a:avLst/>
          </a:prstGeom>
        </p:spPr>
        <p:txBody>
          <a:bodyPr vert="horz" wrap="square" lIns="0" tIns="0" rIns="0" bIns="0" rtlCol="0">
            <a:spAutoFit/>
          </a:bodyPr>
          <a:lstStyle/>
          <a:p>
            <a:pPr marL="12700" marR="5080" algn="just"/>
            <a:r>
              <a:rPr lang="zh-CN" altLang="en-US" b="1" spc="-5" dirty="0">
                <a:solidFill>
                  <a:schemeClr val="tx1">
                    <a:lumMod val="75000"/>
                    <a:lumOff val="25000"/>
                  </a:schemeClr>
                </a:solidFill>
                <a:cs typeface="Calibri"/>
              </a:rPr>
              <a:t>本地磁盘保存着从远程服务器磁盘上取出的文件</a:t>
            </a:r>
            <a:endParaRPr dirty="0">
              <a:solidFill>
                <a:schemeClr val="tx1">
                  <a:lumMod val="75000"/>
                  <a:lumOff val="25000"/>
                </a:schemeClr>
              </a:solidFill>
              <a:cs typeface="Calibri"/>
            </a:endParaRPr>
          </a:p>
        </p:txBody>
      </p:sp>
      <p:sp>
        <p:nvSpPr>
          <p:cNvPr id="20" name="object 20"/>
          <p:cNvSpPr txBox="1"/>
          <p:nvPr/>
        </p:nvSpPr>
        <p:spPr>
          <a:xfrm>
            <a:off x="3246780" y="2078989"/>
            <a:ext cx="1592871" cy="553998"/>
          </a:xfrm>
          <a:prstGeom prst="rect">
            <a:avLst/>
          </a:prstGeom>
        </p:spPr>
        <p:txBody>
          <a:bodyPr vert="horz" wrap="square" lIns="0" tIns="0" rIns="0" bIns="0" rtlCol="0">
            <a:spAutoFit/>
          </a:bodyPr>
          <a:lstStyle/>
          <a:p>
            <a:pPr marL="12700" algn="ctr"/>
            <a:r>
              <a:rPr spc="-5" dirty="0">
                <a:solidFill>
                  <a:prstClr val="black"/>
                </a:solidFill>
                <a:cs typeface="Calibri"/>
              </a:rPr>
              <a:t>L2</a:t>
            </a:r>
            <a:r>
              <a:rPr lang="en-US" spc="-5" dirty="0">
                <a:solidFill>
                  <a:prstClr val="black"/>
                </a:solidFill>
                <a:cs typeface="Calibri"/>
              </a:rPr>
              <a:t> </a:t>
            </a:r>
            <a:r>
              <a:rPr lang="zh-CN" altLang="en-US" spc="-5" dirty="0">
                <a:solidFill>
                  <a:prstClr val="black"/>
                </a:solidFill>
                <a:cs typeface="Calibri"/>
              </a:rPr>
              <a:t>高速缓存</a:t>
            </a:r>
            <a:endParaRPr lang="en-US" altLang="zh-CN" spc="-5" dirty="0">
              <a:solidFill>
                <a:prstClr val="black"/>
              </a:solidFill>
              <a:cs typeface="Calibri"/>
            </a:endParaRPr>
          </a:p>
          <a:p>
            <a:pPr marL="12700" algn="ctr"/>
            <a:r>
              <a:rPr lang="en-US" altLang="zh-CN" spc="-5" dirty="0">
                <a:solidFill>
                  <a:prstClr val="black"/>
                </a:solidFill>
                <a:cs typeface="Calibri"/>
              </a:rPr>
              <a:t>(SRAM)</a:t>
            </a:r>
            <a:endParaRPr lang="en-US" altLang="zh-CN" dirty="0">
              <a:solidFill>
                <a:prstClr val="black"/>
              </a:solidFill>
              <a:cs typeface="Calibri"/>
            </a:endParaRPr>
          </a:p>
        </p:txBody>
      </p:sp>
      <p:sp>
        <p:nvSpPr>
          <p:cNvPr id="22" name="object 22"/>
          <p:cNvSpPr txBox="1"/>
          <p:nvPr/>
        </p:nvSpPr>
        <p:spPr>
          <a:xfrm>
            <a:off x="4972867" y="1393007"/>
            <a:ext cx="3635414" cy="553998"/>
          </a:xfrm>
          <a:prstGeom prst="rect">
            <a:avLst/>
          </a:prstGeom>
        </p:spPr>
        <p:txBody>
          <a:bodyPr vert="horz" wrap="square" lIns="0" tIns="0" rIns="0" bIns="0" rtlCol="0">
            <a:spAutoFit/>
          </a:bodyPr>
          <a:lstStyle/>
          <a:p>
            <a:pPr marL="12700" marR="5080"/>
            <a:r>
              <a:rPr b="1" spc="-5" dirty="0">
                <a:solidFill>
                  <a:schemeClr val="tx1">
                    <a:lumMod val="75000"/>
                    <a:lumOff val="25000"/>
                  </a:schemeClr>
                </a:solidFill>
                <a:cs typeface="Calibri"/>
              </a:rPr>
              <a:t>L1 </a:t>
            </a:r>
            <a:r>
              <a:rPr lang="zh-CN" altLang="en-US" b="1" dirty="0">
                <a:solidFill>
                  <a:schemeClr val="tx1">
                    <a:lumMod val="75000"/>
                    <a:lumOff val="25000"/>
                  </a:schemeClr>
                </a:solidFill>
                <a:cs typeface="Calibri"/>
              </a:rPr>
              <a:t>高速缓存保存着从</a:t>
            </a:r>
            <a:r>
              <a:rPr lang="en-US" altLang="zh-CN" b="1" dirty="0">
                <a:solidFill>
                  <a:schemeClr val="tx1">
                    <a:lumMod val="75000"/>
                    <a:lumOff val="25000"/>
                  </a:schemeClr>
                </a:solidFill>
                <a:cs typeface="Calibri"/>
              </a:rPr>
              <a:t>L2</a:t>
            </a:r>
            <a:r>
              <a:rPr lang="zh-CN" altLang="en-US" b="1" dirty="0">
                <a:solidFill>
                  <a:schemeClr val="tx1">
                    <a:lumMod val="75000"/>
                    <a:lumOff val="25000"/>
                  </a:schemeClr>
                </a:solidFill>
                <a:cs typeface="Calibri"/>
              </a:rPr>
              <a:t>高速缓存取出的缓存行</a:t>
            </a:r>
            <a:endParaRPr dirty="0">
              <a:solidFill>
                <a:schemeClr val="tx1">
                  <a:lumMod val="75000"/>
                  <a:lumOff val="25000"/>
                </a:schemeClr>
              </a:solidFill>
              <a:cs typeface="Calibri"/>
            </a:endParaRPr>
          </a:p>
        </p:txBody>
      </p:sp>
      <p:sp>
        <p:nvSpPr>
          <p:cNvPr id="23" name="object 23"/>
          <p:cNvSpPr txBox="1"/>
          <p:nvPr/>
        </p:nvSpPr>
        <p:spPr>
          <a:xfrm>
            <a:off x="4583976" y="724709"/>
            <a:ext cx="4236495" cy="276999"/>
          </a:xfrm>
          <a:prstGeom prst="rect">
            <a:avLst/>
          </a:prstGeom>
        </p:spPr>
        <p:txBody>
          <a:bodyPr vert="horz" wrap="square" lIns="0" tIns="0" rIns="0" bIns="0" rtlCol="0">
            <a:spAutoFit/>
          </a:bodyPr>
          <a:lstStyle/>
          <a:p>
            <a:pPr marL="12700" marR="5080"/>
            <a:r>
              <a:rPr b="1" dirty="0">
                <a:solidFill>
                  <a:schemeClr val="tx1">
                    <a:lumMod val="75000"/>
                    <a:lumOff val="25000"/>
                  </a:schemeClr>
                </a:solidFill>
                <a:cs typeface="Calibri"/>
              </a:rPr>
              <a:t>CPU </a:t>
            </a:r>
            <a:r>
              <a:rPr lang="zh-CN" altLang="en-US" b="1" dirty="0">
                <a:solidFill>
                  <a:schemeClr val="tx1">
                    <a:lumMod val="75000"/>
                    <a:lumOff val="25000"/>
                  </a:schemeClr>
                </a:solidFill>
                <a:cs typeface="Calibri"/>
              </a:rPr>
              <a:t>寄存器保存着从</a:t>
            </a:r>
            <a:r>
              <a:rPr lang="en-US" altLang="zh-CN" b="1" dirty="0">
                <a:solidFill>
                  <a:schemeClr val="tx1">
                    <a:lumMod val="75000"/>
                    <a:lumOff val="25000"/>
                  </a:schemeClr>
                </a:solidFill>
                <a:cs typeface="Calibri"/>
              </a:rPr>
              <a:t>L1</a:t>
            </a:r>
            <a:r>
              <a:rPr lang="zh-CN" altLang="en-US" b="1" dirty="0">
                <a:solidFill>
                  <a:schemeClr val="tx1">
                    <a:lumMod val="75000"/>
                    <a:lumOff val="25000"/>
                  </a:schemeClr>
                </a:solidFill>
                <a:cs typeface="Calibri"/>
              </a:rPr>
              <a:t>高速缓存取出的字</a:t>
            </a:r>
            <a:endParaRPr dirty="0">
              <a:solidFill>
                <a:schemeClr val="tx1">
                  <a:lumMod val="75000"/>
                  <a:lumOff val="25000"/>
                </a:schemeClr>
              </a:solidFill>
              <a:cs typeface="Calibri"/>
            </a:endParaRPr>
          </a:p>
        </p:txBody>
      </p:sp>
      <p:sp>
        <p:nvSpPr>
          <p:cNvPr id="24" name="object 24"/>
          <p:cNvSpPr txBox="1"/>
          <p:nvPr/>
        </p:nvSpPr>
        <p:spPr>
          <a:xfrm>
            <a:off x="5341801" y="2162070"/>
            <a:ext cx="3635414" cy="553998"/>
          </a:xfrm>
          <a:prstGeom prst="rect">
            <a:avLst/>
          </a:prstGeom>
        </p:spPr>
        <p:txBody>
          <a:bodyPr vert="horz" wrap="square" lIns="0" tIns="0" rIns="0" bIns="0" rtlCol="0">
            <a:spAutoFit/>
          </a:bodyPr>
          <a:lstStyle/>
          <a:p>
            <a:pPr marL="12700">
              <a:tabLst>
                <a:tab pos="2459990" algn="l"/>
                <a:tab pos="2689860" algn="l"/>
              </a:tabLst>
            </a:pPr>
            <a:r>
              <a:rPr b="1" spc="-5" dirty="0">
                <a:solidFill>
                  <a:schemeClr val="tx1">
                    <a:lumMod val="75000"/>
                    <a:lumOff val="25000"/>
                  </a:schemeClr>
                </a:solidFill>
                <a:cs typeface="Calibri"/>
              </a:rPr>
              <a:t>L2</a:t>
            </a:r>
            <a:r>
              <a:rPr lang="en-US" b="1" spc="-5" dirty="0">
                <a:solidFill>
                  <a:schemeClr val="tx1">
                    <a:lumMod val="75000"/>
                    <a:lumOff val="25000"/>
                  </a:schemeClr>
                </a:solidFill>
                <a:cs typeface="Calibri"/>
              </a:rPr>
              <a:t> </a:t>
            </a:r>
            <a:r>
              <a:rPr lang="zh-CN" altLang="en-US" b="1" spc="-5" dirty="0">
                <a:solidFill>
                  <a:schemeClr val="tx1">
                    <a:lumMod val="75000"/>
                    <a:lumOff val="25000"/>
                  </a:schemeClr>
                </a:solidFill>
                <a:cs typeface="Calibri"/>
              </a:rPr>
              <a:t>高速缓存保存着从</a:t>
            </a:r>
            <a:r>
              <a:rPr lang="en-US" altLang="zh-CN" b="1" spc="-5" dirty="0">
                <a:solidFill>
                  <a:schemeClr val="tx1">
                    <a:lumMod val="75000"/>
                    <a:lumOff val="25000"/>
                  </a:schemeClr>
                </a:solidFill>
                <a:cs typeface="Calibri"/>
              </a:rPr>
              <a:t>L3</a:t>
            </a:r>
            <a:r>
              <a:rPr lang="zh-CN" altLang="en-US" b="1" spc="-5" dirty="0">
                <a:solidFill>
                  <a:schemeClr val="tx1">
                    <a:lumMod val="75000"/>
                    <a:lumOff val="25000"/>
                  </a:schemeClr>
                </a:solidFill>
                <a:cs typeface="Calibri"/>
              </a:rPr>
              <a:t>高速缓存取出的缓存行</a:t>
            </a:r>
            <a:endParaRPr dirty="0">
              <a:solidFill>
                <a:schemeClr val="tx1">
                  <a:lumMod val="75000"/>
                  <a:lumOff val="25000"/>
                </a:schemeClr>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661993"/>
          </a:xfrm>
          <a:prstGeom prst="rect">
            <a:avLst/>
          </a:prstGeom>
        </p:spPr>
        <p:txBody>
          <a:bodyPr vert="horz" wrap="square" lIns="0" tIns="0" rIns="0" bIns="0" rtlCol="0">
            <a:spAutoFit/>
          </a:bodyPr>
          <a:lstStyle/>
          <a:p>
            <a:pPr marL="12700" marR="5080"/>
            <a:r>
              <a:rPr lang="zh-CN" altLang="en-US" spc="-10" dirty="0">
                <a:solidFill>
                  <a:prstClr val="black"/>
                </a:solidFill>
                <a:cs typeface="Calibri"/>
              </a:rPr>
              <a:t>更小、</a:t>
            </a:r>
            <a:endParaRPr lang="zh-CN" altLang="en-US" dirty="0">
              <a:solidFill>
                <a:prstClr val="black"/>
              </a:solidFill>
              <a:cs typeface="Calibri"/>
            </a:endParaRPr>
          </a:p>
          <a:p>
            <a:pPr marL="12700" marR="5080"/>
            <a:r>
              <a:rPr lang="zh-CN" altLang="en-US" spc="-5" dirty="0">
                <a:solidFill>
                  <a:prstClr val="black"/>
                </a:solidFill>
                <a:cs typeface="Calibri"/>
              </a:rPr>
              <a:t>更快、</a:t>
            </a:r>
            <a:endParaRPr lang="en-US" altLang="zh-CN" spc="-5" dirty="0">
              <a:solidFill>
                <a:prstClr val="black"/>
              </a:solidFill>
              <a:cs typeface="Calibri"/>
            </a:endParaRPr>
          </a:p>
          <a:p>
            <a:pPr marL="12700" marR="5080"/>
            <a:r>
              <a:rPr lang="zh-CN" altLang="en-US" spc="-5" dirty="0">
                <a:solidFill>
                  <a:prstClr val="black"/>
                </a:solidFill>
                <a:cs typeface="Calibri"/>
              </a:rPr>
              <a:t>更贵</a:t>
            </a:r>
            <a:endParaRPr lang="en-US" altLang="zh-CN" spc="-5" dirty="0">
              <a:solidFill>
                <a:prstClr val="black"/>
              </a:solidFill>
              <a:cs typeface="Calibri"/>
            </a:endParaRPr>
          </a:p>
          <a:p>
            <a:pPr marL="12700" marR="5080"/>
            <a:r>
              <a:rPr spc="-5" dirty="0">
                <a:solidFill>
                  <a:prstClr val="black"/>
                </a:solidFill>
                <a:cs typeface="Calibri"/>
              </a:rPr>
              <a:t>(</a:t>
            </a:r>
            <a:r>
              <a:rPr lang="zh-CN" altLang="en-US" spc="-5" dirty="0">
                <a:solidFill>
                  <a:prstClr val="black"/>
                </a:solidFill>
                <a:cs typeface="Calibri"/>
              </a:rPr>
              <a:t>每字节</a:t>
            </a:r>
            <a:r>
              <a:rPr spc="-5" dirty="0">
                <a:solidFill>
                  <a:prstClr val="black"/>
                </a:solidFill>
                <a:cs typeface="Calibri"/>
              </a:rPr>
              <a:t>) </a:t>
            </a:r>
            <a:r>
              <a:rPr lang="zh-CN" altLang="en-US" spc="-5" dirty="0">
                <a:solidFill>
                  <a:prstClr val="black"/>
                </a:solidFill>
                <a:cs typeface="Calibri"/>
              </a:rPr>
              <a:t>的存储设备</a:t>
            </a:r>
            <a:endParaRPr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20591" y="3056705"/>
            <a:ext cx="3178810" cy="553998"/>
          </a:xfrm>
          <a:prstGeom prst="rect">
            <a:avLst/>
          </a:prstGeom>
        </p:spPr>
        <p:txBody>
          <a:bodyPr vert="horz" wrap="square" lIns="0" tIns="0" rIns="0" bIns="0" rtlCol="0">
            <a:spAutoFit/>
          </a:bodyPr>
          <a:lstStyle/>
          <a:p>
            <a:pPr marL="52069" marR="5080" indent="-40005"/>
            <a:r>
              <a:rPr b="1" spc="-5" dirty="0">
                <a:solidFill>
                  <a:schemeClr val="tx1">
                    <a:lumMod val="75000"/>
                    <a:lumOff val="25000"/>
                  </a:schemeClr>
                </a:solidFill>
                <a:cs typeface="Calibri"/>
              </a:rPr>
              <a:t>L3 </a:t>
            </a:r>
            <a:r>
              <a:rPr lang="zh-CN" altLang="en-US" b="1" dirty="0">
                <a:solidFill>
                  <a:schemeClr val="tx1">
                    <a:lumMod val="75000"/>
                    <a:lumOff val="25000"/>
                  </a:schemeClr>
                </a:solidFill>
                <a:cs typeface="Calibri"/>
              </a:rPr>
              <a:t>高速缓存保存着从主存取出的缓存行</a:t>
            </a:r>
            <a:endParaRPr dirty="0">
              <a:solidFill>
                <a:schemeClr val="tx1">
                  <a:lumMod val="75000"/>
                  <a:lumOff val="25000"/>
                </a:schemeClr>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229531" y="3794736"/>
            <a:ext cx="2567184" cy="553998"/>
          </a:xfrm>
          <a:prstGeom prst="rect">
            <a:avLst/>
          </a:prstGeom>
        </p:spPr>
        <p:txBody>
          <a:bodyPr vert="horz" wrap="square" lIns="0" tIns="0" rIns="0" bIns="0" rtlCol="0">
            <a:spAutoFit/>
          </a:bodyPr>
          <a:lstStyle/>
          <a:p>
            <a:pPr marL="12700" marR="5080"/>
            <a:r>
              <a:rPr lang="zh-CN" altLang="en-US" b="1" dirty="0">
                <a:solidFill>
                  <a:schemeClr val="tx1">
                    <a:lumMod val="75000"/>
                    <a:lumOff val="25000"/>
                  </a:schemeClr>
                </a:solidFill>
                <a:cs typeface="Calibri"/>
              </a:rPr>
              <a:t>主存保存着从磁盘取出的磁盘块</a:t>
            </a:r>
            <a:endParaRPr dirty="0">
              <a:solidFill>
                <a:schemeClr val="tx1">
                  <a:lumMod val="75000"/>
                  <a:lumOff val="25000"/>
                </a:schemeClr>
              </a:solidFill>
              <a:cs typeface="Calibri"/>
            </a:endParaRPr>
          </a:p>
        </p:txBody>
      </p:sp>
      <p:sp>
        <p:nvSpPr>
          <p:cNvPr id="42" name="object 20"/>
          <p:cNvSpPr txBox="1"/>
          <p:nvPr/>
        </p:nvSpPr>
        <p:spPr>
          <a:xfrm>
            <a:off x="3167697" y="2881229"/>
            <a:ext cx="1484679" cy="553998"/>
          </a:xfrm>
          <a:prstGeom prst="rect">
            <a:avLst/>
          </a:prstGeom>
        </p:spPr>
        <p:txBody>
          <a:bodyPr vert="horz" wrap="square" lIns="0" tIns="0" rIns="0" bIns="0" rtlCol="0">
            <a:spAutoFit/>
          </a:bodyPr>
          <a:lstStyle/>
          <a:p>
            <a:pPr marL="12700" algn="ctr"/>
            <a:r>
              <a:rPr spc="-5" dirty="0">
                <a:solidFill>
                  <a:prstClr val="black"/>
                </a:solidFill>
                <a:cs typeface="Calibri"/>
              </a:rPr>
              <a:t>L</a:t>
            </a:r>
            <a:r>
              <a:rPr lang="en-US" spc="-5" dirty="0">
                <a:solidFill>
                  <a:prstClr val="black"/>
                </a:solidFill>
                <a:cs typeface="Calibri"/>
              </a:rPr>
              <a:t>3 </a:t>
            </a:r>
            <a:r>
              <a:rPr lang="zh-CN" altLang="en-US" spc="-5" dirty="0">
                <a:solidFill>
                  <a:prstClr val="black"/>
                </a:solidFill>
                <a:cs typeface="Calibri"/>
              </a:rPr>
              <a:t>高速缓存</a:t>
            </a:r>
            <a:endParaRPr lang="en-US" altLang="zh-CN" spc="-5" dirty="0">
              <a:solidFill>
                <a:prstClr val="black"/>
              </a:solidFill>
              <a:cs typeface="Calibri"/>
            </a:endParaRPr>
          </a:p>
          <a:p>
            <a:pPr marL="12700" algn="ctr"/>
            <a:r>
              <a:rPr lang="en-US" altLang="zh-CN" spc="-5" dirty="0">
                <a:solidFill>
                  <a:prstClr val="black"/>
                </a:solidFill>
                <a:cs typeface="Calibri"/>
              </a:rPr>
              <a:t>(SRAM)</a:t>
            </a:r>
            <a:endParaRPr lang="en-US" altLang="zh-CN"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35520CE-F9BF-4CFD-8EE7-831B56BCC0D7}"/>
              </a:ext>
            </a:extLst>
          </p:cNvPr>
          <p:cNvSpPr>
            <a:spLocks noGrp="1"/>
          </p:cNvSpPr>
          <p:nvPr>
            <p:ph idx="1"/>
          </p:nvPr>
        </p:nvSpPr>
        <p:spPr/>
        <p:txBody>
          <a:bodyPr/>
          <a:lstStyle/>
          <a:p>
            <a:pPr marL="355600" marR="183515">
              <a:buClr>
                <a:srgbClr val="8D171A"/>
              </a:buClr>
              <a:buSzPct val="60416"/>
              <a:buFont typeface="Wingdings 2"/>
              <a:buChar char=""/>
              <a:tabLst>
                <a:tab pos="355600" algn="l"/>
              </a:tabLst>
            </a:pPr>
            <a:r>
              <a:rPr lang="zh-CN" altLang="en-US" sz="2400" b="1" i="1" spc="-5" dirty="0">
                <a:solidFill>
                  <a:srgbClr val="BC1E24"/>
                </a:solidFill>
                <a:cs typeface="Calibri"/>
              </a:rPr>
              <a:t>高速缓存</a:t>
            </a:r>
            <a:r>
              <a:rPr lang="en-US" altLang="zh-CN" sz="2400" b="1" i="1" spc="-5" dirty="0">
                <a:solidFill>
                  <a:srgbClr val="BC1E24"/>
                </a:solidFill>
                <a:cs typeface="Calibri"/>
              </a:rPr>
              <a:t>(Cache): </a:t>
            </a:r>
            <a:r>
              <a:rPr lang="zh-CN" altLang="en-US" sz="2400" b="1" dirty="0">
                <a:solidFill>
                  <a:prstClr val="black"/>
                </a:solidFill>
                <a:cs typeface="Calibri"/>
              </a:rPr>
              <a:t>将一种更小、速度更快的存储设备，作为更大、更慢存储设备的缓存区。</a:t>
            </a:r>
            <a:endParaRPr lang="zh-CN" altLang="en-US" sz="2400" dirty="0">
              <a:solidFill>
                <a:prstClr val="black"/>
              </a:solidFill>
              <a:cs typeface="Calibri"/>
            </a:endParaRPr>
          </a:p>
          <a:p>
            <a:pPr marL="355600">
              <a:spcBef>
                <a:spcPts val="575"/>
              </a:spcBef>
              <a:buClr>
                <a:srgbClr val="8D171A"/>
              </a:buClr>
              <a:buSzPct val="58333"/>
              <a:buFont typeface="Wingdings 2"/>
              <a:buChar char=""/>
              <a:tabLst>
                <a:tab pos="355600" algn="l"/>
              </a:tabLst>
            </a:pPr>
            <a:r>
              <a:rPr lang="zh-CN" altLang="en-US" b="1" spc="-5" dirty="0">
                <a:solidFill>
                  <a:prstClr val="black"/>
                </a:solidFill>
                <a:cs typeface="Calibri"/>
              </a:rPr>
              <a:t>存储器层次结构的基本思想</a:t>
            </a:r>
            <a:endParaRPr lang="zh-CN" altLang="en-US" dirty="0">
              <a:solidFill>
                <a:prstClr val="black"/>
              </a:solidFill>
              <a:cs typeface="Calibri"/>
            </a:endParaRPr>
          </a:p>
          <a:p>
            <a:pPr marL="756285" marR="5080" lvl="1" indent="-286385">
              <a:spcBef>
                <a:spcPts val="505"/>
              </a:spcBef>
              <a:buClr>
                <a:srgbClr val="8D171A"/>
              </a:buClr>
              <a:buFont typeface="Wingdings"/>
              <a:buChar char=""/>
              <a:tabLst>
                <a:tab pos="756285" algn="l"/>
                <a:tab pos="756920" algn="l"/>
              </a:tabLst>
            </a:pPr>
            <a:r>
              <a:rPr lang="zh-CN" altLang="en-US" dirty="0">
                <a:solidFill>
                  <a:prstClr val="black"/>
                </a:solidFill>
                <a:cs typeface="Calibri"/>
              </a:rPr>
              <a:t>对于每个 </a:t>
            </a:r>
            <a:r>
              <a:rPr lang="en-US" altLang="zh-CN" dirty="0">
                <a:solidFill>
                  <a:prstClr val="black"/>
                </a:solidFill>
                <a:cs typeface="Calibri"/>
              </a:rPr>
              <a:t>k</a:t>
            </a:r>
            <a:r>
              <a:rPr lang="zh-CN" altLang="en-US" dirty="0">
                <a:solidFill>
                  <a:prstClr val="black"/>
                </a:solidFill>
                <a:cs typeface="Calibri"/>
              </a:rPr>
              <a:t>，位于</a:t>
            </a:r>
            <a:r>
              <a:rPr lang="en-US" altLang="zh-CN" dirty="0">
                <a:solidFill>
                  <a:prstClr val="black"/>
                </a:solidFill>
                <a:cs typeface="Calibri"/>
              </a:rPr>
              <a:t>k</a:t>
            </a:r>
            <a:r>
              <a:rPr lang="zh-CN" altLang="en-US" dirty="0">
                <a:solidFill>
                  <a:prstClr val="black"/>
                </a:solidFill>
                <a:cs typeface="Calibri"/>
              </a:rPr>
              <a:t>层的更快更小存储设备作为位于</a:t>
            </a:r>
            <a:r>
              <a:rPr lang="en-US" altLang="zh-CN" dirty="0">
                <a:solidFill>
                  <a:prstClr val="black"/>
                </a:solidFill>
                <a:cs typeface="Calibri"/>
              </a:rPr>
              <a:t>k+1</a:t>
            </a:r>
            <a:r>
              <a:rPr lang="zh-CN" altLang="en-US" dirty="0">
                <a:solidFill>
                  <a:prstClr val="black"/>
                </a:solidFill>
                <a:cs typeface="Calibri"/>
              </a:rPr>
              <a:t>层的更大更慢存储设备的缓存。</a:t>
            </a:r>
          </a:p>
          <a:p>
            <a:pPr marL="355600">
              <a:spcBef>
                <a:spcPts val="545"/>
              </a:spcBef>
              <a:buClr>
                <a:srgbClr val="8D171A"/>
              </a:buClr>
              <a:buSzPct val="60416"/>
              <a:buFont typeface="Wingdings 2"/>
              <a:buChar char=""/>
              <a:tabLst>
                <a:tab pos="355600" algn="l"/>
              </a:tabLst>
            </a:pPr>
            <a:r>
              <a:rPr lang="zh-CN" altLang="en-US" b="1" spc="-5" dirty="0">
                <a:solidFill>
                  <a:prstClr val="black"/>
                </a:solidFill>
                <a:cs typeface="Calibri"/>
              </a:rPr>
              <a:t>为什么存储器层次结构行的通</a:t>
            </a:r>
            <a:r>
              <a:rPr lang="en-US" altLang="zh-CN" b="1" spc="-5" dirty="0">
                <a:solidFill>
                  <a:prstClr val="black"/>
                </a:solidFill>
                <a:cs typeface="Calibri"/>
              </a:rPr>
              <a:t>?</a:t>
            </a:r>
            <a:endParaRPr lang="zh-CN" altLang="en-US" dirty="0">
              <a:solidFill>
                <a:prstClr val="black"/>
              </a:solidFill>
              <a:cs typeface="Calibri"/>
            </a:endParaRPr>
          </a:p>
          <a:p>
            <a:pPr marL="756285" marR="727075" lvl="1" indent="-286385">
              <a:spcBef>
                <a:spcPts val="475"/>
              </a:spcBef>
              <a:buClr>
                <a:srgbClr val="8D171A"/>
              </a:buClr>
              <a:buFont typeface="Wingdings"/>
              <a:buChar char=""/>
              <a:tabLst>
                <a:tab pos="756285" algn="l"/>
                <a:tab pos="756920" algn="l"/>
              </a:tabLst>
            </a:pPr>
            <a:r>
              <a:rPr lang="zh-CN" altLang="en-US" spc="-5" dirty="0">
                <a:solidFill>
                  <a:prstClr val="black"/>
                </a:solidFill>
                <a:cs typeface="Calibri"/>
              </a:rPr>
              <a:t>因为局部性原理，程序访问第</a:t>
            </a:r>
            <a:r>
              <a:rPr lang="en-US" altLang="zh-CN" spc="-5" dirty="0">
                <a:solidFill>
                  <a:prstClr val="black"/>
                </a:solidFill>
                <a:cs typeface="Calibri"/>
              </a:rPr>
              <a:t>k</a:t>
            </a:r>
            <a:r>
              <a:rPr lang="zh-CN" altLang="en-US" spc="-5" dirty="0">
                <a:solidFill>
                  <a:prstClr val="black"/>
                </a:solidFill>
                <a:cs typeface="Calibri"/>
              </a:rPr>
              <a:t>层的数据比访问第</a:t>
            </a:r>
            <a:r>
              <a:rPr lang="en-US" altLang="zh-CN" spc="-5" dirty="0">
                <a:solidFill>
                  <a:prstClr val="black"/>
                </a:solidFill>
                <a:cs typeface="Calibri"/>
              </a:rPr>
              <a:t>k+1</a:t>
            </a:r>
            <a:r>
              <a:rPr lang="zh-CN" altLang="en-US" spc="-5" dirty="0">
                <a:solidFill>
                  <a:prstClr val="black"/>
                </a:solidFill>
                <a:cs typeface="Calibri"/>
              </a:rPr>
              <a:t>层的数据要频繁</a:t>
            </a:r>
          </a:p>
          <a:p>
            <a:pPr marL="756285" marR="727075" lvl="1" indent="-286385">
              <a:spcBef>
                <a:spcPts val="475"/>
              </a:spcBef>
              <a:buClr>
                <a:srgbClr val="8D171A"/>
              </a:buClr>
              <a:buFont typeface="Wingdings"/>
              <a:buChar char=""/>
              <a:tabLst>
                <a:tab pos="756285" algn="l"/>
                <a:tab pos="756920" algn="l"/>
              </a:tabLst>
            </a:pPr>
            <a:r>
              <a:rPr lang="zh-CN" altLang="en-US" spc="-5" dirty="0">
                <a:solidFill>
                  <a:prstClr val="black"/>
                </a:solidFill>
                <a:cs typeface="Calibri"/>
              </a:rPr>
              <a:t>因此，第</a:t>
            </a:r>
            <a:r>
              <a:rPr lang="en-US" altLang="zh-CN" spc="-5" dirty="0">
                <a:solidFill>
                  <a:prstClr val="black"/>
                </a:solidFill>
                <a:cs typeface="Calibri"/>
              </a:rPr>
              <a:t>k+1</a:t>
            </a:r>
            <a:r>
              <a:rPr lang="zh-CN" altLang="en-US" spc="-5" dirty="0">
                <a:solidFill>
                  <a:prstClr val="black"/>
                </a:solidFill>
                <a:cs typeface="Calibri"/>
              </a:rPr>
              <a:t>层的存储设备更慢、容量更大、价格更便宜</a:t>
            </a:r>
            <a:endParaRPr lang="zh-CN" altLang="en-US" dirty="0">
              <a:solidFill>
                <a:prstClr val="black"/>
              </a:solidFill>
              <a:cs typeface="Calibri"/>
            </a:endParaRPr>
          </a:p>
          <a:p>
            <a:pPr marL="355600" marR="289560">
              <a:spcBef>
                <a:spcPts val="545"/>
              </a:spcBef>
              <a:buClr>
                <a:srgbClr val="8D171A"/>
              </a:buClr>
              <a:buSzPct val="58333"/>
              <a:buFont typeface="Wingdings 2"/>
              <a:buChar char=""/>
              <a:tabLst>
                <a:tab pos="355600" algn="l"/>
                <a:tab pos="1602105" algn="l"/>
              </a:tabLst>
            </a:pPr>
            <a:r>
              <a:rPr lang="zh-CN" altLang="en-US" sz="2400" b="1" dirty="0" smtClean="0">
                <a:solidFill>
                  <a:prstClr val="black"/>
                </a:solidFill>
                <a:cs typeface="Calibri"/>
              </a:rPr>
              <a:t>存储器层次</a:t>
            </a:r>
            <a:r>
              <a:rPr lang="zh-CN" altLang="en-US" sz="2400" b="1" dirty="0">
                <a:solidFill>
                  <a:prstClr val="black"/>
                </a:solidFill>
                <a:cs typeface="Calibri"/>
              </a:rPr>
              <a:t>结构构建了一个大容量的存储池，像底层存储器一样廉价，而又可以达到顶层存储器的速度。</a:t>
            </a:r>
            <a:endParaRPr lang="zh-CN" altLang="en-US" sz="2400" dirty="0">
              <a:solidFill>
                <a:prstClr val="black"/>
              </a:solidFill>
              <a:cs typeface="Calibri"/>
            </a:endParaRPr>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dirty="0"/>
              <a:t>高速缓存</a:t>
            </a:r>
            <a:endParaRPr dirty="0"/>
          </a:p>
        </p:txBody>
      </p:sp>
    </p:spTree>
    <p:extLst>
      <p:ext uri="{BB962C8B-B14F-4D97-AF65-F5344CB8AC3E}">
        <p14:creationId xmlns:p14="http://schemas.microsoft.com/office/powerpoint/2010/main" val="1481234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1" name="内容占位符 20">
            <a:extLst>
              <a:ext uri="{FF2B5EF4-FFF2-40B4-BE49-F238E27FC236}">
                <a16:creationId xmlns:a16="http://schemas.microsoft.com/office/drawing/2014/main" id="{C9A648BD-392B-47DC-B734-EEE1E3A1A1E4}"/>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spc="-5" dirty="0"/>
              <a:t>高速缓存的基本概念</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942653" y="2348591"/>
            <a:ext cx="795410" cy="369332"/>
          </a:xfrm>
          <a:prstGeom prst="rect">
            <a:avLst/>
          </a:prstGeom>
          <a:noFill/>
        </p:spPr>
        <p:txBody>
          <a:bodyPr wrap="none" rtlCol="0">
            <a:spAutoFit/>
          </a:bodyPr>
          <a:lstStyle/>
          <a:p>
            <a:pPr marL="12700" algn="r"/>
            <a:r>
              <a:rPr lang="zh-CN" altLang="en-US" b="1" dirty="0">
                <a:solidFill>
                  <a:prstClr val="black"/>
                </a:solidFill>
                <a:cs typeface="Calibri"/>
              </a:rPr>
              <a:t>第</a:t>
            </a:r>
            <a:r>
              <a:rPr lang="en-US" altLang="zh-CN" b="1" dirty="0">
                <a:solidFill>
                  <a:prstClr val="black"/>
                </a:solidFill>
                <a:cs typeface="Calibri"/>
              </a:rPr>
              <a:t>K</a:t>
            </a:r>
            <a:r>
              <a:rPr lang="zh-CN" altLang="en-US" b="1" dirty="0">
                <a:solidFill>
                  <a:prstClr val="black"/>
                </a:solidFill>
                <a:cs typeface="Calibri"/>
              </a:rPr>
              <a:t>层</a:t>
            </a:r>
            <a:endParaRPr lang="zh-CN" altLang="en-US" dirty="0">
              <a:solidFill>
                <a:prstClr val="black"/>
              </a:solidFill>
              <a:cs typeface="Calibri"/>
            </a:endParaRPr>
          </a:p>
        </p:txBody>
      </p:sp>
      <p:sp>
        <p:nvSpPr>
          <p:cNvPr id="31" name="TextBox 30"/>
          <p:cNvSpPr txBox="1"/>
          <p:nvPr/>
        </p:nvSpPr>
        <p:spPr>
          <a:xfrm>
            <a:off x="756704" y="4343400"/>
            <a:ext cx="981359" cy="369332"/>
          </a:xfrm>
          <a:prstGeom prst="rect">
            <a:avLst/>
          </a:prstGeom>
          <a:noFill/>
        </p:spPr>
        <p:txBody>
          <a:bodyPr wrap="none" rtlCol="0">
            <a:spAutoFit/>
          </a:bodyPr>
          <a:lstStyle/>
          <a:p>
            <a:pPr marL="12700" algn="r"/>
            <a:r>
              <a:rPr lang="zh-CN" altLang="en-US" b="1" dirty="0">
                <a:solidFill>
                  <a:prstClr val="black"/>
                </a:solidFill>
                <a:cs typeface="Calibri"/>
              </a:rPr>
              <a:t>第</a:t>
            </a:r>
            <a:r>
              <a:rPr lang="en-US" altLang="zh-CN" b="1" dirty="0">
                <a:solidFill>
                  <a:prstClr val="black"/>
                </a:solidFill>
                <a:cs typeface="Calibri"/>
              </a:rPr>
              <a:t>k+1</a:t>
            </a:r>
            <a:r>
              <a:rPr lang="zh-CN" altLang="en-US" b="1" dirty="0">
                <a:solidFill>
                  <a:prstClr val="black"/>
                </a:solidFill>
                <a:cs typeface="Calibri"/>
              </a:rPr>
              <a:t>层</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square" lIns="90000" tIns="46800" rIns="90000" bIns="46800" anchor="ctr">
            <a:noAutofit/>
          </a:bodyPr>
          <a:lstStyle/>
          <a:p>
            <a:pPr marL="12700" marR="5080">
              <a:lnSpc>
                <a:spcPts val="1870"/>
              </a:lnSpc>
            </a:pPr>
            <a:r>
              <a:rPr lang="zh-CN" altLang="en-US" b="1" spc="-30" dirty="0">
                <a:solidFill>
                  <a:prstClr val="black"/>
                </a:solidFill>
                <a:cs typeface="Calibri"/>
              </a:rPr>
              <a:t>第</a:t>
            </a:r>
            <a:r>
              <a:rPr lang="en-US" altLang="zh-CN" b="1" spc="-30" dirty="0">
                <a:solidFill>
                  <a:prstClr val="black"/>
                </a:solidFill>
                <a:cs typeface="Calibri"/>
              </a:rPr>
              <a:t>K+1</a:t>
            </a:r>
            <a:r>
              <a:rPr lang="zh-CN" altLang="en-US" b="1" spc="-30" dirty="0">
                <a:solidFill>
                  <a:prstClr val="black"/>
                </a:solidFill>
                <a:cs typeface="Calibri"/>
              </a:rPr>
              <a:t>层更大、更慢、更便宜的设备被划分成块</a:t>
            </a:r>
            <a:endParaRPr lang="zh-CN" altLang="en-US" dirty="0">
              <a:solidFill>
                <a:prstClr val="black"/>
              </a:solidFill>
              <a:cs typeface="Calibri"/>
            </a:endParaRP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wrap="square" lIns="90000" tIns="46800" rIns="90000" bIns="46800" anchor="ctr">
            <a:noAutofit/>
          </a:bodyPr>
          <a:lstStyle/>
          <a:p>
            <a:pPr marL="12700" marR="5080">
              <a:lnSpc>
                <a:spcPts val="1870"/>
              </a:lnSpc>
            </a:pPr>
            <a:r>
              <a:rPr lang="zh-CN" altLang="en-US" b="1" spc="-10" dirty="0">
                <a:solidFill>
                  <a:prstClr val="black"/>
                </a:solidFill>
                <a:cs typeface="Calibri"/>
              </a:rPr>
              <a:t>数据以块大小为传输单元复制</a:t>
            </a:r>
            <a:endParaRPr lang="zh-CN" altLang="en-US" dirty="0">
              <a:solidFill>
                <a:prstClr val="black"/>
              </a:solidFill>
              <a:cs typeface="Calibri"/>
            </a:endParaRPr>
          </a:p>
        </p:txBody>
      </p:sp>
      <p:sp>
        <p:nvSpPr>
          <p:cNvPr id="34" name="Text Box 29"/>
          <p:cNvSpPr txBox="1">
            <a:spLocks noChangeArrowheads="1"/>
          </p:cNvSpPr>
          <p:nvPr/>
        </p:nvSpPr>
        <p:spPr bwMode="auto">
          <a:xfrm>
            <a:off x="5562601" y="1916833"/>
            <a:ext cx="2969840" cy="826562"/>
          </a:xfrm>
          <a:prstGeom prst="rect">
            <a:avLst/>
          </a:prstGeom>
          <a:noFill/>
          <a:ln w="9525">
            <a:noFill/>
            <a:round/>
            <a:headEnd/>
            <a:tailEnd/>
          </a:ln>
        </p:spPr>
        <p:txBody>
          <a:bodyPr wrap="square" lIns="90000" tIns="46800" rIns="90000" bIns="46800" anchor="ctr">
            <a:noAutofit/>
          </a:bodyPr>
          <a:lstStyle/>
          <a:p>
            <a:pPr marL="12700" marR="5080">
              <a:lnSpc>
                <a:spcPct val="97800"/>
              </a:lnSpc>
            </a:pPr>
            <a:r>
              <a:rPr lang="zh-CN" altLang="en-US" b="1" spc="-20" dirty="0">
                <a:solidFill>
                  <a:prstClr val="black"/>
                </a:solidFill>
                <a:cs typeface="Calibri"/>
              </a:rPr>
              <a:t>第</a:t>
            </a:r>
            <a:r>
              <a:rPr lang="en-US" altLang="zh-CN" b="1" spc="-20" dirty="0">
                <a:solidFill>
                  <a:prstClr val="black"/>
                </a:solidFill>
                <a:cs typeface="Calibri"/>
              </a:rPr>
              <a:t>K</a:t>
            </a:r>
            <a:r>
              <a:rPr lang="zh-CN" altLang="en-US" b="1" spc="-20" dirty="0">
                <a:solidFill>
                  <a:prstClr val="black"/>
                </a:solidFill>
                <a:cs typeface="Calibri"/>
              </a:rPr>
              <a:t>层更小、更快、更昂贵的设备缓存着第</a:t>
            </a:r>
            <a:r>
              <a:rPr lang="en-US" altLang="zh-CN" b="1" spc="-20" dirty="0">
                <a:solidFill>
                  <a:prstClr val="black"/>
                </a:solidFill>
                <a:cs typeface="Calibri"/>
              </a:rPr>
              <a:t>K+1</a:t>
            </a:r>
            <a:r>
              <a:rPr lang="zh-CN" altLang="en-US" b="1" spc="-20" dirty="0">
                <a:solidFill>
                  <a:prstClr val="black"/>
                </a:solidFill>
                <a:cs typeface="Calibri"/>
              </a:rPr>
              <a:t>层块集合的一个子集</a:t>
            </a:r>
            <a:endParaRPr lang="zh-CN" altLang="en-US" dirty="0">
              <a:solidFill>
                <a:prstClr val="black"/>
              </a:solidFill>
              <a:cs typeface="Calibri"/>
            </a:endParaRP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extLst>
      <p:ext uri="{BB962C8B-B14F-4D97-AF65-F5344CB8AC3E}">
        <p14:creationId xmlns:p14="http://schemas.microsoft.com/office/powerpoint/2010/main" val="189585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352800" y="2895600"/>
            <a:ext cx="685800" cy="1371600"/>
          </a:xfrm>
          <a:custGeom>
            <a:avLst/>
            <a:gdLst/>
            <a:ahLst/>
            <a:cxnLst/>
            <a:rect l="l" t="t" r="r" b="b"/>
            <a:pathLst>
              <a:path w="685800" h="1371600">
                <a:moveTo>
                  <a:pt x="685800" y="1028700"/>
                </a:moveTo>
                <a:lnTo>
                  <a:pt x="0" y="1028700"/>
                </a:lnTo>
                <a:lnTo>
                  <a:pt x="342900" y="1371600"/>
                </a:lnTo>
                <a:lnTo>
                  <a:pt x="685800" y="1028700"/>
                </a:lnTo>
                <a:close/>
              </a:path>
              <a:path w="685800" h="1371600">
                <a:moveTo>
                  <a:pt x="514350" y="342900"/>
                </a:moveTo>
                <a:lnTo>
                  <a:pt x="171450" y="342900"/>
                </a:lnTo>
                <a:lnTo>
                  <a:pt x="171450" y="1028700"/>
                </a:lnTo>
                <a:lnTo>
                  <a:pt x="514350" y="1028700"/>
                </a:lnTo>
                <a:lnTo>
                  <a:pt x="514350" y="342900"/>
                </a:lnTo>
                <a:close/>
              </a:path>
              <a:path w="685800" h="1371600">
                <a:moveTo>
                  <a:pt x="342900" y="0"/>
                </a:moveTo>
                <a:lnTo>
                  <a:pt x="0" y="342900"/>
                </a:lnTo>
                <a:lnTo>
                  <a:pt x="685800" y="342900"/>
                </a:lnTo>
                <a:lnTo>
                  <a:pt x="342900" y="0"/>
                </a:lnTo>
                <a:close/>
              </a:path>
            </a:pathLst>
          </a:custGeom>
          <a:solidFill>
            <a:srgbClr val="CCCCCC"/>
          </a:solidFill>
        </p:spPr>
        <p:txBody>
          <a:bodyPr wrap="square" lIns="0" tIns="0" rIns="0" bIns="0" rtlCol="0"/>
          <a:lstStyle/>
          <a:p>
            <a:endParaRPr>
              <a:solidFill>
                <a:prstClr val="black"/>
              </a:solidFill>
            </a:endParaRPr>
          </a:p>
        </p:txBody>
      </p:sp>
      <p:sp>
        <p:nvSpPr>
          <p:cNvPr id="2" name="内容占位符 1">
            <a:extLst>
              <a:ext uri="{FF2B5EF4-FFF2-40B4-BE49-F238E27FC236}">
                <a16:creationId xmlns:a16="http://schemas.microsoft.com/office/drawing/2014/main" id="{B6793FB1-E62C-407C-B02E-09335E949275}"/>
              </a:ext>
            </a:extLst>
          </p:cNvPr>
          <p:cNvSpPr>
            <a:spLocks noGrp="1"/>
          </p:cNvSpPr>
          <p:nvPr>
            <p:ph idx="1"/>
          </p:nvPr>
        </p:nvSpPr>
        <p:spPr/>
        <p:txBody>
          <a:bodyPr/>
          <a:lstStyle/>
          <a:p>
            <a:pPr marL="0" indent="0">
              <a:buNone/>
            </a:pPr>
            <a:r>
              <a:rPr lang="en-US" altLang="zh-CN" dirty="0"/>
              <a:t> </a:t>
            </a:r>
            <a:endParaRPr lang="zh-CN" altLang="en-US" dirty="0"/>
          </a:p>
        </p:txBody>
      </p:sp>
      <p:sp>
        <p:nvSpPr>
          <p:cNvPr id="5" name="object 5"/>
          <p:cNvSpPr txBox="1">
            <a:spLocks noGrp="1"/>
          </p:cNvSpPr>
          <p:nvPr>
            <p:ph type="title"/>
          </p:nvPr>
        </p:nvSpPr>
        <p:spPr>
          <a:xfrm>
            <a:off x="374090" y="475183"/>
            <a:ext cx="8693710" cy="553998"/>
          </a:xfrm>
          <a:prstGeom prst="rect">
            <a:avLst/>
          </a:prstGeom>
        </p:spPr>
        <p:txBody>
          <a:bodyPr vert="horz" wrap="square" lIns="0" tIns="0" rIns="0" bIns="0" rtlCol="0">
            <a:spAutoFit/>
          </a:bodyPr>
          <a:lstStyle/>
          <a:p>
            <a:pPr marL="12700">
              <a:lnSpc>
                <a:spcPct val="100000"/>
              </a:lnSpc>
            </a:pPr>
            <a:r>
              <a:rPr lang="zh-CN" altLang="en-US" spc="-5" dirty="0"/>
              <a:t>高速缓存的基本概念</a:t>
            </a:r>
            <a:r>
              <a:rPr spc="-5" dirty="0"/>
              <a:t>:</a:t>
            </a:r>
            <a:r>
              <a:rPr spc="-50" dirty="0"/>
              <a:t> </a:t>
            </a:r>
            <a:r>
              <a:rPr lang="zh-CN" altLang="en-US" spc="-50" dirty="0"/>
              <a:t>命中</a:t>
            </a:r>
            <a:endParaRPr dirty="0"/>
          </a:p>
        </p:txBody>
      </p:sp>
      <p:sp>
        <p:nvSpPr>
          <p:cNvPr id="61" name="object 61"/>
          <p:cNvSpPr txBox="1">
            <a:spLocks noGrp="1"/>
          </p:cNvSpPr>
          <p:nvPr>
            <p:ph type="sldNum" sz="quarter" idx="4294967295"/>
          </p:nvPr>
        </p:nvSpPr>
        <p:spPr>
          <a:xfrm>
            <a:off x="0" y="0"/>
            <a:ext cx="0" cy="147669"/>
          </a:xfrm>
          <a:prstGeom prst="rect">
            <a:avLst/>
          </a:prstGeom>
        </p:spPr>
        <p:txBody>
          <a:bodyPr vert="horz" wrap="square" lIns="0" tIns="0" rIns="0" bIns="0" rtlCol="0">
            <a:spAutoFit/>
          </a:bodyPr>
          <a:lstStyle/>
          <a:p>
            <a:pPr marL="25400">
              <a:lnSpc>
                <a:spcPts val="1045"/>
              </a:lnSpc>
            </a:pPr>
            <a:endParaRPr spc="-5" dirty="0">
              <a:solidFill>
                <a:prstClr val="black"/>
              </a:solidFill>
            </a:endParaRPr>
          </a:p>
        </p:txBody>
      </p:sp>
      <p:sp>
        <p:nvSpPr>
          <p:cNvPr id="6" name="object 6"/>
          <p:cNvSpPr/>
          <p:nvPr/>
        </p:nvSpPr>
        <p:spPr>
          <a:xfrm>
            <a:off x="1905000" y="4267200"/>
            <a:ext cx="3581400" cy="2057400"/>
          </a:xfrm>
          <a:custGeom>
            <a:avLst/>
            <a:gdLst/>
            <a:ahLst/>
            <a:cxnLst/>
            <a:rect l="l" t="t" r="r" b="b"/>
            <a:pathLst>
              <a:path w="3581400" h="2057400">
                <a:moveTo>
                  <a:pt x="0" y="0"/>
                </a:moveTo>
                <a:lnTo>
                  <a:pt x="3581400" y="0"/>
                </a:lnTo>
                <a:lnTo>
                  <a:pt x="3581400" y="2057400"/>
                </a:lnTo>
                <a:lnTo>
                  <a:pt x="0" y="2057400"/>
                </a:lnTo>
                <a:lnTo>
                  <a:pt x="0" y="0"/>
                </a:lnTo>
                <a:close/>
              </a:path>
            </a:pathLst>
          </a:custGeom>
          <a:solidFill>
            <a:srgbClr val="D6D5EB"/>
          </a:solidFill>
        </p:spPr>
        <p:txBody>
          <a:bodyPr wrap="square" lIns="0" tIns="0" rIns="0" bIns="0" rtlCol="0"/>
          <a:lstStyle/>
          <a:p>
            <a:endParaRPr>
              <a:solidFill>
                <a:prstClr val="black"/>
              </a:solidFill>
            </a:endParaRPr>
          </a:p>
        </p:txBody>
      </p:sp>
      <p:sp>
        <p:nvSpPr>
          <p:cNvPr id="7" name="object 7"/>
          <p:cNvSpPr/>
          <p:nvPr/>
        </p:nvSpPr>
        <p:spPr>
          <a:xfrm>
            <a:off x="1905000" y="4267200"/>
            <a:ext cx="3581400" cy="2057400"/>
          </a:xfrm>
          <a:custGeom>
            <a:avLst/>
            <a:gdLst/>
            <a:ahLst/>
            <a:cxnLst/>
            <a:rect l="l" t="t" r="r" b="b"/>
            <a:pathLst>
              <a:path w="3581400" h="2057400">
                <a:moveTo>
                  <a:pt x="0" y="0"/>
                </a:moveTo>
                <a:lnTo>
                  <a:pt x="3581400" y="0"/>
                </a:lnTo>
                <a:lnTo>
                  <a:pt x="3581400" y="2057400"/>
                </a:lnTo>
                <a:lnTo>
                  <a:pt x="0" y="20574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905000" y="2272385"/>
            <a:ext cx="3581400" cy="609600"/>
          </a:xfrm>
          <a:custGeom>
            <a:avLst/>
            <a:gdLst/>
            <a:ahLst/>
            <a:cxnLst/>
            <a:rect l="l" t="t" r="r" b="b"/>
            <a:pathLst>
              <a:path w="3581400" h="609600">
                <a:moveTo>
                  <a:pt x="0" y="0"/>
                </a:moveTo>
                <a:lnTo>
                  <a:pt x="3581400" y="0"/>
                </a:lnTo>
                <a:lnTo>
                  <a:pt x="3581400" y="609600"/>
                </a:lnTo>
                <a:lnTo>
                  <a:pt x="0" y="609600"/>
                </a:lnTo>
                <a:lnTo>
                  <a:pt x="0" y="0"/>
                </a:lnTo>
                <a:close/>
              </a:path>
            </a:pathLst>
          </a:custGeom>
          <a:solidFill>
            <a:srgbClr val="D6D5EB"/>
          </a:solidFill>
        </p:spPr>
        <p:txBody>
          <a:bodyPr wrap="square" lIns="0" tIns="0" rIns="0" bIns="0" rtlCol="0"/>
          <a:lstStyle/>
          <a:p>
            <a:endParaRPr>
              <a:solidFill>
                <a:prstClr val="black"/>
              </a:solidFill>
            </a:endParaRPr>
          </a:p>
        </p:txBody>
      </p:sp>
      <p:sp>
        <p:nvSpPr>
          <p:cNvPr id="9" name="object 9"/>
          <p:cNvSpPr/>
          <p:nvPr/>
        </p:nvSpPr>
        <p:spPr>
          <a:xfrm>
            <a:off x="1905000" y="2272385"/>
            <a:ext cx="3581400" cy="609600"/>
          </a:xfrm>
          <a:custGeom>
            <a:avLst/>
            <a:gdLst/>
            <a:ahLst/>
            <a:cxnLst/>
            <a:rect l="l" t="t" r="r" b="b"/>
            <a:pathLst>
              <a:path w="3581400" h="609600">
                <a:moveTo>
                  <a:pt x="0" y="0"/>
                </a:moveTo>
                <a:lnTo>
                  <a:pt x="3581400" y="0"/>
                </a:lnTo>
                <a:lnTo>
                  <a:pt x="3581400" y="609600"/>
                </a:lnTo>
                <a:lnTo>
                  <a:pt x="0" y="6096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574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20574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8956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3" name="object 13"/>
          <p:cNvSpPr/>
          <p:nvPr/>
        </p:nvSpPr>
        <p:spPr>
          <a:xfrm>
            <a:off x="28956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7338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37338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45720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45720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0574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0574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28956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1" name="object 21"/>
          <p:cNvSpPr/>
          <p:nvPr/>
        </p:nvSpPr>
        <p:spPr>
          <a:xfrm>
            <a:off x="28956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37338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3" name="object 23"/>
          <p:cNvSpPr/>
          <p:nvPr/>
        </p:nvSpPr>
        <p:spPr>
          <a:xfrm>
            <a:off x="37338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45720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5" name="object 25"/>
          <p:cNvSpPr/>
          <p:nvPr/>
        </p:nvSpPr>
        <p:spPr>
          <a:xfrm>
            <a:off x="45720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20574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7" name="object 27"/>
          <p:cNvSpPr/>
          <p:nvPr/>
        </p:nvSpPr>
        <p:spPr>
          <a:xfrm>
            <a:off x="20574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28956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p:nvPr/>
        </p:nvSpPr>
        <p:spPr>
          <a:xfrm>
            <a:off x="28956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7338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1" name="object 31"/>
          <p:cNvSpPr/>
          <p:nvPr/>
        </p:nvSpPr>
        <p:spPr>
          <a:xfrm>
            <a:off x="37338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5720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3" name="object 33"/>
          <p:cNvSpPr/>
          <p:nvPr/>
        </p:nvSpPr>
        <p:spPr>
          <a:xfrm>
            <a:off x="45720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20574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5" name="object 35"/>
          <p:cNvSpPr/>
          <p:nvPr/>
        </p:nvSpPr>
        <p:spPr>
          <a:xfrm>
            <a:off x="20574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6" name="object 36"/>
          <p:cNvSpPr txBox="1"/>
          <p:nvPr/>
        </p:nvSpPr>
        <p:spPr>
          <a:xfrm>
            <a:off x="2321686"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0</a:t>
            </a:r>
            <a:endParaRPr>
              <a:solidFill>
                <a:prstClr val="black"/>
              </a:solidFill>
              <a:cs typeface="Calibri"/>
            </a:endParaRPr>
          </a:p>
          <a:p>
            <a:pPr marL="57785">
              <a:spcBef>
                <a:spcPts val="840"/>
              </a:spcBef>
            </a:pPr>
            <a:r>
              <a:rPr b="1" dirty="0">
                <a:solidFill>
                  <a:prstClr val="black"/>
                </a:solidFill>
                <a:cs typeface="Calibri"/>
              </a:rPr>
              <a:t>4</a:t>
            </a:r>
            <a:endParaRPr>
              <a:solidFill>
                <a:prstClr val="black"/>
              </a:solidFill>
              <a:cs typeface="Calibri"/>
            </a:endParaRPr>
          </a:p>
          <a:p>
            <a:pPr marL="57785">
              <a:spcBef>
                <a:spcPts val="840"/>
              </a:spcBef>
            </a:pPr>
            <a:r>
              <a:rPr b="1" dirty="0">
                <a:solidFill>
                  <a:prstClr val="black"/>
                </a:solidFill>
                <a:cs typeface="Calibri"/>
              </a:rPr>
              <a:t>8</a:t>
            </a:r>
            <a:endParaRPr>
              <a:solidFill>
                <a:prstClr val="black"/>
              </a:solidFill>
              <a:cs typeface="Calibri"/>
            </a:endParaRPr>
          </a:p>
          <a:p>
            <a:pPr>
              <a:spcBef>
                <a:spcPts val="840"/>
              </a:spcBef>
            </a:pPr>
            <a:r>
              <a:rPr b="1" dirty="0">
                <a:solidFill>
                  <a:prstClr val="black"/>
                </a:solidFill>
                <a:cs typeface="Calibri"/>
              </a:rPr>
              <a:t>12</a:t>
            </a:r>
            <a:endParaRPr>
              <a:solidFill>
                <a:prstClr val="black"/>
              </a:solidFill>
              <a:cs typeface="Calibri"/>
            </a:endParaRPr>
          </a:p>
        </p:txBody>
      </p:sp>
      <p:sp>
        <p:nvSpPr>
          <p:cNvPr id="37" name="object 37"/>
          <p:cNvSpPr/>
          <p:nvPr/>
        </p:nvSpPr>
        <p:spPr>
          <a:xfrm>
            <a:off x="28956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8" name="object 38"/>
          <p:cNvSpPr/>
          <p:nvPr/>
        </p:nvSpPr>
        <p:spPr>
          <a:xfrm>
            <a:off x="28956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9" name="object 39"/>
          <p:cNvSpPr txBox="1"/>
          <p:nvPr/>
        </p:nvSpPr>
        <p:spPr>
          <a:xfrm>
            <a:off x="3159886"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1</a:t>
            </a:r>
            <a:endParaRPr>
              <a:solidFill>
                <a:prstClr val="black"/>
              </a:solidFill>
              <a:cs typeface="Calibri"/>
            </a:endParaRPr>
          </a:p>
          <a:p>
            <a:pPr marL="57785">
              <a:spcBef>
                <a:spcPts val="840"/>
              </a:spcBef>
            </a:pPr>
            <a:r>
              <a:rPr b="1" dirty="0">
                <a:solidFill>
                  <a:prstClr val="black"/>
                </a:solidFill>
                <a:cs typeface="Calibri"/>
              </a:rPr>
              <a:t>5</a:t>
            </a:r>
            <a:endParaRPr>
              <a:solidFill>
                <a:prstClr val="black"/>
              </a:solidFill>
              <a:cs typeface="Calibri"/>
            </a:endParaRPr>
          </a:p>
          <a:p>
            <a:pPr marL="57785">
              <a:spcBef>
                <a:spcPts val="840"/>
              </a:spcBef>
            </a:pPr>
            <a:r>
              <a:rPr b="1" dirty="0">
                <a:solidFill>
                  <a:prstClr val="black"/>
                </a:solidFill>
                <a:cs typeface="Calibri"/>
              </a:rPr>
              <a:t>9</a:t>
            </a:r>
            <a:endParaRPr>
              <a:solidFill>
                <a:prstClr val="black"/>
              </a:solidFill>
              <a:cs typeface="Calibri"/>
            </a:endParaRPr>
          </a:p>
          <a:p>
            <a:pPr>
              <a:spcBef>
                <a:spcPts val="840"/>
              </a:spcBef>
            </a:pPr>
            <a:r>
              <a:rPr b="1" dirty="0">
                <a:solidFill>
                  <a:prstClr val="black"/>
                </a:solidFill>
                <a:cs typeface="Calibri"/>
              </a:rPr>
              <a:t>13</a:t>
            </a:r>
            <a:endParaRPr>
              <a:solidFill>
                <a:prstClr val="black"/>
              </a:solidFill>
              <a:cs typeface="Calibri"/>
            </a:endParaRPr>
          </a:p>
        </p:txBody>
      </p:sp>
      <p:sp>
        <p:nvSpPr>
          <p:cNvPr id="40" name="object 40"/>
          <p:cNvSpPr/>
          <p:nvPr/>
        </p:nvSpPr>
        <p:spPr>
          <a:xfrm>
            <a:off x="37338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7338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3998085"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2</a:t>
            </a:r>
            <a:endParaRPr>
              <a:solidFill>
                <a:prstClr val="black"/>
              </a:solidFill>
              <a:cs typeface="Calibri"/>
            </a:endParaRPr>
          </a:p>
          <a:p>
            <a:pPr marL="57785">
              <a:spcBef>
                <a:spcPts val="840"/>
              </a:spcBef>
            </a:pPr>
            <a:r>
              <a:rPr b="1" dirty="0">
                <a:solidFill>
                  <a:prstClr val="black"/>
                </a:solidFill>
                <a:cs typeface="Calibri"/>
              </a:rPr>
              <a:t>6</a:t>
            </a:r>
            <a:endParaRPr>
              <a:solidFill>
                <a:prstClr val="black"/>
              </a:solidFill>
              <a:cs typeface="Calibri"/>
            </a:endParaRPr>
          </a:p>
          <a:p>
            <a:pPr>
              <a:spcBef>
                <a:spcPts val="840"/>
              </a:spcBef>
            </a:pPr>
            <a:r>
              <a:rPr b="1" dirty="0">
                <a:solidFill>
                  <a:prstClr val="black"/>
                </a:solidFill>
                <a:cs typeface="Calibri"/>
              </a:rPr>
              <a:t>10</a:t>
            </a:r>
            <a:endParaRPr>
              <a:solidFill>
                <a:prstClr val="black"/>
              </a:solidFill>
              <a:cs typeface="Calibri"/>
            </a:endParaRPr>
          </a:p>
          <a:p>
            <a:pPr>
              <a:spcBef>
                <a:spcPts val="840"/>
              </a:spcBef>
            </a:pPr>
            <a:r>
              <a:rPr b="1" dirty="0">
                <a:solidFill>
                  <a:prstClr val="black"/>
                </a:solidFill>
                <a:cs typeface="Calibri"/>
              </a:rPr>
              <a:t>14</a:t>
            </a:r>
            <a:endParaRPr>
              <a:solidFill>
                <a:prstClr val="black"/>
              </a:solidFill>
              <a:cs typeface="Calibri"/>
            </a:endParaRPr>
          </a:p>
        </p:txBody>
      </p:sp>
      <p:sp>
        <p:nvSpPr>
          <p:cNvPr id="43" name="object 43"/>
          <p:cNvSpPr/>
          <p:nvPr/>
        </p:nvSpPr>
        <p:spPr>
          <a:xfrm>
            <a:off x="45720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45720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45" name="object 45"/>
          <p:cNvSpPr txBox="1"/>
          <p:nvPr/>
        </p:nvSpPr>
        <p:spPr>
          <a:xfrm>
            <a:off x="4836285"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3</a:t>
            </a:r>
            <a:endParaRPr>
              <a:solidFill>
                <a:prstClr val="black"/>
              </a:solidFill>
              <a:cs typeface="Calibri"/>
            </a:endParaRPr>
          </a:p>
          <a:p>
            <a:pPr marL="57785">
              <a:spcBef>
                <a:spcPts val="840"/>
              </a:spcBef>
            </a:pPr>
            <a:r>
              <a:rPr b="1" dirty="0">
                <a:solidFill>
                  <a:prstClr val="black"/>
                </a:solidFill>
                <a:cs typeface="Calibri"/>
              </a:rPr>
              <a:t>7</a:t>
            </a:r>
            <a:endParaRPr>
              <a:solidFill>
                <a:prstClr val="black"/>
              </a:solidFill>
              <a:cs typeface="Calibri"/>
            </a:endParaRPr>
          </a:p>
          <a:p>
            <a:pPr>
              <a:spcBef>
                <a:spcPts val="840"/>
              </a:spcBef>
            </a:pPr>
            <a:r>
              <a:rPr b="1" dirty="0">
                <a:solidFill>
                  <a:prstClr val="black"/>
                </a:solidFill>
                <a:cs typeface="Calibri"/>
              </a:rPr>
              <a:t>11</a:t>
            </a:r>
            <a:endParaRPr>
              <a:solidFill>
                <a:prstClr val="black"/>
              </a:solidFill>
              <a:cs typeface="Calibri"/>
            </a:endParaRPr>
          </a:p>
          <a:p>
            <a:pPr>
              <a:spcBef>
                <a:spcPts val="840"/>
              </a:spcBef>
            </a:pPr>
            <a:r>
              <a:rPr b="1" dirty="0">
                <a:solidFill>
                  <a:prstClr val="black"/>
                </a:solidFill>
                <a:cs typeface="Calibri"/>
              </a:rPr>
              <a:t>15</a:t>
            </a:r>
            <a:endParaRPr>
              <a:solidFill>
                <a:prstClr val="black"/>
              </a:solidFill>
              <a:cs typeface="Calibri"/>
            </a:endParaRPr>
          </a:p>
        </p:txBody>
      </p:sp>
      <p:sp>
        <p:nvSpPr>
          <p:cNvPr id="46" name="object 46"/>
          <p:cNvSpPr/>
          <p:nvPr/>
        </p:nvSpPr>
        <p:spPr>
          <a:xfrm>
            <a:off x="2286000" y="6096000"/>
            <a:ext cx="3048000" cy="1905"/>
          </a:xfrm>
          <a:custGeom>
            <a:avLst/>
            <a:gdLst/>
            <a:ahLst/>
            <a:cxnLst/>
            <a:rect l="l" t="t" r="r" b="b"/>
            <a:pathLst>
              <a:path w="3048000" h="1904">
                <a:moveTo>
                  <a:pt x="0" y="0"/>
                </a:moveTo>
                <a:lnTo>
                  <a:pt x="3048000" y="1473"/>
                </a:lnTo>
              </a:path>
            </a:pathLst>
          </a:custGeom>
          <a:ln w="88900">
            <a:solidFill>
              <a:srgbClr val="000000"/>
            </a:solidFill>
            <a:prstDash val="dot"/>
          </a:ln>
        </p:spPr>
        <p:txBody>
          <a:bodyPr wrap="square" lIns="0" tIns="0" rIns="0" bIns="0" rtlCol="0"/>
          <a:lstStyle/>
          <a:p>
            <a:endParaRPr>
              <a:solidFill>
                <a:prstClr val="black"/>
              </a:solidFill>
            </a:endParaRPr>
          </a:p>
        </p:txBody>
      </p:sp>
      <p:sp>
        <p:nvSpPr>
          <p:cNvPr id="47" name="object 47"/>
          <p:cNvSpPr txBox="1"/>
          <p:nvPr/>
        </p:nvSpPr>
        <p:spPr>
          <a:xfrm>
            <a:off x="2057400"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8</a:t>
            </a:r>
            <a:endParaRPr>
              <a:solidFill>
                <a:prstClr val="black"/>
              </a:solidFill>
              <a:cs typeface="Calibri"/>
            </a:endParaRPr>
          </a:p>
        </p:txBody>
      </p:sp>
      <p:sp>
        <p:nvSpPr>
          <p:cNvPr id="48" name="object 48"/>
          <p:cNvSpPr txBox="1"/>
          <p:nvPr/>
        </p:nvSpPr>
        <p:spPr>
          <a:xfrm>
            <a:off x="2885882"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9</a:t>
            </a:r>
            <a:endParaRPr>
              <a:solidFill>
                <a:prstClr val="black"/>
              </a:solidFill>
              <a:cs typeface="Calibri"/>
            </a:endParaRPr>
          </a:p>
        </p:txBody>
      </p:sp>
      <p:sp>
        <p:nvSpPr>
          <p:cNvPr id="49" name="object 49"/>
          <p:cNvSpPr/>
          <p:nvPr/>
        </p:nvSpPr>
        <p:spPr>
          <a:xfrm>
            <a:off x="3733800" y="2424785"/>
            <a:ext cx="0" cy="304800"/>
          </a:xfrm>
          <a:custGeom>
            <a:avLst/>
            <a:gdLst/>
            <a:ahLst/>
            <a:cxnLst/>
            <a:rect l="l" t="t" r="r" b="b"/>
            <a:pathLst>
              <a:path h="304800">
                <a:moveTo>
                  <a:pt x="0" y="304800"/>
                </a:moveTo>
                <a:lnTo>
                  <a:pt x="0" y="0"/>
                </a:lnTo>
                <a:lnTo>
                  <a:pt x="0" y="304800"/>
                </a:lnTo>
                <a:close/>
              </a:path>
            </a:pathLst>
          </a:custGeom>
          <a:solidFill>
            <a:srgbClr val="FFFFFF"/>
          </a:solidFill>
        </p:spPr>
        <p:txBody>
          <a:bodyPr wrap="square" lIns="0" tIns="0" rIns="0" bIns="0" rtlCol="0"/>
          <a:lstStyle/>
          <a:p>
            <a:endParaRPr>
              <a:solidFill>
                <a:prstClr val="black"/>
              </a:solidFill>
            </a:endParaRPr>
          </a:p>
        </p:txBody>
      </p:sp>
      <p:sp>
        <p:nvSpPr>
          <p:cNvPr id="51" name="object 51"/>
          <p:cNvSpPr txBox="1"/>
          <p:nvPr/>
        </p:nvSpPr>
        <p:spPr>
          <a:xfrm>
            <a:off x="3733800" y="2425522"/>
            <a:ext cx="762000" cy="304800"/>
          </a:xfrm>
          <a:prstGeom prst="rect">
            <a:avLst/>
          </a:prstGeom>
        </p:spPr>
        <p:txBody>
          <a:bodyPr vert="horz" wrap="square" lIns="0" tIns="0" rIns="0" bIns="0" rtlCol="0">
            <a:spAutoFit/>
          </a:bodyPr>
          <a:lstStyle/>
          <a:p>
            <a:pPr algn="ctr">
              <a:lnSpc>
                <a:spcPts val="2155"/>
              </a:lnSpc>
            </a:pPr>
            <a:r>
              <a:rPr b="1" dirty="0">
                <a:solidFill>
                  <a:prstClr val="black"/>
                </a:solidFill>
                <a:cs typeface="Calibri"/>
              </a:rPr>
              <a:t>14</a:t>
            </a:r>
            <a:endParaRPr>
              <a:solidFill>
                <a:prstClr val="black"/>
              </a:solidFill>
              <a:cs typeface="Calibri"/>
            </a:endParaRPr>
          </a:p>
        </p:txBody>
      </p:sp>
      <p:sp>
        <p:nvSpPr>
          <p:cNvPr id="52" name="object 52"/>
          <p:cNvSpPr txBox="1"/>
          <p:nvPr/>
        </p:nvSpPr>
        <p:spPr>
          <a:xfrm>
            <a:off x="4572000"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3</a:t>
            </a:r>
            <a:endParaRPr>
              <a:solidFill>
                <a:prstClr val="black"/>
              </a:solidFill>
              <a:cs typeface="Calibri"/>
            </a:endParaRPr>
          </a:p>
        </p:txBody>
      </p:sp>
      <p:sp>
        <p:nvSpPr>
          <p:cNvPr id="53" name="object 53"/>
          <p:cNvSpPr txBox="1"/>
          <p:nvPr/>
        </p:nvSpPr>
        <p:spPr>
          <a:xfrm>
            <a:off x="867504" y="2374498"/>
            <a:ext cx="782955"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缓存</a:t>
            </a:r>
            <a:endParaRPr sz="2400" dirty="0">
              <a:solidFill>
                <a:prstClr val="black"/>
              </a:solidFill>
              <a:cs typeface="Calibri"/>
            </a:endParaRPr>
          </a:p>
        </p:txBody>
      </p:sp>
      <p:sp>
        <p:nvSpPr>
          <p:cNvPr id="54" name="object 54"/>
          <p:cNvSpPr txBox="1"/>
          <p:nvPr/>
        </p:nvSpPr>
        <p:spPr>
          <a:xfrm>
            <a:off x="810448" y="4419600"/>
            <a:ext cx="1113155"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存储器</a:t>
            </a:r>
            <a:endParaRPr sz="2400" dirty="0">
              <a:solidFill>
                <a:prstClr val="black"/>
              </a:solidFill>
              <a:cs typeface="Calibri"/>
            </a:endParaRPr>
          </a:p>
        </p:txBody>
      </p:sp>
      <p:sp>
        <p:nvSpPr>
          <p:cNvPr id="57" name="object 57"/>
          <p:cNvSpPr/>
          <p:nvPr/>
        </p:nvSpPr>
        <p:spPr>
          <a:xfrm>
            <a:off x="3731725" y="2424048"/>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59496"/>
          </a:solidFill>
        </p:spPr>
        <p:txBody>
          <a:bodyPr wrap="square" lIns="0" tIns="0" rIns="0" bIns="0" rtlCol="0"/>
          <a:lstStyle/>
          <a:p>
            <a:endParaRPr>
              <a:solidFill>
                <a:prstClr val="black"/>
              </a:solidFill>
            </a:endParaRPr>
          </a:p>
        </p:txBody>
      </p:sp>
      <p:grpSp>
        <p:nvGrpSpPr>
          <p:cNvPr id="62" name="组合 61">
            <a:extLst>
              <a:ext uri="{FF2B5EF4-FFF2-40B4-BE49-F238E27FC236}">
                <a16:creationId xmlns:a16="http://schemas.microsoft.com/office/drawing/2014/main" id="{182AE344-0E10-45FB-8095-F6D09815DF3C}"/>
              </a:ext>
            </a:extLst>
          </p:cNvPr>
          <p:cNvGrpSpPr/>
          <p:nvPr/>
        </p:nvGrpSpPr>
        <p:grpSpPr>
          <a:xfrm>
            <a:off x="3352800" y="1295400"/>
            <a:ext cx="5290304" cy="990600"/>
            <a:chOff x="3352800" y="1295400"/>
            <a:chExt cx="5290304" cy="990600"/>
          </a:xfrm>
        </p:grpSpPr>
        <p:sp>
          <p:nvSpPr>
            <p:cNvPr id="3" name="object 3"/>
            <p:cNvSpPr/>
            <p:nvPr/>
          </p:nvSpPr>
          <p:spPr>
            <a:xfrm>
              <a:off x="3352800" y="1295400"/>
              <a:ext cx="685800" cy="990600"/>
            </a:xfrm>
            <a:custGeom>
              <a:avLst/>
              <a:gdLst/>
              <a:ahLst/>
              <a:cxnLst/>
              <a:rect l="l" t="t" r="r" b="b"/>
              <a:pathLst>
                <a:path w="685800" h="990600">
                  <a:moveTo>
                    <a:pt x="685800" y="647700"/>
                  </a:moveTo>
                  <a:lnTo>
                    <a:pt x="0" y="647700"/>
                  </a:lnTo>
                  <a:lnTo>
                    <a:pt x="342900" y="990600"/>
                  </a:lnTo>
                  <a:lnTo>
                    <a:pt x="685800" y="647700"/>
                  </a:lnTo>
                  <a:close/>
                </a:path>
                <a:path w="685800" h="990600">
                  <a:moveTo>
                    <a:pt x="514350" y="342900"/>
                  </a:moveTo>
                  <a:lnTo>
                    <a:pt x="171450" y="342900"/>
                  </a:lnTo>
                  <a:lnTo>
                    <a:pt x="171450" y="647700"/>
                  </a:lnTo>
                  <a:lnTo>
                    <a:pt x="514350" y="647700"/>
                  </a:lnTo>
                  <a:lnTo>
                    <a:pt x="514350" y="342900"/>
                  </a:lnTo>
                  <a:close/>
                </a:path>
                <a:path w="685800" h="990600">
                  <a:moveTo>
                    <a:pt x="342900" y="0"/>
                  </a:moveTo>
                  <a:lnTo>
                    <a:pt x="0" y="342900"/>
                  </a:lnTo>
                  <a:lnTo>
                    <a:pt x="685800" y="342900"/>
                  </a:lnTo>
                  <a:lnTo>
                    <a:pt x="342900" y="0"/>
                  </a:lnTo>
                  <a:close/>
                </a:path>
              </a:pathLst>
            </a:custGeom>
            <a:solidFill>
              <a:srgbClr val="CCCCCC"/>
            </a:solidFill>
          </p:spPr>
          <p:txBody>
            <a:bodyPr wrap="square" lIns="0" tIns="0" rIns="0" bIns="0" rtlCol="0"/>
            <a:lstStyle/>
            <a:p>
              <a:endParaRPr>
                <a:solidFill>
                  <a:prstClr val="black"/>
                </a:solidFill>
              </a:endParaRPr>
            </a:p>
          </p:txBody>
        </p:sp>
        <p:sp>
          <p:nvSpPr>
            <p:cNvPr id="55" name="object 55"/>
            <p:cNvSpPr txBox="1"/>
            <p:nvPr/>
          </p:nvSpPr>
          <p:spPr>
            <a:xfrm>
              <a:off x="5997059" y="1607246"/>
              <a:ext cx="2646045" cy="307777"/>
            </a:xfrm>
            <a:prstGeom prst="rect">
              <a:avLst/>
            </a:prstGeom>
          </p:spPr>
          <p:txBody>
            <a:bodyPr vert="horz" wrap="square" lIns="0" tIns="0" rIns="0" bIns="0" rtlCol="0">
              <a:spAutoFit/>
            </a:bodyPr>
            <a:lstStyle/>
            <a:p>
              <a:pPr marL="12700"/>
              <a:r>
                <a:rPr lang="zh-CN" altLang="en-US" sz="2000" b="1" i="1" spc="-10" dirty="0">
                  <a:solidFill>
                    <a:prstClr val="black"/>
                  </a:solidFill>
                  <a:cs typeface="Calibri"/>
                </a:rPr>
                <a:t>请求</a:t>
              </a:r>
              <a:r>
                <a:rPr lang="zh-CN" altLang="en-US" sz="2000" b="1" i="1" spc="-5" dirty="0">
                  <a:solidFill>
                    <a:prstClr val="black"/>
                  </a:solidFill>
                  <a:cs typeface="Calibri"/>
                </a:rPr>
                <a:t>块</a:t>
              </a:r>
              <a:r>
                <a:rPr sz="2000" b="1" i="1" spc="-5" dirty="0">
                  <a:solidFill>
                    <a:prstClr val="black"/>
                  </a:solidFill>
                  <a:cs typeface="Calibri"/>
                </a:rPr>
                <a:t> </a:t>
              </a:r>
              <a:r>
                <a:rPr sz="2000" b="1" i="1" dirty="0">
                  <a:solidFill>
                    <a:prstClr val="black"/>
                  </a:solidFill>
                  <a:cs typeface="Calibri"/>
                </a:rPr>
                <a:t>b</a:t>
              </a:r>
              <a:r>
                <a:rPr lang="en-US" sz="2000" b="1" i="1" dirty="0">
                  <a:solidFill>
                    <a:prstClr val="black"/>
                  </a:solidFill>
                  <a:cs typeface="Calibri"/>
                </a:rPr>
                <a:t> </a:t>
              </a:r>
              <a:r>
                <a:rPr lang="zh-CN" altLang="en-US" sz="2000" b="1" i="1" dirty="0">
                  <a:solidFill>
                    <a:prstClr val="black"/>
                  </a:solidFill>
                  <a:cs typeface="Calibri"/>
                </a:rPr>
                <a:t>中的数据</a:t>
              </a:r>
              <a:endParaRPr sz="2000" dirty="0">
                <a:solidFill>
                  <a:prstClr val="black"/>
                </a:solidFill>
                <a:cs typeface="Calibri"/>
              </a:endParaRPr>
            </a:p>
          </p:txBody>
        </p:sp>
        <p:sp>
          <p:nvSpPr>
            <p:cNvPr id="56" name="object 56"/>
            <p:cNvSpPr txBox="1"/>
            <p:nvPr/>
          </p:nvSpPr>
          <p:spPr>
            <a:xfrm>
              <a:off x="4082719" y="1652536"/>
              <a:ext cx="1013460"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请求</a:t>
              </a:r>
              <a:r>
                <a:rPr sz="2000" b="1" spc="-10" dirty="0">
                  <a:solidFill>
                    <a:prstClr val="black"/>
                  </a:solidFill>
                  <a:cs typeface="Calibri"/>
                </a:rPr>
                <a:t>:</a:t>
              </a:r>
              <a:r>
                <a:rPr sz="2000" b="1" spc="-85" dirty="0">
                  <a:solidFill>
                    <a:prstClr val="black"/>
                  </a:solidFill>
                  <a:cs typeface="Calibri"/>
                </a:rPr>
                <a:t> </a:t>
              </a:r>
              <a:r>
                <a:rPr sz="2000" b="1" spc="-10" dirty="0">
                  <a:solidFill>
                    <a:prstClr val="black"/>
                  </a:solidFill>
                  <a:cs typeface="Calibri"/>
                </a:rPr>
                <a:t>14</a:t>
              </a:r>
              <a:endParaRPr sz="2000" dirty="0">
                <a:solidFill>
                  <a:prstClr val="black"/>
                </a:solidFill>
                <a:cs typeface="Calibri"/>
              </a:endParaRPr>
            </a:p>
          </p:txBody>
        </p:sp>
      </p:grpSp>
      <p:sp>
        <p:nvSpPr>
          <p:cNvPr id="58" name="object 58"/>
          <p:cNvSpPr/>
          <p:nvPr/>
        </p:nvSpPr>
        <p:spPr>
          <a:xfrm>
            <a:off x="3733800" y="2418254"/>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59" name="object 59"/>
          <p:cNvSpPr txBox="1"/>
          <p:nvPr/>
        </p:nvSpPr>
        <p:spPr>
          <a:xfrm>
            <a:off x="3733800" y="2425522"/>
            <a:ext cx="762000" cy="304800"/>
          </a:xfrm>
          <a:prstGeom prst="rect">
            <a:avLst/>
          </a:prstGeom>
        </p:spPr>
        <p:txBody>
          <a:bodyPr vert="horz" wrap="square" lIns="0" tIns="0" rIns="0" bIns="0" rtlCol="0">
            <a:spAutoFit/>
          </a:bodyPr>
          <a:lstStyle/>
          <a:p>
            <a:pPr algn="ctr"/>
            <a:r>
              <a:rPr b="1" dirty="0">
                <a:solidFill>
                  <a:prstClr val="black"/>
                </a:solidFill>
                <a:cs typeface="Calibri"/>
              </a:rPr>
              <a:t>14</a:t>
            </a:r>
            <a:endParaRPr dirty="0">
              <a:solidFill>
                <a:prstClr val="black"/>
              </a:solidFill>
              <a:cs typeface="Calibri"/>
            </a:endParaRPr>
          </a:p>
        </p:txBody>
      </p:sp>
      <p:sp>
        <p:nvSpPr>
          <p:cNvPr id="60" name="object 60"/>
          <p:cNvSpPr txBox="1"/>
          <p:nvPr/>
        </p:nvSpPr>
        <p:spPr>
          <a:xfrm>
            <a:off x="5972507" y="2424785"/>
            <a:ext cx="2428931" cy="307777"/>
          </a:xfrm>
          <a:prstGeom prst="rect">
            <a:avLst/>
          </a:prstGeom>
        </p:spPr>
        <p:txBody>
          <a:bodyPr vert="horz" wrap="square" lIns="0" tIns="0" rIns="0" bIns="0" rtlCol="0">
            <a:spAutoFit/>
          </a:bodyPr>
          <a:lstStyle/>
          <a:p>
            <a:pPr marL="12700" marR="5080">
              <a:lnSpc>
                <a:spcPts val="2350"/>
              </a:lnSpc>
            </a:pPr>
            <a:r>
              <a:rPr lang="zh-CN" altLang="en-US" sz="2000" b="1" i="1" dirty="0">
                <a:solidFill>
                  <a:prstClr val="black"/>
                </a:solidFill>
                <a:cs typeface="Calibri"/>
              </a:rPr>
              <a:t>块</a:t>
            </a:r>
            <a:r>
              <a:rPr sz="2000" b="1" i="1" dirty="0">
                <a:solidFill>
                  <a:prstClr val="black"/>
                </a:solidFill>
                <a:cs typeface="Calibri"/>
              </a:rPr>
              <a:t> b </a:t>
            </a:r>
            <a:r>
              <a:rPr lang="zh-CN" altLang="en-US" sz="2000" b="1" i="1" dirty="0">
                <a:solidFill>
                  <a:prstClr val="black"/>
                </a:solidFill>
                <a:cs typeface="Calibri"/>
              </a:rPr>
              <a:t>在缓存中</a:t>
            </a:r>
            <a:r>
              <a:rPr sz="2000" b="1" i="1" spc="-5" dirty="0">
                <a:solidFill>
                  <a:prstClr val="black"/>
                </a:solidFill>
                <a:cs typeface="Calibri"/>
              </a:rPr>
              <a:t>: </a:t>
            </a:r>
            <a:r>
              <a:rPr lang="zh-CN" altLang="en-US" sz="2000" b="1" i="1" spc="-5" dirty="0">
                <a:solidFill>
                  <a:srgbClr val="BC1E24"/>
                </a:solidFill>
                <a:cs typeface="Calibri"/>
              </a:rPr>
              <a:t>命中！</a:t>
            </a:r>
            <a:endParaRPr sz="2000" dirty="0">
              <a:solidFill>
                <a:prstClr val="black"/>
              </a:solidFill>
              <a:cs typeface="Calibri"/>
            </a:endParaRPr>
          </a:p>
        </p:txBody>
      </p:sp>
    </p:spTree>
    <p:extLst>
      <p:ext uri="{BB962C8B-B14F-4D97-AF65-F5344CB8AC3E}">
        <p14:creationId xmlns:p14="http://schemas.microsoft.com/office/powerpoint/2010/main" val="32440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p:bldP spid="59" grpId="1"/>
      <p:bldP spid="60" grpId="0"/>
      <p:bldP spid="6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spc="-5" dirty="0">
                <a:solidFill>
                  <a:prstClr val="black"/>
                </a:solidFill>
                <a:cs typeface="Calibri"/>
              </a:rPr>
              <a:t>DRAM </a:t>
            </a:r>
            <a:r>
              <a:rPr lang="zh-CN" altLang="en-US" b="1" dirty="0">
                <a:solidFill>
                  <a:prstClr val="black"/>
                </a:solidFill>
                <a:cs typeface="Calibri"/>
              </a:rPr>
              <a:t>集成了更好接口逻辑、更快的</a:t>
            </a:r>
            <a:r>
              <a:rPr lang="en-US" altLang="zh-CN" b="1" dirty="0">
                <a:solidFill>
                  <a:prstClr val="black"/>
                </a:solidFill>
                <a:cs typeface="Calibri"/>
              </a:rPr>
              <a:t>I/O</a:t>
            </a:r>
            <a:r>
              <a:rPr lang="zh-CN" altLang="en-US" b="1" dirty="0">
                <a:solidFill>
                  <a:prstClr val="black"/>
                </a:solidFill>
                <a:cs typeface="Calibri"/>
              </a:rPr>
              <a:t>传输接口</a:t>
            </a:r>
            <a:r>
              <a:rPr lang="en-US" altLang="zh-CN" b="1" dirty="0">
                <a:solidFill>
                  <a:prstClr val="black"/>
                </a:solidFill>
                <a:cs typeface="Calibri"/>
              </a:rPr>
              <a:t>(…)</a:t>
            </a:r>
          </a:p>
          <a:p>
            <a:pPr marL="756285" lvl="1" indent="-286385">
              <a:buClr>
                <a:srgbClr val="8D171A"/>
              </a:buClr>
              <a:buFont typeface="Wingdings"/>
              <a:buChar char=""/>
              <a:tabLst>
                <a:tab pos="756285" algn="l"/>
                <a:tab pos="756920" algn="l"/>
              </a:tabLst>
            </a:pPr>
            <a:r>
              <a:rPr lang="zh-CN" altLang="en-US" dirty="0">
                <a:solidFill>
                  <a:prstClr val="black"/>
                </a:solidFill>
                <a:cs typeface="Calibri"/>
              </a:rPr>
              <a:t>双倍数据速率同步</a:t>
            </a:r>
            <a:r>
              <a:rPr lang="en-US" altLang="zh-CN" dirty="0">
                <a:solidFill>
                  <a:prstClr val="black"/>
                </a:solidFill>
                <a:cs typeface="Calibri"/>
              </a:rPr>
              <a:t>DRAM (</a:t>
            </a:r>
            <a:r>
              <a:rPr lang="en-US" altLang="zh-CN" dirty="0">
                <a:solidFill>
                  <a:srgbClr val="ED1C24"/>
                </a:solidFill>
                <a:cs typeface="Calibri"/>
              </a:rPr>
              <a:t>Double Data-Rate</a:t>
            </a:r>
            <a:r>
              <a:rPr lang="zh-CN" altLang="en-US" spc="-110" dirty="0">
                <a:solidFill>
                  <a:srgbClr val="ED1C24"/>
                </a:solidFill>
                <a:cs typeface="Calibri"/>
              </a:rPr>
              <a:t> </a:t>
            </a:r>
            <a:r>
              <a:rPr lang="en-US" altLang="zh-CN" dirty="0">
                <a:solidFill>
                  <a:srgbClr val="ED1C24"/>
                </a:solidFill>
                <a:cs typeface="Calibri"/>
              </a:rPr>
              <a:t>SDRAM, </a:t>
            </a:r>
            <a:br>
              <a:rPr lang="en-US" altLang="zh-CN" dirty="0">
                <a:solidFill>
                  <a:srgbClr val="ED1C24"/>
                </a:solidFill>
                <a:cs typeface="Calibri"/>
              </a:rPr>
            </a:br>
            <a:r>
              <a:rPr lang="en-US" altLang="zh-CN" dirty="0">
                <a:solidFill>
                  <a:srgbClr val="ED1C24"/>
                </a:solidFill>
                <a:cs typeface="Calibri"/>
              </a:rPr>
              <a:t>                                              DDR SDRAM</a:t>
            </a:r>
            <a:r>
              <a:rPr lang="en-US" altLang="zh-CN" dirty="0">
                <a:solidFill>
                  <a:prstClr val="black"/>
                </a:solidFill>
                <a:cs typeface="Calibri"/>
              </a:rPr>
              <a:t>)</a:t>
            </a:r>
          </a:p>
          <a:p>
            <a:pPr marL="1155700" lvl="2">
              <a:spcBef>
                <a:spcPts val="475"/>
              </a:spcBef>
              <a:buFont typeface="Wingdings"/>
              <a:buChar char=""/>
              <a:tabLst>
                <a:tab pos="1155700" algn="l"/>
              </a:tabLst>
            </a:pPr>
            <a:r>
              <a:rPr lang="zh-CN" altLang="en-US" dirty="0">
                <a:solidFill>
                  <a:prstClr val="black"/>
                </a:solidFill>
              </a:rPr>
              <a:t>每个时钟周期每个引脚使用两个时钟沿传送两比特控制信号</a:t>
            </a:r>
            <a:endParaRPr lang="zh-CN" altLang="en-US" dirty="0">
              <a:solidFill>
                <a:prstClr val="black"/>
              </a:solidFill>
              <a:cs typeface="Calibri"/>
            </a:endParaRPr>
          </a:p>
          <a:p>
            <a:pPr marL="1155700" lvl="2">
              <a:spcBef>
                <a:spcPts val="475"/>
              </a:spcBef>
              <a:buFont typeface="Wingdings"/>
              <a:buChar char=""/>
              <a:tabLst>
                <a:tab pos="1155700" algn="l"/>
              </a:tabLst>
            </a:pPr>
            <a:r>
              <a:rPr lang="zh-CN" altLang="en-US" spc="-5" dirty="0">
                <a:solidFill>
                  <a:prstClr val="black"/>
                </a:solidFill>
                <a:cs typeface="Calibri"/>
              </a:rPr>
              <a:t>以预取缓冲区的大小来划分不同类型</a:t>
            </a:r>
            <a:r>
              <a:rPr lang="en-US" altLang="zh-CN" spc="-5" dirty="0">
                <a:solidFill>
                  <a:prstClr val="black"/>
                </a:solidFill>
                <a:cs typeface="Calibri"/>
              </a:rPr>
              <a:t>:</a:t>
            </a:r>
            <a:endParaRPr lang="zh-CN" altLang="en-US" dirty="0">
              <a:solidFill>
                <a:prstClr val="black"/>
              </a:solidFill>
              <a:cs typeface="Calibri"/>
            </a:endParaRPr>
          </a:p>
          <a:p>
            <a:pPr marL="1040765" indent="0">
              <a:spcBef>
                <a:spcPts val="475"/>
              </a:spcBef>
              <a:buNone/>
            </a:pPr>
            <a:r>
              <a:rPr lang="en-US" altLang="zh-CN" sz="2400" dirty="0">
                <a:solidFill>
                  <a:srgbClr val="ED1C24"/>
                </a:solidFill>
                <a:cs typeface="Calibri"/>
              </a:rPr>
              <a:t> DDR </a:t>
            </a:r>
            <a:r>
              <a:rPr lang="en-US" altLang="zh-CN" sz="2400" dirty="0">
                <a:solidFill>
                  <a:prstClr val="black"/>
                </a:solidFill>
                <a:cs typeface="Calibri"/>
              </a:rPr>
              <a:t>(2 </a:t>
            </a:r>
            <a:r>
              <a:rPr lang="en-US" altLang="zh-CN" sz="2400" spc="-5" dirty="0">
                <a:solidFill>
                  <a:prstClr val="black"/>
                </a:solidFill>
                <a:cs typeface="Calibri"/>
              </a:rPr>
              <a:t>bits), </a:t>
            </a:r>
            <a:r>
              <a:rPr lang="en-US" altLang="zh-CN" sz="2400" dirty="0">
                <a:solidFill>
                  <a:srgbClr val="ED1C24"/>
                </a:solidFill>
                <a:cs typeface="Calibri"/>
              </a:rPr>
              <a:t>DDR2 </a:t>
            </a:r>
            <a:r>
              <a:rPr lang="en-US" altLang="zh-CN" sz="2400" dirty="0">
                <a:solidFill>
                  <a:prstClr val="black"/>
                </a:solidFill>
                <a:cs typeface="Calibri"/>
              </a:rPr>
              <a:t>(4 </a:t>
            </a:r>
            <a:r>
              <a:rPr lang="en-US" altLang="zh-CN" sz="2400" spc="-5" dirty="0">
                <a:solidFill>
                  <a:prstClr val="black"/>
                </a:solidFill>
                <a:cs typeface="Calibri"/>
              </a:rPr>
              <a:t>bits), </a:t>
            </a:r>
            <a:r>
              <a:rPr lang="en-US" altLang="zh-CN" sz="2400" dirty="0">
                <a:solidFill>
                  <a:srgbClr val="ED1C24"/>
                </a:solidFill>
                <a:cs typeface="Calibri"/>
              </a:rPr>
              <a:t>DDR3 </a:t>
            </a:r>
            <a:r>
              <a:rPr lang="en-US" altLang="zh-CN" sz="2400" dirty="0">
                <a:solidFill>
                  <a:prstClr val="black"/>
                </a:solidFill>
                <a:cs typeface="Calibri"/>
              </a:rPr>
              <a:t>(8</a:t>
            </a:r>
            <a:r>
              <a:rPr lang="zh-CN" altLang="en-US" sz="2400" spc="-165" dirty="0">
                <a:solidFill>
                  <a:prstClr val="black"/>
                </a:solidFill>
                <a:cs typeface="Calibri"/>
              </a:rPr>
              <a:t> </a:t>
            </a:r>
            <a:r>
              <a:rPr lang="en-US" altLang="zh-CN" sz="2400" spc="-5" dirty="0">
                <a:solidFill>
                  <a:prstClr val="black"/>
                </a:solidFill>
                <a:cs typeface="Calibri"/>
              </a:rPr>
              <a:t>bits)</a:t>
            </a:r>
            <a:endParaRPr lang="zh-CN" altLang="en-US" sz="2400" dirty="0">
              <a:solidFill>
                <a:prstClr val="black"/>
              </a:solidFill>
              <a:cs typeface="Calibri"/>
            </a:endParaRPr>
          </a:p>
          <a:p>
            <a:pPr marL="1155700" lvl="2">
              <a:spcBef>
                <a:spcPts val="475"/>
              </a:spcBef>
              <a:buFont typeface="Wingdings"/>
              <a:buChar char=""/>
              <a:tabLst>
                <a:tab pos="1155700" algn="l"/>
              </a:tabLst>
            </a:pPr>
            <a:r>
              <a:rPr lang="zh-CN" altLang="en-US" spc="-5" dirty="0">
                <a:solidFill>
                  <a:prstClr val="black"/>
                </a:solidFill>
                <a:cs typeface="Calibri"/>
              </a:rPr>
              <a:t>到</a:t>
            </a:r>
            <a:r>
              <a:rPr lang="en-US" altLang="zh-CN" spc="-5" dirty="0">
                <a:solidFill>
                  <a:prstClr val="black"/>
                </a:solidFill>
                <a:cs typeface="Calibri"/>
              </a:rPr>
              <a:t>2010</a:t>
            </a:r>
            <a:r>
              <a:rPr lang="zh-CN" altLang="en-US" spc="-5" dirty="0">
                <a:solidFill>
                  <a:prstClr val="black"/>
                </a:solidFill>
                <a:cs typeface="Calibri"/>
              </a:rPr>
              <a:t>年，多数服务器和桌面系统均支持该标准</a:t>
            </a:r>
          </a:p>
          <a:p>
            <a:pPr marL="1155700" lvl="2">
              <a:spcBef>
                <a:spcPts val="475"/>
              </a:spcBef>
              <a:buFont typeface="Wingdings"/>
              <a:buChar char=""/>
              <a:tabLst>
                <a:tab pos="1155700" algn="l"/>
              </a:tabLst>
            </a:pPr>
            <a:r>
              <a:rPr lang="en-US" altLang="zh-CN" spc="-5" dirty="0">
                <a:solidFill>
                  <a:prstClr val="black"/>
                </a:solidFill>
                <a:cs typeface="Calibri"/>
              </a:rPr>
              <a:t>Intel Core i7 </a:t>
            </a:r>
            <a:r>
              <a:rPr lang="zh-CN" altLang="en-US" spc="-5" dirty="0">
                <a:solidFill>
                  <a:prstClr val="black"/>
                </a:solidFill>
                <a:cs typeface="Calibri"/>
              </a:rPr>
              <a:t>支持</a:t>
            </a:r>
            <a:r>
              <a:rPr lang="en-US" altLang="zh-CN" dirty="0">
                <a:solidFill>
                  <a:prstClr val="black"/>
                </a:solidFill>
                <a:cs typeface="Calibri"/>
              </a:rPr>
              <a:t>DDR3 </a:t>
            </a:r>
            <a:r>
              <a:rPr lang="zh-CN" altLang="en-US" dirty="0">
                <a:solidFill>
                  <a:prstClr val="black"/>
                </a:solidFill>
                <a:cs typeface="Calibri"/>
              </a:rPr>
              <a:t>和 </a:t>
            </a:r>
            <a:r>
              <a:rPr lang="en-US" altLang="zh-CN" dirty="0">
                <a:solidFill>
                  <a:prstClr val="black"/>
                </a:solidFill>
                <a:cs typeface="Calibri"/>
              </a:rPr>
              <a:t>DDR4</a:t>
            </a:r>
            <a:r>
              <a:rPr lang="zh-CN" altLang="en-US" spc="-120" dirty="0">
                <a:solidFill>
                  <a:prstClr val="black"/>
                </a:solidFill>
                <a:cs typeface="Calibri"/>
              </a:rPr>
              <a:t> </a:t>
            </a:r>
            <a:r>
              <a:rPr lang="en-US" altLang="zh-CN" dirty="0">
                <a:solidFill>
                  <a:prstClr val="black"/>
                </a:solidFill>
                <a:cs typeface="Calibri"/>
              </a:rPr>
              <a:t>SDRAM</a:t>
            </a:r>
          </a:p>
          <a:p>
            <a:endParaRPr lang="zh-CN" altLang="en-US" dirty="0">
              <a:solidFill>
                <a:prstClr val="black"/>
              </a:solidFill>
              <a:cs typeface="Calibri"/>
            </a:endParaRPr>
          </a:p>
          <a:p>
            <a:endParaRPr lang="zh-CN" altLang="en-US" dirty="0"/>
          </a:p>
        </p:txBody>
      </p:sp>
      <p:sp>
        <p:nvSpPr>
          <p:cNvPr id="3" name="标题 2"/>
          <p:cNvSpPr>
            <a:spLocks noGrp="1"/>
          </p:cNvSpPr>
          <p:nvPr>
            <p:ph type="title"/>
          </p:nvPr>
        </p:nvSpPr>
        <p:spPr/>
        <p:txBody>
          <a:bodyPr/>
          <a:lstStyle/>
          <a:p>
            <a:r>
              <a:rPr lang="zh-CN" altLang="en-US" spc="-5" dirty="0"/>
              <a:t>增强的</a:t>
            </a:r>
            <a:r>
              <a:rPr lang="en-US" altLang="zh-CN" spc="-5" dirty="0"/>
              <a:t>DRAMs</a:t>
            </a:r>
            <a:endParaRPr lang="zh-CN" altLang="en-US" dirty="0"/>
          </a:p>
        </p:txBody>
      </p:sp>
    </p:spTree>
    <p:extLst>
      <p:ext uri="{BB962C8B-B14F-4D97-AF65-F5344CB8AC3E}">
        <p14:creationId xmlns:p14="http://schemas.microsoft.com/office/powerpoint/2010/main" val="17485224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9066D2-04F4-4142-95F2-9AD47AC65FDA}"/>
              </a:ext>
            </a:extLst>
          </p:cNvPr>
          <p:cNvSpPr>
            <a:spLocks noGrp="1"/>
          </p:cNvSpPr>
          <p:nvPr>
            <p:ph idx="1"/>
          </p:nvPr>
        </p:nvSpPr>
        <p:spPr/>
        <p:txBody>
          <a:bodyPr/>
          <a:lstStyle/>
          <a:p>
            <a:pPr marL="0" indent="0">
              <a:buNone/>
            </a:pPr>
            <a:r>
              <a:rPr lang="en-US" altLang="zh-CN" dirty="0"/>
              <a:t> </a:t>
            </a:r>
            <a:endParaRPr lang="zh-CN" altLang="en-US" dirty="0"/>
          </a:p>
        </p:txBody>
      </p:sp>
      <p:sp>
        <p:nvSpPr>
          <p:cNvPr id="4" name="object 4"/>
          <p:cNvSpPr/>
          <p:nvPr/>
        </p:nvSpPr>
        <p:spPr>
          <a:xfrm>
            <a:off x="3352800" y="2895600"/>
            <a:ext cx="685800" cy="1371600"/>
          </a:xfrm>
          <a:custGeom>
            <a:avLst/>
            <a:gdLst/>
            <a:ahLst/>
            <a:cxnLst/>
            <a:rect l="l" t="t" r="r" b="b"/>
            <a:pathLst>
              <a:path w="685800" h="1371600">
                <a:moveTo>
                  <a:pt x="685800" y="1028700"/>
                </a:moveTo>
                <a:lnTo>
                  <a:pt x="0" y="1028700"/>
                </a:lnTo>
                <a:lnTo>
                  <a:pt x="342900" y="1371600"/>
                </a:lnTo>
                <a:lnTo>
                  <a:pt x="685800" y="1028700"/>
                </a:lnTo>
                <a:close/>
              </a:path>
              <a:path w="685800" h="1371600">
                <a:moveTo>
                  <a:pt x="514350" y="342900"/>
                </a:moveTo>
                <a:lnTo>
                  <a:pt x="171450" y="342900"/>
                </a:lnTo>
                <a:lnTo>
                  <a:pt x="171450" y="1028700"/>
                </a:lnTo>
                <a:lnTo>
                  <a:pt x="514350" y="1028700"/>
                </a:lnTo>
                <a:lnTo>
                  <a:pt x="514350" y="342900"/>
                </a:lnTo>
                <a:close/>
              </a:path>
              <a:path w="685800" h="1371600">
                <a:moveTo>
                  <a:pt x="342900" y="0"/>
                </a:moveTo>
                <a:lnTo>
                  <a:pt x="0" y="342900"/>
                </a:lnTo>
                <a:lnTo>
                  <a:pt x="685800" y="342900"/>
                </a:lnTo>
                <a:lnTo>
                  <a:pt x="342900" y="0"/>
                </a:lnTo>
                <a:close/>
              </a:path>
            </a:pathLst>
          </a:custGeom>
          <a:solidFill>
            <a:srgbClr val="CCCCCC"/>
          </a:solid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374090" y="475183"/>
            <a:ext cx="8693710" cy="553998"/>
          </a:xfrm>
          <a:prstGeom prst="rect">
            <a:avLst/>
          </a:prstGeom>
        </p:spPr>
        <p:txBody>
          <a:bodyPr vert="horz" wrap="square" lIns="0" tIns="0" rIns="0" bIns="0" rtlCol="0">
            <a:spAutoFit/>
          </a:bodyPr>
          <a:lstStyle/>
          <a:p>
            <a:pPr marL="12700">
              <a:lnSpc>
                <a:spcPct val="100000"/>
              </a:lnSpc>
            </a:pPr>
            <a:r>
              <a:rPr lang="zh-CN" altLang="en-US" spc="-5" dirty="0"/>
              <a:t>高速缓存的基本概念</a:t>
            </a:r>
            <a:r>
              <a:rPr spc="-5" dirty="0"/>
              <a:t>:</a:t>
            </a:r>
            <a:r>
              <a:rPr spc="-50" dirty="0"/>
              <a:t> </a:t>
            </a:r>
            <a:r>
              <a:rPr lang="zh-CN" altLang="en-US" spc="-50" dirty="0"/>
              <a:t>不命中</a:t>
            </a:r>
            <a:endParaRPr dirty="0"/>
          </a:p>
        </p:txBody>
      </p:sp>
      <p:sp>
        <p:nvSpPr>
          <p:cNvPr id="67" name="object 67"/>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sp>
        <p:nvSpPr>
          <p:cNvPr id="6" name="object 6"/>
          <p:cNvSpPr/>
          <p:nvPr/>
        </p:nvSpPr>
        <p:spPr>
          <a:xfrm>
            <a:off x="1905000" y="4267200"/>
            <a:ext cx="3581400" cy="2057400"/>
          </a:xfrm>
          <a:custGeom>
            <a:avLst/>
            <a:gdLst/>
            <a:ahLst/>
            <a:cxnLst/>
            <a:rect l="l" t="t" r="r" b="b"/>
            <a:pathLst>
              <a:path w="3581400" h="2057400">
                <a:moveTo>
                  <a:pt x="0" y="0"/>
                </a:moveTo>
                <a:lnTo>
                  <a:pt x="3581400" y="0"/>
                </a:lnTo>
                <a:lnTo>
                  <a:pt x="3581400" y="2057400"/>
                </a:lnTo>
                <a:lnTo>
                  <a:pt x="0" y="2057400"/>
                </a:lnTo>
                <a:lnTo>
                  <a:pt x="0" y="0"/>
                </a:lnTo>
                <a:close/>
              </a:path>
            </a:pathLst>
          </a:custGeom>
          <a:solidFill>
            <a:srgbClr val="D6D5EB"/>
          </a:solidFill>
        </p:spPr>
        <p:txBody>
          <a:bodyPr wrap="square" lIns="0" tIns="0" rIns="0" bIns="0" rtlCol="0"/>
          <a:lstStyle/>
          <a:p>
            <a:endParaRPr>
              <a:solidFill>
                <a:prstClr val="black"/>
              </a:solidFill>
            </a:endParaRPr>
          </a:p>
        </p:txBody>
      </p:sp>
      <p:sp>
        <p:nvSpPr>
          <p:cNvPr id="7" name="object 7"/>
          <p:cNvSpPr/>
          <p:nvPr/>
        </p:nvSpPr>
        <p:spPr>
          <a:xfrm>
            <a:off x="1905000" y="4267200"/>
            <a:ext cx="3581400" cy="2057400"/>
          </a:xfrm>
          <a:custGeom>
            <a:avLst/>
            <a:gdLst/>
            <a:ahLst/>
            <a:cxnLst/>
            <a:rect l="l" t="t" r="r" b="b"/>
            <a:pathLst>
              <a:path w="3581400" h="2057400">
                <a:moveTo>
                  <a:pt x="0" y="0"/>
                </a:moveTo>
                <a:lnTo>
                  <a:pt x="3581400" y="0"/>
                </a:lnTo>
                <a:lnTo>
                  <a:pt x="3581400" y="2057400"/>
                </a:lnTo>
                <a:lnTo>
                  <a:pt x="0" y="20574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905000" y="2272385"/>
            <a:ext cx="3581400" cy="609600"/>
          </a:xfrm>
          <a:custGeom>
            <a:avLst/>
            <a:gdLst/>
            <a:ahLst/>
            <a:cxnLst/>
            <a:rect l="l" t="t" r="r" b="b"/>
            <a:pathLst>
              <a:path w="3581400" h="609600">
                <a:moveTo>
                  <a:pt x="0" y="0"/>
                </a:moveTo>
                <a:lnTo>
                  <a:pt x="3581400" y="0"/>
                </a:lnTo>
                <a:lnTo>
                  <a:pt x="3581400" y="609600"/>
                </a:lnTo>
                <a:lnTo>
                  <a:pt x="0" y="609600"/>
                </a:lnTo>
                <a:lnTo>
                  <a:pt x="0" y="0"/>
                </a:lnTo>
                <a:close/>
              </a:path>
            </a:pathLst>
          </a:custGeom>
          <a:solidFill>
            <a:srgbClr val="D6D5EB"/>
          </a:solidFill>
        </p:spPr>
        <p:txBody>
          <a:bodyPr wrap="square" lIns="0" tIns="0" rIns="0" bIns="0" rtlCol="0"/>
          <a:lstStyle/>
          <a:p>
            <a:endParaRPr>
              <a:solidFill>
                <a:prstClr val="black"/>
              </a:solidFill>
            </a:endParaRPr>
          </a:p>
        </p:txBody>
      </p:sp>
      <p:sp>
        <p:nvSpPr>
          <p:cNvPr id="9" name="object 9"/>
          <p:cNvSpPr/>
          <p:nvPr/>
        </p:nvSpPr>
        <p:spPr>
          <a:xfrm>
            <a:off x="1905000" y="2272385"/>
            <a:ext cx="3581400" cy="609600"/>
          </a:xfrm>
          <a:custGeom>
            <a:avLst/>
            <a:gdLst/>
            <a:ahLst/>
            <a:cxnLst/>
            <a:rect l="l" t="t" r="r" b="b"/>
            <a:pathLst>
              <a:path w="3581400" h="609600">
                <a:moveTo>
                  <a:pt x="0" y="0"/>
                </a:moveTo>
                <a:lnTo>
                  <a:pt x="3581400" y="0"/>
                </a:lnTo>
                <a:lnTo>
                  <a:pt x="3581400" y="609600"/>
                </a:lnTo>
                <a:lnTo>
                  <a:pt x="0" y="6096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574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20574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8956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3" name="object 13"/>
          <p:cNvSpPr/>
          <p:nvPr/>
        </p:nvSpPr>
        <p:spPr>
          <a:xfrm>
            <a:off x="28956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7338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37338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45720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4572000" y="4419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0574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0574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28956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1" name="object 21"/>
          <p:cNvSpPr/>
          <p:nvPr/>
        </p:nvSpPr>
        <p:spPr>
          <a:xfrm>
            <a:off x="28956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37338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3" name="object 23"/>
          <p:cNvSpPr/>
          <p:nvPr/>
        </p:nvSpPr>
        <p:spPr>
          <a:xfrm>
            <a:off x="37338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45720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5" name="object 25"/>
          <p:cNvSpPr/>
          <p:nvPr/>
        </p:nvSpPr>
        <p:spPr>
          <a:xfrm>
            <a:off x="4572000" y="4800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20574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7" name="object 27"/>
          <p:cNvSpPr/>
          <p:nvPr/>
        </p:nvSpPr>
        <p:spPr>
          <a:xfrm>
            <a:off x="20574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28956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p:nvPr/>
        </p:nvSpPr>
        <p:spPr>
          <a:xfrm>
            <a:off x="28956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7338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1" name="object 31"/>
          <p:cNvSpPr/>
          <p:nvPr/>
        </p:nvSpPr>
        <p:spPr>
          <a:xfrm>
            <a:off x="37338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5720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3" name="object 33"/>
          <p:cNvSpPr/>
          <p:nvPr/>
        </p:nvSpPr>
        <p:spPr>
          <a:xfrm>
            <a:off x="4572000" y="5181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20574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5" name="object 35"/>
          <p:cNvSpPr txBox="1"/>
          <p:nvPr/>
        </p:nvSpPr>
        <p:spPr>
          <a:xfrm>
            <a:off x="2057400" y="5562600"/>
            <a:ext cx="762000" cy="304800"/>
          </a:xfrm>
          <a:prstGeom prst="rect">
            <a:avLst/>
          </a:prstGeom>
        </p:spPr>
        <p:txBody>
          <a:bodyPr vert="horz" wrap="square" lIns="0" tIns="0" rIns="0" bIns="0" rtlCol="0">
            <a:spAutoFit/>
          </a:bodyPr>
          <a:lstStyle/>
          <a:p>
            <a:pPr algn="ctr"/>
            <a:r>
              <a:rPr b="1" dirty="0">
                <a:solidFill>
                  <a:prstClr val="black"/>
                </a:solidFill>
                <a:cs typeface="Calibri"/>
              </a:rPr>
              <a:t>12</a:t>
            </a:r>
            <a:endParaRPr>
              <a:solidFill>
                <a:prstClr val="black"/>
              </a:solidFill>
              <a:cs typeface="Calibri"/>
            </a:endParaRPr>
          </a:p>
        </p:txBody>
      </p:sp>
      <p:sp>
        <p:nvSpPr>
          <p:cNvPr id="36" name="object 36"/>
          <p:cNvSpPr/>
          <p:nvPr/>
        </p:nvSpPr>
        <p:spPr>
          <a:xfrm>
            <a:off x="28956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7" name="object 37"/>
          <p:cNvSpPr/>
          <p:nvPr/>
        </p:nvSpPr>
        <p:spPr>
          <a:xfrm>
            <a:off x="28956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38" name="object 38"/>
          <p:cNvSpPr txBox="1"/>
          <p:nvPr/>
        </p:nvSpPr>
        <p:spPr>
          <a:xfrm>
            <a:off x="3159886"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1</a:t>
            </a:r>
            <a:endParaRPr>
              <a:solidFill>
                <a:prstClr val="black"/>
              </a:solidFill>
              <a:cs typeface="Calibri"/>
            </a:endParaRPr>
          </a:p>
          <a:p>
            <a:pPr marL="57785">
              <a:spcBef>
                <a:spcPts val="840"/>
              </a:spcBef>
            </a:pPr>
            <a:r>
              <a:rPr b="1" dirty="0">
                <a:solidFill>
                  <a:prstClr val="black"/>
                </a:solidFill>
                <a:cs typeface="Calibri"/>
              </a:rPr>
              <a:t>5</a:t>
            </a:r>
            <a:endParaRPr>
              <a:solidFill>
                <a:prstClr val="black"/>
              </a:solidFill>
              <a:cs typeface="Calibri"/>
            </a:endParaRPr>
          </a:p>
          <a:p>
            <a:pPr marL="57785">
              <a:spcBef>
                <a:spcPts val="840"/>
              </a:spcBef>
            </a:pPr>
            <a:r>
              <a:rPr b="1" dirty="0">
                <a:solidFill>
                  <a:prstClr val="black"/>
                </a:solidFill>
                <a:cs typeface="Calibri"/>
              </a:rPr>
              <a:t>9</a:t>
            </a:r>
            <a:endParaRPr>
              <a:solidFill>
                <a:prstClr val="black"/>
              </a:solidFill>
              <a:cs typeface="Calibri"/>
            </a:endParaRPr>
          </a:p>
          <a:p>
            <a:pPr>
              <a:spcBef>
                <a:spcPts val="840"/>
              </a:spcBef>
            </a:pPr>
            <a:r>
              <a:rPr b="1" dirty="0">
                <a:solidFill>
                  <a:prstClr val="black"/>
                </a:solidFill>
                <a:cs typeface="Calibri"/>
              </a:rPr>
              <a:t>13</a:t>
            </a:r>
            <a:endParaRPr>
              <a:solidFill>
                <a:prstClr val="black"/>
              </a:solidFill>
              <a:cs typeface="Calibri"/>
            </a:endParaRPr>
          </a:p>
        </p:txBody>
      </p:sp>
      <p:sp>
        <p:nvSpPr>
          <p:cNvPr id="39" name="object 39"/>
          <p:cNvSpPr/>
          <p:nvPr/>
        </p:nvSpPr>
        <p:spPr>
          <a:xfrm>
            <a:off x="37338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0" name="object 40"/>
          <p:cNvSpPr/>
          <p:nvPr/>
        </p:nvSpPr>
        <p:spPr>
          <a:xfrm>
            <a:off x="37338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41" name="object 41"/>
          <p:cNvSpPr txBox="1"/>
          <p:nvPr/>
        </p:nvSpPr>
        <p:spPr>
          <a:xfrm>
            <a:off x="3998085"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2</a:t>
            </a:r>
            <a:endParaRPr>
              <a:solidFill>
                <a:prstClr val="black"/>
              </a:solidFill>
              <a:cs typeface="Calibri"/>
            </a:endParaRPr>
          </a:p>
          <a:p>
            <a:pPr marL="57785">
              <a:spcBef>
                <a:spcPts val="840"/>
              </a:spcBef>
            </a:pPr>
            <a:r>
              <a:rPr b="1" dirty="0">
                <a:solidFill>
                  <a:prstClr val="black"/>
                </a:solidFill>
                <a:cs typeface="Calibri"/>
              </a:rPr>
              <a:t>6</a:t>
            </a:r>
            <a:endParaRPr>
              <a:solidFill>
                <a:prstClr val="black"/>
              </a:solidFill>
              <a:cs typeface="Calibri"/>
            </a:endParaRPr>
          </a:p>
          <a:p>
            <a:pPr>
              <a:spcBef>
                <a:spcPts val="840"/>
              </a:spcBef>
            </a:pPr>
            <a:r>
              <a:rPr b="1" dirty="0">
                <a:solidFill>
                  <a:prstClr val="black"/>
                </a:solidFill>
                <a:cs typeface="Calibri"/>
              </a:rPr>
              <a:t>10</a:t>
            </a:r>
            <a:endParaRPr>
              <a:solidFill>
                <a:prstClr val="black"/>
              </a:solidFill>
              <a:cs typeface="Calibri"/>
            </a:endParaRPr>
          </a:p>
          <a:p>
            <a:pPr>
              <a:spcBef>
                <a:spcPts val="840"/>
              </a:spcBef>
            </a:pPr>
            <a:r>
              <a:rPr b="1" dirty="0">
                <a:solidFill>
                  <a:prstClr val="black"/>
                </a:solidFill>
                <a:cs typeface="Calibri"/>
              </a:rPr>
              <a:t>14</a:t>
            </a:r>
            <a:endParaRPr>
              <a:solidFill>
                <a:prstClr val="black"/>
              </a:solidFill>
              <a:cs typeface="Calibri"/>
            </a:endParaRPr>
          </a:p>
        </p:txBody>
      </p:sp>
      <p:sp>
        <p:nvSpPr>
          <p:cNvPr id="42" name="object 42"/>
          <p:cNvSpPr/>
          <p:nvPr/>
        </p:nvSpPr>
        <p:spPr>
          <a:xfrm>
            <a:off x="45720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45720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44" name="object 44"/>
          <p:cNvSpPr txBox="1"/>
          <p:nvPr/>
        </p:nvSpPr>
        <p:spPr>
          <a:xfrm>
            <a:off x="4836285"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3</a:t>
            </a:r>
            <a:endParaRPr>
              <a:solidFill>
                <a:prstClr val="black"/>
              </a:solidFill>
              <a:cs typeface="Calibri"/>
            </a:endParaRPr>
          </a:p>
          <a:p>
            <a:pPr marL="57785">
              <a:spcBef>
                <a:spcPts val="840"/>
              </a:spcBef>
            </a:pPr>
            <a:r>
              <a:rPr b="1" dirty="0">
                <a:solidFill>
                  <a:prstClr val="black"/>
                </a:solidFill>
                <a:cs typeface="Calibri"/>
              </a:rPr>
              <a:t>7</a:t>
            </a:r>
            <a:endParaRPr>
              <a:solidFill>
                <a:prstClr val="black"/>
              </a:solidFill>
              <a:cs typeface="Calibri"/>
            </a:endParaRPr>
          </a:p>
          <a:p>
            <a:pPr>
              <a:spcBef>
                <a:spcPts val="840"/>
              </a:spcBef>
            </a:pPr>
            <a:r>
              <a:rPr b="1" dirty="0">
                <a:solidFill>
                  <a:prstClr val="black"/>
                </a:solidFill>
                <a:cs typeface="Calibri"/>
              </a:rPr>
              <a:t>11</a:t>
            </a:r>
            <a:endParaRPr>
              <a:solidFill>
                <a:prstClr val="black"/>
              </a:solidFill>
              <a:cs typeface="Calibri"/>
            </a:endParaRPr>
          </a:p>
          <a:p>
            <a:pPr>
              <a:spcBef>
                <a:spcPts val="840"/>
              </a:spcBef>
            </a:pPr>
            <a:r>
              <a:rPr b="1" dirty="0">
                <a:solidFill>
                  <a:prstClr val="black"/>
                </a:solidFill>
                <a:cs typeface="Calibri"/>
              </a:rPr>
              <a:t>15</a:t>
            </a:r>
            <a:endParaRPr>
              <a:solidFill>
                <a:prstClr val="black"/>
              </a:solidFill>
              <a:cs typeface="Calibri"/>
            </a:endParaRPr>
          </a:p>
        </p:txBody>
      </p:sp>
      <p:sp>
        <p:nvSpPr>
          <p:cNvPr id="45" name="object 45"/>
          <p:cNvSpPr/>
          <p:nvPr/>
        </p:nvSpPr>
        <p:spPr>
          <a:xfrm>
            <a:off x="2286000" y="6096000"/>
            <a:ext cx="3048000" cy="1905"/>
          </a:xfrm>
          <a:custGeom>
            <a:avLst/>
            <a:gdLst/>
            <a:ahLst/>
            <a:cxnLst/>
            <a:rect l="l" t="t" r="r" b="b"/>
            <a:pathLst>
              <a:path w="3048000" h="1904">
                <a:moveTo>
                  <a:pt x="0" y="0"/>
                </a:moveTo>
                <a:lnTo>
                  <a:pt x="3048000" y="1473"/>
                </a:lnTo>
              </a:path>
            </a:pathLst>
          </a:custGeom>
          <a:ln w="88900">
            <a:solidFill>
              <a:srgbClr val="000000"/>
            </a:solidFill>
            <a:prstDash val="dot"/>
          </a:ln>
        </p:spPr>
        <p:txBody>
          <a:bodyPr wrap="square" lIns="0" tIns="0" rIns="0" bIns="0" rtlCol="0"/>
          <a:lstStyle/>
          <a:p>
            <a:endParaRPr>
              <a:solidFill>
                <a:prstClr val="black"/>
              </a:solidFill>
            </a:endParaRPr>
          </a:p>
        </p:txBody>
      </p:sp>
      <p:sp>
        <p:nvSpPr>
          <p:cNvPr id="46" name="object 46"/>
          <p:cNvSpPr txBox="1"/>
          <p:nvPr/>
        </p:nvSpPr>
        <p:spPr>
          <a:xfrm>
            <a:off x="2057400"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8</a:t>
            </a:r>
            <a:endParaRPr>
              <a:solidFill>
                <a:prstClr val="black"/>
              </a:solidFill>
              <a:cs typeface="Calibri"/>
            </a:endParaRPr>
          </a:p>
        </p:txBody>
      </p:sp>
      <p:sp>
        <p:nvSpPr>
          <p:cNvPr id="47" name="object 47"/>
          <p:cNvSpPr/>
          <p:nvPr/>
        </p:nvSpPr>
        <p:spPr>
          <a:xfrm>
            <a:off x="2895600" y="2424785"/>
            <a:ext cx="0" cy="304800"/>
          </a:xfrm>
          <a:custGeom>
            <a:avLst/>
            <a:gdLst/>
            <a:ahLst/>
            <a:cxnLst/>
            <a:rect l="l" t="t" r="r" b="b"/>
            <a:pathLst>
              <a:path h="304800">
                <a:moveTo>
                  <a:pt x="0" y="304800"/>
                </a:moveTo>
                <a:lnTo>
                  <a:pt x="0" y="0"/>
                </a:lnTo>
                <a:lnTo>
                  <a:pt x="0" y="30480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p:nvPr/>
        </p:nvSpPr>
        <p:spPr>
          <a:xfrm>
            <a:off x="2895600" y="2424785"/>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49" name="object 49"/>
          <p:cNvSpPr txBox="1"/>
          <p:nvPr/>
        </p:nvSpPr>
        <p:spPr>
          <a:xfrm>
            <a:off x="2895600" y="2425522"/>
            <a:ext cx="762000" cy="304800"/>
          </a:xfrm>
          <a:prstGeom prst="rect">
            <a:avLst/>
          </a:prstGeom>
        </p:spPr>
        <p:txBody>
          <a:bodyPr vert="horz" wrap="square" lIns="0" tIns="0" rIns="0" bIns="0" rtlCol="0">
            <a:spAutoFit/>
          </a:bodyPr>
          <a:lstStyle/>
          <a:p>
            <a:pPr algn="ctr">
              <a:lnSpc>
                <a:spcPts val="2155"/>
              </a:lnSpc>
            </a:pPr>
            <a:r>
              <a:rPr b="1" dirty="0">
                <a:solidFill>
                  <a:prstClr val="black"/>
                </a:solidFill>
                <a:cs typeface="Calibri"/>
              </a:rPr>
              <a:t>9</a:t>
            </a:r>
            <a:endParaRPr>
              <a:solidFill>
                <a:prstClr val="black"/>
              </a:solidFill>
              <a:cs typeface="Calibri"/>
            </a:endParaRPr>
          </a:p>
        </p:txBody>
      </p:sp>
      <p:sp>
        <p:nvSpPr>
          <p:cNvPr id="50" name="object 50"/>
          <p:cNvSpPr txBox="1"/>
          <p:nvPr/>
        </p:nvSpPr>
        <p:spPr>
          <a:xfrm>
            <a:off x="3733800"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14</a:t>
            </a:r>
            <a:endParaRPr dirty="0">
              <a:solidFill>
                <a:prstClr val="black"/>
              </a:solidFill>
              <a:cs typeface="Calibri"/>
            </a:endParaRPr>
          </a:p>
        </p:txBody>
      </p:sp>
      <p:sp>
        <p:nvSpPr>
          <p:cNvPr id="51" name="object 51"/>
          <p:cNvSpPr txBox="1"/>
          <p:nvPr/>
        </p:nvSpPr>
        <p:spPr>
          <a:xfrm>
            <a:off x="4572000" y="2424785"/>
            <a:ext cx="762000" cy="304800"/>
          </a:xfrm>
          <a:prstGeom prst="rect">
            <a:avLst/>
          </a:prstGeom>
          <a:solidFill>
            <a:srgbClr val="FFFFFF"/>
          </a:solidFill>
          <a:ln w="28575">
            <a:solidFill>
              <a:srgbClr val="000000"/>
            </a:solidFill>
          </a:ln>
        </p:spPr>
        <p:txBody>
          <a:bodyPr vert="horz" wrap="square" lIns="0" tIns="0" rIns="0" bIns="0" rtlCol="0">
            <a:spAutoFit/>
          </a:bodyPr>
          <a:lstStyle/>
          <a:p>
            <a:pPr algn="ctr">
              <a:lnSpc>
                <a:spcPts val="2050"/>
              </a:lnSpc>
            </a:pPr>
            <a:r>
              <a:rPr b="1" dirty="0">
                <a:solidFill>
                  <a:prstClr val="black"/>
                </a:solidFill>
                <a:cs typeface="Calibri"/>
              </a:rPr>
              <a:t>3</a:t>
            </a:r>
            <a:endParaRPr>
              <a:solidFill>
                <a:prstClr val="black"/>
              </a:solidFill>
              <a:cs typeface="Calibri"/>
            </a:endParaRPr>
          </a:p>
        </p:txBody>
      </p:sp>
      <p:sp>
        <p:nvSpPr>
          <p:cNvPr id="52" name="object 52"/>
          <p:cNvSpPr txBox="1"/>
          <p:nvPr/>
        </p:nvSpPr>
        <p:spPr>
          <a:xfrm>
            <a:off x="867504" y="2374498"/>
            <a:ext cx="782955"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缓存</a:t>
            </a:r>
            <a:endParaRPr sz="2400" dirty="0">
              <a:solidFill>
                <a:prstClr val="black"/>
              </a:solidFill>
              <a:cs typeface="Calibri"/>
            </a:endParaRPr>
          </a:p>
        </p:txBody>
      </p:sp>
      <p:sp>
        <p:nvSpPr>
          <p:cNvPr id="53" name="object 53"/>
          <p:cNvSpPr txBox="1"/>
          <p:nvPr/>
        </p:nvSpPr>
        <p:spPr>
          <a:xfrm>
            <a:off x="535881" y="4369414"/>
            <a:ext cx="1113155"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存储器</a:t>
            </a:r>
            <a:endParaRPr sz="2400" dirty="0">
              <a:solidFill>
                <a:prstClr val="black"/>
              </a:solidFill>
              <a:cs typeface="Calibri"/>
            </a:endParaRPr>
          </a:p>
        </p:txBody>
      </p:sp>
      <p:grpSp>
        <p:nvGrpSpPr>
          <p:cNvPr id="68" name="组合 67">
            <a:extLst>
              <a:ext uri="{FF2B5EF4-FFF2-40B4-BE49-F238E27FC236}">
                <a16:creationId xmlns:a16="http://schemas.microsoft.com/office/drawing/2014/main" id="{B99DE246-B53A-457F-AD93-2D72CDD5706C}"/>
              </a:ext>
            </a:extLst>
          </p:cNvPr>
          <p:cNvGrpSpPr/>
          <p:nvPr/>
        </p:nvGrpSpPr>
        <p:grpSpPr>
          <a:xfrm>
            <a:off x="3352800" y="1295400"/>
            <a:ext cx="5290304" cy="990600"/>
            <a:chOff x="3352800" y="1295400"/>
            <a:chExt cx="5290304" cy="990600"/>
          </a:xfrm>
        </p:grpSpPr>
        <p:sp>
          <p:nvSpPr>
            <p:cNvPr id="3" name="object 3"/>
            <p:cNvSpPr/>
            <p:nvPr/>
          </p:nvSpPr>
          <p:spPr>
            <a:xfrm>
              <a:off x="3352800" y="1295400"/>
              <a:ext cx="685800" cy="990600"/>
            </a:xfrm>
            <a:custGeom>
              <a:avLst/>
              <a:gdLst/>
              <a:ahLst/>
              <a:cxnLst/>
              <a:rect l="l" t="t" r="r" b="b"/>
              <a:pathLst>
                <a:path w="685800" h="990600">
                  <a:moveTo>
                    <a:pt x="685800" y="647700"/>
                  </a:moveTo>
                  <a:lnTo>
                    <a:pt x="0" y="647700"/>
                  </a:lnTo>
                  <a:lnTo>
                    <a:pt x="342900" y="990600"/>
                  </a:lnTo>
                  <a:lnTo>
                    <a:pt x="685800" y="647700"/>
                  </a:lnTo>
                  <a:close/>
                </a:path>
                <a:path w="685800" h="990600">
                  <a:moveTo>
                    <a:pt x="514350" y="342900"/>
                  </a:moveTo>
                  <a:lnTo>
                    <a:pt x="171450" y="342900"/>
                  </a:lnTo>
                  <a:lnTo>
                    <a:pt x="171450" y="647700"/>
                  </a:lnTo>
                  <a:lnTo>
                    <a:pt x="514350" y="647700"/>
                  </a:lnTo>
                  <a:lnTo>
                    <a:pt x="514350" y="342900"/>
                  </a:lnTo>
                  <a:close/>
                </a:path>
                <a:path w="685800" h="990600">
                  <a:moveTo>
                    <a:pt x="342900" y="0"/>
                  </a:moveTo>
                  <a:lnTo>
                    <a:pt x="0" y="342900"/>
                  </a:lnTo>
                  <a:lnTo>
                    <a:pt x="685800" y="342900"/>
                  </a:lnTo>
                  <a:lnTo>
                    <a:pt x="342900" y="0"/>
                  </a:lnTo>
                  <a:close/>
                </a:path>
              </a:pathLst>
            </a:custGeom>
            <a:solidFill>
              <a:srgbClr val="CCCCCC"/>
            </a:solidFill>
          </p:spPr>
          <p:txBody>
            <a:bodyPr wrap="square" lIns="0" tIns="0" rIns="0" bIns="0" rtlCol="0"/>
            <a:lstStyle/>
            <a:p>
              <a:endParaRPr>
                <a:solidFill>
                  <a:prstClr val="black"/>
                </a:solidFill>
              </a:endParaRPr>
            </a:p>
          </p:txBody>
        </p:sp>
        <p:sp>
          <p:nvSpPr>
            <p:cNvPr id="54" name="object 54"/>
            <p:cNvSpPr txBox="1"/>
            <p:nvPr/>
          </p:nvSpPr>
          <p:spPr>
            <a:xfrm>
              <a:off x="5997059" y="1607246"/>
              <a:ext cx="2646045" cy="307777"/>
            </a:xfrm>
            <a:prstGeom prst="rect">
              <a:avLst/>
            </a:prstGeom>
          </p:spPr>
          <p:txBody>
            <a:bodyPr vert="horz" wrap="square" lIns="0" tIns="0" rIns="0" bIns="0" rtlCol="0">
              <a:spAutoFit/>
            </a:bodyPr>
            <a:lstStyle/>
            <a:p>
              <a:pPr marL="12700"/>
              <a:r>
                <a:rPr lang="zh-CN" altLang="en-US" sz="2000" b="1" i="1" spc="-10" dirty="0">
                  <a:solidFill>
                    <a:prstClr val="black"/>
                  </a:solidFill>
                  <a:cs typeface="Calibri"/>
                </a:rPr>
                <a:t>请求块</a:t>
              </a:r>
              <a:r>
                <a:rPr sz="2000" b="1" i="1" spc="-5" dirty="0">
                  <a:solidFill>
                    <a:prstClr val="black"/>
                  </a:solidFill>
                  <a:cs typeface="Calibri"/>
                </a:rPr>
                <a:t> </a:t>
              </a:r>
              <a:r>
                <a:rPr sz="2000" b="1" i="1" dirty="0">
                  <a:solidFill>
                    <a:prstClr val="black"/>
                  </a:solidFill>
                  <a:cs typeface="Calibri"/>
                </a:rPr>
                <a:t>b</a:t>
              </a:r>
              <a:r>
                <a:rPr lang="zh-CN" altLang="en-US" sz="2000" b="1" i="1" dirty="0">
                  <a:solidFill>
                    <a:prstClr val="black"/>
                  </a:solidFill>
                  <a:cs typeface="Calibri"/>
                </a:rPr>
                <a:t>中的数据</a:t>
              </a:r>
              <a:endParaRPr sz="2000" dirty="0">
                <a:solidFill>
                  <a:prstClr val="black"/>
                </a:solidFill>
                <a:cs typeface="Calibri"/>
              </a:endParaRPr>
            </a:p>
          </p:txBody>
        </p:sp>
        <p:sp>
          <p:nvSpPr>
            <p:cNvPr id="55" name="object 55"/>
            <p:cNvSpPr txBox="1"/>
            <p:nvPr/>
          </p:nvSpPr>
          <p:spPr>
            <a:xfrm>
              <a:off x="4082719" y="1652536"/>
              <a:ext cx="1013460"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请求</a:t>
              </a:r>
              <a:r>
                <a:rPr sz="2000" b="1" spc="-10" dirty="0">
                  <a:solidFill>
                    <a:prstClr val="black"/>
                  </a:solidFill>
                  <a:cs typeface="Calibri"/>
                </a:rPr>
                <a:t>:</a:t>
              </a:r>
              <a:r>
                <a:rPr sz="2000" b="1" spc="-85" dirty="0">
                  <a:solidFill>
                    <a:prstClr val="black"/>
                  </a:solidFill>
                  <a:cs typeface="Calibri"/>
                </a:rPr>
                <a:t> </a:t>
              </a:r>
              <a:r>
                <a:rPr sz="2000" b="1" spc="-10" dirty="0">
                  <a:solidFill>
                    <a:prstClr val="black"/>
                  </a:solidFill>
                  <a:cs typeface="Calibri"/>
                </a:rPr>
                <a:t>12</a:t>
              </a:r>
              <a:endParaRPr sz="2000" dirty="0">
                <a:solidFill>
                  <a:prstClr val="black"/>
                </a:solidFill>
                <a:cs typeface="Calibri"/>
              </a:endParaRPr>
            </a:p>
          </p:txBody>
        </p:sp>
      </p:grpSp>
      <p:sp>
        <p:nvSpPr>
          <p:cNvPr id="56" name="object 56"/>
          <p:cNvSpPr txBox="1"/>
          <p:nvPr/>
        </p:nvSpPr>
        <p:spPr>
          <a:xfrm>
            <a:off x="6013394" y="2252861"/>
            <a:ext cx="2393950" cy="615553"/>
          </a:xfrm>
          <a:prstGeom prst="rect">
            <a:avLst/>
          </a:prstGeom>
        </p:spPr>
        <p:txBody>
          <a:bodyPr vert="horz" wrap="square" lIns="0" tIns="0" rIns="0" bIns="0" rtlCol="0">
            <a:spAutoFit/>
          </a:bodyPr>
          <a:lstStyle/>
          <a:p>
            <a:pPr marL="12700" marR="5080">
              <a:lnSpc>
                <a:spcPts val="2350"/>
              </a:lnSpc>
            </a:pPr>
            <a:r>
              <a:rPr lang="zh-CN" altLang="en-US" sz="2000" b="1" i="1" dirty="0">
                <a:solidFill>
                  <a:prstClr val="black"/>
                </a:solidFill>
                <a:cs typeface="Calibri"/>
              </a:rPr>
              <a:t>块 </a:t>
            </a:r>
            <a:r>
              <a:rPr lang="en-US" altLang="zh-CN" sz="2000" b="1" i="1" dirty="0">
                <a:solidFill>
                  <a:prstClr val="black"/>
                </a:solidFill>
                <a:cs typeface="Calibri"/>
              </a:rPr>
              <a:t>b</a:t>
            </a:r>
            <a:r>
              <a:rPr lang="zh-CN" altLang="en-US" sz="2000" b="1" i="1" dirty="0">
                <a:solidFill>
                  <a:prstClr val="black"/>
                </a:solidFill>
                <a:cs typeface="Calibri"/>
              </a:rPr>
              <a:t> 不在缓存中</a:t>
            </a:r>
            <a:r>
              <a:rPr sz="2000" b="1" i="1" spc="-5" dirty="0">
                <a:solidFill>
                  <a:prstClr val="black"/>
                </a:solidFill>
                <a:cs typeface="Calibri"/>
              </a:rPr>
              <a:t>: </a:t>
            </a:r>
            <a:r>
              <a:rPr lang="en-US" sz="2000" b="1" i="1" spc="-5" dirty="0">
                <a:solidFill>
                  <a:prstClr val="black"/>
                </a:solidFill>
                <a:cs typeface="Calibri"/>
              </a:rPr>
              <a:t> </a:t>
            </a:r>
          </a:p>
          <a:p>
            <a:pPr marL="12700" marR="5080">
              <a:lnSpc>
                <a:spcPts val="2350"/>
              </a:lnSpc>
            </a:pPr>
            <a:r>
              <a:rPr lang="zh-CN" altLang="en-US" sz="2000" b="1" i="1" spc="-5" dirty="0">
                <a:solidFill>
                  <a:srgbClr val="C00000"/>
                </a:solidFill>
                <a:cs typeface="Calibri"/>
              </a:rPr>
              <a:t>不命中！</a:t>
            </a:r>
            <a:endParaRPr sz="2000" dirty="0">
              <a:solidFill>
                <a:srgbClr val="C00000"/>
              </a:solidFill>
              <a:cs typeface="Calibri"/>
            </a:endParaRPr>
          </a:p>
        </p:txBody>
      </p:sp>
      <p:grpSp>
        <p:nvGrpSpPr>
          <p:cNvPr id="69" name="组合 68">
            <a:extLst>
              <a:ext uri="{FF2B5EF4-FFF2-40B4-BE49-F238E27FC236}">
                <a16:creationId xmlns:a16="http://schemas.microsoft.com/office/drawing/2014/main" id="{26D2D23D-7950-4990-B412-79F6B840FEE2}"/>
              </a:ext>
            </a:extLst>
          </p:cNvPr>
          <p:cNvGrpSpPr/>
          <p:nvPr/>
        </p:nvGrpSpPr>
        <p:grpSpPr>
          <a:xfrm>
            <a:off x="4082718" y="3392282"/>
            <a:ext cx="4344196" cy="343760"/>
            <a:chOff x="4082718" y="3392282"/>
            <a:chExt cx="4344196" cy="343760"/>
          </a:xfrm>
        </p:grpSpPr>
        <p:sp>
          <p:nvSpPr>
            <p:cNvPr id="57" name="object 57"/>
            <p:cNvSpPr txBox="1"/>
            <p:nvPr/>
          </p:nvSpPr>
          <p:spPr>
            <a:xfrm>
              <a:off x="6020899" y="3392282"/>
              <a:ext cx="2406015" cy="307777"/>
            </a:xfrm>
            <a:prstGeom prst="rect">
              <a:avLst/>
            </a:prstGeom>
          </p:spPr>
          <p:txBody>
            <a:bodyPr vert="horz" wrap="square" lIns="0" tIns="0" rIns="0" bIns="0" rtlCol="0">
              <a:spAutoFit/>
            </a:bodyPr>
            <a:lstStyle/>
            <a:p>
              <a:pPr marL="12700" marR="5080">
                <a:lnSpc>
                  <a:spcPts val="2350"/>
                </a:lnSpc>
              </a:pPr>
              <a:r>
                <a:rPr lang="zh-CN" altLang="en-US" sz="2000" b="1" i="1" dirty="0">
                  <a:solidFill>
                    <a:prstClr val="black"/>
                  </a:solidFill>
                  <a:cs typeface="Calibri"/>
                </a:rPr>
                <a:t>从存储器中取出块</a:t>
              </a:r>
              <a:r>
                <a:rPr lang="en-US" altLang="zh-CN" sz="2000" b="1" i="1" dirty="0">
                  <a:solidFill>
                    <a:prstClr val="black"/>
                  </a:solidFill>
                  <a:cs typeface="Calibri"/>
                </a:rPr>
                <a:t> b </a:t>
              </a:r>
              <a:endParaRPr sz="2000" dirty="0">
                <a:solidFill>
                  <a:prstClr val="black"/>
                </a:solidFill>
                <a:cs typeface="Calibri"/>
              </a:endParaRPr>
            </a:p>
          </p:txBody>
        </p:sp>
        <p:sp>
          <p:nvSpPr>
            <p:cNvPr id="58" name="object 58"/>
            <p:cNvSpPr txBox="1"/>
            <p:nvPr/>
          </p:nvSpPr>
          <p:spPr>
            <a:xfrm>
              <a:off x="4082718" y="3428265"/>
              <a:ext cx="1013460"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请求</a:t>
              </a:r>
              <a:r>
                <a:rPr sz="2000" b="1" spc="-10" dirty="0">
                  <a:solidFill>
                    <a:prstClr val="black"/>
                  </a:solidFill>
                  <a:cs typeface="Calibri"/>
                </a:rPr>
                <a:t>:</a:t>
              </a:r>
              <a:r>
                <a:rPr sz="2000" b="1" spc="-85" dirty="0">
                  <a:solidFill>
                    <a:prstClr val="black"/>
                  </a:solidFill>
                  <a:cs typeface="Calibri"/>
                </a:rPr>
                <a:t> </a:t>
              </a:r>
              <a:r>
                <a:rPr sz="2000" b="1" spc="-10" dirty="0">
                  <a:solidFill>
                    <a:prstClr val="black"/>
                  </a:solidFill>
                  <a:cs typeface="Calibri"/>
                </a:rPr>
                <a:t>12</a:t>
              </a:r>
              <a:endParaRPr sz="2000" dirty="0">
                <a:solidFill>
                  <a:prstClr val="black"/>
                </a:solidFill>
                <a:cs typeface="Calibri"/>
              </a:endParaRPr>
            </a:p>
          </p:txBody>
        </p:sp>
      </p:grpSp>
      <p:sp>
        <p:nvSpPr>
          <p:cNvPr id="59" name="object 59"/>
          <p:cNvSpPr/>
          <p:nvPr/>
        </p:nvSpPr>
        <p:spPr>
          <a:xfrm>
            <a:off x="2057400" y="5553075"/>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59496"/>
          </a:solidFill>
        </p:spPr>
        <p:txBody>
          <a:bodyPr wrap="square" lIns="0" tIns="0" rIns="0" bIns="0" rtlCol="0"/>
          <a:lstStyle/>
          <a:p>
            <a:endParaRPr>
              <a:solidFill>
                <a:prstClr val="black"/>
              </a:solidFill>
            </a:endParaRPr>
          </a:p>
        </p:txBody>
      </p:sp>
      <p:sp>
        <p:nvSpPr>
          <p:cNvPr id="60" name="object 60"/>
          <p:cNvSpPr/>
          <p:nvPr/>
        </p:nvSpPr>
        <p:spPr>
          <a:xfrm>
            <a:off x="2057400" y="5562600"/>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321686" y="4419600"/>
            <a:ext cx="245110" cy="1428750"/>
          </a:xfrm>
          <a:prstGeom prst="rect">
            <a:avLst/>
          </a:prstGeom>
        </p:spPr>
        <p:txBody>
          <a:bodyPr vert="horz" wrap="square" lIns="0" tIns="0" rIns="0" bIns="0" rtlCol="0">
            <a:spAutoFit/>
          </a:bodyPr>
          <a:lstStyle/>
          <a:p>
            <a:pPr marL="57785"/>
            <a:r>
              <a:rPr b="1" dirty="0">
                <a:solidFill>
                  <a:prstClr val="black"/>
                </a:solidFill>
                <a:cs typeface="Calibri"/>
              </a:rPr>
              <a:t>0</a:t>
            </a:r>
            <a:endParaRPr>
              <a:solidFill>
                <a:prstClr val="black"/>
              </a:solidFill>
              <a:cs typeface="Calibri"/>
            </a:endParaRPr>
          </a:p>
          <a:p>
            <a:pPr marL="57785">
              <a:spcBef>
                <a:spcPts val="840"/>
              </a:spcBef>
            </a:pPr>
            <a:r>
              <a:rPr b="1" dirty="0">
                <a:solidFill>
                  <a:prstClr val="black"/>
                </a:solidFill>
                <a:cs typeface="Calibri"/>
              </a:rPr>
              <a:t>4</a:t>
            </a:r>
            <a:endParaRPr>
              <a:solidFill>
                <a:prstClr val="black"/>
              </a:solidFill>
              <a:cs typeface="Calibri"/>
            </a:endParaRPr>
          </a:p>
          <a:p>
            <a:pPr marL="57785">
              <a:spcBef>
                <a:spcPts val="840"/>
              </a:spcBef>
            </a:pPr>
            <a:r>
              <a:rPr b="1" dirty="0">
                <a:solidFill>
                  <a:prstClr val="black"/>
                </a:solidFill>
                <a:cs typeface="Calibri"/>
              </a:rPr>
              <a:t>8</a:t>
            </a:r>
            <a:endParaRPr>
              <a:solidFill>
                <a:prstClr val="black"/>
              </a:solidFill>
              <a:cs typeface="Calibri"/>
            </a:endParaRPr>
          </a:p>
          <a:p>
            <a:pPr>
              <a:spcBef>
                <a:spcPts val="840"/>
              </a:spcBef>
            </a:pPr>
            <a:r>
              <a:rPr b="1" dirty="0">
                <a:solidFill>
                  <a:prstClr val="black"/>
                </a:solidFill>
                <a:cs typeface="Calibri"/>
              </a:rPr>
              <a:t>12</a:t>
            </a:r>
            <a:endParaRPr>
              <a:solidFill>
                <a:prstClr val="black"/>
              </a:solidFill>
              <a:cs typeface="Calibri"/>
            </a:endParaRPr>
          </a:p>
        </p:txBody>
      </p:sp>
      <p:sp>
        <p:nvSpPr>
          <p:cNvPr id="62" name="object 62"/>
          <p:cNvSpPr txBox="1"/>
          <p:nvPr/>
        </p:nvSpPr>
        <p:spPr>
          <a:xfrm>
            <a:off x="2590800" y="3429000"/>
            <a:ext cx="762000" cy="304800"/>
          </a:xfrm>
          <a:prstGeom prst="rect">
            <a:avLst/>
          </a:prstGeom>
          <a:solidFill>
            <a:srgbClr val="F59496"/>
          </a:solidFill>
          <a:ln w="28575">
            <a:solidFill>
              <a:srgbClr val="000000"/>
            </a:solidFill>
          </a:ln>
        </p:spPr>
        <p:txBody>
          <a:bodyPr vert="horz" wrap="square" lIns="0" tIns="0" rIns="0" bIns="0" rtlCol="0">
            <a:spAutoFit/>
          </a:bodyPr>
          <a:lstStyle/>
          <a:p>
            <a:pPr algn="ctr">
              <a:lnSpc>
                <a:spcPts val="2045"/>
              </a:lnSpc>
            </a:pPr>
            <a:r>
              <a:rPr b="1" dirty="0">
                <a:solidFill>
                  <a:prstClr val="black"/>
                </a:solidFill>
                <a:cs typeface="Calibri"/>
              </a:rPr>
              <a:t>12</a:t>
            </a:r>
            <a:endParaRPr dirty="0">
              <a:solidFill>
                <a:prstClr val="black"/>
              </a:solidFill>
              <a:cs typeface="Calibri"/>
            </a:endParaRPr>
          </a:p>
        </p:txBody>
      </p:sp>
      <p:sp>
        <p:nvSpPr>
          <p:cNvPr id="63" name="object 63"/>
          <p:cNvSpPr/>
          <p:nvPr/>
        </p:nvSpPr>
        <p:spPr>
          <a:xfrm>
            <a:off x="2895600" y="2425522"/>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solidFill>
            <a:srgbClr val="F59496"/>
          </a:solidFill>
        </p:spPr>
        <p:txBody>
          <a:bodyPr wrap="square" lIns="0" tIns="0" rIns="0" bIns="0" rtlCol="0"/>
          <a:lstStyle/>
          <a:p>
            <a:endParaRPr>
              <a:solidFill>
                <a:prstClr val="black"/>
              </a:solidFill>
            </a:endParaRPr>
          </a:p>
        </p:txBody>
      </p:sp>
      <p:sp>
        <p:nvSpPr>
          <p:cNvPr id="64" name="object 64"/>
          <p:cNvSpPr/>
          <p:nvPr/>
        </p:nvSpPr>
        <p:spPr>
          <a:xfrm>
            <a:off x="2895600" y="2425522"/>
            <a:ext cx="762000" cy="304800"/>
          </a:xfrm>
          <a:custGeom>
            <a:avLst/>
            <a:gdLst/>
            <a:ahLst/>
            <a:cxnLst/>
            <a:rect l="l" t="t" r="r" b="b"/>
            <a:pathLst>
              <a:path w="762000" h="304800">
                <a:moveTo>
                  <a:pt x="0" y="0"/>
                </a:moveTo>
                <a:lnTo>
                  <a:pt x="762000" y="0"/>
                </a:lnTo>
                <a:lnTo>
                  <a:pt x="762000" y="304800"/>
                </a:lnTo>
                <a:lnTo>
                  <a:pt x="0" y="304800"/>
                </a:lnTo>
                <a:lnTo>
                  <a:pt x="0" y="0"/>
                </a:lnTo>
                <a:close/>
              </a:path>
            </a:pathLst>
          </a:custGeom>
          <a:ln w="28575">
            <a:solidFill>
              <a:srgbClr val="000000"/>
            </a:solidFill>
          </a:ln>
        </p:spPr>
        <p:txBody>
          <a:bodyPr wrap="square" lIns="0" tIns="0" rIns="0" bIns="0" rtlCol="0"/>
          <a:lstStyle/>
          <a:p>
            <a:endParaRPr>
              <a:solidFill>
                <a:prstClr val="black"/>
              </a:solidFill>
            </a:endParaRPr>
          </a:p>
        </p:txBody>
      </p:sp>
      <p:sp>
        <p:nvSpPr>
          <p:cNvPr id="65" name="object 65"/>
          <p:cNvSpPr txBox="1"/>
          <p:nvPr/>
        </p:nvSpPr>
        <p:spPr>
          <a:xfrm>
            <a:off x="2895600" y="2425522"/>
            <a:ext cx="762000" cy="304800"/>
          </a:xfrm>
          <a:prstGeom prst="rect">
            <a:avLst/>
          </a:prstGeom>
        </p:spPr>
        <p:txBody>
          <a:bodyPr vert="horz" wrap="square" lIns="0" tIns="0" rIns="0" bIns="0" rtlCol="0">
            <a:spAutoFit/>
          </a:bodyPr>
          <a:lstStyle/>
          <a:p>
            <a:pPr algn="ctr"/>
            <a:r>
              <a:rPr b="1" dirty="0">
                <a:solidFill>
                  <a:prstClr val="black"/>
                </a:solidFill>
                <a:cs typeface="Calibri"/>
              </a:rPr>
              <a:t>12</a:t>
            </a:r>
            <a:endParaRPr>
              <a:solidFill>
                <a:prstClr val="black"/>
              </a:solidFill>
              <a:cs typeface="Calibri"/>
            </a:endParaRPr>
          </a:p>
        </p:txBody>
      </p:sp>
      <p:sp>
        <p:nvSpPr>
          <p:cNvPr id="66" name="object 66"/>
          <p:cNvSpPr txBox="1"/>
          <p:nvPr/>
        </p:nvSpPr>
        <p:spPr>
          <a:xfrm>
            <a:off x="6020899" y="4223927"/>
            <a:ext cx="2799573" cy="2077492"/>
          </a:xfrm>
          <a:prstGeom prst="rect">
            <a:avLst/>
          </a:prstGeom>
        </p:spPr>
        <p:txBody>
          <a:bodyPr vert="horz" wrap="square" lIns="0" tIns="0" rIns="0" bIns="0" rtlCol="0">
            <a:spAutoFit/>
          </a:bodyPr>
          <a:lstStyle/>
          <a:p>
            <a:pPr marL="12700">
              <a:lnSpc>
                <a:spcPts val="2385"/>
              </a:lnSpc>
              <a:spcBef>
                <a:spcPts val="600"/>
              </a:spcBef>
            </a:pPr>
            <a:r>
              <a:rPr lang="zh-CN" altLang="en-US" sz="2400" b="1" i="1" dirty="0">
                <a:solidFill>
                  <a:prstClr val="black"/>
                </a:solidFill>
                <a:cs typeface="Calibri"/>
              </a:rPr>
              <a:t>块 </a:t>
            </a:r>
            <a:r>
              <a:rPr lang="en-US" altLang="zh-CN" sz="2400" b="1" i="1" dirty="0">
                <a:solidFill>
                  <a:prstClr val="black"/>
                </a:solidFill>
                <a:cs typeface="Calibri"/>
              </a:rPr>
              <a:t>b </a:t>
            </a:r>
            <a:r>
              <a:rPr lang="zh-CN" altLang="en-US" sz="2400" b="1" i="1" dirty="0">
                <a:solidFill>
                  <a:prstClr val="black"/>
                </a:solidFill>
                <a:cs typeface="Calibri"/>
              </a:rPr>
              <a:t>存储在缓存中</a:t>
            </a:r>
            <a:endParaRPr sz="2400" dirty="0">
              <a:solidFill>
                <a:prstClr val="black"/>
              </a:solidFill>
              <a:cs typeface="Calibri"/>
            </a:endParaRPr>
          </a:p>
          <a:p>
            <a:pPr marL="128270" marR="136525" indent="-115570">
              <a:lnSpc>
                <a:spcPts val="2110"/>
              </a:lnSpc>
              <a:spcBef>
                <a:spcPts val="600"/>
              </a:spcBef>
              <a:buFont typeface="Arial"/>
              <a:buChar char="•"/>
              <a:tabLst>
                <a:tab pos="128905" algn="l"/>
              </a:tabLst>
            </a:pPr>
            <a:r>
              <a:rPr lang="zh-CN" altLang="en-US" sz="2000" spc="-5" dirty="0">
                <a:solidFill>
                  <a:srgbClr val="BC1E24"/>
                </a:solidFill>
                <a:cs typeface="Calibri"/>
              </a:rPr>
              <a:t>放置策略</a:t>
            </a:r>
            <a:r>
              <a:rPr lang="en-US" altLang="zh-CN" sz="2000" spc="-5" dirty="0">
                <a:solidFill>
                  <a:srgbClr val="BC1E24"/>
                </a:solidFill>
                <a:cs typeface="Calibri"/>
              </a:rPr>
              <a:t>(</a:t>
            </a:r>
            <a:r>
              <a:rPr sz="2000" spc="-5" dirty="0">
                <a:solidFill>
                  <a:srgbClr val="BC1E24"/>
                </a:solidFill>
                <a:cs typeface="Calibri"/>
              </a:rPr>
              <a:t>Placement policy</a:t>
            </a:r>
            <a:r>
              <a:rPr lang="en-US" sz="2000" spc="-5" dirty="0">
                <a:solidFill>
                  <a:srgbClr val="BC1E24"/>
                </a:solidFill>
                <a:cs typeface="Calibri"/>
              </a:rPr>
              <a:t>)</a:t>
            </a:r>
            <a:r>
              <a:rPr sz="2000" spc="-5" dirty="0">
                <a:solidFill>
                  <a:srgbClr val="BC1E24"/>
                </a:solidFill>
                <a:cs typeface="Calibri"/>
              </a:rPr>
              <a:t>:  </a:t>
            </a:r>
            <a:r>
              <a:rPr lang="zh-CN" altLang="en-US" sz="2000" spc="-5" dirty="0">
                <a:solidFill>
                  <a:prstClr val="black"/>
                </a:solidFill>
                <a:cs typeface="Calibri"/>
              </a:rPr>
              <a:t>决定块</a:t>
            </a:r>
            <a:r>
              <a:rPr lang="en-US" altLang="zh-CN" sz="2000" spc="-5" dirty="0">
                <a:solidFill>
                  <a:prstClr val="black"/>
                </a:solidFill>
                <a:cs typeface="Calibri"/>
              </a:rPr>
              <a:t>b</a:t>
            </a:r>
            <a:r>
              <a:rPr lang="zh-CN" altLang="en-US" sz="2000" spc="-5" dirty="0">
                <a:solidFill>
                  <a:prstClr val="black"/>
                </a:solidFill>
                <a:cs typeface="Calibri"/>
              </a:rPr>
              <a:t>放在缓存中的位置</a:t>
            </a:r>
            <a:endParaRPr sz="2000" dirty="0">
              <a:solidFill>
                <a:prstClr val="black"/>
              </a:solidFill>
              <a:cs typeface="Calibri"/>
            </a:endParaRPr>
          </a:p>
          <a:p>
            <a:pPr marL="128270" marR="281940" indent="-115570">
              <a:lnSpc>
                <a:spcPts val="2110"/>
              </a:lnSpc>
              <a:spcBef>
                <a:spcPts val="600"/>
              </a:spcBef>
              <a:buFont typeface="Arial"/>
              <a:buChar char="•"/>
              <a:tabLst>
                <a:tab pos="128905" algn="l"/>
              </a:tabLst>
            </a:pPr>
            <a:r>
              <a:rPr lang="zh-CN" altLang="en-US" sz="2000" spc="-10" dirty="0">
                <a:solidFill>
                  <a:srgbClr val="BC1E24"/>
                </a:solidFill>
                <a:cs typeface="Calibri"/>
              </a:rPr>
              <a:t>替换策略</a:t>
            </a:r>
            <a:r>
              <a:rPr lang="en-US" altLang="zh-CN" sz="2000" spc="-10" dirty="0">
                <a:solidFill>
                  <a:srgbClr val="BC1E24"/>
                </a:solidFill>
                <a:cs typeface="Calibri"/>
              </a:rPr>
              <a:t>(</a:t>
            </a:r>
            <a:r>
              <a:rPr sz="2000" spc="-10" dirty="0">
                <a:solidFill>
                  <a:srgbClr val="BC1E24"/>
                </a:solidFill>
                <a:cs typeface="Calibri"/>
              </a:rPr>
              <a:t>Replacement </a:t>
            </a:r>
            <a:r>
              <a:rPr sz="2000" spc="-5" dirty="0">
                <a:solidFill>
                  <a:srgbClr val="BC1E24"/>
                </a:solidFill>
                <a:cs typeface="Calibri"/>
              </a:rPr>
              <a:t>policy</a:t>
            </a:r>
            <a:r>
              <a:rPr lang="en-US" sz="2000" spc="-5" dirty="0">
                <a:solidFill>
                  <a:srgbClr val="BC1E24"/>
                </a:solidFill>
                <a:cs typeface="Calibri"/>
              </a:rPr>
              <a:t>)</a:t>
            </a:r>
            <a:r>
              <a:rPr sz="2000" spc="-5" dirty="0">
                <a:solidFill>
                  <a:srgbClr val="BC1E24"/>
                </a:solidFill>
                <a:cs typeface="Calibri"/>
              </a:rPr>
              <a:t>:  </a:t>
            </a:r>
            <a:r>
              <a:rPr lang="zh-CN" altLang="en-US" sz="2000" spc="-5" dirty="0">
                <a:solidFill>
                  <a:prstClr val="black"/>
                </a:solidFill>
                <a:cs typeface="Calibri"/>
              </a:rPr>
              <a:t>决定该替换存储器中的哪一块</a:t>
            </a:r>
            <a:endParaRPr sz="2000" dirty="0">
              <a:solidFill>
                <a:prstClr val="black"/>
              </a:solidFill>
              <a:cs typeface="Calibri"/>
            </a:endParaRPr>
          </a:p>
        </p:txBody>
      </p:sp>
    </p:spTree>
    <p:extLst>
      <p:ext uri="{BB962C8B-B14F-4D97-AF65-F5344CB8AC3E}">
        <p14:creationId xmlns:p14="http://schemas.microsoft.com/office/powerpoint/2010/main" val="392029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up)">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xit" presetSubtype="0" fill="hold" grpId="2" nodeType="withEffect">
                                  <p:stCondLst>
                                    <p:cond delay="0"/>
                                  </p:stCondLst>
                                  <p:childTnLst>
                                    <p:set>
                                      <p:cBhvr>
                                        <p:cTn id="34" dur="1" fill="hold">
                                          <p:stCondLst>
                                            <p:cond delay="0"/>
                                          </p:stCondLst>
                                        </p:cTn>
                                        <p:tgtEl>
                                          <p:spTgt spid="6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6" grpId="0"/>
      <p:bldP spid="59" grpId="0" animBg="1"/>
      <p:bldP spid="62" grpId="1" animBg="1"/>
      <p:bldP spid="62" grpId="2" animBg="1"/>
      <p:bldP spid="65" grpId="1"/>
      <p:bldP spid="66"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92DEC4D7-7508-451A-9280-AA8B2DFC6386}"/>
              </a:ext>
            </a:extLst>
          </p:cNvPr>
          <p:cNvSpPr>
            <a:spLocks noGrp="1"/>
          </p:cNvSpPr>
          <p:nvPr>
            <p:ph idx="1"/>
          </p:nvPr>
        </p:nvSpPr>
        <p:spPr/>
        <p:txBody>
          <a:bodyPr/>
          <a:lstStyle/>
          <a:p>
            <a:pPr marL="355600">
              <a:spcBef>
                <a:spcPts val="600"/>
              </a:spcBef>
              <a:buClr>
                <a:srgbClr val="8D171A"/>
              </a:buClr>
              <a:buSzPct val="60416"/>
              <a:buFont typeface="Wingdings 2"/>
              <a:buChar char=""/>
              <a:tabLst>
                <a:tab pos="355600" algn="l"/>
              </a:tabLst>
            </a:pPr>
            <a:r>
              <a:rPr lang="zh-CN" altLang="en-US" b="1" dirty="0">
                <a:solidFill>
                  <a:srgbClr val="BC1E24"/>
                </a:solidFill>
                <a:cs typeface="Calibri"/>
              </a:rPr>
              <a:t>冷不命中（或</a:t>
            </a:r>
            <a:r>
              <a:rPr lang="zh-CN" altLang="en-US" b="1" dirty="0" smtClean="0">
                <a:solidFill>
                  <a:srgbClr val="BC1E24"/>
                </a:solidFill>
                <a:cs typeface="Calibri"/>
              </a:rPr>
              <a:t>强制不</a:t>
            </a:r>
            <a:r>
              <a:rPr lang="zh-CN" altLang="en-US" b="1" dirty="0">
                <a:solidFill>
                  <a:srgbClr val="BC1E24"/>
                </a:solidFill>
                <a:cs typeface="Calibri"/>
              </a:rPr>
              <a:t>命中）</a:t>
            </a:r>
            <a:endParaRPr lang="zh-CN" altLang="en-US" dirty="0">
              <a:solidFill>
                <a:prstClr val="black"/>
              </a:solidFill>
              <a:cs typeface="Calibri"/>
            </a:endParaRPr>
          </a:p>
          <a:p>
            <a:pPr marL="756285" lvl="1" indent="-286385">
              <a:spcBef>
                <a:spcPts val="600"/>
              </a:spcBef>
              <a:buClr>
                <a:srgbClr val="8D171A"/>
              </a:buClr>
              <a:buFont typeface="Wingdings"/>
              <a:buChar char=""/>
              <a:tabLst>
                <a:tab pos="756285" algn="l"/>
                <a:tab pos="756920" algn="l"/>
              </a:tabLst>
            </a:pPr>
            <a:r>
              <a:rPr lang="zh-CN" altLang="en-US" spc="-5" dirty="0">
                <a:solidFill>
                  <a:prstClr val="black"/>
                </a:solidFill>
                <a:cs typeface="Calibri"/>
              </a:rPr>
              <a:t>当缓存为空时，对任何数据的请求都会不命中</a:t>
            </a:r>
            <a:endParaRPr lang="zh-CN" altLang="en-US" dirty="0">
              <a:solidFill>
                <a:prstClr val="black"/>
              </a:solidFill>
              <a:cs typeface="Calibri"/>
            </a:endParaRPr>
          </a:p>
          <a:p>
            <a:pPr marL="355600">
              <a:spcBef>
                <a:spcPts val="600"/>
              </a:spcBef>
              <a:buClr>
                <a:srgbClr val="8D171A"/>
              </a:buClr>
              <a:buSzPct val="58333"/>
              <a:buFont typeface="Wingdings 2"/>
              <a:buChar char=""/>
              <a:tabLst>
                <a:tab pos="355600" algn="l"/>
              </a:tabLst>
            </a:pPr>
            <a:r>
              <a:rPr lang="zh-CN" altLang="en-US" b="1" spc="-5" dirty="0">
                <a:solidFill>
                  <a:srgbClr val="BC1E24"/>
                </a:solidFill>
                <a:cs typeface="Calibri"/>
              </a:rPr>
              <a:t>冲突不命中</a:t>
            </a:r>
            <a:endParaRPr lang="zh-CN" altLang="en-US" dirty="0">
              <a:solidFill>
                <a:prstClr val="black"/>
              </a:solidFill>
              <a:cs typeface="Calibri"/>
            </a:endParaRPr>
          </a:p>
          <a:p>
            <a:pPr marL="756285" marR="589915" lvl="1" indent="-286385">
              <a:spcBef>
                <a:spcPts val="600"/>
              </a:spcBef>
              <a:buClr>
                <a:srgbClr val="8D171A"/>
              </a:buClr>
              <a:buFont typeface="Wingdings"/>
              <a:buChar char=""/>
              <a:tabLst>
                <a:tab pos="756285" algn="l"/>
                <a:tab pos="756920" algn="l"/>
              </a:tabLst>
            </a:pPr>
            <a:r>
              <a:rPr lang="zh-CN" altLang="en-US" spc="-5" dirty="0">
                <a:solidFill>
                  <a:prstClr val="black"/>
                </a:solidFill>
                <a:cs typeface="Calibri"/>
              </a:rPr>
              <a:t>大部分缓存将第</a:t>
            </a:r>
            <a:r>
              <a:rPr lang="en-US" altLang="zh-CN" spc="-5" dirty="0">
                <a:solidFill>
                  <a:prstClr val="black"/>
                </a:solidFill>
                <a:cs typeface="Calibri"/>
              </a:rPr>
              <a:t>k+1</a:t>
            </a:r>
            <a:r>
              <a:rPr lang="zh-CN" altLang="en-US" spc="-5" dirty="0">
                <a:solidFill>
                  <a:prstClr val="black"/>
                </a:solidFill>
                <a:cs typeface="Calibri"/>
              </a:rPr>
              <a:t>层的某个块限制在第</a:t>
            </a:r>
            <a:r>
              <a:rPr lang="en-US" altLang="zh-CN" spc="-5" dirty="0">
                <a:solidFill>
                  <a:prstClr val="black"/>
                </a:solidFill>
                <a:cs typeface="Calibri"/>
              </a:rPr>
              <a:t>k</a:t>
            </a:r>
            <a:r>
              <a:rPr lang="zh-CN" altLang="en-US" spc="-5" dirty="0">
                <a:solidFill>
                  <a:prstClr val="black"/>
                </a:solidFill>
                <a:cs typeface="Calibri"/>
              </a:rPr>
              <a:t>层块的一个子集里</a:t>
            </a:r>
            <a:r>
              <a:rPr lang="en-US" altLang="zh-CN" dirty="0">
                <a:solidFill>
                  <a:prstClr val="black"/>
                </a:solidFill>
                <a:cs typeface="Calibri"/>
              </a:rPr>
              <a:t>(</a:t>
            </a:r>
            <a:r>
              <a:rPr lang="zh-CN" altLang="en-US" dirty="0">
                <a:solidFill>
                  <a:prstClr val="black"/>
                </a:solidFill>
                <a:cs typeface="Calibri"/>
              </a:rPr>
              <a:t>有时只是一个块</a:t>
            </a:r>
            <a:r>
              <a:rPr lang="en-US" altLang="zh-CN" dirty="0">
                <a:solidFill>
                  <a:prstClr val="black"/>
                </a:solidFill>
                <a:cs typeface="Calibri"/>
              </a:rPr>
              <a:t>)</a:t>
            </a:r>
            <a:endParaRPr lang="zh-CN" altLang="en-US" dirty="0">
              <a:solidFill>
                <a:prstClr val="black"/>
              </a:solidFill>
              <a:cs typeface="Calibri"/>
            </a:endParaRPr>
          </a:p>
          <a:p>
            <a:pPr marL="1155700" lvl="2">
              <a:spcBef>
                <a:spcPts val="600"/>
              </a:spcBef>
              <a:buFont typeface="Wingdings"/>
              <a:buChar char=""/>
              <a:tabLst>
                <a:tab pos="1155700" algn="l"/>
              </a:tabLst>
            </a:pPr>
            <a:r>
              <a:rPr lang="zh-CN" altLang="en-US" dirty="0">
                <a:solidFill>
                  <a:prstClr val="black"/>
                </a:solidFill>
                <a:cs typeface="Calibri"/>
              </a:rPr>
              <a:t>例如，第</a:t>
            </a:r>
            <a:r>
              <a:rPr lang="en-US" altLang="zh-CN" dirty="0">
                <a:solidFill>
                  <a:prstClr val="black"/>
                </a:solidFill>
                <a:cs typeface="Calibri"/>
              </a:rPr>
              <a:t>k+1</a:t>
            </a:r>
            <a:r>
              <a:rPr lang="zh-CN" altLang="en-US" dirty="0">
                <a:solidFill>
                  <a:prstClr val="black"/>
                </a:solidFill>
                <a:cs typeface="Calibri"/>
              </a:rPr>
              <a:t>层的</a:t>
            </a:r>
            <a:r>
              <a:rPr lang="zh-CN" altLang="en-US" spc="-5" dirty="0">
                <a:solidFill>
                  <a:prstClr val="black"/>
                </a:solidFill>
                <a:cs typeface="Calibri"/>
              </a:rPr>
              <a:t>块</a:t>
            </a:r>
            <a:r>
              <a:rPr lang="en-US" altLang="zh-CN" dirty="0" err="1">
                <a:solidFill>
                  <a:prstClr val="black"/>
                </a:solidFill>
                <a:cs typeface="Calibri"/>
              </a:rPr>
              <a:t>i</a:t>
            </a:r>
            <a:r>
              <a:rPr lang="zh-CN" altLang="en-US" dirty="0">
                <a:solidFill>
                  <a:prstClr val="black"/>
                </a:solidFill>
                <a:cs typeface="Calibri"/>
              </a:rPr>
              <a:t>必须放置在第</a:t>
            </a:r>
            <a:r>
              <a:rPr lang="en-US" altLang="zh-CN" dirty="0">
                <a:solidFill>
                  <a:prstClr val="black"/>
                </a:solidFill>
                <a:cs typeface="Calibri"/>
              </a:rPr>
              <a:t>k</a:t>
            </a:r>
            <a:r>
              <a:rPr lang="zh-CN" altLang="en-US" dirty="0">
                <a:solidFill>
                  <a:prstClr val="black"/>
                </a:solidFill>
                <a:cs typeface="Calibri"/>
              </a:rPr>
              <a:t>层的块</a:t>
            </a:r>
            <a:r>
              <a:rPr lang="zh-CN" altLang="en-US" spc="-5" dirty="0">
                <a:solidFill>
                  <a:prstClr val="black"/>
                </a:solidFill>
                <a:cs typeface="Calibri"/>
              </a:rPr>
              <a:t> </a:t>
            </a:r>
            <a:r>
              <a:rPr lang="en-US" altLang="zh-CN" dirty="0">
                <a:solidFill>
                  <a:prstClr val="black"/>
                </a:solidFill>
                <a:cs typeface="Calibri"/>
              </a:rPr>
              <a:t>(</a:t>
            </a:r>
            <a:r>
              <a:rPr lang="en-US" altLang="zh-CN" dirty="0" err="1">
                <a:solidFill>
                  <a:prstClr val="black"/>
                </a:solidFill>
                <a:cs typeface="Calibri"/>
              </a:rPr>
              <a:t>i</a:t>
            </a:r>
            <a:r>
              <a:rPr lang="en-US" altLang="zh-CN" dirty="0">
                <a:solidFill>
                  <a:prstClr val="black"/>
                </a:solidFill>
                <a:cs typeface="Calibri"/>
              </a:rPr>
              <a:t> </a:t>
            </a:r>
            <a:r>
              <a:rPr lang="en-US" altLang="zh-CN" spc="-5" dirty="0">
                <a:solidFill>
                  <a:prstClr val="black"/>
                </a:solidFill>
                <a:cs typeface="Calibri"/>
              </a:rPr>
              <a:t>mod </a:t>
            </a:r>
            <a:r>
              <a:rPr lang="en-US" altLang="zh-CN" dirty="0">
                <a:solidFill>
                  <a:prstClr val="black"/>
                </a:solidFill>
                <a:cs typeface="Calibri"/>
              </a:rPr>
              <a:t>4) </a:t>
            </a:r>
            <a:r>
              <a:rPr lang="zh-CN" altLang="en-US" dirty="0">
                <a:solidFill>
                  <a:prstClr val="black"/>
                </a:solidFill>
                <a:cs typeface="Calibri"/>
              </a:rPr>
              <a:t>中</a:t>
            </a:r>
          </a:p>
          <a:p>
            <a:pPr marL="756285" marR="5080" lvl="1" indent="-286385">
              <a:spcBef>
                <a:spcPts val="600"/>
              </a:spcBef>
              <a:buClr>
                <a:srgbClr val="8D171A"/>
              </a:buClr>
              <a:buFont typeface="Wingdings"/>
              <a:buChar char=""/>
              <a:tabLst>
                <a:tab pos="756285" algn="l"/>
                <a:tab pos="756920" algn="l"/>
              </a:tabLst>
            </a:pPr>
            <a:r>
              <a:rPr lang="zh-CN" altLang="en-US" dirty="0">
                <a:solidFill>
                  <a:prstClr val="black"/>
                </a:solidFill>
                <a:cs typeface="Calibri"/>
              </a:rPr>
              <a:t>当缓存足够大，但是被引用的对象都映射到同一缓存块中，此种不命中称为冲突不命中</a:t>
            </a:r>
          </a:p>
          <a:p>
            <a:pPr marL="1155700" lvl="2">
              <a:spcBef>
                <a:spcPts val="600"/>
              </a:spcBef>
              <a:buFont typeface="Wingdings"/>
              <a:buChar char=""/>
              <a:tabLst>
                <a:tab pos="1155700" algn="l"/>
              </a:tabLst>
            </a:pPr>
            <a:r>
              <a:rPr lang="zh-CN" altLang="en-US" sz="2000" dirty="0">
                <a:solidFill>
                  <a:srgbClr val="0033CC"/>
                </a:solidFill>
                <a:cs typeface="Calibri"/>
              </a:rPr>
              <a:t>例如，程序请求块 </a:t>
            </a:r>
            <a:r>
              <a:rPr lang="en-US" altLang="zh-CN" sz="2000" dirty="0">
                <a:solidFill>
                  <a:srgbClr val="0033CC"/>
                </a:solidFill>
                <a:cs typeface="Calibri"/>
              </a:rPr>
              <a:t>0, 8, 0, 8, 0, 8, </a:t>
            </a:r>
            <a:r>
              <a:rPr lang="en-US" altLang="zh-CN" sz="2000" spc="-5" dirty="0">
                <a:solidFill>
                  <a:srgbClr val="0033CC"/>
                </a:solidFill>
                <a:cs typeface="Calibri"/>
              </a:rPr>
              <a:t>.... </a:t>
            </a:r>
            <a:r>
              <a:rPr lang="zh-CN" altLang="en-US" sz="2000" spc="-5" dirty="0">
                <a:solidFill>
                  <a:srgbClr val="0033CC"/>
                </a:solidFill>
                <a:cs typeface="Calibri"/>
              </a:rPr>
              <a:t>这时每次请求都不命中</a:t>
            </a:r>
            <a:endParaRPr lang="zh-CN" altLang="en-US" sz="2000" dirty="0">
              <a:solidFill>
                <a:srgbClr val="0033CC"/>
              </a:solidFill>
              <a:cs typeface="Calibri"/>
            </a:endParaRPr>
          </a:p>
          <a:p>
            <a:pPr marL="355600">
              <a:spcBef>
                <a:spcPts val="600"/>
              </a:spcBef>
              <a:buClr>
                <a:srgbClr val="8D171A"/>
              </a:buClr>
              <a:buSzPct val="60416"/>
              <a:buFont typeface="Wingdings 2"/>
              <a:buChar char=""/>
              <a:tabLst>
                <a:tab pos="355600" algn="l"/>
              </a:tabLst>
            </a:pPr>
            <a:r>
              <a:rPr lang="zh-CN" altLang="en-US" b="1" spc="-5" dirty="0">
                <a:solidFill>
                  <a:srgbClr val="BC1E24"/>
                </a:solidFill>
                <a:cs typeface="Calibri"/>
              </a:rPr>
              <a:t>容量不命中</a:t>
            </a:r>
            <a:endParaRPr lang="zh-CN" altLang="en-US" dirty="0">
              <a:solidFill>
                <a:prstClr val="black"/>
              </a:solidFill>
              <a:cs typeface="Calibri"/>
            </a:endParaRPr>
          </a:p>
          <a:p>
            <a:pPr marL="756285" marR="351790" lvl="1" indent="-286385">
              <a:spcBef>
                <a:spcPts val="600"/>
              </a:spcBef>
              <a:buClr>
                <a:srgbClr val="8D171A"/>
              </a:buClr>
              <a:buFont typeface="Wingdings"/>
              <a:buChar char=""/>
              <a:tabLst>
                <a:tab pos="756285" algn="l"/>
                <a:tab pos="756920" algn="l"/>
              </a:tabLst>
            </a:pPr>
            <a:r>
              <a:rPr lang="zh-CN" altLang="en-US" dirty="0">
                <a:solidFill>
                  <a:prstClr val="black"/>
                </a:solidFill>
                <a:cs typeface="Calibri"/>
              </a:rPr>
              <a:t>当工作集</a:t>
            </a:r>
            <a:r>
              <a:rPr lang="en-US" altLang="zh-CN" dirty="0">
                <a:solidFill>
                  <a:srgbClr val="C00000"/>
                </a:solidFill>
                <a:cs typeface="Calibri"/>
              </a:rPr>
              <a:t>(working set)</a:t>
            </a:r>
            <a:r>
              <a:rPr lang="zh-CN" altLang="en-US" dirty="0">
                <a:solidFill>
                  <a:prstClr val="black"/>
                </a:solidFill>
                <a:cs typeface="Calibri"/>
              </a:rPr>
              <a:t>的大小超过缓存的大小时，会发生容量不命中</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31445" marR="5080" indent="-119380">
              <a:lnSpc>
                <a:spcPct val="100000"/>
              </a:lnSpc>
            </a:pPr>
            <a:r>
              <a:rPr lang="zh-CN" altLang="en-US" spc="-5" dirty="0"/>
              <a:t>高速缓存基本概念</a:t>
            </a:r>
            <a:r>
              <a:rPr spc="-5" dirty="0"/>
              <a:t>:</a:t>
            </a:r>
            <a:r>
              <a:rPr lang="zh-CN" altLang="en-US" spc="-5" dirty="0"/>
              <a:t>缓存不命中的种类</a:t>
            </a:r>
            <a:endParaRPr spc="-5" dirty="0"/>
          </a:p>
        </p:txBody>
      </p:sp>
    </p:spTree>
    <p:extLst>
      <p:ext uri="{BB962C8B-B14F-4D97-AF65-F5344CB8AC3E}">
        <p14:creationId xmlns:p14="http://schemas.microsoft.com/office/powerpoint/2010/main" val="39720616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866004506"/>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2400" b="1" spc="-5" dirty="0">
                          <a:latin typeface="Calibri"/>
                          <a:cs typeface="Calibri"/>
                        </a:rPr>
                        <a:t>缓存类型</a:t>
                      </a:r>
                      <a:endParaRPr sz="24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2400" b="1" spc="-5" dirty="0">
                          <a:latin typeface="Calibri"/>
                          <a:cs typeface="Calibri"/>
                        </a:rPr>
                        <a:t>缓存什么</a:t>
                      </a:r>
                      <a:endParaRPr sz="24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2400" b="1" spc="-5" dirty="0">
                          <a:latin typeface="Calibri"/>
                          <a:cs typeface="Calibri"/>
                        </a:rPr>
                        <a:t>被缓存在何处</a:t>
                      </a:r>
                      <a:endParaRPr sz="24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2400" b="1" dirty="0">
                          <a:latin typeface="Calibri"/>
                          <a:cs typeface="Calibri"/>
                        </a:rPr>
                        <a:t>延迟</a:t>
                      </a:r>
                      <a:r>
                        <a:rPr lang="en-US" altLang="zh-CN" sz="2400" b="1" dirty="0">
                          <a:latin typeface="Calibri"/>
                          <a:cs typeface="Calibri"/>
                        </a:rPr>
                        <a:t>(</a:t>
                      </a:r>
                      <a:r>
                        <a:rPr lang="zh-CN" altLang="en-US" sz="2400" b="1" dirty="0">
                          <a:latin typeface="Calibri"/>
                          <a:cs typeface="Calibri"/>
                        </a:rPr>
                        <a:t>周期数</a:t>
                      </a:r>
                      <a:r>
                        <a:rPr lang="en-US" altLang="zh-CN" sz="2400" b="1" dirty="0">
                          <a:latin typeface="Calibri"/>
                          <a:cs typeface="Calibri"/>
                        </a:rPr>
                        <a:t>)</a:t>
                      </a:r>
                      <a:endParaRPr sz="24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2400" b="1" spc="-5" dirty="0">
                          <a:latin typeface="Calibri"/>
                          <a:cs typeface="Calibri"/>
                        </a:rPr>
                        <a:t>由谁管理</a:t>
                      </a:r>
                      <a:endParaRPr sz="24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800" b="1" spc="-15" dirty="0">
                          <a:solidFill>
                            <a:srgbClr val="06123D"/>
                          </a:solidFill>
                          <a:latin typeface="Calibri"/>
                          <a:cs typeface="Calibri"/>
                        </a:rPr>
                        <a:t>寄存器</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5" dirty="0">
                          <a:solidFill>
                            <a:srgbClr val="06123D"/>
                          </a:solidFill>
                          <a:latin typeface="Calibri"/>
                          <a:cs typeface="Calibri"/>
                        </a:rPr>
                        <a:t>4-8 </a:t>
                      </a:r>
                      <a:r>
                        <a:rPr lang="zh-CN" altLang="en-US" sz="1800" b="1" spc="-10" dirty="0">
                          <a:solidFill>
                            <a:srgbClr val="06123D"/>
                          </a:solidFill>
                          <a:latin typeface="Calibri"/>
                          <a:cs typeface="Calibri"/>
                        </a:rPr>
                        <a:t>字节字</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800" b="1" spc="-10" dirty="0">
                          <a:solidFill>
                            <a:srgbClr val="06123D"/>
                          </a:solidFill>
                          <a:latin typeface="Calibri"/>
                          <a:cs typeface="Calibri"/>
                        </a:rPr>
                        <a:t>CPU</a:t>
                      </a:r>
                      <a:r>
                        <a:rPr sz="1800" b="1" spc="-60" dirty="0">
                          <a:solidFill>
                            <a:srgbClr val="06123D"/>
                          </a:solidFill>
                          <a:latin typeface="Calibri"/>
                          <a:cs typeface="Calibri"/>
                        </a:rPr>
                        <a:t> </a:t>
                      </a:r>
                      <a:r>
                        <a:rPr lang="zh-CN" altLang="en-US" sz="1800" b="1" spc="-10" dirty="0">
                          <a:solidFill>
                            <a:srgbClr val="06123D"/>
                          </a:solidFill>
                          <a:latin typeface="Calibri"/>
                          <a:cs typeface="Calibri"/>
                        </a:rPr>
                        <a:t>核心</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dirty="0">
                          <a:solidFill>
                            <a:srgbClr val="06123D"/>
                          </a:solidFill>
                          <a:latin typeface="Calibri"/>
                          <a:cs typeface="Calibri"/>
                        </a:rPr>
                        <a:t>0</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编译器</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800" b="1" spc="-10" dirty="0">
                          <a:solidFill>
                            <a:srgbClr val="06123D"/>
                          </a:solidFill>
                          <a:latin typeface="Calibri"/>
                          <a:cs typeface="Calibri"/>
                        </a:rPr>
                        <a:t>TLB</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0" dirty="0">
                          <a:solidFill>
                            <a:srgbClr val="06123D"/>
                          </a:solidFill>
                          <a:latin typeface="Calibri"/>
                          <a:cs typeface="Calibri"/>
                        </a:rPr>
                        <a:t>地址译码</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片上</a:t>
                      </a:r>
                      <a:r>
                        <a:rPr sz="1800" b="1" spc="-65" dirty="0">
                          <a:solidFill>
                            <a:srgbClr val="06123D"/>
                          </a:solidFill>
                          <a:latin typeface="Calibri"/>
                          <a:cs typeface="Calibri"/>
                        </a:rPr>
                        <a:t> </a:t>
                      </a:r>
                      <a:r>
                        <a:rPr sz="1800" b="1" spc="-5" dirty="0">
                          <a:solidFill>
                            <a:srgbClr val="06123D"/>
                          </a:solidFill>
                          <a:latin typeface="Calibri"/>
                          <a:cs typeface="Calibri"/>
                        </a:rPr>
                        <a:t>TLB</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dirty="0">
                          <a:solidFill>
                            <a:srgbClr val="06123D"/>
                          </a:solidFill>
                          <a:latin typeface="Calibri"/>
                          <a:cs typeface="Calibri"/>
                        </a:rPr>
                        <a:t>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800" b="1" dirty="0">
                          <a:solidFill>
                            <a:srgbClr val="272A76"/>
                          </a:solidFill>
                          <a:latin typeface="Calibri"/>
                          <a:cs typeface="Calibri"/>
                        </a:rPr>
                        <a:t>硬件</a:t>
                      </a:r>
                      <a:r>
                        <a:rPr lang="en-US" altLang="zh-CN" sz="1800" b="1" dirty="0">
                          <a:solidFill>
                            <a:srgbClr val="272A76"/>
                          </a:solidFill>
                          <a:latin typeface="Calibri"/>
                          <a:cs typeface="Calibri"/>
                        </a:rPr>
                        <a:t>MMU</a:t>
                      </a:r>
                      <a:endParaRPr sz="18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800" b="1" spc="-5" dirty="0">
                          <a:solidFill>
                            <a:srgbClr val="06123D"/>
                          </a:solidFill>
                          <a:latin typeface="Calibri"/>
                          <a:cs typeface="Calibri"/>
                        </a:rPr>
                        <a:t>L1</a:t>
                      </a:r>
                      <a:r>
                        <a:rPr sz="1800" b="1" spc="-75" dirty="0">
                          <a:solidFill>
                            <a:srgbClr val="06123D"/>
                          </a:solidFill>
                          <a:latin typeface="Calibri"/>
                          <a:cs typeface="Calibri"/>
                        </a:rPr>
                        <a:t> </a:t>
                      </a:r>
                      <a:r>
                        <a:rPr lang="zh-CN" altLang="en-US" sz="1800" b="1" spc="-75" dirty="0">
                          <a:solidFill>
                            <a:srgbClr val="06123D"/>
                          </a:solidFill>
                          <a:latin typeface="Calibri"/>
                          <a:cs typeface="Calibri"/>
                        </a:rPr>
                        <a:t>高速</a:t>
                      </a:r>
                      <a:r>
                        <a:rPr lang="zh-CN" altLang="en-US" sz="1800" b="1" spc="-10" dirty="0">
                          <a:solidFill>
                            <a:srgbClr val="06123D"/>
                          </a:solidFill>
                          <a:latin typeface="Calibri"/>
                          <a:cs typeface="Calibri"/>
                        </a:rPr>
                        <a:t>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10" dirty="0">
                          <a:solidFill>
                            <a:srgbClr val="06123D"/>
                          </a:solidFill>
                          <a:latin typeface="Calibri"/>
                          <a:cs typeface="Calibri"/>
                        </a:rPr>
                        <a:t>64</a:t>
                      </a:r>
                      <a:r>
                        <a:rPr lang="zh-CN" altLang="en-US" sz="1800" b="1" spc="-10" dirty="0">
                          <a:solidFill>
                            <a:srgbClr val="06123D"/>
                          </a:solidFill>
                          <a:latin typeface="Calibri"/>
                          <a:cs typeface="Calibri"/>
                        </a:rPr>
                        <a:t>字节块</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片上</a:t>
                      </a:r>
                      <a:r>
                        <a:rPr sz="1800" b="1" spc="-70" dirty="0">
                          <a:solidFill>
                            <a:srgbClr val="06123D"/>
                          </a:solidFill>
                          <a:latin typeface="Calibri"/>
                          <a:cs typeface="Calibri"/>
                        </a:rPr>
                        <a:t> </a:t>
                      </a:r>
                      <a:r>
                        <a:rPr sz="1800" b="1" spc="-5" dirty="0">
                          <a:solidFill>
                            <a:srgbClr val="06123D"/>
                          </a:solidFill>
                          <a:latin typeface="Calibri"/>
                          <a:cs typeface="Calibri"/>
                        </a:rPr>
                        <a:t>L1</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dirty="0">
                          <a:solidFill>
                            <a:srgbClr val="06123D"/>
                          </a:solidFill>
                          <a:latin typeface="Calibri"/>
                          <a:cs typeface="Calibri"/>
                        </a:rPr>
                        <a:t>4</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硬件</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800" b="1" spc="-5" dirty="0">
                          <a:solidFill>
                            <a:srgbClr val="06123D"/>
                          </a:solidFill>
                          <a:latin typeface="Calibri"/>
                          <a:cs typeface="Calibri"/>
                        </a:rPr>
                        <a:t>L2</a:t>
                      </a:r>
                      <a:r>
                        <a:rPr sz="1800" b="1" spc="-75" dirty="0">
                          <a:solidFill>
                            <a:srgbClr val="06123D"/>
                          </a:solidFill>
                          <a:latin typeface="Calibri"/>
                          <a:cs typeface="Calibri"/>
                        </a:rPr>
                        <a:t> </a:t>
                      </a:r>
                      <a:r>
                        <a:rPr lang="zh-CN" altLang="en-US" sz="1800" b="1" spc="-10" dirty="0">
                          <a:solidFill>
                            <a:srgbClr val="06123D"/>
                          </a:solidFill>
                          <a:latin typeface="Calibri"/>
                          <a:cs typeface="Calibri"/>
                        </a:rPr>
                        <a:t>高速缓存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10" dirty="0">
                          <a:solidFill>
                            <a:srgbClr val="06123D"/>
                          </a:solidFill>
                          <a:latin typeface="Calibri"/>
                          <a:cs typeface="Calibri"/>
                        </a:rPr>
                        <a:t>64</a:t>
                      </a:r>
                      <a:r>
                        <a:rPr lang="zh-CN" altLang="en-US" sz="1800" b="1" spc="-10" dirty="0">
                          <a:solidFill>
                            <a:srgbClr val="06123D"/>
                          </a:solidFill>
                          <a:latin typeface="Calibri"/>
                          <a:cs typeface="Calibri"/>
                        </a:rPr>
                        <a:t>字节块</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片上</a:t>
                      </a:r>
                      <a:r>
                        <a:rPr sz="1800" b="1" spc="-70" dirty="0">
                          <a:solidFill>
                            <a:srgbClr val="06123D"/>
                          </a:solidFill>
                          <a:latin typeface="Calibri"/>
                          <a:cs typeface="Calibri"/>
                        </a:rPr>
                        <a:t> </a:t>
                      </a:r>
                      <a:r>
                        <a:rPr sz="1800" b="1" spc="-5" dirty="0">
                          <a:solidFill>
                            <a:srgbClr val="06123D"/>
                          </a:solidFill>
                          <a:latin typeface="Calibri"/>
                          <a:cs typeface="Calibri"/>
                        </a:rPr>
                        <a:t>L2</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800" b="1" spc="-5" dirty="0">
                          <a:solidFill>
                            <a:srgbClr val="06123D"/>
                          </a:solidFill>
                          <a:latin typeface="Calibri"/>
                          <a:cs typeface="Calibri"/>
                        </a:rPr>
                        <a:t>10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硬件</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800" b="1" spc="-5" dirty="0">
                          <a:solidFill>
                            <a:srgbClr val="06123D"/>
                          </a:solidFill>
                          <a:latin typeface="Calibri"/>
                          <a:cs typeface="Calibri"/>
                        </a:rPr>
                        <a:t>虚拟内存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5" dirty="0">
                          <a:solidFill>
                            <a:srgbClr val="06123D"/>
                          </a:solidFill>
                          <a:latin typeface="Calibri"/>
                          <a:cs typeface="Calibri"/>
                        </a:rPr>
                        <a:t>4KB</a:t>
                      </a:r>
                      <a:r>
                        <a:rPr sz="1800" b="1" spc="-75" dirty="0">
                          <a:solidFill>
                            <a:srgbClr val="06123D"/>
                          </a:solidFill>
                          <a:latin typeface="Calibri"/>
                          <a:cs typeface="Calibri"/>
                        </a:rPr>
                        <a:t> </a:t>
                      </a:r>
                      <a:r>
                        <a:rPr lang="zh-CN" altLang="en-US" sz="1800" b="1" spc="-10" dirty="0">
                          <a:solidFill>
                            <a:srgbClr val="06123D"/>
                          </a:solidFill>
                          <a:latin typeface="Calibri"/>
                          <a:cs typeface="Calibri"/>
                        </a:rPr>
                        <a:t>页</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主存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800" b="1" spc="-5" dirty="0">
                          <a:solidFill>
                            <a:srgbClr val="06123D"/>
                          </a:solidFill>
                          <a:latin typeface="Calibri"/>
                          <a:cs typeface="Calibri"/>
                        </a:rPr>
                        <a:t>100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硬件</a:t>
                      </a:r>
                      <a:r>
                        <a:rPr sz="1800" b="1" spc="-15" dirty="0">
                          <a:solidFill>
                            <a:srgbClr val="06123D"/>
                          </a:solidFill>
                          <a:latin typeface="Calibri"/>
                          <a:cs typeface="Calibri"/>
                        </a:rPr>
                        <a:t> </a:t>
                      </a:r>
                      <a:r>
                        <a:rPr sz="1800" b="1" spc="-5" dirty="0">
                          <a:solidFill>
                            <a:srgbClr val="06123D"/>
                          </a:solidFill>
                          <a:latin typeface="Calibri"/>
                          <a:cs typeface="Calibri"/>
                        </a:rPr>
                        <a:t>+</a:t>
                      </a:r>
                      <a:r>
                        <a:rPr sz="1800" b="1" spc="-30" dirty="0">
                          <a:solidFill>
                            <a:srgbClr val="06123D"/>
                          </a:solidFill>
                          <a:latin typeface="Calibri"/>
                          <a:cs typeface="Calibri"/>
                        </a:rPr>
                        <a:t> </a:t>
                      </a:r>
                      <a:r>
                        <a:rPr sz="1800" b="1" spc="-5" dirty="0">
                          <a:solidFill>
                            <a:srgbClr val="06123D"/>
                          </a:solidFill>
                          <a:latin typeface="Calibri"/>
                          <a:cs typeface="Calibri"/>
                        </a:rPr>
                        <a:t>OS</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800" b="1" spc="-10" dirty="0">
                          <a:solidFill>
                            <a:srgbClr val="06123D"/>
                          </a:solidFill>
                          <a:latin typeface="Calibri"/>
                          <a:cs typeface="Calibri"/>
                        </a:rPr>
                        <a:t>缓冲区缓存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部分文件</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主存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800" b="1" spc="-5" dirty="0">
                          <a:solidFill>
                            <a:srgbClr val="06123D"/>
                          </a:solidFill>
                          <a:latin typeface="Calibri"/>
                          <a:cs typeface="Calibri"/>
                        </a:rPr>
                        <a:t>100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5" dirty="0">
                          <a:solidFill>
                            <a:srgbClr val="06123D"/>
                          </a:solidFill>
                          <a:latin typeface="Calibri"/>
                          <a:cs typeface="Calibri"/>
                        </a:rPr>
                        <a:t>OS</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800" b="1" spc="-5" dirty="0">
                          <a:solidFill>
                            <a:srgbClr val="06123D"/>
                          </a:solidFill>
                          <a:latin typeface="Calibri"/>
                          <a:cs typeface="Calibri"/>
                        </a:rPr>
                        <a:t>磁盘缓存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磁盘扇区</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磁盘控制器</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spc="-5" dirty="0">
                          <a:solidFill>
                            <a:srgbClr val="06123D"/>
                          </a:solidFill>
                          <a:latin typeface="Calibri"/>
                          <a:cs typeface="Calibri"/>
                        </a:rPr>
                        <a:t>100,000</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磁盘固件</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800" b="1" spc="-10" dirty="0">
                          <a:solidFill>
                            <a:srgbClr val="06123D"/>
                          </a:solidFill>
                          <a:latin typeface="Calibri"/>
                          <a:cs typeface="Calibri"/>
                        </a:rPr>
                        <a:t>网络缓冲区缓存</a:t>
                      </a:r>
                      <a:endParaRPr sz="18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部分文件</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本地磁盘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spc="-5" dirty="0">
                          <a:solidFill>
                            <a:srgbClr val="06123D"/>
                          </a:solidFill>
                          <a:latin typeface="Calibri"/>
                          <a:cs typeface="Calibri"/>
                        </a:rPr>
                        <a:t>10,000,</a:t>
                      </a:r>
                      <a:r>
                        <a:rPr sz="1800" b="1" spc="5" dirty="0">
                          <a:solidFill>
                            <a:srgbClr val="06123D"/>
                          </a:solidFill>
                          <a:latin typeface="Calibri"/>
                          <a:cs typeface="Calibri"/>
                        </a:rPr>
                        <a:t>0</a:t>
                      </a:r>
                      <a:r>
                        <a:rPr sz="1800" b="1" spc="-5" dirty="0">
                          <a:solidFill>
                            <a:srgbClr val="06123D"/>
                          </a:solidFill>
                          <a:latin typeface="Calibri"/>
                          <a:cs typeface="Calibri"/>
                        </a:rPr>
                        <a:t>00</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10" dirty="0">
                          <a:solidFill>
                            <a:srgbClr val="06123D"/>
                          </a:solidFill>
                          <a:latin typeface="Calibri"/>
                          <a:cs typeface="Calibri"/>
                        </a:rPr>
                        <a:t>NFS</a:t>
                      </a:r>
                      <a:r>
                        <a:rPr sz="1800" b="1" spc="-90" dirty="0">
                          <a:solidFill>
                            <a:srgbClr val="06123D"/>
                          </a:solidFill>
                          <a:latin typeface="Calibri"/>
                          <a:cs typeface="Calibri"/>
                        </a:rPr>
                        <a:t> </a:t>
                      </a:r>
                      <a:r>
                        <a:rPr lang="zh-CN" altLang="en-US" sz="1800" b="1" spc="-5" dirty="0">
                          <a:solidFill>
                            <a:srgbClr val="06123D"/>
                          </a:solidFill>
                          <a:latin typeface="Calibri"/>
                          <a:cs typeface="Calibri"/>
                        </a:rPr>
                        <a:t>客户</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800" b="1" spc="-10" dirty="0">
                          <a:solidFill>
                            <a:srgbClr val="06123D"/>
                          </a:solidFill>
                          <a:latin typeface="Calibri"/>
                          <a:cs typeface="Calibri"/>
                        </a:rPr>
                        <a:t>浏览器缓存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800" b="1" spc="-25" dirty="0">
                          <a:solidFill>
                            <a:srgbClr val="06123D"/>
                          </a:solidFill>
                          <a:latin typeface="Calibri"/>
                          <a:cs typeface="Calibri"/>
                        </a:rPr>
                        <a:t>Web</a:t>
                      </a:r>
                      <a:r>
                        <a:rPr lang="zh-CN" altLang="en-US" sz="1800" b="1" spc="-25" dirty="0">
                          <a:solidFill>
                            <a:srgbClr val="06123D"/>
                          </a:solidFill>
                          <a:latin typeface="Calibri"/>
                          <a:cs typeface="Calibri"/>
                        </a:rPr>
                        <a:t>页</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5" dirty="0">
                          <a:solidFill>
                            <a:srgbClr val="06123D"/>
                          </a:solidFill>
                          <a:latin typeface="Calibri"/>
                          <a:cs typeface="Calibri"/>
                        </a:rPr>
                        <a:t>本地磁盘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800" b="1" spc="-5" dirty="0">
                          <a:solidFill>
                            <a:srgbClr val="06123D"/>
                          </a:solidFill>
                          <a:latin typeface="Calibri"/>
                          <a:cs typeface="Calibri"/>
                        </a:rPr>
                        <a:t>10,000,</a:t>
                      </a:r>
                      <a:r>
                        <a:rPr sz="1800" b="1" spc="5" dirty="0">
                          <a:solidFill>
                            <a:srgbClr val="06123D"/>
                          </a:solidFill>
                          <a:latin typeface="Calibri"/>
                          <a:cs typeface="Calibri"/>
                        </a:rPr>
                        <a:t>0</a:t>
                      </a:r>
                      <a:r>
                        <a:rPr sz="1800" b="1" spc="-5" dirty="0">
                          <a:solidFill>
                            <a:srgbClr val="06123D"/>
                          </a:solidFill>
                          <a:latin typeface="Calibri"/>
                          <a:cs typeface="Calibri"/>
                        </a:rPr>
                        <a:t>00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800" b="1" spc="-25" dirty="0">
                          <a:solidFill>
                            <a:srgbClr val="06123D"/>
                          </a:solidFill>
                          <a:latin typeface="Calibri"/>
                          <a:cs typeface="Calibri"/>
                        </a:rPr>
                        <a:t>Web</a:t>
                      </a:r>
                      <a:r>
                        <a:rPr lang="zh-CN" altLang="en-US" sz="1800" b="1" spc="-25" dirty="0">
                          <a:solidFill>
                            <a:srgbClr val="06123D"/>
                          </a:solidFill>
                          <a:latin typeface="Calibri"/>
                          <a:cs typeface="Calibri"/>
                        </a:rPr>
                        <a:t>浏览器</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800" b="1" spc="-25" dirty="0">
                          <a:solidFill>
                            <a:srgbClr val="06123D"/>
                          </a:solidFill>
                          <a:latin typeface="Calibri"/>
                          <a:cs typeface="Calibri"/>
                        </a:rPr>
                        <a:t>Web</a:t>
                      </a:r>
                      <a:r>
                        <a:rPr lang="zh-CN" altLang="en-US" sz="1800" b="1" spc="-25" dirty="0">
                          <a:solidFill>
                            <a:srgbClr val="06123D"/>
                          </a:solidFill>
                          <a:latin typeface="Calibri"/>
                          <a:cs typeface="Calibri"/>
                        </a:rPr>
                        <a:t>缓存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800" b="1" spc="-25" dirty="0">
                          <a:solidFill>
                            <a:srgbClr val="06123D"/>
                          </a:solidFill>
                          <a:latin typeface="Calibri"/>
                          <a:cs typeface="Calibri"/>
                        </a:rPr>
                        <a:t>Web</a:t>
                      </a:r>
                      <a:r>
                        <a:rPr sz="1800" b="1" spc="-65" dirty="0">
                          <a:solidFill>
                            <a:srgbClr val="06123D"/>
                          </a:solidFill>
                          <a:latin typeface="Calibri"/>
                          <a:cs typeface="Calibri"/>
                        </a:rPr>
                        <a:t> </a:t>
                      </a:r>
                      <a:r>
                        <a:rPr lang="zh-CN" altLang="en-US" sz="1800" b="1" spc="-10" dirty="0">
                          <a:solidFill>
                            <a:srgbClr val="06123D"/>
                          </a:solidFill>
                          <a:latin typeface="Calibri"/>
                          <a:cs typeface="Calibri"/>
                        </a:rPr>
                        <a:t>页</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800" b="1" spc="-15" dirty="0">
                          <a:solidFill>
                            <a:srgbClr val="06123D"/>
                          </a:solidFill>
                          <a:latin typeface="Calibri"/>
                          <a:cs typeface="Calibri"/>
                        </a:rPr>
                        <a:t>远程服务器磁盘</a:t>
                      </a:r>
                      <a:endParaRPr sz="18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800" b="1" spc="-5" dirty="0">
                          <a:solidFill>
                            <a:srgbClr val="06123D"/>
                          </a:solidFill>
                          <a:latin typeface="Calibri"/>
                          <a:cs typeface="Calibri"/>
                        </a:rPr>
                        <a:t>1,000,0</a:t>
                      </a:r>
                      <a:r>
                        <a:rPr sz="1800" b="1" spc="5" dirty="0">
                          <a:solidFill>
                            <a:srgbClr val="06123D"/>
                          </a:solidFill>
                          <a:latin typeface="Calibri"/>
                          <a:cs typeface="Calibri"/>
                        </a:rPr>
                        <a:t>0</a:t>
                      </a:r>
                      <a:r>
                        <a:rPr sz="1800" b="1" spc="-5" dirty="0">
                          <a:solidFill>
                            <a:srgbClr val="06123D"/>
                          </a:solidFill>
                          <a:latin typeface="Calibri"/>
                          <a:cs typeface="Calibri"/>
                        </a:rPr>
                        <a:t>0</a:t>
                      </a:r>
                      <a:r>
                        <a:rPr sz="1800" b="1" spc="5" dirty="0">
                          <a:solidFill>
                            <a:srgbClr val="06123D"/>
                          </a:solidFill>
                          <a:latin typeface="Calibri"/>
                          <a:cs typeface="Calibri"/>
                        </a:rPr>
                        <a:t>,</a:t>
                      </a:r>
                      <a:r>
                        <a:rPr sz="1800" b="1" spc="-5" dirty="0">
                          <a:solidFill>
                            <a:srgbClr val="06123D"/>
                          </a:solidFill>
                          <a:latin typeface="Calibri"/>
                          <a:cs typeface="Calibri"/>
                        </a:rPr>
                        <a:t>0</a:t>
                      </a:r>
                      <a:r>
                        <a:rPr sz="1800" b="1" spc="5" dirty="0">
                          <a:solidFill>
                            <a:srgbClr val="06123D"/>
                          </a:solidFill>
                          <a:latin typeface="Calibri"/>
                          <a:cs typeface="Calibri"/>
                        </a:rPr>
                        <a:t>0</a:t>
                      </a:r>
                      <a:r>
                        <a:rPr sz="1800" b="1" dirty="0">
                          <a:solidFill>
                            <a:srgbClr val="06123D"/>
                          </a:solidFill>
                          <a:latin typeface="Calibri"/>
                          <a:cs typeface="Calibri"/>
                        </a:rPr>
                        <a:t>0</a:t>
                      </a:r>
                      <a:endParaRPr sz="18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800" b="1" spc="-25" dirty="0">
                          <a:solidFill>
                            <a:srgbClr val="06123D"/>
                          </a:solidFill>
                          <a:latin typeface="Calibri"/>
                          <a:cs typeface="Calibri"/>
                        </a:rPr>
                        <a:t>Web</a:t>
                      </a:r>
                      <a:r>
                        <a:rPr lang="en-US" sz="1800" b="1" spc="-60" baseline="0" dirty="0">
                          <a:solidFill>
                            <a:srgbClr val="06123D"/>
                          </a:solidFill>
                          <a:latin typeface="Calibri"/>
                          <a:cs typeface="Calibri"/>
                        </a:rPr>
                        <a:t> </a:t>
                      </a:r>
                      <a:r>
                        <a:rPr lang="zh-CN" altLang="en-US" sz="1800" b="1" spc="-60" baseline="0" dirty="0">
                          <a:solidFill>
                            <a:srgbClr val="06123D"/>
                          </a:solidFill>
                          <a:latin typeface="Calibri"/>
                          <a:cs typeface="Calibri"/>
                        </a:rPr>
                        <a:t>代理服务器</a:t>
                      </a:r>
                      <a:endParaRPr sz="18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D957B5-F757-4CC0-AB33-D11A58F37F93}"/>
              </a:ext>
            </a:extLst>
          </p:cNvPr>
          <p:cNvSpPr>
            <a:spLocks noGrp="1"/>
          </p:cNvSpPr>
          <p:nvPr>
            <p:ph idx="1"/>
          </p:nvPr>
        </p:nvSpPr>
        <p:spPr/>
        <p:txBody>
          <a:bodyPr/>
          <a:lstStyle/>
          <a:p>
            <a:pPr marL="355600" marR="28575">
              <a:buClr>
                <a:srgbClr val="8D171A"/>
              </a:buClr>
              <a:buSzPct val="60416"/>
              <a:buFont typeface="Wingdings 2"/>
              <a:buChar char=""/>
              <a:tabLst>
                <a:tab pos="355600" algn="l"/>
              </a:tabLst>
            </a:pPr>
            <a:r>
              <a:rPr lang="en-US" altLang="zh-CN" b="1" spc="-5" dirty="0">
                <a:solidFill>
                  <a:prstClr val="black"/>
                </a:solidFill>
                <a:cs typeface="Calibri"/>
              </a:rPr>
              <a:t>CPU</a:t>
            </a:r>
            <a:r>
              <a:rPr lang="zh-CN" altLang="en-US" b="1" spc="-5" dirty="0">
                <a:solidFill>
                  <a:prstClr val="black"/>
                </a:solidFill>
                <a:cs typeface="Calibri"/>
              </a:rPr>
              <a:t>、主存、大容量存储设备之间的速度差距持续扩大</a:t>
            </a:r>
            <a:endParaRPr lang="zh-CN" altLang="en-US" dirty="0">
              <a:solidFill>
                <a:prstClr val="black"/>
              </a:solidFill>
              <a:cs typeface="Calibri"/>
            </a:endParaRPr>
          </a:p>
          <a:p>
            <a:pPr>
              <a:spcBef>
                <a:spcPts val="5"/>
              </a:spcBef>
              <a:buFontTx/>
              <a:buChar char=""/>
            </a:pPr>
            <a:endParaRPr lang="zh-CN" altLang="en-US" sz="4000" dirty="0">
              <a:solidFill>
                <a:prstClr val="black"/>
              </a:solidFill>
              <a:latin typeface="Times New Roman"/>
              <a:cs typeface="Times New Roman"/>
            </a:endParaRPr>
          </a:p>
          <a:p>
            <a:pPr marL="355600">
              <a:buClr>
                <a:srgbClr val="8D171A"/>
              </a:buClr>
              <a:buSzPct val="58333"/>
              <a:buFont typeface="Wingdings 2"/>
              <a:buChar char=""/>
              <a:tabLst>
                <a:tab pos="355600" algn="l"/>
              </a:tabLst>
            </a:pPr>
            <a:r>
              <a:rPr lang="zh-CN" altLang="en-US" b="1" spc="-5" dirty="0">
                <a:solidFill>
                  <a:prstClr val="black"/>
                </a:solidFill>
                <a:cs typeface="Calibri"/>
              </a:rPr>
              <a:t>编写良好的程序表现出良好的局部性</a:t>
            </a:r>
            <a:endParaRPr lang="zh-CN" altLang="en-US" dirty="0">
              <a:solidFill>
                <a:prstClr val="black"/>
              </a:solidFill>
              <a:cs typeface="Calibri"/>
            </a:endParaRPr>
          </a:p>
          <a:p>
            <a:pPr>
              <a:spcBef>
                <a:spcPts val="5"/>
              </a:spcBef>
              <a:buFontTx/>
              <a:buChar char=""/>
            </a:pPr>
            <a:endParaRPr lang="zh-CN" altLang="en-US" sz="4000" dirty="0">
              <a:solidFill>
                <a:prstClr val="black"/>
              </a:solidFill>
              <a:latin typeface="Times New Roman"/>
              <a:cs typeface="Times New Roman"/>
            </a:endParaRPr>
          </a:p>
          <a:p>
            <a:pPr marL="355600" marR="208915">
              <a:buClr>
                <a:srgbClr val="8D171A"/>
              </a:buClr>
              <a:buSzPct val="60416"/>
              <a:buFont typeface="Wingdings 2"/>
              <a:buChar char=""/>
              <a:tabLst>
                <a:tab pos="355600" algn="l"/>
              </a:tabLst>
            </a:pPr>
            <a:r>
              <a:rPr lang="zh-CN" altLang="en-US" b="1" dirty="0">
                <a:solidFill>
                  <a:prstClr val="black"/>
                </a:solidFill>
                <a:cs typeface="Calibri"/>
              </a:rPr>
              <a:t>利用局部性特点，基于高速缓存的存储器层次结构有利于缩小速度差距</a:t>
            </a:r>
            <a:endParaRPr lang="zh-CN" altLang="en-US" dirty="0">
              <a:solidFill>
                <a:prstClr val="black"/>
              </a:solidFill>
              <a:cs typeface="Calibri"/>
            </a:endParaRPr>
          </a:p>
          <a:p>
            <a:endParaRPr lang="zh-CN" altLang="en-US"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总结</a:t>
            </a:r>
            <a:endParaRPr spc="-5" dirty="0"/>
          </a:p>
        </p:txBody>
      </p:sp>
    </p:spTree>
    <p:extLst>
      <p:ext uri="{BB962C8B-B14F-4D97-AF65-F5344CB8AC3E}">
        <p14:creationId xmlns:p14="http://schemas.microsoft.com/office/powerpoint/2010/main" val="25315341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3837940" cy="553998"/>
          </a:xfrm>
          <a:prstGeom prst="rect">
            <a:avLst/>
          </a:prstGeom>
        </p:spPr>
        <p:txBody>
          <a:bodyPr vert="horz" wrap="square" lIns="0" tIns="0" rIns="0" bIns="0" rtlCol="0">
            <a:spAutoFit/>
          </a:bodyPr>
          <a:lstStyle/>
          <a:p>
            <a:pPr marL="12700">
              <a:lnSpc>
                <a:spcPct val="100000"/>
              </a:lnSpc>
            </a:pPr>
            <a:r>
              <a:rPr lang="zh-CN" altLang="en-US" spc="-5" dirty="0"/>
              <a:t>补充</a:t>
            </a:r>
            <a:endParaRPr dirty="0"/>
          </a:p>
        </p:txBody>
      </p:sp>
    </p:spTree>
    <p:extLst>
      <p:ext uri="{BB962C8B-B14F-4D97-AF65-F5344CB8AC3E}">
        <p14:creationId xmlns:p14="http://schemas.microsoft.com/office/powerpoint/2010/main" val="25001465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029075" y="2756860"/>
            <a:ext cx="3495253" cy="4056516"/>
          </a:xfrm>
          <a:custGeom>
            <a:avLst/>
            <a:gdLst/>
            <a:ahLst/>
            <a:cxnLst/>
            <a:rect l="l" t="t" r="r" b="b"/>
            <a:pathLst>
              <a:path w="3505200" h="4038600">
                <a:moveTo>
                  <a:pt x="0" y="0"/>
                </a:moveTo>
                <a:lnTo>
                  <a:pt x="3505200" y="0"/>
                </a:lnTo>
                <a:lnTo>
                  <a:pt x="3505200" y="4038600"/>
                </a:lnTo>
                <a:lnTo>
                  <a:pt x="0" y="4038600"/>
                </a:lnTo>
                <a:lnTo>
                  <a:pt x="0" y="0"/>
                </a:lnTo>
                <a:close/>
              </a:path>
            </a:pathLst>
          </a:custGeom>
          <a:solidFill>
            <a:srgbClr val="FFFFCC"/>
          </a:solidFill>
          <a:ln w="12700">
            <a:solidFill>
              <a:srgbClr val="000000"/>
            </a:solidFill>
            <a:prstDash val="sysDash"/>
          </a:ln>
        </p:spPr>
        <p:txBody>
          <a:bodyPr wrap="square" lIns="0" tIns="0" rIns="0" bIns="0" rtlCol="0"/>
          <a:lstStyle/>
          <a:p>
            <a:endParaRPr>
              <a:solidFill>
                <a:prstClr val="black"/>
              </a:solidFill>
            </a:endParaRPr>
          </a:p>
        </p:txBody>
      </p:sp>
      <p:sp>
        <p:nvSpPr>
          <p:cNvPr id="3" name="object 3"/>
          <p:cNvSpPr txBox="1">
            <a:spLocks noGrp="1"/>
          </p:cNvSpPr>
          <p:nvPr>
            <p:ph type="title"/>
          </p:nvPr>
        </p:nvSpPr>
        <p:spPr>
          <a:xfrm>
            <a:off x="435758" y="513402"/>
            <a:ext cx="6426200" cy="548640"/>
          </a:xfrm>
          <a:prstGeom prst="rect">
            <a:avLst/>
          </a:prstGeom>
        </p:spPr>
        <p:txBody>
          <a:bodyPr vert="horz" wrap="square" lIns="0" tIns="0" rIns="0" bIns="0" rtlCol="0">
            <a:spAutoFit/>
          </a:bodyPr>
          <a:lstStyle/>
          <a:p>
            <a:pPr marL="12700">
              <a:lnSpc>
                <a:spcPct val="100000"/>
              </a:lnSpc>
            </a:pPr>
            <a:r>
              <a:rPr lang="zh-CN" altLang="en-US" spc="-5" dirty="0"/>
              <a:t>传统</a:t>
            </a:r>
            <a:r>
              <a:rPr spc="-5" dirty="0"/>
              <a:t> DRAM</a:t>
            </a:r>
            <a:r>
              <a:rPr spc="40" dirty="0"/>
              <a:t> </a:t>
            </a:r>
            <a:r>
              <a:rPr lang="zh-CN" altLang="en-US" spc="40" dirty="0"/>
              <a:t>组织</a:t>
            </a:r>
            <a:r>
              <a:rPr lang="zh-CN" altLang="en-US" spc="-5" dirty="0"/>
              <a:t>结构</a:t>
            </a:r>
            <a:endParaRPr spc="-5" dirty="0"/>
          </a:p>
        </p:txBody>
      </p:sp>
      <p:sp>
        <p:nvSpPr>
          <p:cNvPr id="4" name="object 4"/>
          <p:cNvSpPr txBox="1"/>
          <p:nvPr/>
        </p:nvSpPr>
        <p:spPr>
          <a:xfrm>
            <a:off x="4237890" y="4281613"/>
            <a:ext cx="263395" cy="247313"/>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5" name="object 5"/>
          <p:cNvSpPr txBox="1"/>
          <p:nvPr/>
        </p:nvSpPr>
        <p:spPr>
          <a:xfrm>
            <a:off x="5098414" y="3089532"/>
            <a:ext cx="1988207" cy="247313"/>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r>
              <a:rPr lang="en-US" altLang="zh-CN" sz="1600" b="1" spc="-5" dirty="0">
                <a:solidFill>
                  <a:prstClr val="black"/>
                </a:solidFill>
                <a:latin typeface="Arial Narrow"/>
                <a:cs typeface="Arial Narrow"/>
              </a:rPr>
              <a:t>            1           2           3</a:t>
            </a:r>
            <a:endParaRPr sz="1600" dirty="0">
              <a:solidFill>
                <a:prstClr val="black"/>
              </a:solidFill>
              <a:latin typeface="Arial Narrow"/>
              <a:cs typeface="Arial Narrow"/>
            </a:endParaRPr>
          </a:p>
        </p:txBody>
      </p:sp>
      <p:sp>
        <p:nvSpPr>
          <p:cNvPr id="6" name="object 6"/>
          <p:cNvSpPr txBox="1"/>
          <p:nvPr/>
        </p:nvSpPr>
        <p:spPr>
          <a:xfrm>
            <a:off x="5491867" y="2835740"/>
            <a:ext cx="1006613" cy="231856"/>
          </a:xfrm>
          <a:prstGeom prst="rect">
            <a:avLst/>
          </a:prstGeom>
        </p:spPr>
        <p:txBody>
          <a:bodyPr vert="horz" wrap="square" lIns="0" tIns="0" rIns="0" bIns="0" rtlCol="0">
            <a:spAutoFit/>
          </a:bodyPr>
          <a:lstStyle/>
          <a:p>
            <a:pPr marR="16510" algn="ctr">
              <a:lnSpc>
                <a:spcPts val="1810"/>
              </a:lnSpc>
            </a:pPr>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8" name="object 8"/>
          <p:cNvSpPr txBox="1"/>
          <p:nvPr/>
        </p:nvSpPr>
        <p:spPr>
          <a:xfrm>
            <a:off x="4641547" y="3530737"/>
            <a:ext cx="117775" cy="246221"/>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9"/>
          <p:cNvSpPr txBox="1"/>
          <p:nvPr/>
        </p:nvSpPr>
        <p:spPr>
          <a:xfrm>
            <a:off x="4641547" y="4064222"/>
            <a:ext cx="117775" cy="246221"/>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0" name="object 10"/>
          <p:cNvSpPr txBox="1"/>
          <p:nvPr/>
        </p:nvSpPr>
        <p:spPr>
          <a:xfrm>
            <a:off x="4641547" y="4597708"/>
            <a:ext cx="117775" cy="246221"/>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1" name="object 11"/>
          <p:cNvSpPr txBox="1"/>
          <p:nvPr/>
        </p:nvSpPr>
        <p:spPr>
          <a:xfrm>
            <a:off x="4641547" y="5131193"/>
            <a:ext cx="117775" cy="246221"/>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2" name="object 12"/>
          <p:cNvGraphicFramePr>
            <a:graphicFrameLocks noGrp="1"/>
          </p:cNvGraphicFramePr>
          <p:nvPr>
            <p:extLst>
              <p:ext uri="{D42A27DB-BD31-4B8C-83A1-F6EECF244321}">
                <p14:modId xmlns:p14="http://schemas.microsoft.com/office/powerpoint/2010/main" val="2226022788"/>
              </p:ext>
            </p:extLst>
          </p:nvPr>
        </p:nvGraphicFramePr>
        <p:xfrm>
          <a:off x="4845050" y="3339986"/>
          <a:ext cx="2431480" cy="2143064"/>
        </p:xfrm>
        <a:graphic>
          <a:graphicData uri="http://schemas.openxmlformats.org/drawingml/2006/table">
            <a:tbl>
              <a:tblPr firstRow="1" bandRow="1">
                <a:tableStyleId>{2D5ABB26-0587-4C30-8999-92F81FD0307C}</a:tableStyleId>
              </a:tblPr>
              <a:tblGrid>
                <a:gridCol w="611036">
                  <a:extLst>
                    <a:ext uri="{9D8B030D-6E8A-4147-A177-3AD203B41FA5}">
                      <a16:colId xmlns:a16="http://schemas.microsoft.com/office/drawing/2014/main" val="20000"/>
                    </a:ext>
                  </a:extLst>
                </a:gridCol>
                <a:gridCol w="607870">
                  <a:extLst>
                    <a:ext uri="{9D8B030D-6E8A-4147-A177-3AD203B41FA5}">
                      <a16:colId xmlns:a16="http://schemas.microsoft.com/office/drawing/2014/main" val="20001"/>
                    </a:ext>
                  </a:extLst>
                </a:gridCol>
                <a:gridCol w="607870">
                  <a:extLst>
                    <a:ext uri="{9D8B030D-6E8A-4147-A177-3AD203B41FA5}">
                      <a16:colId xmlns:a16="http://schemas.microsoft.com/office/drawing/2014/main" val="20002"/>
                    </a:ext>
                  </a:extLst>
                </a:gridCol>
                <a:gridCol w="604704">
                  <a:extLst>
                    <a:ext uri="{9D8B030D-6E8A-4147-A177-3AD203B41FA5}">
                      <a16:colId xmlns:a16="http://schemas.microsoft.com/office/drawing/2014/main" val="20003"/>
                    </a:ext>
                  </a:extLst>
                </a:gridCol>
              </a:tblGrid>
              <a:tr h="535766">
                <a:tc>
                  <a:txBody>
                    <a:bodyPr/>
                    <a:lstStyle/>
                    <a:p>
                      <a:endParaRPr sz="1600" dirty="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5766">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5766">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5766">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3" name="object 13"/>
          <p:cNvGraphicFramePr>
            <a:graphicFrameLocks noGrp="1"/>
          </p:cNvGraphicFramePr>
          <p:nvPr>
            <p:extLst>
              <p:ext uri="{D42A27DB-BD31-4B8C-83A1-F6EECF244321}">
                <p14:modId xmlns:p14="http://schemas.microsoft.com/office/powerpoint/2010/main" val="3626596269"/>
              </p:ext>
            </p:extLst>
          </p:nvPr>
        </p:nvGraphicFramePr>
        <p:xfrm>
          <a:off x="4845050" y="5785485"/>
          <a:ext cx="2431480" cy="535766"/>
        </p:xfrm>
        <a:graphic>
          <a:graphicData uri="http://schemas.openxmlformats.org/drawingml/2006/table">
            <a:tbl>
              <a:tblPr firstRow="1" bandRow="1">
                <a:tableStyleId>{2D5ABB26-0587-4C30-8999-92F81FD0307C}</a:tableStyleId>
              </a:tblPr>
              <a:tblGrid>
                <a:gridCol w="607870">
                  <a:extLst>
                    <a:ext uri="{9D8B030D-6E8A-4147-A177-3AD203B41FA5}">
                      <a16:colId xmlns:a16="http://schemas.microsoft.com/office/drawing/2014/main" val="20000"/>
                    </a:ext>
                  </a:extLst>
                </a:gridCol>
                <a:gridCol w="607870">
                  <a:extLst>
                    <a:ext uri="{9D8B030D-6E8A-4147-A177-3AD203B41FA5}">
                      <a16:colId xmlns:a16="http://schemas.microsoft.com/office/drawing/2014/main" val="20001"/>
                    </a:ext>
                  </a:extLst>
                </a:gridCol>
                <a:gridCol w="607870">
                  <a:extLst>
                    <a:ext uri="{9D8B030D-6E8A-4147-A177-3AD203B41FA5}">
                      <a16:colId xmlns:a16="http://schemas.microsoft.com/office/drawing/2014/main" val="20002"/>
                    </a:ext>
                  </a:extLst>
                </a:gridCol>
                <a:gridCol w="607870">
                  <a:extLst>
                    <a:ext uri="{9D8B030D-6E8A-4147-A177-3AD203B41FA5}">
                      <a16:colId xmlns:a16="http://schemas.microsoft.com/office/drawing/2014/main" val="20003"/>
                    </a:ext>
                  </a:extLst>
                </a:gridCol>
              </a:tblGrid>
              <a:tr h="535766">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5" name="object 15"/>
          <p:cNvSpPr txBox="1"/>
          <p:nvPr/>
        </p:nvSpPr>
        <p:spPr>
          <a:xfrm>
            <a:off x="235851" y="1153857"/>
            <a:ext cx="8058467" cy="160300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en-US" sz="2800" b="1" dirty="0" err="1">
                <a:solidFill>
                  <a:prstClr val="black"/>
                </a:solidFill>
                <a:cs typeface="Calibri"/>
              </a:rPr>
              <a:t>d</a:t>
            </a:r>
            <a:r>
              <a:rPr lang="en-US" altLang="zh-CN" sz="2800" b="1" dirty="0" err="1">
                <a:solidFill>
                  <a:prstClr val="black"/>
                </a:solidFill>
                <a:cs typeface="Calibri"/>
              </a:rPr>
              <a:t>×</a:t>
            </a:r>
            <a:r>
              <a:rPr sz="2800" b="1" dirty="0" err="1">
                <a:solidFill>
                  <a:prstClr val="black"/>
                </a:solidFill>
                <a:cs typeface="Calibri"/>
              </a:rPr>
              <a:t>w</a:t>
            </a:r>
            <a:r>
              <a:rPr sz="2800" b="1" spc="-114" dirty="0">
                <a:solidFill>
                  <a:prstClr val="black"/>
                </a:solidFill>
                <a:cs typeface="Calibri"/>
              </a:rPr>
              <a:t> </a:t>
            </a:r>
            <a:r>
              <a:rPr sz="2800" b="1" spc="-5" dirty="0">
                <a:solidFill>
                  <a:prstClr val="black"/>
                </a:solidFill>
                <a:cs typeface="Calibri"/>
              </a:rPr>
              <a:t>DRAM:</a:t>
            </a:r>
            <a:endParaRPr sz="28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400" dirty="0">
                <a:solidFill>
                  <a:prstClr val="black"/>
                </a:solidFill>
                <a:cs typeface="Calibri"/>
              </a:rPr>
              <a:t>DRAM</a:t>
            </a:r>
            <a:r>
              <a:rPr lang="zh-CN" altLang="en-US" sz="2400" dirty="0">
                <a:solidFill>
                  <a:prstClr val="black"/>
                </a:solidFill>
                <a:cs typeface="Calibri"/>
              </a:rPr>
              <a:t>芯片中的单元被分成 </a:t>
            </a:r>
            <a:r>
              <a:rPr lang="en-US" altLang="zh-CN" sz="2400" dirty="0">
                <a:solidFill>
                  <a:prstClr val="black"/>
                </a:solidFill>
                <a:cs typeface="Calibri"/>
              </a:rPr>
              <a:t>d </a:t>
            </a:r>
            <a:r>
              <a:rPr lang="zh-CN" altLang="en-US" sz="2400" dirty="0">
                <a:solidFill>
                  <a:prstClr val="black"/>
                </a:solidFill>
                <a:cs typeface="Calibri"/>
              </a:rPr>
              <a:t>个超单元，每个超单元都由</a:t>
            </a:r>
            <a:r>
              <a:rPr lang="en-US" altLang="zh-CN" sz="2400" dirty="0">
                <a:solidFill>
                  <a:prstClr val="black"/>
                </a:solidFill>
                <a:cs typeface="Calibri"/>
              </a:rPr>
              <a:t>w</a:t>
            </a:r>
            <a:r>
              <a:rPr lang="zh-CN" altLang="en-US" sz="2400" dirty="0">
                <a:solidFill>
                  <a:prstClr val="black"/>
                </a:solidFill>
                <a:cs typeface="Calibri"/>
              </a:rPr>
              <a:t>个</a:t>
            </a:r>
            <a:r>
              <a:rPr lang="en-US" altLang="zh-CN" sz="2400" dirty="0">
                <a:solidFill>
                  <a:prstClr val="black"/>
                </a:solidFill>
                <a:cs typeface="Calibri"/>
              </a:rPr>
              <a:t>DRAM</a:t>
            </a:r>
            <a:r>
              <a:rPr lang="zh-CN" altLang="en-US" sz="2400" dirty="0">
                <a:solidFill>
                  <a:prstClr val="black"/>
                </a:solidFill>
                <a:cs typeface="Calibri"/>
              </a:rPr>
              <a:t>单元组成。一个</a:t>
            </a:r>
            <a:r>
              <a:rPr lang="en-US" altLang="zh-CN" sz="2400" dirty="0" err="1">
                <a:solidFill>
                  <a:prstClr val="black"/>
                </a:solidFill>
                <a:cs typeface="Calibri"/>
              </a:rPr>
              <a:t>d×w</a:t>
            </a:r>
            <a:r>
              <a:rPr lang="en-US" altLang="zh-CN" sz="2400" spc="-114" dirty="0">
                <a:solidFill>
                  <a:prstClr val="black"/>
                </a:solidFill>
                <a:cs typeface="Calibri"/>
              </a:rPr>
              <a:t> </a:t>
            </a:r>
            <a:r>
              <a:rPr lang="zh-CN" altLang="en-US" sz="2400" spc="-114" dirty="0">
                <a:solidFill>
                  <a:prstClr val="black"/>
                </a:solidFill>
                <a:cs typeface="Calibri"/>
              </a:rPr>
              <a:t>的</a:t>
            </a:r>
            <a:r>
              <a:rPr lang="en-US" altLang="zh-CN" sz="2400" dirty="0">
                <a:solidFill>
                  <a:prstClr val="black"/>
                </a:solidFill>
                <a:cs typeface="Calibri"/>
              </a:rPr>
              <a:t>DRAM</a:t>
            </a:r>
            <a:r>
              <a:rPr lang="zh-CN" altLang="en-US" sz="2400" dirty="0">
                <a:solidFill>
                  <a:prstClr val="black"/>
                </a:solidFill>
                <a:cs typeface="Calibri"/>
              </a:rPr>
              <a:t>总共存储</a:t>
            </a:r>
            <a:r>
              <a:rPr lang="en-US" altLang="zh-CN" sz="2400" dirty="0" err="1">
                <a:solidFill>
                  <a:prstClr val="black"/>
                </a:solidFill>
                <a:cs typeface="Calibri"/>
              </a:rPr>
              <a:t>dw</a:t>
            </a:r>
            <a:r>
              <a:rPr lang="zh-CN" altLang="en-US" sz="2400" dirty="0">
                <a:solidFill>
                  <a:prstClr val="black"/>
                </a:solidFill>
                <a:cs typeface="Calibri"/>
              </a:rPr>
              <a:t>位信息。</a:t>
            </a:r>
            <a:endParaRPr sz="2400" dirty="0">
              <a:solidFill>
                <a:prstClr val="black"/>
              </a:solidFill>
              <a:cs typeface="Calibri"/>
            </a:endParaRPr>
          </a:p>
        </p:txBody>
      </p:sp>
      <p:sp>
        <p:nvSpPr>
          <p:cNvPr id="16" name="object 16"/>
          <p:cNvSpPr/>
          <p:nvPr/>
        </p:nvSpPr>
        <p:spPr>
          <a:xfrm>
            <a:off x="2886075" y="3820671"/>
            <a:ext cx="1044777" cy="0"/>
          </a:xfrm>
          <a:custGeom>
            <a:avLst/>
            <a:gdLst/>
            <a:ahLst/>
            <a:cxnLst/>
            <a:rect l="l" t="t" r="r" b="b"/>
            <a:pathLst>
              <a:path w="1047750" h="14604">
                <a:moveTo>
                  <a:pt x="0" y="14554"/>
                </a:moveTo>
                <a:lnTo>
                  <a:pt x="1047762" y="0"/>
                </a:lnTo>
              </a:path>
            </a:pathLst>
          </a:custGeom>
          <a:ln w="381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18" name="object 18"/>
          <p:cNvSpPr/>
          <p:nvPr/>
        </p:nvSpPr>
        <p:spPr>
          <a:xfrm flipV="1">
            <a:off x="2981325" y="5578300"/>
            <a:ext cx="949797" cy="45719"/>
          </a:xfrm>
          <a:custGeom>
            <a:avLst/>
            <a:gdLst/>
            <a:ahLst/>
            <a:cxnLst/>
            <a:rect l="l" t="t" r="r" b="b"/>
            <a:pathLst>
              <a:path w="952500">
                <a:moveTo>
                  <a:pt x="0" y="0"/>
                </a:moveTo>
                <a:lnTo>
                  <a:pt x="952500" y="0"/>
                </a:lnTo>
              </a:path>
            </a:pathLst>
          </a:custGeom>
          <a:ln w="38100">
            <a:solidFill>
              <a:srgbClr val="000000"/>
            </a:solidFill>
            <a:headEnd type="triangle" w="med" len="med"/>
            <a:tailEnd type="triangle" w="med" len="med"/>
          </a:ln>
        </p:spPr>
        <p:txBody>
          <a:bodyPr wrap="square" lIns="0" tIns="0" rIns="0" bIns="0" rtlCol="0"/>
          <a:lstStyle/>
          <a:p>
            <a:endParaRPr>
              <a:solidFill>
                <a:prstClr val="black"/>
              </a:solidFill>
            </a:endParaRPr>
          </a:p>
        </p:txBody>
      </p:sp>
      <p:sp>
        <p:nvSpPr>
          <p:cNvPr id="21" name="object 21"/>
          <p:cNvSpPr txBox="1"/>
          <p:nvPr/>
        </p:nvSpPr>
        <p:spPr>
          <a:xfrm>
            <a:off x="3190109" y="5658821"/>
            <a:ext cx="913436" cy="278228"/>
          </a:xfrm>
          <a:prstGeom prst="rect">
            <a:avLst/>
          </a:prstGeom>
        </p:spPr>
        <p:txBody>
          <a:bodyPr vert="horz" wrap="square" lIns="0" tIns="0" rIns="0" bIns="0" rtlCol="0">
            <a:spAutoFit/>
          </a:bodyPr>
          <a:lstStyle/>
          <a:p>
            <a:pPr marL="12700"/>
            <a:r>
              <a:rPr b="1" spc="-5" dirty="0">
                <a:solidFill>
                  <a:prstClr val="black"/>
                </a:solidFill>
                <a:latin typeface="Times New Roman" panose="02020603050405020304" pitchFamily="18" charset="0"/>
                <a:cs typeface="Times New Roman" panose="02020603050405020304" pitchFamily="18" charset="0"/>
              </a:rPr>
              <a:t>data</a:t>
            </a:r>
            <a:endParaRPr b="1" dirty="0">
              <a:solidFill>
                <a:prstClr val="black"/>
              </a:solidFill>
              <a:latin typeface="Times New Roman" panose="02020603050405020304" pitchFamily="18" charset="0"/>
              <a:cs typeface="Times New Roman" panose="02020603050405020304" pitchFamily="18" charset="0"/>
            </a:endParaRPr>
          </a:p>
        </p:txBody>
      </p:sp>
      <p:sp>
        <p:nvSpPr>
          <p:cNvPr id="22" name="object 22"/>
          <p:cNvSpPr txBox="1"/>
          <p:nvPr/>
        </p:nvSpPr>
        <p:spPr>
          <a:xfrm>
            <a:off x="7915223" y="4592753"/>
            <a:ext cx="758190" cy="553998"/>
          </a:xfrm>
          <a:prstGeom prst="rect">
            <a:avLst/>
          </a:prstGeom>
        </p:spPr>
        <p:txBody>
          <a:bodyPr vert="horz" wrap="square" lIns="0" tIns="0" rIns="0" bIns="0" rtlCol="0">
            <a:spAutoFit/>
          </a:bodyPr>
          <a:lstStyle/>
          <a:p>
            <a:pPr marL="207645" marR="5080" indent="-195580"/>
            <a:r>
              <a:rPr lang="zh-CN" altLang="en-US" b="1" spc="-5" dirty="0">
                <a:solidFill>
                  <a:prstClr val="black"/>
                </a:solidFill>
                <a:latin typeface="Arial Narrow"/>
                <a:cs typeface="Arial Narrow"/>
              </a:rPr>
              <a:t>超单元</a:t>
            </a:r>
            <a:r>
              <a:rPr b="1" spc="-5" dirty="0">
                <a:solidFill>
                  <a:prstClr val="black"/>
                </a:solidFill>
                <a:latin typeface="Arial Narrow"/>
                <a:cs typeface="Arial Narrow"/>
              </a:rPr>
              <a:t>  (2,1)</a:t>
            </a:r>
            <a:endParaRPr dirty="0">
              <a:solidFill>
                <a:prstClr val="black"/>
              </a:solidFill>
              <a:latin typeface="Arial Narrow"/>
              <a:cs typeface="Arial Narrow"/>
            </a:endParaRPr>
          </a:p>
        </p:txBody>
      </p:sp>
      <p:sp>
        <p:nvSpPr>
          <p:cNvPr id="23" name="object 23"/>
          <p:cNvSpPr/>
          <p:nvPr/>
        </p:nvSpPr>
        <p:spPr>
          <a:xfrm>
            <a:off x="5929096" y="4745574"/>
            <a:ext cx="1910080" cy="147320"/>
          </a:xfrm>
          <a:custGeom>
            <a:avLst/>
            <a:gdLst/>
            <a:ahLst/>
            <a:cxnLst/>
            <a:rect l="l" t="t" r="r" b="b"/>
            <a:pathLst>
              <a:path w="1910079" h="147320">
                <a:moveTo>
                  <a:pt x="1909978" y="146926"/>
                </a:moveTo>
                <a:lnTo>
                  <a:pt x="0" y="0"/>
                </a:lnTo>
              </a:path>
            </a:pathLst>
          </a:custGeom>
          <a:ln w="28575">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25" name="object 25"/>
          <p:cNvSpPr txBox="1"/>
          <p:nvPr/>
        </p:nvSpPr>
        <p:spPr>
          <a:xfrm>
            <a:off x="3098510" y="3495960"/>
            <a:ext cx="913436" cy="703298"/>
          </a:xfrm>
          <a:prstGeom prst="rect">
            <a:avLst/>
          </a:prstGeom>
        </p:spPr>
        <p:txBody>
          <a:bodyPr vert="horz" wrap="square" lIns="0" tIns="0" rIns="0" bIns="0" rtlCol="0">
            <a:spAutoFit/>
          </a:bodyPr>
          <a:lstStyle/>
          <a:p>
            <a:pPr marL="34925"/>
            <a:r>
              <a:rPr b="1" dirty="0">
                <a:solidFill>
                  <a:prstClr val="black"/>
                </a:solidFill>
                <a:latin typeface="Times New Roman" panose="02020603050405020304" pitchFamily="18" charset="0"/>
                <a:cs typeface="Times New Roman" panose="02020603050405020304" pitchFamily="18" charset="0"/>
              </a:rPr>
              <a:t>2</a:t>
            </a:r>
            <a:r>
              <a:rPr b="1" spc="-90" dirty="0">
                <a:solidFill>
                  <a:prstClr val="black"/>
                </a:solidFill>
                <a:latin typeface="Times New Roman" panose="02020603050405020304" pitchFamily="18" charset="0"/>
                <a:cs typeface="Times New Roman" panose="02020603050405020304" pitchFamily="18" charset="0"/>
              </a:rPr>
              <a:t> </a:t>
            </a:r>
            <a:r>
              <a:rPr b="1" spc="-5" dirty="0">
                <a:solidFill>
                  <a:prstClr val="black"/>
                </a:solidFill>
                <a:latin typeface="Times New Roman" panose="02020603050405020304" pitchFamily="18" charset="0"/>
                <a:cs typeface="Times New Roman" panose="02020603050405020304" pitchFamily="18" charset="0"/>
              </a:rPr>
              <a:t>bits</a:t>
            </a:r>
            <a:endParaRPr b="1" dirty="0">
              <a:solidFill>
                <a:prstClr val="black"/>
              </a:solidFill>
              <a:latin typeface="Times New Roman" panose="02020603050405020304" pitchFamily="18" charset="0"/>
              <a:cs typeface="Times New Roman" panose="02020603050405020304" pitchFamily="18" charset="0"/>
            </a:endParaRPr>
          </a:p>
          <a:p>
            <a:pPr marL="34925">
              <a:lnSpc>
                <a:spcPts val="1415"/>
              </a:lnSpc>
            </a:pPr>
            <a:r>
              <a:rPr lang="en-US" altLang="zh-CN" b="1" dirty="0">
                <a:solidFill>
                  <a:prstClr val="black"/>
                </a:solidFill>
                <a:latin typeface="Times New Roman" panose="02020603050405020304" pitchFamily="18" charset="0"/>
                <a:cs typeface="Times New Roman" panose="02020603050405020304" pitchFamily="18" charset="0"/>
              </a:rPr>
              <a:t>    </a:t>
            </a:r>
            <a:r>
              <a:rPr b="1" dirty="0">
                <a:solidFill>
                  <a:prstClr val="black"/>
                </a:solidFill>
                <a:latin typeface="Times New Roman" panose="02020603050405020304" pitchFamily="18" charset="0"/>
                <a:cs typeface="Times New Roman" panose="02020603050405020304" pitchFamily="18" charset="0"/>
              </a:rPr>
              <a:t>/</a:t>
            </a:r>
          </a:p>
          <a:p>
            <a:pPr marL="12700">
              <a:lnSpc>
                <a:spcPts val="1895"/>
              </a:lnSpc>
            </a:pPr>
            <a:r>
              <a:rPr b="1" spc="-5" dirty="0" err="1">
                <a:solidFill>
                  <a:prstClr val="black"/>
                </a:solidFill>
                <a:latin typeface="Times New Roman" panose="02020603050405020304" pitchFamily="18" charset="0"/>
                <a:cs typeface="Times New Roman" panose="02020603050405020304" pitchFamily="18" charset="0"/>
              </a:rPr>
              <a:t>addr</a:t>
            </a:r>
            <a:endParaRPr b="1" dirty="0">
              <a:solidFill>
                <a:prstClr val="black"/>
              </a:solidFill>
              <a:latin typeface="Times New Roman" panose="02020603050405020304" pitchFamily="18" charset="0"/>
              <a:cs typeface="Times New Roman" panose="02020603050405020304" pitchFamily="18" charset="0"/>
            </a:endParaRPr>
          </a:p>
        </p:txBody>
      </p:sp>
      <p:sp>
        <p:nvSpPr>
          <p:cNvPr id="26" name="object 26"/>
          <p:cNvSpPr txBox="1"/>
          <p:nvPr/>
        </p:nvSpPr>
        <p:spPr>
          <a:xfrm>
            <a:off x="3171268" y="5184937"/>
            <a:ext cx="627421" cy="556456"/>
          </a:xfrm>
          <a:prstGeom prst="rect">
            <a:avLst/>
          </a:prstGeom>
        </p:spPr>
        <p:txBody>
          <a:bodyPr vert="horz" wrap="square" lIns="0" tIns="0" rIns="0" bIns="0" rtlCol="0">
            <a:spAutoFit/>
          </a:bodyPr>
          <a:lstStyle/>
          <a:p>
            <a:pPr marL="12700"/>
            <a:r>
              <a:rPr b="1" dirty="0">
                <a:solidFill>
                  <a:prstClr val="black"/>
                </a:solidFill>
                <a:latin typeface="Times New Roman" panose="02020603050405020304" pitchFamily="18" charset="0"/>
                <a:cs typeface="Times New Roman" panose="02020603050405020304" pitchFamily="18" charset="0"/>
              </a:rPr>
              <a:t>8</a:t>
            </a:r>
            <a:r>
              <a:rPr b="1" spc="-90" dirty="0">
                <a:solidFill>
                  <a:prstClr val="black"/>
                </a:solidFill>
                <a:latin typeface="Times New Roman" panose="02020603050405020304" pitchFamily="18" charset="0"/>
                <a:cs typeface="Times New Roman" panose="02020603050405020304" pitchFamily="18" charset="0"/>
              </a:rPr>
              <a:t> </a:t>
            </a:r>
            <a:r>
              <a:rPr b="1" spc="-5" dirty="0">
                <a:solidFill>
                  <a:prstClr val="black"/>
                </a:solidFill>
                <a:latin typeface="Times New Roman" panose="02020603050405020304" pitchFamily="18" charset="0"/>
                <a:cs typeface="Times New Roman" panose="02020603050405020304" pitchFamily="18" charset="0"/>
              </a:rPr>
              <a:t>bits</a:t>
            </a:r>
            <a:endParaRPr b="1" dirty="0">
              <a:solidFill>
                <a:prstClr val="black"/>
              </a:solidFill>
              <a:latin typeface="Times New Roman" panose="02020603050405020304" pitchFamily="18" charset="0"/>
              <a:cs typeface="Times New Roman" panose="02020603050405020304" pitchFamily="18" charset="0"/>
            </a:endParaRPr>
          </a:p>
          <a:p>
            <a:pPr marL="12700"/>
            <a:r>
              <a:rPr lang="en-US" altLang="zh-CN" b="1" dirty="0">
                <a:solidFill>
                  <a:prstClr val="black"/>
                </a:solidFill>
                <a:latin typeface="Times New Roman" panose="02020603050405020304" pitchFamily="18" charset="0"/>
                <a:cs typeface="Times New Roman" panose="02020603050405020304" pitchFamily="18" charset="0"/>
              </a:rPr>
              <a:t>   </a:t>
            </a:r>
            <a:r>
              <a:rPr b="1" dirty="0">
                <a:solidFill>
                  <a:prstClr val="black"/>
                </a:solidFill>
                <a:latin typeface="Times New Roman" panose="02020603050405020304" pitchFamily="18" charset="0"/>
                <a:cs typeface="Times New Roman" panose="02020603050405020304" pitchFamily="18" charset="0"/>
              </a:rPr>
              <a:t>/</a:t>
            </a:r>
          </a:p>
        </p:txBody>
      </p:sp>
      <p:sp>
        <p:nvSpPr>
          <p:cNvPr id="27" name="object 27"/>
          <p:cNvSpPr/>
          <p:nvPr/>
        </p:nvSpPr>
        <p:spPr>
          <a:xfrm>
            <a:off x="1743075" y="3125703"/>
            <a:ext cx="1139756" cy="3214598"/>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1743075" y="3125975"/>
            <a:ext cx="1139756" cy="3153248"/>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81610" marR="172720" indent="63500" algn="ctr"/>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29" name="object 29"/>
          <p:cNvSpPr/>
          <p:nvPr/>
        </p:nvSpPr>
        <p:spPr>
          <a:xfrm>
            <a:off x="447675" y="4357073"/>
            <a:ext cx="1291724" cy="459228"/>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535940" y="4934151"/>
            <a:ext cx="1105564" cy="246221"/>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1" name="object 31"/>
          <p:cNvSpPr txBox="1"/>
          <p:nvPr/>
        </p:nvSpPr>
        <p:spPr>
          <a:xfrm>
            <a:off x="5229785" y="6443347"/>
            <a:ext cx="1483583" cy="244737"/>
          </a:xfrm>
          <a:prstGeom prst="rect">
            <a:avLst/>
          </a:prstGeom>
        </p:spPr>
        <p:txBody>
          <a:bodyPr vert="horz" wrap="square" lIns="0" tIns="0" rIns="0" bIns="0" rtlCol="0">
            <a:spAutoFit/>
          </a:bodyPr>
          <a:lstStyle/>
          <a:p>
            <a:pPr marL="12700">
              <a:lnSpc>
                <a:spcPts val="1914"/>
              </a:lnSpc>
            </a:pPr>
            <a:r>
              <a:rPr lang="zh-CN" altLang="en-US" b="1" spc="-5" dirty="0">
                <a:solidFill>
                  <a:prstClr val="black"/>
                </a:solidFill>
                <a:latin typeface="Arial Narrow"/>
                <a:cs typeface="Arial Narrow"/>
              </a:rPr>
              <a:t>内部行缓存区</a:t>
            </a:r>
            <a:endParaRPr dirty="0">
              <a:solidFill>
                <a:prstClr val="black"/>
              </a:solidFill>
              <a:latin typeface="Arial Narrow"/>
              <a:cs typeface="Arial Narrow"/>
            </a:endParaRPr>
          </a:p>
        </p:txBody>
      </p:sp>
      <p:sp>
        <p:nvSpPr>
          <p:cNvPr id="34" name="TextBox 33"/>
          <p:cNvSpPr txBox="1"/>
          <p:nvPr/>
        </p:nvSpPr>
        <p:spPr>
          <a:xfrm>
            <a:off x="4034534" y="2402157"/>
            <a:ext cx="2431479" cy="400110"/>
          </a:xfrm>
          <a:prstGeom prst="rect">
            <a:avLst/>
          </a:prstGeom>
          <a:noFill/>
        </p:spPr>
        <p:txBody>
          <a:bodyPr wrap="square" rtlCol="0">
            <a:spAutoFit/>
          </a:bodyPr>
          <a:lstStyle/>
          <a:p>
            <a:r>
              <a:rPr lang="sv-SE" altLang="zh-CN" sz="2000" b="1" spc="-5" dirty="0">
                <a:solidFill>
                  <a:prstClr val="black"/>
                </a:solidFill>
                <a:latin typeface="Arial Narrow"/>
                <a:cs typeface="Arial Narrow"/>
              </a:rPr>
              <a:t>16 x 8 DRAM</a:t>
            </a:r>
            <a:r>
              <a:rPr lang="sv-SE" altLang="zh-CN" sz="2000" b="1" spc="-85" dirty="0">
                <a:solidFill>
                  <a:prstClr val="black"/>
                </a:solidFill>
                <a:latin typeface="Arial Narrow"/>
                <a:cs typeface="Arial Narrow"/>
              </a:rPr>
              <a:t> </a:t>
            </a:r>
            <a:r>
              <a:rPr lang="zh-CN" altLang="sv-SE" sz="2000" b="1" spc="-85" dirty="0">
                <a:solidFill>
                  <a:prstClr val="black"/>
                </a:solidFill>
                <a:latin typeface="Arial Narrow"/>
                <a:cs typeface="Arial Narrow"/>
              </a:rPr>
              <a:t>芯片</a:t>
            </a:r>
            <a:endParaRPr lang="sv-SE" altLang="zh-CN" sz="2000" dirty="0">
              <a:solidFill>
                <a:prstClr val="black"/>
              </a:solidFill>
              <a:latin typeface="Arial Narrow"/>
              <a:cs typeface="Arial Narrow"/>
            </a:endParaRPr>
          </a:p>
        </p:txBody>
      </p:sp>
    </p:spTree>
    <p:extLst>
      <p:ext uri="{BB962C8B-B14F-4D97-AF65-F5344CB8AC3E}">
        <p14:creationId xmlns:p14="http://schemas.microsoft.com/office/powerpoint/2010/main" val="411139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solidFill>
            <a:srgbClr val="FFFFCC"/>
          </a:solidFill>
          <a:ln w="12700">
            <a:solidFill>
              <a:srgbClr val="000000"/>
            </a:solidFill>
            <a:prstDash val="sysDash"/>
          </a:ln>
        </p:spPr>
        <p:txBody>
          <a:bodyPr wrap="square" lIns="0" tIns="0" rIns="0" bIns="0" rtlCol="0"/>
          <a:lstStyle/>
          <a:p>
            <a:endParaRPr>
              <a:solidFill>
                <a:prstClr val="black"/>
              </a:solidFill>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lgn="ctr"/>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4040007" y="4201239"/>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dirty="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5660" y="1383442"/>
            <a:ext cx="5972810" cy="679673"/>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a:solidFill>
                  <a:prstClr val="black"/>
                </a:solidFill>
                <a:cs typeface="Calibri"/>
              </a:rPr>
              <a:t>行访问选通脉冲</a:t>
            </a:r>
            <a:r>
              <a:rPr sz="2000" b="1" dirty="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a:solidFill>
                  <a:prstClr val="black"/>
                </a:solidFill>
                <a:cs typeface="Calibri"/>
              </a:rPr>
              <a:t>选中行 </a:t>
            </a:r>
            <a:r>
              <a:rPr sz="2000" b="1" dirty="0">
                <a:solidFill>
                  <a:prstClr val="black"/>
                </a:solidFill>
                <a:cs typeface="Calibri"/>
              </a:rPr>
              <a:t>2</a:t>
            </a:r>
            <a:r>
              <a:rPr lang="en-US" sz="2000" b="1" dirty="0">
                <a:solidFill>
                  <a:prstClr val="black"/>
                </a:solidFill>
                <a:cs typeface="Calibri"/>
              </a:rPr>
              <a:t> </a:t>
            </a:r>
            <a:r>
              <a:rPr lang="zh-CN" altLang="en-US" sz="2000" b="1" dirty="0">
                <a:solidFill>
                  <a:prstClr val="black"/>
                </a:solidFill>
                <a:cs typeface="Calibri"/>
              </a:rPr>
              <a:t>。</a:t>
            </a:r>
            <a:endParaRPr sz="2000" dirty="0">
              <a:solidFill>
                <a:prstClr val="black"/>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a:solidFill>
                  <a:prstClr val="black"/>
                </a:solidFill>
                <a:cs typeface="Calibri"/>
              </a:rPr>
              <a:t>行 </a:t>
            </a:r>
            <a:r>
              <a:rPr lang="en-US" altLang="zh-CN" sz="2000" b="1" dirty="0">
                <a:solidFill>
                  <a:prstClr val="black"/>
                </a:solidFill>
                <a:cs typeface="Calibri"/>
              </a:rPr>
              <a:t>2 </a:t>
            </a:r>
            <a:r>
              <a:rPr lang="zh-CN" altLang="en-US" sz="2000" b="1" dirty="0">
                <a:solidFill>
                  <a:prstClr val="black"/>
                </a:solidFill>
                <a:cs typeface="Calibri"/>
              </a:rPr>
              <a:t>的整个内容复制到内部行缓存区。</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2883218" y="5474640"/>
            <a:ext cx="685164" cy="276999"/>
          </a:xfrm>
          <a:prstGeom prst="rect">
            <a:avLst/>
          </a:prstGeom>
        </p:spPr>
        <p:txBody>
          <a:bodyPr vert="horz" wrap="square" lIns="0" tIns="0" rIns="0" bIns="0" rtlCol="0">
            <a:spAutoFit/>
          </a:bodyPr>
          <a:lstStyle/>
          <a:p>
            <a:pPr marL="12700"/>
            <a:r>
              <a:rPr b="1" spc="-5" dirty="0">
                <a:solidFill>
                  <a:prstClr val="black"/>
                </a:solidFill>
                <a:latin typeface="Courier New"/>
                <a:cs typeface="Courier New"/>
              </a:rPr>
              <a:t>data</a:t>
            </a:r>
            <a:endParaRPr dirty="0">
              <a:solidFill>
                <a:prstClr val="black"/>
              </a:solidFill>
              <a:latin typeface="Courier New"/>
              <a:cs typeface="Courier New"/>
            </a:endParaRPr>
          </a:p>
        </p:txBody>
      </p:sp>
      <p:sp>
        <p:nvSpPr>
          <p:cNvPr id="41" name="object 41"/>
          <p:cNvSpPr txBox="1"/>
          <p:nvPr/>
        </p:nvSpPr>
        <p:spPr>
          <a:xfrm>
            <a:off x="2789083" y="3070307"/>
            <a:ext cx="987107" cy="1095172"/>
          </a:xfrm>
          <a:prstGeom prst="rect">
            <a:avLst/>
          </a:prstGeom>
        </p:spPr>
        <p:txBody>
          <a:bodyPr vert="horz" wrap="square" lIns="0" tIns="0" rIns="0" bIns="0" rtlCol="0">
            <a:spAutoFit/>
          </a:bodyPr>
          <a:lstStyle/>
          <a:p>
            <a:pPr algn="ctr"/>
            <a:r>
              <a:rPr b="1" spc="-5" dirty="0">
                <a:solidFill>
                  <a:srgbClr val="ED1C24"/>
                </a:solidFill>
                <a:latin typeface="Courier New"/>
                <a:cs typeface="Courier New"/>
              </a:rPr>
              <a:t>RAS =</a:t>
            </a:r>
            <a:r>
              <a:rPr b="1" spc="-85" dirty="0">
                <a:solidFill>
                  <a:srgbClr val="ED1C24"/>
                </a:solidFill>
                <a:latin typeface="Courier New"/>
                <a:cs typeface="Courier New"/>
              </a:rPr>
              <a:t> </a:t>
            </a:r>
            <a:r>
              <a:rPr b="1" spc="-5" dirty="0">
                <a:solidFill>
                  <a:srgbClr val="ED1C24"/>
                </a:solidFill>
                <a:latin typeface="Courier New"/>
                <a:cs typeface="Courier New"/>
              </a:rPr>
              <a:t>2</a:t>
            </a:r>
            <a:endParaRPr lang="en-US" altLang="zh-CN" b="1" spc="-5" dirty="0">
              <a:solidFill>
                <a:srgbClr val="ED1C24"/>
              </a:solidFill>
              <a:latin typeface="Courier New"/>
              <a:cs typeface="Courier New"/>
            </a:endParaRPr>
          </a:p>
          <a:p>
            <a:pPr algn="ctr"/>
            <a:r>
              <a:rPr lang="en-US" altLang="zh-CN" sz="1400" b="1" spc="-5" dirty="0">
                <a:solidFill>
                  <a:schemeClr val="tx1">
                    <a:lumMod val="75000"/>
                    <a:lumOff val="25000"/>
                  </a:schemeClr>
                </a:solidFill>
                <a:latin typeface="Courier New"/>
                <a:cs typeface="Courier New"/>
              </a:rPr>
              <a:t>2</a:t>
            </a:r>
            <a:endParaRPr sz="1400" b="1" dirty="0">
              <a:solidFill>
                <a:schemeClr val="tx1">
                  <a:lumMod val="75000"/>
                  <a:lumOff val="25000"/>
                </a:schemeClr>
              </a:solidFill>
              <a:latin typeface="Arial Narrow"/>
              <a:cs typeface="Arial Narrow"/>
            </a:endParaRPr>
          </a:p>
          <a:p>
            <a:pPr marL="29845" algn="ctr">
              <a:lnSpc>
                <a:spcPts val="1415"/>
              </a:lnSpc>
            </a:pPr>
            <a:r>
              <a:rPr b="1" dirty="0">
                <a:solidFill>
                  <a:prstClr val="black"/>
                </a:solidFill>
                <a:latin typeface="Arial Narrow"/>
                <a:cs typeface="Arial Narrow"/>
              </a:rPr>
              <a:t>/</a:t>
            </a:r>
            <a:endParaRPr lang="en-US" altLang="zh-CN" b="1" dirty="0">
              <a:solidFill>
                <a:prstClr val="black"/>
              </a:solidFill>
              <a:latin typeface="Arial Narrow"/>
              <a:cs typeface="Arial Narrow"/>
            </a:endParaRPr>
          </a:p>
          <a:p>
            <a:pPr marL="29845" algn="ctr">
              <a:lnSpc>
                <a:spcPts val="1415"/>
              </a:lnSpc>
            </a:pPr>
            <a:endParaRPr sz="1400" b="1" dirty="0">
              <a:solidFill>
                <a:prstClr val="black"/>
              </a:solidFill>
              <a:latin typeface="Arial Narrow"/>
              <a:cs typeface="Arial Narrow"/>
            </a:endParaRPr>
          </a:p>
          <a:p>
            <a:pPr marL="129539" algn="ctr">
              <a:lnSpc>
                <a:spcPts val="1895"/>
              </a:lnSpc>
            </a:pPr>
            <a:r>
              <a:rPr b="1" spc="-5" dirty="0">
                <a:solidFill>
                  <a:prstClr val="black"/>
                </a:solidFill>
                <a:latin typeface="Courier New"/>
                <a:cs typeface="Courier New"/>
              </a:rPr>
              <a:t>addr</a:t>
            </a:r>
            <a:endParaRPr b="1" dirty="0">
              <a:solidFill>
                <a:prstClr val="black"/>
              </a:solidFill>
              <a:latin typeface="Courier New"/>
              <a:cs typeface="Courier New"/>
            </a:endParaRPr>
          </a:p>
        </p:txBody>
      </p:sp>
      <p:sp>
        <p:nvSpPr>
          <p:cNvPr id="42" name="object 42"/>
          <p:cNvSpPr txBox="1"/>
          <p:nvPr/>
        </p:nvSpPr>
        <p:spPr>
          <a:xfrm>
            <a:off x="3269665" y="5013176"/>
            <a:ext cx="95250" cy="492443"/>
          </a:xfrm>
          <a:prstGeom prst="rect">
            <a:avLst/>
          </a:prstGeom>
        </p:spPr>
        <p:txBody>
          <a:bodyPr vert="horz" wrap="square" lIns="0" tIns="0" rIns="0" bIns="0" rtlCol="0">
            <a:spAutoFit/>
          </a:bodyPr>
          <a:lstStyle/>
          <a:p>
            <a:pPr marL="12700"/>
            <a:r>
              <a:rPr sz="1600" b="1" dirty="0">
                <a:solidFill>
                  <a:prstClr val="black"/>
                </a:solidFill>
                <a:latin typeface="Arial Narrow"/>
                <a:cs typeface="Arial Narrow"/>
              </a:rPr>
              <a:t>8</a:t>
            </a:r>
            <a:endParaRPr sz="1600" dirty="0">
              <a:solidFill>
                <a:prstClr val="black"/>
              </a:solidFill>
              <a:latin typeface="Arial Narrow"/>
              <a:cs typeface="Arial Narrow"/>
            </a:endParaRPr>
          </a:p>
          <a:p>
            <a:pPr marL="12700"/>
            <a:r>
              <a:rPr sz="1600" b="1" dirty="0">
                <a:solidFill>
                  <a:prstClr val="black"/>
                </a:solidFill>
                <a:latin typeface="Arial Narrow"/>
                <a:cs typeface="Arial Narrow"/>
              </a:rPr>
              <a:t>/</a:t>
            </a:r>
            <a:endParaRPr sz="1600" dirty="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628800" y="2955925"/>
            <a:ext cx="1143000" cy="3139321"/>
          </a:xfrm>
          <a:prstGeom prst="rect">
            <a:avLst/>
          </a:prstGeom>
          <a:ln w="12700">
            <a:solidFill>
              <a:srgbClr val="000000"/>
            </a:solidFill>
          </a:ln>
        </p:spPr>
        <p:txBody>
          <a:bodyPr vert="horz" wrap="square" lIns="0" tIns="0" rIns="0" bIns="0" rtlCol="0">
            <a:spAutoFit/>
          </a:bodyPr>
          <a:lstStyle/>
          <a:p>
            <a:pPr algn="ctr"/>
            <a:endParaRPr dirty="0">
              <a:solidFill>
                <a:prstClr val="black"/>
              </a:solidFill>
              <a:latin typeface="Times New Roman"/>
              <a:cs typeface="Times New Roman"/>
            </a:endParaRPr>
          </a:p>
          <a:p>
            <a:pPr algn="ctr"/>
            <a:endParaRPr dirty="0">
              <a:solidFill>
                <a:prstClr val="black"/>
              </a:solidFill>
              <a:latin typeface="Times New Roman"/>
              <a:cs typeface="Times New Roman"/>
            </a:endParaRPr>
          </a:p>
          <a:p>
            <a:pPr algn="ctr"/>
            <a:endParaRPr dirty="0">
              <a:solidFill>
                <a:prstClr val="black"/>
              </a:solidFill>
              <a:latin typeface="Times New Roman"/>
              <a:cs typeface="Times New Roman"/>
            </a:endParaRPr>
          </a:p>
          <a:p>
            <a:pPr algn="ctr"/>
            <a:endParaRPr dirty="0">
              <a:solidFill>
                <a:prstClr val="black"/>
              </a:solidFill>
              <a:latin typeface="Times New Roman"/>
              <a:cs typeface="Times New Roman"/>
            </a:endParaRPr>
          </a:p>
          <a:p>
            <a:pPr algn="ctr">
              <a:spcBef>
                <a:spcPts val="20"/>
              </a:spcBef>
            </a:pPr>
            <a:endParaRPr sz="2000" dirty="0">
              <a:solidFill>
                <a:prstClr val="black"/>
              </a:solidFill>
              <a:latin typeface="Times New Roman"/>
              <a:cs typeface="Times New Roman"/>
            </a:endParaRPr>
          </a:p>
          <a:p>
            <a:pPr marL="85090" marR="239395" indent="159385" algn="ctr"/>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85090" marR="239395" indent="159385" algn="ctr"/>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85090" marR="239395" indent="159385" algn="ctr"/>
            <a:endParaRPr lang="en-US" sz="1600" b="1" spc="-5" dirty="0">
              <a:solidFill>
                <a:prstClr val="black"/>
              </a:solidFill>
              <a:latin typeface="Arial Narrow"/>
              <a:cs typeface="Arial Narrow"/>
            </a:endParaRPr>
          </a:p>
          <a:p>
            <a:pPr marL="85090" marR="239395" indent="159385" algn="ctr"/>
            <a:endParaRPr lang="en-US" sz="1600" b="1" spc="-5" dirty="0">
              <a:solidFill>
                <a:prstClr val="black"/>
              </a:solidFill>
              <a:latin typeface="Arial Narrow"/>
              <a:cs typeface="Arial Narrow"/>
            </a:endParaRPr>
          </a:p>
          <a:p>
            <a:pPr marL="85090" marR="239395" indent="159385" algn="ctr"/>
            <a:endParaRPr lang="en-US" sz="1600" b="1" spc="-5" dirty="0">
              <a:solidFill>
                <a:prstClr val="black"/>
              </a:solidFill>
              <a:latin typeface="Arial Narrow"/>
              <a:cs typeface="Arial Narrow"/>
            </a:endParaRPr>
          </a:p>
          <a:p>
            <a:pPr marL="85090" marR="239395" indent="159385" algn="ctr"/>
            <a:endParaRPr lang="en-US" sz="1600" b="1" spc="-5" dirty="0">
              <a:solidFill>
                <a:prstClr val="black"/>
              </a:solidFill>
              <a:latin typeface="Arial Narrow"/>
              <a:cs typeface="Arial Narrow"/>
            </a:endParaRPr>
          </a:p>
          <a:p>
            <a:pPr marL="85090" marR="239395" indent="159385" algn="ctr"/>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b="1" spc="-5" dirty="0">
                <a:solidFill>
                  <a:prstClr val="black"/>
                </a:solidFill>
                <a:latin typeface="Arial Narrow"/>
                <a:cs typeface="Arial Narrow"/>
              </a:rPr>
              <a:t>内部行缓存区</a:t>
            </a:r>
            <a:endParaRPr dirty="0">
              <a:solidFill>
                <a:prstClr val="black"/>
              </a:solidFill>
              <a:latin typeface="Arial Narrow"/>
              <a:cs typeface="Arial Narrow"/>
            </a:endParaRPr>
          </a:p>
        </p:txBody>
      </p:sp>
      <p:sp>
        <p:nvSpPr>
          <p:cNvPr id="65" name="object 13">
            <a:extLst>
              <a:ext uri="{FF2B5EF4-FFF2-40B4-BE49-F238E27FC236}">
                <a16:creationId xmlns:a16="http://schemas.microsoft.com/office/drawing/2014/main" id="{DB64EE4A-3F16-4B6F-AC58-CBBFE4BB5C08}"/>
              </a:ext>
            </a:extLst>
          </p:cNvPr>
          <p:cNvSpPr txBox="1"/>
          <p:nvPr/>
        </p:nvSpPr>
        <p:spPr>
          <a:xfrm>
            <a:off x="5436096" y="5814231"/>
            <a:ext cx="945654" cy="276999"/>
          </a:xfrm>
          <a:prstGeom prst="rect">
            <a:avLst/>
          </a:prstGeom>
          <a:solidFill>
            <a:schemeClr val="bg1"/>
          </a:solidFill>
        </p:spPr>
        <p:txBody>
          <a:bodyPr vert="horz" wrap="square" lIns="0" tIns="0" rIns="0" bIns="0" rtlCol="0">
            <a:spAutoFit/>
          </a:bodyPr>
          <a:lstStyle/>
          <a:p>
            <a:pPr marL="12700" algn="ctr"/>
            <a:r>
              <a:rPr lang="zh-CN" altLang="en-US" b="1" spc="-5" dirty="0">
                <a:solidFill>
                  <a:prstClr val="black"/>
                </a:solidFill>
                <a:latin typeface="Arial Narrow"/>
                <a:cs typeface="Arial Narrow"/>
              </a:rPr>
              <a:t>行</a:t>
            </a:r>
            <a:r>
              <a:rPr lang="en-US" altLang="zh-CN" b="1" spc="-5" dirty="0">
                <a:solidFill>
                  <a:prstClr val="black"/>
                </a:solidFill>
                <a:latin typeface="Arial Narrow"/>
                <a:cs typeface="Arial Narrow"/>
              </a:rPr>
              <a:t>2</a:t>
            </a:r>
            <a:endParaRPr dirty="0">
              <a:solidFill>
                <a:prstClr val="black"/>
              </a:solidFill>
              <a:latin typeface="Arial Narrow"/>
              <a:cs typeface="Arial Narrow"/>
            </a:endParaRPr>
          </a:p>
        </p:txBody>
      </p:sp>
      <p:sp>
        <p:nvSpPr>
          <p:cNvPr id="66" name="TextBox 33">
            <a:extLst>
              <a:ext uri="{FF2B5EF4-FFF2-40B4-BE49-F238E27FC236}">
                <a16:creationId xmlns:a16="http://schemas.microsoft.com/office/drawing/2014/main" id="{5D8BD113-8AA1-42D5-9315-057E5A499A6E}"/>
              </a:ext>
            </a:extLst>
          </p:cNvPr>
          <p:cNvSpPr txBox="1"/>
          <p:nvPr/>
        </p:nvSpPr>
        <p:spPr>
          <a:xfrm>
            <a:off x="3853865" y="2295146"/>
            <a:ext cx="3667125" cy="400110"/>
          </a:xfrm>
          <a:prstGeom prst="rect">
            <a:avLst/>
          </a:prstGeom>
          <a:noFill/>
        </p:spPr>
        <p:txBody>
          <a:bodyPr wrap="square" rtlCol="0">
            <a:spAutoFit/>
          </a:bodyPr>
          <a:lstStyle/>
          <a:p>
            <a:r>
              <a:rPr lang="sv-SE" altLang="zh-CN" sz="2000" b="1" spc="-5" dirty="0">
                <a:solidFill>
                  <a:prstClr val="black"/>
                </a:solidFill>
                <a:latin typeface="Arial Narrow"/>
                <a:cs typeface="Arial Narrow"/>
              </a:rPr>
              <a:t>16 x 8 DRAM</a:t>
            </a:r>
            <a:r>
              <a:rPr lang="sv-SE" altLang="zh-CN" sz="2000" b="1" spc="-85" dirty="0">
                <a:solidFill>
                  <a:prstClr val="black"/>
                </a:solidFill>
                <a:latin typeface="Arial Narrow"/>
                <a:cs typeface="Arial Narrow"/>
              </a:rPr>
              <a:t> </a:t>
            </a:r>
            <a:r>
              <a:rPr lang="zh-CN" altLang="sv-SE" sz="2000" b="1" spc="-85" dirty="0">
                <a:solidFill>
                  <a:prstClr val="black"/>
                </a:solidFill>
                <a:latin typeface="Arial Narrow"/>
                <a:cs typeface="Arial Narrow"/>
              </a:rPr>
              <a:t>芯片</a:t>
            </a:r>
            <a:endParaRPr lang="sv-SE" altLang="zh-CN" sz="2000" dirty="0">
              <a:solidFill>
                <a:prstClr val="black"/>
              </a:solidFill>
              <a:latin typeface="Arial Narrow"/>
              <a:cs typeface="Arial Narrow"/>
            </a:endParaRPr>
          </a:p>
        </p:txBody>
      </p:sp>
      <p:sp>
        <p:nvSpPr>
          <p:cNvPr id="64" name="object 16">
            <a:extLst>
              <a:ext uri="{FF2B5EF4-FFF2-40B4-BE49-F238E27FC236}">
                <a16:creationId xmlns:a16="http://schemas.microsoft.com/office/drawing/2014/main" id="{7336A7E0-06F7-4023-BCDE-ECE1187C6E98}"/>
              </a:ext>
            </a:extLst>
          </p:cNvPr>
          <p:cNvSpPr/>
          <p:nvPr/>
        </p:nvSpPr>
        <p:spPr>
          <a:xfrm>
            <a:off x="2771800" y="3573016"/>
            <a:ext cx="1044777" cy="0"/>
          </a:xfrm>
          <a:custGeom>
            <a:avLst/>
            <a:gdLst/>
            <a:ahLst/>
            <a:cxnLst/>
            <a:rect l="l" t="t" r="r" b="b"/>
            <a:pathLst>
              <a:path w="1047750" h="14604">
                <a:moveTo>
                  <a:pt x="0" y="14554"/>
                </a:moveTo>
                <a:lnTo>
                  <a:pt x="1047762" y="0"/>
                </a:lnTo>
              </a:path>
            </a:pathLst>
          </a:custGeom>
          <a:ln w="38100">
            <a:solidFill>
              <a:srgbClr val="000000"/>
            </a:solidFill>
            <a:headEnd type="none" w="med" len="med"/>
            <a:tailEnd type="triangle" w="med" len="med"/>
          </a:ln>
        </p:spPr>
        <p:txBody>
          <a:bodyPr wrap="square" lIns="0" tIns="0" rIns="0" bIns="0" rtlCol="0"/>
          <a:lstStyle/>
          <a:p>
            <a:endParaRPr>
              <a:solidFill>
                <a:prstClr val="black"/>
              </a:solidFill>
            </a:endParaRPr>
          </a:p>
        </p:txBody>
      </p:sp>
      <p:sp>
        <p:nvSpPr>
          <p:cNvPr id="67" name="object 18">
            <a:extLst>
              <a:ext uri="{FF2B5EF4-FFF2-40B4-BE49-F238E27FC236}">
                <a16:creationId xmlns:a16="http://schemas.microsoft.com/office/drawing/2014/main" id="{CECCC488-CB0F-4003-8894-1197CD380172}"/>
              </a:ext>
            </a:extLst>
          </p:cNvPr>
          <p:cNvSpPr/>
          <p:nvPr/>
        </p:nvSpPr>
        <p:spPr>
          <a:xfrm flipV="1">
            <a:off x="2867050" y="5330645"/>
            <a:ext cx="949797" cy="45719"/>
          </a:xfrm>
          <a:custGeom>
            <a:avLst/>
            <a:gdLst/>
            <a:ahLst/>
            <a:cxnLst/>
            <a:rect l="l" t="t" r="r" b="b"/>
            <a:pathLst>
              <a:path w="952500">
                <a:moveTo>
                  <a:pt x="0" y="0"/>
                </a:moveTo>
                <a:lnTo>
                  <a:pt x="952500" y="0"/>
                </a:lnTo>
              </a:path>
            </a:pathLst>
          </a:custGeom>
          <a:ln w="38100">
            <a:solidFill>
              <a:srgbClr val="000000"/>
            </a:solidFill>
            <a:headEnd type="triangle" w="med" len="med"/>
            <a:tailEnd type="triangle" w="med" len="med"/>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621717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51" name="Rectangle 39"/>
          <p:cNvSpPr>
            <a:spLocks noChangeArrowheads="1"/>
          </p:cNvSpPr>
          <p:nvPr/>
        </p:nvSpPr>
        <p:spPr bwMode="auto">
          <a:xfrm>
            <a:off x="3878263" y="2676525"/>
            <a:ext cx="3644900" cy="4038600"/>
          </a:xfrm>
          <a:prstGeom prst="rect">
            <a:avLst/>
          </a:prstGeom>
          <a:solidFill>
            <a:srgbClr val="FFFFCC"/>
          </a:solidFill>
          <a:ln w="12700">
            <a:solidFill>
              <a:srgbClr val="000000"/>
            </a:solidFill>
            <a:prstDash val="sysDash"/>
          </a:ln>
        </p:spPr>
        <p:txBody>
          <a:bodyPr wrap="square" lIns="0" tIns="0" rIns="0" bIns="0" rtlCol="0"/>
          <a:lstStyle/>
          <a:p>
            <a:endParaRPr lang="en-US">
              <a:solidFill>
                <a:prstClr val="black"/>
              </a:solidFill>
            </a:endParaRPr>
          </a:p>
        </p:txBody>
      </p:sp>
      <p:sp>
        <p:nvSpPr>
          <p:cNvPr id="64562" name="Rectangle 50"/>
          <p:cNvSpPr>
            <a:spLocks noGrp="1" noChangeArrowheads="1"/>
          </p:cNvSpPr>
          <p:nvPr>
            <p:ph type="title"/>
          </p:nvPr>
        </p:nvSpPr>
        <p:spPr/>
        <p:txBody>
          <a:bodyPr/>
          <a:lstStyle/>
          <a:p>
            <a:r>
              <a:rPr lang="zh-CN" altLang="en-US" dirty="0"/>
              <a:t>读 </a:t>
            </a:r>
            <a:r>
              <a:rPr lang="en-US" altLang="zh-CN" spc="-5" dirty="0"/>
              <a:t>DRAM </a:t>
            </a:r>
            <a:r>
              <a:rPr lang="zh-CN" altLang="en-US" dirty="0"/>
              <a:t>超单元</a:t>
            </a:r>
            <a:r>
              <a:rPr lang="zh-CN" altLang="en-US" spc="-55" dirty="0"/>
              <a:t> </a:t>
            </a:r>
            <a:r>
              <a:rPr lang="en-US" altLang="zh-CN" spc="-5" dirty="0"/>
              <a:t>(2,1)</a:t>
            </a:r>
            <a:endParaRPr lang="en-US" dirty="0"/>
          </a:p>
        </p:txBody>
      </p:sp>
      <p:sp>
        <p:nvSpPr>
          <p:cNvPr id="64563" name="Rectangle 51"/>
          <p:cNvSpPr>
            <a:spLocks noGrp="1" noChangeArrowheads="1"/>
          </p:cNvSpPr>
          <p:nvPr>
            <p:ph type="body" idx="1"/>
          </p:nvPr>
        </p:nvSpPr>
        <p:spPr>
          <a:xfrm>
            <a:off x="519113" y="1219200"/>
            <a:ext cx="8091487" cy="1066800"/>
          </a:xfrm>
        </p:spPr>
        <p:txBody>
          <a:bodyPr/>
          <a:lstStyle/>
          <a:p>
            <a:pPr marL="12700">
              <a:lnSpc>
                <a:spcPct val="100000"/>
              </a:lnSpc>
            </a:pPr>
            <a:r>
              <a:rPr lang="en-US" altLang="zh-CN" sz="2000" dirty="0"/>
              <a:t>Step </a:t>
            </a:r>
            <a:r>
              <a:rPr lang="en-US" altLang="zh-CN" sz="2000" spc="-5" dirty="0"/>
              <a:t>2(a): </a:t>
            </a:r>
            <a:r>
              <a:rPr lang="zh-CN" altLang="en-US" sz="2000" dirty="0"/>
              <a:t>列访问选通脉冲 </a:t>
            </a:r>
            <a:r>
              <a:rPr lang="en-US" altLang="zh-CN" sz="2000" dirty="0"/>
              <a:t>(</a:t>
            </a:r>
            <a:r>
              <a:rPr lang="en-US" altLang="zh-CN" sz="2000" dirty="0">
                <a:solidFill>
                  <a:srgbClr val="ED1C24"/>
                </a:solidFill>
              </a:rPr>
              <a:t>CAS</a:t>
            </a:r>
            <a:r>
              <a:rPr lang="en-US" altLang="zh-CN" sz="2000" dirty="0"/>
              <a:t>) </a:t>
            </a:r>
            <a:r>
              <a:rPr lang="zh-CN" altLang="en-US" sz="2000" spc="-5" dirty="0"/>
              <a:t>选中列</a:t>
            </a:r>
            <a:r>
              <a:rPr lang="zh-CN" altLang="en-US" sz="2000" spc="-95" dirty="0"/>
              <a:t> </a:t>
            </a:r>
            <a:r>
              <a:rPr lang="en-US" altLang="zh-CN" sz="2000" dirty="0"/>
              <a:t>1</a:t>
            </a:r>
            <a:r>
              <a:rPr lang="zh-CN" altLang="en-US" sz="2000" dirty="0"/>
              <a:t>。</a:t>
            </a:r>
          </a:p>
          <a:p>
            <a:pPr marL="355600" marR="5080" indent="-343535">
              <a:lnSpc>
                <a:spcPct val="100000"/>
              </a:lnSpc>
              <a:spcBef>
                <a:spcPts val="480"/>
              </a:spcBef>
            </a:pPr>
            <a:r>
              <a:rPr lang="en-US" altLang="zh-CN" sz="2000" dirty="0"/>
              <a:t>Step </a:t>
            </a:r>
            <a:r>
              <a:rPr lang="en-US" altLang="zh-CN" sz="2000" spc="-5" dirty="0"/>
              <a:t>2(b): </a:t>
            </a:r>
            <a:r>
              <a:rPr lang="zh-CN" altLang="en-US" sz="2000" spc="-5" dirty="0"/>
              <a:t>超单元 </a:t>
            </a:r>
            <a:r>
              <a:rPr lang="en-US" altLang="zh-CN" sz="2000" spc="-5" dirty="0"/>
              <a:t>(2,1) </a:t>
            </a:r>
            <a:r>
              <a:rPr lang="zh-CN" altLang="en-US" sz="2000" spc="-5" dirty="0"/>
              <a:t>从内部行缓存区复制到</a:t>
            </a:r>
            <a:r>
              <a:rPr lang="en-US" altLang="zh-CN" sz="2000" spc="-5" dirty="0"/>
              <a:t>data</a:t>
            </a:r>
            <a:r>
              <a:rPr lang="zh-CN" altLang="en-US" sz="2000" spc="-5" dirty="0"/>
              <a:t>线上，最终发送给</a:t>
            </a:r>
            <a:r>
              <a:rPr lang="en-US" altLang="zh-CN" sz="2000" spc="-5" dirty="0"/>
              <a:t>CPU</a:t>
            </a:r>
            <a:r>
              <a:rPr lang="zh-CN" altLang="en-US" sz="2000" spc="-5" dirty="0"/>
              <a:t>。</a:t>
            </a:r>
            <a:endParaRPr lang="zh-CN" altLang="en-US" sz="1400" dirty="0">
              <a:latin typeface="Arial Narrow"/>
              <a:cs typeface="Arial Narrow"/>
            </a:endParaRPr>
          </a:p>
          <a:p>
            <a:pPr>
              <a:buNone/>
            </a:pPr>
            <a:endParaRPr lang="en-US" sz="2000" dirty="0"/>
          </a:p>
          <a:p>
            <a:pPr>
              <a:buNone/>
            </a:pPr>
            <a:endParaRPr lang="en-US" sz="2000" dirty="0"/>
          </a:p>
        </p:txBody>
      </p:sp>
      <p:sp>
        <p:nvSpPr>
          <p:cNvPr id="64518" name="Text Box 6"/>
          <p:cNvSpPr txBox="1">
            <a:spLocks noChangeArrowheads="1"/>
          </p:cNvSpPr>
          <p:nvPr/>
        </p:nvSpPr>
        <p:spPr bwMode="auto">
          <a:xfrm>
            <a:off x="5735851" y="2732489"/>
            <a:ext cx="415498" cy="36933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zh-CN" altLang="en-US" b="1" dirty="0"/>
              <a:t>列</a:t>
            </a:r>
            <a:endParaRPr lang="en-US" b="1" dirty="0"/>
          </a:p>
        </p:txBody>
      </p:sp>
      <p:sp>
        <p:nvSpPr>
          <p:cNvPr id="64519" name="Text Box 7"/>
          <p:cNvSpPr txBox="1">
            <a:spLocks noChangeArrowheads="1"/>
          </p:cNvSpPr>
          <p:nvPr/>
        </p:nvSpPr>
        <p:spPr bwMode="auto">
          <a:xfrm>
            <a:off x="3991257" y="4149600"/>
            <a:ext cx="415499" cy="369332"/>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b="1" dirty="0"/>
              <a:t>行</a:t>
            </a:r>
            <a:endParaRPr lang="en-US" b="1"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285984"/>
            <a:ext cx="1578637" cy="369332"/>
          </a:xfrm>
          <a:prstGeom prst="rect">
            <a:avLst/>
          </a:prstGeom>
          <a:noFill/>
          <a:ln w="12700">
            <a:noFill/>
            <a:miter lim="800000"/>
            <a:headEnd/>
            <a:tailEnd/>
          </a:ln>
          <a:effectLst/>
        </p:spPr>
        <p:txBody>
          <a:bodyPr wrap="none" anchor="ctr">
            <a:prstTxWarp prst="textNoShape">
              <a:avLst/>
            </a:prstTxWarp>
            <a:spAutoFit/>
          </a:bodyPr>
          <a:lstStyle/>
          <a:p>
            <a:pPr marL="12700"/>
            <a:r>
              <a:rPr lang="zh-CN" altLang="en-US" b="1" spc="-5" dirty="0">
                <a:solidFill>
                  <a:prstClr val="black"/>
                </a:solidFill>
                <a:cs typeface="Arial Narrow"/>
              </a:rPr>
              <a:t>内部行缓冲区</a:t>
            </a:r>
            <a:endParaRPr lang="zh-CN" altLang="en-US" dirty="0">
              <a:solidFill>
                <a:prstClr val="black"/>
              </a:solidFill>
              <a:cs typeface="Arial Narrow"/>
            </a:endParaRPr>
          </a:p>
        </p:txBody>
      </p:sp>
      <p:sp>
        <p:nvSpPr>
          <p:cNvPr id="64552" name="Text Box 40"/>
          <p:cNvSpPr txBox="1">
            <a:spLocks noChangeArrowheads="1"/>
          </p:cNvSpPr>
          <p:nvPr/>
        </p:nvSpPr>
        <p:spPr bwMode="auto">
          <a:xfrm>
            <a:off x="3870425" y="2241721"/>
            <a:ext cx="3644899" cy="400110"/>
          </a:xfrm>
          <a:prstGeom prst="rect">
            <a:avLst/>
          </a:prstGeom>
          <a:noFill/>
          <a:ln w="12700">
            <a:noFill/>
            <a:miter lim="800000"/>
            <a:headEnd/>
            <a:tailEnd/>
          </a:ln>
          <a:effectLst/>
        </p:spPr>
        <p:txBody>
          <a:bodyPr wrap="square" anchor="ctr">
            <a:prstTxWarp prst="textNoShape">
              <a:avLst/>
            </a:prstTxWarp>
            <a:spAutoFit/>
          </a:bodyPr>
          <a:lstStyle/>
          <a:p>
            <a:r>
              <a:rPr lang="sv-SE" altLang="zh-CN" sz="2000" b="1" spc="-5" dirty="0">
                <a:solidFill>
                  <a:prstClr val="black"/>
                </a:solidFill>
                <a:cs typeface="Arial Narrow"/>
              </a:rPr>
              <a:t>16 x 8 DRAM</a:t>
            </a:r>
            <a:r>
              <a:rPr lang="sv-SE" altLang="zh-CN" sz="2000" b="1" spc="-85" dirty="0">
                <a:solidFill>
                  <a:prstClr val="black"/>
                </a:solidFill>
                <a:cs typeface="Arial Narrow"/>
              </a:rPr>
              <a:t> </a:t>
            </a:r>
            <a:r>
              <a:rPr lang="zh-CN" altLang="sv-SE" sz="2000" b="1" spc="-85" dirty="0">
                <a:solidFill>
                  <a:prstClr val="black"/>
                </a:solidFill>
                <a:cs typeface="Arial Narrow"/>
              </a:rPr>
              <a:t>芯片</a:t>
            </a:r>
            <a:endParaRPr lang="sv-SE" altLang="zh-CN" sz="2000" dirty="0">
              <a:solidFill>
                <a:prstClr val="black"/>
              </a:solidFill>
              <a:cs typeface="Arial Narrow"/>
            </a:endParaRP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b="1"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endParaRPr lang="en-US" sz="1600" dirty="0">
              <a:latin typeface="Courier New" charset="0"/>
            </a:endParaRP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31909"/>
            <a:ext cx="646331" cy="36933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zh-CN" altLang="en-US" dirty="0">
                <a:latin typeface="Courier New" charset="0"/>
              </a:rPr>
              <a:t>数据</a:t>
            </a:r>
            <a:endParaRPr lang="en-US" dirty="0">
              <a:latin typeface="Courier New" charset="0"/>
            </a:endParaRP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1153" y="5727709"/>
            <a:ext cx="930276" cy="1071564"/>
            <a:chOff x="1796" y="3608"/>
            <a:chExt cx="586" cy="675"/>
          </a:xfrm>
        </p:grpSpPr>
        <p:sp>
          <p:nvSpPr>
            <p:cNvPr id="64517" name="Text Box 5"/>
            <p:cNvSpPr txBox="1">
              <a:spLocks noChangeArrowheads="1"/>
            </p:cNvSpPr>
            <p:nvPr/>
          </p:nvSpPr>
          <p:spPr bwMode="auto">
            <a:xfrm>
              <a:off x="1796" y="3876"/>
              <a:ext cx="586" cy="40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dirty="0">
                  <a:solidFill>
                    <a:srgbClr val="FF0000"/>
                  </a:solidFill>
                </a:rPr>
                <a:t>超单元</a:t>
              </a:r>
              <a:r>
                <a:rPr lang="en-US" dirty="0">
                  <a:solidFill>
                    <a:srgbClr val="FF0000"/>
                  </a:solidFill>
                </a:rPr>
                <a:t> </a:t>
              </a:r>
            </a:p>
            <a:p>
              <a:pPr algn="ctr">
                <a:lnSpc>
                  <a:spcPct val="100000"/>
                </a:lnSpc>
              </a:pPr>
              <a:r>
                <a:rPr lang="en-US" dirty="0">
                  <a:solidFill>
                    <a:srgbClr val="FF0000"/>
                  </a:solidFill>
                </a:rPr>
                <a:t>(2,1)</a:t>
              </a:r>
            </a:p>
          </p:txBody>
        </p:sp>
        <p:sp>
          <p:nvSpPr>
            <p:cNvPr id="64567" name="Rectangle 55"/>
            <p:cNvSpPr>
              <a:spLocks noChangeArrowheads="1"/>
            </p:cNvSpPr>
            <p:nvPr/>
          </p:nvSpPr>
          <p:spPr bwMode="auto">
            <a:xfrm>
              <a:off x="1861" y="3608"/>
              <a:ext cx="333" cy="288"/>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395536" y="3886200"/>
            <a:ext cx="1137989" cy="1724042"/>
            <a:chOff x="395536" y="3886200"/>
            <a:chExt cx="1137989" cy="1724042"/>
          </a:xfrm>
        </p:grpSpPr>
        <p:grpSp>
          <p:nvGrpSpPr>
            <p:cNvPr id="4" name="Group 58"/>
            <p:cNvGrpSpPr>
              <a:grpSpLocks/>
            </p:cNvGrpSpPr>
            <p:nvPr/>
          </p:nvGrpSpPr>
          <p:grpSpPr bwMode="auto">
            <a:xfrm>
              <a:off x="523878" y="4468827"/>
              <a:ext cx="930276" cy="1141415"/>
              <a:chOff x="1795" y="3621"/>
              <a:chExt cx="586" cy="719"/>
            </a:xfrm>
          </p:grpSpPr>
          <p:sp>
            <p:nvSpPr>
              <p:cNvPr id="64571" name="Text Box 59"/>
              <p:cNvSpPr txBox="1">
                <a:spLocks noChangeArrowheads="1"/>
              </p:cNvSpPr>
              <p:nvPr/>
            </p:nvSpPr>
            <p:spPr bwMode="auto">
              <a:xfrm>
                <a:off x="1795" y="3933"/>
                <a:ext cx="586" cy="407"/>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zh-CN" altLang="en-US" dirty="0">
                    <a:solidFill>
                      <a:srgbClr val="FF0000"/>
                    </a:solidFill>
                  </a:rPr>
                  <a:t>超单元</a:t>
                </a:r>
                <a:r>
                  <a:rPr lang="en-US" altLang="zh-CN" dirty="0">
                    <a:solidFill>
                      <a:srgbClr val="FF0000"/>
                    </a:solidFill>
                  </a:rPr>
                  <a:t> </a:t>
                </a:r>
              </a:p>
              <a:p>
                <a:pPr algn="ctr">
                  <a:lnSpc>
                    <a:spcPct val="100000"/>
                  </a:lnSpc>
                </a:pPr>
                <a:r>
                  <a:rPr lang="en-US" altLang="zh-CN"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3810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395536" y="3886200"/>
              <a:ext cx="110863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zh-CN" altLang="en-US" sz="2000" dirty="0"/>
                <a:t>送往</a:t>
              </a:r>
              <a:r>
                <a:rPr lang="en-US" sz="2000" dirty="0"/>
                <a:t>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zh-CN" altLang="en-US" spc="-5" dirty="0"/>
              <a:t>内存模块</a:t>
            </a:r>
            <a:endParaRPr lang="en-US" dirty="0"/>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49465"/>
            <a:ext cx="1096963" cy="99853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224087"/>
            <a:ext cx="1096962" cy="946151"/>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7611"/>
            <a:ext cx="1215397" cy="338554"/>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dirty="0"/>
              <a:t>: </a:t>
            </a:r>
            <a:r>
              <a:rPr lang="zh-CN" altLang="en-US" sz="1600" b="1" spc="-5" dirty="0">
                <a:solidFill>
                  <a:prstClr val="black"/>
                </a:solidFill>
                <a:cs typeface="Arial Narrow"/>
              </a:rPr>
              <a:t> 超单元 </a:t>
            </a:r>
            <a:r>
              <a:rPr lang="en-US" sz="1600" dirty="0"/>
              <a:t>(</a:t>
            </a:r>
            <a:r>
              <a:rPr lang="en-US" sz="1600" dirty="0" err="1"/>
              <a:t>i,j</a:t>
            </a:r>
            <a:r>
              <a:rPr lang="en-US" sz="1600" dirty="0"/>
              <a:t>)</a:t>
            </a:r>
          </a:p>
        </p:txBody>
      </p:sp>
      <p:sp>
        <p:nvSpPr>
          <p:cNvPr id="65597" name="Text Box 61"/>
          <p:cNvSpPr txBox="1">
            <a:spLocks noChangeAspect="1" noChangeArrowheads="1"/>
          </p:cNvSpPr>
          <p:nvPr/>
        </p:nvSpPr>
        <p:spPr bwMode="auto">
          <a:xfrm>
            <a:off x="6648450" y="2521103"/>
            <a:ext cx="2352888" cy="646331"/>
          </a:xfrm>
          <a:prstGeom prst="rect">
            <a:avLst/>
          </a:prstGeom>
          <a:noFill/>
          <a:ln w="12700">
            <a:noFill/>
            <a:miter lim="800000"/>
            <a:headEnd/>
            <a:tailEnd/>
          </a:ln>
          <a:effectLst/>
        </p:spPr>
        <p:txBody>
          <a:bodyPr wrap="square" anchor="ctr">
            <a:prstTxWarp prst="textNoShape">
              <a:avLst/>
            </a:prstTxWarp>
            <a:spAutoFit/>
          </a:bodyPr>
          <a:lstStyle/>
          <a:p>
            <a:pPr marL="12700"/>
            <a:r>
              <a:rPr lang="en-US" altLang="zh-CN" spc="-5" dirty="0">
                <a:solidFill>
                  <a:prstClr val="black"/>
                </a:solidFill>
                <a:cs typeface="Arial Narrow"/>
              </a:rPr>
              <a:t>64</a:t>
            </a:r>
            <a:r>
              <a:rPr lang="zh-CN" altLang="en-US" spc="-105" dirty="0">
                <a:solidFill>
                  <a:prstClr val="black"/>
                </a:solidFill>
                <a:cs typeface="Arial Narrow"/>
              </a:rPr>
              <a:t> </a:t>
            </a:r>
            <a:r>
              <a:rPr lang="en-US" altLang="zh-CN" spc="-5" dirty="0">
                <a:solidFill>
                  <a:prstClr val="black"/>
                </a:solidFill>
                <a:cs typeface="Arial Narrow"/>
              </a:rPr>
              <a:t>MB</a:t>
            </a:r>
            <a:r>
              <a:rPr lang="zh-CN" altLang="en-US" dirty="0">
                <a:solidFill>
                  <a:prstClr val="black"/>
                </a:solidFill>
                <a:cs typeface="Arial Narrow"/>
              </a:rPr>
              <a:t>内存模块：</a:t>
            </a:r>
            <a:endParaRPr lang="en-US" altLang="zh-CN" dirty="0">
              <a:solidFill>
                <a:prstClr val="black"/>
              </a:solidFill>
              <a:cs typeface="Arial Narrow"/>
            </a:endParaRPr>
          </a:p>
          <a:p>
            <a:pPr marL="12700"/>
            <a:r>
              <a:rPr lang="zh-CN" altLang="en-US" dirty="0">
                <a:solidFill>
                  <a:prstClr val="black"/>
                </a:solidFill>
                <a:cs typeface="Arial Narrow"/>
              </a:rPr>
              <a:t>由</a:t>
            </a:r>
            <a:r>
              <a:rPr lang="en-US" altLang="zh-CN" dirty="0">
                <a:solidFill>
                  <a:prstClr val="black"/>
                </a:solidFill>
                <a:cs typeface="Arial Narrow"/>
              </a:rPr>
              <a:t>8</a:t>
            </a:r>
            <a:r>
              <a:rPr lang="zh-CN" altLang="en-US" dirty="0">
                <a:solidFill>
                  <a:prstClr val="black"/>
                </a:solidFill>
                <a:cs typeface="Arial Narrow"/>
              </a:rPr>
              <a:t>个</a:t>
            </a:r>
            <a:r>
              <a:rPr lang="zh-CN" altLang="en-US" spc="-5" dirty="0">
                <a:solidFill>
                  <a:prstClr val="black"/>
                </a:solidFill>
                <a:cs typeface="Arial Narrow"/>
              </a:rPr>
              <a:t> </a:t>
            </a:r>
            <a:r>
              <a:rPr lang="en-US" altLang="zh-CN" spc="-5" dirty="0">
                <a:solidFill>
                  <a:prstClr val="black"/>
                </a:solidFill>
                <a:cs typeface="Arial Narrow"/>
              </a:rPr>
              <a:t>8Mx8</a:t>
            </a:r>
            <a:r>
              <a:rPr lang="zh-CN" altLang="en-US" spc="-100" dirty="0">
                <a:solidFill>
                  <a:prstClr val="black"/>
                </a:solidFill>
                <a:cs typeface="Arial Narrow"/>
              </a:rPr>
              <a:t> </a:t>
            </a:r>
            <a:r>
              <a:rPr lang="en-US" altLang="zh-CN" spc="-5" dirty="0">
                <a:solidFill>
                  <a:prstClr val="black"/>
                </a:solidFill>
                <a:cs typeface="Arial Narrow"/>
              </a:rPr>
              <a:t>DRAM</a:t>
            </a:r>
            <a:r>
              <a:rPr lang="zh-CN" altLang="en-US" spc="-5" dirty="0">
                <a:solidFill>
                  <a:prstClr val="black"/>
                </a:solidFill>
                <a:cs typeface="Arial Narrow"/>
              </a:rPr>
              <a:t>组成</a:t>
            </a:r>
            <a:endParaRPr lang="zh-CN" altLang="en-US" dirty="0">
              <a:solidFill>
                <a:prstClr val="black"/>
              </a:solidFill>
              <a:cs typeface="Arial Narrow"/>
            </a:endParaRPr>
          </a:p>
        </p:txBody>
      </p:sp>
      <p:grpSp>
        <p:nvGrpSpPr>
          <p:cNvPr id="2" name="Group 102"/>
          <p:cNvGrpSpPr>
            <a:grpSpLocks/>
          </p:cNvGrpSpPr>
          <p:nvPr/>
        </p:nvGrpSpPr>
        <p:grpSpPr bwMode="auto">
          <a:xfrm>
            <a:off x="1219200" y="1231901"/>
            <a:ext cx="4164013" cy="4097338"/>
            <a:chOff x="768" y="680"/>
            <a:chExt cx="2623" cy="2581"/>
          </a:xfrm>
        </p:grpSpPr>
        <p:sp>
          <p:nvSpPr>
            <p:cNvPr id="65578" name="Line 42"/>
            <p:cNvSpPr>
              <a:spLocks noChangeAspect="1" noChangeShapeType="1"/>
            </p:cNvSpPr>
            <p:nvPr/>
          </p:nvSpPr>
          <p:spPr bwMode="auto">
            <a:xfrm>
              <a:off x="768" y="913"/>
              <a:ext cx="2623" cy="0"/>
            </a:xfrm>
            <a:prstGeom prst="line">
              <a:avLst/>
            </a:prstGeom>
            <a:noFill/>
            <a:ln w="38100">
              <a:solidFill>
                <a:srgbClr val="0033CC"/>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680"/>
              <a:ext cx="2610" cy="2581"/>
              <a:chOff x="768" y="680"/>
              <a:chExt cx="2610" cy="2581"/>
            </a:xfrm>
          </p:grpSpPr>
          <p:sp>
            <p:nvSpPr>
              <p:cNvPr id="65579" name="Text Box 43"/>
              <p:cNvSpPr txBox="1">
                <a:spLocks noChangeAspect="1" noChangeArrowheads="1"/>
              </p:cNvSpPr>
              <p:nvPr/>
            </p:nvSpPr>
            <p:spPr bwMode="auto">
              <a:xfrm>
                <a:off x="1113" y="680"/>
                <a:ext cx="2209" cy="252"/>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2000" b="1" dirty="0" err="1">
                    <a:latin typeface="Times New Roman" panose="02020603050405020304" pitchFamily="18" charset="0"/>
                    <a:cs typeface="Times New Roman" panose="02020603050405020304" pitchFamily="18" charset="0"/>
                  </a:rPr>
                  <a:t>addr</a:t>
                </a:r>
                <a:r>
                  <a:rPr lang="en-US" sz="2000" b="1" dirty="0">
                    <a:latin typeface="Times New Roman" panose="02020603050405020304" pitchFamily="18" charset="0"/>
                    <a:cs typeface="Times New Roman" panose="02020603050405020304" pitchFamily="18" charset="0"/>
                  </a:rPr>
                  <a:t> (row =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col</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0033CC"/>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0033CC"/>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5024954"/>
            <a:ext cx="816249" cy="584775"/>
          </a:xfrm>
          <a:prstGeom prst="rect">
            <a:avLst/>
          </a:prstGeom>
          <a:noFill/>
          <a:ln w="12700">
            <a:noFill/>
            <a:miter lim="800000"/>
            <a:headEnd/>
            <a:tailEnd/>
          </a:ln>
          <a:effectLst/>
        </p:spPr>
        <p:txBody>
          <a:bodyPr wrap="square" anchor="ctr">
            <a:prstTxWarp prst="textNoShape">
              <a:avLst/>
            </a:prstTxWarp>
            <a:spAutoFit/>
          </a:bodyPr>
          <a:lstStyle/>
          <a:p>
            <a:pPr marL="12700" marR="5080"/>
            <a:r>
              <a:rPr lang="zh-CN" altLang="en-US" sz="1600" b="1" spc="-5" dirty="0">
                <a:solidFill>
                  <a:prstClr val="black"/>
                </a:solidFill>
                <a:cs typeface="Arial Narrow"/>
              </a:rPr>
              <a:t>内存</a:t>
            </a:r>
          </a:p>
          <a:p>
            <a:pPr marL="12700" marR="5080"/>
            <a:r>
              <a:rPr lang="zh-CN" altLang="en-US" sz="1600" b="1" spc="-5" dirty="0">
                <a:solidFill>
                  <a:prstClr val="black"/>
                </a:solidFill>
                <a:cs typeface="Arial Narrow"/>
              </a:rPr>
              <a:t>控制器</a:t>
            </a:r>
            <a:endParaRPr lang="zh-CN" altLang="en-US" sz="1600" dirty="0">
              <a:solidFill>
                <a:prstClr val="black"/>
              </a:solidFill>
              <a:cs typeface="Arial Narrow"/>
            </a:endParaRP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030415" y="2902470"/>
            <a:ext cx="789337" cy="276999"/>
          </a:xfrm>
          <a:prstGeom prst="rect">
            <a:avLst/>
          </a:prstGeom>
          <a:noFill/>
          <a:ln w="12700">
            <a:noFill/>
            <a:miter lim="800000"/>
            <a:headEnd/>
            <a:tailEnd/>
          </a:ln>
          <a:effectLst/>
        </p:spPr>
        <p:txBody>
          <a:bodyPr wrap="square" anchor="ctr">
            <a:prstTxWarp prst="textNoShape">
              <a:avLst/>
            </a:prstTxWarp>
            <a:spAutoFit/>
          </a:bodyPr>
          <a:lstStyle/>
          <a:p>
            <a:pPr algn="r">
              <a:lnSpc>
                <a:spcPct val="100000"/>
              </a:lnSpc>
            </a:pPr>
            <a:r>
              <a:rPr lang="en-US" sz="1200" b="1" dirty="0">
                <a:latin typeface="Times New Roman" panose="02020603050405020304" pitchFamily="18" charset="0"/>
                <a:cs typeface="Times New Roman" panose="02020603050405020304" pitchFamily="18" charset="0"/>
              </a:rPr>
              <a:t>DRAM7</a:t>
            </a:r>
          </a:p>
        </p:txBody>
      </p:sp>
      <p:grpSp>
        <p:nvGrpSpPr>
          <p:cNvPr id="4" name="Group 138"/>
          <p:cNvGrpSpPr>
            <a:grpSpLocks/>
          </p:cNvGrpSpPr>
          <p:nvPr/>
        </p:nvGrpSpPr>
        <p:grpSpPr bwMode="auto">
          <a:xfrm>
            <a:off x="2330450" y="2576513"/>
            <a:ext cx="4125913" cy="3154362"/>
            <a:chOff x="1468" y="1527"/>
            <a:chExt cx="2599"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658" cy="213"/>
                </a:xfrm>
                <a:prstGeom prst="rect">
                  <a:avLst/>
                </a:prstGeom>
                <a:noFill/>
                <a:ln w="12700">
                  <a:noFill/>
                  <a:miter lim="800000"/>
                  <a:headEnd/>
                  <a:tailEnd/>
                </a:ln>
                <a:effectLst/>
              </p:spPr>
              <p:txBody>
                <a:bodyPr wrap="none" anchor="ctr">
                  <a:prstTxWarp prst="textNoShape">
                    <a:avLst/>
                  </a:prstTxWarp>
                  <a:spAutoFit/>
                </a:bodyPr>
                <a:lstStyle/>
                <a:p>
                  <a:pPr marL="12700"/>
                  <a:r>
                    <a:rPr lang="zh-CN" altLang="en-US" sz="1600" b="1" spc="-5" dirty="0">
                      <a:solidFill>
                        <a:prstClr val="black"/>
                      </a:solidFill>
                      <a:cs typeface="Arial Narrow"/>
                    </a:rPr>
                    <a:t>位于主存地址 </a:t>
                  </a:r>
                  <a:r>
                    <a:rPr lang="en-US" altLang="zh-CN" sz="1600" b="1" i="1" spc="-5" dirty="0">
                      <a:solidFill>
                        <a:prstClr val="black"/>
                      </a:solidFill>
                      <a:cs typeface="Arial Narrow"/>
                    </a:rPr>
                    <a:t>A </a:t>
                  </a:r>
                  <a:r>
                    <a:rPr lang="zh-CN" altLang="en-US" sz="1600" b="1" spc="-5" dirty="0">
                      <a:solidFill>
                        <a:prstClr val="black"/>
                      </a:solidFill>
                      <a:cs typeface="Arial Narrow"/>
                    </a:rPr>
                    <a:t>处的</a:t>
                  </a:r>
                  <a:r>
                    <a:rPr lang="en-US" altLang="zh-CN" sz="1600" b="1" spc="-5" dirty="0">
                      <a:solidFill>
                        <a:prstClr val="black"/>
                      </a:solidFill>
                      <a:cs typeface="Arial Narrow"/>
                    </a:rPr>
                    <a:t>64</a:t>
                  </a:r>
                  <a:r>
                    <a:rPr lang="zh-CN" altLang="en-US" sz="1600" b="1" spc="-5" dirty="0">
                      <a:solidFill>
                        <a:prstClr val="black"/>
                      </a:solidFill>
                      <a:cs typeface="Arial Narrow"/>
                    </a:rPr>
                    <a:t>位字</a:t>
                  </a:r>
                  <a:endParaRPr lang="zh-CN" altLang="en-US" sz="1600" dirty="0">
                    <a:solidFill>
                      <a:prstClr val="black"/>
                    </a:solidFill>
                    <a:cs typeface="Arial Narrow"/>
                  </a:endParaRPr>
                </a:p>
              </p:txBody>
            </p:sp>
          </p:grpSp>
        </p:grpSp>
        <p:grpSp>
          <p:nvGrpSpPr>
            <p:cNvPr id="8" name="Group 106"/>
            <p:cNvGrpSpPr>
              <a:grpSpLocks/>
            </p:cNvGrpSpPr>
            <p:nvPr/>
          </p:nvGrpSpPr>
          <p:grpSpPr bwMode="auto">
            <a:xfrm>
              <a:off x="1644" y="1527"/>
              <a:ext cx="2423" cy="1497"/>
              <a:chOff x="1644" y="1527"/>
              <a:chExt cx="2423"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0033CC"/>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85" y="2476"/>
                <a:ext cx="282"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a:t>bits</a:t>
                </a:r>
              </a:p>
              <a:p>
                <a:pPr algn="l">
                  <a:lnSpc>
                    <a:spcPct val="100000"/>
                  </a:lnSpc>
                </a:pPr>
                <a:r>
                  <a:rPr lang="en-US" sz="1400" b="1"/>
                  <a:t>0-7</a:t>
                </a:r>
              </a:p>
            </p:txBody>
          </p:sp>
          <p:sp>
            <p:nvSpPr>
              <p:cNvPr id="65612" name="Text Box 76"/>
              <p:cNvSpPr txBox="1">
                <a:spLocks noChangeAspect="1" noChangeArrowheads="1"/>
              </p:cNvSpPr>
              <p:nvPr/>
            </p:nvSpPr>
            <p:spPr bwMode="auto">
              <a:xfrm>
                <a:off x="3487" y="2476"/>
                <a:ext cx="302"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a:t>bits</a:t>
                </a:r>
              </a:p>
              <a:p>
                <a:pPr algn="l">
                  <a:lnSpc>
                    <a:spcPct val="100000"/>
                  </a:lnSpc>
                </a:pPr>
                <a:r>
                  <a:rPr lang="en-US" sz="1400" b="1"/>
                  <a:t>8-15</a:t>
                </a:r>
              </a:p>
            </p:txBody>
          </p:sp>
          <p:sp>
            <p:nvSpPr>
              <p:cNvPr id="65613" name="Text Box 77"/>
              <p:cNvSpPr txBox="1">
                <a:spLocks noChangeAspect="1" noChangeArrowheads="1"/>
              </p:cNvSpPr>
              <p:nvPr/>
            </p:nvSpPr>
            <p:spPr bwMode="auto">
              <a:xfrm>
                <a:off x="3179"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a:t>bits</a:t>
                </a:r>
              </a:p>
              <a:p>
                <a:pPr algn="l">
                  <a:lnSpc>
                    <a:spcPct val="100000"/>
                  </a:lnSpc>
                </a:pPr>
                <a:r>
                  <a:rPr lang="en-US" sz="1400" b="1"/>
                  <a:t>16-23</a:t>
                </a:r>
              </a:p>
            </p:txBody>
          </p:sp>
          <p:sp>
            <p:nvSpPr>
              <p:cNvPr id="65614" name="Text Box 78"/>
              <p:cNvSpPr txBox="1">
                <a:spLocks noChangeAspect="1" noChangeArrowheads="1"/>
              </p:cNvSpPr>
              <p:nvPr/>
            </p:nvSpPr>
            <p:spPr bwMode="auto">
              <a:xfrm>
                <a:off x="2872"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dirty="0"/>
                  <a:t>bits</a:t>
                </a:r>
              </a:p>
              <a:p>
                <a:pPr algn="l">
                  <a:lnSpc>
                    <a:spcPct val="100000"/>
                  </a:lnSpc>
                </a:pPr>
                <a:r>
                  <a:rPr lang="en-US" sz="1400" b="1" dirty="0"/>
                  <a:t>24-31</a:t>
                </a:r>
              </a:p>
            </p:txBody>
          </p:sp>
          <p:sp>
            <p:nvSpPr>
              <p:cNvPr id="65615" name="Text Box 79"/>
              <p:cNvSpPr txBox="1">
                <a:spLocks noChangeAspect="1" noChangeArrowheads="1"/>
              </p:cNvSpPr>
              <p:nvPr/>
            </p:nvSpPr>
            <p:spPr bwMode="auto">
              <a:xfrm>
                <a:off x="2565"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dirty="0"/>
                  <a:t>bits</a:t>
                </a:r>
              </a:p>
              <a:p>
                <a:pPr algn="l">
                  <a:lnSpc>
                    <a:spcPct val="100000"/>
                  </a:lnSpc>
                </a:pPr>
                <a:r>
                  <a:rPr lang="en-US" sz="1400" b="1" dirty="0"/>
                  <a:t>32-39</a:t>
                </a:r>
              </a:p>
            </p:txBody>
          </p:sp>
          <p:sp>
            <p:nvSpPr>
              <p:cNvPr id="65616" name="Text Box 80"/>
              <p:cNvSpPr txBox="1">
                <a:spLocks noChangeAspect="1" noChangeArrowheads="1"/>
              </p:cNvSpPr>
              <p:nvPr/>
            </p:nvSpPr>
            <p:spPr bwMode="auto">
              <a:xfrm>
                <a:off x="2238"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dirty="0"/>
                  <a:t>bits</a:t>
                </a:r>
              </a:p>
              <a:p>
                <a:pPr algn="l">
                  <a:lnSpc>
                    <a:spcPct val="100000"/>
                  </a:lnSpc>
                </a:pPr>
                <a:r>
                  <a:rPr lang="en-US" sz="1400" b="1" dirty="0"/>
                  <a:t>40-47</a:t>
                </a:r>
              </a:p>
            </p:txBody>
          </p:sp>
          <p:sp>
            <p:nvSpPr>
              <p:cNvPr id="65617" name="Text Box 81"/>
              <p:cNvSpPr txBox="1">
                <a:spLocks noChangeAspect="1" noChangeArrowheads="1"/>
              </p:cNvSpPr>
              <p:nvPr/>
            </p:nvSpPr>
            <p:spPr bwMode="auto">
              <a:xfrm>
                <a:off x="1938"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dirty="0"/>
                  <a:t>bits</a:t>
                </a:r>
              </a:p>
              <a:p>
                <a:pPr algn="l">
                  <a:lnSpc>
                    <a:spcPct val="100000"/>
                  </a:lnSpc>
                </a:pPr>
                <a:r>
                  <a:rPr lang="en-US" sz="1400" b="1" dirty="0"/>
                  <a:t>48-55</a:t>
                </a:r>
              </a:p>
            </p:txBody>
          </p:sp>
          <p:sp>
            <p:nvSpPr>
              <p:cNvPr id="65618" name="Text Box 82"/>
              <p:cNvSpPr txBox="1">
                <a:spLocks noChangeAspect="1" noChangeArrowheads="1"/>
              </p:cNvSpPr>
              <p:nvPr/>
            </p:nvSpPr>
            <p:spPr bwMode="auto">
              <a:xfrm>
                <a:off x="1644" y="2476"/>
                <a:ext cx="354" cy="330"/>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400" b="1" dirty="0"/>
                  <a:t>bits</a:t>
                </a:r>
              </a:p>
              <a:p>
                <a:pPr algn="l">
                  <a:lnSpc>
                    <a:spcPct val="100000"/>
                  </a:lnSpc>
                </a:pPr>
                <a:r>
                  <a:rPr lang="en-US" sz="1400" b="1" dirty="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974" cy="499"/>
              <a:chOff x="2476" y="3677"/>
              <a:chExt cx="974"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498" cy="213"/>
              </a:xfrm>
              <a:prstGeom prst="rect">
                <a:avLst/>
              </a:prstGeom>
              <a:noFill/>
              <a:ln w="12700">
                <a:noFill/>
                <a:miter lim="800000"/>
                <a:headEnd/>
                <a:tailEnd/>
              </a:ln>
              <a:effectLst/>
            </p:spPr>
            <p:txBody>
              <a:bodyPr wrap="none" anchor="ctr">
                <a:prstTxWarp prst="textNoShape">
                  <a:avLst/>
                </a:prstTxWarp>
                <a:spAutoFit/>
              </a:bodyPr>
              <a:lstStyle/>
              <a:p>
                <a:pPr marL="12700"/>
                <a:r>
                  <a:rPr lang="en-US" altLang="zh-CN" sz="1600" b="1" spc="-5" dirty="0">
                    <a:solidFill>
                      <a:prstClr val="black"/>
                    </a:solidFill>
                    <a:cs typeface="Arial Narrow"/>
                  </a:rPr>
                  <a:t>64</a:t>
                </a:r>
                <a:r>
                  <a:rPr lang="zh-CN" altLang="en-US" sz="1600" b="1" spc="-5" dirty="0">
                    <a:solidFill>
                      <a:prstClr val="black"/>
                    </a:solidFill>
                    <a:cs typeface="Arial Narrow"/>
                  </a:rPr>
                  <a:t>位字</a:t>
                </a:r>
                <a:endParaRPr lang="zh-CN" altLang="en-US" sz="1600" dirty="0">
                  <a:solidFill>
                    <a:prstClr val="black"/>
                  </a:solidFill>
                  <a:cs typeface="Arial Narrow"/>
                </a:endParaRP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dirty="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
        <p:nvSpPr>
          <p:cNvPr id="65611" name="Text Box 75"/>
          <p:cNvSpPr txBox="1">
            <a:spLocks noChangeAspect="1" noChangeArrowheads="1"/>
          </p:cNvSpPr>
          <p:nvPr/>
        </p:nvSpPr>
        <p:spPr bwMode="auto">
          <a:xfrm>
            <a:off x="5476875" y="2018381"/>
            <a:ext cx="810514" cy="276999"/>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200" b="1" dirty="0">
                <a:latin typeface="Times New Roman" panose="02020603050405020304" pitchFamily="18" charset="0"/>
                <a:cs typeface="Times New Roman" panose="02020603050405020304" pitchFamily="18" charset="0"/>
              </a:rPr>
              <a:t>DRAM0</a:t>
            </a:r>
          </a:p>
        </p:txBody>
      </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a:t>存储技术趋势</a:t>
            </a:r>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val="4079737085"/>
              </p:ext>
            </p:extLst>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smtClean="0">
                          <a:solidFill>
                            <a:srgbClr val="272A76"/>
                          </a:solidFill>
                          <a:latin typeface="Arial Narrow"/>
                          <a:cs typeface="Arial Narrow"/>
                        </a:rPr>
                        <a:t>16</a:t>
                      </a:r>
                      <a:r>
                        <a:rPr lang="en-US" sz="1800" b="1" spc="-10" dirty="0" smtClean="0">
                          <a:solidFill>
                            <a:srgbClr val="272A76"/>
                          </a:solidFill>
                          <a:latin typeface="Arial Narrow"/>
                          <a:cs typeface="Arial Narrow"/>
                        </a:rPr>
                        <a:t>,</a:t>
                      </a:r>
                      <a:r>
                        <a:rPr sz="1800" b="1" spc="-10" dirty="0" smtClean="0">
                          <a:solidFill>
                            <a:srgbClr val="272A76"/>
                          </a:solidFill>
                          <a:latin typeface="Arial Narrow"/>
                          <a:cs typeface="Arial Narrow"/>
                        </a:rPr>
                        <a:t>000</a:t>
                      </a:r>
                      <a:endParaRPr sz="1800" dirty="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dirty="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extLst>
              <p:ext uri="{D42A27DB-BD31-4B8C-83A1-F6EECF244321}">
                <p14:modId xmlns:p14="http://schemas.microsoft.com/office/powerpoint/2010/main" val="1459332123"/>
              </p:ext>
            </p:extLst>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a:solidFill>
                            <a:srgbClr val="272A76"/>
                          </a:solidFill>
                          <a:latin typeface="Arial Narrow"/>
                          <a:cs typeface="Arial Narrow"/>
                        </a:rPr>
                        <a:t>美元</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extLst>
              <p:ext uri="{D42A27DB-BD31-4B8C-83A1-F6EECF244321}">
                <p14:modId xmlns:p14="http://schemas.microsoft.com/office/powerpoint/2010/main" val="375591887"/>
              </p:ext>
            </p:extLst>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dirty="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dirty="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7188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lnSpc>
                <a:spcPct val="150000"/>
              </a:lnSpc>
              <a:buClr>
                <a:srgbClr val="8D171A"/>
              </a:buClr>
              <a:buSzPct val="60416"/>
              <a:buFont typeface="Wingdings 2"/>
              <a:buChar char=""/>
              <a:tabLst>
                <a:tab pos="355600" algn="l"/>
              </a:tabLst>
            </a:pPr>
            <a:r>
              <a:rPr lang="en-US" altLang="zh-CN" b="1" spc="-5" dirty="0">
                <a:solidFill>
                  <a:prstClr val="black"/>
                </a:solidFill>
                <a:cs typeface="Calibri"/>
              </a:rPr>
              <a:t>DRAM </a:t>
            </a:r>
            <a:r>
              <a:rPr lang="zh-CN" altLang="en-US" b="1" spc="-5" dirty="0">
                <a:solidFill>
                  <a:prstClr val="black"/>
                </a:solidFill>
                <a:cs typeface="Calibri"/>
              </a:rPr>
              <a:t>和 </a:t>
            </a:r>
            <a:r>
              <a:rPr lang="en-US" altLang="zh-CN" b="1" dirty="0">
                <a:solidFill>
                  <a:prstClr val="black"/>
                </a:solidFill>
                <a:cs typeface="Calibri"/>
              </a:rPr>
              <a:t>SRAM </a:t>
            </a:r>
            <a:r>
              <a:rPr lang="zh-CN" altLang="en-US" b="1" spc="-5" dirty="0">
                <a:solidFill>
                  <a:prstClr val="black"/>
                </a:solidFill>
                <a:cs typeface="Calibri"/>
              </a:rPr>
              <a:t>是易失性存储器</a:t>
            </a:r>
            <a:endParaRPr lang="zh-CN" altLang="en-US" dirty="0">
              <a:solidFill>
                <a:prstClr val="black"/>
              </a:solidFill>
              <a:cs typeface="Calibri"/>
            </a:endParaRPr>
          </a:p>
          <a:p>
            <a:pPr marL="756285" lvl="1" indent="-286385">
              <a:lnSpc>
                <a:spcPct val="150000"/>
              </a:lnSpc>
              <a:spcBef>
                <a:spcPts val="265"/>
              </a:spcBef>
              <a:buClr>
                <a:srgbClr val="8D171A"/>
              </a:buClr>
              <a:buFont typeface="Wingdings"/>
              <a:buChar char=""/>
              <a:tabLst>
                <a:tab pos="756285" algn="l"/>
                <a:tab pos="756920" algn="l"/>
              </a:tabLst>
            </a:pPr>
            <a:r>
              <a:rPr lang="zh-CN" altLang="en-US" spc="-5" dirty="0">
                <a:solidFill>
                  <a:prstClr val="black"/>
                </a:solidFill>
                <a:cs typeface="Calibri"/>
              </a:rPr>
              <a:t>断电数据丢失</a:t>
            </a:r>
            <a:endParaRPr lang="zh-CN" altLang="en-US" dirty="0">
              <a:solidFill>
                <a:prstClr val="black"/>
              </a:solidFill>
              <a:cs typeface="Calibri"/>
            </a:endParaRPr>
          </a:p>
          <a:p>
            <a:pPr marL="355600">
              <a:lnSpc>
                <a:spcPct val="150000"/>
              </a:lnSpc>
              <a:spcBef>
                <a:spcPts val="254"/>
              </a:spcBef>
              <a:buClr>
                <a:srgbClr val="8D171A"/>
              </a:buClr>
              <a:buSzPct val="58333"/>
              <a:buFont typeface="Wingdings 2"/>
              <a:buChar char=""/>
              <a:tabLst>
                <a:tab pos="355600" algn="l"/>
              </a:tabLst>
            </a:pPr>
            <a:r>
              <a:rPr lang="zh-CN" altLang="en-US" b="1" spc="-5" dirty="0">
                <a:solidFill>
                  <a:prstClr val="black"/>
                </a:solidFill>
                <a:cs typeface="Calibri"/>
              </a:rPr>
              <a:t>非易失性存储器断电后，依然保持数据</a:t>
            </a:r>
            <a:endParaRPr lang="zh-CN" altLang="en-US" dirty="0">
              <a:solidFill>
                <a:prstClr val="black"/>
              </a:solidFill>
              <a:cs typeface="Calibri"/>
            </a:endParaRPr>
          </a:p>
          <a:p>
            <a:pPr marL="756285" lvl="1" indent="-286385">
              <a:lnSpc>
                <a:spcPct val="150000"/>
              </a:lnSpc>
              <a:spcBef>
                <a:spcPts val="265"/>
              </a:spcBef>
              <a:buClr>
                <a:srgbClr val="8D171A"/>
              </a:buClr>
              <a:buFont typeface="Wingdings"/>
              <a:buChar char=""/>
              <a:tabLst>
                <a:tab pos="756285" algn="l"/>
                <a:tab pos="756920" algn="l"/>
              </a:tabLst>
            </a:pPr>
            <a:r>
              <a:rPr lang="zh-CN" altLang="en-US" dirty="0">
                <a:solidFill>
                  <a:prstClr val="black"/>
                </a:solidFill>
                <a:cs typeface="Calibri"/>
              </a:rPr>
              <a:t>只读存储器</a:t>
            </a:r>
            <a:r>
              <a:rPr lang="en-US" altLang="zh-CN" dirty="0">
                <a:solidFill>
                  <a:prstClr val="black"/>
                </a:solidFill>
                <a:cs typeface="Calibri"/>
              </a:rPr>
              <a:t>(</a:t>
            </a:r>
            <a:r>
              <a:rPr lang="en-US" altLang="zh-CN" dirty="0">
                <a:solidFill>
                  <a:srgbClr val="BC1E24"/>
                </a:solidFill>
                <a:cs typeface="Calibri"/>
              </a:rPr>
              <a:t>ROM</a:t>
            </a:r>
            <a:r>
              <a:rPr lang="en-US" altLang="zh-CN" dirty="0">
                <a:solidFill>
                  <a:prstClr val="black"/>
                </a:solidFill>
                <a:cs typeface="Calibri"/>
              </a:rPr>
              <a:t>): </a:t>
            </a:r>
            <a:r>
              <a:rPr lang="zh-CN" altLang="en-US" dirty="0">
                <a:solidFill>
                  <a:prstClr val="black"/>
                </a:solidFill>
                <a:cs typeface="Calibri"/>
              </a:rPr>
              <a:t>生产时写入程序，只能写一次</a:t>
            </a:r>
          </a:p>
          <a:p>
            <a:pPr marL="756285" lvl="1" indent="-286385">
              <a:lnSpc>
                <a:spcPct val="150000"/>
              </a:lnSpc>
              <a:spcBef>
                <a:spcPts val="265"/>
              </a:spcBef>
              <a:buClr>
                <a:srgbClr val="8D171A"/>
              </a:buClr>
              <a:buFont typeface="Wingdings"/>
              <a:buChar char=""/>
              <a:tabLst>
                <a:tab pos="756285" algn="l"/>
                <a:tab pos="756920" algn="l"/>
              </a:tabLst>
            </a:pPr>
            <a:r>
              <a:rPr lang="zh-CN" altLang="en-US" spc="-5" dirty="0">
                <a:solidFill>
                  <a:prstClr val="black"/>
                </a:solidFill>
                <a:cs typeface="Calibri"/>
              </a:rPr>
              <a:t>可编程 </a:t>
            </a:r>
            <a:r>
              <a:rPr lang="en-US" altLang="zh-CN" dirty="0">
                <a:solidFill>
                  <a:prstClr val="black"/>
                </a:solidFill>
                <a:cs typeface="Calibri"/>
              </a:rPr>
              <a:t>ROM (</a:t>
            </a:r>
            <a:r>
              <a:rPr lang="en-US" altLang="zh-CN" dirty="0">
                <a:solidFill>
                  <a:srgbClr val="BC1E24"/>
                </a:solidFill>
                <a:cs typeface="Calibri"/>
              </a:rPr>
              <a:t>PROM</a:t>
            </a:r>
            <a:r>
              <a:rPr lang="en-US" altLang="zh-CN" dirty="0">
                <a:solidFill>
                  <a:prstClr val="black"/>
                </a:solidFill>
                <a:cs typeface="Calibri"/>
              </a:rPr>
              <a:t>): </a:t>
            </a:r>
            <a:r>
              <a:rPr lang="zh-CN" altLang="en-US" dirty="0">
                <a:solidFill>
                  <a:prstClr val="black"/>
                </a:solidFill>
                <a:cs typeface="Calibri"/>
              </a:rPr>
              <a:t>可以重新编程一次</a:t>
            </a:r>
          </a:p>
          <a:p>
            <a:pPr marL="756285" lvl="1" indent="-286385">
              <a:lnSpc>
                <a:spcPct val="150000"/>
              </a:lnSpc>
              <a:spcBef>
                <a:spcPts val="240"/>
              </a:spcBef>
              <a:buClr>
                <a:srgbClr val="8D171A"/>
              </a:buClr>
              <a:buFont typeface="Wingdings"/>
              <a:buChar char=""/>
              <a:tabLst>
                <a:tab pos="756285" algn="l"/>
                <a:tab pos="756920" algn="l"/>
              </a:tabLst>
            </a:pPr>
            <a:r>
              <a:rPr lang="zh-CN" altLang="en-US" dirty="0">
                <a:solidFill>
                  <a:prstClr val="black"/>
                </a:solidFill>
                <a:cs typeface="Calibri"/>
              </a:rPr>
              <a:t>可擦除 </a:t>
            </a:r>
            <a:r>
              <a:rPr lang="en-US" altLang="zh-CN" dirty="0">
                <a:solidFill>
                  <a:prstClr val="black"/>
                </a:solidFill>
                <a:cs typeface="Calibri"/>
              </a:rPr>
              <a:t>PROM (</a:t>
            </a:r>
            <a:r>
              <a:rPr lang="en-US" altLang="zh-CN" dirty="0">
                <a:solidFill>
                  <a:srgbClr val="BC1E24"/>
                </a:solidFill>
                <a:cs typeface="Calibri"/>
              </a:rPr>
              <a:t>EPROM</a:t>
            </a:r>
            <a:r>
              <a:rPr lang="en-US" altLang="zh-CN" dirty="0">
                <a:solidFill>
                  <a:prstClr val="black"/>
                </a:solidFill>
                <a:cs typeface="Calibri"/>
              </a:rPr>
              <a:t>): </a:t>
            </a:r>
            <a:r>
              <a:rPr lang="zh-CN" altLang="en-US" dirty="0">
                <a:solidFill>
                  <a:prstClr val="black"/>
                </a:solidFill>
                <a:cs typeface="Calibri"/>
              </a:rPr>
              <a:t>可用紫外线整块擦除</a:t>
            </a:r>
          </a:p>
          <a:p>
            <a:pPr marL="756285" lvl="1" indent="-286385">
              <a:lnSpc>
                <a:spcPct val="150000"/>
              </a:lnSpc>
              <a:spcBef>
                <a:spcPts val="240"/>
              </a:spcBef>
              <a:buClr>
                <a:srgbClr val="8D171A"/>
              </a:buClr>
              <a:buFont typeface="Wingdings"/>
              <a:buChar char=""/>
              <a:tabLst>
                <a:tab pos="756285" algn="l"/>
                <a:tab pos="756920" algn="l"/>
              </a:tabLst>
            </a:pPr>
            <a:r>
              <a:rPr lang="zh-CN" altLang="en-US" dirty="0">
                <a:solidFill>
                  <a:prstClr val="black"/>
                </a:solidFill>
                <a:cs typeface="Calibri"/>
              </a:rPr>
              <a:t>电可擦除</a:t>
            </a:r>
            <a:r>
              <a:rPr lang="en-US" altLang="zh-CN" dirty="0">
                <a:solidFill>
                  <a:prstClr val="black"/>
                </a:solidFill>
                <a:cs typeface="Calibri"/>
              </a:rPr>
              <a:t>PROM (</a:t>
            </a:r>
            <a:r>
              <a:rPr lang="en-US" altLang="zh-CN" dirty="0">
                <a:solidFill>
                  <a:srgbClr val="BC1E24"/>
                </a:solidFill>
                <a:cs typeface="Calibri"/>
              </a:rPr>
              <a:t>EEPROM</a:t>
            </a:r>
            <a:r>
              <a:rPr lang="en-US" altLang="zh-CN" dirty="0">
                <a:solidFill>
                  <a:prstClr val="black"/>
                </a:solidFill>
                <a:cs typeface="Calibri"/>
              </a:rPr>
              <a:t>): </a:t>
            </a:r>
            <a:r>
              <a:rPr lang="zh-CN" altLang="en-US" dirty="0">
                <a:solidFill>
                  <a:prstClr val="black"/>
                </a:solidFill>
                <a:cs typeface="Calibri"/>
              </a:rPr>
              <a:t>可用电子信号整块擦除</a:t>
            </a:r>
          </a:p>
          <a:p>
            <a:pPr marL="756285" lvl="1" indent="-286385">
              <a:lnSpc>
                <a:spcPct val="150000"/>
              </a:lnSpc>
              <a:spcBef>
                <a:spcPts val="240"/>
              </a:spcBef>
              <a:buClr>
                <a:srgbClr val="8D171A"/>
              </a:buClr>
              <a:buFont typeface="Wingdings"/>
              <a:buChar char=""/>
              <a:tabLst>
                <a:tab pos="756285" algn="l"/>
                <a:tab pos="756920" algn="l"/>
              </a:tabLst>
            </a:pPr>
            <a:r>
              <a:rPr lang="zh-CN" altLang="en-US" spc="-5" dirty="0">
                <a:solidFill>
                  <a:prstClr val="black"/>
                </a:solidFill>
                <a:cs typeface="Calibri"/>
              </a:rPr>
              <a:t>闪存</a:t>
            </a:r>
            <a:r>
              <a:rPr lang="en-US" altLang="zh-CN" spc="-5" dirty="0">
                <a:solidFill>
                  <a:prstClr val="black"/>
                </a:solidFill>
                <a:cs typeface="Calibri"/>
              </a:rPr>
              <a:t>:</a:t>
            </a:r>
            <a:r>
              <a:rPr lang="zh-CN" altLang="en-US" spc="-5" dirty="0">
                <a:solidFill>
                  <a:prstClr val="black"/>
                </a:solidFill>
                <a:cs typeface="Calibri"/>
              </a:rPr>
              <a:t> 基于</a:t>
            </a:r>
            <a:r>
              <a:rPr lang="en-US" altLang="zh-CN" spc="-5" dirty="0">
                <a:solidFill>
                  <a:prstClr val="black"/>
                </a:solidFill>
                <a:cs typeface="Calibri"/>
              </a:rPr>
              <a:t>EEPROM, </a:t>
            </a:r>
            <a:r>
              <a:rPr lang="zh-CN" altLang="en-US" spc="-5" dirty="0">
                <a:solidFill>
                  <a:prstClr val="black"/>
                </a:solidFill>
                <a:cs typeface="Calibri"/>
              </a:rPr>
              <a:t>以块为单位进行擦除</a:t>
            </a:r>
            <a:endParaRPr lang="zh-CN" altLang="en-US" dirty="0">
              <a:solidFill>
                <a:prstClr val="black"/>
              </a:solidFill>
              <a:cs typeface="Calibri"/>
            </a:endParaRPr>
          </a:p>
          <a:p>
            <a:pPr marL="1155700" lvl="2">
              <a:lnSpc>
                <a:spcPct val="150000"/>
              </a:lnSpc>
              <a:spcBef>
                <a:spcPts val="240"/>
              </a:spcBef>
              <a:buFont typeface="Wingdings"/>
              <a:buChar char=""/>
              <a:tabLst>
                <a:tab pos="1155700" algn="l"/>
              </a:tabLst>
            </a:pPr>
            <a:r>
              <a:rPr lang="zh-CN" altLang="en-US" dirty="0">
                <a:solidFill>
                  <a:prstClr val="black"/>
                </a:solidFill>
                <a:cs typeface="Calibri"/>
              </a:rPr>
              <a:t> </a:t>
            </a:r>
            <a:r>
              <a:rPr lang="en-US" altLang="zh-CN" dirty="0">
                <a:solidFill>
                  <a:prstClr val="black"/>
                </a:solidFill>
                <a:cs typeface="Calibri"/>
              </a:rPr>
              <a:t>100,000</a:t>
            </a:r>
            <a:r>
              <a:rPr lang="zh-CN" altLang="en-US" spc="-120" dirty="0">
                <a:solidFill>
                  <a:prstClr val="black"/>
                </a:solidFill>
                <a:cs typeface="Calibri"/>
              </a:rPr>
              <a:t> </a:t>
            </a:r>
            <a:r>
              <a:rPr lang="zh-CN" altLang="en-US" spc="-5" dirty="0">
                <a:solidFill>
                  <a:prstClr val="black"/>
                </a:solidFill>
                <a:cs typeface="Calibri"/>
              </a:rPr>
              <a:t>次擦除后即磨损坏</a:t>
            </a:r>
            <a:endParaRPr lang="zh-CN" altLang="en-US" sz="3200"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zh-CN" altLang="en-US" spc="-5" dirty="0"/>
              <a:t>非易失性存储器</a:t>
            </a:r>
            <a:endParaRPr spc="-5" dirty="0"/>
          </a:p>
        </p:txBody>
      </p:sp>
      <p:pic>
        <p:nvPicPr>
          <p:cNvPr id="23" name="图片 22"/>
          <p:cNvPicPr>
            <a:picLocks noChangeAspect="1"/>
          </p:cNvPicPr>
          <p:nvPr/>
        </p:nvPicPr>
        <p:blipFill>
          <a:blip r:embed="rId2"/>
          <a:stretch>
            <a:fillRect/>
          </a:stretch>
        </p:blipFill>
        <p:spPr>
          <a:xfrm>
            <a:off x="5076056" y="384501"/>
            <a:ext cx="2232248" cy="1523999"/>
          </a:xfrm>
          <a:prstGeom prst="rect">
            <a:avLst/>
          </a:prstGeom>
        </p:spPr>
      </p:pic>
      <p:pic>
        <p:nvPicPr>
          <p:cNvPr id="82" name="图片 81"/>
          <p:cNvPicPr>
            <a:picLocks noChangeAspect="1"/>
          </p:cNvPicPr>
          <p:nvPr/>
        </p:nvPicPr>
        <p:blipFill>
          <a:blip r:embed="rId3"/>
          <a:stretch>
            <a:fillRect/>
          </a:stretch>
        </p:blipFill>
        <p:spPr>
          <a:xfrm>
            <a:off x="6732240" y="1844824"/>
            <a:ext cx="2160240" cy="1368152"/>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5768" y="3916280"/>
            <a:ext cx="1654549" cy="1240912"/>
          </a:xfrm>
          <a:prstGeom prst="rect">
            <a:avLst/>
          </a:prstGeom>
        </p:spPr>
      </p:pic>
    </p:spTree>
    <p:extLst>
      <p:ext uri="{BB962C8B-B14F-4D97-AF65-F5344CB8AC3E}">
        <p14:creationId xmlns:p14="http://schemas.microsoft.com/office/powerpoint/2010/main" val="8167089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35758" y="513402"/>
            <a:ext cx="3081020" cy="553998"/>
          </a:xfrm>
          <a:prstGeom prst="rect">
            <a:avLst/>
          </a:prstGeom>
        </p:spPr>
        <p:txBody>
          <a:bodyPr vert="horz" wrap="square" lIns="0" tIns="0" rIns="0" bIns="0" rtlCol="0">
            <a:spAutoFit/>
          </a:bodyPr>
          <a:lstStyle/>
          <a:p>
            <a:pPr marL="12700">
              <a:lnSpc>
                <a:spcPct val="100000"/>
              </a:lnSpc>
            </a:pPr>
            <a:r>
              <a:rPr dirty="0"/>
              <a:t>CPU</a:t>
            </a:r>
            <a:r>
              <a:rPr lang="zh-CN" altLang="en-US" dirty="0"/>
              <a:t>时钟频率</a:t>
            </a:r>
            <a:endParaRPr spc="-5" dirty="0"/>
          </a:p>
        </p:txBody>
      </p:sp>
      <p:grpSp>
        <p:nvGrpSpPr>
          <p:cNvPr id="2" name="组合 1">
            <a:extLst>
              <a:ext uri="{FF2B5EF4-FFF2-40B4-BE49-F238E27FC236}">
                <a16:creationId xmlns:a16="http://schemas.microsoft.com/office/drawing/2014/main" id="{85A3084E-88FA-4889-BD0E-B282FAB67296}"/>
              </a:ext>
            </a:extLst>
          </p:cNvPr>
          <p:cNvGrpSpPr/>
          <p:nvPr/>
        </p:nvGrpSpPr>
        <p:grpSpPr>
          <a:xfrm>
            <a:off x="4467181" y="964923"/>
            <a:ext cx="4241060" cy="735885"/>
            <a:chOff x="4353560" y="964923"/>
            <a:chExt cx="3780953" cy="735885"/>
          </a:xfrm>
        </p:grpSpPr>
        <p:sp>
          <p:nvSpPr>
            <p:cNvPr id="6" name="object 6"/>
            <p:cNvSpPr txBox="1"/>
            <p:nvPr/>
          </p:nvSpPr>
          <p:spPr>
            <a:xfrm>
              <a:off x="4896378" y="964923"/>
              <a:ext cx="3238135" cy="735885"/>
            </a:xfrm>
            <a:prstGeom prst="rect">
              <a:avLst/>
            </a:prstGeom>
            <a:solidFill>
              <a:srgbClr val="FFFF00"/>
            </a:solidFill>
            <a:ln>
              <a:noFill/>
            </a:ln>
            <a:scene3d>
              <a:camera prst="orthographicFront"/>
              <a:lightRig rig="threePt" dir="t"/>
            </a:scene3d>
            <a:sp3d>
              <a:bevelT/>
            </a:sp3d>
          </p:spPr>
          <p:txBody>
            <a:bodyPr vert="horz" wrap="square" lIns="72000" tIns="72000" rIns="72000" bIns="72000" rtlCol="0">
              <a:noAutofit/>
            </a:bodyPr>
            <a:lstStyle/>
            <a:p>
              <a:r>
                <a:rPr lang="zh-CN" altLang="en-US" sz="2000" dirty="0">
                  <a:solidFill>
                    <a:srgbClr val="C00000"/>
                  </a:solidFill>
                </a:rPr>
                <a:t>计算机历史的转折点</a:t>
              </a:r>
              <a:r>
                <a:rPr lang="en-US" altLang="zh-CN" sz="2000" dirty="0">
                  <a:solidFill>
                    <a:srgbClr val="C00000"/>
                  </a:solidFill>
                </a:rPr>
                <a:t>——</a:t>
              </a:r>
              <a:r>
                <a:rPr lang="zh-CN" altLang="en-US" sz="2000" dirty="0">
                  <a:solidFill>
                    <a:srgbClr val="C00000"/>
                  </a:solidFill>
                </a:rPr>
                <a:t>设计师撞上</a:t>
              </a:r>
              <a:r>
                <a:rPr lang="zh-CN" altLang="en-US" sz="2000" dirty="0" smtClean="0">
                  <a:solidFill>
                    <a:srgbClr val="C00000"/>
                  </a:solidFill>
                </a:rPr>
                <a:t>“能量墙”</a:t>
              </a:r>
              <a:endParaRPr lang="zh-CN" altLang="en-US" sz="2000" dirty="0">
                <a:solidFill>
                  <a:srgbClr val="C00000"/>
                </a:solidFill>
              </a:endParaRPr>
            </a:p>
          </p:txBody>
        </p:sp>
        <p:sp>
          <p:nvSpPr>
            <p:cNvPr id="7" name="object 7"/>
            <p:cNvSpPr/>
            <p:nvPr/>
          </p:nvSpPr>
          <p:spPr>
            <a:xfrm>
              <a:off x="4353560" y="1268760"/>
              <a:ext cx="542818" cy="315466"/>
            </a:xfrm>
            <a:custGeom>
              <a:avLst/>
              <a:gdLst/>
              <a:ahLst/>
              <a:cxnLst/>
              <a:rect l="l" t="t" r="r" b="b"/>
              <a:pathLst>
                <a:path w="436879" h="318134">
                  <a:moveTo>
                    <a:pt x="436867" y="0"/>
                  </a:moveTo>
                  <a:lnTo>
                    <a:pt x="0" y="317817"/>
                  </a:lnTo>
                </a:path>
              </a:pathLst>
            </a:custGeom>
            <a:ln w="38100">
              <a:solidFill>
                <a:srgbClr val="FF0000"/>
              </a:solidFill>
              <a:headEnd type="none" w="med" len="med"/>
              <a:tailEnd type="triangle" w="med" len="med"/>
            </a:ln>
          </p:spPr>
          <p:txBody>
            <a:bodyPr wrap="square" lIns="0" tIns="0" rIns="0" bIns="0" rtlCol="0"/>
            <a:lstStyle/>
            <a:p>
              <a:endParaRPr>
                <a:solidFill>
                  <a:prstClr val="black"/>
                </a:solidFill>
              </a:endParaRPr>
            </a:p>
          </p:txBody>
        </p:sp>
      </p:grpSp>
      <p:graphicFrame>
        <p:nvGraphicFramePr>
          <p:cNvPr id="9" name="object 9"/>
          <p:cNvGraphicFramePr>
            <a:graphicFrameLocks noGrp="1"/>
          </p:cNvGraphicFramePr>
          <p:nvPr>
            <p:extLst>
              <p:ext uri="{D42A27DB-BD31-4B8C-83A1-F6EECF244321}">
                <p14:modId xmlns:p14="http://schemas.microsoft.com/office/powerpoint/2010/main" val="2149606156"/>
              </p:ext>
            </p:extLst>
          </p:nvPr>
        </p:nvGraphicFramePr>
        <p:xfrm>
          <a:off x="76200" y="1593850"/>
          <a:ext cx="8826496" cy="4784402"/>
        </p:xfrm>
        <a:graphic>
          <a:graphicData uri="http://schemas.openxmlformats.org/drawingml/2006/table">
            <a:tbl>
              <a:tblPr firstRow="1" bandRow="1">
                <a:tableStyleId>{2D5ABB26-0587-4C30-8999-92F81FD0307C}</a:tableStyleId>
              </a:tblPr>
              <a:tblGrid>
                <a:gridCol w="1747272">
                  <a:extLst>
                    <a:ext uri="{9D8B030D-6E8A-4147-A177-3AD203B41FA5}">
                      <a16:colId xmlns:a16="http://schemas.microsoft.com/office/drawing/2014/main" val="20000"/>
                    </a:ext>
                  </a:extLst>
                </a:gridCol>
                <a:gridCol w="888453">
                  <a:extLst>
                    <a:ext uri="{9D8B030D-6E8A-4147-A177-3AD203B41FA5}">
                      <a16:colId xmlns:a16="http://schemas.microsoft.com/office/drawing/2014/main" val="20001"/>
                    </a:ext>
                  </a:extLst>
                </a:gridCol>
                <a:gridCol w="971073">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119129">
                  <a:extLst>
                    <a:ext uri="{9D8B030D-6E8A-4147-A177-3AD203B41FA5}">
                      <a16:colId xmlns:a16="http://schemas.microsoft.com/office/drawing/2014/main" val="20004"/>
                    </a:ext>
                  </a:extLst>
                </a:gridCol>
                <a:gridCol w="1973948">
                  <a:extLst>
                    <a:ext uri="{9D8B030D-6E8A-4147-A177-3AD203B41FA5}">
                      <a16:colId xmlns:a16="http://schemas.microsoft.com/office/drawing/2014/main" val="20005"/>
                    </a:ext>
                  </a:extLst>
                </a:gridCol>
                <a:gridCol w="1440821">
                  <a:extLst>
                    <a:ext uri="{9D8B030D-6E8A-4147-A177-3AD203B41FA5}">
                      <a16:colId xmlns:a16="http://schemas.microsoft.com/office/drawing/2014/main" val="20006"/>
                    </a:ext>
                  </a:extLst>
                </a:gridCol>
              </a:tblGrid>
              <a:tr h="214312">
                <a:tc gridSpan="3">
                  <a:txBody>
                    <a:bodyPr/>
                    <a:lstStyle/>
                    <a:p>
                      <a:endParaRPr sz="1800" dirty="0">
                        <a:latin typeface="Calibri"/>
                        <a:cs typeface="Calibri"/>
                      </a:endParaRPr>
                    </a:p>
                  </a:txBody>
                  <a:tcPr marL="0" marR="0" marT="0" marB="0">
                    <a:lnR w="12700">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gridSpan="3">
                  <a:txBody>
                    <a:bodyPr/>
                    <a:lstStyle/>
                    <a:p>
                      <a:endParaRPr sz="1800" dirty="0">
                        <a:latin typeface="Calibri"/>
                        <a:cs typeface="Calibri"/>
                      </a:endParaRPr>
                    </a:p>
                  </a:txBody>
                  <a:tcPr marL="0" marR="0" marT="0" marB="0">
                    <a:lnL w="12700">
                      <a:solidFill>
                        <a:srgbClr val="000000"/>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95287">
                <a:tc>
                  <a:txBody>
                    <a:bodyPr/>
                    <a:lstStyle/>
                    <a:p>
                      <a:pPr marL="1004569">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7E7E7"/>
                    </a:solidFill>
                  </a:tcPr>
                </a:tc>
                <a:tc>
                  <a:txBody>
                    <a:bodyPr/>
                    <a:lstStyle/>
                    <a:p>
                      <a:pPr marL="17145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7E7E7"/>
                    </a:solidFill>
                  </a:tcPr>
                </a:tc>
                <a:tc>
                  <a:txBody>
                    <a:bodyPr/>
                    <a:lstStyle/>
                    <a:p>
                      <a:pPr marL="19748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lnR w="12700">
                      <a:solidFill>
                        <a:srgbClr val="000000"/>
                      </a:solidFill>
                      <a:prstDash val="solid"/>
                    </a:lnR>
                    <a:solidFill>
                      <a:srgbClr val="E7E7E7"/>
                    </a:solidFill>
                  </a:tcPr>
                </a:tc>
                <a:tc>
                  <a:txBody>
                    <a:bodyPr/>
                    <a:lstStyle/>
                    <a:p>
                      <a:pPr marL="134620">
                        <a:lnSpc>
                          <a:spcPct val="100000"/>
                        </a:lnSpc>
                        <a:spcBef>
                          <a:spcPts val="505"/>
                        </a:spcBef>
                      </a:pPr>
                      <a:r>
                        <a:rPr sz="1800" b="1" spc="-10" dirty="0">
                          <a:latin typeface="Arial Narrow"/>
                          <a:cs typeface="Arial Narrow"/>
                        </a:rPr>
                        <a:t>2003</a:t>
                      </a:r>
                      <a:endParaRPr sz="1800" dirty="0">
                        <a:latin typeface="Arial Narrow"/>
                        <a:cs typeface="Arial Narrow"/>
                      </a:endParaRPr>
                    </a:p>
                  </a:txBody>
                  <a:tcPr marL="0" marR="0" marT="64135" marB="0">
                    <a:lnL w="12700">
                      <a:solidFill>
                        <a:srgbClr val="000000"/>
                      </a:solidFill>
                      <a:prstDash val="solid"/>
                    </a:lnL>
                    <a:lnR w="12700">
                      <a:solidFill>
                        <a:srgbClr val="000000"/>
                      </a:solidFill>
                      <a:prstDash val="solid"/>
                    </a:lnR>
                    <a:solidFill>
                      <a:srgbClr val="E7E7E7"/>
                    </a:solidFill>
                  </a:tcPr>
                </a:tc>
                <a:tc>
                  <a:txBody>
                    <a:bodyPr/>
                    <a:lstStyle/>
                    <a:p>
                      <a:pPr marL="363220">
                        <a:lnSpc>
                          <a:spcPct val="100000"/>
                        </a:lnSpc>
                        <a:spcBef>
                          <a:spcPts val="505"/>
                        </a:spcBef>
                      </a:pPr>
                      <a:r>
                        <a:rPr sz="1800" b="1" spc="-10" dirty="0">
                          <a:latin typeface="Arial Narrow"/>
                          <a:cs typeface="Arial Narrow"/>
                        </a:rPr>
                        <a:t>2005</a:t>
                      </a:r>
                      <a:endParaRPr sz="1800">
                        <a:latin typeface="Arial Narrow"/>
                        <a:cs typeface="Arial Narrow"/>
                      </a:endParaRPr>
                    </a:p>
                  </a:txBody>
                  <a:tcPr marL="0" marR="0" marT="64135" marB="0">
                    <a:lnL w="12700">
                      <a:solidFill>
                        <a:srgbClr val="000000"/>
                      </a:solidFill>
                      <a:prstDash val="solid"/>
                    </a:lnL>
                    <a:solidFill>
                      <a:srgbClr val="E7E7E7"/>
                    </a:solidFill>
                  </a:tcPr>
                </a:tc>
                <a:tc>
                  <a:txBody>
                    <a:bodyPr/>
                    <a:lstStyle/>
                    <a:p>
                      <a:pPr marL="165100">
                        <a:lnSpc>
                          <a:spcPct val="100000"/>
                        </a:lnSpc>
                        <a:spcBef>
                          <a:spcPts val="505"/>
                        </a:spcBef>
                        <a:tabLst>
                          <a:tab pos="1079500" algn="l"/>
                        </a:tabLst>
                      </a:pPr>
                      <a:r>
                        <a:rPr sz="1800" b="1" spc="-10" dirty="0">
                          <a:latin typeface="Arial Narrow"/>
                          <a:cs typeface="Arial Narrow"/>
                        </a:rPr>
                        <a:t>2010	2015</a:t>
                      </a:r>
                      <a:endParaRPr sz="1800">
                        <a:latin typeface="Arial Narrow"/>
                        <a:cs typeface="Arial Narrow"/>
                      </a:endParaRPr>
                    </a:p>
                  </a:txBody>
                  <a:tcPr marL="0" marR="0" marT="64135" marB="0">
                    <a:solidFill>
                      <a:srgbClr val="E7E7E7"/>
                    </a:solidFill>
                  </a:tcPr>
                </a:tc>
                <a:tc>
                  <a:txBody>
                    <a:bodyPr/>
                    <a:lstStyle/>
                    <a:p>
                      <a:pPr marL="19685">
                        <a:lnSpc>
                          <a:spcPct val="100000"/>
                        </a:lnSpc>
                        <a:spcBef>
                          <a:spcPts val="505"/>
                        </a:spcBef>
                      </a:pPr>
                      <a:r>
                        <a:rPr sz="1800" b="1" i="1" spc="-10" dirty="0">
                          <a:solidFill>
                            <a:srgbClr val="0033CC"/>
                          </a:solidFill>
                          <a:latin typeface="Arial Narrow"/>
                          <a:cs typeface="Arial Narrow"/>
                        </a:rPr>
                        <a:t>2015:1985</a:t>
                      </a:r>
                      <a:endParaRPr sz="1800" dirty="0">
                        <a:solidFill>
                          <a:srgbClr val="0033CC"/>
                        </a:solidFill>
                        <a:latin typeface="Arial Narrow"/>
                        <a:cs typeface="Arial Narrow"/>
                      </a:endParaRPr>
                    </a:p>
                  </a:txBody>
                  <a:tcPr marL="0" marR="0" marT="64135" marB="0">
                    <a:solidFill>
                      <a:srgbClr val="E7E7E7"/>
                    </a:solidFill>
                  </a:tcPr>
                </a:tc>
                <a:extLst>
                  <a:ext uri="{0D108BD9-81ED-4DB2-BD59-A6C34878D82A}">
                    <a16:rowId xmlns:a16="http://schemas.microsoft.com/office/drawing/2014/main" val="10001"/>
                  </a:ext>
                </a:extLst>
              </a:tr>
              <a:tr h="582960">
                <a:tc>
                  <a:txBody>
                    <a:bodyPr/>
                    <a:lstStyle/>
                    <a:p>
                      <a:pPr marL="90170">
                        <a:lnSpc>
                          <a:spcPct val="100000"/>
                        </a:lnSpc>
                        <a:spcBef>
                          <a:spcPts val="1280"/>
                        </a:spcBef>
                        <a:tabLst>
                          <a:tab pos="1056640" algn="l"/>
                        </a:tabLst>
                      </a:pPr>
                      <a:r>
                        <a:rPr sz="1800" b="1" dirty="0">
                          <a:latin typeface="Arial Narrow"/>
                          <a:cs typeface="Arial Narrow"/>
                        </a:rPr>
                        <a:t>CPU	</a:t>
                      </a:r>
                      <a:r>
                        <a:rPr sz="1800" b="1" spc="-10" dirty="0">
                          <a:latin typeface="Arial Narrow"/>
                          <a:cs typeface="Arial Narrow"/>
                        </a:rPr>
                        <a:t>80286</a:t>
                      </a:r>
                      <a:endParaRPr sz="1800">
                        <a:latin typeface="Arial Narrow"/>
                        <a:cs typeface="Arial Narrow"/>
                      </a:endParaRPr>
                    </a:p>
                  </a:txBody>
                  <a:tcPr marL="0" marR="0" marT="162560" marB="0"/>
                </a:tc>
                <a:tc>
                  <a:txBody>
                    <a:bodyPr/>
                    <a:lstStyle/>
                    <a:p>
                      <a:pPr marL="171450">
                        <a:lnSpc>
                          <a:spcPct val="100000"/>
                        </a:lnSpc>
                        <a:spcBef>
                          <a:spcPts val="1280"/>
                        </a:spcBef>
                      </a:pPr>
                      <a:r>
                        <a:rPr sz="1800" b="1" spc="-10" dirty="0">
                          <a:latin typeface="Arial Narrow"/>
                          <a:cs typeface="Arial Narrow"/>
                        </a:rPr>
                        <a:t>80386</a:t>
                      </a:r>
                      <a:endParaRPr sz="1800">
                        <a:latin typeface="Arial Narrow"/>
                        <a:cs typeface="Arial Narrow"/>
                      </a:endParaRPr>
                    </a:p>
                  </a:txBody>
                  <a:tcPr marL="0" marR="0" marT="162560" marB="0"/>
                </a:tc>
                <a:tc>
                  <a:txBody>
                    <a:bodyPr/>
                    <a:lstStyle/>
                    <a:p>
                      <a:pPr marL="197485">
                        <a:lnSpc>
                          <a:spcPct val="100000"/>
                        </a:lnSpc>
                        <a:spcBef>
                          <a:spcPts val="1280"/>
                        </a:spcBef>
                      </a:pPr>
                      <a:r>
                        <a:rPr sz="1800" b="1" spc="-5" dirty="0">
                          <a:latin typeface="Arial Narrow"/>
                          <a:cs typeface="Arial Narrow"/>
                        </a:rPr>
                        <a:t>Pentium</a:t>
                      </a:r>
                      <a:endParaRPr sz="1800">
                        <a:latin typeface="Arial Narrow"/>
                        <a:cs typeface="Arial Narrow"/>
                      </a:endParaRPr>
                    </a:p>
                  </a:txBody>
                  <a:tcPr marL="0" marR="0" marT="162560" marB="0">
                    <a:lnR w="12700">
                      <a:solidFill>
                        <a:srgbClr val="000000"/>
                      </a:solidFill>
                      <a:prstDash val="solid"/>
                    </a:lnR>
                  </a:tcPr>
                </a:tc>
                <a:tc>
                  <a:txBody>
                    <a:bodyPr/>
                    <a:lstStyle/>
                    <a:p>
                      <a:pPr marL="134620">
                        <a:lnSpc>
                          <a:spcPct val="100000"/>
                        </a:lnSpc>
                        <a:spcBef>
                          <a:spcPts val="1280"/>
                        </a:spcBef>
                      </a:pPr>
                      <a:r>
                        <a:rPr sz="1800" b="1" dirty="0">
                          <a:latin typeface="Arial Narrow"/>
                          <a:cs typeface="Arial Narrow"/>
                        </a:rPr>
                        <a:t>P-4</a:t>
                      </a:r>
                      <a:endParaRPr sz="1800" dirty="0">
                        <a:latin typeface="Arial Narrow"/>
                        <a:cs typeface="Arial Narrow"/>
                      </a:endParaRPr>
                    </a:p>
                  </a:txBody>
                  <a:tcPr marL="0" marR="0" marT="162560" marB="0">
                    <a:lnL w="12700">
                      <a:solidFill>
                        <a:srgbClr val="000000"/>
                      </a:solidFill>
                      <a:prstDash val="solid"/>
                    </a:lnL>
                    <a:lnR w="12700">
                      <a:solidFill>
                        <a:srgbClr val="000000"/>
                      </a:solidFill>
                      <a:prstDash val="solid"/>
                    </a:lnR>
                  </a:tcPr>
                </a:tc>
                <a:tc>
                  <a:txBody>
                    <a:bodyPr/>
                    <a:lstStyle/>
                    <a:p>
                      <a:pPr marL="363220">
                        <a:lnSpc>
                          <a:spcPct val="100000"/>
                        </a:lnSpc>
                        <a:spcBef>
                          <a:spcPts val="1280"/>
                        </a:spcBef>
                      </a:pPr>
                      <a:r>
                        <a:rPr sz="1800" b="1" spc="-5" dirty="0">
                          <a:latin typeface="Arial Narrow"/>
                          <a:cs typeface="Arial Narrow"/>
                        </a:rPr>
                        <a:t>Core</a:t>
                      </a:r>
                      <a:r>
                        <a:rPr sz="1800" b="1" spc="-85" dirty="0">
                          <a:latin typeface="Arial Narrow"/>
                          <a:cs typeface="Arial Narrow"/>
                        </a:rPr>
                        <a:t> </a:t>
                      </a:r>
                      <a:r>
                        <a:rPr sz="1800" b="1" dirty="0">
                          <a:latin typeface="Arial Narrow"/>
                          <a:cs typeface="Arial Narrow"/>
                        </a:rPr>
                        <a:t>2</a:t>
                      </a:r>
                      <a:endParaRPr sz="1800">
                        <a:latin typeface="Arial Narrow"/>
                        <a:cs typeface="Arial Narrow"/>
                      </a:endParaRPr>
                    </a:p>
                  </a:txBody>
                  <a:tcPr marL="0" marR="0" marT="162560" marB="0">
                    <a:lnL w="12700">
                      <a:solidFill>
                        <a:srgbClr val="000000"/>
                      </a:solidFill>
                      <a:prstDash val="solid"/>
                    </a:lnL>
                  </a:tcPr>
                </a:tc>
                <a:tc>
                  <a:txBody>
                    <a:bodyPr/>
                    <a:lstStyle/>
                    <a:p>
                      <a:pPr marL="165100">
                        <a:lnSpc>
                          <a:spcPct val="100000"/>
                        </a:lnSpc>
                        <a:spcBef>
                          <a:spcPts val="1280"/>
                        </a:spcBef>
                      </a:pPr>
                      <a:r>
                        <a:rPr sz="1800" b="1" spc="-5" dirty="0">
                          <a:latin typeface="Arial Narrow"/>
                          <a:cs typeface="Arial Narrow"/>
                        </a:rPr>
                        <a:t>Core i7(n) Core</a:t>
                      </a:r>
                      <a:r>
                        <a:rPr sz="1800" b="1" spc="-155" dirty="0">
                          <a:latin typeface="Arial Narrow"/>
                          <a:cs typeface="Arial Narrow"/>
                        </a:rPr>
                        <a:t> </a:t>
                      </a:r>
                      <a:r>
                        <a:rPr sz="1800" b="1" spc="-5" dirty="0">
                          <a:latin typeface="Arial Narrow"/>
                          <a:cs typeface="Arial Narrow"/>
                        </a:rPr>
                        <a:t>i7(h)</a:t>
                      </a:r>
                      <a:endParaRPr sz="1800">
                        <a:latin typeface="Arial Narrow"/>
                        <a:cs typeface="Arial Narrow"/>
                      </a:endParaRPr>
                    </a:p>
                  </a:txBody>
                  <a:tcPr marL="0" marR="0" marT="162560" marB="0"/>
                </a:tc>
                <a:tc>
                  <a:txBody>
                    <a:bodyPr/>
                    <a:lstStyle/>
                    <a:p>
                      <a:endParaRPr sz="1800">
                        <a:latin typeface="Arial Narrow"/>
                        <a:cs typeface="Arial Narrow"/>
                      </a:endParaRPr>
                    </a:p>
                  </a:txBody>
                  <a:tcPr marL="0" marR="0" marT="0" marB="0"/>
                </a:tc>
                <a:extLst>
                  <a:ext uri="{0D108BD9-81ED-4DB2-BD59-A6C34878D82A}">
                    <a16:rowId xmlns:a16="http://schemas.microsoft.com/office/drawing/2014/main" val="10002"/>
                  </a:ext>
                </a:extLst>
              </a:tr>
              <a:tr h="411480">
                <a:tc>
                  <a:txBody>
                    <a:bodyPr/>
                    <a:lstStyle/>
                    <a:p>
                      <a:pPr marL="90170">
                        <a:lnSpc>
                          <a:spcPct val="100000"/>
                        </a:lnSpc>
                        <a:spcBef>
                          <a:spcPts val="1010"/>
                        </a:spcBef>
                      </a:pPr>
                      <a:r>
                        <a:rPr lang="zh-CN" altLang="en-US" sz="1800" b="1" spc="-10" dirty="0">
                          <a:latin typeface="Arial Narrow"/>
                          <a:cs typeface="Arial Narrow"/>
                        </a:rPr>
                        <a:t>时钟</a:t>
                      </a:r>
                      <a:endParaRPr sz="1800" dirty="0">
                        <a:latin typeface="Arial Narrow"/>
                        <a:cs typeface="Arial Narrow"/>
                      </a:endParaRPr>
                    </a:p>
                  </a:txBody>
                  <a:tcPr marL="0" marR="0" marT="128270" marB="0"/>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lnR w="12700">
                      <a:solidFill>
                        <a:srgbClr val="000000"/>
                      </a:solidFill>
                      <a:prstDash val="solid"/>
                    </a:lnR>
                  </a:tcPr>
                </a:tc>
                <a:tc>
                  <a:txBody>
                    <a:bodyPr/>
                    <a:lstStyle/>
                    <a:p>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endParaRPr sz="1800">
                        <a:latin typeface="Arial Narrow"/>
                        <a:cs typeface="Arial Narrow"/>
                      </a:endParaRPr>
                    </a:p>
                  </a:txBody>
                  <a:tcPr marL="0" marR="0" marT="0" marB="0">
                    <a:lnL w="12700">
                      <a:solidFill>
                        <a:srgbClr val="000000"/>
                      </a:solidFill>
                      <a:prstDash val="solid"/>
                    </a:lnL>
                  </a:tcPr>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tc>
                <a:extLst>
                  <a:ext uri="{0D108BD9-81ED-4DB2-BD59-A6C34878D82A}">
                    <a16:rowId xmlns:a16="http://schemas.microsoft.com/office/drawing/2014/main" val="10003"/>
                  </a:ext>
                </a:extLst>
              </a:tr>
              <a:tr h="411480">
                <a:tc>
                  <a:txBody>
                    <a:bodyPr/>
                    <a:lstStyle/>
                    <a:p>
                      <a:pPr marL="90170">
                        <a:lnSpc>
                          <a:spcPts val="2090"/>
                        </a:lnSpc>
                      </a:pPr>
                      <a:r>
                        <a:rPr lang="zh-CN" altLang="en-US" sz="1800" b="1" spc="-5" dirty="0">
                          <a:latin typeface="Arial Narrow"/>
                          <a:cs typeface="Arial Narrow"/>
                        </a:rPr>
                        <a:t>频率</a:t>
                      </a:r>
                      <a:r>
                        <a:rPr sz="1800" b="1" spc="-5" dirty="0">
                          <a:latin typeface="Arial Narrow"/>
                          <a:cs typeface="Arial Narrow"/>
                        </a:rPr>
                        <a:t>(MHz)</a:t>
                      </a:r>
                      <a:r>
                        <a:rPr sz="1800" b="1" spc="-80" dirty="0">
                          <a:latin typeface="Arial Narrow"/>
                          <a:cs typeface="Arial Narrow"/>
                        </a:rPr>
                        <a:t> </a:t>
                      </a:r>
                      <a:r>
                        <a:rPr sz="1800" b="1" dirty="0">
                          <a:latin typeface="Arial Narrow"/>
                          <a:cs typeface="Arial Narrow"/>
                        </a:rPr>
                        <a:t>6</a:t>
                      </a:r>
                      <a:endParaRPr sz="1800" dirty="0">
                        <a:latin typeface="Arial Narrow"/>
                        <a:cs typeface="Arial Narrow"/>
                      </a:endParaRPr>
                    </a:p>
                  </a:txBody>
                  <a:tcPr marL="0" marR="0" marT="0" marB="0"/>
                </a:tc>
                <a:tc>
                  <a:txBody>
                    <a:bodyPr/>
                    <a:lstStyle/>
                    <a:p>
                      <a:pPr marL="171450">
                        <a:lnSpc>
                          <a:spcPts val="2090"/>
                        </a:lnSpc>
                      </a:pPr>
                      <a:r>
                        <a:rPr sz="1800" b="1" spc="-10" dirty="0">
                          <a:latin typeface="Arial Narrow"/>
                          <a:cs typeface="Arial Narrow"/>
                        </a:rPr>
                        <a:t>20</a:t>
                      </a:r>
                      <a:endParaRPr sz="1800">
                        <a:latin typeface="Arial Narrow"/>
                        <a:cs typeface="Arial Narrow"/>
                      </a:endParaRPr>
                    </a:p>
                  </a:txBody>
                  <a:tcPr marL="0" marR="0" marT="0" marB="0"/>
                </a:tc>
                <a:tc>
                  <a:txBody>
                    <a:bodyPr/>
                    <a:lstStyle/>
                    <a:p>
                      <a:pPr marL="197485">
                        <a:lnSpc>
                          <a:spcPts val="2090"/>
                        </a:lnSpc>
                      </a:pPr>
                      <a:r>
                        <a:rPr sz="1800" b="1" spc="-10" dirty="0">
                          <a:latin typeface="Arial Narrow"/>
                          <a:cs typeface="Arial Narrow"/>
                        </a:rPr>
                        <a:t>150</a:t>
                      </a:r>
                      <a:endParaRPr sz="1800">
                        <a:latin typeface="Arial Narrow"/>
                        <a:cs typeface="Arial Narrow"/>
                      </a:endParaRPr>
                    </a:p>
                  </a:txBody>
                  <a:tcPr marL="0" marR="0" marT="0" marB="0">
                    <a:lnR w="12700">
                      <a:solidFill>
                        <a:srgbClr val="000000"/>
                      </a:solidFill>
                      <a:prstDash val="solid"/>
                    </a:lnR>
                  </a:tcPr>
                </a:tc>
                <a:tc>
                  <a:txBody>
                    <a:bodyPr/>
                    <a:lstStyle/>
                    <a:p>
                      <a:pPr marL="134620">
                        <a:lnSpc>
                          <a:spcPts val="2090"/>
                        </a:lnSpc>
                      </a:pPr>
                      <a:r>
                        <a:rPr sz="1800" b="1" spc="-10" dirty="0">
                          <a:latin typeface="Arial Narrow"/>
                          <a:cs typeface="Arial Narrow"/>
                        </a:rPr>
                        <a:t>3,300</a:t>
                      </a:r>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pPr marL="363220">
                        <a:lnSpc>
                          <a:spcPts val="2090"/>
                        </a:lnSpc>
                      </a:pPr>
                      <a:r>
                        <a:rPr sz="1800" b="1" spc="-10" dirty="0">
                          <a:latin typeface="Arial Narrow"/>
                          <a:cs typeface="Arial Narrow"/>
                        </a:rPr>
                        <a:t>2,000</a:t>
                      </a:r>
                      <a:endParaRPr sz="1800">
                        <a:latin typeface="Arial Narrow"/>
                        <a:cs typeface="Arial Narrow"/>
                      </a:endParaRPr>
                    </a:p>
                  </a:txBody>
                  <a:tcPr marL="0" marR="0" marT="0" marB="0">
                    <a:lnL w="12700">
                      <a:solidFill>
                        <a:srgbClr val="000000"/>
                      </a:solidFill>
                      <a:prstDash val="solid"/>
                    </a:lnL>
                  </a:tcPr>
                </a:tc>
                <a:tc>
                  <a:txBody>
                    <a:bodyPr/>
                    <a:lstStyle/>
                    <a:p>
                      <a:pPr marL="165100">
                        <a:lnSpc>
                          <a:spcPts val="2090"/>
                        </a:lnSpc>
                        <a:tabLst>
                          <a:tab pos="1079500" algn="l"/>
                        </a:tabLst>
                      </a:pPr>
                      <a:r>
                        <a:rPr sz="1800" b="1" spc="-10" dirty="0">
                          <a:latin typeface="Arial Narrow"/>
                          <a:cs typeface="Arial Narrow"/>
                        </a:rPr>
                        <a:t>2,500	3,000</a:t>
                      </a:r>
                      <a:endParaRPr sz="1800">
                        <a:latin typeface="Arial Narrow"/>
                        <a:cs typeface="Arial Narrow"/>
                      </a:endParaRPr>
                    </a:p>
                  </a:txBody>
                  <a:tcPr marL="0" marR="0" marT="0" marB="0"/>
                </a:tc>
                <a:tc>
                  <a:txBody>
                    <a:bodyPr/>
                    <a:lstStyle/>
                    <a:p>
                      <a:pPr marL="19685">
                        <a:lnSpc>
                          <a:spcPts val="2090"/>
                        </a:lnSpc>
                      </a:pPr>
                      <a:r>
                        <a:rPr sz="1800" b="1" spc="-10" dirty="0">
                          <a:solidFill>
                            <a:srgbClr val="0033CC"/>
                          </a:solidFill>
                          <a:latin typeface="Arial Narrow"/>
                          <a:cs typeface="Arial Narrow"/>
                        </a:rPr>
                        <a:t>500</a:t>
                      </a:r>
                      <a:endParaRPr sz="1800" dirty="0">
                        <a:solidFill>
                          <a:srgbClr val="0033CC"/>
                        </a:solidFill>
                        <a:latin typeface="Arial Narrow"/>
                        <a:cs typeface="Arial Narrow"/>
                      </a:endParaRPr>
                    </a:p>
                  </a:txBody>
                  <a:tcPr marL="0" marR="0" marT="0" marB="0"/>
                </a:tc>
                <a:extLst>
                  <a:ext uri="{0D108BD9-81ED-4DB2-BD59-A6C34878D82A}">
                    <a16:rowId xmlns:a16="http://schemas.microsoft.com/office/drawing/2014/main" val="10004"/>
                  </a:ext>
                </a:extLst>
              </a:tr>
              <a:tr h="411480">
                <a:tc>
                  <a:txBody>
                    <a:bodyPr/>
                    <a:lstStyle/>
                    <a:p>
                      <a:pPr marL="90170">
                        <a:lnSpc>
                          <a:spcPct val="100000"/>
                        </a:lnSpc>
                        <a:spcBef>
                          <a:spcPts val="1010"/>
                        </a:spcBef>
                      </a:pPr>
                      <a:r>
                        <a:rPr lang="zh-CN" altLang="en-US" sz="1800" b="1" spc="-5" dirty="0">
                          <a:latin typeface="Arial Narrow"/>
                          <a:cs typeface="Arial Narrow"/>
                        </a:rPr>
                        <a:t>时钟</a:t>
                      </a:r>
                      <a:endParaRPr sz="1800" dirty="0">
                        <a:latin typeface="Arial Narrow"/>
                        <a:cs typeface="Arial Narrow"/>
                      </a:endParaRPr>
                    </a:p>
                  </a:txBody>
                  <a:tcPr marL="0" marR="0" marT="128270" marB="0"/>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lnR w="12700">
                      <a:solidFill>
                        <a:srgbClr val="000000"/>
                      </a:solidFill>
                      <a:prstDash val="solid"/>
                    </a:lnR>
                  </a:tcPr>
                </a:tc>
                <a:tc>
                  <a:txBody>
                    <a:bodyPr/>
                    <a:lstStyle/>
                    <a:p>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endParaRPr sz="1800">
                        <a:latin typeface="Arial Narrow"/>
                        <a:cs typeface="Arial Narrow"/>
                      </a:endParaRPr>
                    </a:p>
                  </a:txBody>
                  <a:tcPr marL="0" marR="0" marT="0" marB="0">
                    <a:lnL w="12700">
                      <a:solidFill>
                        <a:srgbClr val="000000"/>
                      </a:solidFill>
                      <a:prstDash val="solid"/>
                    </a:lnL>
                  </a:tcPr>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tc>
                <a:extLst>
                  <a:ext uri="{0D108BD9-81ED-4DB2-BD59-A6C34878D82A}">
                    <a16:rowId xmlns:a16="http://schemas.microsoft.com/office/drawing/2014/main" val="10005"/>
                  </a:ext>
                </a:extLst>
              </a:tr>
              <a:tr h="411479">
                <a:tc>
                  <a:txBody>
                    <a:bodyPr/>
                    <a:lstStyle/>
                    <a:p>
                      <a:pPr marL="90170">
                        <a:lnSpc>
                          <a:spcPts val="2090"/>
                        </a:lnSpc>
                        <a:tabLst>
                          <a:tab pos="1004569" algn="l"/>
                        </a:tabLst>
                      </a:pPr>
                      <a:r>
                        <a:rPr lang="zh-CN" altLang="en-US" sz="1800" b="1" spc="-5" dirty="0">
                          <a:latin typeface="Arial Narrow"/>
                          <a:cs typeface="Arial Narrow"/>
                        </a:rPr>
                        <a:t>周期</a:t>
                      </a:r>
                      <a:r>
                        <a:rPr sz="1800" b="1" dirty="0">
                          <a:latin typeface="Arial Narrow"/>
                          <a:cs typeface="Arial Narrow"/>
                        </a:rPr>
                        <a:t> </a:t>
                      </a:r>
                      <a:r>
                        <a:rPr sz="1800" b="1" spc="-5" dirty="0">
                          <a:latin typeface="Arial Narrow"/>
                          <a:cs typeface="Arial Narrow"/>
                        </a:rPr>
                        <a:t>(ns)	</a:t>
                      </a:r>
                      <a:r>
                        <a:rPr sz="1800" b="1" spc="-10" dirty="0">
                          <a:latin typeface="Arial Narrow"/>
                          <a:cs typeface="Arial Narrow"/>
                        </a:rPr>
                        <a:t>166</a:t>
                      </a:r>
                      <a:endParaRPr sz="1800" dirty="0">
                        <a:latin typeface="Arial Narrow"/>
                        <a:cs typeface="Arial Narrow"/>
                      </a:endParaRPr>
                    </a:p>
                  </a:txBody>
                  <a:tcPr marL="0" marR="0" marT="0" marB="0"/>
                </a:tc>
                <a:tc>
                  <a:txBody>
                    <a:bodyPr/>
                    <a:lstStyle/>
                    <a:p>
                      <a:pPr marL="171450">
                        <a:lnSpc>
                          <a:spcPts val="2090"/>
                        </a:lnSpc>
                      </a:pPr>
                      <a:r>
                        <a:rPr sz="1800" b="1" spc="-10" dirty="0">
                          <a:latin typeface="Arial Narrow"/>
                          <a:cs typeface="Arial Narrow"/>
                        </a:rPr>
                        <a:t>50</a:t>
                      </a:r>
                      <a:endParaRPr sz="1800">
                        <a:latin typeface="Arial Narrow"/>
                        <a:cs typeface="Arial Narrow"/>
                      </a:endParaRPr>
                    </a:p>
                  </a:txBody>
                  <a:tcPr marL="0" marR="0" marT="0" marB="0"/>
                </a:tc>
                <a:tc>
                  <a:txBody>
                    <a:bodyPr/>
                    <a:lstStyle/>
                    <a:p>
                      <a:pPr marL="197485">
                        <a:lnSpc>
                          <a:spcPts val="2090"/>
                        </a:lnSpc>
                      </a:pPr>
                      <a:r>
                        <a:rPr sz="1800" b="1" dirty="0">
                          <a:latin typeface="Arial Narrow"/>
                          <a:cs typeface="Arial Narrow"/>
                        </a:rPr>
                        <a:t>6</a:t>
                      </a:r>
                      <a:endParaRPr sz="1800">
                        <a:latin typeface="Arial Narrow"/>
                        <a:cs typeface="Arial Narrow"/>
                      </a:endParaRPr>
                    </a:p>
                  </a:txBody>
                  <a:tcPr marL="0" marR="0" marT="0" marB="0">
                    <a:lnR w="12700">
                      <a:solidFill>
                        <a:srgbClr val="000000"/>
                      </a:solidFill>
                      <a:prstDash val="solid"/>
                    </a:lnR>
                  </a:tcPr>
                </a:tc>
                <a:tc>
                  <a:txBody>
                    <a:bodyPr/>
                    <a:lstStyle/>
                    <a:p>
                      <a:pPr marL="134620">
                        <a:lnSpc>
                          <a:spcPts val="2090"/>
                        </a:lnSpc>
                      </a:pPr>
                      <a:r>
                        <a:rPr sz="1800" b="1" spc="-10" dirty="0">
                          <a:latin typeface="Arial Narrow"/>
                          <a:cs typeface="Arial Narrow"/>
                        </a:rPr>
                        <a:t>0.30</a:t>
                      </a:r>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pPr marL="363220">
                        <a:lnSpc>
                          <a:spcPts val="2090"/>
                        </a:lnSpc>
                      </a:pPr>
                      <a:r>
                        <a:rPr sz="1800" b="1" spc="-10" dirty="0">
                          <a:latin typeface="Arial Narrow"/>
                          <a:cs typeface="Arial Narrow"/>
                        </a:rPr>
                        <a:t>0.50</a:t>
                      </a:r>
                      <a:endParaRPr sz="1800">
                        <a:latin typeface="Arial Narrow"/>
                        <a:cs typeface="Arial Narrow"/>
                      </a:endParaRPr>
                    </a:p>
                  </a:txBody>
                  <a:tcPr marL="0" marR="0" marT="0" marB="0">
                    <a:lnL w="12700">
                      <a:solidFill>
                        <a:srgbClr val="000000"/>
                      </a:solidFill>
                      <a:prstDash val="solid"/>
                    </a:lnL>
                  </a:tcPr>
                </a:tc>
                <a:tc>
                  <a:txBody>
                    <a:bodyPr/>
                    <a:lstStyle/>
                    <a:p>
                      <a:pPr marL="165100">
                        <a:lnSpc>
                          <a:spcPts val="2090"/>
                        </a:lnSpc>
                        <a:tabLst>
                          <a:tab pos="1079500" algn="l"/>
                        </a:tabLst>
                      </a:pPr>
                      <a:r>
                        <a:rPr sz="1800" b="1" spc="-5" dirty="0">
                          <a:latin typeface="Arial Narrow"/>
                          <a:cs typeface="Arial Narrow"/>
                        </a:rPr>
                        <a:t>0.4	</a:t>
                      </a:r>
                      <a:r>
                        <a:rPr sz="1800" b="1" spc="-10" dirty="0">
                          <a:latin typeface="Arial Narrow"/>
                          <a:cs typeface="Arial Narrow"/>
                        </a:rPr>
                        <a:t>0.33</a:t>
                      </a:r>
                      <a:endParaRPr sz="1800">
                        <a:latin typeface="Arial Narrow"/>
                        <a:cs typeface="Arial Narrow"/>
                      </a:endParaRPr>
                    </a:p>
                  </a:txBody>
                  <a:tcPr marL="0" marR="0" marT="0" marB="0"/>
                </a:tc>
                <a:tc>
                  <a:txBody>
                    <a:bodyPr/>
                    <a:lstStyle/>
                    <a:p>
                      <a:pPr marL="19685">
                        <a:lnSpc>
                          <a:spcPts val="2090"/>
                        </a:lnSpc>
                      </a:pPr>
                      <a:r>
                        <a:rPr sz="1800" b="1" spc="-10" dirty="0">
                          <a:solidFill>
                            <a:srgbClr val="0033CC"/>
                          </a:solidFill>
                          <a:latin typeface="Arial Narrow"/>
                          <a:cs typeface="Arial Narrow"/>
                        </a:rPr>
                        <a:t>500</a:t>
                      </a:r>
                      <a:endParaRPr sz="1800" dirty="0">
                        <a:solidFill>
                          <a:srgbClr val="0033CC"/>
                        </a:solidFill>
                        <a:latin typeface="Arial Narrow"/>
                        <a:cs typeface="Arial Narrow"/>
                      </a:endParaRPr>
                    </a:p>
                  </a:txBody>
                  <a:tcPr marL="0" marR="0" marT="0" marB="0"/>
                </a:tc>
                <a:extLst>
                  <a:ext uri="{0D108BD9-81ED-4DB2-BD59-A6C34878D82A}">
                    <a16:rowId xmlns:a16="http://schemas.microsoft.com/office/drawing/2014/main" val="10006"/>
                  </a:ext>
                </a:extLst>
              </a:tr>
              <a:tr h="548639">
                <a:tc>
                  <a:txBody>
                    <a:bodyPr/>
                    <a:lstStyle/>
                    <a:p>
                      <a:pPr marL="90170">
                        <a:lnSpc>
                          <a:spcPct val="100000"/>
                        </a:lnSpc>
                        <a:spcBef>
                          <a:spcPts val="1010"/>
                        </a:spcBef>
                        <a:tabLst>
                          <a:tab pos="1056640" algn="l"/>
                        </a:tabLst>
                      </a:pPr>
                      <a:r>
                        <a:rPr lang="zh-CN" altLang="en-US" sz="1800" b="1" spc="-5" dirty="0">
                          <a:latin typeface="Arial Narrow"/>
                          <a:cs typeface="Arial Narrow"/>
                        </a:rPr>
                        <a:t>核数</a:t>
                      </a:r>
                      <a:r>
                        <a:rPr sz="1800" b="1" spc="-5" dirty="0">
                          <a:latin typeface="Arial Narrow"/>
                          <a:cs typeface="Arial Narrow"/>
                        </a:rPr>
                        <a:t>	</a:t>
                      </a:r>
                      <a:r>
                        <a:rPr sz="1800" b="1" dirty="0">
                          <a:latin typeface="Arial Narrow"/>
                          <a:cs typeface="Arial Narrow"/>
                        </a:rPr>
                        <a:t>1</a:t>
                      </a:r>
                      <a:endParaRPr sz="1800" dirty="0">
                        <a:latin typeface="Arial Narrow"/>
                        <a:cs typeface="Arial Narrow"/>
                      </a:endParaRPr>
                    </a:p>
                  </a:txBody>
                  <a:tcPr marL="0" marR="0" marT="128270" marB="0"/>
                </a:tc>
                <a:tc>
                  <a:txBody>
                    <a:bodyPr/>
                    <a:lstStyle/>
                    <a:p>
                      <a:pPr marL="171450">
                        <a:lnSpc>
                          <a:spcPct val="100000"/>
                        </a:lnSpc>
                        <a:spcBef>
                          <a:spcPts val="1010"/>
                        </a:spcBef>
                      </a:pPr>
                      <a:r>
                        <a:rPr sz="1800" b="1" dirty="0">
                          <a:latin typeface="Arial Narrow"/>
                          <a:cs typeface="Arial Narrow"/>
                        </a:rPr>
                        <a:t>1</a:t>
                      </a:r>
                      <a:endParaRPr sz="1800">
                        <a:latin typeface="Arial Narrow"/>
                        <a:cs typeface="Arial Narrow"/>
                      </a:endParaRPr>
                    </a:p>
                  </a:txBody>
                  <a:tcPr marL="0" marR="0" marT="128270" marB="0"/>
                </a:tc>
                <a:tc>
                  <a:txBody>
                    <a:bodyPr/>
                    <a:lstStyle/>
                    <a:p>
                      <a:pPr marL="197485">
                        <a:lnSpc>
                          <a:spcPct val="100000"/>
                        </a:lnSpc>
                        <a:spcBef>
                          <a:spcPts val="1010"/>
                        </a:spcBef>
                      </a:pPr>
                      <a:r>
                        <a:rPr sz="1800" b="1" dirty="0">
                          <a:latin typeface="Arial Narrow"/>
                          <a:cs typeface="Arial Narrow"/>
                        </a:rPr>
                        <a:t>1</a:t>
                      </a:r>
                      <a:endParaRPr sz="1800">
                        <a:latin typeface="Arial Narrow"/>
                        <a:cs typeface="Arial Narrow"/>
                      </a:endParaRPr>
                    </a:p>
                  </a:txBody>
                  <a:tcPr marL="0" marR="0" marT="128270" marB="0">
                    <a:lnR w="12700">
                      <a:solidFill>
                        <a:srgbClr val="000000"/>
                      </a:solidFill>
                      <a:prstDash val="solid"/>
                    </a:lnR>
                  </a:tcPr>
                </a:tc>
                <a:tc>
                  <a:txBody>
                    <a:bodyPr/>
                    <a:lstStyle/>
                    <a:p>
                      <a:pPr marL="134620">
                        <a:lnSpc>
                          <a:spcPct val="100000"/>
                        </a:lnSpc>
                        <a:spcBef>
                          <a:spcPts val="1010"/>
                        </a:spcBef>
                      </a:pPr>
                      <a:r>
                        <a:rPr sz="1800" b="1" dirty="0">
                          <a:latin typeface="Arial Narrow"/>
                          <a:cs typeface="Arial Narrow"/>
                        </a:rPr>
                        <a:t>1</a:t>
                      </a:r>
                      <a:endParaRPr sz="1800" dirty="0">
                        <a:latin typeface="Arial Narrow"/>
                        <a:cs typeface="Arial Narrow"/>
                      </a:endParaRPr>
                    </a:p>
                  </a:txBody>
                  <a:tcPr marL="0" marR="0" marT="128270" marB="0">
                    <a:lnL w="12700">
                      <a:solidFill>
                        <a:srgbClr val="000000"/>
                      </a:solidFill>
                      <a:prstDash val="solid"/>
                    </a:lnL>
                    <a:lnR w="12700">
                      <a:solidFill>
                        <a:srgbClr val="000000"/>
                      </a:solidFill>
                      <a:prstDash val="solid"/>
                    </a:lnR>
                  </a:tcPr>
                </a:tc>
                <a:tc>
                  <a:txBody>
                    <a:bodyPr/>
                    <a:lstStyle/>
                    <a:p>
                      <a:pPr marL="363220">
                        <a:lnSpc>
                          <a:spcPct val="100000"/>
                        </a:lnSpc>
                        <a:spcBef>
                          <a:spcPts val="1010"/>
                        </a:spcBef>
                      </a:pPr>
                      <a:r>
                        <a:rPr sz="1800" b="1" dirty="0">
                          <a:latin typeface="Arial Narrow"/>
                          <a:cs typeface="Arial Narrow"/>
                        </a:rPr>
                        <a:t>2</a:t>
                      </a:r>
                      <a:endParaRPr sz="1800">
                        <a:latin typeface="Arial Narrow"/>
                        <a:cs typeface="Arial Narrow"/>
                      </a:endParaRPr>
                    </a:p>
                  </a:txBody>
                  <a:tcPr marL="0" marR="0" marT="128270" marB="0">
                    <a:lnL w="12700">
                      <a:solidFill>
                        <a:srgbClr val="000000"/>
                      </a:solidFill>
                      <a:prstDash val="solid"/>
                    </a:lnL>
                  </a:tcPr>
                </a:tc>
                <a:tc>
                  <a:txBody>
                    <a:bodyPr/>
                    <a:lstStyle/>
                    <a:p>
                      <a:pPr marL="165100">
                        <a:lnSpc>
                          <a:spcPct val="100000"/>
                        </a:lnSpc>
                        <a:spcBef>
                          <a:spcPts val="1010"/>
                        </a:spcBef>
                        <a:tabLst>
                          <a:tab pos="1079500" algn="l"/>
                        </a:tabLst>
                      </a:pPr>
                      <a:r>
                        <a:rPr sz="1800" b="1" dirty="0">
                          <a:latin typeface="Arial Narrow"/>
                          <a:cs typeface="Arial Narrow"/>
                        </a:rPr>
                        <a:t>4	4</a:t>
                      </a:r>
                      <a:endParaRPr sz="1800">
                        <a:latin typeface="Arial Narrow"/>
                        <a:cs typeface="Arial Narrow"/>
                      </a:endParaRPr>
                    </a:p>
                  </a:txBody>
                  <a:tcPr marL="0" marR="0" marT="128270" marB="0"/>
                </a:tc>
                <a:tc>
                  <a:txBody>
                    <a:bodyPr/>
                    <a:lstStyle/>
                    <a:p>
                      <a:pPr marL="19685">
                        <a:lnSpc>
                          <a:spcPct val="100000"/>
                        </a:lnSpc>
                        <a:spcBef>
                          <a:spcPts val="1010"/>
                        </a:spcBef>
                      </a:pPr>
                      <a:r>
                        <a:rPr sz="1800" b="1" dirty="0">
                          <a:solidFill>
                            <a:srgbClr val="0033CC"/>
                          </a:solidFill>
                          <a:latin typeface="Arial Narrow"/>
                          <a:cs typeface="Arial Narrow"/>
                        </a:rPr>
                        <a:t>4</a:t>
                      </a:r>
                      <a:endParaRPr sz="1800" dirty="0">
                        <a:solidFill>
                          <a:srgbClr val="0033CC"/>
                        </a:solidFill>
                        <a:latin typeface="Arial Narrow"/>
                        <a:cs typeface="Arial Narrow"/>
                      </a:endParaRPr>
                    </a:p>
                  </a:txBody>
                  <a:tcPr marL="0" marR="0" marT="128270" marB="0"/>
                </a:tc>
                <a:extLst>
                  <a:ext uri="{0D108BD9-81ED-4DB2-BD59-A6C34878D82A}">
                    <a16:rowId xmlns:a16="http://schemas.microsoft.com/office/drawing/2014/main" val="10007"/>
                  </a:ext>
                </a:extLst>
              </a:tr>
              <a:tr h="411479">
                <a:tc>
                  <a:txBody>
                    <a:bodyPr/>
                    <a:lstStyle/>
                    <a:p>
                      <a:pPr marL="90170">
                        <a:lnSpc>
                          <a:spcPct val="100000"/>
                        </a:lnSpc>
                        <a:spcBef>
                          <a:spcPts val="1010"/>
                        </a:spcBef>
                      </a:pPr>
                      <a:r>
                        <a:rPr lang="zh-CN" altLang="en-US" sz="1800" b="1" spc="-5" dirty="0">
                          <a:latin typeface="Arial Narrow"/>
                          <a:cs typeface="Arial Narrow"/>
                        </a:rPr>
                        <a:t>有效</a:t>
                      </a:r>
                      <a:endParaRPr sz="1800" dirty="0">
                        <a:latin typeface="Arial Narrow"/>
                        <a:cs typeface="Arial Narrow"/>
                      </a:endParaRPr>
                    </a:p>
                  </a:txBody>
                  <a:tcPr marL="0" marR="0" marT="128270" marB="0"/>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lnR w="12700">
                      <a:solidFill>
                        <a:srgbClr val="000000"/>
                      </a:solidFill>
                      <a:prstDash val="solid"/>
                    </a:lnR>
                  </a:tcPr>
                </a:tc>
                <a:tc>
                  <a:txBody>
                    <a:bodyPr/>
                    <a:lstStyle/>
                    <a:p>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endParaRPr sz="1800">
                        <a:latin typeface="Arial Narrow"/>
                        <a:cs typeface="Arial Narrow"/>
                      </a:endParaRPr>
                    </a:p>
                  </a:txBody>
                  <a:tcPr marL="0" marR="0" marT="0" marB="0">
                    <a:lnL w="12700">
                      <a:solidFill>
                        <a:srgbClr val="000000"/>
                      </a:solidFill>
                      <a:prstDash val="solid"/>
                    </a:lnL>
                  </a:tcPr>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tc>
                <a:extLst>
                  <a:ext uri="{0D108BD9-81ED-4DB2-BD59-A6C34878D82A}">
                    <a16:rowId xmlns:a16="http://schemas.microsoft.com/office/drawing/2014/main" val="10008"/>
                  </a:ext>
                </a:extLst>
              </a:tr>
              <a:tr h="274319">
                <a:tc>
                  <a:txBody>
                    <a:bodyPr/>
                    <a:lstStyle/>
                    <a:p>
                      <a:pPr marL="90170">
                        <a:lnSpc>
                          <a:spcPts val="2090"/>
                        </a:lnSpc>
                        <a:tabLst>
                          <a:tab pos="1004569" algn="l"/>
                        </a:tabLst>
                      </a:pPr>
                      <a:r>
                        <a:rPr lang="zh-CN" altLang="en-US" sz="1800" b="1" spc="-10" dirty="0">
                          <a:latin typeface="Arial Narrow"/>
                          <a:cs typeface="Arial Narrow"/>
                        </a:rPr>
                        <a:t>时钟</a:t>
                      </a:r>
                      <a:r>
                        <a:rPr sz="1800" b="1" spc="-10" dirty="0">
                          <a:latin typeface="Arial Narrow"/>
                          <a:cs typeface="Arial Narrow"/>
                        </a:rPr>
                        <a:t>	166</a:t>
                      </a:r>
                      <a:endParaRPr sz="1800" dirty="0">
                        <a:latin typeface="Arial Narrow"/>
                        <a:cs typeface="Arial Narrow"/>
                      </a:endParaRPr>
                    </a:p>
                  </a:txBody>
                  <a:tcPr marL="0" marR="0" marT="0" marB="0"/>
                </a:tc>
                <a:tc>
                  <a:txBody>
                    <a:bodyPr/>
                    <a:lstStyle/>
                    <a:p>
                      <a:pPr marL="171450">
                        <a:lnSpc>
                          <a:spcPts val="2090"/>
                        </a:lnSpc>
                      </a:pPr>
                      <a:r>
                        <a:rPr sz="1800" b="1" spc="-10" dirty="0">
                          <a:latin typeface="Arial Narrow"/>
                          <a:cs typeface="Arial Narrow"/>
                        </a:rPr>
                        <a:t>50</a:t>
                      </a:r>
                      <a:endParaRPr sz="1800">
                        <a:latin typeface="Arial Narrow"/>
                        <a:cs typeface="Arial Narrow"/>
                      </a:endParaRPr>
                    </a:p>
                  </a:txBody>
                  <a:tcPr marL="0" marR="0" marT="0" marB="0"/>
                </a:tc>
                <a:tc>
                  <a:txBody>
                    <a:bodyPr/>
                    <a:lstStyle/>
                    <a:p>
                      <a:pPr marL="197485">
                        <a:lnSpc>
                          <a:spcPts val="2090"/>
                        </a:lnSpc>
                      </a:pPr>
                      <a:r>
                        <a:rPr sz="1800" b="1" dirty="0">
                          <a:latin typeface="Arial Narrow"/>
                          <a:cs typeface="Arial Narrow"/>
                        </a:rPr>
                        <a:t>6</a:t>
                      </a:r>
                      <a:endParaRPr sz="1800">
                        <a:latin typeface="Arial Narrow"/>
                        <a:cs typeface="Arial Narrow"/>
                      </a:endParaRPr>
                    </a:p>
                  </a:txBody>
                  <a:tcPr marL="0" marR="0" marT="0" marB="0">
                    <a:lnR w="12700">
                      <a:solidFill>
                        <a:srgbClr val="000000"/>
                      </a:solidFill>
                      <a:prstDash val="solid"/>
                    </a:lnR>
                  </a:tcPr>
                </a:tc>
                <a:tc>
                  <a:txBody>
                    <a:bodyPr/>
                    <a:lstStyle/>
                    <a:p>
                      <a:pPr marL="134620">
                        <a:lnSpc>
                          <a:spcPts val="2090"/>
                        </a:lnSpc>
                      </a:pPr>
                      <a:r>
                        <a:rPr sz="1800" b="1" spc="-10" dirty="0">
                          <a:latin typeface="Arial Narrow"/>
                          <a:cs typeface="Arial Narrow"/>
                        </a:rPr>
                        <a:t>0.30</a:t>
                      </a:r>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pPr marL="363220">
                        <a:lnSpc>
                          <a:spcPts val="2090"/>
                        </a:lnSpc>
                      </a:pPr>
                      <a:r>
                        <a:rPr sz="1800" b="1" spc="-10" dirty="0">
                          <a:latin typeface="Arial Narrow"/>
                          <a:cs typeface="Arial Narrow"/>
                        </a:rPr>
                        <a:t>0.25</a:t>
                      </a:r>
                      <a:endParaRPr sz="1800">
                        <a:latin typeface="Arial Narrow"/>
                        <a:cs typeface="Arial Narrow"/>
                      </a:endParaRPr>
                    </a:p>
                  </a:txBody>
                  <a:tcPr marL="0" marR="0" marT="0" marB="0">
                    <a:lnL w="12700">
                      <a:solidFill>
                        <a:srgbClr val="000000"/>
                      </a:solidFill>
                      <a:prstDash val="solid"/>
                    </a:lnL>
                  </a:tcPr>
                </a:tc>
                <a:tc>
                  <a:txBody>
                    <a:bodyPr/>
                    <a:lstStyle/>
                    <a:p>
                      <a:pPr marL="165100">
                        <a:lnSpc>
                          <a:spcPts val="2090"/>
                        </a:lnSpc>
                        <a:tabLst>
                          <a:tab pos="1079500" algn="l"/>
                        </a:tabLst>
                      </a:pPr>
                      <a:r>
                        <a:rPr sz="1800" b="1" spc="-10" dirty="0">
                          <a:latin typeface="Arial Narrow"/>
                          <a:cs typeface="Arial Narrow"/>
                        </a:rPr>
                        <a:t>0.10	0.08</a:t>
                      </a:r>
                      <a:endParaRPr sz="1800">
                        <a:latin typeface="Arial Narrow"/>
                        <a:cs typeface="Arial Narrow"/>
                      </a:endParaRPr>
                    </a:p>
                  </a:txBody>
                  <a:tcPr marL="0" marR="0" marT="0" marB="0"/>
                </a:tc>
                <a:tc>
                  <a:txBody>
                    <a:bodyPr/>
                    <a:lstStyle/>
                    <a:p>
                      <a:pPr marL="19685">
                        <a:lnSpc>
                          <a:spcPts val="2090"/>
                        </a:lnSpc>
                      </a:pPr>
                      <a:r>
                        <a:rPr sz="1800" b="1" spc="-10" dirty="0">
                          <a:solidFill>
                            <a:srgbClr val="0033CC"/>
                          </a:solidFill>
                          <a:latin typeface="Arial Narrow"/>
                          <a:cs typeface="Arial Narrow"/>
                        </a:rPr>
                        <a:t>2,075</a:t>
                      </a:r>
                      <a:endParaRPr sz="1800" dirty="0">
                        <a:solidFill>
                          <a:srgbClr val="0033CC"/>
                        </a:solidFill>
                        <a:latin typeface="Arial Narrow"/>
                        <a:cs typeface="Arial Narrow"/>
                      </a:endParaRPr>
                    </a:p>
                  </a:txBody>
                  <a:tcPr marL="0" marR="0" marT="0" marB="0"/>
                </a:tc>
                <a:extLst>
                  <a:ext uri="{0D108BD9-81ED-4DB2-BD59-A6C34878D82A}">
                    <a16:rowId xmlns:a16="http://schemas.microsoft.com/office/drawing/2014/main" val="10009"/>
                  </a:ext>
                </a:extLst>
              </a:tr>
              <a:tr h="355366">
                <a:tc>
                  <a:txBody>
                    <a:bodyPr/>
                    <a:lstStyle/>
                    <a:p>
                      <a:pPr marL="90170">
                        <a:lnSpc>
                          <a:spcPts val="2090"/>
                        </a:lnSpc>
                      </a:pPr>
                      <a:r>
                        <a:rPr lang="zh-CN" altLang="en-US" sz="1800" b="1" spc="-5" dirty="0">
                          <a:latin typeface="Arial Narrow"/>
                          <a:cs typeface="Arial Narrow"/>
                        </a:rPr>
                        <a:t>周期</a:t>
                      </a:r>
                      <a:r>
                        <a:rPr sz="1800" b="1" spc="-10" dirty="0">
                          <a:latin typeface="Arial Narrow"/>
                          <a:cs typeface="Arial Narrow"/>
                        </a:rPr>
                        <a:t>(ns)</a:t>
                      </a:r>
                      <a:endParaRPr sz="1800" dirty="0">
                        <a:latin typeface="Arial Narrow"/>
                        <a:cs typeface="Arial Narrow"/>
                      </a:endParaRPr>
                    </a:p>
                  </a:txBody>
                  <a:tcPr marL="0" marR="0" marT="0" marB="0"/>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lnR w="12700">
                      <a:solidFill>
                        <a:srgbClr val="000000"/>
                      </a:solidFill>
                      <a:prstDash val="solid"/>
                    </a:lnR>
                  </a:tcPr>
                </a:tc>
                <a:tc>
                  <a:txBody>
                    <a:bodyPr/>
                    <a:lstStyle/>
                    <a:p>
                      <a:endParaRPr sz="1800" dirty="0">
                        <a:latin typeface="Arial Narrow"/>
                        <a:cs typeface="Arial Narrow"/>
                      </a:endParaRPr>
                    </a:p>
                  </a:txBody>
                  <a:tcPr marL="0" marR="0" marT="0" marB="0">
                    <a:lnL w="12700">
                      <a:solidFill>
                        <a:srgbClr val="000000"/>
                      </a:solidFill>
                      <a:prstDash val="solid"/>
                    </a:lnL>
                    <a:lnR w="12700">
                      <a:solidFill>
                        <a:srgbClr val="000000"/>
                      </a:solidFill>
                      <a:prstDash val="solid"/>
                    </a:lnR>
                  </a:tcPr>
                </a:tc>
                <a:tc>
                  <a:txBody>
                    <a:bodyPr/>
                    <a:lstStyle/>
                    <a:p>
                      <a:endParaRPr sz="1800">
                        <a:latin typeface="Arial Narrow"/>
                        <a:cs typeface="Arial Narrow"/>
                      </a:endParaRPr>
                    </a:p>
                  </a:txBody>
                  <a:tcPr marL="0" marR="0" marT="0" marB="0">
                    <a:lnL w="12700">
                      <a:solidFill>
                        <a:srgbClr val="000000"/>
                      </a:solidFill>
                      <a:prstDash val="solid"/>
                    </a:lnL>
                  </a:tcPr>
                </a:tc>
                <a:tc>
                  <a:txBody>
                    <a:bodyPr/>
                    <a:lstStyle/>
                    <a:p>
                      <a:endParaRPr sz="1800">
                        <a:latin typeface="Arial Narrow"/>
                        <a:cs typeface="Arial Narrow"/>
                      </a:endParaRPr>
                    </a:p>
                  </a:txBody>
                  <a:tcPr marL="0" marR="0" marT="0" marB="0"/>
                </a:tc>
                <a:tc>
                  <a:txBody>
                    <a:bodyPr/>
                    <a:lstStyle/>
                    <a:p>
                      <a:endParaRPr sz="1800">
                        <a:latin typeface="Arial Narrow"/>
                        <a:cs typeface="Arial Narrow"/>
                      </a:endParaRPr>
                    </a:p>
                  </a:txBody>
                  <a:tcPr marL="0" marR="0" marT="0" marB="0"/>
                </a:tc>
                <a:extLst>
                  <a:ext uri="{0D108BD9-81ED-4DB2-BD59-A6C34878D82A}">
                    <a16:rowId xmlns:a16="http://schemas.microsoft.com/office/drawing/2014/main" val="10010"/>
                  </a:ext>
                </a:extLst>
              </a:tr>
              <a:tr h="296113">
                <a:tc gridSpan="3">
                  <a:txBody>
                    <a:bodyPr/>
                    <a:lstStyle/>
                    <a:p>
                      <a:endParaRPr sz="1800">
                        <a:latin typeface="Arial Narrow"/>
                        <a:cs typeface="Arial Narrow"/>
                      </a:endParaRPr>
                    </a:p>
                  </a:txBody>
                  <a:tcPr marL="0" marR="0" marT="0" marB="0">
                    <a:lnR w="12700">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endParaRPr sz="1800">
                        <a:latin typeface="Arial Narrow"/>
                        <a:cs typeface="Arial Narrow"/>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gridSpan="3">
                  <a:txBody>
                    <a:bodyPr/>
                    <a:lstStyle/>
                    <a:p>
                      <a:endParaRPr sz="1800" dirty="0">
                        <a:latin typeface="Arial Narrow"/>
                        <a:cs typeface="Arial Narrow"/>
                      </a:endParaRPr>
                    </a:p>
                  </a:txBody>
                  <a:tcPr marL="0" marR="0" marT="0" marB="0">
                    <a:lnL w="12700">
                      <a:solidFill>
                        <a:srgbClr val="000000"/>
                      </a:solidFill>
                      <a:prstDash val="solid"/>
                    </a:ln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
        <p:nvSpPr>
          <p:cNvPr id="10" name="object 10"/>
          <p:cNvSpPr txBox="1"/>
          <p:nvPr/>
        </p:nvSpPr>
        <p:spPr>
          <a:xfrm>
            <a:off x="6814718" y="6049575"/>
            <a:ext cx="2171700" cy="572770"/>
          </a:xfrm>
          <a:prstGeom prst="rect">
            <a:avLst/>
          </a:prstGeom>
        </p:spPr>
        <p:txBody>
          <a:bodyPr vert="horz" wrap="square" lIns="0" tIns="0" rIns="0" bIns="0" rtlCol="0">
            <a:spAutoFit/>
          </a:bodyPr>
          <a:lstStyle/>
          <a:p>
            <a:pPr marL="12700"/>
            <a:r>
              <a:rPr b="1" dirty="0">
                <a:solidFill>
                  <a:prstClr val="black"/>
                </a:solidFill>
                <a:cs typeface="Calibri"/>
              </a:rPr>
              <a:t>(n) Nehalem</a:t>
            </a:r>
            <a:r>
              <a:rPr b="1" spc="-135" dirty="0">
                <a:solidFill>
                  <a:prstClr val="black"/>
                </a:solidFill>
                <a:cs typeface="Calibri"/>
              </a:rPr>
              <a:t> </a:t>
            </a:r>
            <a:r>
              <a:rPr lang="zh-CN" altLang="en-US" b="1" spc="-5" dirty="0">
                <a:solidFill>
                  <a:prstClr val="black"/>
                </a:solidFill>
                <a:cs typeface="Calibri"/>
              </a:rPr>
              <a:t>处理器</a:t>
            </a:r>
            <a:endParaRPr dirty="0">
              <a:solidFill>
                <a:prstClr val="black"/>
              </a:solidFill>
              <a:cs typeface="Calibri"/>
            </a:endParaRPr>
          </a:p>
          <a:p>
            <a:pPr marL="12700"/>
            <a:r>
              <a:rPr b="1" dirty="0">
                <a:solidFill>
                  <a:prstClr val="black"/>
                </a:solidFill>
                <a:cs typeface="Calibri"/>
              </a:rPr>
              <a:t>(h) </a:t>
            </a:r>
            <a:r>
              <a:rPr b="1" spc="-5" dirty="0" err="1">
                <a:solidFill>
                  <a:prstClr val="black"/>
                </a:solidFill>
                <a:cs typeface="Calibri"/>
              </a:rPr>
              <a:t>Haswell</a:t>
            </a:r>
            <a:r>
              <a:rPr b="1" spc="-130" dirty="0">
                <a:solidFill>
                  <a:prstClr val="black"/>
                </a:solidFill>
                <a:cs typeface="Calibri"/>
              </a:rPr>
              <a:t> </a:t>
            </a:r>
            <a:r>
              <a:rPr lang="zh-CN" altLang="en-US" b="1" spc="-5" dirty="0">
                <a:solidFill>
                  <a:prstClr val="black"/>
                </a:solidFill>
                <a:cs typeface="Calibri"/>
              </a:rPr>
              <a:t>处理器</a:t>
            </a:r>
            <a:endParaRPr dirty="0">
              <a:solidFill>
                <a:prstClr val="black"/>
              </a:solidFill>
              <a:cs typeface="Calibri"/>
            </a:endParaRPr>
          </a:p>
        </p:txBody>
      </p:sp>
    </p:spTree>
    <p:extLst>
      <p:ext uri="{BB962C8B-B14F-4D97-AF65-F5344CB8AC3E}">
        <p14:creationId xmlns:p14="http://schemas.microsoft.com/office/powerpoint/2010/main" val="379380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a:lnSpc>
                <a:spcPct val="150000"/>
              </a:lnSpc>
              <a:spcBef>
                <a:spcPts val="260"/>
              </a:spcBef>
              <a:buClr>
                <a:srgbClr val="8D171A"/>
              </a:buClr>
              <a:buSzPct val="60416"/>
              <a:buFont typeface="Wingdings 2"/>
              <a:buChar char=""/>
              <a:tabLst>
                <a:tab pos="355600" algn="l"/>
              </a:tabLst>
            </a:pPr>
            <a:r>
              <a:rPr lang="zh-CN" altLang="en-US" b="1" dirty="0">
                <a:solidFill>
                  <a:prstClr val="black"/>
                </a:solidFill>
                <a:cs typeface="Calibri"/>
              </a:rPr>
              <a:t>非易失性存储器的应用</a:t>
            </a:r>
            <a:endParaRPr lang="zh-CN" altLang="en-US" dirty="0">
              <a:solidFill>
                <a:prstClr val="black"/>
              </a:solidFill>
              <a:cs typeface="Calibri"/>
            </a:endParaRPr>
          </a:p>
          <a:p>
            <a:pPr marL="756285" marR="288290" lvl="1" indent="-286385">
              <a:lnSpc>
                <a:spcPct val="150000"/>
              </a:lnSpc>
              <a:spcBef>
                <a:spcPts val="540"/>
              </a:spcBef>
              <a:buClr>
                <a:srgbClr val="8D171A"/>
              </a:buClr>
              <a:buFont typeface="Wingdings"/>
              <a:buChar char=""/>
              <a:tabLst>
                <a:tab pos="756285" algn="l"/>
                <a:tab pos="756920" algn="l"/>
              </a:tabLst>
            </a:pPr>
            <a:r>
              <a:rPr lang="zh-CN" altLang="en-US" dirty="0">
                <a:solidFill>
                  <a:prstClr val="black"/>
                </a:solidFill>
                <a:cs typeface="Calibri"/>
              </a:rPr>
              <a:t>存储固件程序的</a:t>
            </a:r>
            <a:r>
              <a:rPr lang="en-US" altLang="zh-CN" dirty="0">
                <a:solidFill>
                  <a:prstClr val="black"/>
                </a:solidFill>
                <a:cs typeface="Calibri"/>
              </a:rPr>
              <a:t>ROM(BIOS</a:t>
            </a:r>
            <a:r>
              <a:rPr lang="en-US" altLang="zh-CN" dirty="0" smtClean="0">
                <a:solidFill>
                  <a:prstClr val="black"/>
                </a:solidFill>
                <a:cs typeface="Calibri"/>
              </a:rPr>
              <a:t>, </a:t>
            </a:r>
            <a:r>
              <a:rPr lang="zh-CN" altLang="en-US" dirty="0" smtClean="0">
                <a:solidFill>
                  <a:prstClr val="black"/>
                </a:solidFill>
                <a:cs typeface="Calibri"/>
              </a:rPr>
              <a:t>磁盘控制器</a:t>
            </a:r>
            <a:r>
              <a:rPr lang="en-US" altLang="zh-CN" spc="-5" dirty="0">
                <a:solidFill>
                  <a:prstClr val="black"/>
                </a:solidFill>
                <a:cs typeface="Calibri"/>
              </a:rPr>
              <a:t>,  </a:t>
            </a:r>
            <a:r>
              <a:rPr lang="zh-CN" altLang="en-US" spc="-5" dirty="0">
                <a:solidFill>
                  <a:prstClr val="black"/>
                </a:solidFill>
                <a:cs typeface="Calibri"/>
              </a:rPr>
              <a:t>网卡</a:t>
            </a:r>
            <a:r>
              <a:rPr lang="en-US" altLang="zh-CN" dirty="0" smtClean="0">
                <a:solidFill>
                  <a:prstClr val="black"/>
                </a:solidFill>
                <a:cs typeface="Calibri"/>
              </a:rPr>
              <a:t>, </a:t>
            </a:r>
            <a:r>
              <a:rPr lang="zh-CN" altLang="en-US" dirty="0" smtClean="0">
                <a:solidFill>
                  <a:prstClr val="black"/>
                </a:solidFill>
                <a:cs typeface="Calibri"/>
              </a:rPr>
              <a:t>图形</a:t>
            </a:r>
            <a:r>
              <a:rPr lang="zh-CN" altLang="en-US" dirty="0">
                <a:solidFill>
                  <a:prstClr val="black"/>
                </a:solidFill>
                <a:cs typeface="Calibri"/>
              </a:rPr>
              <a:t>加速器</a:t>
            </a:r>
            <a:r>
              <a:rPr lang="en-US" altLang="zh-CN" spc="-5" dirty="0">
                <a:solidFill>
                  <a:prstClr val="black"/>
                </a:solidFill>
                <a:cs typeface="Calibri"/>
              </a:rPr>
              <a:t>, </a:t>
            </a:r>
            <a:r>
              <a:rPr lang="zh-CN" altLang="en-US" spc="-5" dirty="0">
                <a:solidFill>
                  <a:prstClr val="black"/>
                </a:solidFill>
                <a:cs typeface="Calibri"/>
              </a:rPr>
              <a:t>安全子系统</a:t>
            </a:r>
            <a:r>
              <a:rPr lang="en-US" altLang="zh-CN" spc="-5" dirty="0">
                <a:solidFill>
                  <a:prstClr val="black"/>
                </a:solidFill>
                <a:cs typeface="Calibri"/>
              </a:rPr>
              <a:t>,…)</a:t>
            </a:r>
            <a:endParaRPr lang="zh-CN" altLang="en-US" dirty="0">
              <a:solidFill>
                <a:prstClr val="black"/>
              </a:solidFill>
              <a:cs typeface="Calibri"/>
            </a:endParaRPr>
          </a:p>
          <a:p>
            <a:pPr marL="756285" marR="512445" lvl="1" indent="-286385">
              <a:lnSpc>
                <a:spcPct val="150000"/>
              </a:lnSpc>
              <a:spcBef>
                <a:spcPts val="480"/>
              </a:spcBef>
              <a:buClr>
                <a:srgbClr val="8D171A"/>
              </a:buClr>
              <a:buFont typeface="Wingdings"/>
              <a:buChar char=""/>
              <a:tabLst>
                <a:tab pos="756285" algn="l"/>
                <a:tab pos="756920" algn="l"/>
              </a:tabLst>
            </a:pPr>
            <a:r>
              <a:rPr lang="zh-CN" altLang="en-US" spc="-5" dirty="0">
                <a:solidFill>
                  <a:prstClr val="black"/>
                </a:solidFill>
                <a:cs typeface="Calibri"/>
              </a:rPr>
              <a:t>固态硬盘</a:t>
            </a:r>
            <a:r>
              <a:rPr lang="en-US" altLang="zh-CN" spc="-5" dirty="0">
                <a:solidFill>
                  <a:prstClr val="black"/>
                </a:solidFill>
                <a:cs typeface="Calibri"/>
              </a:rPr>
              <a:t>(U</a:t>
            </a:r>
            <a:r>
              <a:rPr lang="zh-CN" altLang="en-US" spc="-5" dirty="0">
                <a:solidFill>
                  <a:prstClr val="black"/>
                </a:solidFill>
                <a:cs typeface="Calibri"/>
              </a:rPr>
              <a:t>盘</a:t>
            </a:r>
            <a:r>
              <a:rPr lang="en-US" altLang="zh-CN" spc="-5" dirty="0">
                <a:solidFill>
                  <a:prstClr val="black"/>
                </a:solidFill>
                <a:cs typeface="Calibri"/>
              </a:rPr>
              <a:t>, </a:t>
            </a:r>
            <a:r>
              <a:rPr lang="zh-CN" altLang="en-US" spc="-5" dirty="0">
                <a:solidFill>
                  <a:prstClr val="black"/>
                </a:solidFill>
                <a:cs typeface="Calibri"/>
              </a:rPr>
              <a:t>智能手机</a:t>
            </a:r>
            <a:r>
              <a:rPr lang="en-US" altLang="zh-CN" spc="-5" dirty="0">
                <a:solidFill>
                  <a:prstClr val="black"/>
                </a:solidFill>
                <a:cs typeface="Calibri"/>
              </a:rPr>
              <a:t>, mp3</a:t>
            </a:r>
            <a:r>
              <a:rPr lang="zh-CN" altLang="en-US" spc="-5" dirty="0">
                <a:solidFill>
                  <a:prstClr val="black"/>
                </a:solidFill>
                <a:cs typeface="Calibri"/>
              </a:rPr>
              <a:t>播放器</a:t>
            </a:r>
            <a:r>
              <a:rPr lang="en-US" altLang="zh-CN" spc="-5" dirty="0">
                <a:solidFill>
                  <a:prstClr val="black"/>
                </a:solidFill>
                <a:cs typeface="Calibri"/>
              </a:rPr>
              <a:t>, </a:t>
            </a:r>
            <a:r>
              <a:rPr lang="zh-CN" altLang="en-US" spc="-5" dirty="0">
                <a:solidFill>
                  <a:prstClr val="black"/>
                </a:solidFill>
                <a:cs typeface="Calibri"/>
              </a:rPr>
              <a:t>平板电脑</a:t>
            </a:r>
            <a:r>
              <a:rPr lang="en-US" altLang="zh-CN" spc="-5" dirty="0">
                <a:solidFill>
                  <a:prstClr val="black"/>
                </a:solidFill>
                <a:cs typeface="Calibri"/>
              </a:rPr>
              <a:t>,</a:t>
            </a:r>
            <a:r>
              <a:rPr lang="zh-CN" altLang="en-US" spc="60" dirty="0">
                <a:solidFill>
                  <a:prstClr val="black"/>
                </a:solidFill>
                <a:cs typeface="Calibri"/>
              </a:rPr>
              <a:t> 笔记本电脑</a:t>
            </a:r>
            <a:r>
              <a:rPr lang="en-US" altLang="zh-CN" spc="-5" dirty="0">
                <a:solidFill>
                  <a:prstClr val="black"/>
                </a:solidFill>
                <a:cs typeface="Calibri"/>
              </a:rPr>
              <a:t>…)</a:t>
            </a:r>
            <a:endParaRPr lang="zh-CN" altLang="en-US" dirty="0">
              <a:solidFill>
                <a:prstClr val="black"/>
              </a:solidFill>
              <a:cs typeface="Calibri"/>
            </a:endParaRPr>
          </a:p>
          <a:p>
            <a:pPr marL="756285" lvl="1" indent="-286385">
              <a:lnSpc>
                <a:spcPct val="150000"/>
              </a:lnSpc>
              <a:spcBef>
                <a:spcPts val="204"/>
              </a:spcBef>
              <a:buClr>
                <a:srgbClr val="8D171A"/>
              </a:buClr>
              <a:buFont typeface="Wingdings"/>
              <a:buChar char=""/>
              <a:tabLst>
                <a:tab pos="756285" algn="l"/>
                <a:tab pos="756920" algn="l"/>
              </a:tabLst>
            </a:pPr>
            <a:r>
              <a:rPr lang="zh-CN" altLang="en-US" spc="-5" dirty="0">
                <a:solidFill>
                  <a:prstClr val="black"/>
                </a:solidFill>
                <a:cs typeface="Calibri"/>
              </a:rPr>
              <a:t>磁盘高速缓存</a:t>
            </a:r>
            <a:endParaRPr lang="zh-CN" altLang="en-US" dirty="0">
              <a:solidFill>
                <a:prstClr val="black"/>
              </a:solidFill>
              <a:cs typeface="Calibri"/>
            </a:endParaRPr>
          </a:p>
          <a:p>
            <a:pPr>
              <a:lnSpc>
                <a:spcPct val="150000"/>
              </a:lnSpc>
            </a:pPr>
            <a:endParaRPr lang="zh-CN" altLang="en-US" sz="3200" dirty="0"/>
          </a:p>
        </p:txBody>
      </p:sp>
      <p:sp>
        <p:nvSpPr>
          <p:cNvPr id="3" name="标题 2"/>
          <p:cNvSpPr>
            <a:spLocks noGrp="1"/>
          </p:cNvSpPr>
          <p:nvPr>
            <p:ph type="title"/>
          </p:nvPr>
        </p:nvSpPr>
        <p:spPr/>
        <p:txBody>
          <a:bodyPr/>
          <a:lstStyle/>
          <a:p>
            <a:r>
              <a:rPr lang="zh-CN" altLang="en-US" spc="-5" dirty="0"/>
              <a:t>非易失性存储器</a:t>
            </a:r>
            <a:endParaRPr lang="zh-CN" altLang="en-US" dirty="0"/>
          </a:p>
        </p:txBody>
      </p:sp>
    </p:spTree>
    <p:extLst>
      <p:ext uri="{BB962C8B-B14F-4D97-AF65-F5344CB8AC3E}">
        <p14:creationId xmlns:p14="http://schemas.microsoft.com/office/powerpoint/2010/main" val="338550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55600" marR="5080">
              <a:buClr>
                <a:srgbClr val="8D171A"/>
              </a:buClr>
              <a:buSzPct val="60416"/>
              <a:buFont typeface="Wingdings 2"/>
              <a:buChar char=""/>
              <a:tabLst>
                <a:tab pos="355600" algn="l"/>
              </a:tabLst>
            </a:pPr>
            <a:r>
              <a:rPr lang="zh-CN" altLang="en-US" b="1">
                <a:solidFill>
                  <a:prstClr val="black"/>
                </a:solidFill>
                <a:cs typeface="Calibri"/>
              </a:rPr>
              <a:t>一条总线</a:t>
            </a:r>
            <a:r>
              <a:rPr lang="en-US" altLang="zh-CN" b="1">
                <a:solidFill>
                  <a:prstClr val="black"/>
                </a:solidFill>
                <a:cs typeface="Calibri"/>
              </a:rPr>
              <a:t>(</a:t>
            </a:r>
            <a:r>
              <a:rPr lang="en-US" altLang="zh-CN" b="1">
                <a:solidFill>
                  <a:srgbClr val="C00000"/>
                </a:solidFill>
                <a:cs typeface="Calibri"/>
              </a:rPr>
              <a:t>bus</a:t>
            </a:r>
            <a:r>
              <a:rPr lang="en-US" altLang="zh-CN" b="1">
                <a:solidFill>
                  <a:prstClr val="black"/>
                </a:solidFill>
                <a:cs typeface="Calibri"/>
              </a:rPr>
              <a:t>)</a:t>
            </a:r>
            <a:r>
              <a:rPr lang="zh-CN" altLang="en-US" b="1">
                <a:solidFill>
                  <a:prstClr val="black"/>
                </a:solidFill>
                <a:cs typeface="Calibri"/>
              </a:rPr>
              <a:t>是由多条并排的电线组成的一束线，其传输</a:t>
            </a:r>
            <a:r>
              <a:rPr lang="zh-CN" altLang="en-US" b="1" spc="-5">
                <a:solidFill>
                  <a:prstClr val="black"/>
                </a:solidFill>
                <a:cs typeface="Calibri"/>
              </a:rPr>
              <a:t>地址、数据和控制信号</a:t>
            </a:r>
            <a:endParaRPr lang="zh-CN" altLang="en-US">
              <a:solidFill>
                <a:prstClr val="black"/>
              </a:solidFill>
              <a:cs typeface="Calibri"/>
            </a:endParaRPr>
          </a:p>
          <a:p>
            <a:pPr marL="355600">
              <a:spcBef>
                <a:spcPts val="575"/>
              </a:spcBef>
              <a:buClr>
                <a:srgbClr val="8D171A"/>
              </a:buClr>
              <a:buSzPct val="58333"/>
              <a:buFont typeface="Wingdings 2"/>
              <a:buChar char=""/>
              <a:tabLst>
                <a:tab pos="355600" algn="l"/>
              </a:tabLst>
            </a:pPr>
            <a:r>
              <a:rPr lang="zh-CN" altLang="en-US" b="1" spc="-5">
                <a:solidFill>
                  <a:prstClr val="black"/>
                </a:solidFill>
                <a:cs typeface="Calibri"/>
              </a:rPr>
              <a:t>多个设备共享多条总线</a:t>
            </a:r>
            <a:endParaRPr lang="zh-CN" altLang="en-US">
              <a:solidFill>
                <a:prstClr val="black"/>
              </a:solidFill>
              <a:cs typeface="Calibri"/>
            </a:endParaRPr>
          </a:p>
          <a:p>
            <a:endParaRPr lang="zh-CN" altLang="en-US" dirty="0"/>
          </a:p>
        </p:txBody>
      </p:sp>
      <p:sp>
        <p:nvSpPr>
          <p:cNvPr id="18" name="object 18"/>
          <p:cNvSpPr/>
          <p:nvPr/>
        </p:nvSpPr>
        <p:spPr>
          <a:xfrm>
            <a:off x="746711" y="3284854"/>
            <a:ext cx="3427729" cy="3120827"/>
          </a:xfrm>
          <a:custGeom>
            <a:avLst/>
            <a:gdLst/>
            <a:ahLst/>
            <a:cxnLst/>
            <a:rect l="l" t="t" r="r" b="b"/>
            <a:pathLst>
              <a:path w="3427729" h="2813050">
                <a:moveTo>
                  <a:pt x="0" y="0"/>
                </a:moveTo>
                <a:lnTo>
                  <a:pt x="3427412" y="0"/>
                </a:lnTo>
                <a:lnTo>
                  <a:pt x="3427412" y="2813050"/>
                </a:lnTo>
                <a:lnTo>
                  <a:pt x="0" y="2813050"/>
                </a:lnTo>
                <a:lnTo>
                  <a:pt x="0" y="0"/>
                </a:lnTo>
                <a:close/>
              </a:path>
            </a:pathLst>
          </a:custGeom>
          <a:solidFill>
            <a:schemeClr val="accent6">
              <a:lumMod val="20000"/>
              <a:lumOff val="80000"/>
            </a:schemeClr>
          </a:solidFill>
          <a:ln w="12700">
            <a:solidFill>
              <a:srgbClr val="000000"/>
            </a:solidFill>
            <a:prstDash val="dot"/>
          </a:ln>
        </p:spPr>
        <p:txBody>
          <a:bodyPr wrap="square" lIns="0" tIns="0" rIns="0" bIns="0" rtlCol="0"/>
          <a:lstStyle/>
          <a:p>
            <a:endParaRPr sz="2000">
              <a:solidFill>
                <a:prstClr val="black"/>
              </a:solidFill>
            </a:endParaRPr>
          </a:p>
        </p:txBody>
      </p:sp>
      <p:sp>
        <p:nvSpPr>
          <p:cNvPr id="27" name="标题 26"/>
          <p:cNvSpPr>
            <a:spLocks noGrp="1"/>
          </p:cNvSpPr>
          <p:nvPr>
            <p:ph type="title"/>
          </p:nvPr>
        </p:nvSpPr>
        <p:spPr/>
        <p:txBody>
          <a:bodyPr/>
          <a:lstStyle/>
          <a:p>
            <a:r>
              <a:rPr lang="zh-CN" altLang="en-US"/>
              <a:t>连接</a:t>
            </a:r>
            <a:r>
              <a:rPr lang="en-US" altLang="zh-CN"/>
              <a:t>CPU</a:t>
            </a:r>
            <a:r>
              <a:rPr lang="zh-CN" altLang="en-US"/>
              <a:t>和存储器的典型总线结构</a:t>
            </a:r>
            <a:endParaRPr lang="zh-CN" altLang="en-US" dirty="0"/>
          </a:p>
        </p:txBody>
      </p:sp>
      <p:sp>
        <p:nvSpPr>
          <p:cNvPr id="5" name="object 5"/>
          <p:cNvSpPr txBox="1"/>
          <p:nvPr/>
        </p:nvSpPr>
        <p:spPr>
          <a:xfrm>
            <a:off x="7435851" y="5230813"/>
            <a:ext cx="1403349" cy="1160462"/>
          </a:xfrm>
          <a:prstGeom prst="rect">
            <a:avLst/>
          </a:prstGeom>
          <a:ln w="12700">
            <a:solidFill>
              <a:srgbClr val="000000"/>
            </a:solidFill>
          </a:ln>
        </p:spPr>
        <p:txBody>
          <a:bodyPr vert="horz" wrap="square" lIns="0" tIns="0" rIns="0" bIns="0" rtlCol="0" anchor="ctr" anchorCtr="1">
            <a:noAutofit/>
          </a:bodyPr>
          <a:lstStyle>
            <a:defPPr>
              <a:defRPr lang="zh-CN"/>
            </a:defPPr>
            <a:lvl1pPr algn="ctr">
              <a:spcBef>
                <a:spcPts val="5"/>
              </a:spcBef>
              <a:defRPr sz="2000" b="1" spc="-20">
                <a:solidFill>
                  <a:prstClr val="black"/>
                </a:solidFill>
                <a:cs typeface="Calibri"/>
              </a:defRPr>
            </a:lvl1pPr>
          </a:lstStyle>
          <a:p>
            <a:r>
              <a:rPr lang="zh-CN" altLang="en-US" dirty="0"/>
              <a:t>主存</a:t>
            </a:r>
            <a:endParaRPr dirty="0"/>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sz="2000">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sz="2000">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11" name="object 11"/>
          <p:cNvSpPr txBox="1"/>
          <p:nvPr/>
        </p:nvSpPr>
        <p:spPr>
          <a:xfrm>
            <a:off x="975434" y="5523380"/>
            <a:ext cx="2162175" cy="551514"/>
          </a:xfrm>
          <a:prstGeom prst="rect">
            <a:avLst/>
          </a:prstGeom>
          <a:ln w="12700">
            <a:solidFill>
              <a:srgbClr val="000000"/>
            </a:solidFill>
          </a:ln>
        </p:spPr>
        <p:txBody>
          <a:bodyPr vert="horz" wrap="square" lIns="0" tIns="2540" rIns="0" bIns="0" rtlCol="0" anchor="ctr" anchorCtr="1">
            <a:noAutofit/>
          </a:bodyPr>
          <a:lstStyle/>
          <a:p>
            <a:pPr marL="525780"/>
            <a:r>
              <a:rPr lang="zh-CN" altLang="en-US" sz="2000" b="1" spc="-5" dirty="0">
                <a:solidFill>
                  <a:prstClr val="black"/>
                </a:solidFill>
                <a:cs typeface="Calibri"/>
              </a:rPr>
              <a:t>总线</a:t>
            </a:r>
            <a:r>
              <a:rPr lang="zh-CN" altLang="en-US" sz="2000" b="1" spc="-10" dirty="0">
                <a:solidFill>
                  <a:prstClr val="black"/>
                </a:solidFill>
                <a:cs typeface="Calibri"/>
              </a:rPr>
              <a:t>接口</a:t>
            </a:r>
            <a:endParaRPr sz="2000" dirty="0">
              <a:solidFill>
                <a:prstClr val="black"/>
              </a:solidFill>
              <a:cs typeface="Calibri"/>
            </a:endParaRPr>
          </a:p>
        </p:txBody>
      </p:sp>
      <p:graphicFrame>
        <p:nvGraphicFramePr>
          <p:cNvPr id="12" name="object 12"/>
          <p:cNvGraphicFramePr>
            <a:graphicFrameLocks noGrp="1"/>
          </p:cNvGraphicFramePr>
          <p:nvPr>
            <p:extLst>
              <p:ext uri="{D42A27DB-BD31-4B8C-83A1-F6EECF244321}">
                <p14:modId xmlns:p14="http://schemas.microsoft.com/office/powerpoint/2010/main" val="3783434010"/>
              </p:ext>
            </p:extLst>
          </p:nvPr>
        </p:nvGraphicFramePr>
        <p:xfrm>
          <a:off x="2027319" y="3719875"/>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23072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3072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3072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3072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3072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816306" y="4017966"/>
            <a:ext cx="597136"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14" name="object 14"/>
          <p:cNvSpPr/>
          <p:nvPr/>
        </p:nvSpPr>
        <p:spPr>
          <a:xfrm>
            <a:off x="2797175" y="4457703"/>
            <a:ext cx="61595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15" name="object 15"/>
          <p:cNvSpPr txBox="1"/>
          <p:nvPr/>
        </p:nvSpPr>
        <p:spPr>
          <a:xfrm>
            <a:off x="3413125" y="4003637"/>
            <a:ext cx="614680" cy="1085267"/>
          </a:xfrm>
          <a:prstGeom prst="rect">
            <a:avLst/>
          </a:prstGeom>
          <a:ln w="12700">
            <a:solidFill>
              <a:srgbClr val="000000"/>
            </a:solidFill>
          </a:ln>
        </p:spPr>
        <p:txBody>
          <a:bodyPr vert="horz" wrap="square" lIns="0" tIns="0" rIns="0" bIns="0" rtlCol="0" anchor="ctr" anchorCtr="1">
            <a:noAutofit/>
          </a:bodyPr>
          <a:lstStyle/>
          <a:p>
            <a:pPr algn="ctr">
              <a:spcBef>
                <a:spcPts val="5"/>
              </a:spcBef>
            </a:pPr>
            <a:r>
              <a:rPr sz="2000" b="1" spc="-20" dirty="0">
                <a:solidFill>
                  <a:prstClr val="black"/>
                </a:solidFill>
                <a:cs typeface="Calibri"/>
              </a:rPr>
              <a:t>ALU</a:t>
            </a:r>
            <a:endParaRPr sz="2000" dirty="0">
              <a:solidFill>
                <a:prstClr val="black"/>
              </a:solidFill>
              <a:cs typeface="Calibri"/>
            </a:endParaRPr>
          </a:p>
        </p:txBody>
      </p:sp>
      <p:sp>
        <p:nvSpPr>
          <p:cNvPr id="16" name="object 16"/>
          <p:cNvSpPr txBox="1"/>
          <p:nvPr/>
        </p:nvSpPr>
        <p:spPr>
          <a:xfrm>
            <a:off x="1766090" y="3400518"/>
            <a:ext cx="1360487"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寄存器文件</a:t>
            </a:r>
            <a:endParaRPr sz="2000" b="1" dirty="0">
              <a:solidFill>
                <a:prstClr val="black"/>
              </a:solidFill>
              <a:cs typeface="Calibri"/>
            </a:endParaRPr>
          </a:p>
        </p:txBody>
      </p:sp>
      <p:sp>
        <p:nvSpPr>
          <p:cNvPr id="17" name="object 17"/>
          <p:cNvSpPr/>
          <p:nvPr/>
        </p:nvSpPr>
        <p:spPr>
          <a:xfrm>
            <a:off x="2044724" y="4967288"/>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sz="2000">
              <a:solidFill>
                <a:prstClr val="black"/>
              </a:solidFill>
            </a:endParaRPr>
          </a:p>
        </p:txBody>
      </p:sp>
      <p:sp>
        <p:nvSpPr>
          <p:cNvPr id="19" name="object 19"/>
          <p:cNvSpPr txBox="1"/>
          <p:nvPr/>
        </p:nvSpPr>
        <p:spPr>
          <a:xfrm>
            <a:off x="744273" y="2962556"/>
            <a:ext cx="1300451" cy="307777"/>
          </a:xfrm>
          <a:prstGeom prst="rect">
            <a:avLst/>
          </a:prstGeom>
        </p:spPr>
        <p:txBody>
          <a:bodyPr vert="horz" wrap="square" lIns="0" tIns="0" rIns="0" bIns="0" rtlCol="0">
            <a:spAutoFit/>
          </a:bodyPr>
          <a:lstStyle/>
          <a:p>
            <a:pPr marL="12700"/>
            <a:r>
              <a:rPr sz="2000" b="1" spc="-10" dirty="0">
                <a:solidFill>
                  <a:prstClr val="black"/>
                </a:solidFill>
                <a:cs typeface="Calibri"/>
              </a:rPr>
              <a:t>CPU</a:t>
            </a:r>
            <a:r>
              <a:rPr sz="2000" b="1" spc="-70" dirty="0">
                <a:solidFill>
                  <a:prstClr val="black"/>
                </a:solidFill>
                <a:cs typeface="Calibri"/>
              </a:rPr>
              <a:t> </a:t>
            </a:r>
            <a:r>
              <a:rPr lang="zh-CN" altLang="en-US" sz="2000" b="1" spc="-5" dirty="0">
                <a:solidFill>
                  <a:prstClr val="black"/>
                </a:solidFill>
                <a:cs typeface="Calibri"/>
              </a:rPr>
              <a:t>芯片</a:t>
            </a:r>
            <a:endParaRPr sz="2000" dirty="0">
              <a:solidFill>
                <a:prstClr val="black"/>
              </a:solidFill>
              <a:cs typeface="Calibri"/>
            </a:endParaRPr>
          </a:p>
        </p:txBody>
      </p:sp>
      <p:sp>
        <p:nvSpPr>
          <p:cNvPr id="20" name="object 20"/>
          <p:cNvSpPr txBox="1"/>
          <p:nvPr/>
        </p:nvSpPr>
        <p:spPr>
          <a:xfrm>
            <a:off x="4426938" y="4781127"/>
            <a:ext cx="1342516" cy="307777"/>
          </a:xfrm>
          <a:prstGeom prst="rect">
            <a:avLst/>
          </a:prstGeom>
        </p:spPr>
        <p:txBody>
          <a:bodyPr vert="horz" wrap="square" lIns="0" tIns="0" rIns="0" bIns="0" rtlCol="0">
            <a:spAutoFit/>
          </a:bodyPr>
          <a:lstStyle/>
          <a:p>
            <a:pPr marL="12700"/>
            <a:r>
              <a:rPr lang="zh-CN" altLang="en-US" sz="2000" b="1" spc="-20" dirty="0">
                <a:solidFill>
                  <a:prstClr val="black"/>
                </a:solidFill>
                <a:cs typeface="Calibri"/>
              </a:rPr>
              <a:t>系统</a:t>
            </a:r>
            <a:r>
              <a:rPr sz="2000" b="1" spc="-60" dirty="0">
                <a:solidFill>
                  <a:prstClr val="black"/>
                </a:solidFill>
                <a:cs typeface="Calibri"/>
              </a:rPr>
              <a:t> </a:t>
            </a:r>
            <a:r>
              <a:rPr lang="zh-CN" altLang="en-US" sz="2000" b="1" spc="-10" dirty="0">
                <a:solidFill>
                  <a:prstClr val="black"/>
                </a:solidFill>
                <a:cs typeface="Calibri"/>
              </a:rPr>
              <a:t>总线</a:t>
            </a:r>
            <a:endParaRPr sz="20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sz="2000">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sz="2000">
              <a:solidFill>
                <a:prstClr val="black"/>
              </a:solidFill>
            </a:endParaRPr>
          </a:p>
        </p:txBody>
      </p:sp>
      <p:sp>
        <p:nvSpPr>
          <p:cNvPr id="23" name="object 23"/>
          <p:cNvSpPr txBox="1"/>
          <p:nvPr/>
        </p:nvSpPr>
        <p:spPr>
          <a:xfrm>
            <a:off x="5989204" y="4750051"/>
            <a:ext cx="1391764" cy="307777"/>
          </a:xfrm>
          <a:prstGeom prst="rect">
            <a:avLst/>
          </a:prstGeom>
        </p:spPr>
        <p:txBody>
          <a:bodyPr vert="horz" wrap="square" lIns="0" tIns="0" rIns="0" bIns="0" rtlCol="0">
            <a:spAutoFit/>
          </a:bodyPr>
          <a:lstStyle/>
          <a:p>
            <a:pPr marL="12700"/>
            <a:r>
              <a:rPr lang="zh-CN" altLang="en-US" sz="2000" b="1" spc="-5" dirty="0">
                <a:solidFill>
                  <a:prstClr val="black"/>
                </a:solidFill>
                <a:cs typeface="Calibri"/>
              </a:rPr>
              <a:t>内存</a:t>
            </a:r>
            <a:r>
              <a:rPr lang="zh-CN" altLang="en-US" sz="2000" b="1" spc="-60" dirty="0">
                <a:solidFill>
                  <a:prstClr val="black"/>
                </a:solidFill>
                <a:cs typeface="Calibri"/>
              </a:rPr>
              <a:t>总线</a:t>
            </a:r>
            <a:endParaRPr sz="20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sz="2000">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2000">
              <a:solidFill>
                <a:prstClr val="black"/>
              </a:solidFill>
            </a:endParaRPr>
          </a:p>
        </p:txBody>
      </p:sp>
      <p:sp>
        <p:nvSpPr>
          <p:cNvPr id="8" name="object 8"/>
          <p:cNvSpPr txBox="1"/>
          <p:nvPr/>
        </p:nvSpPr>
        <p:spPr>
          <a:xfrm>
            <a:off x="4824413" y="5548312"/>
            <a:ext cx="879478" cy="526582"/>
          </a:xfrm>
          <a:prstGeom prst="rect">
            <a:avLst/>
          </a:prstGeom>
          <a:ln w="12700">
            <a:solidFill>
              <a:srgbClr val="000000"/>
            </a:solidFill>
          </a:ln>
        </p:spPr>
        <p:txBody>
          <a:bodyPr vert="horz" wrap="square" lIns="0" tIns="0" rIns="0" bIns="0" rtlCol="0" anchor="ctr" anchorCtr="1">
            <a:noAutofit/>
          </a:bodyPr>
          <a:lstStyle>
            <a:defPPr>
              <a:defRPr lang="zh-CN"/>
            </a:defPPr>
            <a:lvl1pPr algn="ctr">
              <a:spcBef>
                <a:spcPts val="5"/>
              </a:spcBef>
              <a:defRPr sz="2000" b="1" spc="-20">
                <a:solidFill>
                  <a:prstClr val="black"/>
                </a:solidFill>
                <a:cs typeface="Calibri"/>
              </a:defRPr>
            </a:lvl1pPr>
          </a:lstStyle>
          <a:p>
            <a:r>
              <a:rPr dirty="0"/>
              <a:t>I/O</a:t>
            </a:r>
            <a:r>
              <a:rPr lang="zh-CN" altLang="en-US" dirty="0"/>
              <a:t>桥</a:t>
            </a:r>
            <a:endParaRPr dirty="0"/>
          </a:p>
        </p:txBody>
      </p:sp>
    </p:spTree>
    <p:extLst>
      <p:ext uri="{BB962C8B-B14F-4D97-AF65-F5344CB8AC3E}">
        <p14:creationId xmlns:p14="http://schemas.microsoft.com/office/powerpoint/2010/main" val="3172570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Ch05 优化2017.11.16</Template>
  <TotalTime>882</TotalTime>
  <Words>4062</Words>
  <Application>Microsoft Office PowerPoint</Application>
  <PresentationFormat>全屏显示(4:3)</PresentationFormat>
  <Paragraphs>1096</Paragraphs>
  <Slides>70</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ＭＳ Ｐゴシック</vt:lpstr>
      <vt:lpstr>等线</vt:lpstr>
      <vt:lpstr>黑体</vt:lpstr>
      <vt:lpstr>宋体</vt:lpstr>
      <vt:lpstr>微软雅黑</vt:lpstr>
      <vt:lpstr>Arial</vt:lpstr>
      <vt:lpstr>Arial Narrow</vt:lpstr>
      <vt:lpstr>Calibri</vt:lpstr>
      <vt:lpstr>Courier New</vt:lpstr>
      <vt:lpstr>Times New Roman</vt:lpstr>
      <vt:lpstr>Wingdings</vt:lpstr>
      <vt:lpstr>Wingdings 2</vt:lpstr>
      <vt:lpstr>template2007</vt:lpstr>
      <vt:lpstr>第六章  存储器层次结构</vt:lpstr>
      <vt:lpstr>主要内容</vt:lpstr>
      <vt:lpstr>随机访问存储器(RAM)</vt:lpstr>
      <vt:lpstr>SRAM vs DRAM一览</vt:lpstr>
      <vt:lpstr>增强的DRAMs</vt:lpstr>
      <vt:lpstr>增强的DRAMs</vt:lpstr>
      <vt:lpstr>非易失性存储器</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(单盘片视图)</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I/O 总线</vt:lpstr>
      <vt:lpstr>读磁盘扇区 (1)</vt:lpstr>
      <vt:lpstr>读磁盘扇区 (1)</vt:lpstr>
      <vt:lpstr>读磁盘扇区 (3)</vt:lpstr>
      <vt:lpstr>固态硬盘 (SSDs)</vt:lpstr>
      <vt:lpstr>SSD 性能特性</vt:lpstr>
      <vt:lpstr>SSD vs 机械磁盘</vt:lpstr>
      <vt:lpstr>CPU-储存器的速度差距</vt:lpstr>
      <vt:lpstr>主要内容</vt:lpstr>
      <vt:lpstr>用局部性原理(locality)来解决</vt:lpstr>
      <vt:lpstr>局部性</vt:lpstr>
      <vt:lpstr>局部性举例</vt:lpstr>
      <vt:lpstr>对局部性的定性评价</vt:lpstr>
      <vt:lpstr>局部性举例</vt:lpstr>
      <vt:lpstr>局部性举例</vt:lpstr>
      <vt:lpstr>存储器层次结构</vt:lpstr>
      <vt:lpstr>主要内容</vt:lpstr>
      <vt:lpstr>存储器层次结构</vt:lpstr>
      <vt:lpstr>高速缓存</vt:lpstr>
      <vt:lpstr>高速缓存的基本概念</vt:lpstr>
      <vt:lpstr>高速缓存的基本概念: 命中</vt:lpstr>
      <vt:lpstr>高速缓存的基本概念: 不命中</vt:lpstr>
      <vt:lpstr>高速缓存基本概念:缓存不命中的种类</vt:lpstr>
      <vt:lpstr>存储器层次结构中的缓存</vt:lpstr>
      <vt:lpstr>总结</vt:lpstr>
      <vt:lpstr>补充</vt:lpstr>
      <vt:lpstr>传统 DRAM 组织结构</vt:lpstr>
      <vt:lpstr>读 DRAM 超单元 (2,1)</vt:lpstr>
      <vt:lpstr>读 DRAM 超单元 (2,1)</vt:lpstr>
      <vt:lpstr>内存模块</vt:lpstr>
      <vt:lpstr>存储技术趋势</vt:lpstr>
      <vt:lpstr>CPU时钟频率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刘 宏伟</cp:lastModifiedBy>
  <cp:revision>91</cp:revision>
  <cp:lastPrinted>2017-08-25T07:48:27Z</cp:lastPrinted>
  <dcterms:created xsi:type="dcterms:W3CDTF">2017-08-25T07:16:19Z</dcterms:created>
  <dcterms:modified xsi:type="dcterms:W3CDTF">2019-11-17T12:48:43Z</dcterms:modified>
</cp:coreProperties>
</file>