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24" r:id="rId3"/>
    <p:sldId id="385" r:id="rId4"/>
    <p:sldId id="333" r:id="rId5"/>
    <p:sldId id="334" r:id="rId6"/>
    <p:sldId id="386" r:id="rId7"/>
    <p:sldId id="336" r:id="rId8"/>
    <p:sldId id="337" r:id="rId9"/>
    <p:sldId id="338" r:id="rId10"/>
    <p:sldId id="390" r:id="rId11"/>
    <p:sldId id="391" r:id="rId12"/>
    <p:sldId id="341" r:id="rId13"/>
    <p:sldId id="342" r:id="rId14"/>
    <p:sldId id="343" r:id="rId15"/>
    <p:sldId id="392" r:id="rId16"/>
    <p:sldId id="345" r:id="rId17"/>
    <p:sldId id="346" r:id="rId18"/>
    <p:sldId id="393" r:id="rId19"/>
    <p:sldId id="347" r:id="rId20"/>
    <p:sldId id="394" r:id="rId21"/>
    <p:sldId id="349" r:id="rId22"/>
    <p:sldId id="350" r:id="rId23"/>
    <p:sldId id="351" r:id="rId24"/>
    <p:sldId id="352" r:id="rId25"/>
    <p:sldId id="353" r:id="rId26"/>
    <p:sldId id="377" r:id="rId27"/>
    <p:sldId id="395" r:id="rId28"/>
    <p:sldId id="356" r:id="rId29"/>
    <p:sldId id="357" r:id="rId30"/>
    <p:sldId id="358" r:id="rId31"/>
    <p:sldId id="359" r:id="rId32"/>
    <p:sldId id="396" r:id="rId33"/>
    <p:sldId id="397" r:id="rId34"/>
    <p:sldId id="362" r:id="rId35"/>
    <p:sldId id="363" r:id="rId36"/>
    <p:sldId id="364" r:id="rId37"/>
    <p:sldId id="365" r:id="rId38"/>
    <p:sldId id="366" r:id="rId39"/>
    <p:sldId id="398" r:id="rId40"/>
    <p:sldId id="399" r:id="rId41"/>
    <p:sldId id="369" r:id="rId42"/>
    <p:sldId id="370" r:id="rId43"/>
    <p:sldId id="371" r:id="rId44"/>
    <p:sldId id="400" r:id="rId45"/>
    <p:sldId id="373" r:id="rId46"/>
    <p:sldId id="374" r:id="rId47"/>
    <p:sldId id="375" r:id="rId48"/>
    <p:sldId id="376" r:id="rId49"/>
  </p:sldIdLst>
  <p:sldSz cx="9144000" cy="6858000" type="screen4x3"/>
  <p:notesSz cx="6669088" cy="992822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FF7C80"/>
    <a:srgbClr val="FFCCCC"/>
    <a:srgbClr val="FF99CC"/>
    <a:srgbClr val="FFFFCC"/>
    <a:srgbClr val="FF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25" autoAdjust="0"/>
    <p:restoredTop sz="77120" autoAdjust="0"/>
  </p:normalViewPr>
  <p:slideViewPr>
    <p:cSldViewPr>
      <p:cViewPr varScale="1">
        <p:scale>
          <a:sx n="50" d="100"/>
          <a:sy n="50" d="100"/>
        </p:scale>
        <p:origin x="1650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orei7mm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F-4310-B3C9-8ACDE9A3607A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BF-4310-B3C9-8ACDE9A3607A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BF-4310-B3C9-8ACDE9A3607A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BF-4310-B3C9-8ACDE9A3607A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BF-4310-B3C9-8ACDE9A3607A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BF-4310-B3C9-8ACDE9A3607A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BF-4310-B3C9-8ACDE9A3607A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FBF-4310-B3C9-8ACDE9A3607A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BF-4310-B3C9-8ACDE9A3607A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FBF-4310-B3C9-8ACDE9A3607A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BF-4310-B3C9-8ACDE9A3607A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FBF-4310-B3C9-8ACDE9A3607A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BF-4310-B3C9-8ACDE9A3607A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FBF-4310-B3C9-8ACDE9A3607A}"/>
            </c:ext>
          </c:extLst>
        </c:ser>
        <c:bandFmts/>
        <c:axId val="2106013720"/>
        <c:axId val="-2123485224"/>
        <c:axId val="-2123504792"/>
      </c:surface3DChart>
      <c:catAx>
        <c:axId val="2106013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23485224"/>
        <c:crosses val="autoZero"/>
        <c:auto val="1"/>
        <c:lblAlgn val="ctr"/>
        <c:lblOffset val="100"/>
        <c:noMultiLvlLbl val="0"/>
      </c:catAx>
      <c:valAx>
        <c:axId val="-2123485224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2106013720"/>
        <c:crosses val="autoZero"/>
        <c:crossBetween val="midCat"/>
        <c:majorUnit val="2000"/>
        <c:minorUnit val="500"/>
      </c:valAx>
      <c:serAx>
        <c:axId val="-212350479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2348522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7444168163190126E-2"/>
          <c:y val="2.8310825261680019E-2"/>
          <c:w val="0.85869618271400283"/>
          <c:h val="0.82764818123316086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tar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4.6499999999999977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F-4539-8DAD-270D2E32DF87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C00000"/>
              </a:solidFill>
            </a:ln>
          </c:spPr>
          <c:marker>
            <c:symbol val="square"/>
            <c:size val="8"/>
            <c:spPr>
              <a:noFill/>
              <a:ln>
                <a:solidFill>
                  <a:srgbClr val="C00000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4.6399999999999997</c:v>
                </c:pt>
                <c:pt idx="3">
                  <c:v>4.6899999999999986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F-4539-8DAD-270D2E32DF87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FFFF00"/>
              </a:solidFill>
            </a:ln>
          </c:spPr>
          <c:marker>
            <c:symbol val="x"/>
            <c:size val="8"/>
            <c:spPr>
              <a:ln>
                <a:solidFill>
                  <a:srgbClr val="FFFF00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F-4539-8DAD-270D2E32DF87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4.1399999999999997</c:v>
                </c:pt>
                <c:pt idx="2">
                  <c:v>4.3599999999999977</c:v>
                </c:pt>
                <c:pt idx="3">
                  <c:v>4.47</c:v>
                </c:pt>
                <c:pt idx="4">
                  <c:v>4.5199999999999996</c:v>
                </c:pt>
                <c:pt idx="5">
                  <c:v>4.5599999999999996</c:v>
                </c:pt>
                <c:pt idx="6">
                  <c:v>4.57</c:v>
                </c:pt>
                <c:pt idx="7">
                  <c:v>4.5999999999999996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9F-4539-8DAD-270D2E32DF87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28575">
              <a:solidFill>
                <a:srgbClr val="006600"/>
              </a:solidFill>
            </a:ln>
          </c:spPr>
          <c:marker>
            <c:symbol val="plus"/>
            <c:size val="8"/>
            <c:spPr>
              <a:noFill/>
              <a:ln w="28575">
                <a:solidFill>
                  <a:srgbClr val="006600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2.2999999999999998</c:v>
                </c:pt>
                <c:pt idx="4">
                  <c:v>2.23</c:v>
                </c:pt>
                <c:pt idx="5">
                  <c:v>2.1800000000000002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9F-4539-8DAD-270D2E32DF87}"/>
            </c:ext>
          </c:extLst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33CC"/>
              </a:solidFill>
            </a:ln>
          </c:spPr>
          <c:marker>
            <c:symbol val="triangle"/>
            <c:size val="8"/>
            <c:spPr>
              <a:noFill/>
              <a:ln>
                <a:solidFill>
                  <a:srgbClr val="0033CC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2.0299999999999998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9F-4539-8DAD-270D2E32D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702472"/>
        <c:axId val="-2123724056"/>
      </c:lineChart>
      <c:catAx>
        <c:axId val="-2123702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数组大小</a:t>
                </a:r>
                <a:r>
                  <a:rPr lang="en-US"/>
                  <a:t>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23724056"/>
        <c:crossesAt val="0"/>
        <c:auto val="1"/>
        <c:lblAlgn val="ctr"/>
        <c:lblOffset val="100"/>
        <c:noMultiLvlLbl val="0"/>
      </c:catAx>
      <c:valAx>
        <c:axId val="-2123724056"/>
        <c:scaling>
          <c:logBase val="10"/>
          <c:orientation val="minMax"/>
          <c:min val="1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CN"/>
                  <a:t>每个内层循环的周期数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crossAx val="-2123702472"/>
        <c:crosses val="autoZero"/>
        <c:crossBetween val="between"/>
        <c:minorUnit val="10"/>
      </c:valAx>
      <c:spPr>
        <a:solidFill>
          <a:srgbClr val="FFFFFF">
            <a:lumMod val="85000"/>
          </a:srgbClr>
        </a:solidFill>
      </c:spPr>
    </c:plotArea>
    <c:legend>
      <c:legendPos val="r"/>
      <c:layout>
        <c:manualLayout>
          <c:xMode val="edge"/>
          <c:yMode val="edge"/>
          <c:x val="0.11793848137403878"/>
          <c:y val="4.8122156257457221E-2"/>
          <c:w val="0.21539485195929456"/>
          <c:h val="0.19266155162001553"/>
        </c:manualLayout>
      </c:layout>
      <c:overlay val="0"/>
      <c:spPr>
        <a:solidFill>
          <a:srgbClr val="FFFFFF">
            <a:lumMod val="85000"/>
          </a:srgbClr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00">
          <a:latin typeface="Arial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E830-65BA-4C76-8BEA-9F380A84D63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8DBF-70F4-44B5-BA9D-6F78F5D6D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1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C9E-48D8-4917-8B44-3BEAB58757B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A740-1B94-4137-908B-06634CD7D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为划分出来的分块的大小，单位为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AA740-1B94-4137-908B-06634CD7D25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7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需要向学生讲解组合块之间的区别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1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AA740-1B94-4137-908B-06634CD7D25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3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AA740-1B94-4137-908B-06634CD7D25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9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AA740-1B94-4137-908B-06634CD7D25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7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9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8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37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6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3" r:id="rId3"/>
    <p:sldLayoutId id="2147483695" r:id="rId4"/>
    <p:sldLayoutId id="2147483696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848877"/>
            <a:ext cx="603970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第六章 </a:t>
            </a:r>
            <a:r>
              <a:rPr lang="en-US" altLang="zh-CN" dirty="0"/>
              <a:t>Part2 :</a:t>
            </a:r>
            <a:r>
              <a:rPr lang="zh-CN" altLang="en-US" dirty="0"/>
              <a:t>高速缓存存储器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EB128B-B7AC-49C4-985F-E1DA423E7370}"/>
              </a:ext>
            </a:extLst>
          </p:cNvPr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kern="0" dirty="0"/>
              <a:t>教   师</a:t>
            </a:r>
            <a:r>
              <a:rPr lang="zh-CN" altLang="en-US" sz="2400" kern="0"/>
              <a:t>： 刘宏伟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计算机科学与技术学院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哈尔滨工业大学</a:t>
            </a:r>
          </a:p>
        </p:txBody>
      </p:sp>
    </p:spTree>
    <p:extLst>
      <p:ext uri="{BB962C8B-B14F-4D97-AF65-F5344CB8AC3E}">
        <p14:creationId xmlns:p14="http://schemas.microsoft.com/office/powerpoint/2010/main" val="361563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35" name="object 35"/>
          <p:cNvSpPr/>
          <p:nvPr/>
        </p:nvSpPr>
        <p:spPr>
          <a:xfrm>
            <a:off x="4687963" y="3579932"/>
            <a:ext cx="2584325" cy="531792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35697" y="3444508"/>
            <a:ext cx="4065044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21536" y="3445302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20864" y="3152001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25" dirty="0">
                <a:latin typeface="Calibri"/>
                <a:cs typeface="Calibri"/>
              </a:rPr>
              <a:t>有效</a:t>
            </a:r>
            <a:r>
              <a:rPr sz="1800" dirty="0"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835696" y="3152001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dirty="0">
                <a:latin typeface="Calibri"/>
                <a:cs typeface="Calibri"/>
              </a:rPr>
              <a:t>+	</a:t>
            </a:r>
            <a:r>
              <a:rPr lang="zh-CN" altLang="en-US" spc="-10" dirty="0">
                <a:latin typeface="Calibri"/>
                <a:cs typeface="Calibri"/>
              </a:rPr>
              <a:t>匹配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lang="zh-CN" altLang="en-US" spc="-5" dirty="0">
                <a:latin typeface="Calibri"/>
                <a:cs typeface="Calibri"/>
              </a:rPr>
              <a:t>假设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是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zh-CN" altLang="en-US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33138" y="4599801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36279353-5156-4CFB-A2EB-216C3A016565}"/>
              </a:ext>
            </a:extLst>
          </p:cNvPr>
          <p:cNvSpPr txBox="1"/>
          <p:nvPr/>
        </p:nvSpPr>
        <p:spPr>
          <a:xfrm>
            <a:off x="611559" y="1493511"/>
            <a:ext cx="44606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2400" spc="-5" dirty="0">
                <a:latin typeface="Calibri"/>
                <a:cs typeface="Calibri"/>
              </a:rPr>
              <a:t>直接映射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lang="zh-CN" altLang="en-US" sz="2400" spc="-5" dirty="0">
                <a:latin typeface="Calibri"/>
                <a:cs typeface="Calibri"/>
              </a:rPr>
              <a:t>每一组只有一行</a:t>
            </a:r>
            <a:r>
              <a:rPr sz="2400" spc="-5" dirty="0">
                <a:latin typeface="Calibri"/>
                <a:cs typeface="Calibri"/>
              </a:rPr>
              <a:t>  </a:t>
            </a:r>
            <a:endParaRPr lang="en-US" sz="24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2400" spc="-5" dirty="0">
                <a:latin typeface="Calibri"/>
                <a:cs typeface="Calibri"/>
              </a:rPr>
              <a:t>假设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lang="zh-CN" altLang="en-US" sz="2400" spc="-5" dirty="0">
                <a:latin typeface="Calibri"/>
                <a:cs typeface="Calibri"/>
              </a:rPr>
              <a:t>缓存块大小为</a:t>
            </a:r>
            <a:r>
              <a:rPr lang="en-US" altLang="zh-CN" sz="2400" spc="-5" dirty="0">
                <a:latin typeface="Calibri"/>
                <a:cs typeface="Calibri"/>
              </a:rPr>
              <a:t>8</a:t>
            </a:r>
            <a:r>
              <a:rPr lang="zh-CN" altLang="en-US" sz="2400" spc="-5" dirty="0">
                <a:latin typeface="Calibri"/>
                <a:cs typeface="Calibri"/>
              </a:rPr>
              <a:t>字节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BA9775-572F-4462-9E1D-449CE851E941}"/>
              </a:ext>
            </a:extLst>
          </p:cNvPr>
          <p:cNvGrpSpPr/>
          <p:nvPr/>
        </p:nvGrpSpPr>
        <p:grpSpPr>
          <a:xfrm>
            <a:off x="921450" y="3861336"/>
            <a:ext cx="3758894" cy="418603"/>
            <a:chOff x="1289671" y="3254414"/>
            <a:chExt cx="3758894" cy="418603"/>
          </a:xfrm>
        </p:grpSpPr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78A2BCFB-5F83-4FE6-A48C-FBBE26BD135E}"/>
                </a:ext>
              </a:extLst>
            </p:cNvPr>
            <p:cNvSpPr/>
            <p:nvPr/>
          </p:nvSpPr>
          <p:spPr bwMode="auto">
            <a:xfrm>
              <a:off x="1289671" y="3254414"/>
              <a:ext cx="3758894" cy="418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BCE032CD-6BE7-4F9B-B513-DE3463E1A38B}"/>
                </a:ext>
              </a:extLst>
            </p:cNvPr>
            <p:cNvSpPr/>
            <p:nvPr/>
          </p:nvSpPr>
          <p:spPr bwMode="auto">
            <a:xfrm>
              <a:off x="2783264" y="3354388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2" name="Rectangle 65">
              <a:extLst>
                <a:ext uri="{FF2B5EF4-FFF2-40B4-BE49-F238E27FC236}">
                  <a16:creationId xmlns:a16="http://schemas.microsoft.com/office/drawing/2014/main" id="{6B45293F-66BF-4741-8760-36BA3649B69E}"/>
                </a:ext>
              </a:extLst>
            </p:cNvPr>
            <p:cNvSpPr/>
            <p:nvPr/>
          </p:nvSpPr>
          <p:spPr bwMode="auto">
            <a:xfrm>
              <a:off x="3045283" y="3354388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688275B0-623D-4B0B-BBED-6E83D8AA5FE1}"/>
                </a:ext>
              </a:extLst>
            </p:cNvPr>
            <p:cNvSpPr/>
            <p:nvPr/>
          </p:nvSpPr>
          <p:spPr bwMode="auto">
            <a:xfrm>
              <a:off x="3306078" y="3354388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6" name="Rectangle 71">
              <a:extLst>
                <a:ext uri="{FF2B5EF4-FFF2-40B4-BE49-F238E27FC236}">
                  <a16:creationId xmlns:a16="http://schemas.microsoft.com/office/drawing/2014/main" id="{83738A49-24AA-41D2-B114-F09FA8B6871C}"/>
                </a:ext>
              </a:extLst>
            </p:cNvPr>
            <p:cNvSpPr/>
            <p:nvPr/>
          </p:nvSpPr>
          <p:spPr bwMode="auto">
            <a:xfrm>
              <a:off x="1892020" y="3346768"/>
              <a:ext cx="717995" cy="266903"/>
            </a:xfrm>
            <a:prstGeom prst="rect">
              <a:avLst/>
            </a:prstGeom>
            <a:solidFill>
              <a:srgbClr val="FF7C8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Calibri" pitchFamily="34" charset="0"/>
                </a:rPr>
                <a:t>标记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7" name="Rectangle 72">
              <a:extLst>
                <a:ext uri="{FF2B5EF4-FFF2-40B4-BE49-F238E27FC236}">
                  <a16:creationId xmlns:a16="http://schemas.microsoft.com/office/drawing/2014/main" id="{D9DA22F0-E324-47C3-87BE-50EF914F6B4F}"/>
                </a:ext>
              </a:extLst>
            </p:cNvPr>
            <p:cNvSpPr/>
            <p:nvPr/>
          </p:nvSpPr>
          <p:spPr bwMode="auto">
            <a:xfrm>
              <a:off x="1345278" y="3346768"/>
              <a:ext cx="504056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有效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3FC32B83-F429-493D-96CD-23F432290C77}"/>
                </a:ext>
              </a:extLst>
            </p:cNvPr>
            <p:cNvSpPr/>
            <p:nvPr/>
          </p:nvSpPr>
          <p:spPr bwMode="auto">
            <a:xfrm>
              <a:off x="3579497" y="3353585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69" name="Rectangle 65">
              <a:extLst>
                <a:ext uri="{FF2B5EF4-FFF2-40B4-BE49-F238E27FC236}">
                  <a16:creationId xmlns:a16="http://schemas.microsoft.com/office/drawing/2014/main" id="{E69CA3C8-90F1-4B6F-A44D-F6AB69D8B847}"/>
                </a:ext>
              </a:extLst>
            </p:cNvPr>
            <p:cNvSpPr/>
            <p:nvPr/>
          </p:nvSpPr>
          <p:spPr bwMode="auto">
            <a:xfrm>
              <a:off x="3841516" y="3353585"/>
              <a:ext cx="272605" cy="266903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47C971B3-CDA0-479A-A8B1-E8ADA2E5F5B9}"/>
                </a:ext>
              </a:extLst>
            </p:cNvPr>
            <p:cNvSpPr/>
            <p:nvPr/>
          </p:nvSpPr>
          <p:spPr bwMode="auto">
            <a:xfrm>
              <a:off x="4102311" y="3353585"/>
              <a:ext cx="272605" cy="266903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71E4DEC2-752E-4D94-9D1E-B6F77817FAB1}"/>
                </a:ext>
              </a:extLst>
            </p:cNvPr>
            <p:cNvSpPr/>
            <p:nvPr/>
          </p:nvSpPr>
          <p:spPr bwMode="auto">
            <a:xfrm>
              <a:off x="4374469" y="3353585"/>
              <a:ext cx="272605" cy="266903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FCEEF07B-703E-4568-A882-825071F1AA16}"/>
                </a:ext>
              </a:extLst>
            </p:cNvPr>
            <p:cNvSpPr/>
            <p:nvPr/>
          </p:nvSpPr>
          <p:spPr bwMode="auto">
            <a:xfrm>
              <a:off x="4635264" y="3353585"/>
              <a:ext cx="272605" cy="266903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7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E92858ED-E9CB-4063-8A1E-EF71738BABAC}"/>
              </a:ext>
            </a:extLst>
          </p:cNvPr>
          <p:cNvGrpSpPr/>
          <p:nvPr/>
        </p:nvGrpSpPr>
        <p:grpSpPr>
          <a:xfrm>
            <a:off x="3615852" y="3576816"/>
            <a:ext cx="4275574" cy="914796"/>
            <a:chOff x="3976454" y="2969894"/>
            <a:chExt cx="4275574" cy="914796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B38D72B-2F63-4D4F-9A2F-97359D5E37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44408" y="2969894"/>
              <a:ext cx="0" cy="914796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7F054EE-7FCA-491C-8846-A61F2CB4A6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76454" y="3884690"/>
              <a:ext cx="4275574" cy="0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12FCDB5-09C4-49FE-AA93-0608CBE98F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76454" y="3620488"/>
              <a:ext cx="0" cy="264202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96" name="object 41">
            <a:extLst>
              <a:ext uri="{FF2B5EF4-FFF2-40B4-BE49-F238E27FC236}">
                <a16:creationId xmlns:a16="http://schemas.microsoft.com/office/drawing/2014/main" id="{6372EEB1-C799-478B-834B-A5AA90B56DE4}"/>
              </a:ext>
            </a:extLst>
          </p:cNvPr>
          <p:cNvSpPr txBox="1"/>
          <p:nvPr/>
        </p:nvSpPr>
        <p:spPr>
          <a:xfrm>
            <a:off x="5367915" y="3842748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>
                <a:latin typeface="Calibri"/>
                <a:cs typeface="Calibri"/>
              </a:rPr>
              <a:t>选择组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CD2AD78-350F-40B8-9A99-802B5B3A62B1}"/>
              </a:ext>
            </a:extLst>
          </p:cNvPr>
          <p:cNvGrpSpPr/>
          <p:nvPr/>
        </p:nvGrpSpPr>
        <p:grpSpPr>
          <a:xfrm>
            <a:off x="2687648" y="4249430"/>
            <a:ext cx="2401784" cy="1430354"/>
            <a:chOff x="2687648" y="4249430"/>
            <a:chExt cx="2401784" cy="1430354"/>
          </a:xfrm>
        </p:grpSpPr>
        <p:sp>
          <p:nvSpPr>
            <p:cNvPr id="34" name="object 41">
              <a:extLst>
                <a:ext uri="{FF2B5EF4-FFF2-40B4-BE49-F238E27FC236}">
                  <a16:creationId xmlns:a16="http://schemas.microsoft.com/office/drawing/2014/main" id="{ADCECE29-6E52-4A9F-BC2A-EC868E8F0D7A}"/>
                </a:ext>
              </a:extLst>
            </p:cNvPr>
            <p:cNvSpPr/>
            <p:nvPr/>
          </p:nvSpPr>
          <p:spPr>
            <a:xfrm>
              <a:off x="3457404" y="4249430"/>
              <a:ext cx="734060" cy="1066800"/>
            </a:xfrm>
            <a:custGeom>
              <a:avLst/>
              <a:gdLst/>
              <a:ahLst/>
              <a:cxnLst/>
              <a:rect l="l" t="t" r="r" b="b"/>
              <a:pathLst>
                <a:path w="734060" h="1066800">
                  <a:moveTo>
                    <a:pt x="550240" y="366826"/>
                  </a:moveTo>
                  <a:lnTo>
                    <a:pt x="183413" y="366826"/>
                  </a:lnTo>
                  <a:lnTo>
                    <a:pt x="183413" y="1066799"/>
                  </a:lnTo>
                  <a:lnTo>
                    <a:pt x="550240" y="1066799"/>
                  </a:lnTo>
                  <a:lnTo>
                    <a:pt x="550240" y="366826"/>
                  </a:lnTo>
                  <a:close/>
                </a:path>
                <a:path w="734060" h="1066800">
                  <a:moveTo>
                    <a:pt x="366826" y="0"/>
                  </a:moveTo>
                  <a:lnTo>
                    <a:pt x="0" y="366826"/>
                  </a:lnTo>
                  <a:lnTo>
                    <a:pt x="733653" y="366826"/>
                  </a:lnTo>
                  <a:lnTo>
                    <a:pt x="366826" y="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40" name="object 42">
              <a:extLst>
                <a:ext uri="{FF2B5EF4-FFF2-40B4-BE49-F238E27FC236}">
                  <a16:creationId xmlns:a16="http://schemas.microsoft.com/office/drawing/2014/main" id="{87B536B0-C9D9-4B20-9465-7DE7D5F83A9A}"/>
                </a:ext>
              </a:extLst>
            </p:cNvPr>
            <p:cNvSpPr txBox="1"/>
            <p:nvPr/>
          </p:nvSpPr>
          <p:spPr>
            <a:xfrm>
              <a:off x="2687648" y="5402785"/>
              <a:ext cx="2401784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60"/>
                </a:spcBef>
              </a:pPr>
              <a:r>
                <a:rPr sz="1800" spc="-5" dirty="0" err="1">
                  <a:latin typeface="Calibri"/>
                  <a:cs typeface="Calibri"/>
                </a:rPr>
                <a:t>int</a:t>
              </a:r>
              <a:r>
                <a:rPr sz="1800" spc="-5" dirty="0">
                  <a:latin typeface="Calibri"/>
                  <a:cs typeface="Calibri"/>
                </a:rPr>
                <a:t> </a:t>
              </a:r>
              <a:r>
                <a:rPr sz="1800" dirty="0">
                  <a:latin typeface="Calibri"/>
                  <a:cs typeface="Calibri"/>
                </a:rPr>
                <a:t>(4 </a:t>
              </a:r>
              <a:r>
                <a:rPr lang="zh-CN" altLang="en-US" spc="-5" dirty="0">
                  <a:latin typeface="Calibri"/>
                  <a:cs typeface="Calibri"/>
                </a:rPr>
                <a:t>字节</a:t>
              </a:r>
              <a:r>
                <a:rPr sz="1800" spc="-5" dirty="0">
                  <a:latin typeface="Calibri"/>
                  <a:cs typeface="Calibri"/>
                </a:rPr>
                <a:t>)</a:t>
              </a:r>
              <a:r>
                <a:rPr lang="zh-CN" altLang="en-US" spc="-5" dirty="0">
                  <a:latin typeface="Calibri"/>
                  <a:cs typeface="Calibri"/>
                </a:rPr>
                <a:t>在这里</a:t>
              </a:r>
              <a:endParaRPr sz="1800" dirty="0">
                <a:latin typeface="Calibri"/>
                <a:cs typeface="Calibri"/>
              </a:endParaRPr>
            </a:p>
          </p:txBody>
        </p:sp>
      </p:grpSp>
      <p:sp>
        <p:nvSpPr>
          <p:cNvPr id="42" name="object 43">
            <a:extLst>
              <a:ext uri="{FF2B5EF4-FFF2-40B4-BE49-F238E27FC236}">
                <a16:creationId xmlns:a16="http://schemas.microsoft.com/office/drawing/2014/main" id="{5B4AF671-F3B7-46F3-AFD4-3AB6E338F533}"/>
              </a:ext>
            </a:extLst>
          </p:cNvPr>
          <p:cNvSpPr txBox="1"/>
          <p:nvPr/>
        </p:nvSpPr>
        <p:spPr>
          <a:xfrm>
            <a:off x="535940" y="5740908"/>
            <a:ext cx="65963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15" dirty="0">
                <a:solidFill>
                  <a:srgbClr val="C00000"/>
                </a:solidFill>
                <a:latin typeface="Calibri"/>
                <a:cs typeface="Calibri"/>
              </a:rPr>
              <a:t>如果标记不匹配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2400" b="1" dirty="0">
                <a:latin typeface="Calibri"/>
                <a:cs typeface="Calibri"/>
              </a:rPr>
              <a:t>旧的行被驱逐和替换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D8780136-EDA9-4F84-99CC-F69CF18A87A6}"/>
              </a:ext>
            </a:extLst>
          </p:cNvPr>
          <p:cNvSpPr/>
          <p:nvPr/>
        </p:nvSpPr>
        <p:spPr>
          <a:xfrm>
            <a:off x="5897077" y="3324474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DBD004D9-5A86-4D16-8435-04898519A5CA}"/>
              </a:ext>
            </a:extLst>
          </p:cNvPr>
          <p:cNvSpPr/>
          <p:nvPr/>
        </p:nvSpPr>
        <p:spPr>
          <a:xfrm>
            <a:off x="5897077" y="3324474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zh-CN" b="1" spc="-5" dirty="0">
                <a:latin typeface="Calibri"/>
                <a:cs typeface="Calibri"/>
              </a:rPr>
              <a:t>t </a:t>
            </a:r>
            <a:r>
              <a:rPr lang="zh-CN" altLang="en-US" b="1" spc="-10" dirty="0">
                <a:latin typeface="Calibri"/>
                <a:cs typeface="Calibri"/>
              </a:rPr>
              <a:t>位</a:t>
            </a:r>
            <a:endParaRPr dirty="0"/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C9E22BA8-2CEE-4161-9945-F79CF88B4F93}"/>
              </a:ext>
            </a:extLst>
          </p:cNvPr>
          <p:cNvSpPr/>
          <p:nvPr/>
        </p:nvSpPr>
        <p:spPr>
          <a:xfrm>
            <a:off x="6887677" y="3324474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zh-CN" b="1" spc="-10" dirty="0">
                <a:latin typeface="Calibri"/>
                <a:cs typeface="Calibri"/>
              </a:rPr>
              <a:t>0</a:t>
            </a:r>
            <a:r>
              <a:rPr lang="en-US" altLang="zh-CN" b="1" spc="-5" dirty="0">
                <a:latin typeface="Calibri"/>
                <a:cs typeface="Calibri"/>
              </a:rPr>
              <a:t>…</a:t>
            </a:r>
            <a:r>
              <a:rPr lang="en-US" altLang="zh-CN" b="1" spc="-10" dirty="0">
                <a:latin typeface="Calibri"/>
                <a:cs typeface="Calibri"/>
              </a:rPr>
              <a:t>0</a:t>
            </a:r>
            <a:r>
              <a:rPr lang="en-US" altLang="zh-CN" b="1" spc="-5" dirty="0">
                <a:latin typeface="Calibri"/>
                <a:cs typeface="Calibri"/>
              </a:rPr>
              <a:t>1</a:t>
            </a:r>
            <a:endParaRPr dirty="0"/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7E5A7680-6BBE-4FFA-AEE3-F72871DC9804}"/>
              </a:ext>
            </a:extLst>
          </p:cNvPr>
          <p:cNvSpPr/>
          <p:nvPr/>
        </p:nvSpPr>
        <p:spPr>
          <a:xfrm>
            <a:off x="7649677" y="3324474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zh-CN" b="1" spc="-10" dirty="0">
                <a:latin typeface="Calibri"/>
                <a:cs typeface="Calibri"/>
              </a:rPr>
              <a:t>100</a:t>
            </a:r>
            <a:endParaRPr dirty="0"/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5CA0394C-D766-4B25-B397-20883AEDEDA5}"/>
              </a:ext>
            </a:extLst>
          </p:cNvPr>
          <p:cNvSpPr txBox="1"/>
          <p:nvPr/>
        </p:nvSpPr>
        <p:spPr>
          <a:xfrm>
            <a:off x="5897077" y="3001069"/>
            <a:ext cx="1371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62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直接映射高速缓存模拟</a:t>
            </a:r>
            <a:endParaRPr lang="en-US" dirty="0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804075" y="1365027"/>
            <a:ext cx="61610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altLang="zh-CN"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 </a:t>
            </a:r>
            <a:r>
              <a:rPr lang="en-US" altLang="zh-CN" sz="2000" dirty="0">
                <a:latin typeface="Calibri"/>
                <a:cs typeface="Calibri"/>
              </a:rPr>
              <a:t>(4-</a:t>
            </a:r>
            <a:r>
              <a:rPr lang="zh-CN" altLang="en-US" sz="2000" dirty="0">
                <a:latin typeface="Calibri"/>
                <a:cs typeface="Calibri"/>
              </a:rPr>
              <a:t>位 </a:t>
            </a:r>
            <a:r>
              <a:rPr lang="zh-CN" altLang="en-US" sz="2000" spc="-5" dirty="0">
                <a:latin typeface="Calibri"/>
                <a:cs typeface="Calibri"/>
              </a:rPr>
              <a:t>地址</a:t>
            </a:r>
            <a:r>
              <a:rPr lang="en-US" altLang="zh-CN" sz="2000" spc="-5" dirty="0">
                <a:latin typeface="Calibri"/>
                <a:cs typeface="Calibri"/>
              </a:rPr>
              <a:t>), </a:t>
            </a:r>
            <a:r>
              <a:rPr lang="en-US" altLang="zh-CN"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lang="en-US" altLang="zh-CN"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r>
              <a:rPr lang="en-US" altLang="zh-CN" sz="2000" spc="-5" dirty="0">
                <a:latin typeface="Calibri"/>
                <a:cs typeface="Calibri"/>
              </a:rPr>
              <a:t>,  </a:t>
            </a:r>
            <a:r>
              <a:rPr lang="en-US" altLang="zh-CN" sz="2000" dirty="0">
                <a:latin typeface="Calibri"/>
                <a:cs typeface="Calibri"/>
              </a:rPr>
              <a:t>S=4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lang="en-US" altLang="zh-CN" sz="2000" spc="-5" dirty="0">
                <a:latin typeface="Calibri"/>
                <a:cs typeface="Calibri"/>
              </a:rPr>
              <a:t>, </a:t>
            </a:r>
            <a:r>
              <a:rPr lang="en-US" altLang="zh-CN" sz="2000" dirty="0">
                <a:latin typeface="Calibri"/>
                <a:cs typeface="Calibri"/>
              </a:rPr>
              <a:t>E=1</a:t>
            </a:r>
            <a:r>
              <a:rPr lang="zh-CN" altLang="en-US"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lang="en-US" altLang="zh-CN" sz="2000" spc="-10" dirty="0">
                <a:latin typeface="Calibri"/>
                <a:cs typeface="Calibri"/>
              </a:rPr>
              <a:t>/</a:t>
            </a:r>
            <a:r>
              <a:rPr lang="zh-CN" altLang="en-US" sz="2000" spc="-10" dirty="0">
                <a:latin typeface="Calibri"/>
                <a:cs typeface="Calibri"/>
              </a:rPr>
              <a:t>组</a:t>
            </a:r>
            <a:endParaRPr lang="zh-CN" alt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marL="555625">
              <a:lnSpc>
                <a:spcPts val="226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地址跟踪</a:t>
            </a:r>
            <a:r>
              <a:rPr lang="en-US" altLang="zh-CN"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读</a:t>
            </a:r>
            <a:r>
              <a:rPr lang="en-US" altLang="zh-CN" sz="2000" spc="-5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每次读一个字节</a:t>
            </a:r>
            <a:r>
              <a:rPr lang="en-US" altLang="zh-CN" sz="2000" spc="-5" dirty="0">
                <a:latin typeface="Calibri"/>
                <a:cs typeface="Calibri"/>
              </a:rPr>
              <a:t>):</a:t>
            </a:r>
            <a:endParaRPr lang="zh-CN" alt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</a:t>
            </a:r>
            <a:r>
              <a:rPr lang="en-US" sz="2000" u="sng" dirty="0">
                <a:solidFill>
                  <a:srgbClr val="0033CC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</a:t>
            </a:r>
            <a:r>
              <a:rPr lang="en-US" sz="2000" u="sng" dirty="0">
                <a:solidFill>
                  <a:srgbClr val="0033CC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</a:t>
            </a:r>
            <a:r>
              <a:rPr lang="en-US" sz="2000" u="sng" dirty="0">
                <a:solidFill>
                  <a:srgbClr val="0033CC"/>
                </a:solidFill>
                <a:latin typeface="Calibri"/>
                <a:cs typeface="Calibri"/>
              </a:rPr>
              <a:t>11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</a:t>
            </a:r>
            <a:r>
              <a:rPr lang="en-US" sz="2000" u="sng" dirty="0">
                <a:solidFill>
                  <a:srgbClr val="0033CC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</a:t>
            </a:r>
            <a:r>
              <a:rPr lang="en-US" sz="2000" u="sng" dirty="0">
                <a:solidFill>
                  <a:srgbClr val="0033CC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65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x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84200" y="1295400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t</a:t>
            </a:r>
            <a:r>
              <a:rPr lang="en-US" sz="2000" b="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212850" y="1295400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s</a:t>
            </a:r>
            <a:r>
              <a:rPr lang="en-US" sz="2000" b="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952625" y="1295400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182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898650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3419723" y="4849862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568948" y="4437112"/>
            <a:ext cx="31098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4046785" y="4437112"/>
            <a:ext cx="68159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zh-CN" altLang="en-US" sz="2000" spc="-55" dirty="0">
                <a:latin typeface="Calibri"/>
                <a:cs typeface="Calibri"/>
              </a:rPr>
              <a:t>标记</a:t>
            </a:r>
            <a:endParaRPr lang="en-US" altLang="zh-CN" sz="2000" dirty="0">
              <a:latin typeface="Calibri"/>
              <a:cs typeface="Calibri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5004048" y="4437112"/>
            <a:ext cx="4385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zh-CN" altLang="en-US" sz="2000" spc="-5" dirty="0">
                <a:latin typeface="Calibri"/>
                <a:cs typeface="Calibri"/>
              </a:rPr>
              <a:t>块</a:t>
            </a:r>
            <a:endParaRPr lang="en-US" altLang="zh-CN" sz="2000" dirty="0">
              <a:latin typeface="Calibri"/>
              <a:cs typeface="Calibri"/>
            </a:endParaRP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419723" y="5159425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3994398" y="5159425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662735" y="5159425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3419723" y="5483275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994398" y="5483275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4662735" y="5483275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3419723" y="5807125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94398" y="5807125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4662735" y="5807125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6156176" y="2730623"/>
            <a:ext cx="952183" cy="30610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rgbClr val="C00000"/>
                </a:solidFill>
                <a:latin typeface="Calibri"/>
                <a:cs typeface="Calibri"/>
              </a:rPr>
              <a:t>不命中</a:t>
            </a:r>
            <a:endParaRPr lang="en-US" sz="2000" b="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3419723" y="4853037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6156176" y="3033873"/>
            <a:ext cx="695702" cy="30610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rgbClr val="006600"/>
                </a:solidFill>
                <a:latin typeface="Calibri"/>
                <a:cs typeface="Calibri"/>
              </a:rPr>
              <a:t>命中</a:t>
            </a:r>
            <a:endParaRPr lang="en-US" sz="2000" b="0" dirty="0">
              <a:solidFill>
                <a:srgbClr val="006600"/>
              </a:solidFill>
              <a:latin typeface="Calibri"/>
              <a:cs typeface="Calibri"/>
            </a:endParaRP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6156176" y="3309863"/>
            <a:ext cx="952183" cy="30610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Calibri"/>
                <a:cs typeface="Calibri"/>
              </a:rPr>
              <a:t>不命中</a:t>
            </a:r>
            <a:endParaRPr lang="en-US" altLang="zh-CN"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419723" y="580871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6156176" y="3645023"/>
            <a:ext cx="952183" cy="30610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Calibri"/>
                <a:cs typeface="Calibri"/>
              </a:rPr>
              <a:t>不命中</a:t>
            </a:r>
            <a:endParaRPr lang="en-US" altLang="zh-CN"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3419723" y="4853037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6156176" y="3949823"/>
            <a:ext cx="952183" cy="30610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Calibri"/>
                <a:cs typeface="Calibri"/>
              </a:rPr>
              <a:t>不命中</a:t>
            </a:r>
            <a:endParaRPr lang="en-US" altLang="zh-CN"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3419723" y="4853037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33923" y="4829780"/>
            <a:ext cx="53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33923" y="5135109"/>
            <a:ext cx="53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33923" y="5440438"/>
            <a:ext cx="53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33923" y="5745767"/>
            <a:ext cx="53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lang="en-US" sz="1800" dirty="0">
                <a:latin typeface="Calibr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1788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9">
            <a:extLst>
              <a:ext uri="{FF2B5EF4-FFF2-40B4-BE49-F238E27FC236}">
                <a16:creationId xmlns:a16="http://schemas.microsoft.com/office/drawing/2014/main" id="{F0234E2F-2052-4CD8-8D31-B70EFD59BCBA}"/>
              </a:ext>
            </a:extLst>
          </p:cNvPr>
          <p:cNvSpPr/>
          <p:nvPr/>
        </p:nvSpPr>
        <p:spPr>
          <a:xfrm>
            <a:off x="5412273" y="2044990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650C09ED-524E-44DF-AFE9-E36A959A9500}"/>
              </a:ext>
            </a:extLst>
          </p:cNvPr>
          <p:cNvSpPr/>
          <p:nvPr/>
        </p:nvSpPr>
        <p:spPr>
          <a:xfrm>
            <a:off x="5412273" y="2044990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zh-CN" b="1" spc="-5" dirty="0">
                <a:latin typeface="Calibri"/>
                <a:cs typeface="Calibri"/>
              </a:rPr>
              <a:t>t </a:t>
            </a:r>
            <a:r>
              <a:rPr lang="zh-CN" altLang="en-US" b="1" spc="-10" dirty="0">
                <a:latin typeface="Calibri"/>
                <a:cs typeface="Calibri"/>
              </a:rPr>
              <a:t>位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77367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E</a:t>
            </a:r>
            <a:r>
              <a:rPr lang="en-US" altLang="zh-CN" spc="-5" dirty="0"/>
              <a:t>-</a:t>
            </a:r>
            <a:r>
              <a:rPr lang="zh-CN" altLang="en-US" spc="-5" dirty="0"/>
              <a:t>路</a:t>
            </a:r>
            <a:r>
              <a:rPr spc="-5" dirty="0"/>
              <a:t> </a:t>
            </a:r>
            <a:r>
              <a:rPr lang="zh-CN" altLang="en-US" dirty="0"/>
              <a:t>组相联高速缓存</a:t>
            </a:r>
            <a:r>
              <a:rPr dirty="0"/>
              <a:t> 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0695" y="1368213"/>
            <a:ext cx="3608420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400" dirty="0">
                <a:latin typeface="Calibri"/>
                <a:cs typeface="Calibri"/>
              </a:rPr>
              <a:t>E = </a:t>
            </a:r>
            <a:r>
              <a:rPr sz="2400" spc="-5" dirty="0">
                <a:latin typeface="Calibri"/>
                <a:cs typeface="Calibri"/>
              </a:rPr>
              <a:t>2: </a:t>
            </a:r>
            <a:r>
              <a:rPr lang="zh-CN" altLang="en-US" sz="2400" spc="-5" dirty="0">
                <a:latin typeface="Calibri"/>
                <a:cs typeface="Calibri"/>
              </a:rPr>
              <a:t>每组两行</a:t>
            </a:r>
            <a:endParaRPr lang="en-US" sz="2400" spc="-5" dirty="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lang="zh-CN" altLang="en-US" sz="2400" spc="-5" dirty="0">
                <a:latin typeface="Calibri"/>
                <a:cs typeface="Calibri"/>
              </a:rPr>
              <a:t>假设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lang="zh-CN" altLang="en-US" sz="2400" spc="-5" dirty="0">
                <a:cs typeface="Calibri"/>
              </a:rPr>
              <a:t>缓存块大小为</a:t>
            </a:r>
            <a:r>
              <a:rPr lang="en-US" altLang="zh-CN" sz="2400" spc="-5" dirty="0">
                <a:cs typeface="Calibri"/>
              </a:rPr>
              <a:t>8</a:t>
            </a:r>
            <a:r>
              <a:rPr lang="zh-CN" altLang="en-US" sz="2400" spc="-5" dirty="0">
                <a:cs typeface="Calibri"/>
              </a:rPr>
              <a:t>字节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56530" y="2451235"/>
            <a:ext cx="23380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algn="r">
              <a:lnSpc>
                <a:spcPct val="100000"/>
              </a:lnSpc>
              <a:defRPr sz="2000">
                <a:latin typeface="Calibri"/>
                <a:cs typeface="Calibri"/>
              </a:defRPr>
            </a:lvl1pPr>
          </a:lstStyle>
          <a:p>
            <a:pPr algn="l"/>
            <a:r>
              <a:rPr lang="zh-CN" altLang="en-US" dirty="0"/>
              <a:t>选择组</a:t>
            </a:r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607995" y="2277790"/>
            <a:ext cx="3508776" cy="346890"/>
          </a:xfrm>
          <a:custGeom>
            <a:avLst/>
            <a:gdLst/>
            <a:ahLst/>
            <a:cxnLst/>
            <a:rect l="l" t="t" r="r" b="b"/>
            <a:pathLst>
              <a:path w="706310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3360051" y="114300"/>
                </a:lnTo>
                <a:lnTo>
                  <a:pt x="3414243" y="108473"/>
                </a:lnTo>
                <a:lnTo>
                  <a:pt x="3461308" y="92248"/>
                </a:lnTo>
                <a:lnTo>
                  <a:pt x="3498422" y="67506"/>
                </a:lnTo>
                <a:lnTo>
                  <a:pt x="3522761" y="36129"/>
                </a:lnTo>
                <a:lnTo>
                  <a:pt x="3531501" y="0"/>
                </a:lnTo>
                <a:lnTo>
                  <a:pt x="3540242" y="36129"/>
                </a:lnTo>
                <a:lnTo>
                  <a:pt x="3564581" y="67506"/>
                </a:lnTo>
                <a:lnTo>
                  <a:pt x="3601694" y="92248"/>
                </a:lnTo>
                <a:lnTo>
                  <a:pt x="3648759" y="108473"/>
                </a:lnTo>
                <a:lnTo>
                  <a:pt x="3702951" y="114300"/>
                </a:lnTo>
                <a:lnTo>
                  <a:pt x="6891540" y="114300"/>
                </a:lnTo>
                <a:lnTo>
                  <a:pt x="6945732" y="120126"/>
                </a:lnTo>
                <a:lnTo>
                  <a:pt x="6992797" y="136351"/>
                </a:lnTo>
                <a:lnTo>
                  <a:pt x="7029911" y="161093"/>
                </a:lnTo>
                <a:lnTo>
                  <a:pt x="7054250" y="192470"/>
                </a:lnTo>
                <a:lnTo>
                  <a:pt x="7062990" y="22860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107136" y="2042852"/>
            <a:ext cx="13398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algn="r">
              <a:lnSpc>
                <a:spcPct val="100000"/>
              </a:lnSpc>
              <a:defRPr sz="2000">
                <a:latin typeface="Calibri"/>
                <a:cs typeface="Calibri"/>
              </a:defRPr>
            </a:lvl1pPr>
          </a:lstStyle>
          <a:p>
            <a:r>
              <a:rPr lang="zh-CN" altLang="en-US" dirty="0"/>
              <a:t>每组两行</a:t>
            </a:r>
            <a:endParaRPr dirty="0"/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D6C4B8A4-DF3B-48A3-9861-ADA30F12E128}"/>
              </a:ext>
            </a:extLst>
          </p:cNvPr>
          <p:cNvSpPr txBox="1"/>
          <p:nvPr/>
        </p:nvSpPr>
        <p:spPr>
          <a:xfrm>
            <a:off x="5412273" y="1712652"/>
            <a:ext cx="22733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dirty="0">
                <a:latin typeface="Calibri"/>
                <a:cs typeface="Calibri"/>
              </a:rPr>
              <a:t>short</a:t>
            </a:r>
            <a:r>
              <a:rPr lang="en-US" altLang="zh-CN" sz="2000" spc="-120" dirty="0">
                <a:latin typeface="Calibri"/>
                <a:cs typeface="Calibri"/>
              </a:rPr>
              <a:t> </a:t>
            </a:r>
            <a:r>
              <a:rPr lang="en-US" altLang="zh-CN" sz="2000" spc="-5" dirty="0" err="1">
                <a:latin typeface="Calibri"/>
                <a:cs typeface="Calibri"/>
              </a:rPr>
              <a:t>int</a:t>
            </a:r>
            <a:r>
              <a:rPr lang="zh-CN" altLang="en-US" sz="2000" spc="-5" dirty="0">
                <a:latin typeface="Calibri"/>
                <a:cs typeface="Calibri"/>
              </a:rPr>
              <a:t>地址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6FD5D473-FF4F-4884-9504-95E79CDFD44E}"/>
              </a:ext>
            </a:extLst>
          </p:cNvPr>
          <p:cNvSpPr/>
          <p:nvPr/>
        </p:nvSpPr>
        <p:spPr>
          <a:xfrm>
            <a:off x="6402873" y="2044990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zh-CN" b="1" spc="-10" dirty="0">
                <a:latin typeface="Calibri"/>
                <a:cs typeface="Calibri"/>
              </a:rPr>
              <a:t>0</a:t>
            </a:r>
            <a:r>
              <a:rPr lang="en-US" altLang="zh-CN" b="1" spc="-5" dirty="0">
                <a:latin typeface="Calibri"/>
                <a:cs typeface="Calibri"/>
              </a:rPr>
              <a:t>…</a:t>
            </a:r>
            <a:r>
              <a:rPr lang="en-US" altLang="zh-CN" b="1" spc="-10" dirty="0">
                <a:latin typeface="Calibri"/>
                <a:cs typeface="Calibri"/>
              </a:rPr>
              <a:t>0</a:t>
            </a:r>
            <a:r>
              <a:rPr lang="en-US" altLang="zh-CN" b="1" spc="-5" dirty="0">
                <a:latin typeface="Calibri"/>
                <a:cs typeface="Calibri"/>
              </a:rPr>
              <a:t>1</a:t>
            </a:r>
            <a:endParaRPr dirty="0"/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ED41BA42-9EE8-43AF-B496-6FE15B633E3E}"/>
              </a:ext>
            </a:extLst>
          </p:cNvPr>
          <p:cNvSpPr/>
          <p:nvPr/>
        </p:nvSpPr>
        <p:spPr>
          <a:xfrm>
            <a:off x="7164873" y="2044990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zh-CN" b="1" spc="-10" dirty="0">
                <a:latin typeface="Calibri"/>
                <a:cs typeface="Calibri"/>
              </a:rPr>
              <a:t>100</a:t>
            </a:r>
            <a:endParaRPr dirty="0"/>
          </a:p>
        </p:txBody>
      </p:sp>
      <p:sp>
        <p:nvSpPr>
          <p:cNvPr id="70" name="object 32">
            <a:extLst>
              <a:ext uri="{FF2B5EF4-FFF2-40B4-BE49-F238E27FC236}">
                <a16:creationId xmlns:a16="http://schemas.microsoft.com/office/drawing/2014/main" id="{95927D15-A9DF-4A94-81B7-E7FD16849A7C}"/>
              </a:ext>
            </a:extLst>
          </p:cNvPr>
          <p:cNvSpPr/>
          <p:nvPr/>
        </p:nvSpPr>
        <p:spPr>
          <a:xfrm>
            <a:off x="5147832" y="2316136"/>
            <a:ext cx="1634159" cy="1584538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4">
            <a:extLst>
              <a:ext uri="{FF2B5EF4-FFF2-40B4-BE49-F238E27FC236}">
                <a16:creationId xmlns:a16="http://schemas.microsoft.com/office/drawing/2014/main" id="{D4C54FEF-F348-4B70-A59C-ADC6FD01F863}"/>
              </a:ext>
            </a:extLst>
          </p:cNvPr>
          <p:cNvSpPr/>
          <p:nvPr/>
        </p:nvSpPr>
        <p:spPr>
          <a:xfrm>
            <a:off x="1062733" y="2671627"/>
            <a:ext cx="191621" cy="2767533"/>
          </a:xfrm>
          <a:custGeom>
            <a:avLst/>
            <a:gdLst/>
            <a:ahLst/>
            <a:cxnLst/>
            <a:rect l="l" t="t" r="r" b="b"/>
            <a:pathLst>
              <a:path w="228600" h="2961640">
                <a:moveTo>
                  <a:pt x="228600" y="2961462"/>
                </a:moveTo>
                <a:lnTo>
                  <a:pt x="161093" y="2928382"/>
                </a:lnTo>
                <a:lnTo>
                  <a:pt x="136351" y="2891269"/>
                </a:lnTo>
                <a:lnTo>
                  <a:pt x="120126" y="2844204"/>
                </a:lnTo>
                <a:lnTo>
                  <a:pt x="114300" y="2790012"/>
                </a:lnTo>
                <a:lnTo>
                  <a:pt x="114300" y="1652181"/>
                </a:lnTo>
                <a:lnTo>
                  <a:pt x="108473" y="1597988"/>
                </a:lnTo>
                <a:lnTo>
                  <a:pt x="92248" y="1550924"/>
                </a:lnTo>
                <a:lnTo>
                  <a:pt x="67506" y="1513810"/>
                </a:lnTo>
                <a:lnTo>
                  <a:pt x="36129" y="1489471"/>
                </a:lnTo>
                <a:lnTo>
                  <a:pt x="0" y="1480731"/>
                </a:lnTo>
                <a:lnTo>
                  <a:pt x="36129" y="1471990"/>
                </a:lnTo>
                <a:lnTo>
                  <a:pt x="67506" y="1447651"/>
                </a:lnTo>
                <a:lnTo>
                  <a:pt x="92248" y="1410538"/>
                </a:lnTo>
                <a:lnTo>
                  <a:pt x="108473" y="1363473"/>
                </a:lnTo>
                <a:lnTo>
                  <a:pt x="114300" y="13092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5">
            <a:extLst>
              <a:ext uri="{FF2B5EF4-FFF2-40B4-BE49-F238E27FC236}">
                <a16:creationId xmlns:a16="http://schemas.microsoft.com/office/drawing/2014/main" id="{E2702BF7-6C2C-4E48-BCE6-2232C9064659}"/>
              </a:ext>
            </a:extLst>
          </p:cNvPr>
          <p:cNvSpPr txBox="1"/>
          <p:nvPr/>
        </p:nvSpPr>
        <p:spPr>
          <a:xfrm>
            <a:off x="445539" y="3861048"/>
            <a:ext cx="49041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D7608D5-2217-47EB-B606-18311E6577FE}"/>
              </a:ext>
            </a:extLst>
          </p:cNvPr>
          <p:cNvSpPr txBox="1"/>
          <p:nvPr/>
        </p:nvSpPr>
        <p:spPr>
          <a:xfrm>
            <a:off x="1757642" y="4281665"/>
            <a:ext cx="346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itchFamily="34" charset="0"/>
              </a:rPr>
              <a:t>……</a:t>
            </a:r>
            <a:endParaRPr lang="zh-CN" altLang="en-US" dirty="0">
              <a:latin typeface="Calibri" pitchFamily="34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66E0D449-EEE7-4ECB-802C-C0DE19B33977}"/>
              </a:ext>
            </a:extLst>
          </p:cNvPr>
          <p:cNvGrpSpPr/>
          <p:nvPr/>
        </p:nvGrpSpPr>
        <p:grpSpPr>
          <a:xfrm>
            <a:off x="1582989" y="2650380"/>
            <a:ext cx="3564844" cy="757373"/>
            <a:chOff x="1480475" y="2650380"/>
            <a:chExt cx="3564844" cy="757373"/>
          </a:xfrm>
        </p:grpSpPr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8B55DE6C-E62C-4453-8080-853B28518790}"/>
                </a:ext>
              </a:extLst>
            </p:cNvPr>
            <p:cNvSpPr/>
            <p:nvPr/>
          </p:nvSpPr>
          <p:spPr bwMode="auto">
            <a:xfrm>
              <a:off x="1480475" y="2650380"/>
              <a:ext cx="3564844" cy="757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48" name="Rectangle 71">
              <a:extLst>
                <a:ext uri="{FF2B5EF4-FFF2-40B4-BE49-F238E27FC236}">
                  <a16:creationId xmlns:a16="http://schemas.microsoft.com/office/drawing/2014/main" id="{4EBF4A74-B703-42C0-9D60-3F0A9DB2EC72}"/>
                </a:ext>
              </a:extLst>
            </p:cNvPr>
            <p:cNvSpPr/>
            <p:nvPr/>
          </p:nvSpPr>
          <p:spPr bwMode="auto">
            <a:xfrm>
              <a:off x="2082824" y="2742734"/>
              <a:ext cx="71799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标记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49" name="Rectangle 72">
              <a:extLst>
                <a:ext uri="{FF2B5EF4-FFF2-40B4-BE49-F238E27FC236}">
                  <a16:creationId xmlns:a16="http://schemas.microsoft.com/office/drawing/2014/main" id="{4A1DD367-CC05-4B8B-B324-D32F3420824C}"/>
                </a:ext>
              </a:extLst>
            </p:cNvPr>
            <p:cNvSpPr/>
            <p:nvPr/>
          </p:nvSpPr>
          <p:spPr bwMode="auto">
            <a:xfrm>
              <a:off x="1536082" y="2742734"/>
              <a:ext cx="504056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有效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C83D419F-3D69-4E8A-B6CE-99B7D22BC3D6}"/>
                </a:ext>
              </a:extLst>
            </p:cNvPr>
            <p:cNvSpPr/>
            <p:nvPr/>
          </p:nvSpPr>
          <p:spPr bwMode="auto">
            <a:xfrm>
              <a:off x="2857734" y="2742336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1" name="Rectangle 65">
              <a:extLst>
                <a:ext uri="{FF2B5EF4-FFF2-40B4-BE49-F238E27FC236}">
                  <a16:creationId xmlns:a16="http://schemas.microsoft.com/office/drawing/2014/main" id="{308B7BF4-A523-4277-ABB6-5CD0F07A9689}"/>
                </a:ext>
              </a:extLst>
            </p:cNvPr>
            <p:cNvSpPr/>
            <p:nvPr/>
          </p:nvSpPr>
          <p:spPr bwMode="auto">
            <a:xfrm>
              <a:off x="3119753" y="2742336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944A07EC-5BF2-4547-93CA-BB13D7734B47}"/>
                </a:ext>
              </a:extLst>
            </p:cNvPr>
            <p:cNvSpPr/>
            <p:nvPr/>
          </p:nvSpPr>
          <p:spPr bwMode="auto">
            <a:xfrm>
              <a:off x="3380548" y="2742336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E87815EF-0EB5-47BE-B31F-250CD1513685}"/>
                </a:ext>
              </a:extLst>
            </p:cNvPr>
            <p:cNvSpPr/>
            <p:nvPr/>
          </p:nvSpPr>
          <p:spPr bwMode="auto">
            <a:xfrm>
              <a:off x="3653967" y="274153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54" name="Rectangle 65">
              <a:extLst>
                <a:ext uri="{FF2B5EF4-FFF2-40B4-BE49-F238E27FC236}">
                  <a16:creationId xmlns:a16="http://schemas.microsoft.com/office/drawing/2014/main" id="{94DDC153-2284-4420-A6AF-549C64BABDB8}"/>
                </a:ext>
              </a:extLst>
            </p:cNvPr>
            <p:cNvSpPr/>
            <p:nvPr/>
          </p:nvSpPr>
          <p:spPr bwMode="auto">
            <a:xfrm>
              <a:off x="3915986" y="274153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35468E2C-F1D2-4105-AB79-D92252D6EDD4}"/>
                </a:ext>
              </a:extLst>
            </p:cNvPr>
            <p:cNvSpPr/>
            <p:nvPr/>
          </p:nvSpPr>
          <p:spPr bwMode="auto">
            <a:xfrm>
              <a:off x="4176781" y="274153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56" name="Rectangle 65">
              <a:extLst>
                <a:ext uri="{FF2B5EF4-FFF2-40B4-BE49-F238E27FC236}">
                  <a16:creationId xmlns:a16="http://schemas.microsoft.com/office/drawing/2014/main" id="{6A635E09-4369-4741-9D4A-3512CCE69173}"/>
                </a:ext>
              </a:extLst>
            </p:cNvPr>
            <p:cNvSpPr/>
            <p:nvPr/>
          </p:nvSpPr>
          <p:spPr bwMode="auto">
            <a:xfrm>
              <a:off x="4448939" y="274153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57C53DAD-330B-4343-AA70-3AFC998449D4}"/>
                </a:ext>
              </a:extLst>
            </p:cNvPr>
            <p:cNvSpPr/>
            <p:nvPr/>
          </p:nvSpPr>
          <p:spPr bwMode="auto">
            <a:xfrm>
              <a:off x="4709734" y="274153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7</a:t>
              </a:r>
            </a:p>
          </p:txBody>
        </p: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2E453699-A80B-48A2-8F88-9C9E93AB86C5}"/>
                </a:ext>
              </a:extLst>
            </p:cNvPr>
            <p:cNvGrpSpPr/>
            <p:nvPr/>
          </p:nvGrpSpPr>
          <p:grpSpPr>
            <a:xfrm>
              <a:off x="1536082" y="3071417"/>
              <a:ext cx="3456843" cy="271666"/>
              <a:chOff x="1691221" y="4005064"/>
              <a:chExt cx="3456843" cy="271666"/>
            </a:xfrm>
          </p:grpSpPr>
          <p:sp>
            <p:nvSpPr>
              <p:cNvPr id="159" name="Rectangle 71">
                <a:extLst>
                  <a:ext uri="{FF2B5EF4-FFF2-40B4-BE49-F238E27FC236}">
                    <a16:creationId xmlns:a16="http://schemas.microsoft.com/office/drawing/2014/main" id="{01BED41F-1F5D-48FA-BF48-84887BA7E889}"/>
                  </a:ext>
                </a:extLst>
              </p:cNvPr>
              <p:cNvSpPr/>
              <p:nvPr/>
            </p:nvSpPr>
            <p:spPr bwMode="auto">
              <a:xfrm>
                <a:off x="2237963" y="4005064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60" name="Rectangle 72">
                <a:extLst>
                  <a:ext uri="{FF2B5EF4-FFF2-40B4-BE49-F238E27FC236}">
                    <a16:creationId xmlns:a16="http://schemas.microsoft.com/office/drawing/2014/main" id="{09A147F2-1281-49E5-B76C-00BB208F4130}"/>
                  </a:ext>
                </a:extLst>
              </p:cNvPr>
              <p:cNvSpPr/>
              <p:nvPr/>
            </p:nvSpPr>
            <p:spPr bwMode="auto">
              <a:xfrm>
                <a:off x="1691221" y="4005064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61" name="Rectangle 64">
                <a:extLst>
                  <a:ext uri="{FF2B5EF4-FFF2-40B4-BE49-F238E27FC236}">
                    <a16:creationId xmlns:a16="http://schemas.microsoft.com/office/drawing/2014/main" id="{76521C8F-4097-405F-B147-4EE0ED65C686}"/>
                  </a:ext>
                </a:extLst>
              </p:cNvPr>
              <p:cNvSpPr/>
              <p:nvPr/>
            </p:nvSpPr>
            <p:spPr bwMode="auto">
              <a:xfrm>
                <a:off x="3023459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62" name="Rectangle 65">
                <a:extLst>
                  <a:ext uri="{FF2B5EF4-FFF2-40B4-BE49-F238E27FC236}">
                    <a16:creationId xmlns:a16="http://schemas.microsoft.com/office/drawing/2014/main" id="{250D6AEE-18C2-42FE-9E09-142E4C33F624}"/>
                  </a:ext>
                </a:extLst>
              </p:cNvPr>
              <p:cNvSpPr/>
              <p:nvPr/>
            </p:nvSpPr>
            <p:spPr bwMode="auto">
              <a:xfrm>
                <a:off x="3285478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63" name="Rectangle 66">
                <a:extLst>
                  <a:ext uri="{FF2B5EF4-FFF2-40B4-BE49-F238E27FC236}">
                    <a16:creationId xmlns:a16="http://schemas.microsoft.com/office/drawing/2014/main" id="{4BE971DC-4C23-46C7-8EB6-AFA798299719}"/>
                  </a:ext>
                </a:extLst>
              </p:cNvPr>
              <p:cNvSpPr/>
              <p:nvPr/>
            </p:nvSpPr>
            <p:spPr bwMode="auto">
              <a:xfrm>
                <a:off x="3546273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64" name="Rectangle 64">
                <a:extLst>
                  <a:ext uri="{FF2B5EF4-FFF2-40B4-BE49-F238E27FC236}">
                    <a16:creationId xmlns:a16="http://schemas.microsoft.com/office/drawing/2014/main" id="{2F1094FB-5BA9-4A41-BB9B-760DF8EA0BD1}"/>
                  </a:ext>
                </a:extLst>
              </p:cNvPr>
              <p:cNvSpPr/>
              <p:nvPr/>
            </p:nvSpPr>
            <p:spPr bwMode="auto">
              <a:xfrm>
                <a:off x="3819692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65" name="Rectangle 65">
                <a:extLst>
                  <a:ext uri="{FF2B5EF4-FFF2-40B4-BE49-F238E27FC236}">
                    <a16:creationId xmlns:a16="http://schemas.microsoft.com/office/drawing/2014/main" id="{190898D9-A4D1-4053-890E-942C8D6CB4B7}"/>
                  </a:ext>
                </a:extLst>
              </p:cNvPr>
              <p:cNvSpPr/>
              <p:nvPr/>
            </p:nvSpPr>
            <p:spPr bwMode="auto">
              <a:xfrm>
                <a:off x="4081711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66" name="Rectangle 66">
                <a:extLst>
                  <a:ext uri="{FF2B5EF4-FFF2-40B4-BE49-F238E27FC236}">
                    <a16:creationId xmlns:a16="http://schemas.microsoft.com/office/drawing/2014/main" id="{BF579355-DDAE-4CD3-8E21-8A805B1CBFE4}"/>
                  </a:ext>
                </a:extLst>
              </p:cNvPr>
              <p:cNvSpPr/>
              <p:nvPr/>
            </p:nvSpPr>
            <p:spPr bwMode="auto">
              <a:xfrm>
                <a:off x="4342506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67" name="Rectangle 65">
                <a:extLst>
                  <a:ext uri="{FF2B5EF4-FFF2-40B4-BE49-F238E27FC236}">
                    <a16:creationId xmlns:a16="http://schemas.microsoft.com/office/drawing/2014/main" id="{441E8306-907A-419E-9866-187D0A05FBCB}"/>
                  </a:ext>
                </a:extLst>
              </p:cNvPr>
              <p:cNvSpPr/>
              <p:nvPr/>
            </p:nvSpPr>
            <p:spPr bwMode="auto">
              <a:xfrm>
                <a:off x="4614664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68" name="Rectangle 66">
                <a:extLst>
                  <a:ext uri="{FF2B5EF4-FFF2-40B4-BE49-F238E27FC236}">
                    <a16:creationId xmlns:a16="http://schemas.microsoft.com/office/drawing/2014/main" id="{A8E95FA0-8E6E-4D75-B525-1E46F3E23F85}"/>
                  </a:ext>
                </a:extLst>
              </p:cNvPr>
              <p:cNvSpPr/>
              <p:nvPr/>
            </p:nvSpPr>
            <p:spPr bwMode="auto">
              <a:xfrm>
                <a:off x="4875459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</p:grp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BB7E702F-8562-41A7-B7E8-EBB23CD343F9}"/>
              </a:ext>
            </a:extLst>
          </p:cNvPr>
          <p:cNvGrpSpPr/>
          <p:nvPr/>
        </p:nvGrpSpPr>
        <p:grpSpPr>
          <a:xfrm>
            <a:off x="1582989" y="3542617"/>
            <a:ext cx="3564844" cy="757373"/>
            <a:chOff x="1505870" y="3542617"/>
            <a:chExt cx="3564844" cy="757373"/>
          </a:xfrm>
        </p:grpSpPr>
        <p:sp>
          <p:nvSpPr>
            <p:cNvPr id="169" name="Rectangle 33">
              <a:extLst>
                <a:ext uri="{FF2B5EF4-FFF2-40B4-BE49-F238E27FC236}">
                  <a16:creationId xmlns:a16="http://schemas.microsoft.com/office/drawing/2014/main" id="{8E025198-769E-4C50-96CA-AED6B7C01262}"/>
                </a:ext>
              </a:extLst>
            </p:cNvPr>
            <p:cNvSpPr/>
            <p:nvPr/>
          </p:nvSpPr>
          <p:spPr bwMode="auto">
            <a:xfrm>
              <a:off x="1505870" y="3542617"/>
              <a:ext cx="3564844" cy="757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70" name="Rectangle 71">
              <a:extLst>
                <a:ext uri="{FF2B5EF4-FFF2-40B4-BE49-F238E27FC236}">
                  <a16:creationId xmlns:a16="http://schemas.microsoft.com/office/drawing/2014/main" id="{0200E3CA-0764-43CD-8C22-33D945EBD083}"/>
                </a:ext>
              </a:extLst>
            </p:cNvPr>
            <p:cNvSpPr/>
            <p:nvPr/>
          </p:nvSpPr>
          <p:spPr bwMode="auto">
            <a:xfrm>
              <a:off x="2108219" y="3634971"/>
              <a:ext cx="71799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标记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1" name="Rectangle 72">
              <a:extLst>
                <a:ext uri="{FF2B5EF4-FFF2-40B4-BE49-F238E27FC236}">
                  <a16:creationId xmlns:a16="http://schemas.microsoft.com/office/drawing/2014/main" id="{49A17E26-CD34-4AFC-92AF-BB0F330FBF80}"/>
                </a:ext>
              </a:extLst>
            </p:cNvPr>
            <p:cNvSpPr/>
            <p:nvPr/>
          </p:nvSpPr>
          <p:spPr bwMode="auto">
            <a:xfrm>
              <a:off x="1561477" y="3634971"/>
              <a:ext cx="504056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有效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2" name="Rectangle 64">
              <a:extLst>
                <a:ext uri="{FF2B5EF4-FFF2-40B4-BE49-F238E27FC236}">
                  <a16:creationId xmlns:a16="http://schemas.microsoft.com/office/drawing/2014/main" id="{1D15E0F6-6F0D-47F4-AB6D-0610465FC160}"/>
                </a:ext>
              </a:extLst>
            </p:cNvPr>
            <p:cNvSpPr/>
            <p:nvPr/>
          </p:nvSpPr>
          <p:spPr bwMode="auto">
            <a:xfrm>
              <a:off x="2883129" y="363457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3" name="Rectangle 65">
              <a:extLst>
                <a:ext uri="{FF2B5EF4-FFF2-40B4-BE49-F238E27FC236}">
                  <a16:creationId xmlns:a16="http://schemas.microsoft.com/office/drawing/2014/main" id="{B63AC75E-1256-475C-8360-CD688215BA1A}"/>
                </a:ext>
              </a:extLst>
            </p:cNvPr>
            <p:cNvSpPr/>
            <p:nvPr/>
          </p:nvSpPr>
          <p:spPr bwMode="auto">
            <a:xfrm>
              <a:off x="3145148" y="363457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4" name="Rectangle 66">
              <a:extLst>
                <a:ext uri="{FF2B5EF4-FFF2-40B4-BE49-F238E27FC236}">
                  <a16:creationId xmlns:a16="http://schemas.microsoft.com/office/drawing/2014/main" id="{848DB023-DD86-43C8-BE5C-42BA598654CF}"/>
                </a:ext>
              </a:extLst>
            </p:cNvPr>
            <p:cNvSpPr/>
            <p:nvPr/>
          </p:nvSpPr>
          <p:spPr bwMode="auto">
            <a:xfrm>
              <a:off x="3405943" y="363457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75" name="Rectangle 64">
              <a:extLst>
                <a:ext uri="{FF2B5EF4-FFF2-40B4-BE49-F238E27FC236}">
                  <a16:creationId xmlns:a16="http://schemas.microsoft.com/office/drawing/2014/main" id="{B3A9A635-D7A9-4A89-856E-E63E60315F1C}"/>
                </a:ext>
              </a:extLst>
            </p:cNvPr>
            <p:cNvSpPr/>
            <p:nvPr/>
          </p:nvSpPr>
          <p:spPr bwMode="auto">
            <a:xfrm>
              <a:off x="3679362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76" name="Rectangle 65">
              <a:extLst>
                <a:ext uri="{FF2B5EF4-FFF2-40B4-BE49-F238E27FC236}">
                  <a16:creationId xmlns:a16="http://schemas.microsoft.com/office/drawing/2014/main" id="{07764652-D88F-418B-9AE1-9575B9361952}"/>
                </a:ext>
              </a:extLst>
            </p:cNvPr>
            <p:cNvSpPr/>
            <p:nvPr/>
          </p:nvSpPr>
          <p:spPr bwMode="auto">
            <a:xfrm>
              <a:off x="3941381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77" name="Rectangle 66">
              <a:extLst>
                <a:ext uri="{FF2B5EF4-FFF2-40B4-BE49-F238E27FC236}">
                  <a16:creationId xmlns:a16="http://schemas.microsoft.com/office/drawing/2014/main" id="{C44538FD-CDB9-40DA-95EF-33E67C409B2A}"/>
                </a:ext>
              </a:extLst>
            </p:cNvPr>
            <p:cNvSpPr/>
            <p:nvPr/>
          </p:nvSpPr>
          <p:spPr bwMode="auto">
            <a:xfrm>
              <a:off x="4202176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78" name="Rectangle 65">
              <a:extLst>
                <a:ext uri="{FF2B5EF4-FFF2-40B4-BE49-F238E27FC236}">
                  <a16:creationId xmlns:a16="http://schemas.microsoft.com/office/drawing/2014/main" id="{6A3B81D5-357E-4934-8A7B-3A36B9EC452F}"/>
                </a:ext>
              </a:extLst>
            </p:cNvPr>
            <p:cNvSpPr/>
            <p:nvPr/>
          </p:nvSpPr>
          <p:spPr bwMode="auto">
            <a:xfrm>
              <a:off x="4474334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79" name="Rectangle 66">
              <a:extLst>
                <a:ext uri="{FF2B5EF4-FFF2-40B4-BE49-F238E27FC236}">
                  <a16:creationId xmlns:a16="http://schemas.microsoft.com/office/drawing/2014/main" id="{834EF668-DA88-4063-8998-702A33AF6BD9}"/>
                </a:ext>
              </a:extLst>
            </p:cNvPr>
            <p:cNvSpPr/>
            <p:nvPr/>
          </p:nvSpPr>
          <p:spPr bwMode="auto">
            <a:xfrm>
              <a:off x="4735129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7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D40EBDB9-6E1D-4F38-9992-2B3C2E245D2C}"/>
                </a:ext>
              </a:extLst>
            </p:cNvPr>
            <p:cNvGrpSpPr/>
            <p:nvPr/>
          </p:nvGrpSpPr>
          <p:grpSpPr>
            <a:xfrm>
              <a:off x="1561477" y="3963654"/>
              <a:ext cx="3456843" cy="271666"/>
              <a:chOff x="1691221" y="4005064"/>
              <a:chExt cx="3456843" cy="271666"/>
            </a:xfrm>
          </p:grpSpPr>
          <p:sp>
            <p:nvSpPr>
              <p:cNvPr id="181" name="Rectangle 71">
                <a:extLst>
                  <a:ext uri="{FF2B5EF4-FFF2-40B4-BE49-F238E27FC236}">
                    <a16:creationId xmlns:a16="http://schemas.microsoft.com/office/drawing/2014/main" id="{964A1134-6FBC-43C2-AA66-9A0B1EDA3AE6}"/>
                  </a:ext>
                </a:extLst>
              </p:cNvPr>
              <p:cNvSpPr/>
              <p:nvPr/>
            </p:nvSpPr>
            <p:spPr bwMode="auto">
              <a:xfrm>
                <a:off x="2237963" y="4005064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82" name="Rectangle 72">
                <a:extLst>
                  <a:ext uri="{FF2B5EF4-FFF2-40B4-BE49-F238E27FC236}">
                    <a16:creationId xmlns:a16="http://schemas.microsoft.com/office/drawing/2014/main" id="{0B2A2A16-5DDA-4BC1-AFCA-E44F67F16391}"/>
                  </a:ext>
                </a:extLst>
              </p:cNvPr>
              <p:cNvSpPr/>
              <p:nvPr/>
            </p:nvSpPr>
            <p:spPr bwMode="auto">
              <a:xfrm>
                <a:off x="1691221" y="4005064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83" name="Rectangle 64">
                <a:extLst>
                  <a:ext uri="{FF2B5EF4-FFF2-40B4-BE49-F238E27FC236}">
                    <a16:creationId xmlns:a16="http://schemas.microsoft.com/office/drawing/2014/main" id="{C4F17C4D-9C08-43AC-83CC-477BA6A8F5CF}"/>
                  </a:ext>
                </a:extLst>
              </p:cNvPr>
              <p:cNvSpPr/>
              <p:nvPr/>
            </p:nvSpPr>
            <p:spPr bwMode="auto">
              <a:xfrm>
                <a:off x="3023459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84" name="Rectangle 65">
                <a:extLst>
                  <a:ext uri="{FF2B5EF4-FFF2-40B4-BE49-F238E27FC236}">
                    <a16:creationId xmlns:a16="http://schemas.microsoft.com/office/drawing/2014/main" id="{F8F7447B-06C9-4448-83CC-1B363C15C19E}"/>
                  </a:ext>
                </a:extLst>
              </p:cNvPr>
              <p:cNvSpPr/>
              <p:nvPr/>
            </p:nvSpPr>
            <p:spPr bwMode="auto">
              <a:xfrm>
                <a:off x="3285478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85" name="Rectangle 66">
                <a:extLst>
                  <a:ext uri="{FF2B5EF4-FFF2-40B4-BE49-F238E27FC236}">
                    <a16:creationId xmlns:a16="http://schemas.microsoft.com/office/drawing/2014/main" id="{EE686939-8D98-41F4-A1EF-BE898B1DDB45}"/>
                  </a:ext>
                </a:extLst>
              </p:cNvPr>
              <p:cNvSpPr/>
              <p:nvPr/>
            </p:nvSpPr>
            <p:spPr bwMode="auto">
              <a:xfrm>
                <a:off x="3546273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86" name="Rectangle 64">
                <a:extLst>
                  <a:ext uri="{FF2B5EF4-FFF2-40B4-BE49-F238E27FC236}">
                    <a16:creationId xmlns:a16="http://schemas.microsoft.com/office/drawing/2014/main" id="{3C3E7A0A-73B5-4C79-AE04-B703AED0EEFD}"/>
                  </a:ext>
                </a:extLst>
              </p:cNvPr>
              <p:cNvSpPr/>
              <p:nvPr/>
            </p:nvSpPr>
            <p:spPr bwMode="auto">
              <a:xfrm>
                <a:off x="3819692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87" name="Rectangle 65">
                <a:extLst>
                  <a:ext uri="{FF2B5EF4-FFF2-40B4-BE49-F238E27FC236}">
                    <a16:creationId xmlns:a16="http://schemas.microsoft.com/office/drawing/2014/main" id="{8FCA89EA-04A5-4BB2-93C7-FE3105D1E00E}"/>
                  </a:ext>
                </a:extLst>
              </p:cNvPr>
              <p:cNvSpPr/>
              <p:nvPr/>
            </p:nvSpPr>
            <p:spPr bwMode="auto">
              <a:xfrm>
                <a:off x="4081711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88" name="Rectangle 66">
                <a:extLst>
                  <a:ext uri="{FF2B5EF4-FFF2-40B4-BE49-F238E27FC236}">
                    <a16:creationId xmlns:a16="http://schemas.microsoft.com/office/drawing/2014/main" id="{7233A2D4-6E1F-46DF-9990-A39F53839B90}"/>
                  </a:ext>
                </a:extLst>
              </p:cNvPr>
              <p:cNvSpPr/>
              <p:nvPr/>
            </p:nvSpPr>
            <p:spPr bwMode="auto">
              <a:xfrm>
                <a:off x="4342506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89" name="Rectangle 65">
                <a:extLst>
                  <a:ext uri="{FF2B5EF4-FFF2-40B4-BE49-F238E27FC236}">
                    <a16:creationId xmlns:a16="http://schemas.microsoft.com/office/drawing/2014/main" id="{EB8A49BC-7C38-4FA7-8DE3-5131526D4668}"/>
                  </a:ext>
                </a:extLst>
              </p:cNvPr>
              <p:cNvSpPr/>
              <p:nvPr/>
            </p:nvSpPr>
            <p:spPr bwMode="auto">
              <a:xfrm>
                <a:off x="4614664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90" name="Rectangle 66">
                <a:extLst>
                  <a:ext uri="{FF2B5EF4-FFF2-40B4-BE49-F238E27FC236}">
                    <a16:creationId xmlns:a16="http://schemas.microsoft.com/office/drawing/2014/main" id="{147D187E-4A0D-4E22-863A-C1F56FFE6AAE}"/>
                  </a:ext>
                </a:extLst>
              </p:cNvPr>
              <p:cNvSpPr/>
              <p:nvPr/>
            </p:nvSpPr>
            <p:spPr bwMode="auto">
              <a:xfrm>
                <a:off x="4875459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</p:grp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8D4A9041-F770-41EE-93CF-2EA763977554}"/>
              </a:ext>
            </a:extLst>
          </p:cNvPr>
          <p:cNvGrpSpPr/>
          <p:nvPr/>
        </p:nvGrpSpPr>
        <p:grpSpPr>
          <a:xfrm>
            <a:off x="1582989" y="4795888"/>
            <a:ext cx="3564844" cy="757373"/>
            <a:chOff x="1482306" y="4795888"/>
            <a:chExt cx="3564844" cy="757373"/>
          </a:xfrm>
        </p:grpSpPr>
        <p:sp>
          <p:nvSpPr>
            <p:cNvPr id="191" name="Rectangle 33">
              <a:extLst>
                <a:ext uri="{FF2B5EF4-FFF2-40B4-BE49-F238E27FC236}">
                  <a16:creationId xmlns:a16="http://schemas.microsoft.com/office/drawing/2014/main" id="{00FB7836-56C4-44E1-968B-C834A0518066}"/>
                </a:ext>
              </a:extLst>
            </p:cNvPr>
            <p:cNvSpPr/>
            <p:nvPr/>
          </p:nvSpPr>
          <p:spPr bwMode="auto">
            <a:xfrm>
              <a:off x="1482306" y="4795888"/>
              <a:ext cx="3564844" cy="757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92" name="Rectangle 71">
              <a:extLst>
                <a:ext uri="{FF2B5EF4-FFF2-40B4-BE49-F238E27FC236}">
                  <a16:creationId xmlns:a16="http://schemas.microsoft.com/office/drawing/2014/main" id="{0BA33544-A61D-4754-91B3-7CA56D09CC92}"/>
                </a:ext>
              </a:extLst>
            </p:cNvPr>
            <p:cNvSpPr/>
            <p:nvPr/>
          </p:nvSpPr>
          <p:spPr bwMode="auto">
            <a:xfrm>
              <a:off x="2084655" y="4888242"/>
              <a:ext cx="71799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标记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93" name="Rectangle 72">
              <a:extLst>
                <a:ext uri="{FF2B5EF4-FFF2-40B4-BE49-F238E27FC236}">
                  <a16:creationId xmlns:a16="http://schemas.microsoft.com/office/drawing/2014/main" id="{641D5680-EEF2-4FC5-817B-946C547E4837}"/>
                </a:ext>
              </a:extLst>
            </p:cNvPr>
            <p:cNvSpPr/>
            <p:nvPr/>
          </p:nvSpPr>
          <p:spPr bwMode="auto">
            <a:xfrm>
              <a:off x="1537913" y="4888242"/>
              <a:ext cx="504056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有效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94" name="Rectangle 64">
              <a:extLst>
                <a:ext uri="{FF2B5EF4-FFF2-40B4-BE49-F238E27FC236}">
                  <a16:creationId xmlns:a16="http://schemas.microsoft.com/office/drawing/2014/main" id="{54BEF808-31C5-41FC-92DC-CBD4789860A4}"/>
                </a:ext>
              </a:extLst>
            </p:cNvPr>
            <p:cNvSpPr/>
            <p:nvPr/>
          </p:nvSpPr>
          <p:spPr bwMode="auto">
            <a:xfrm>
              <a:off x="2859565" y="4887844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5" name="Rectangle 65">
              <a:extLst>
                <a:ext uri="{FF2B5EF4-FFF2-40B4-BE49-F238E27FC236}">
                  <a16:creationId xmlns:a16="http://schemas.microsoft.com/office/drawing/2014/main" id="{3BE36A9A-6FBE-4FB4-AD39-FA26E1B7217E}"/>
                </a:ext>
              </a:extLst>
            </p:cNvPr>
            <p:cNvSpPr/>
            <p:nvPr/>
          </p:nvSpPr>
          <p:spPr bwMode="auto">
            <a:xfrm>
              <a:off x="3121584" y="4887844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6" name="Rectangle 66">
              <a:extLst>
                <a:ext uri="{FF2B5EF4-FFF2-40B4-BE49-F238E27FC236}">
                  <a16:creationId xmlns:a16="http://schemas.microsoft.com/office/drawing/2014/main" id="{63DB126F-B8BA-4F10-B8FA-838FCF22F0CF}"/>
                </a:ext>
              </a:extLst>
            </p:cNvPr>
            <p:cNvSpPr/>
            <p:nvPr/>
          </p:nvSpPr>
          <p:spPr bwMode="auto">
            <a:xfrm>
              <a:off x="3382379" y="4887844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97" name="Rectangle 64">
              <a:extLst>
                <a:ext uri="{FF2B5EF4-FFF2-40B4-BE49-F238E27FC236}">
                  <a16:creationId xmlns:a16="http://schemas.microsoft.com/office/drawing/2014/main" id="{3D684BEE-F74F-4763-AFC8-EF76C0A31982}"/>
                </a:ext>
              </a:extLst>
            </p:cNvPr>
            <p:cNvSpPr/>
            <p:nvPr/>
          </p:nvSpPr>
          <p:spPr bwMode="auto">
            <a:xfrm>
              <a:off x="3655798" y="4887041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98" name="Rectangle 65">
              <a:extLst>
                <a:ext uri="{FF2B5EF4-FFF2-40B4-BE49-F238E27FC236}">
                  <a16:creationId xmlns:a16="http://schemas.microsoft.com/office/drawing/2014/main" id="{2823665D-DA0B-4A23-AA6F-48FF0FC0B4FB}"/>
                </a:ext>
              </a:extLst>
            </p:cNvPr>
            <p:cNvSpPr/>
            <p:nvPr/>
          </p:nvSpPr>
          <p:spPr bwMode="auto">
            <a:xfrm>
              <a:off x="3917817" y="4887041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99" name="Rectangle 66">
              <a:extLst>
                <a:ext uri="{FF2B5EF4-FFF2-40B4-BE49-F238E27FC236}">
                  <a16:creationId xmlns:a16="http://schemas.microsoft.com/office/drawing/2014/main" id="{90210C43-6333-4408-8A7A-F9A0BE075621}"/>
                </a:ext>
              </a:extLst>
            </p:cNvPr>
            <p:cNvSpPr/>
            <p:nvPr/>
          </p:nvSpPr>
          <p:spPr bwMode="auto">
            <a:xfrm>
              <a:off x="4178612" y="4887041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200" name="Rectangle 65">
              <a:extLst>
                <a:ext uri="{FF2B5EF4-FFF2-40B4-BE49-F238E27FC236}">
                  <a16:creationId xmlns:a16="http://schemas.microsoft.com/office/drawing/2014/main" id="{AAF6ECD5-61E8-48A2-8528-9F53BFEFEAFD}"/>
                </a:ext>
              </a:extLst>
            </p:cNvPr>
            <p:cNvSpPr/>
            <p:nvPr/>
          </p:nvSpPr>
          <p:spPr bwMode="auto">
            <a:xfrm>
              <a:off x="4450770" y="4887041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01" name="Rectangle 66">
              <a:extLst>
                <a:ext uri="{FF2B5EF4-FFF2-40B4-BE49-F238E27FC236}">
                  <a16:creationId xmlns:a16="http://schemas.microsoft.com/office/drawing/2014/main" id="{31A22713-00B4-4BD7-AA0C-0FD5567BB9B7}"/>
                </a:ext>
              </a:extLst>
            </p:cNvPr>
            <p:cNvSpPr/>
            <p:nvPr/>
          </p:nvSpPr>
          <p:spPr bwMode="auto">
            <a:xfrm>
              <a:off x="4711565" y="4887041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7</a:t>
              </a:r>
            </a:p>
          </p:txBody>
        </p: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C8F77D16-F572-4313-9429-E1493F5C9AF7}"/>
                </a:ext>
              </a:extLst>
            </p:cNvPr>
            <p:cNvGrpSpPr/>
            <p:nvPr/>
          </p:nvGrpSpPr>
          <p:grpSpPr>
            <a:xfrm>
              <a:off x="1537913" y="5216925"/>
              <a:ext cx="3456843" cy="271666"/>
              <a:chOff x="1691221" y="4005064"/>
              <a:chExt cx="3456843" cy="271666"/>
            </a:xfrm>
          </p:grpSpPr>
          <p:sp>
            <p:nvSpPr>
              <p:cNvPr id="203" name="Rectangle 71">
                <a:extLst>
                  <a:ext uri="{FF2B5EF4-FFF2-40B4-BE49-F238E27FC236}">
                    <a16:creationId xmlns:a16="http://schemas.microsoft.com/office/drawing/2014/main" id="{814AC403-14F1-4D4A-9B10-19C55D3D93A4}"/>
                  </a:ext>
                </a:extLst>
              </p:cNvPr>
              <p:cNvSpPr/>
              <p:nvPr/>
            </p:nvSpPr>
            <p:spPr bwMode="auto">
              <a:xfrm>
                <a:off x="2237963" y="4005064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04" name="Rectangle 72">
                <a:extLst>
                  <a:ext uri="{FF2B5EF4-FFF2-40B4-BE49-F238E27FC236}">
                    <a16:creationId xmlns:a16="http://schemas.microsoft.com/office/drawing/2014/main" id="{FC6A5251-08FC-48E7-B4A9-05EB719E0955}"/>
                  </a:ext>
                </a:extLst>
              </p:cNvPr>
              <p:cNvSpPr/>
              <p:nvPr/>
            </p:nvSpPr>
            <p:spPr bwMode="auto">
              <a:xfrm>
                <a:off x="1691221" y="4005064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05" name="Rectangle 64">
                <a:extLst>
                  <a:ext uri="{FF2B5EF4-FFF2-40B4-BE49-F238E27FC236}">
                    <a16:creationId xmlns:a16="http://schemas.microsoft.com/office/drawing/2014/main" id="{555F16D6-AB38-4FF8-918D-C17111279E9B}"/>
                  </a:ext>
                </a:extLst>
              </p:cNvPr>
              <p:cNvSpPr/>
              <p:nvPr/>
            </p:nvSpPr>
            <p:spPr bwMode="auto">
              <a:xfrm>
                <a:off x="3023459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06" name="Rectangle 65">
                <a:extLst>
                  <a:ext uri="{FF2B5EF4-FFF2-40B4-BE49-F238E27FC236}">
                    <a16:creationId xmlns:a16="http://schemas.microsoft.com/office/drawing/2014/main" id="{2594A8B6-2074-437E-9CBC-0D7BA72EC3F5}"/>
                  </a:ext>
                </a:extLst>
              </p:cNvPr>
              <p:cNvSpPr/>
              <p:nvPr/>
            </p:nvSpPr>
            <p:spPr bwMode="auto">
              <a:xfrm>
                <a:off x="3285478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07" name="Rectangle 66">
                <a:extLst>
                  <a:ext uri="{FF2B5EF4-FFF2-40B4-BE49-F238E27FC236}">
                    <a16:creationId xmlns:a16="http://schemas.microsoft.com/office/drawing/2014/main" id="{67037E36-7A01-445F-AD42-C2A9AD00860C}"/>
                  </a:ext>
                </a:extLst>
              </p:cNvPr>
              <p:cNvSpPr/>
              <p:nvPr/>
            </p:nvSpPr>
            <p:spPr bwMode="auto">
              <a:xfrm>
                <a:off x="3546273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08" name="Rectangle 64">
                <a:extLst>
                  <a:ext uri="{FF2B5EF4-FFF2-40B4-BE49-F238E27FC236}">
                    <a16:creationId xmlns:a16="http://schemas.microsoft.com/office/drawing/2014/main" id="{02E6A07D-0181-4754-A14C-FBE77D71DA70}"/>
                  </a:ext>
                </a:extLst>
              </p:cNvPr>
              <p:cNvSpPr/>
              <p:nvPr/>
            </p:nvSpPr>
            <p:spPr bwMode="auto">
              <a:xfrm>
                <a:off x="3819692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09" name="Rectangle 65">
                <a:extLst>
                  <a:ext uri="{FF2B5EF4-FFF2-40B4-BE49-F238E27FC236}">
                    <a16:creationId xmlns:a16="http://schemas.microsoft.com/office/drawing/2014/main" id="{355DACEA-C9B3-4011-9A28-82D4A782081C}"/>
                  </a:ext>
                </a:extLst>
              </p:cNvPr>
              <p:cNvSpPr/>
              <p:nvPr/>
            </p:nvSpPr>
            <p:spPr bwMode="auto">
              <a:xfrm>
                <a:off x="4081711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210" name="Rectangle 66">
                <a:extLst>
                  <a:ext uri="{FF2B5EF4-FFF2-40B4-BE49-F238E27FC236}">
                    <a16:creationId xmlns:a16="http://schemas.microsoft.com/office/drawing/2014/main" id="{BB5CF8DD-7073-4AA8-A731-8EDDAF51CC4C}"/>
                  </a:ext>
                </a:extLst>
              </p:cNvPr>
              <p:cNvSpPr/>
              <p:nvPr/>
            </p:nvSpPr>
            <p:spPr bwMode="auto">
              <a:xfrm>
                <a:off x="4342506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11" name="Rectangle 65">
                <a:extLst>
                  <a:ext uri="{FF2B5EF4-FFF2-40B4-BE49-F238E27FC236}">
                    <a16:creationId xmlns:a16="http://schemas.microsoft.com/office/drawing/2014/main" id="{C0A5B8F7-CBE8-4F91-852A-13AFA5BDBA4A}"/>
                  </a:ext>
                </a:extLst>
              </p:cNvPr>
              <p:cNvSpPr/>
              <p:nvPr/>
            </p:nvSpPr>
            <p:spPr bwMode="auto">
              <a:xfrm>
                <a:off x="4614664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12" name="Rectangle 66">
                <a:extLst>
                  <a:ext uri="{FF2B5EF4-FFF2-40B4-BE49-F238E27FC236}">
                    <a16:creationId xmlns:a16="http://schemas.microsoft.com/office/drawing/2014/main" id="{11FBC948-F996-464C-B8E1-330DE6ACDF38}"/>
                  </a:ext>
                </a:extLst>
              </p:cNvPr>
              <p:cNvSpPr/>
              <p:nvPr/>
            </p:nvSpPr>
            <p:spPr bwMode="auto">
              <a:xfrm>
                <a:off x="4875459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565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6" name="object 46"/>
          <p:cNvSpPr/>
          <p:nvPr/>
        </p:nvSpPr>
        <p:spPr>
          <a:xfrm>
            <a:off x="2644929" y="2132780"/>
            <a:ext cx="2765439" cy="1508931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9510" y="2146285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08764" y="3173905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772818" y="2887245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>
                <a:latin typeface="Calibri"/>
                <a:cs typeface="Calibri"/>
              </a:rPr>
              <a:t>?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04923" y="2919604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sz="1800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85910" y="4520153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9" name="object 5">
            <a:extLst>
              <a:ext uri="{FF2B5EF4-FFF2-40B4-BE49-F238E27FC236}">
                <a16:creationId xmlns:a16="http://schemas.microsoft.com/office/drawing/2014/main" id="{4D84268C-9ADE-40F1-A7CF-8209D40AFE18}"/>
              </a:ext>
            </a:extLst>
          </p:cNvPr>
          <p:cNvSpPr txBox="1"/>
          <p:nvPr/>
        </p:nvSpPr>
        <p:spPr>
          <a:xfrm>
            <a:off x="460695" y="1367102"/>
            <a:ext cx="4039298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400" dirty="0">
                <a:latin typeface="Calibri"/>
                <a:cs typeface="Calibri"/>
              </a:rPr>
              <a:t>E = </a:t>
            </a:r>
            <a:r>
              <a:rPr sz="2400" spc="-5" dirty="0">
                <a:latin typeface="Calibri"/>
                <a:cs typeface="Calibri"/>
              </a:rPr>
              <a:t>2: </a:t>
            </a:r>
            <a:r>
              <a:rPr lang="zh-CN" altLang="en-US" sz="2400" spc="-5" dirty="0">
                <a:latin typeface="Calibri"/>
                <a:cs typeface="Calibri"/>
              </a:rPr>
              <a:t>每组两行</a:t>
            </a:r>
            <a:endParaRPr lang="en-US" sz="2400" spc="-5" dirty="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lang="zh-CN" altLang="en-US" sz="2400" spc="-5" dirty="0">
                <a:latin typeface="Calibri"/>
                <a:cs typeface="Calibri"/>
              </a:rPr>
              <a:t>假设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lang="zh-CN" altLang="en-US" sz="2400" spc="-5" dirty="0">
                <a:cs typeface="Calibri"/>
              </a:rPr>
              <a:t>缓存块大小为</a:t>
            </a:r>
            <a:r>
              <a:rPr lang="en-US" altLang="zh-CN" sz="2400" spc="-5" dirty="0">
                <a:cs typeface="Calibri"/>
              </a:rPr>
              <a:t>8</a:t>
            </a:r>
            <a:r>
              <a:rPr lang="zh-CN" altLang="en-US" sz="2400" spc="-5" dirty="0">
                <a:cs typeface="Calibri"/>
              </a:rPr>
              <a:t>字节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35D97CD3-933F-4254-B56B-84FABD848EC3}"/>
              </a:ext>
            </a:extLst>
          </p:cNvPr>
          <p:cNvSpPr/>
          <p:nvPr/>
        </p:nvSpPr>
        <p:spPr>
          <a:xfrm>
            <a:off x="5412273" y="2044990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8">
            <a:extLst>
              <a:ext uri="{FF2B5EF4-FFF2-40B4-BE49-F238E27FC236}">
                <a16:creationId xmlns:a16="http://schemas.microsoft.com/office/drawing/2014/main" id="{FAEDF109-7AF7-4E14-9616-A5978370FE6A}"/>
              </a:ext>
            </a:extLst>
          </p:cNvPr>
          <p:cNvSpPr/>
          <p:nvPr/>
        </p:nvSpPr>
        <p:spPr>
          <a:xfrm>
            <a:off x="5412273" y="2044990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7C80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zh-CN" b="1" spc="-5" dirty="0">
                <a:latin typeface="Calibri"/>
                <a:cs typeface="Calibri"/>
              </a:rPr>
              <a:t>t </a:t>
            </a:r>
            <a:r>
              <a:rPr lang="zh-CN" altLang="en-US" b="1" spc="-10" dirty="0">
                <a:latin typeface="Calibri"/>
                <a:cs typeface="Calibri"/>
              </a:rPr>
              <a:t>位</a:t>
            </a:r>
            <a:endParaRPr dirty="0"/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0EA1A3CB-D3B2-4CC7-874A-DA94AA3FA8FE}"/>
              </a:ext>
            </a:extLst>
          </p:cNvPr>
          <p:cNvSpPr txBox="1"/>
          <p:nvPr/>
        </p:nvSpPr>
        <p:spPr>
          <a:xfrm>
            <a:off x="6856530" y="2451235"/>
            <a:ext cx="23380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algn="r">
              <a:lnSpc>
                <a:spcPct val="100000"/>
              </a:lnSpc>
              <a:defRPr sz="2000">
                <a:latin typeface="Calibri"/>
                <a:cs typeface="Calibri"/>
              </a:defRPr>
            </a:lvl1pPr>
          </a:lstStyle>
          <a:p>
            <a:pPr algn="l"/>
            <a:r>
              <a:rPr lang="zh-CN" altLang="en-US" dirty="0"/>
              <a:t>选择组</a:t>
            </a:r>
            <a:endParaRPr dirty="0"/>
          </a:p>
        </p:txBody>
      </p:sp>
      <p:sp>
        <p:nvSpPr>
          <p:cNvPr id="73" name="object 62">
            <a:extLst>
              <a:ext uri="{FF2B5EF4-FFF2-40B4-BE49-F238E27FC236}">
                <a16:creationId xmlns:a16="http://schemas.microsoft.com/office/drawing/2014/main" id="{F3564BB5-DD61-40F7-97EA-C999F3D41D55}"/>
              </a:ext>
            </a:extLst>
          </p:cNvPr>
          <p:cNvSpPr txBox="1"/>
          <p:nvPr/>
        </p:nvSpPr>
        <p:spPr>
          <a:xfrm>
            <a:off x="5412273" y="1703715"/>
            <a:ext cx="22733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dirty="0">
                <a:latin typeface="Calibri"/>
                <a:cs typeface="Calibri"/>
              </a:rPr>
              <a:t>short</a:t>
            </a:r>
            <a:r>
              <a:rPr lang="en-US" altLang="zh-CN" sz="2000" spc="-120" dirty="0">
                <a:latin typeface="Calibri"/>
                <a:cs typeface="Calibri"/>
              </a:rPr>
              <a:t> </a:t>
            </a:r>
            <a:r>
              <a:rPr lang="en-US" altLang="zh-CN" sz="2000" spc="-5" dirty="0" err="1">
                <a:latin typeface="Calibri"/>
                <a:cs typeface="Calibri"/>
              </a:rPr>
              <a:t>int</a:t>
            </a:r>
            <a:r>
              <a:rPr lang="zh-CN" altLang="en-US" sz="2000" spc="-5" dirty="0">
                <a:latin typeface="Calibri"/>
                <a:cs typeface="Calibri"/>
              </a:rPr>
              <a:t>地址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4" name="object 10">
            <a:extLst>
              <a:ext uri="{FF2B5EF4-FFF2-40B4-BE49-F238E27FC236}">
                <a16:creationId xmlns:a16="http://schemas.microsoft.com/office/drawing/2014/main" id="{2E358042-8139-47DB-B19C-054F97E6CE5B}"/>
              </a:ext>
            </a:extLst>
          </p:cNvPr>
          <p:cNvSpPr/>
          <p:nvPr/>
        </p:nvSpPr>
        <p:spPr>
          <a:xfrm>
            <a:off x="6402873" y="2044990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zh-CN" b="1" spc="-10" dirty="0">
                <a:latin typeface="Calibri"/>
                <a:cs typeface="Calibri"/>
              </a:rPr>
              <a:t>0</a:t>
            </a:r>
            <a:r>
              <a:rPr lang="en-US" altLang="zh-CN" b="1" spc="-5" dirty="0">
                <a:latin typeface="Calibri"/>
                <a:cs typeface="Calibri"/>
              </a:rPr>
              <a:t>…</a:t>
            </a:r>
            <a:r>
              <a:rPr lang="en-US" altLang="zh-CN" b="1" spc="-10" dirty="0">
                <a:latin typeface="Calibri"/>
                <a:cs typeface="Calibri"/>
              </a:rPr>
              <a:t>0</a:t>
            </a:r>
            <a:r>
              <a:rPr lang="en-US" altLang="zh-CN" b="1" spc="-5" dirty="0">
                <a:latin typeface="Calibri"/>
                <a:cs typeface="Calibri"/>
              </a:rPr>
              <a:t>1</a:t>
            </a:r>
            <a:endParaRPr dirty="0"/>
          </a:p>
        </p:txBody>
      </p:sp>
      <p:sp>
        <p:nvSpPr>
          <p:cNvPr id="75" name="object 11">
            <a:extLst>
              <a:ext uri="{FF2B5EF4-FFF2-40B4-BE49-F238E27FC236}">
                <a16:creationId xmlns:a16="http://schemas.microsoft.com/office/drawing/2014/main" id="{C55A2DE7-4DB7-4C55-81F8-60059FA7A899}"/>
              </a:ext>
            </a:extLst>
          </p:cNvPr>
          <p:cNvSpPr/>
          <p:nvPr/>
        </p:nvSpPr>
        <p:spPr>
          <a:xfrm>
            <a:off x="7164873" y="2044990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zh-CN" b="1" spc="-10" dirty="0">
                <a:latin typeface="Calibri"/>
                <a:cs typeface="Calibri"/>
              </a:rPr>
              <a:t>100</a:t>
            </a:r>
            <a:endParaRPr dirty="0"/>
          </a:p>
        </p:txBody>
      </p:sp>
      <p:sp>
        <p:nvSpPr>
          <p:cNvPr id="76" name="object 32">
            <a:extLst>
              <a:ext uri="{FF2B5EF4-FFF2-40B4-BE49-F238E27FC236}">
                <a16:creationId xmlns:a16="http://schemas.microsoft.com/office/drawing/2014/main" id="{26A090D2-C024-4597-BC9D-FC205A235870}"/>
              </a:ext>
            </a:extLst>
          </p:cNvPr>
          <p:cNvSpPr/>
          <p:nvPr/>
        </p:nvSpPr>
        <p:spPr>
          <a:xfrm>
            <a:off x="5200458" y="2316135"/>
            <a:ext cx="1581533" cy="1647519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3AE4095-AA82-4FE7-B506-7094788678E8}"/>
              </a:ext>
            </a:extLst>
          </p:cNvPr>
          <p:cNvGrpSpPr/>
          <p:nvPr/>
        </p:nvGrpSpPr>
        <p:grpSpPr>
          <a:xfrm>
            <a:off x="1582989" y="3542617"/>
            <a:ext cx="3564844" cy="757373"/>
            <a:chOff x="1505870" y="3542617"/>
            <a:chExt cx="3564844" cy="757373"/>
          </a:xfrm>
        </p:grpSpPr>
        <p:sp>
          <p:nvSpPr>
            <p:cNvPr id="128" name="Rectangle 33">
              <a:extLst>
                <a:ext uri="{FF2B5EF4-FFF2-40B4-BE49-F238E27FC236}">
                  <a16:creationId xmlns:a16="http://schemas.microsoft.com/office/drawing/2014/main" id="{7FF74041-4CFE-47B2-8922-60D45FC6D523}"/>
                </a:ext>
              </a:extLst>
            </p:cNvPr>
            <p:cNvSpPr/>
            <p:nvPr/>
          </p:nvSpPr>
          <p:spPr bwMode="auto">
            <a:xfrm>
              <a:off x="1505870" y="3542617"/>
              <a:ext cx="3564844" cy="757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29" name="Rectangle 71">
              <a:extLst>
                <a:ext uri="{FF2B5EF4-FFF2-40B4-BE49-F238E27FC236}">
                  <a16:creationId xmlns:a16="http://schemas.microsoft.com/office/drawing/2014/main" id="{44521AB1-AAF5-40B9-83CE-66C88C57EF4F}"/>
                </a:ext>
              </a:extLst>
            </p:cNvPr>
            <p:cNvSpPr/>
            <p:nvPr/>
          </p:nvSpPr>
          <p:spPr bwMode="auto">
            <a:xfrm>
              <a:off x="2108219" y="3634971"/>
              <a:ext cx="71799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标记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0" name="Rectangle 72">
              <a:extLst>
                <a:ext uri="{FF2B5EF4-FFF2-40B4-BE49-F238E27FC236}">
                  <a16:creationId xmlns:a16="http://schemas.microsoft.com/office/drawing/2014/main" id="{B0FD3F48-D759-40C6-A2C4-1DF3DF361CA7}"/>
                </a:ext>
              </a:extLst>
            </p:cNvPr>
            <p:cNvSpPr/>
            <p:nvPr/>
          </p:nvSpPr>
          <p:spPr bwMode="auto">
            <a:xfrm>
              <a:off x="1561477" y="3634971"/>
              <a:ext cx="504056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有效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E3967248-7A87-4F07-82F6-5CB64EEAAAE5}"/>
                </a:ext>
              </a:extLst>
            </p:cNvPr>
            <p:cNvSpPr/>
            <p:nvPr/>
          </p:nvSpPr>
          <p:spPr bwMode="auto">
            <a:xfrm>
              <a:off x="2883129" y="363457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2" name="Rectangle 65">
              <a:extLst>
                <a:ext uri="{FF2B5EF4-FFF2-40B4-BE49-F238E27FC236}">
                  <a16:creationId xmlns:a16="http://schemas.microsoft.com/office/drawing/2014/main" id="{5A4EDAC6-E7DF-429A-B68D-1CECD78916B3}"/>
                </a:ext>
              </a:extLst>
            </p:cNvPr>
            <p:cNvSpPr/>
            <p:nvPr/>
          </p:nvSpPr>
          <p:spPr bwMode="auto">
            <a:xfrm>
              <a:off x="3145148" y="363457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3" name="Rectangle 66">
              <a:extLst>
                <a:ext uri="{FF2B5EF4-FFF2-40B4-BE49-F238E27FC236}">
                  <a16:creationId xmlns:a16="http://schemas.microsoft.com/office/drawing/2014/main" id="{A11E5082-4813-4824-BF5B-AB1D2F6B3CBB}"/>
                </a:ext>
              </a:extLst>
            </p:cNvPr>
            <p:cNvSpPr/>
            <p:nvPr/>
          </p:nvSpPr>
          <p:spPr bwMode="auto">
            <a:xfrm>
              <a:off x="3405943" y="363457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34" name="Rectangle 64">
              <a:extLst>
                <a:ext uri="{FF2B5EF4-FFF2-40B4-BE49-F238E27FC236}">
                  <a16:creationId xmlns:a16="http://schemas.microsoft.com/office/drawing/2014/main" id="{3B22D843-64E7-482D-A534-5F8E46ACD853}"/>
                </a:ext>
              </a:extLst>
            </p:cNvPr>
            <p:cNvSpPr/>
            <p:nvPr/>
          </p:nvSpPr>
          <p:spPr bwMode="auto">
            <a:xfrm>
              <a:off x="3679362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35" name="Rectangle 65">
              <a:extLst>
                <a:ext uri="{FF2B5EF4-FFF2-40B4-BE49-F238E27FC236}">
                  <a16:creationId xmlns:a16="http://schemas.microsoft.com/office/drawing/2014/main" id="{1AE3D05A-077C-4125-AEDC-A444E84F45C1}"/>
                </a:ext>
              </a:extLst>
            </p:cNvPr>
            <p:cNvSpPr/>
            <p:nvPr/>
          </p:nvSpPr>
          <p:spPr bwMode="auto">
            <a:xfrm>
              <a:off x="3941381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36" name="Rectangle 66">
              <a:extLst>
                <a:ext uri="{FF2B5EF4-FFF2-40B4-BE49-F238E27FC236}">
                  <a16:creationId xmlns:a16="http://schemas.microsoft.com/office/drawing/2014/main" id="{93164F4F-6045-4914-8919-7B13797A3139}"/>
                </a:ext>
              </a:extLst>
            </p:cNvPr>
            <p:cNvSpPr/>
            <p:nvPr/>
          </p:nvSpPr>
          <p:spPr bwMode="auto">
            <a:xfrm>
              <a:off x="4202176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37" name="Rectangle 65">
              <a:extLst>
                <a:ext uri="{FF2B5EF4-FFF2-40B4-BE49-F238E27FC236}">
                  <a16:creationId xmlns:a16="http://schemas.microsoft.com/office/drawing/2014/main" id="{996285A1-B715-4C9B-A795-230B890819D5}"/>
                </a:ext>
              </a:extLst>
            </p:cNvPr>
            <p:cNvSpPr/>
            <p:nvPr/>
          </p:nvSpPr>
          <p:spPr bwMode="auto">
            <a:xfrm>
              <a:off x="4474334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38" name="Rectangle 66">
              <a:extLst>
                <a:ext uri="{FF2B5EF4-FFF2-40B4-BE49-F238E27FC236}">
                  <a16:creationId xmlns:a16="http://schemas.microsoft.com/office/drawing/2014/main" id="{D40640B5-290B-43AD-87E1-BB0BD53F6D33}"/>
                </a:ext>
              </a:extLst>
            </p:cNvPr>
            <p:cNvSpPr/>
            <p:nvPr/>
          </p:nvSpPr>
          <p:spPr bwMode="auto">
            <a:xfrm>
              <a:off x="4735129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7</a:t>
              </a:r>
            </a:p>
          </p:txBody>
        </p: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5EC1251-4D84-4AF8-9341-8DE54F104604}"/>
                </a:ext>
              </a:extLst>
            </p:cNvPr>
            <p:cNvGrpSpPr/>
            <p:nvPr/>
          </p:nvGrpSpPr>
          <p:grpSpPr>
            <a:xfrm>
              <a:off x="1561477" y="3963654"/>
              <a:ext cx="3456843" cy="271666"/>
              <a:chOff x="1691221" y="4005064"/>
              <a:chExt cx="3456843" cy="271666"/>
            </a:xfrm>
          </p:grpSpPr>
          <p:sp>
            <p:nvSpPr>
              <p:cNvPr id="140" name="Rectangle 71">
                <a:extLst>
                  <a:ext uri="{FF2B5EF4-FFF2-40B4-BE49-F238E27FC236}">
                    <a16:creationId xmlns:a16="http://schemas.microsoft.com/office/drawing/2014/main" id="{D8FBAAF8-D9BB-4295-8489-057F02D0B74A}"/>
                  </a:ext>
                </a:extLst>
              </p:cNvPr>
              <p:cNvSpPr/>
              <p:nvPr/>
            </p:nvSpPr>
            <p:spPr bwMode="auto">
              <a:xfrm>
                <a:off x="2237963" y="4005064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41" name="Rectangle 72">
                <a:extLst>
                  <a:ext uri="{FF2B5EF4-FFF2-40B4-BE49-F238E27FC236}">
                    <a16:creationId xmlns:a16="http://schemas.microsoft.com/office/drawing/2014/main" id="{5D3D1AA0-8EF2-49D7-B7C2-28AAB4A96E50}"/>
                  </a:ext>
                </a:extLst>
              </p:cNvPr>
              <p:cNvSpPr/>
              <p:nvPr/>
            </p:nvSpPr>
            <p:spPr bwMode="auto">
              <a:xfrm>
                <a:off x="1691221" y="4005064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42" name="Rectangle 64">
                <a:extLst>
                  <a:ext uri="{FF2B5EF4-FFF2-40B4-BE49-F238E27FC236}">
                    <a16:creationId xmlns:a16="http://schemas.microsoft.com/office/drawing/2014/main" id="{FE71F608-9BD1-4B83-A1E7-D45CB180BC23}"/>
                  </a:ext>
                </a:extLst>
              </p:cNvPr>
              <p:cNvSpPr/>
              <p:nvPr/>
            </p:nvSpPr>
            <p:spPr bwMode="auto">
              <a:xfrm>
                <a:off x="3023459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43" name="Rectangle 65">
                <a:extLst>
                  <a:ext uri="{FF2B5EF4-FFF2-40B4-BE49-F238E27FC236}">
                    <a16:creationId xmlns:a16="http://schemas.microsoft.com/office/drawing/2014/main" id="{2472A623-43D6-4B31-84A0-259915E82A55}"/>
                  </a:ext>
                </a:extLst>
              </p:cNvPr>
              <p:cNvSpPr/>
              <p:nvPr/>
            </p:nvSpPr>
            <p:spPr bwMode="auto">
              <a:xfrm>
                <a:off x="3285478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44" name="Rectangle 66">
                <a:extLst>
                  <a:ext uri="{FF2B5EF4-FFF2-40B4-BE49-F238E27FC236}">
                    <a16:creationId xmlns:a16="http://schemas.microsoft.com/office/drawing/2014/main" id="{D98E0670-82E5-475C-8E0A-ED23533E206C}"/>
                  </a:ext>
                </a:extLst>
              </p:cNvPr>
              <p:cNvSpPr/>
              <p:nvPr/>
            </p:nvSpPr>
            <p:spPr bwMode="auto">
              <a:xfrm>
                <a:off x="3546273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45" name="Rectangle 64">
                <a:extLst>
                  <a:ext uri="{FF2B5EF4-FFF2-40B4-BE49-F238E27FC236}">
                    <a16:creationId xmlns:a16="http://schemas.microsoft.com/office/drawing/2014/main" id="{58BFB9BC-4542-4566-9450-69A297645777}"/>
                  </a:ext>
                </a:extLst>
              </p:cNvPr>
              <p:cNvSpPr/>
              <p:nvPr/>
            </p:nvSpPr>
            <p:spPr bwMode="auto">
              <a:xfrm>
                <a:off x="3819692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46" name="Rectangle 65">
                <a:extLst>
                  <a:ext uri="{FF2B5EF4-FFF2-40B4-BE49-F238E27FC236}">
                    <a16:creationId xmlns:a16="http://schemas.microsoft.com/office/drawing/2014/main" id="{80A3D4C5-3A7B-496B-868B-D171E5650D4F}"/>
                  </a:ext>
                </a:extLst>
              </p:cNvPr>
              <p:cNvSpPr/>
              <p:nvPr/>
            </p:nvSpPr>
            <p:spPr bwMode="auto">
              <a:xfrm>
                <a:off x="4081711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47" name="Rectangle 66">
                <a:extLst>
                  <a:ext uri="{FF2B5EF4-FFF2-40B4-BE49-F238E27FC236}">
                    <a16:creationId xmlns:a16="http://schemas.microsoft.com/office/drawing/2014/main" id="{24FD9232-FC6E-41E7-BB98-1C012658454E}"/>
                  </a:ext>
                </a:extLst>
              </p:cNvPr>
              <p:cNvSpPr/>
              <p:nvPr/>
            </p:nvSpPr>
            <p:spPr bwMode="auto">
              <a:xfrm>
                <a:off x="4342506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48" name="Rectangle 65">
                <a:extLst>
                  <a:ext uri="{FF2B5EF4-FFF2-40B4-BE49-F238E27FC236}">
                    <a16:creationId xmlns:a16="http://schemas.microsoft.com/office/drawing/2014/main" id="{1F123394-47FA-4422-823D-63A15658F351}"/>
                  </a:ext>
                </a:extLst>
              </p:cNvPr>
              <p:cNvSpPr/>
              <p:nvPr/>
            </p:nvSpPr>
            <p:spPr bwMode="auto">
              <a:xfrm>
                <a:off x="4614664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49" name="Rectangle 66">
                <a:extLst>
                  <a:ext uri="{FF2B5EF4-FFF2-40B4-BE49-F238E27FC236}">
                    <a16:creationId xmlns:a16="http://schemas.microsoft.com/office/drawing/2014/main" id="{D6EF15EB-6CC8-4FDC-8388-11FB3BF71A47}"/>
                  </a:ext>
                </a:extLst>
              </p:cNvPr>
              <p:cNvSpPr/>
              <p:nvPr/>
            </p:nvSpPr>
            <p:spPr bwMode="auto">
              <a:xfrm>
                <a:off x="4875459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</p:grp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C6B7D86-6509-4C81-8935-BFCB3E7C9744}"/>
              </a:ext>
            </a:extLst>
          </p:cNvPr>
          <p:cNvGrpSpPr/>
          <p:nvPr/>
        </p:nvGrpSpPr>
        <p:grpSpPr>
          <a:xfrm>
            <a:off x="4188007" y="2316135"/>
            <a:ext cx="3317397" cy="2178337"/>
            <a:chOff x="4188007" y="2316135"/>
            <a:chExt cx="3317397" cy="2178337"/>
          </a:xfrm>
        </p:grpSpPr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1342DAB5-DF85-4937-8DD4-7CD8FFD122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99492" y="2316135"/>
              <a:ext cx="0" cy="217833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D0AD5F16-D541-4977-96DC-49CC0C2E916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88007" y="4494472"/>
              <a:ext cx="3317397" cy="0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5326C72-F224-401D-8C31-91412FE891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8007" y="4227805"/>
              <a:ext cx="0" cy="26666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51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457200" y="5478774"/>
            <a:ext cx="771779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不匹配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在组中选择</a:t>
            </a:r>
            <a:r>
              <a:rPr lang="en-US" altLang="zh-CN" sz="2400" b="1" spc="-5" dirty="0">
                <a:latin typeface="Calibri"/>
                <a:cs typeface="Calibri"/>
              </a:rPr>
              <a:t>1</a:t>
            </a:r>
            <a:r>
              <a:rPr lang="zh-CN" altLang="en-US" sz="2400" b="1" spc="-5" dirty="0">
                <a:latin typeface="Calibri"/>
                <a:cs typeface="Calibri"/>
              </a:rPr>
              <a:t>行用于驱逐和替换</a:t>
            </a:r>
            <a:endParaRPr lang="en-US" sz="2400" b="1" spc="-5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替换策略</a:t>
            </a:r>
            <a:r>
              <a:rPr sz="2400" b="1" spc="-5" dirty="0">
                <a:latin typeface="Calibri"/>
                <a:cs typeface="Calibri"/>
              </a:rPr>
              <a:t>: </a:t>
            </a:r>
            <a:r>
              <a:rPr lang="zh-CN" altLang="en-US" sz="2400" b="1" spc="-5" dirty="0">
                <a:latin typeface="Calibri"/>
                <a:cs typeface="Calibri"/>
              </a:rPr>
              <a:t>随机</a:t>
            </a:r>
            <a:r>
              <a:rPr sz="2400" b="1" spc="-10" dirty="0">
                <a:latin typeface="Calibri"/>
                <a:cs typeface="Calibri"/>
              </a:rPr>
              <a:t>, </a:t>
            </a:r>
            <a:r>
              <a:rPr lang="zh-CN" altLang="en-US" sz="2400" b="1" spc="-10" dirty="0">
                <a:latin typeface="Calibri"/>
                <a:cs typeface="Calibri"/>
              </a:rPr>
              <a:t>最近最少使用</a:t>
            </a:r>
            <a:r>
              <a:rPr sz="2400" b="1" dirty="0">
                <a:latin typeface="Calibri"/>
                <a:cs typeface="Calibri"/>
              </a:rPr>
              <a:t>(LRU),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…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97C07254-48CB-44E1-AECC-71F8D4928A16}"/>
              </a:ext>
            </a:extLst>
          </p:cNvPr>
          <p:cNvSpPr txBox="1"/>
          <p:nvPr/>
        </p:nvSpPr>
        <p:spPr>
          <a:xfrm>
            <a:off x="460695" y="1367102"/>
            <a:ext cx="4039298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400" dirty="0">
                <a:latin typeface="Calibri"/>
                <a:cs typeface="Calibri"/>
              </a:rPr>
              <a:t>E = </a:t>
            </a:r>
            <a:r>
              <a:rPr sz="2400" spc="-5" dirty="0">
                <a:latin typeface="Calibri"/>
                <a:cs typeface="Calibri"/>
              </a:rPr>
              <a:t>2: </a:t>
            </a:r>
            <a:r>
              <a:rPr lang="zh-CN" altLang="en-US" sz="2400" spc="-5" dirty="0">
                <a:latin typeface="Calibri"/>
                <a:cs typeface="Calibri"/>
              </a:rPr>
              <a:t>每组两行</a:t>
            </a:r>
            <a:endParaRPr lang="en-US" sz="2400" spc="-5" dirty="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lang="zh-CN" altLang="en-US" sz="2400" spc="-5" dirty="0">
                <a:latin typeface="Calibri"/>
                <a:cs typeface="Calibri"/>
              </a:rPr>
              <a:t>假设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lang="zh-CN" altLang="en-US" sz="2400" spc="-5" dirty="0">
                <a:cs typeface="Calibri"/>
              </a:rPr>
              <a:t>缓存块大小为</a:t>
            </a:r>
            <a:r>
              <a:rPr lang="en-US" altLang="zh-CN" sz="2400" spc="-5" dirty="0">
                <a:cs typeface="Calibri"/>
              </a:rPr>
              <a:t>8</a:t>
            </a:r>
            <a:r>
              <a:rPr lang="zh-CN" altLang="en-US" sz="2400" spc="-5" dirty="0">
                <a:cs typeface="Calibri"/>
              </a:rPr>
              <a:t>字节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C2EF2F-76EF-438B-A085-6A6C7F0E049A}"/>
              </a:ext>
            </a:extLst>
          </p:cNvPr>
          <p:cNvSpPr txBox="1"/>
          <p:nvPr/>
        </p:nvSpPr>
        <p:spPr>
          <a:xfrm>
            <a:off x="2574188" y="5121900"/>
            <a:ext cx="280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/>
                <a:cs typeface="Calibri"/>
              </a:rPr>
              <a:t>short </a:t>
            </a:r>
            <a:r>
              <a:rPr lang="en-US" altLang="zh-CN" sz="2000" spc="-5" dirty="0" err="1">
                <a:latin typeface="Calibri"/>
                <a:cs typeface="Calibri"/>
              </a:rPr>
              <a:t>int</a:t>
            </a:r>
            <a:r>
              <a:rPr lang="en-US" altLang="zh-CN" sz="2000" spc="-5" dirty="0">
                <a:latin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cs typeface="Calibri"/>
              </a:rPr>
              <a:t>(2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lang="en-US" altLang="zh-CN" sz="2000" spc="-5" dirty="0">
                <a:latin typeface="Calibri"/>
                <a:cs typeface="Calibri"/>
              </a:rPr>
              <a:t>) </a:t>
            </a:r>
            <a:r>
              <a:rPr lang="zh-CN" altLang="en-US" sz="2000" dirty="0">
                <a:latin typeface="Calibri"/>
                <a:cs typeface="Calibri"/>
              </a:rPr>
              <a:t>在这里</a:t>
            </a:r>
            <a:endParaRPr lang="zh-CN" altLang="en-US" sz="2000" dirty="0">
              <a:latin typeface="Calibri" pitchFamily="34" charset="0"/>
            </a:endParaRPr>
          </a:p>
        </p:txBody>
      </p:sp>
      <p:sp>
        <p:nvSpPr>
          <p:cNvPr id="109" name="object 46">
            <a:extLst>
              <a:ext uri="{FF2B5EF4-FFF2-40B4-BE49-F238E27FC236}">
                <a16:creationId xmlns:a16="http://schemas.microsoft.com/office/drawing/2014/main" id="{48DAB810-7C8C-4455-A30E-841B6765DB9D}"/>
              </a:ext>
            </a:extLst>
          </p:cNvPr>
          <p:cNvSpPr/>
          <p:nvPr/>
        </p:nvSpPr>
        <p:spPr>
          <a:xfrm>
            <a:off x="2644929" y="2132780"/>
            <a:ext cx="2765439" cy="1508931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47">
            <a:extLst>
              <a:ext uri="{FF2B5EF4-FFF2-40B4-BE49-F238E27FC236}">
                <a16:creationId xmlns:a16="http://schemas.microsoft.com/office/drawing/2014/main" id="{866A7543-9914-48A7-BA37-8E2CEFB74E4A}"/>
              </a:ext>
            </a:extLst>
          </p:cNvPr>
          <p:cNvSpPr txBox="1"/>
          <p:nvPr/>
        </p:nvSpPr>
        <p:spPr>
          <a:xfrm>
            <a:off x="3509510" y="2146285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1" name="object 48">
            <a:extLst>
              <a:ext uri="{FF2B5EF4-FFF2-40B4-BE49-F238E27FC236}">
                <a16:creationId xmlns:a16="http://schemas.microsoft.com/office/drawing/2014/main" id="{41C0762C-57D7-4283-983C-5C5DFFDE28F6}"/>
              </a:ext>
            </a:extLst>
          </p:cNvPr>
          <p:cNvSpPr/>
          <p:nvPr/>
        </p:nvSpPr>
        <p:spPr>
          <a:xfrm>
            <a:off x="2008764" y="3173905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49">
            <a:extLst>
              <a:ext uri="{FF2B5EF4-FFF2-40B4-BE49-F238E27FC236}">
                <a16:creationId xmlns:a16="http://schemas.microsoft.com/office/drawing/2014/main" id="{AB361DC7-F201-47BF-9424-C45B892EEEDA}"/>
              </a:ext>
            </a:extLst>
          </p:cNvPr>
          <p:cNvSpPr txBox="1"/>
          <p:nvPr/>
        </p:nvSpPr>
        <p:spPr>
          <a:xfrm>
            <a:off x="1772818" y="2887245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>
                <a:latin typeface="Calibri"/>
                <a:cs typeface="Calibri"/>
              </a:rPr>
              <a:t>?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3" name="object 50">
            <a:extLst>
              <a:ext uri="{FF2B5EF4-FFF2-40B4-BE49-F238E27FC236}">
                <a16:creationId xmlns:a16="http://schemas.microsoft.com/office/drawing/2014/main" id="{932AB140-F912-4571-A7F0-4166F084092B}"/>
              </a:ext>
            </a:extLst>
          </p:cNvPr>
          <p:cNvSpPr txBox="1"/>
          <p:nvPr/>
        </p:nvSpPr>
        <p:spPr>
          <a:xfrm>
            <a:off x="2704923" y="2919604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sz="1800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4" name="object 52">
            <a:extLst>
              <a:ext uri="{FF2B5EF4-FFF2-40B4-BE49-F238E27FC236}">
                <a16:creationId xmlns:a16="http://schemas.microsoft.com/office/drawing/2014/main" id="{A707CA6E-E4E8-4448-A817-0B963EC9B1A7}"/>
              </a:ext>
            </a:extLst>
          </p:cNvPr>
          <p:cNvSpPr txBox="1"/>
          <p:nvPr/>
        </p:nvSpPr>
        <p:spPr>
          <a:xfrm>
            <a:off x="5185910" y="4520153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5" name="object 9">
            <a:extLst>
              <a:ext uri="{FF2B5EF4-FFF2-40B4-BE49-F238E27FC236}">
                <a16:creationId xmlns:a16="http://schemas.microsoft.com/office/drawing/2014/main" id="{94E18C9B-8D68-43CE-A20A-A23307A0FF8C}"/>
              </a:ext>
            </a:extLst>
          </p:cNvPr>
          <p:cNvSpPr/>
          <p:nvPr/>
        </p:nvSpPr>
        <p:spPr>
          <a:xfrm>
            <a:off x="5412273" y="2044990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8">
            <a:extLst>
              <a:ext uri="{FF2B5EF4-FFF2-40B4-BE49-F238E27FC236}">
                <a16:creationId xmlns:a16="http://schemas.microsoft.com/office/drawing/2014/main" id="{52EB4465-41A0-4FEB-B9D2-7DA2A293B8A9}"/>
              </a:ext>
            </a:extLst>
          </p:cNvPr>
          <p:cNvSpPr/>
          <p:nvPr/>
        </p:nvSpPr>
        <p:spPr>
          <a:xfrm>
            <a:off x="5412273" y="2044990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7C80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zh-CN" b="1" spc="-5" dirty="0">
                <a:latin typeface="Calibri"/>
                <a:cs typeface="Calibri"/>
              </a:rPr>
              <a:t>t </a:t>
            </a:r>
            <a:r>
              <a:rPr lang="zh-CN" altLang="en-US" b="1" spc="-10" dirty="0">
                <a:latin typeface="Calibri"/>
                <a:cs typeface="Calibri"/>
              </a:rPr>
              <a:t>位</a:t>
            </a:r>
            <a:endParaRPr dirty="0"/>
          </a:p>
        </p:txBody>
      </p:sp>
      <p:sp>
        <p:nvSpPr>
          <p:cNvPr id="117" name="object 59">
            <a:extLst>
              <a:ext uri="{FF2B5EF4-FFF2-40B4-BE49-F238E27FC236}">
                <a16:creationId xmlns:a16="http://schemas.microsoft.com/office/drawing/2014/main" id="{663C968A-D5E4-44BA-943C-3C82329B0076}"/>
              </a:ext>
            </a:extLst>
          </p:cNvPr>
          <p:cNvSpPr txBox="1"/>
          <p:nvPr/>
        </p:nvSpPr>
        <p:spPr>
          <a:xfrm>
            <a:off x="6856530" y="2451235"/>
            <a:ext cx="23380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algn="r">
              <a:lnSpc>
                <a:spcPct val="100000"/>
              </a:lnSpc>
              <a:defRPr sz="2000">
                <a:latin typeface="Calibri"/>
                <a:cs typeface="Calibri"/>
              </a:defRPr>
            </a:lvl1pPr>
          </a:lstStyle>
          <a:p>
            <a:pPr algn="l"/>
            <a:r>
              <a:rPr lang="zh-CN" altLang="en-US" dirty="0"/>
              <a:t>选择组</a:t>
            </a:r>
            <a:endParaRPr dirty="0"/>
          </a:p>
        </p:txBody>
      </p:sp>
      <p:sp>
        <p:nvSpPr>
          <p:cNvPr id="118" name="object 62">
            <a:extLst>
              <a:ext uri="{FF2B5EF4-FFF2-40B4-BE49-F238E27FC236}">
                <a16:creationId xmlns:a16="http://schemas.microsoft.com/office/drawing/2014/main" id="{DA14AFB5-AF74-4572-A837-4B00E1DF4BBF}"/>
              </a:ext>
            </a:extLst>
          </p:cNvPr>
          <p:cNvSpPr txBox="1"/>
          <p:nvPr/>
        </p:nvSpPr>
        <p:spPr>
          <a:xfrm>
            <a:off x="5412273" y="1703715"/>
            <a:ext cx="22733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dirty="0">
                <a:latin typeface="Calibri"/>
                <a:cs typeface="Calibri"/>
              </a:rPr>
              <a:t>short</a:t>
            </a:r>
            <a:r>
              <a:rPr lang="en-US" altLang="zh-CN" sz="2000" spc="-120" dirty="0">
                <a:latin typeface="Calibri"/>
                <a:cs typeface="Calibri"/>
              </a:rPr>
              <a:t> </a:t>
            </a:r>
            <a:r>
              <a:rPr lang="en-US" altLang="zh-CN" sz="2000" spc="-5" dirty="0" err="1">
                <a:latin typeface="Calibri"/>
                <a:cs typeface="Calibri"/>
              </a:rPr>
              <a:t>int</a:t>
            </a:r>
            <a:r>
              <a:rPr lang="zh-CN" altLang="en-US" sz="2000" spc="-5" dirty="0">
                <a:latin typeface="Calibri"/>
                <a:cs typeface="Calibri"/>
              </a:rPr>
              <a:t>地址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9" name="object 10">
            <a:extLst>
              <a:ext uri="{FF2B5EF4-FFF2-40B4-BE49-F238E27FC236}">
                <a16:creationId xmlns:a16="http://schemas.microsoft.com/office/drawing/2014/main" id="{29423F5B-3A8A-4DFE-B080-EF0898E0FFF6}"/>
              </a:ext>
            </a:extLst>
          </p:cNvPr>
          <p:cNvSpPr/>
          <p:nvPr/>
        </p:nvSpPr>
        <p:spPr>
          <a:xfrm>
            <a:off x="6402873" y="2044990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zh-CN" b="1" spc="-10" dirty="0">
                <a:latin typeface="Calibri"/>
                <a:cs typeface="Calibri"/>
              </a:rPr>
              <a:t>0</a:t>
            </a:r>
            <a:r>
              <a:rPr lang="en-US" altLang="zh-CN" b="1" spc="-5" dirty="0">
                <a:latin typeface="Calibri"/>
                <a:cs typeface="Calibri"/>
              </a:rPr>
              <a:t>…</a:t>
            </a:r>
            <a:r>
              <a:rPr lang="en-US" altLang="zh-CN" b="1" spc="-10" dirty="0">
                <a:latin typeface="Calibri"/>
                <a:cs typeface="Calibri"/>
              </a:rPr>
              <a:t>0</a:t>
            </a:r>
            <a:r>
              <a:rPr lang="en-US" altLang="zh-CN" b="1" spc="-5" dirty="0">
                <a:latin typeface="Calibri"/>
                <a:cs typeface="Calibri"/>
              </a:rPr>
              <a:t>1</a:t>
            </a:r>
            <a:endParaRPr dirty="0"/>
          </a:p>
        </p:txBody>
      </p:sp>
      <p:sp>
        <p:nvSpPr>
          <p:cNvPr id="120" name="object 11">
            <a:extLst>
              <a:ext uri="{FF2B5EF4-FFF2-40B4-BE49-F238E27FC236}">
                <a16:creationId xmlns:a16="http://schemas.microsoft.com/office/drawing/2014/main" id="{B356FC27-61AD-49D1-BC83-0D210DA9CB62}"/>
              </a:ext>
            </a:extLst>
          </p:cNvPr>
          <p:cNvSpPr/>
          <p:nvPr/>
        </p:nvSpPr>
        <p:spPr>
          <a:xfrm>
            <a:off x="7164873" y="2044990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zh-CN" b="1" spc="-10" dirty="0">
                <a:latin typeface="Calibri"/>
                <a:cs typeface="Calibri"/>
              </a:rPr>
              <a:t>100</a:t>
            </a:r>
            <a:endParaRPr dirty="0"/>
          </a:p>
        </p:txBody>
      </p:sp>
      <p:sp>
        <p:nvSpPr>
          <p:cNvPr id="121" name="object 32">
            <a:extLst>
              <a:ext uri="{FF2B5EF4-FFF2-40B4-BE49-F238E27FC236}">
                <a16:creationId xmlns:a16="http://schemas.microsoft.com/office/drawing/2014/main" id="{8CC57FEB-F392-4F5F-BDEC-A214023D9678}"/>
              </a:ext>
            </a:extLst>
          </p:cNvPr>
          <p:cNvSpPr/>
          <p:nvPr/>
        </p:nvSpPr>
        <p:spPr>
          <a:xfrm>
            <a:off x="5200458" y="2316135"/>
            <a:ext cx="1581533" cy="1647519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F82CAC6-DBBE-4B11-B337-3E9255F89F8C}"/>
              </a:ext>
            </a:extLst>
          </p:cNvPr>
          <p:cNvGrpSpPr/>
          <p:nvPr/>
        </p:nvGrpSpPr>
        <p:grpSpPr>
          <a:xfrm>
            <a:off x="1582989" y="3542617"/>
            <a:ext cx="3564844" cy="757373"/>
            <a:chOff x="1505870" y="3542617"/>
            <a:chExt cx="3564844" cy="757373"/>
          </a:xfrm>
        </p:grpSpPr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356F7217-21E4-4FA0-B8FA-83CD2156F220}"/>
                </a:ext>
              </a:extLst>
            </p:cNvPr>
            <p:cNvSpPr/>
            <p:nvPr/>
          </p:nvSpPr>
          <p:spPr bwMode="auto">
            <a:xfrm>
              <a:off x="1505870" y="3542617"/>
              <a:ext cx="3564844" cy="757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24" name="Rectangle 71">
              <a:extLst>
                <a:ext uri="{FF2B5EF4-FFF2-40B4-BE49-F238E27FC236}">
                  <a16:creationId xmlns:a16="http://schemas.microsoft.com/office/drawing/2014/main" id="{879B59EE-26D1-4811-869D-B5FC264F61DF}"/>
                </a:ext>
              </a:extLst>
            </p:cNvPr>
            <p:cNvSpPr/>
            <p:nvPr/>
          </p:nvSpPr>
          <p:spPr bwMode="auto">
            <a:xfrm>
              <a:off x="2108219" y="3634971"/>
              <a:ext cx="71799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标记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25" name="Rectangle 72">
              <a:extLst>
                <a:ext uri="{FF2B5EF4-FFF2-40B4-BE49-F238E27FC236}">
                  <a16:creationId xmlns:a16="http://schemas.microsoft.com/office/drawing/2014/main" id="{2D0A5ED0-B469-44A9-BA73-F291FA5B0BE6}"/>
                </a:ext>
              </a:extLst>
            </p:cNvPr>
            <p:cNvSpPr/>
            <p:nvPr/>
          </p:nvSpPr>
          <p:spPr bwMode="auto">
            <a:xfrm>
              <a:off x="1561477" y="3634971"/>
              <a:ext cx="504056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有效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26" name="Rectangle 64">
              <a:extLst>
                <a:ext uri="{FF2B5EF4-FFF2-40B4-BE49-F238E27FC236}">
                  <a16:creationId xmlns:a16="http://schemas.microsoft.com/office/drawing/2014/main" id="{E838628D-B641-42E9-9539-C206C2BD2687}"/>
                </a:ext>
              </a:extLst>
            </p:cNvPr>
            <p:cNvSpPr/>
            <p:nvPr/>
          </p:nvSpPr>
          <p:spPr bwMode="auto">
            <a:xfrm>
              <a:off x="2883129" y="363457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7" name="Rectangle 65">
              <a:extLst>
                <a:ext uri="{FF2B5EF4-FFF2-40B4-BE49-F238E27FC236}">
                  <a16:creationId xmlns:a16="http://schemas.microsoft.com/office/drawing/2014/main" id="{E0251F3B-D091-425C-91D2-895599E0639A}"/>
                </a:ext>
              </a:extLst>
            </p:cNvPr>
            <p:cNvSpPr/>
            <p:nvPr/>
          </p:nvSpPr>
          <p:spPr bwMode="auto">
            <a:xfrm>
              <a:off x="3145148" y="363457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8" name="Rectangle 66">
              <a:extLst>
                <a:ext uri="{FF2B5EF4-FFF2-40B4-BE49-F238E27FC236}">
                  <a16:creationId xmlns:a16="http://schemas.microsoft.com/office/drawing/2014/main" id="{A18F530D-6224-4BD8-AABF-96FBC4BFBD56}"/>
                </a:ext>
              </a:extLst>
            </p:cNvPr>
            <p:cNvSpPr/>
            <p:nvPr/>
          </p:nvSpPr>
          <p:spPr bwMode="auto">
            <a:xfrm>
              <a:off x="3405943" y="3634573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29" name="Rectangle 64">
              <a:extLst>
                <a:ext uri="{FF2B5EF4-FFF2-40B4-BE49-F238E27FC236}">
                  <a16:creationId xmlns:a16="http://schemas.microsoft.com/office/drawing/2014/main" id="{EA79FF3D-AE5E-4D52-8634-325F98C1D7C5}"/>
                </a:ext>
              </a:extLst>
            </p:cNvPr>
            <p:cNvSpPr/>
            <p:nvPr/>
          </p:nvSpPr>
          <p:spPr bwMode="auto">
            <a:xfrm>
              <a:off x="3679362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30" name="Rectangle 65">
              <a:extLst>
                <a:ext uri="{FF2B5EF4-FFF2-40B4-BE49-F238E27FC236}">
                  <a16:creationId xmlns:a16="http://schemas.microsoft.com/office/drawing/2014/main" id="{DFB837C2-4B2A-4968-9D35-4F14030A7029}"/>
                </a:ext>
              </a:extLst>
            </p:cNvPr>
            <p:cNvSpPr/>
            <p:nvPr/>
          </p:nvSpPr>
          <p:spPr bwMode="auto">
            <a:xfrm>
              <a:off x="3941381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31" name="Rectangle 66">
              <a:extLst>
                <a:ext uri="{FF2B5EF4-FFF2-40B4-BE49-F238E27FC236}">
                  <a16:creationId xmlns:a16="http://schemas.microsoft.com/office/drawing/2014/main" id="{0BDE3EDE-9E8C-4161-AD67-3A185A35295E}"/>
                </a:ext>
              </a:extLst>
            </p:cNvPr>
            <p:cNvSpPr/>
            <p:nvPr/>
          </p:nvSpPr>
          <p:spPr bwMode="auto">
            <a:xfrm>
              <a:off x="4202176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32" name="Rectangle 65">
              <a:extLst>
                <a:ext uri="{FF2B5EF4-FFF2-40B4-BE49-F238E27FC236}">
                  <a16:creationId xmlns:a16="http://schemas.microsoft.com/office/drawing/2014/main" id="{DEF5D10A-02BF-4B67-A06B-A1F47EF4E83F}"/>
                </a:ext>
              </a:extLst>
            </p:cNvPr>
            <p:cNvSpPr/>
            <p:nvPr/>
          </p:nvSpPr>
          <p:spPr bwMode="auto">
            <a:xfrm>
              <a:off x="4474334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33" name="Rectangle 66">
              <a:extLst>
                <a:ext uri="{FF2B5EF4-FFF2-40B4-BE49-F238E27FC236}">
                  <a16:creationId xmlns:a16="http://schemas.microsoft.com/office/drawing/2014/main" id="{E892629F-A6BC-4AB2-98D0-0B0CF836637C}"/>
                </a:ext>
              </a:extLst>
            </p:cNvPr>
            <p:cNvSpPr/>
            <p:nvPr/>
          </p:nvSpPr>
          <p:spPr bwMode="auto">
            <a:xfrm>
              <a:off x="4735129" y="3633770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7</a:t>
              </a:r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8CC8F2AE-8208-4A71-88CC-A270C60C9D6B}"/>
                </a:ext>
              </a:extLst>
            </p:cNvPr>
            <p:cNvGrpSpPr/>
            <p:nvPr/>
          </p:nvGrpSpPr>
          <p:grpSpPr>
            <a:xfrm>
              <a:off x="1561477" y="3963654"/>
              <a:ext cx="3456843" cy="271666"/>
              <a:chOff x="1691221" y="4005064"/>
              <a:chExt cx="3456843" cy="271666"/>
            </a:xfrm>
          </p:grpSpPr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67C0CF99-BFF0-4706-BB28-52BA12B9ADA7}"/>
                  </a:ext>
                </a:extLst>
              </p:cNvPr>
              <p:cNvSpPr/>
              <p:nvPr/>
            </p:nvSpPr>
            <p:spPr bwMode="auto">
              <a:xfrm>
                <a:off x="2237963" y="4005064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2F4B72DA-26DF-4131-9D54-495B3B524554}"/>
                  </a:ext>
                </a:extLst>
              </p:cNvPr>
              <p:cNvSpPr/>
              <p:nvPr/>
            </p:nvSpPr>
            <p:spPr bwMode="auto">
              <a:xfrm>
                <a:off x="1691221" y="4005064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37" name="Rectangle 64">
                <a:extLst>
                  <a:ext uri="{FF2B5EF4-FFF2-40B4-BE49-F238E27FC236}">
                    <a16:creationId xmlns:a16="http://schemas.microsoft.com/office/drawing/2014/main" id="{85E139C0-26D9-4A0E-A7D8-8975C888A769}"/>
                  </a:ext>
                </a:extLst>
              </p:cNvPr>
              <p:cNvSpPr/>
              <p:nvPr/>
            </p:nvSpPr>
            <p:spPr bwMode="auto">
              <a:xfrm>
                <a:off x="3023459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38" name="Rectangle 65">
                <a:extLst>
                  <a:ext uri="{FF2B5EF4-FFF2-40B4-BE49-F238E27FC236}">
                    <a16:creationId xmlns:a16="http://schemas.microsoft.com/office/drawing/2014/main" id="{53FE0C5B-85A3-4D67-8CDE-41215A5CC0AA}"/>
                  </a:ext>
                </a:extLst>
              </p:cNvPr>
              <p:cNvSpPr/>
              <p:nvPr/>
            </p:nvSpPr>
            <p:spPr bwMode="auto">
              <a:xfrm>
                <a:off x="3285478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39" name="Rectangle 66">
                <a:extLst>
                  <a:ext uri="{FF2B5EF4-FFF2-40B4-BE49-F238E27FC236}">
                    <a16:creationId xmlns:a16="http://schemas.microsoft.com/office/drawing/2014/main" id="{1C86817C-2C9D-4BF9-AAA0-3DCBA9259D96}"/>
                  </a:ext>
                </a:extLst>
              </p:cNvPr>
              <p:cNvSpPr/>
              <p:nvPr/>
            </p:nvSpPr>
            <p:spPr bwMode="auto">
              <a:xfrm>
                <a:off x="3546273" y="400982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40" name="Rectangle 64">
                <a:extLst>
                  <a:ext uri="{FF2B5EF4-FFF2-40B4-BE49-F238E27FC236}">
                    <a16:creationId xmlns:a16="http://schemas.microsoft.com/office/drawing/2014/main" id="{AE56E75A-C69C-4F80-B05B-AECF53CE4C60}"/>
                  </a:ext>
                </a:extLst>
              </p:cNvPr>
              <p:cNvSpPr/>
              <p:nvPr/>
            </p:nvSpPr>
            <p:spPr bwMode="auto">
              <a:xfrm>
                <a:off x="3819692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41" name="Rectangle 65">
                <a:extLst>
                  <a:ext uri="{FF2B5EF4-FFF2-40B4-BE49-F238E27FC236}">
                    <a16:creationId xmlns:a16="http://schemas.microsoft.com/office/drawing/2014/main" id="{6BB952B7-F693-46BE-A7E7-46184B7AF608}"/>
                  </a:ext>
                </a:extLst>
              </p:cNvPr>
              <p:cNvSpPr/>
              <p:nvPr/>
            </p:nvSpPr>
            <p:spPr bwMode="auto">
              <a:xfrm>
                <a:off x="4081711" y="4009024"/>
                <a:ext cx="272605" cy="266903"/>
              </a:xfrm>
              <a:prstGeom prst="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42" name="Rectangle 66">
                <a:extLst>
                  <a:ext uri="{FF2B5EF4-FFF2-40B4-BE49-F238E27FC236}">
                    <a16:creationId xmlns:a16="http://schemas.microsoft.com/office/drawing/2014/main" id="{9C92AAB3-AB31-48A9-B104-820E5AC4951F}"/>
                  </a:ext>
                </a:extLst>
              </p:cNvPr>
              <p:cNvSpPr/>
              <p:nvPr/>
            </p:nvSpPr>
            <p:spPr bwMode="auto">
              <a:xfrm>
                <a:off x="4342506" y="4009024"/>
                <a:ext cx="272605" cy="266903"/>
              </a:xfrm>
              <a:prstGeom prst="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43" name="Rectangle 65">
                <a:extLst>
                  <a:ext uri="{FF2B5EF4-FFF2-40B4-BE49-F238E27FC236}">
                    <a16:creationId xmlns:a16="http://schemas.microsoft.com/office/drawing/2014/main" id="{C1A196DC-B785-4806-9E38-F3E6D9D4FAA8}"/>
                  </a:ext>
                </a:extLst>
              </p:cNvPr>
              <p:cNvSpPr/>
              <p:nvPr/>
            </p:nvSpPr>
            <p:spPr bwMode="auto">
              <a:xfrm>
                <a:off x="4614664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44" name="Rectangle 66">
                <a:extLst>
                  <a:ext uri="{FF2B5EF4-FFF2-40B4-BE49-F238E27FC236}">
                    <a16:creationId xmlns:a16="http://schemas.microsoft.com/office/drawing/2014/main" id="{AB01E7F3-16CB-42E7-B19D-9E9CC5599874}"/>
                  </a:ext>
                </a:extLst>
              </p:cNvPr>
              <p:cNvSpPr/>
              <p:nvPr/>
            </p:nvSpPr>
            <p:spPr bwMode="auto">
              <a:xfrm>
                <a:off x="4875459" y="4009024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</p:grp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1E95FB42-548B-407D-907F-13036A116905}"/>
              </a:ext>
            </a:extLst>
          </p:cNvPr>
          <p:cNvGrpSpPr/>
          <p:nvPr/>
        </p:nvGrpSpPr>
        <p:grpSpPr>
          <a:xfrm>
            <a:off x="4188007" y="2316135"/>
            <a:ext cx="3317397" cy="2178337"/>
            <a:chOff x="4188007" y="2316135"/>
            <a:chExt cx="3317397" cy="2178337"/>
          </a:xfrm>
        </p:grpSpPr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9B116B85-B1A4-4A84-84DF-978FFDB925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99492" y="2316135"/>
              <a:ext cx="0" cy="217833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F758547-2D3E-4BB4-9912-51376F149A7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88007" y="4494472"/>
              <a:ext cx="3317397" cy="0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B4F3E381-74EF-489D-8BBA-077D60064E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8007" y="4227805"/>
              <a:ext cx="0" cy="26666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52" name="object 52"/>
          <p:cNvSpPr/>
          <p:nvPr/>
        </p:nvSpPr>
        <p:spPr>
          <a:xfrm>
            <a:off x="3921965" y="4240978"/>
            <a:ext cx="415083" cy="924157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5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r>
              <a:rPr lang="en-US" altLang="zh-CN" spc="-5" dirty="0"/>
              <a:t>2-</a:t>
            </a:r>
            <a:r>
              <a:rPr lang="zh-CN" altLang="en-US" spc="-5" dirty="0"/>
              <a:t>路 组相联缓存模拟</a:t>
            </a:r>
            <a:endParaRPr lang="en-US" dirty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11513" y="1712243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altLang="zh-CN"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字节地址</a:t>
            </a:r>
            <a:r>
              <a:rPr lang="en-US" altLang="zh-CN" sz="2000" spc="-5" dirty="0">
                <a:latin typeface="Calibri"/>
                <a:cs typeface="Calibri"/>
              </a:rPr>
              <a:t>, </a:t>
            </a:r>
            <a:r>
              <a:rPr lang="en-US" altLang="zh-CN"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lang="en-US" altLang="zh-CN"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r>
              <a:rPr lang="en-US" altLang="zh-CN" sz="2000" spc="-5" dirty="0">
                <a:latin typeface="Calibri"/>
                <a:cs typeface="Calibri"/>
              </a:rPr>
              <a:t>,  </a:t>
            </a:r>
            <a:r>
              <a:rPr lang="en-US" altLang="zh-CN" sz="2000" dirty="0">
                <a:latin typeface="Calibri"/>
                <a:cs typeface="Calibri"/>
              </a:rPr>
              <a:t>S=2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lang="en-US" altLang="zh-CN" sz="2000" spc="-5" dirty="0">
                <a:latin typeface="Calibri"/>
                <a:cs typeface="Calibri"/>
              </a:rPr>
              <a:t>, </a:t>
            </a:r>
            <a:endParaRPr lang="zh-CN" altLang="en-US" sz="20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altLang="zh-CN" sz="2000" dirty="0">
                <a:latin typeface="Calibri"/>
                <a:cs typeface="Calibri"/>
              </a:rPr>
              <a:t>E=2</a:t>
            </a:r>
            <a:r>
              <a:rPr lang="zh-CN" altLang="en-US"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lang="en-US" altLang="zh-CN" sz="2000" spc="-10" dirty="0">
                <a:latin typeface="Calibri"/>
                <a:cs typeface="Calibri"/>
              </a:rPr>
              <a:t>/</a:t>
            </a:r>
            <a:r>
              <a:rPr lang="zh-CN" altLang="en-US" sz="2000" spc="-10" dirty="0">
                <a:latin typeface="Calibri"/>
                <a:cs typeface="Calibri"/>
              </a:rPr>
              <a:t>组</a:t>
            </a:r>
            <a:endParaRPr lang="zh-CN" alt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r>
              <a:rPr lang="zh-CN" altLang="en-US" sz="2000" dirty="0">
                <a:latin typeface="Calibri"/>
                <a:cs typeface="Calibri"/>
              </a:rPr>
              <a:t>地址跟踪</a:t>
            </a:r>
            <a:r>
              <a:rPr lang="en-US" altLang="zh-CN"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latin typeface="Calibri"/>
                <a:cs typeface="Calibri"/>
              </a:rPr>
              <a:t>读</a:t>
            </a:r>
            <a:r>
              <a:rPr lang="en-US" altLang="zh-CN" sz="2000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每次读一个字节</a:t>
            </a:r>
            <a:r>
              <a:rPr lang="en-US" altLang="zh-CN" sz="2000" dirty="0">
                <a:latin typeface="Calibri"/>
                <a:cs typeface="Calibri"/>
              </a:rPr>
              <a:t>):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[00</a:t>
            </a:r>
            <a:r>
              <a:rPr lang="en-US" sz="2000" b="1" u="sng" dirty="0">
                <a:solidFill>
                  <a:srgbClr val="0033CC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</a:t>
            </a:r>
            <a:r>
              <a:rPr lang="en-US" sz="2000" b="1" u="sng" dirty="0">
                <a:solidFill>
                  <a:srgbClr val="0033CC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</a:t>
            </a:r>
            <a:r>
              <a:rPr lang="en-US" sz="2000" b="1" u="sng" dirty="0">
                <a:solidFill>
                  <a:srgbClr val="0033CC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</a:t>
            </a:r>
            <a:r>
              <a:rPr lang="en-US" sz="2000" b="1" u="sng" dirty="0">
                <a:solidFill>
                  <a:srgbClr val="0033CC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</a:t>
            </a:r>
            <a:r>
              <a:rPr lang="en-US" sz="2000" b="1" u="sng" dirty="0">
                <a:solidFill>
                  <a:srgbClr val="0033CC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7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76262" y="150745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04912" y="150745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944687" y="150745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74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890712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2713" y="510698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4071938" y="4724400"/>
            <a:ext cx="3169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4549775" y="4724400"/>
            <a:ext cx="65594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zh-CN" altLang="en-US" sz="2000" spc="-155" dirty="0">
                <a:latin typeface="Calibri"/>
                <a:cs typeface="Calibri"/>
              </a:rPr>
              <a:t>标记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5410200" y="4724400"/>
            <a:ext cx="43922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块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22713" y="6232525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497388" y="6232525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5165725" y="6232525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012160" y="3005595"/>
            <a:ext cx="658834" cy="289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22713" y="5110163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012160" y="3297497"/>
            <a:ext cx="471282" cy="289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6600"/>
                </a:solidFill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6012160" y="3602297"/>
            <a:ext cx="658834" cy="289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22713" y="5921375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6012160" y="3907097"/>
            <a:ext cx="658834" cy="289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922713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6012160" y="4211897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6600"/>
                </a:solidFill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7045" y="5181600"/>
            <a:ext cx="53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-5" dirty="0">
                <a:solidFill>
                  <a:srgbClr val="0033CC"/>
                </a:solidFill>
                <a:latin typeface="Calibri"/>
                <a:cs typeface="Calibri"/>
              </a:rPr>
              <a:t>组</a:t>
            </a: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27045" y="6031468"/>
            <a:ext cx="53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-5" dirty="0">
                <a:solidFill>
                  <a:srgbClr val="0033CC"/>
                </a:solidFill>
                <a:latin typeface="Calibri"/>
                <a:cs typeface="Calibri"/>
              </a:rPr>
              <a:t>组</a:t>
            </a:r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7311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ACDAF1-2D0B-4CC7-B80B-E13C7B7F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存在多个数据副本</a:t>
            </a:r>
            <a:r>
              <a:rPr lang="en-US" altLang="zh-CN" sz="2400" b="1" spc="-5" dirty="0">
                <a:latin typeface="Calibri"/>
                <a:cs typeface="Calibri"/>
              </a:rPr>
              <a:t>:</a:t>
            </a:r>
            <a:endParaRPr lang="zh-CN" altLang="en-US"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altLang="zh-CN" sz="2000" spc="-5" dirty="0">
                <a:latin typeface="Calibri"/>
                <a:cs typeface="Calibri"/>
              </a:rPr>
              <a:t>L1, L2, L3,</a:t>
            </a:r>
            <a:r>
              <a:rPr lang="zh-CN" altLang="en-US" sz="2000" spc="-5" dirty="0">
                <a:latin typeface="Calibri"/>
                <a:cs typeface="Calibri"/>
              </a:rPr>
              <a:t>主存</a:t>
            </a:r>
            <a:r>
              <a:rPr lang="en-US" altLang="zh-CN" sz="2000" spc="-5" dirty="0">
                <a:latin typeface="Calibri"/>
                <a:cs typeface="Calibri"/>
              </a:rPr>
              <a:t>,</a:t>
            </a:r>
            <a:r>
              <a:rPr lang="zh-CN" altLang="en-US" sz="2000" spc="-5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磁盘</a:t>
            </a:r>
            <a:endParaRPr lang="zh-CN" altLang="en-US" sz="2000" dirty="0">
              <a:latin typeface="Calibri"/>
              <a:cs typeface="Calibri"/>
            </a:endParaRPr>
          </a:p>
          <a:p>
            <a:pPr marL="355600">
              <a:spcBef>
                <a:spcPts val="545"/>
              </a:spcBef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在写命中时要做什么</a:t>
            </a:r>
            <a:r>
              <a:rPr lang="en-US" altLang="zh-CN" sz="2400" b="1" spc="-5" dirty="0">
                <a:latin typeface="Calibri"/>
                <a:cs typeface="Calibri"/>
              </a:rPr>
              <a:t>?</a:t>
            </a:r>
            <a:endParaRPr lang="zh-CN" altLang="en-US"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直写 </a:t>
            </a:r>
            <a:r>
              <a:rPr lang="en-US" altLang="zh-CN"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立即写入存储器</a:t>
            </a:r>
            <a:r>
              <a:rPr lang="en-US" altLang="zh-CN" sz="2000" spc="-5" dirty="0">
                <a:latin typeface="Calibri"/>
                <a:cs typeface="Calibri"/>
              </a:rPr>
              <a:t>)</a:t>
            </a:r>
            <a:endParaRPr lang="zh-CN" altLang="en-US" sz="2000" dirty="0">
              <a:latin typeface="Calibri"/>
              <a:cs typeface="Calibri"/>
            </a:endParaRPr>
          </a:p>
          <a:p>
            <a:pPr marL="756285" lvl="1" indent="-286385"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0000"/>
                </a:solidFill>
                <a:latin typeface="Calibri"/>
                <a:cs typeface="Calibri"/>
              </a:rPr>
              <a:t>写回 </a:t>
            </a:r>
            <a:r>
              <a:rPr lang="en-US" altLang="zh-CN"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latin typeface="Calibri"/>
                <a:cs typeface="Calibri"/>
              </a:rPr>
              <a:t>推迟写入内存直到行要替换</a:t>
            </a:r>
            <a:r>
              <a:rPr lang="en-US" altLang="zh-CN" sz="2000" spc="-5" dirty="0">
                <a:latin typeface="Calibri"/>
                <a:cs typeface="Calibri"/>
              </a:rPr>
              <a:t>)</a:t>
            </a:r>
            <a:endParaRPr lang="zh-CN" altLang="en-US" sz="2000" dirty="0">
              <a:latin typeface="Calibri"/>
              <a:cs typeface="Calibri"/>
            </a:endParaRPr>
          </a:p>
          <a:p>
            <a:pPr marL="1155700" lvl="2">
              <a:spcBef>
                <a:spcPts val="475"/>
              </a:spcBef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需要一个修改位 </a:t>
            </a:r>
            <a:r>
              <a:rPr lang="en-US" altLang="zh-CN"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和内存相同或不同的行</a:t>
            </a:r>
            <a:r>
              <a:rPr lang="en-US" altLang="zh-CN" sz="2000" spc="-5" dirty="0">
                <a:latin typeface="Calibri"/>
                <a:cs typeface="Calibri"/>
              </a:rPr>
              <a:t>)</a:t>
            </a:r>
            <a:endParaRPr lang="zh-CN" altLang="en-US" sz="2000" dirty="0">
              <a:latin typeface="Calibri"/>
              <a:cs typeface="Calibri"/>
            </a:endParaRPr>
          </a:p>
          <a:p>
            <a:pPr marL="355600">
              <a:spcBef>
                <a:spcPts val="545"/>
              </a:spcBef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写不命中时要做什么</a:t>
            </a:r>
            <a:r>
              <a:rPr lang="en-US" altLang="zh-CN" sz="2400" b="1" spc="-5" dirty="0">
                <a:latin typeface="Calibri"/>
                <a:cs typeface="Calibri"/>
              </a:rPr>
              <a:t>?</a:t>
            </a:r>
            <a:endParaRPr lang="zh-CN" altLang="en-US"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写分配 </a:t>
            </a:r>
            <a:r>
              <a:rPr lang="en-US" altLang="zh-CN"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加载到缓存</a:t>
            </a:r>
            <a:r>
              <a:rPr lang="en-US" altLang="zh-CN" sz="2000" dirty="0">
                <a:latin typeface="Calibri"/>
                <a:cs typeface="Calibri"/>
              </a:rPr>
              <a:t>,</a:t>
            </a:r>
            <a:r>
              <a:rPr lang="zh-CN" altLang="en-US" sz="2000" dirty="0">
                <a:latin typeface="Calibri"/>
                <a:cs typeface="Calibri"/>
              </a:rPr>
              <a:t>更新这个缓存行</a:t>
            </a:r>
            <a:r>
              <a:rPr lang="en-US" altLang="zh-CN" sz="2000" dirty="0">
                <a:latin typeface="Calibri"/>
                <a:cs typeface="Calibri"/>
              </a:rPr>
              <a:t>)</a:t>
            </a:r>
          </a:p>
          <a:p>
            <a:pPr marL="1155700" lvl="2">
              <a:spcBef>
                <a:spcPts val="475"/>
              </a:spcBef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好处是更多的写遵循局部性</a:t>
            </a:r>
            <a:endParaRPr lang="zh-CN" altLang="en-US" sz="2000" dirty="0">
              <a:latin typeface="Calibri"/>
              <a:cs typeface="Calibri"/>
            </a:endParaRPr>
          </a:p>
          <a:p>
            <a:pPr marL="756285" lvl="1" indent="-286385"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非写分配 </a:t>
            </a:r>
            <a:r>
              <a:rPr lang="en-US" altLang="zh-CN"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直接写到主存中</a:t>
            </a:r>
            <a:r>
              <a:rPr lang="en-US" altLang="zh-CN" sz="2000" spc="-5" dirty="0">
                <a:latin typeface="Calibri"/>
                <a:cs typeface="Calibri"/>
              </a:rPr>
              <a:t>,</a:t>
            </a:r>
            <a:r>
              <a:rPr lang="zh-CN" altLang="en-US" sz="2000" spc="-5" dirty="0">
                <a:latin typeface="Calibri"/>
                <a:cs typeface="Calibri"/>
              </a:rPr>
              <a:t>不加载到缓存中</a:t>
            </a:r>
            <a:r>
              <a:rPr lang="en-US" altLang="zh-CN" sz="2000" dirty="0">
                <a:latin typeface="Calibri"/>
                <a:cs typeface="Calibri"/>
              </a:rPr>
              <a:t>)</a:t>
            </a:r>
          </a:p>
          <a:p>
            <a:pPr marL="355600">
              <a:spcBef>
                <a:spcPts val="545"/>
              </a:spcBef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典型的</a:t>
            </a:r>
            <a:endParaRPr lang="zh-CN" altLang="en-US"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直写 </a:t>
            </a:r>
            <a:r>
              <a:rPr lang="en-US" altLang="zh-CN" sz="2000" dirty="0">
                <a:latin typeface="Calibri"/>
                <a:cs typeface="Calibri"/>
              </a:rPr>
              <a:t>+ </a:t>
            </a:r>
            <a:r>
              <a:rPr lang="zh-CN" altLang="en-US" sz="2000" spc="-5" dirty="0">
                <a:latin typeface="Calibri"/>
                <a:cs typeface="Calibri"/>
              </a:rPr>
              <a:t>非写分配</a:t>
            </a:r>
            <a:endParaRPr lang="zh-CN" altLang="en-US" sz="2000" dirty="0">
              <a:latin typeface="Calibri"/>
              <a:cs typeface="Calibri"/>
            </a:endParaRPr>
          </a:p>
          <a:p>
            <a:pPr marL="756285" lvl="1" indent="-286385"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写回 </a:t>
            </a:r>
            <a:r>
              <a:rPr lang="en-US" altLang="zh-CN" sz="2000" dirty="0">
                <a:latin typeface="Calibri"/>
                <a:cs typeface="Calibri"/>
              </a:rPr>
              <a:t>+</a:t>
            </a:r>
            <a:r>
              <a:rPr lang="zh-CN" altLang="en-US" sz="2000" spc="-3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写分配</a:t>
            </a:r>
            <a:endParaRPr lang="zh-CN" altLang="en-US"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关于怎么写</a:t>
            </a:r>
            <a:r>
              <a:rPr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469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1961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Intel </a:t>
            </a:r>
            <a:r>
              <a:rPr spc="-5" dirty="0"/>
              <a:t>Core </a:t>
            </a:r>
            <a:r>
              <a:rPr dirty="0"/>
              <a:t>i7</a:t>
            </a:r>
            <a:r>
              <a:rPr lang="zh-CN" altLang="en-US" dirty="0"/>
              <a:t>高速缓存层次结构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11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742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88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68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49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080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26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06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6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8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7886" y="3000231"/>
            <a:ext cx="3511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478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31516" y="4796790"/>
            <a:ext cx="192151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sz="1800" b="1" dirty="0">
                <a:latin typeface="Calibri"/>
                <a:cs typeface="Calibri"/>
              </a:rPr>
              <a:t>unified </a:t>
            </a:r>
            <a:r>
              <a:rPr sz="1800" b="1" spc="-5" dirty="0">
                <a:latin typeface="Calibri"/>
                <a:cs typeface="Calibri"/>
              </a:rPr>
              <a:t>cache  (shared by all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29026" y="6191250"/>
            <a:ext cx="13696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Main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71850" y="53721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1140" y="1325879"/>
            <a:ext cx="477075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处理器封装</a:t>
            </a:r>
            <a:endParaRPr sz="18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  <a:tabLst>
                <a:tab pos="3898265" algn="l"/>
              </a:tabLst>
            </a:pPr>
            <a:r>
              <a:rPr sz="1800" b="1" spc="-10" dirty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-10" dirty="0">
                <a:latin typeface="Calibri"/>
                <a:cs typeface="Calibri"/>
              </a:rPr>
              <a:t>Core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1200"/>
              </a:spcBef>
              <a:tabLst>
                <a:tab pos="4317365" algn="l"/>
              </a:tabLst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	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31940" y="1706956"/>
            <a:ext cx="22148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L1 </a:t>
            </a:r>
            <a:r>
              <a:rPr lang="zh-CN" altLang="en-US" b="1" spc="-5" dirty="0">
                <a:latin typeface="Calibri"/>
                <a:cs typeface="Calibri"/>
              </a:rPr>
              <a:t>指令高速缓存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和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数据高速缓存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lang="zh-CN" altLang="en-US" sz="180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32168" y="2804236"/>
            <a:ext cx="20478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lang="zh-CN" altLang="en-US" b="1" dirty="0">
                <a:latin typeface="Calibri"/>
                <a:cs typeface="Calibri"/>
              </a:rPr>
              <a:t>统一的高速缓存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256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10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zh-CN" altLang="en-US" sz="1800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32168" y="3901516"/>
            <a:ext cx="23495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lang="zh-CN" altLang="en-US" b="1" dirty="0">
                <a:latin typeface="Calibri"/>
                <a:cs typeface="Calibri"/>
              </a:rPr>
              <a:t>统一的高速缓存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 </a:t>
            </a:r>
            <a:r>
              <a:rPr sz="1800" spc="-10" dirty="0">
                <a:latin typeface="Calibri"/>
                <a:cs typeface="Calibri"/>
              </a:rPr>
              <a:t>MB,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16-way,</a:t>
            </a:r>
            <a:endParaRPr sz="1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40-75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2168" y="4998796"/>
            <a:ext cx="21539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块大小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lang="zh-CN" altLang="en-US" sz="1800" spc="-10" dirty="0">
                <a:latin typeface="Calibri"/>
                <a:cs typeface="Calibri"/>
              </a:rPr>
              <a:t>所有缓存块都是</a:t>
            </a:r>
            <a:r>
              <a:rPr sz="1800" spc="-5" dirty="0">
                <a:latin typeface="Calibri"/>
                <a:cs typeface="Calibri"/>
              </a:rPr>
              <a:t>64 </a:t>
            </a:r>
            <a:r>
              <a:rPr lang="zh-CN" altLang="en-US" spc="-10" dirty="0">
                <a:latin typeface="Calibri"/>
                <a:cs typeface="Calibri"/>
              </a:rPr>
              <a:t>个字节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72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通用的高速缓存存储器组织结构</a:t>
            </a:r>
            <a:r>
              <a:rPr lang="en-US" dirty="0"/>
              <a:t>(S, E, B)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27984" y="1484784"/>
            <a:ext cx="170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每个高速缓存</a:t>
            </a:r>
            <a:br>
              <a:rPr lang="en-US" altLang="zh-CN" b="1" dirty="0">
                <a:latin typeface="Calibri"/>
                <a:cs typeface="Calibri"/>
              </a:rPr>
            </a:br>
            <a:r>
              <a:rPr lang="zh-CN" altLang="en-US" b="1" dirty="0">
                <a:latin typeface="Calibri"/>
                <a:cs typeface="Calibri"/>
              </a:rPr>
              <a:t>块有</a:t>
            </a:r>
            <a:r>
              <a:rPr lang="en-US" altLang="zh-CN" b="1" dirty="0">
                <a:latin typeface="Calibri"/>
                <a:cs typeface="Calibri"/>
              </a:rPr>
              <a:t>B = </a:t>
            </a:r>
            <a:r>
              <a:rPr lang="en-US" altLang="zh-CN" b="1" spc="-5" dirty="0">
                <a:latin typeface="Calibri"/>
                <a:cs typeface="Calibri"/>
              </a:rPr>
              <a:t>2</a:t>
            </a:r>
            <a:r>
              <a:rPr lang="en-US" altLang="zh-CN" b="1" spc="-7" baseline="25462" dirty="0">
                <a:latin typeface="Calibri"/>
                <a:cs typeface="Calibri"/>
              </a:rPr>
              <a:t>b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endParaRPr lang="zh-CN" altLang="en-US" dirty="0">
              <a:latin typeface="Calibri"/>
              <a:cs typeface="Calibri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7A1988-D3E9-45BF-983F-F9746DFDED66}"/>
              </a:ext>
            </a:extLst>
          </p:cNvPr>
          <p:cNvGrpSpPr/>
          <p:nvPr/>
        </p:nvGrpSpPr>
        <p:grpSpPr>
          <a:xfrm>
            <a:off x="545463" y="1612896"/>
            <a:ext cx="7342806" cy="4390819"/>
            <a:chOff x="545463" y="1612896"/>
            <a:chExt cx="7342806" cy="4390819"/>
          </a:xfrm>
        </p:grpSpPr>
        <p:sp>
          <p:nvSpPr>
            <p:cNvPr id="54" name="AutoShape 16"/>
            <p:cNvSpPr>
              <a:spLocks/>
            </p:cNvSpPr>
            <p:nvPr/>
          </p:nvSpPr>
          <p:spPr bwMode="auto">
            <a:xfrm>
              <a:off x="1642130" y="2244423"/>
              <a:ext cx="228600" cy="3096195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30443" y="2454391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每组</a:t>
              </a:r>
              <a:r>
                <a:rPr lang="en-US" altLang="zh-CN" sz="1800" dirty="0">
                  <a:latin typeface="Calibri" pitchFamily="34" charset="0"/>
                </a:rPr>
                <a:t>E</a:t>
              </a:r>
              <a:r>
                <a:rPr lang="zh-CN" altLang="en-US" sz="1800" dirty="0">
                  <a:latin typeface="Calibri" pitchFamily="34" charset="0"/>
                </a:rPr>
                <a:t>行</a:t>
              </a:r>
              <a:r>
                <a:rPr lang="en-US" altLang="zh-CN" sz="1800" dirty="0">
                  <a:latin typeface="Calibri" pitchFamily="34" charset="0"/>
                </a:rPr>
                <a:t>(</a:t>
              </a:r>
              <a:r>
                <a:rPr lang="en-US" sz="1800" dirty="0">
                  <a:latin typeface="Calibri" pitchFamily="34" charset="0"/>
                </a:rPr>
                <a:t>E = 2</a:t>
              </a:r>
              <a:r>
                <a:rPr lang="en-US" sz="1800" baseline="30000" dirty="0">
                  <a:latin typeface="Calibri" pitchFamily="34" charset="0"/>
                </a:rPr>
                <a:t>e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5463" y="3548247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2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Calibri" pitchFamily="34" charset="0"/>
                </a:rPr>
                <a:t>组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74860" y="4752915"/>
              <a:ext cx="919220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zh-CN" altLang="en-US" sz="2000" dirty="0">
                  <a:latin typeface="Calibri" pitchFamily="34" charset="0"/>
                </a:rPr>
                <a:t>组</a:t>
              </a:r>
              <a:r>
                <a:rPr lang="en-US" altLang="zh-CN" sz="2000" b="1" dirty="0">
                  <a:latin typeface="Calibri" pitchFamily="34" charset="0"/>
                </a:rPr>
                <a:t>S-1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77" name="AutoShape 16"/>
            <p:cNvSpPr>
              <a:spLocks/>
            </p:cNvSpPr>
            <p:nvPr/>
          </p:nvSpPr>
          <p:spPr bwMode="auto">
            <a:xfrm rot="10800000" flipV="1">
              <a:off x="6069611" y="2311340"/>
              <a:ext cx="169912" cy="701039"/>
            </a:xfrm>
            <a:prstGeom prst="leftBrace">
              <a:avLst>
                <a:gd name="adj1" fmla="val 13697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08589" y="5634383"/>
              <a:ext cx="3718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b="1" i="1" spc="-5" dirty="0">
                  <a:solidFill>
                    <a:srgbClr val="C00000"/>
                  </a:solidFill>
                  <a:latin typeface="Calibri"/>
                  <a:cs typeface="Calibri"/>
                </a:rPr>
                <a:t>高速缓存大小 </a:t>
              </a:r>
              <a:r>
                <a:rPr lang="en-US" altLang="zh-CN" b="1" i="1" dirty="0">
                  <a:latin typeface="Calibri"/>
                  <a:cs typeface="Calibri"/>
                </a:rPr>
                <a:t>C = S x E x B </a:t>
              </a:r>
              <a:r>
                <a:rPr lang="zh-CN" altLang="en-US" b="1" i="1" spc="-5" dirty="0">
                  <a:latin typeface="Calibri"/>
                  <a:cs typeface="Calibri"/>
                </a:rPr>
                <a:t>数据字节</a:t>
              </a:r>
              <a:endParaRPr lang="zh-CN" altLang="en-US" dirty="0">
                <a:latin typeface="Calibri"/>
                <a:cs typeface="Calibri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24936" y="1622898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b="1" spc="-10" dirty="0">
                  <a:latin typeface="Calibri"/>
                  <a:cs typeface="Calibri"/>
                </a:rPr>
                <a:t>1</a:t>
              </a:r>
              <a:r>
                <a:rPr lang="zh-CN" altLang="en-US" b="1" spc="-10" dirty="0">
                  <a:latin typeface="Calibri"/>
                  <a:cs typeface="Calibri"/>
                </a:rPr>
                <a:t>个有效位</a:t>
              </a:r>
              <a:endParaRPr lang="zh-CN" altLang="en-US" dirty="0">
                <a:latin typeface="Calibri"/>
                <a:cs typeface="Calibri"/>
              </a:endParaRPr>
            </a:p>
          </p:txBody>
        </p:sp>
        <p:sp>
          <p:nvSpPr>
            <p:cNvPr id="75" name="TextBox 60">
              <a:extLst>
                <a:ext uri="{FF2B5EF4-FFF2-40B4-BE49-F238E27FC236}">
                  <a16:creationId xmlns:a16="http://schemas.microsoft.com/office/drawing/2014/main" id="{9B82EAA1-54AD-4228-B49C-5F3280941696}"/>
                </a:ext>
              </a:extLst>
            </p:cNvPr>
            <p:cNvSpPr txBox="1"/>
            <p:nvPr/>
          </p:nvSpPr>
          <p:spPr>
            <a:xfrm>
              <a:off x="1868773" y="3431789"/>
              <a:ext cx="570990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zh-CN" altLang="en-US" sz="2000" dirty="0">
                  <a:latin typeface="Calibri" pitchFamily="34" charset="0"/>
                </a:rPr>
                <a:t>组</a:t>
              </a:r>
              <a:r>
                <a:rPr lang="en-US" altLang="zh-CN" sz="2000" b="1" dirty="0">
                  <a:latin typeface="Calibri" pitchFamily="34" charset="0"/>
                </a:rPr>
                <a:t>1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101" name="TextBox 60">
              <a:extLst>
                <a:ext uri="{FF2B5EF4-FFF2-40B4-BE49-F238E27FC236}">
                  <a16:creationId xmlns:a16="http://schemas.microsoft.com/office/drawing/2014/main" id="{A002964D-CC1A-4532-983B-5491515AFE34}"/>
                </a:ext>
              </a:extLst>
            </p:cNvPr>
            <p:cNvSpPr txBox="1"/>
            <p:nvPr/>
          </p:nvSpPr>
          <p:spPr>
            <a:xfrm>
              <a:off x="1931461" y="2469131"/>
              <a:ext cx="570990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zh-CN" altLang="en-US" sz="2000" dirty="0">
                  <a:latin typeface="Calibri" pitchFamily="34" charset="0"/>
                </a:rPr>
                <a:t>组</a:t>
              </a:r>
              <a:r>
                <a:rPr lang="en-US" altLang="zh-CN" sz="2000" b="1" dirty="0">
                  <a:latin typeface="Calibri" pitchFamily="34" charset="0"/>
                </a:rPr>
                <a:t>0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E457D16-420E-4FC9-A927-B66CFCADD08E}"/>
                </a:ext>
              </a:extLst>
            </p:cNvPr>
            <p:cNvSpPr txBox="1"/>
            <p:nvPr/>
          </p:nvSpPr>
          <p:spPr>
            <a:xfrm>
              <a:off x="2519185" y="4116757"/>
              <a:ext cx="3445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itchFamily="34" charset="0"/>
                </a:rPr>
                <a:t>……</a:t>
              </a:r>
              <a:endParaRPr lang="zh-CN" altLang="en-US" dirty="0">
                <a:latin typeface="Calibri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0C6278D-0203-4CFF-AFD2-9DC3F5BA08A5}"/>
                </a:ext>
              </a:extLst>
            </p:cNvPr>
            <p:cNvGrpSpPr/>
            <p:nvPr/>
          </p:nvGrpSpPr>
          <p:grpSpPr>
            <a:xfrm>
              <a:off x="2529386" y="2244423"/>
              <a:ext cx="3462430" cy="901389"/>
              <a:chOff x="2411256" y="1940581"/>
              <a:chExt cx="3462430" cy="901389"/>
            </a:xfrm>
          </p:grpSpPr>
          <p:sp>
            <p:nvSpPr>
              <p:cNvPr id="105" name="Rectangle 33">
                <a:extLst>
                  <a:ext uri="{FF2B5EF4-FFF2-40B4-BE49-F238E27FC236}">
                    <a16:creationId xmlns:a16="http://schemas.microsoft.com/office/drawing/2014/main" id="{91618C7C-FD6B-41D0-B0D2-C5D107769E52}"/>
                  </a:ext>
                </a:extLst>
              </p:cNvPr>
              <p:cNvSpPr/>
              <p:nvPr/>
            </p:nvSpPr>
            <p:spPr bwMode="auto">
              <a:xfrm>
                <a:off x="2411256" y="1940581"/>
                <a:ext cx="3462430" cy="9013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Calibri" pitchFamily="34" charset="0"/>
                  </a:rPr>
                  <a:t>……</a:t>
                </a:r>
              </a:p>
            </p:txBody>
          </p: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9339B636-6846-49F3-8572-85309EE0371C}"/>
                  </a:ext>
                </a:extLst>
              </p:cNvPr>
              <p:cNvGrpSpPr/>
              <p:nvPr/>
            </p:nvGrpSpPr>
            <p:grpSpPr>
              <a:xfrm>
                <a:off x="2466863" y="2032935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09" name="Rectangle 64">
                  <a:extLst>
                    <a:ext uri="{FF2B5EF4-FFF2-40B4-BE49-F238E27FC236}">
                      <a16:creationId xmlns:a16="http://schemas.microsoft.com/office/drawing/2014/main" id="{D2D22319-C80B-4EE5-B052-8B98C475D2EF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10" name="Rectangle 65">
                  <a:extLst>
                    <a:ext uri="{FF2B5EF4-FFF2-40B4-BE49-F238E27FC236}">
                      <a16:creationId xmlns:a16="http://schemas.microsoft.com/office/drawing/2014/main" id="{7FD0316C-1B15-4DF1-8167-A4B6C2271D9D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11" name="Rectangle 66">
                  <a:extLst>
                    <a:ext uri="{FF2B5EF4-FFF2-40B4-BE49-F238E27FC236}">
                      <a16:creationId xmlns:a16="http://schemas.microsoft.com/office/drawing/2014/main" id="{D2B1690F-2D4E-4438-B9E9-D6E8B916B694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12" name="Rectangle 67">
                  <a:extLst>
                    <a:ext uri="{FF2B5EF4-FFF2-40B4-BE49-F238E27FC236}">
                      <a16:creationId xmlns:a16="http://schemas.microsoft.com/office/drawing/2014/main" id="{5A5C4B63-95B8-458C-A90F-2F25E6174EFA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 fontScale="85000" lnSpcReduction="20000"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13" name="Rectangle 68">
                  <a:extLst>
                    <a:ext uri="{FF2B5EF4-FFF2-40B4-BE49-F238E27FC236}">
                      <a16:creationId xmlns:a16="http://schemas.microsoft.com/office/drawing/2014/main" id="{5190BA87-B058-4916-A9DE-091434BA1067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14" name="Rectangle 71">
                  <a:extLst>
                    <a:ext uri="{FF2B5EF4-FFF2-40B4-BE49-F238E27FC236}">
                      <a16:creationId xmlns:a16="http://schemas.microsoft.com/office/drawing/2014/main" id="{A06AF68A-4C81-4386-9791-79702ADE6EDF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标记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15" name="Rectangle 72">
                  <a:extLst>
                    <a:ext uri="{FF2B5EF4-FFF2-40B4-BE49-F238E27FC236}">
                      <a16:creationId xmlns:a16="http://schemas.microsoft.com/office/drawing/2014/main" id="{55B44A93-54E5-417D-8E21-4EA7CC64E80C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有效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885AAEED-CF31-4294-B68A-A6A126659FEA}"/>
                  </a:ext>
                </a:extLst>
              </p:cNvPr>
              <p:cNvGrpSpPr/>
              <p:nvPr/>
            </p:nvGrpSpPr>
            <p:grpSpPr>
              <a:xfrm>
                <a:off x="2466863" y="2539250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17" name="Rectangle 64">
                  <a:extLst>
                    <a:ext uri="{FF2B5EF4-FFF2-40B4-BE49-F238E27FC236}">
                      <a16:creationId xmlns:a16="http://schemas.microsoft.com/office/drawing/2014/main" id="{1A75A2E8-19D1-46E4-A5EF-9DE4DD85BE8B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18" name="Rectangle 65">
                  <a:extLst>
                    <a:ext uri="{FF2B5EF4-FFF2-40B4-BE49-F238E27FC236}">
                      <a16:creationId xmlns:a16="http://schemas.microsoft.com/office/drawing/2014/main" id="{A587A6BA-0FE0-4A25-9E53-17E35374D7BE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19" name="Rectangle 66">
                  <a:extLst>
                    <a:ext uri="{FF2B5EF4-FFF2-40B4-BE49-F238E27FC236}">
                      <a16:creationId xmlns:a16="http://schemas.microsoft.com/office/drawing/2014/main" id="{BA2A1F98-4D6F-465D-879E-BB3791E818D9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20" name="Rectangle 67">
                  <a:extLst>
                    <a:ext uri="{FF2B5EF4-FFF2-40B4-BE49-F238E27FC236}">
                      <a16:creationId xmlns:a16="http://schemas.microsoft.com/office/drawing/2014/main" id="{1E277837-3C23-4EF9-8F97-A524A55ADD8D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 fontScale="85000" lnSpcReduction="20000"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21" name="Rectangle 68">
                  <a:extLst>
                    <a:ext uri="{FF2B5EF4-FFF2-40B4-BE49-F238E27FC236}">
                      <a16:creationId xmlns:a16="http://schemas.microsoft.com/office/drawing/2014/main" id="{F1191885-4163-44B6-8285-CE85B47F3505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22" name="Rectangle 71">
                  <a:extLst>
                    <a:ext uri="{FF2B5EF4-FFF2-40B4-BE49-F238E27FC236}">
                      <a16:creationId xmlns:a16="http://schemas.microsoft.com/office/drawing/2014/main" id="{CC72864D-6BB3-484F-81BE-C808C2E8F248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标记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23" name="Rectangle 72">
                  <a:extLst>
                    <a:ext uri="{FF2B5EF4-FFF2-40B4-BE49-F238E27FC236}">
                      <a16:creationId xmlns:a16="http://schemas.microsoft.com/office/drawing/2014/main" id="{6201DEED-FEBA-48BE-9F21-071D591DB77D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有效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2C9BE8B4-D742-4C23-9A1A-2800C4DA194F}"/>
                </a:ext>
              </a:extLst>
            </p:cNvPr>
            <p:cNvGrpSpPr/>
            <p:nvPr/>
          </p:nvGrpSpPr>
          <p:grpSpPr>
            <a:xfrm>
              <a:off x="2502451" y="4439230"/>
              <a:ext cx="3462430" cy="901389"/>
              <a:chOff x="2411256" y="1940581"/>
              <a:chExt cx="3462430" cy="901389"/>
            </a:xfrm>
          </p:grpSpPr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CDB834D1-F15D-4CAB-8DEE-7E61E9C38A2A}"/>
                  </a:ext>
                </a:extLst>
              </p:cNvPr>
              <p:cNvSpPr/>
              <p:nvPr/>
            </p:nvSpPr>
            <p:spPr bwMode="auto">
              <a:xfrm>
                <a:off x="2411256" y="1940581"/>
                <a:ext cx="3462430" cy="9013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Calibri" pitchFamily="34" charset="0"/>
                  </a:rPr>
                  <a:t>……</a:t>
                </a:r>
              </a:p>
            </p:txBody>
          </p: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1DD989A8-4F3F-482D-895B-D9E472E5C4D2}"/>
                  </a:ext>
                </a:extLst>
              </p:cNvPr>
              <p:cNvGrpSpPr/>
              <p:nvPr/>
            </p:nvGrpSpPr>
            <p:grpSpPr>
              <a:xfrm>
                <a:off x="2466863" y="2032935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43" name="Rectangle 64">
                  <a:extLst>
                    <a:ext uri="{FF2B5EF4-FFF2-40B4-BE49-F238E27FC236}">
                      <a16:creationId xmlns:a16="http://schemas.microsoft.com/office/drawing/2014/main" id="{23806ADD-20F2-44F4-938D-BA7817B874CC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44" name="Rectangle 65">
                  <a:extLst>
                    <a:ext uri="{FF2B5EF4-FFF2-40B4-BE49-F238E27FC236}">
                      <a16:creationId xmlns:a16="http://schemas.microsoft.com/office/drawing/2014/main" id="{5C311BBF-9539-4791-A0C0-8F6134EC8155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45" name="Rectangle 66">
                  <a:extLst>
                    <a:ext uri="{FF2B5EF4-FFF2-40B4-BE49-F238E27FC236}">
                      <a16:creationId xmlns:a16="http://schemas.microsoft.com/office/drawing/2014/main" id="{67D93B3B-752F-4C21-9AC7-A2FD12CC9DE8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46" name="Rectangle 67">
                  <a:extLst>
                    <a:ext uri="{FF2B5EF4-FFF2-40B4-BE49-F238E27FC236}">
                      <a16:creationId xmlns:a16="http://schemas.microsoft.com/office/drawing/2014/main" id="{AA58A06F-C3EF-4D9F-9083-AAD9B7558010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 fontScale="85000" lnSpcReduction="20000"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47" name="Rectangle 68">
                  <a:extLst>
                    <a:ext uri="{FF2B5EF4-FFF2-40B4-BE49-F238E27FC236}">
                      <a16:creationId xmlns:a16="http://schemas.microsoft.com/office/drawing/2014/main" id="{DB6A738E-175B-4CD0-9229-B35D71D5A3C5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48" name="Rectangle 71">
                  <a:extLst>
                    <a:ext uri="{FF2B5EF4-FFF2-40B4-BE49-F238E27FC236}">
                      <a16:creationId xmlns:a16="http://schemas.microsoft.com/office/drawing/2014/main" id="{BEBFFB1A-164A-4EE4-97F4-E4657C09BAFB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标记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49" name="Rectangle 72">
                  <a:extLst>
                    <a:ext uri="{FF2B5EF4-FFF2-40B4-BE49-F238E27FC236}">
                      <a16:creationId xmlns:a16="http://schemas.microsoft.com/office/drawing/2014/main" id="{23764309-BA5C-44C3-86C6-C9DEB821D248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有效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7792608E-5FD1-4DCA-A91A-6A39F2050FE1}"/>
                  </a:ext>
                </a:extLst>
              </p:cNvPr>
              <p:cNvGrpSpPr/>
              <p:nvPr/>
            </p:nvGrpSpPr>
            <p:grpSpPr>
              <a:xfrm>
                <a:off x="2466863" y="2539250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36" name="Rectangle 64">
                  <a:extLst>
                    <a:ext uri="{FF2B5EF4-FFF2-40B4-BE49-F238E27FC236}">
                      <a16:creationId xmlns:a16="http://schemas.microsoft.com/office/drawing/2014/main" id="{CAB2C307-454C-47C9-BC7F-866C3CEDB8F9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37" name="Rectangle 65">
                  <a:extLst>
                    <a:ext uri="{FF2B5EF4-FFF2-40B4-BE49-F238E27FC236}">
                      <a16:creationId xmlns:a16="http://schemas.microsoft.com/office/drawing/2014/main" id="{442B4ECC-30F2-43D5-9503-4D8E63B1FCE9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38" name="Rectangle 66">
                  <a:extLst>
                    <a:ext uri="{FF2B5EF4-FFF2-40B4-BE49-F238E27FC236}">
                      <a16:creationId xmlns:a16="http://schemas.microsoft.com/office/drawing/2014/main" id="{FFAEA1A2-2889-456C-9A50-6BC0408FE9E8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39" name="Rectangle 67">
                  <a:extLst>
                    <a:ext uri="{FF2B5EF4-FFF2-40B4-BE49-F238E27FC236}">
                      <a16:creationId xmlns:a16="http://schemas.microsoft.com/office/drawing/2014/main" id="{DEC593F2-B2D2-48A1-9D96-9C271FB85E22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 fontScale="85000" lnSpcReduction="20000"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40" name="Rectangle 68">
                  <a:extLst>
                    <a:ext uri="{FF2B5EF4-FFF2-40B4-BE49-F238E27FC236}">
                      <a16:creationId xmlns:a16="http://schemas.microsoft.com/office/drawing/2014/main" id="{A75F5E35-ABDA-4114-8689-CD522268B016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41" name="Rectangle 71">
                  <a:extLst>
                    <a:ext uri="{FF2B5EF4-FFF2-40B4-BE49-F238E27FC236}">
                      <a16:creationId xmlns:a16="http://schemas.microsoft.com/office/drawing/2014/main" id="{65A42D7A-3574-4E38-93DB-E8C2F1B0C2F9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标记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42" name="Rectangle 72">
                  <a:extLst>
                    <a:ext uri="{FF2B5EF4-FFF2-40B4-BE49-F238E27FC236}">
                      <a16:creationId xmlns:a16="http://schemas.microsoft.com/office/drawing/2014/main" id="{BC3D68A8-46CB-4E2A-A7E6-E89F34B33008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有效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08CB959-6465-4945-BC2E-53E65034CF23}"/>
                </a:ext>
              </a:extLst>
            </p:cNvPr>
            <p:cNvGrpSpPr/>
            <p:nvPr/>
          </p:nvGrpSpPr>
          <p:grpSpPr>
            <a:xfrm>
              <a:off x="2510568" y="3298429"/>
              <a:ext cx="3462430" cy="901389"/>
              <a:chOff x="2411256" y="1940581"/>
              <a:chExt cx="3462430" cy="901389"/>
            </a:xfrm>
          </p:grpSpPr>
          <p:sp>
            <p:nvSpPr>
              <p:cNvPr id="151" name="Rectangle 33">
                <a:extLst>
                  <a:ext uri="{FF2B5EF4-FFF2-40B4-BE49-F238E27FC236}">
                    <a16:creationId xmlns:a16="http://schemas.microsoft.com/office/drawing/2014/main" id="{9E0CD10F-0C60-45DE-88AD-AF4578B25697}"/>
                  </a:ext>
                </a:extLst>
              </p:cNvPr>
              <p:cNvSpPr/>
              <p:nvPr/>
            </p:nvSpPr>
            <p:spPr bwMode="auto">
              <a:xfrm>
                <a:off x="2411256" y="1940581"/>
                <a:ext cx="3462430" cy="9013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Calibri" pitchFamily="34" charset="0"/>
                  </a:rPr>
                  <a:t>……</a:t>
                </a:r>
              </a:p>
            </p:txBody>
          </p: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469E65A8-BDF7-4B8A-862F-ED0FF8E4E6DB}"/>
                  </a:ext>
                </a:extLst>
              </p:cNvPr>
              <p:cNvGrpSpPr/>
              <p:nvPr/>
            </p:nvGrpSpPr>
            <p:grpSpPr>
              <a:xfrm>
                <a:off x="2466863" y="2032935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61" name="Rectangle 64">
                  <a:extLst>
                    <a:ext uri="{FF2B5EF4-FFF2-40B4-BE49-F238E27FC236}">
                      <a16:creationId xmlns:a16="http://schemas.microsoft.com/office/drawing/2014/main" id="{D3BF8297-8918-49E4-9566-6460901368F1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62" name="Rectangle 65">
                  <a:extLst>
                    <a:ext uri="{FF2B5EF4-FFF2-40B4-BE49-F238E27FC236}">
                      <a16:creationId xmlns:a16="http://schemas.microsoft.com/office/drawing/2014/main" id="{6C96FE65-0803-4A73-8624-B02176290F58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63" name="Rectangle 66">
                  <a:extLst>
                    <a:ext uri="{FF2B5EF4-FFF2-40B4-BE49-F238E27FC236}">
                      <a16:creationId xmlns:a16="http://schemas.microsoft.com/office/drawing/2014/main" id="{595B531E-5F5E-422B-918B-91A17444AF31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64" name="Rectangle 67">
                  <a:extLst>
                    <a:ext uri="{FF2B5EF4-FFF2-40B4-BE49-F238E27FC236}">
                      <a16:creationId xmlns:a16="http://schemas.microsoft.com/office/drawing/2014/main" id="{57F714E0-6C0A-45AD-9F2F-298A1141F961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 fontScale="85000" lnSpcReduction="20000"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65" name="Rectangle 68">
                  <a:extLst>
                    <a:ext uri="{FF2B5EF4-FFF2-40B4-BE49-F238E27FC236}">
                      <a16:creationId xmlns:a16="http://schemas.microsoft.com/office/drawing/2014/main" id="{9F0E7E9B-1079-4267-A25D-AE5DF6DAD3F3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66" name="Rectangle 71">
                  <a:extLst>
                    <a:ext uri="{FF2B5EF4-FFF2-40B4-BE49-F238E27FC236}">
                      <a16:creationId xmlns:a16="http://schemas.microsoft.com/office/drawing/2014/main" id="{2FE0A95A-F80A-451F-BDBA-443781D5C9C1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标记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67" name="Rectangle 72">
                  <a:extLst>
                    <a:ext uri="{FF2B5EF4-FFF2-40B4-BE49-F238E27FC236}">
                      <a16:creationId xmlns:a16="http://schemas.microsoft.com/office/drawing/2014/main" id="{C00B8725-DF84-48FC-AD3D-F2E5F0FDC012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有效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4F4E6569-D0D8-4205-B7BA-46886B81C5C8}"/>
                  </a:ext>
                </a:extLst>
              </p:cNvPr>
              <p:cNvGrpSpPr/>
              <p:nvPr/>
            </p:nvGrpSpPr>
            <p:grpSpPr>
              <a:xfrm>
                <a:off x="2466863" y="2539250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54" name="Rectangle 64">
                  <a:extLst>
                    <a:ext uri="{FF2B5EF4-FFF2-40B4-BE49-F238E27FC236}">
                      <a16:creationId xmlns:a16="http://schemas.microsoft.com/office/drawing/2014/main" id="{125BF356-BEE9-46CB-BB7C-6692152C01D9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55" name="Rectangle 65">
                  <a:extLst>
                    <a:ext uri="{FF2B5EF4-FFF2-40B4-BE49-F238E27FC236}">
                      <a16:creationId xmlns:a16="http://schemas.microsoft.com/office/drawing/2014/main" id="{3923E2AA-EBA1-4D22-ACAB-413133C145E4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56" name="Rectangle 66">
                  <a:extLst>
                    <a:ext uri="{FF2B5EF4-FFF2-40B4-BE49-F238E27FC236}">
                      <a16:creationId xmlns:a16="http://schemas.microsoft.com/office/drawing/2014/main" id="{5995EC27-B286-4DFD-9530-44C5FF0292CC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57" name="Rectangle 67">
                  <a:extLst>
                    <a:ext uri="{FF2B5EF4-FFF2-40B4-BE49-F238E27FC236}">
                      <a16:creationId xmlns:a16="http://schemas.microsoft.com/office/drawing/2014/main" id="{6C99F4E7-29E2-4257-8965-7FF8CAE9CDCD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 fontScale="85000" lnSpcReduction="20000"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58" name="Rectangle 68">
                  <a:extLst>
                    <a:ext uri="{FF2B5EF4-FFF2-40B4-BE49-F238E27FC236}">
                      <a16:creationId xmlns:a16="http://schemas.microsoft.com/office/drawing/2014/main" id="{8AD51370-9ABE-4216-B413-9EFCDD0C9C5A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59" name="Rectangle 71">
                  <a:extLst>
                    <a:ext uri="{FF2B5EF4-FFF2-40B4-BE49-F238E27FC236}">
                      <a16:creationId xmlns:a16="http://schemas.microsoft.com/office/drawing/2014/main" id="{9E95D2CE-5336-4E1C-A541-7BECB38649D4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标记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60" name="Rectangle 72">
                  <a:extLst>
                    <a:ext uri="{FF2B5EF4-FFF2-40B4-BE49-F238E27FC236}">
                      <a16:creationId xmlns:a16="http://schemas.microsoft.com/office/drawing/2014/main" id="{0FF75E5A-2806-47AD-8B55-CFF77B697181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600" dirty="0">
                      <a:latin typeface="Calibri" pitchFamily="34" charset="0"/>
                    </a:rPr>
                    <a:t>有效</a:t>
                  </a: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68" name="AutoShape 16">
              <a:extLst>
                <a:ext uri="{FF2B5EF4-FFF2-40B4-BE49-F238E27FC236}">
                  <a16:creationId xmlns:a16="http://schemas.microsoft.com/office/drawing/2014/main" id="{A5456B2E-A0E2-43CA-9D9E-5740887404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2157" y="1876103"/>
              <a:ext cx="137150" cy="534108"/>
            </a:xfrm>
            <a:prstGeom prst="leftBrace">
              <a:avLst>
                <a:gd name="adj1" fmla="val 584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69" name="TextBox 52">
              <a:extLst>
                <a:ext uri="{FF2B5EF4-FFF2-40B4-BE49-F238E27FC236}">
                  <a16:creationId xmlns:a16="http://schemas.microsoft.com/office/drawing/2014/main" id="{D2EF6490-0119-4AEE-8FC8-A220D3172409}"/>
                </a:ext>
              </a:extLst>
            </p:cNvPr>
            <p:cNvSpPr txBox="1"/>
            <p:nvPr/>
          </p:nvSpPr>
          <p:spPr>
            <a:xfrm>
              <a:off x="3113822" y="1612896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b="1" spc="-10" dirty="0">
                  <a:latin typeface="Calibri"/>
                  <a:cs typeface="Calibri"/>
                </a:rPr>
                <a:t>t</a:t>
              </a:r>
              <a:r>
                <a:rPr lang="zh-CN" altLang="en-US" b="1" spc="-10" dirty="0">
                  <a:latin typeface="Calibri"/>
                  <a:cs typeface="Calibri"/>
                </a:rPr>
                <a:t>个标记位</a:t>
              </a:r>
              <a:endParaRPr lang="zh-CN" altLang="en-US" dirty="0">
                <a:latin typeface="Calibri"/>
                <a:cs typeface="Calibri"/>
              </a:endParaRPr>
            </a:p>
          </p:txBody>
        </p:sp>
        <p:sp>
          <p:nvSpPr>
            <p:cNvPr id="170" name="AutoShape 16">
              <a:extLst>
                <a:ext uri="{FF2B5EF4-FFF2-40B4-BE49-F238E27FC236}">
                  <a16:creationId xmlns:a16="http://schemas.microsoft.com/office/drawing/2014/main" id="{0C5D875A-F986-4821-B2EF-AF8841BD286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68446" y="1874510"/>
              <a:ext cx="137150" cy="534108"/>
            </a:xfrm>
            <a:prstGeom prst="leftBrace">
              <a:avLst>
                <a:gd name="adj1" fmla="val 584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71" name="AutoShape 16">
              <a:extLst>
                <a:ext uri="{FF2B5EF4-FFF2-40B4-BE49-F238E27FC236}">
                  <a16:creationId xmlns:a16="http://schemas.microsoft.com/office/drawing/2014/main" id="{F1A05B5A-E531-4E75-BEF8-B0B9A413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903681" y="1209184"/>
              <a:ext cx="144903" cy="1872514"/>
            </a:xfrm>
            <a:prstGeom prst="leftBrace">
              <a:avLst>
                <a:gd name="adj1" fmla="val 584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0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/>
              <a:t>: Core </a:t>
            </a:r>
            <a:r>
              <a:rPr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710565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块偏移</a:t>
            </a:r>
            <a:r>
              <a:rPr sz="2000" spc="-10" dirty="0">
                <a:latin typeface="Calibri"/>
                <a:cs typeface="Calibri"/>
              </a:rPr>
              <a:t>: </a:t>
            </a:r>
            <a:r>
              <a:rPr lang="en-US" altLang="zh-CN" sz="20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lang="zh-CN" altLang="en-US" sz="2000" dirty="0">
                <a:latin typeface="Calibri"/>
                <a:cs typeface="Calibri"/>
              </a:rPr>
              <a:t>位</a:t>
            </a:r>
            <a:r>
              <a:rPr sz="2000" dirty="0">
                <a:latin typeface="Calibri"/>
                <a:cs typeface="Calibri"/>
              </a:rPr>
              <a:t>  </a:t>
            </a:r>
            <a:endParaRPr lang="en-US" sz="2000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组索引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lang="en-US" altLang="zh-CN" sz="20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lang="zh-CN" altLang="en-US" sz="2000" dirty="0">
                <a:latin typeface="Calibri"/>
                <a:cs typeface="Calibri"/>
              </a:rPr>
              <a:t>位</a:t>
            </a:r>
            <a:r>
              <a:rPr sz="2000" dirty="0">
                <a:latin typeface="Calibri"/>
                <a:cs typeface="Calibri"/>
              </a:rPr>
              <a:t>  </a:t>
            </a:r>
            <a:endParaRPr lang="en-US" sz="2000" spc="-40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sz="2000" spc="-40" dirty="0">
                <a:latin typeface="Calibri"/>
                <a:cs typeface="Calibri"/>
              </a:rPr>
              <a:t>标记</a:t>
            </a:r>
            <a:r>
              <a:rPr sz="2000" spc="-40" dirty="0">
                <a:latin typeface="Calibri"/>
                <a:cs typeface="Calibri"/>
              </a:rPr>
              <a:t>: </a:t>
            </a:r>
            <a:r>
              <a:rPr lang="en-US" altLang="zh-CN" sz="20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lang="zh-CN" altLang="en-US" sz="2000" dirty="0">
                <a:latin typeface="Calibri"/>
                <a:cs typeface="Calibri"/>
              </a:rPr>
              <a:t>位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278841" y="4983479"/>
            <a:ext cx="2833467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栈地址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0x00007f7262a1e010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5857" y="4974335"/>
            <a:ext cx="120332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2000" b="1" spc="-5" dirty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sz="2000" b="1" spc="-1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2000" b="1" spc="-5" dirty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sz="2000" b="1" spc="-4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2000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0312" y="4974335"/>
            <a:ext cx="135808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20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2000" b="1" spc="-20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??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20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759" y="1188161"/>
            <a:ext cx="7338059" cy="2808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00965" rIns="0" bIns="0" rtlCol="0">
            <a:no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32 kB </a:t>
            </a:r>
            <a:r>
              <a:rPr lang="zh-CN" altLang="en-US" sz="1800" b="1" dirty="0">
                <a:solidFill>
                  <a:srgbClr val="C00000"/>
                </a:solidFill>
                <a:latin typeface="Calibri"/>
                <a:cs typeface="Calibri"/>
              </a:rPr>
              <a:t>的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lang="zh-CN" altLang="en-US" sz="1800" b="1" spc="-15" dirty="0">
                <a:solidFill>
                  <a:srgbClr val="C00000"/>
                </a:solidFill>
                <a:latin typeface="Calibri"/>
                <a:cs typeface="Calibri"/>
              </a:rPr>
              <a:t>路组相联</a:t>
            </a:r>
            <a:endParaRPr lang="en-US" altLang="zh-CN" b="1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64</a:t>
            </a:r>
            <a:r>
              <a:rPr sz="1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字节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lang="zh-CN" altLang="en-US" sz="1800" b="1" spc="-5" dirty="0">
                <a:solidFill>
                  <a:srgbClr val="C00000"/>
                </a:solidFill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位地址范围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tabLst>
                <a:tab pos="712470" algn="l"/>
              </a:tabLst>
            </a:pPr>
            <a:r>
              <a:rPr sz="1800" b="1" dirty="0">
                <a:latin typeface="Calibri"/>
                <a:cs typeface="Calibri"/>
              </a:rPr>
              <a:t>S =	, s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 marR="6222365">
              <a:lnSpc>
                <a:spcPct val="100000"/>
              </a:lnSpc>
              <a:tabLst>
                <a:tab pos="715645" algn="l"/>
              </a:tabLst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	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 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08CACB8-9DFB-4DE1-99D2-F31807774893}"/>
              </a:ext>
            </a:extLst>
          </p:cNvPr>
          <p:cNvGrpSpPr/>
          <p:nvPr/>
        </p:nvGrpSpPr>
        <p:grpSpPr>
          <a:xfrm>
            <a:off x="2367227" y="1204913"/>
            <a:ext cx="5328591" cy="2733341"/>
            <a:chOff x="545463" y="1612896"/>
            <a:chExt cx="6432432" cy="4446974"/>
          </a:xfrm>
        </p:grpSpPr>
        <p:sp>
          <p:nvSpPr>
            <p:cNvPr id="86" name="AutoShape 16">
              <a:extLst>
                <a:ext uri="{FF2B5EF4-FFF2-40B4-BE49-F238E27FC236}">
                  <a16:creationId xmlns:a16="http://schemas.microsoft.com/office/drawing/2014/main" id="{B9A79E77-CD06-4296-9891-6E540EDB0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130" y="2244423"/>
              <a:ext cx="228600" cy="3096195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63DA77F7-521C-48EC-89DE-FB6D2D1B25CD}"/>
                </a:ext>
              </a:extLst>
            </p:cNvPr>
            <p:cNvSpPr txBox="1"/>
            <p:nvPr/>
          </p:nvSpPr>
          <p:spPr>
            <a:xfrm>
              <a:off x="6230438" y="2454392"/>
              <a:ext cx="747457" cy="105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Calibri" pitchFamily="34" charset="0"/>
                </a:rPr>
                <a:t>每组</a:t>
              </a:r>
              <a:r>
                <a:rPr lang="en-US" altLang="zh-CN" sz="1200" dirty="0">
                  <a:latin typeface="Calibri" pitchFamily="34" charset="0"/>
                </a:rPr>
                <a:t>E</a:t>
              </a:r>
              <a:r>
                <a:rPr lang="zh-CN" altLang="en-US" sz="1200" dirty="0">
                  <a:latin typeface="Calibri" pitchFamily="34" charset="0"/>
                </a:rPr>
                <a:t>行</a:t>
              </a:r>
              <a:r>
                <a:rPr lang="en-US" altLang="zh-CN" sz="1200" dirty="0">
                  <a:latin typeface="Calibri" pitchFamily="34" charset="0"/>
                </a:rPr>
                <a:t>(</a:t>
              </a:r>
              <a:r>
                <a:rPr lang="en-US" sz="1200" dirty="0">
                  <a:latin typeface="Calibri" pitchFamily="34" charset="0"/>
                </a:rPr>
                <a:t>E = 2</a:t>
              </a:r>
              <a:r>
                <a:rPr lang="en-US" sz="1200" baseline="30000" dirty="0">
                  <a:latin typeface="Calibri" pitchFamily="34" charset="0"/>
                </a:rPr>
                <a:t>e</a:t>
              </a:r>
              <a:r>
                <a:rPr lang="en-US" sz="12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88" name="TextBox 56">
              <a:extLst>
                <a:ext uri="{FF2B5EF4-FFF2-40B4-BE49-F238E27FC236}">
                  <a16:creationId xmlns:a16="http://schemas.microsoft.com/office/drawing/2014/main" id="{A3354AE7-1EC8-410D-B6B2-85575AEF174E}"/>
                </a:ext>
              </a:extLst>
            </p:cNvPr>
            <p:cNvSpPr txBox="1"/>
            <p:nvPr/>
          </p:nvSpPr>
          <p:spPr>
            <a:xfrm>
              <a:off x="545463" y="3548247"/>
              <a:ext cx="1290851" cy="573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2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400" dirty="0">
                  <a:latin typeface="Calibri" pitchFamily="34" charset="0"/>
                </a:rPr>
                <a:t>组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89" name="TextBox 60">
              <a:extLst>
                <a:ext uri="{FF2B5EF4-FFF2-40B4-BE49-F238E27FC236}">
                  <a16:creationId xmlns:a16="http://schemas.microsoft.com/office/drawing/2014/main" id="{5AADF5FC-1CCE-4091-A951-F74E1CE13FB4}"/>
                </a:ext>
              </a:extLst>
            </p:cNvPr>
            <p:cNvSpPr txBox="1"/>
            <p:nvPr/>
          </p:nvSpPr>
          <p:spPr>
            <a:xfrm>
              <a:off x="1774860" y="4666288"/>
              <a:ext cx="919220" cy="57336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zh-CN" altLang="en-US" sz="1400" dirty="0">
                  <a:latin typeface="Calibri" pitchFamily="34" charset="0"/>
                </a:rPr>
                <a:t>组</a:t>
              </a:r>
              <a:r>
                <a:rPr lang="en-US" altLang="zh-CN" sz="1400" b="1" dirty="0">
                  <a:latin typeface="Calibri" pitchFamily="34" charset="0"/>
                </a:rPr>
                <a:t>S-1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90" name="AutoShape 16">
              <a:extLst>
                <a:ext uri="{FF2B5EF4-FFF2-40B4-BE49-F238E27FC236}">
                  <a16:creationId xmlns:a16="http://schemas.microsoft.com/office/drawing/2014/main" id="{C2DAF96C-ACC4-4F49-8111-30A7F78EFB94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069611" y="2311340"/>
              <a:ext cx="169912" cy="701039"/>
            </a:xfrm>
            <a:prstGeom prst="leftBrace">
              <a:avLst>
                <a:gd name="adj1" fmla="val 13697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91" name="TextBox 99">
              <a:extLst>
                <a:ext uri="{FF2B5EF4-FFF2-40B4-BE49-F238E27FC236}">
                  <a16:creationId xmlns:a16="http://schemas.microsoft.com/office/drawing/2014/main" id="{DF80072C-BF5A-48DB-910E-9A1C7EE68E8F}"/>
                </a:ext>
              </a:extLst>
            </p:cNvPr>
            <p:cNvSpPr txBox="1"/>
            <p:nvPr/>
          </p:nvSpPr>
          <p:spPr>
            <a:xfrm>
              <a:off x="2271030" y="5509064"/>
              <a:ext cx="4011017" cy="550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1600" b="1" i="1" spc="-5" dirty="0">
                  <a:solidFill>
                    <a:srgbClr val="C00000"/>
                  </a:solidFill>
                  <a:latin typeface="Calibri"/>
                  <a:cs typeface="Calibri"/>
                </a:rPr>
                <a:t>高速缓存大小 </a:t>
              </a:r>
              <a:r>
                <a:rPr lang="en-US" altLang="zh-CN" sz="1600" b="1" i="1" dirty="0">
                  <a:latin typeface="Calibri"/>
                  <a:cs typeface="Calibri"/>
                </a:rPr>
                <a:t>C = S x E x B </a:t>
              </a:r>
              <a:r>
                <a:rPr lang="zh-CN" altLang="en-US" sz="1600" b="1" i="1" spc="-5" dirty="0">
                  <a:latin typeface="Calibri"/>
                  <a:cs typeface="Calibri"/>
                </a:rPr>
                <a:t>数据字节</a:t>
              </a:r>
              <a:endParaRPr lang="zh-CN" altLang="en-US" sz="1600" dirty="0">
                <a:latin typeface="Calibri"/>
                <a:cs typeface="Calibri"/>
              </a:endParaRPr>
            </a:p>
          </p:txBody>
        </p:sp>
        <p:sp>
          <p:nvSpPr>
            <p:cNvPr id="92" name="TextBox 52">
              <a:extLst>
                <a:ext uri="{FF2B5EF4-FFF2-40B4-BE49-F238E27FC236}">
                  <a16:creationId xmlns:a16="http://schemas.microsoft.com/office/drawing/2014/main" id="{A20B0F9F-BC20-40C1-90A9-079DE8EC2AA5}"/>
                </a:ext>
              </a:extLst>
            </p:cNvPr>
            <p:cNvSpPr txBox="1"/>
            <p:nvPr/>
          </p:nvSpPr>
          <p:spPr>
            <a:xfrm>
              <a:off x="1924937" y="1622898"/>
              <a:ext cx="1367630" cy="516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200" b="1" spc="-10" dirty="0">
                  <a:latin typeface="Calibri"/>
                  <a:cs typeface="Calibri"/>
                </a:rPr>
                <a:t>1</a:t>
              </a:r>
              <a:r>
                <a:rPr lang="zh-CN" altLang="en-US" sz="1200" b="1" spc="-10" dirty="0">
                  <a:latin typeface="Calibri"/>
                  <a:cs typeface="Calibri"/>
                </a:rPr>
                <a:t>个有效位</a:t>
              </a:r>
              <a:endParaRPr lang="zh-CN" altLang="en-US" sz="1200" dirty="0">
                <a:latin typeface="Calibri"/>
                <a:cs typeface="Calibri"/>
              </a:endParaRPr>
            </a:p>
          </p:txBody>
        </p:sp>
        <p:sp>
          <p:nvSpPr>
            <p:cNvPr id="93" name="TextBox 60">
              <a:extLst>
                <a:ext uri="{FF2B5EF4-FFF2-40B4-BE49-F238E27FC236}">
                  <a16:creationId xmlns:a16="http://schemas.microsoft.com/office/drawing/2014/main" id="{232A9BA2-86E2-4868-A09C-65D6E1A93F63}"/>
                </a:ext>
              </a:extLst>
            </p:cNvPr>
            <p:cNvSpPr txBox="1"/>
            <p:nvPr/>
          </p:nvSpPr>
          <p:spPr>
            <a:xfrm>
              <a:off x="1868773" y="3345160"/>
              <a:ext cx="703876" cy="57336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zh-CN" altLang="en-US" sz="1400" dirty="0">
                  <a:latin typeface="Calibri" pitchFamily="34" charset="0"/>
                </a:rPr>
                <a:t>组</a:t>
              </a:r>
              <a:r>
                <a:rPr lang="en-US" altLang="zh-CN" sz="1400" b="1" dirty="0">
                  <a:latin typeface="Calibri" pitchFamily="34" charset="0"/>
                </a:rPr>
                <a:t>1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94" name="TextBox 60">
              <a:extLst>
                <a:ext uri="{FF2B5EF4-FFF2-40B4-BE49-F238E27FC236}">
                  <a16:creationId xmlns:a16="http://schemas.microsoft.com/office/drawing/2014/main" id="{80704279-FEBF-423C-A1F5-DF0C0B0ED3C2}"/>
                </a:ext>
              </a:extLst>
            </p:cNvPr>
            <p:cNvSpPr txBox="1"/>
            <p:nvPr/>
          </p:nvSpPr>
          <p:spPr>
            <a:xfrm>
              <a:off x="1931461" y="2382503"/>
              <a:ext cx="703876" cy="57336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zh-CN" altLang="en-US" sz="1400" dirty="0">
                  <a:latin typeface="Calibri" pitchFamily="34" charset="0"/>
                </a:rPr>
                <a:t>组</a:t>
              </a:r>
              <a:r>
                <a:rPr lang="en-US" altLang="zh-CN" sz="1400" b="1" dirty="0">
                  <a:latin typeface="Calibri" pitchFamily="34" charset="0"/>
                </a:rPr>
                <a:t>0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D773C46-61FE-42E1-BF28-BAEA12A1DBB0}"/>
                </a:ext>
              </a:extLst>
            </p:cNvPr>
            <p:cNvSpPr txBox="1"/>
            <p:nvPr/>
          </p:nvSpPr>
          <p:spPr>
            <a:xfrm>
              <a:off x="2519185" y="4116757"/>
              <a:ext cx="3445695" cy="516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itchFamily="34" charset="0"/>
                </a:rPr>
                <a:t>……</a:t>
              </a:r>
              <a:endParaRPr lang="zh-CN" altLang="en-US" sz="1200" dirty="0">
                <a:latin typeface="Calibri" pitchFamily="34" charset="0"/>
              </a:endParaRP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6FC80248-5A71-484E-96E1-AB35704F6DF1}"/>
                </a:ext>
              </a:extLst>
            </p:cNvPr>
            <p:cNvGrpSpPr/>
            <p:nvPr/>
          </p:nvGrpSpPr>
          <p:grpSpPr>
            <a:xfrm>
              <a:off x="2529386" y="2244423"/>
              <a:ext cx="3462430" cy="901389"/>
              <a:chOff x="2411256" y="1940581"/>
              <a:chExt cx="3462430" cy="901389"/>
            </a:xfrm>
          </p:grpSpPr>
          <p:sp>
            <p:nvSpPr>
              <p:cNvPr id="137" name="Rectangle 33">
                <a:extLst>
                  <a:ext uri="{FF2B5EF4-FFF2-40B4-BE49-F238E27FC236}">
                    <a16:creationId xmlns:a16="http://schemas.microsoft.com/office/drawing/2014/main" id="{D9277039-A3F1-4D8C-9895-75100D79C24E}"/>
                  </a:ext>
                </a:extLst>
              </p:cNvPr>
              <p:cNvSpPr/>
              <p:nvPr/>
            </p:nvSpPr>
            <p:spPr bwMode="auto">
              <a:xfrm>
                <a:off x="2411256" y="1940581"/>
                <a:ext cx="3462430" cy="9013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alibri" pitchFamily="34" charset="0"/>
                  </a:rPr>
                  <a:t>……</a:t>
                </a:r>
              </a:p>
            </p:txBody>
          </p: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543D624E-65DB-4410-8631-F00847C8FBED}"/>
                  </a:ext>
                </a:extLst>
              </p:cNvPr>
              <p:cNvGrpSpPr/>
              <p:nvPr/>
            </p:nvGrpSpPr>
            <p:grpSpPr>
              <a:xfrm>
                <a:off x="2466863" y="2032935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47" name="Rectangle 64">
                  <a:extLst>
                    <a:ext uri="{FF2B5EF4-FFF2-40B4-BE49-F238E27FC236}">
                      <a16:creationId xmlns:a16="http://schemas.microsoft.com/office/drawing/2014/main" id="{B60DB2EF-26B1-40AF-B978-6C33855DF1E9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48" name="Rectangle 65">
                  <a:extLst>
                    <a:ext uri="{FF2B5EF4-FFF2-40B4-BE49-F238E27FC236}">
                      <a16:creationId xmlns:a16="http://schemas.microsoft.com/office/drawing/2014/main" id="{236625A2-F51B-4F86-98A5-489B90B8B8EA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49" name="Rectangle 66">
                  <a:extLst>
                    <a:ext uri="{FF2B5EF4-FFF2-40B4-BE49-F238E27FC236}">
                      <a16:creationId xmlns:a16="http://schemas.microsoft.com/office/drawing/2014/main" id="{36C4215D-3553-4776-B3AA-2BDC8A18A780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50" name="Rectangle 67">
                  <a:extLst>
                    <a:ext uri="{FF2B5EF4-FFF2-40B4-BE49-F238E27FC236}">
                      <a16:creationId xmlns:a16="http://schemas.microsoft.com/office/drawing/2014/main" id="{1E2B202B-BC68-4D82-AC15-23D5531AF8D5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51" name="Rectangle 68">
                  <a:extLst>
                    <a:ext uri="{FF2B5EF4-FFF2-40B4-BE49-F238E27FC236}">
                      <a16:creationId xmlns:a16="http://schemas.microsoft.com/office/drawing/2014/main" id="{CFE9C441-126D-4ED8-97EB-0844BF66FD8F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52" name="Rectangle 71">
                  <a:extLst>
                    <a:ext uri="{FF2B5EF4-FFF2-40B4-BE49-F238E27FC236}">
                      <a16:creationId xmlns:a16="http://schemas.microsoft.com/office/drawing/2014/main" id="{B1FF8A2B-30A3-429D-AFA4-F7F4BAD10665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153" name="Rectangle 72">
                  <a:extLst>
                    <a:ext uri="{FF2B5EF4-FFF2-40B4-BE49-F238E27FC236}">
                      <a16:creationId xmlns:a16="http://schemas.microsoft.com/office/drawing/2014/main" id="{1B63EEB5-76FB-4299-BECA-DEE424B96C4B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2A6C06DC-78E2-4465-BE4C-8930E4D3F12B}"/>
                  </a:ext>
                </a:extLst>
              </p:cNvPr>
              <p:cNvGrpSpPr/>
              <p:nvPr/>
            </p:nvGrpSpPr>
            <p:grpSpPr>
              <a:xfrm>
                <a:off x="2466863" y="2539250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40" name="Rectangle 64">
                  <a:extLst>
                    <a:ext uri="{FF2B5EF4-FFF2-40B4-BE49-F238E27FC236}">
                      <a16:creationId xmlns:a16="http://schemas.microsoft.com/office/drawing/2014/main" id="{BD7CC24E-0FF3-452E-94E6-7F41FBC2E650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41" name="Rectangle 65">
                  <a:extLst>
                    <a:ext uri="{FF2B5EF4-FFF2-40B4-BE49-F238E27FC236}">
                      <a16:creationId xmlns:a16="http://schemas.microsoft.com/office/drawing/2014/main" id="{4E732180-928B-4F0D-9CCA-6DBAB82CBAE6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42" name="Rectangle 66">
                  <a:extLst>
                    <a:ext uri="{FF2B5EF4-FFF2-40B4-BE49-F238E27FC236}">
                      <a16:creationId xmlns:a16="http://schemas.microsoft.com/office/drawing/2014/main" id="{2CFFDC04-8C77-46FC-A190-5663DF484B42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43" name="Rectangle 67">
                  <a:extLst>
                    <a:ext uri="{FF2B5EF4-FFF2-40B4-BE49-F238E27FC236}">
                      <a16:creationId xmlns:a16="http://schemas.microsoft.com/office/drawing/2014/main" id="{7F3A43E7-D1D5-44DE-80E3-F0E89BD02613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44" name="Rectangle 68">
                  <a:extLst>
                    <a:ext uri="{FF2B5EF4-FFF2-40B4-BE49-F238E27FC236}">
                      <a16:creationId xmlns:a16="http://schemas.microsoft.com/office/drawing/2014/main" id="{CFA1C62C-710E-4208-9E68-BB4DA7744725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45" name="Rectangle 71">
                  <a:extLst>
                    <a:ext uri="{FF2B5EF4-FFF2-40B4-BE49-F238E27FC236}">
                      <a16:creationId xmlns:a16="http://schemas.microsoft.com/office/drawing/2014/main" id="{42D3B643-9B5A-47EF-A1E0-09ADF8A14308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146" name="Rectangle 72">
                  <a:extLst>
                    <a:ext uri="{FF2B5EF4-FFF2-40B4-BE49-F238E27FC236}">
                      <a16:creationId xmlns:a16="http://schemas.microsoft.com/office/drawing/2014/main" id="{A67FBB8B-BE4F-490A-BE6A-7C825727BE97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E9FCFEF-0469-4588-83A7-8DA1D965E97D}"/>
                </a:ext>
              </a:extLst>
            </p:cNvPr>
            <p:cNvGrpSpPr/>
            <p:nvPr/>
          </p:nvGrpSpPr>
          <p:grpSpPr>
            <a:xfrm>
              <a:off x="2502451" y="4439230"/>
              <a:ext cx="3462430" cy="901389"/>
              <a:chOff x="2411256" y="1940581"/>
              <a:chExt cx="3462430" cy="901389"/>
            </a:xfrm>
          </p:grpSpPr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026E7964-61B4-40AE-A627-F9FF8D5D1C3A}"/>
                  </a:ext>
                </a:extLst>
              </p:cNvPr>
              <p:cNvSpPr/>
              <p:nvPr/>
            </p:nvSpPr>
            <p:spPr bwMode="auto">
              <a:xfrm>
                <a:off x="2411256" y="1940581"/>
                <a:ext cx="3462430" cy="9013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alibri" pitchFamily="34" charset="0"/>
                  </a:rPr>
                  <a:t>……</a:t>
                </a:r>
              </a:p>
            </p:txBody>
          </p: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512E4B8B-1B14-4088-B150-EC4BD7FC38F3}"/>
                  </a:ext>
                </a:extLst>
              </p:cNvPr>
              <p:cNvGrpSpPr/>
              <p:nvPr/>
            </p:nvGrpSpPr>
            <p:grpSpPr>
              <a:xfrm>
                <a:off x="2466863" y="2032935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30" name="Rectangle 64">
                  <a:extLst>
                    <a:ext uri="{FF2B5EF4-FFF2-40B4-BE49-F238E27FC236}">
                      <a16:creationId xmlns:a16="http://schemas.microsoft.com/office/drawing/2014/main" id="{9393DEDC-F73A-4714-90A9-461763D4FFEE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31" name="Rectangle 65">
                  <a:extLst>
                    <a:ext uri="{FF2B5EF4-FFF2-40B4-BE49-F238E27FC236}">
                      <a16:creationId xmlns:a16="http://schemas.microsoft.com/office/drawing/2014/main" id="{C95460F6-E107-40E7-BFBB-A506DB2C2C6F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32" name="Rectangle 66">
                  <a:extLst>
                    <a:ext uri="{FF2B5EF4-FFF2-40B4-BE49-F238E27FC236}">
                      <a16:creationId xmlns:a16="http://schemas.microsoft.com/office/drawing/2014/main" id="{7BE18C62-781B-4215-89D5-4175110321F7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33" name="Rectangle 67">
                  <a:extLst>
                    <a:ext uri="{FF2B5EF4-FFF2-40B4-BE49-F238E27FC236}">
                      <a16:creationId xmlns:a16="http://schemas.microsoft.com/office/drawing/2014/main" id="{A83DEA8A-5A4E-41BA-A989-DE6EF3A5EC63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34" name="Rectangle 68">
                  <a:extLst>
                    <a:ext uri="{FF2B5EF4-FFF2-40B4-BE49-F238E27FC236}">
                      <a16:creationId xmlns:a16="http://schemas.microsoft.com/office/drawing/2014/main" id="{3FE381EC-9778-446F-97B7-C1BAA4EE7AB3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35" name="Rectangle 71">
                  <a:extLst>
                    <a:ext uri="{FF2B5EF4-FFF2-40B4-BE49-F238E27FC236}">
                      <a16:creationId xmlns:a16="http://schemas.microsoft.com/office/drawing/2014/main" id="{5C7946C2-E9EC-4468-934C-F1E81447530D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136" name="Rectangle 72">
                  <a:extLst>
                    <a:ext uri="{FF2B5EF4-FFF2-40B4-BE49-F238E27FC236}">
                      <a16:creationId xmlns:a16="http://schemas.microsoft.com/office/drawing/2014/main" id="{802BD9D1-DFFD-49F2-BD2C-E3739E4176F4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3377DFF5-7058-4A66-9C41-93E14E3D02C0}"/>
                  </a:ext>
                </a:extLst>
              </p:cNvPr>
              <p:cNvGrpSpPr/>
              <p:nvPr/>
            </p:nvGrpSpPr>
            <p:grpSpPr>
              <a:xfrm>
                <a:off x="2466863" y="2539250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23" name="Rectangle 64">
                  <a:extLst>
                    <a:ext uri="{FF2B5EF4-FFF2-40B4-BE49-F238E27FC236}">
                      <a16:creationId xmlns:a16="http://schemas.microsoft.com/office/drawing/2014/main" id="{89C90F63-2C0F-4981-8AFB-30412161B1AC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24" name="Rectangle 65">
                  <a:extLst>
                    <a:ext uri="{FF2B5EF4-FFF2-40B4-BE49-F238E27FC236}">
                      <a16:creationId xmlns:a16="http://schemas.microsoft.com/office/drawing/2014/main" id="{E5A7FC06-2516-429B-B486-02DA493F573E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25" name="Rectangle 66">
                  <a:extLst>
                    <a:ext uri="{FF2B5EF4-FFF2-40B4-BE49-F238E27FC236}">
                      <a16:creationId xmlns:a16="http://schemas.microsoft.com/office/drawing/2014/main" id="{3952C67B-DEEB-49BC-8D66-A573E8C18898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26" name="Rectangle 67">
                  <a:extLst>
                    <a:ext uri="{FF2B5EF4-FFF2-40B4-BE49-F238E27FC236}">
                      <a16:creationId xmlns:a16="http://schemas.microsoft.com/office/drawing/2014/main" id="{27EC53C5-6B92-44A6-818C-5745E0551838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27" name="Rectangle 68">
                  <a:extLst>
                    <a:ext uri="{FF2B5EF4-FFF2-40B4-BE49-F238E27FC236}">
                      <a16:creationId xmlns:a16="http://schemas.microsoft.com/office/drawing/2014/main" id="{97A62D4B-E6C6-4345-9DE3-7CCDC8B65319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28" name="Rectangle 71">
                  <a:extLst>
                    <a:ext uri="{FF2B5EF4-FFF2-40B4-BE49-F238E27FC236}">
                      <a16:creationId xmlns:a16="http://schemas.microsoft.com/office/drawing/2014/main" id="{4B3B61D8-C29A-488D-AFB2-72648EE005A8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129" name="Rectangle 72">
                  <a:extLst>
                    <a:ext uri="{FF2B5EF4-FFF2-40B4-BE49-F238E27FC236}">
                      <a16:creationId xmlns:a16="http://schemas.microsoft.com/office/drawing/2014/main" id="{87577F73-3ADB-4CA9-8EA6-384E5345CEFC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6BD3F6E-A1DA-405B-B1B3-D4BB21948763}"/>
                </a:ext>
              </a:extLst>
            </p:cNvPr>
            <p:cNvGrpSpPr/>
            <p:nvPr/>
          </p:nvGrpSpPr>
          <p:grpSpPr>
            <a:xfrm>
              <a:off x="2510568" y="3298429"/>
              <a:ext cx="3462430" cy="901389"/>
              <a:chOff x="2411256" y="1940581"/>
              <a:chExt cx="3462430" cy="901389"/>
            </a:xfrm>
          </p:grpSpPr>
          <p:sp>
            <p:nvSpPr>
              <p:cNvPr id="103" name="Rectangle 33">
                <a:extLst>
                  <a:ext uri="{FF2B5EF4-FFF2-40B4-BE49-F238E27FC236}">
                    <a16:creationId xmlns:a16="http://schemas.microsoft.com/office/drawing/2014/main" id="{1B9B2AF7-9634-42AB-A369-93C7F6E15818}"/>
                  </a:ext>
                </a:extLst>
              </p:cNvPr>
              <p:cNvSpPr/>
              <p:nvPr/>
            </p:nvSpPr>
            <p:spPr bwMode="auto">
              <a:xfrm>
                <a:off x="2411256" y="1940581"/>
                <a:ext cx="3462430" cy="9013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alibri" pitchFamily="34" charset="0"/>
                  </a:rPr>
                  <a:t>……</a:t>
                </a:r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4E5DE3C7-297F-41EE-8C05-47DD732651BE}"/>
                  </a:ext>
                </a:extLst>
              </p:cNvPr>
              <p:cNvGrpSpPr/>
              <p:nvPr/>
            </p:nvGrpSpPr>
            <p:grpSpPr>
              <a:xfrm>
                <a:off x="2466863" y="2032935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13" name="Rectangle 64">
                  <a:extLst>
                    <a:ext uri="{FF2B5EF4-FFF2-40B4-BE49-F238E27FC236}">
                      <a16:creationId xmlns:a16="http://schemas.microsoft.com/office/drawing/2014/main" id="{788E4E66-776E-48EF-8E93-BD45EE4EA2A5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14" name="Rectangle 65">
                  <a:extLst>
                    <a:ext uri="{FF2B5EF4-FFF2-40B4-BE49-F238E27FC236}">
                      <a16:creationId xmlns:a16="http://schemas.microsoft.com/office/drawing/2014/main" id="{1B2A941D-AB4F-485E-AA98-E754084D015F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15" name="Rectangle 66">
                  <a:extLst>
                    <a:ext uri="{FF2B5EF4-FFF2-40B4-BE49-F238E27FC236}">
                      <a16:creationId xmlns:a16="http://schemas.microsoft.com/office/drawing/2014/main" id="{1AD89596-2142-43BA-A4E5-4BE45F02F0FB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16" name="Rectangle 67">
                  <a:extLst>
                    <a:ext uri="{FF2B5EF4-FFF2-40B4-BE49-F238E27FC236}">
                      <a16:creationId xmlns:a16="http://schemas.microsoft.com/office/drawing/2014/main" id="{3BEE1FC0-B89E-42AB-8069-08897AC1653A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17" name="Rectangle 68">
                  <a:extLst>
                    <a:ext uri="{FF2B5EF4-FFF2-40B4-BE49-F238E27FC236}">
                      <a16:creationId xmlns:a16="http://schemas.microsoft.com/office/drawing/2014/main" id="{9DA2955E-E972-4D5A-B838-81A26EC03414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18" name="Rectangle 71">
                  <a:extLst>
                    <a:ext uri="{FF2B5EF4-FFF2-40B4-BE49-F238E27FC236}">
                      <a16:creationId xmlns:a16="http://schemas.microsoft.com/office/drawing/2014/main" id="{249A1B8E-AE54-48AB-B861-A3E222F3FBD8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119" name="Rectangle 72">
                  <a:extLst>
                    <a:ext uri="{FF2B5EF4-FFF2-40B4-BE49-F238E27FC236}">
                      <a16:creationId xmlns:a16="http://schemas.microsoft.com/office/drawing/2014/main" id="{ECE3B384-23FB-4146-B3B0-C0B242F6E488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C3FC9FAB-8CDC-45D5-ACF0-E394E4F12EBC}"/>
                  </a:ext>
                </a:extLst>
              </p:cNvPr>
              <p:cNvGrpSpPr/>
              <p:nvPr/>
            </p:nvGrpSpPr>
            <p:grpSpPr>
              <a:xfrm>
                <a:off x="2466863" y="2539250"/>
                <a:ext cx="3354332" cy="266903"/>
                <a:chOff x="2195736" y="5682377"/>
                <a:chExt cx="3354332" cy="266903"/>
              </a:xfrm>
            </p:grpSpPr>
            <p:sp>
              <p:nvSpPr>
                <p:cNvPr id="106" name="Rectangle 64">
                  <a:extLst>
                    <a:ext uri="{FF2B5EF4-FFF2-40B4-BE49-F238E27FC236}">
                      <a16:creationId xmlns:a16="http://schemas.microsoft.com/office/drawing/2014/main" id="{EFF622C8-5D3F-4E3A-A17D-F07478349B94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07" name="Rectangle 65">
                  <a:extLst>
                    <a:ext uri="{FF2B5EF4-FFF2-40B4-BE49-F238E27FC236}">
                      <a16:creationId xmlns:a16="http://schemas.microsoft.com/office/drawing/2014/main" id="{CE75824A-6347-469D-AF92-47DD52706FBC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08" name="Rectangle 66">
                  <a:extLst>
                    <a:ext uri="{FF2B5EF4-FFF2-40B4-BE49-F238E27FC236}">
                      <a16:creationId xmlns:a16="http://schemas.microsoft.com/office/drawing/2014/main" id="{1C48A0EF-3DA9-4BAF-987E-D2AF6CF4157D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09" name="Rectangle 67">
                  <a:extLst>
                    <a:ext uri="{FF2B5EF4-FFF2-40B4-BE49-F238E27FC236}">
                      <a16:creationId xmlns:a16="http://schemas.microsoft.com/office/drawing/2014/main" id="{0E80C534-ACB8-4F0E-B344-20EE65F1B51D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110" name="Rectangle 68">
                  <a:extLst>
                    <a:ext uri="{FF2B5EF4-FFF2-40B4-BE49-F238E27FC236}">
                      <a16:creationId xmlns:a16="http://schemas.microsoft.com/office/drawing/2014/main" id="{8FF8B443-6F7F-45A5-8CA3-D184C6544CE3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111" name="Rectangle 71">
                  <a:extLst>
                    <a:ext uri="{FF2B5EF4-FFF2-40B4-BE49-F238E27FC236}">
                      <a16:creationId xmlns:a16="http://schemas.microsoft.com/office/drawing/2014/main" id="{52AC9FB6-C05A-4411-8119-11BEDC44E9A2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112" name="Rectangle 72">
                  <a:extLst>
                    <a:ext uri="{FF2B5EF4-FFF2-40B4-BE49-F238E27FC236}">
                      <a16:creationId xmlns:a16="http://schemas.microsoft.com/office/drawing/2014/main" id="{7C5B290C-D198-49B0-9E91-7386FB7CB1CB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99" name="AutoShape 16">
              <a:extLst>
                <a:ext uri="{FF2B5EF4-FFF2-40B4-BE49-F238E27FC236}">
                  <a16:creationId xmlns:a16="http://schemas.microsoft.com/office/drawing/2014/main" id="{9370360D-1AAD-4C86-8E6C-88CBA1AB323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2157" y="1876103"/>
              <a:ext cx="137150" cy="534108"/>
            </a:xfrm>
            <a:prstGeom prst="leftBrace">
              <a:avLst>
                <a:gd name="adj1" fmla="val 584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0" name="TextBox 52">
              <a:extLst>
                <a:ext uri="{FF2B5EF4-FFF2-40B4-BE49-F238E27FC236}">
                  <a16:creationId xmlns:a16="http://schemas.microsoft.com/office/drawing/2014/main" id="{8235D13C-113D-485E-9D33-4D28515FCA90}"/>
                </a:ext>
              </a:extLst>
            </p:cNvPr>
            <p:cNvSpPr txBox="1"/>
            <p:nvPr/>
          </p:nvSpPr>
          <p:spPr>
            <a:xfrm>
              <a:off x="3113822" y="1612896"/>
              <a:ext cx="1328003" cy="516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200" b="1" spc="-10" dirty="0">
                  <a:latin typeface="Calibri"/>
                  <a:cs typeface="Calibri"/>
                </a:rPr>
                <a:t>t</a:t>
              </a:r>
              <a:r>
                <a:rPr lang="zh-CN" altLang="en-US" sz="1200" b="1" spc="-10" dirty="0">
                  <a:latin typeface="Calibri"/>
                  <a:cs typeface="Calibri"/>
                </a:rPr>
                <a:t>个标记位</a:t>
              </a:r>
              <a:endParaRPr lang="zh-CN" altLang="en-US" sz="1200" dirty="0">
                <a:latin typeface="Calibri"/>
                <a:cs typeface="Calibri"/>
              </a:endParaRPr>
            </a:p>
          </p:txBody>
        </p:sp>
        <p:sp>
          <p:nvSpPr>
            <p:cNvPr id="101" name="AutoShape 16">
              <a:extLst>
                <a:ext uri="{FF2B5EF4-FFF2-40B4-BE49-F238E27FC236}">
                  <a16:creationId xmlns:a16="http://schemas.microsoft.com/office/drawing/2014/main" id="{36026723-2602-4797-B68A-DBC0060ACE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68446" y="1874510"/>
              <a:ext cx="137150" cy="534108"/>
            </a:xfrm>
            <a:prstGeom prst="leftBrace">
              <a:avLst>
                <a:gd name="adj1" fmla="val 584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2" name="AutoShape 16">
              <a:extLst>
                <a:ext uri="{FF2B5EF4-FFF2-40B4-BE49-F238E27FC236}">
                  <a16:creationId xmlns:a16="http://schemas.microsoft.com/office/drawing/2014/main" id="{B5F0F76B-969D-43E1-8D75-B2EBD86736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903681" y="1209184"/>
              <a:ext cx="144903" cy="1872514"/>
            </a:xfrm>
            <a:prstGeom prst="leftBrace">
              <a:avLst>
                <a:gd name="adj1" fmla="val 584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82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929C9-FD40-4679-BD11-3CFC93F6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lnSpc>
                <a:spcPct val="150000"/>
              </a:lnSpc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高速缓存存储器组织结构和操作</a:t>
            </a:r>
            <a:endParaRPr lang="zh-CN" altLang="en-US" sz="2400" dirty="0">
              <a:latin typeface="Calibri"/>
              <a:cs typeface="Calibri"/>
            </a:endParaRPr>
          </a:p>
          <a:p>
            <a:pPr marL="355600">
              <a:lnSpc>
                <a:spcPct val="150000"/>
              </a:lnSpc>
              <a:spcBef>
                <a:spcPts val="575"/>
              </a:spcBef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latin typeface="Calibri"/>
                <a:cs typeface="Calibri"/>
              </a:rPr>
              <a:t>高速缓存对程序性能的影响</a:t>
            </a:r>
            <a:endParaRPr lang="zh-CN" alt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50000"/>
              </a:lnSpc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solidFill>
                  <a:srgbClr val="C0C0C0"/>
                </a:solidFill>
                <a:latin typeface="Calibri"/>
                <a:cs typeface="Calibri"/>
              </a:rPr>
              <a:t>存储器山</a:t>
            </a:r>
            <a:endParaRPr lang="zh-CN" altLang="en-US" dirty="0">
              <a:latin typeface="Calibri"/>
              <a:cs typeface="Calibri"/>
            </a:endParaRPr>
          </a:p>
          <a:p>
            <a:pPr marL="756285" lvl="1" indent="-286385">
              <a:lnSpc>
                <a:spcPct val="150000"/>
              </a:lnSpc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solidFill>
                  <a:srgbClr val="C0C0C0"/>
                </a:solidFill>
                <a:latin typeface="Calibri"/>
                <a:cs typeface="Calibri"/>
              </a:rPr>
              <a:t>重新排列循环以提高空间局部性</a:t>
            </a:r>
          </a:p>
          <a:p>
            <a:pPr marL="756285" lvl="1" indent="-286385">
              <a:lnSpc>
                <a:spcPct val="150000"/>
              </a:lnSpc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solidFill>
                  <a:srgbClr val="C0C0C0"/>
                </a:solidFill>
                <a:latin typeface="Calibri"/>
                <a:cs typeface="Calibri"/>
              </a:rPr>
              <a:t>使用分块来提高时间局部性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090" y="475183"/>
            <a:ext cx="869371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5" dirty="0"/>
              <a:t>主要内容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94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/>
              <a:t>: Core </a:t>
            </a:r>
            <a:r>
              <a:rPr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654050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块偏移</a:t>
            </a:r>
            <a:r>
              <a:rPr lang="en-US" altLang="zh-CN" sz="2000" spc="-10" dirty="0">
                <a:latin typeface="Calibri"/>
                <a:cs typeface="Calibri"/>
              </a:rPr>
              <a:t>: </a:t>
            </a:r>
            <a:r>
              <a:rPr lang="en-US" altLang="zh-CN" sz="2000" dirty="0">
                <a:latin typeface="Calibri"/>
                <a:cs typeface="Calibri"/>
              </a:rPr>
              <a:t>6 bits  </a:t>
            </a:r>
          </a:p>
          <a:p>
            <a:pPr marL="227965" marR="654050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组索引</a:t>
            </a:r>
            <a:r>
              <a:rPr lang="en-US" altLang="zh-CN" sz="2000" spc="-5" dirty="0">
                <a:latin typeface="Calibri"/>
                <a:cs typeface="Calibri"/>
              </a:rPr>
              <a:t>: </a:t>
            </a:r>
            <a:r>
              <a:rPr lang="en-US" altLang="zh-CN" sz="2000" dirty="0">
                <a:latin typeface="Calibri"/>
                <a:cs typeface="Calibri"/>
              </a:rPr>
              <a:t>6 bits  </a:t>
            </a:r>
          </a:p>
          <a:p>
            <a:pPr marL="227965" marR="654050">
              <a:lnSpc>
                <a:spcPct val="100000"/>
              </a:lnSpc>
            </a:pPr>
            <a:r>
              <a:rPr lang="zh-CN" altLang="en-US" sz="2000" spc="-40" dirty="0">
                <a:latin typeface="Calibri"/>
                <a:cs typeface="Calibri"/>
              </a:rPr>
              <a:t>标记</a:t>
            </a:r>
            <a:r>
              <a:rPr lang="en-US" altLang="zh-CN" sz="2000" spc="-40" dirty="0">
                <a:latin typeface="Calibri"/>
                <a:cs typeface="Calibri"/>
              </a:rPr>
              <a:t>: </a:t>
            </a:r>
            <a:r>
              <a:rPr lang="en-US" altLang="zh-CN" sz="2000" dirty="0">
                <a:latin typeface="Calibri"/>
                <a:cs typeface="Calibri"/>
              </a:rPr>
              <a:t>35</a:t>
            </a:r>
            <a:r>
              <a:rPr lang="zh-CN" altLang="en-US" sz="2000" spc="-40" dirty="0">
                <a:latin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cs typeface="Calibri"/>
              </a:rPr>
              <a:t>bits</a:t>
            </a: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759" y="1188161"/>
            <a:ext cx="7338059" cy="2808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00965" rIns="0" bIns="0" rtlCol="0">
            <a:no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32 kB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的</a:t>
            </a:r>
            <a:r>
              <a:rPr lang="en-US" altLang="zh-CN" b="1" spc="-15" dirty="0">
                <a:solidFill>
                  <a:srgbClr val="C00000"/>
                </a:solidFill>
                <a:cs typeface="Calibri"/>
              </a:rPr>
              <a:t>8</a:t>
            </a:r>
            <a:r>
              <a:rPr lang="zh-CN" altLang="en-US" b="1" spc="-15" dirty="0">
                <a:solidFill>
                  <a:srgbClr val="C00000"/>
                </a:solidFill>
                <a:cs typeface="Calibri"/>
              </a:rPr>
              <a:t>路组相联</a:t>
            </a: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64</a:t>
            </a:r>
            <a:r>
              <a:rPr lang="zh-CN" altLang="en-US" b="1" spc="-70" dirty="0">
                <a:solidFill>
                  <a:srgbClr val="C00000"/>
                </a:solidFill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字节</a:t>
            </a: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/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块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位地址范围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1095"/>
              </a:spcBef>
            </a:pPr>
            <a:r>
              <a:rPr lang="en-US" altLang="zh-CN" b="1" dirty="0">
                <a:latin typeface="Calibri"/>
                <a:cs typeface="Calibri"/>
              </a:rPr>
              <a:t>B =</a:t>
            </a:r>
            <a:r>
              <a:rPr lang="en-US" altLang="zh-CN" b="1" spc="-85" dirty="0">
                <a:latin typeface="Calibri"/>
                <a:cs typeface="Calibri"/>
              </a:rPr>
              <a:t> </a:t>
            </a:r>
            <a:r>
              <a:rPr lang="en-US" altLang="zh-CN" b="1" dirty="0">
                <a:latin typeface="Calibri"/>
                <a:cs typeface="Calibri"/>
              </a:rPr>
              <a:t>64</a:t>
            </a:r>
            <a:endParaRPr lang="en-US" altLang="zh-CN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lang="en-US" altLang="zh-CN" b="1" dirty="0">
                <a:latin typeface="Calibri"/>
                <a:cs typeface="Calibri"/>
              </a:rPr>
              <a:t>S = 64, s =</a:t>
            </a:r>
            <a:r>
              <a:rPr lang="en-US" altLang="zh-CN" b="1" spc="-75" dirty="0">
                <a:latin typeface="Calibri"/>
                <a:cs typeface="Calibri"/>
              </a:rPr>
              <a:t> </a:t>
            </a:r>
            <a:r>
              <a:rPr lang="en-US" altLang="zh-CN" b="1" dirty="0">
                <a:latin typeface="Calibri"/>
                <a:cs typeface="Calibri"/>
              </a:rPr>
              <a:t>6</a:t>
            </a:r>
            <a:endParaRPr lang="en-US" altLang="zh-CN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lang="en-US" altLang="zh-CN" b="1" dirty="0">
                <a:latin typeface="Calibri"/>
                <a:cs typeface="Calibri"/>
              </a:rPr>
              <a:t>E = </a:t>
            </a:r>
            <a:r>
              <a:rPr lang="en-US" altLang="zh-CN" b="1" spc="-5" dirty="0">
                <a:latin typeface="Calibri"/>
                <a:cs typeface="Calibri"/>
              </a:rPr>
              <a:t>8, </a:t>
            </a:r>
            <a:r>
              <a:rPr lang="en-US" altLang="zh-CN" b="1" dirty="0">
                <a:latin typeface="Calibri"/>
                <a:cs typeface="Calibri"/>
              </a:rPr>
              <a:t>e =</a:t>
            </a:r>
            <a:r>
              <a:rPr lang="en-US" altLang="zh-CN" b="1" spc="-75" dirty="0">
                <a:latin typeface="Calibri"/>
                <a:cs typeface="Calibri"/>
              </a:rPr>
              <a:t> </a:t>
            </a:r>
            <a:r>
              <a:rPr lang="en-US" altLang="zh-CN" b="1" dirty="0">
                <a:latin typeface="Calibri"/>
                <a:cs typeface="Calibri"/>
              </a:rPr>
              <a:t>3</a:t>
            </a:r>
            <a:endParaRPr lang="en-US" altLang="zh-CN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lang="en-US" altLang="zh-CN" b="1" dirty="0">
                <a:latin typeface="Calibri"/>
                <a:cs typeface="Calibri"/>
              </a:rPr>
              <a:t>C = 64 x 64 x 8 =</a:t>
            </a:r>
            <a:r>
              <a:rPr lang="en-US" altLang="zh-CN" b="1" spc="-70" dirty="0">
                <a:latin typeface="Calibri"/>
                <a:cs typeface="Calibri"/>
              </a:rPr>
              <a:t> </a:t>
            </a:r>
            <a:r>
              <a:rPr lang="en-US" altLang="zh-CN" b="1" dirty="0">
                <a:latin typeface="Calibri"/>
                <a:cs typeface="Calibri"/>
              </a:rPr>
              <a:t>32,768</a:t>
            </a:r>
            <a:endParaRPr lang="en-US" altLang="zh-CN" dirty="0">
              <a:latin typeface="Calibri"/>
              <a:cs typeface="Calibri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34BA2BC-FF3F-48C6-AA3C-97C68D0EFEC4}"/>
              </a:ext>
            </a:extLst>
          </p:cNvPr>
          <p:cNvGrpSpPr/>
          <p:nvPr/>
        </p:nvGrpSpPr>
        <p:grpSpPr>
          <a:xfrm>
            <a:off x="2367227" y="1204913"/>
            <a:ext cx="5328591" cy="2733341"/>
            <a:chOff x="545463" y="1612896"/>
            <a:chExt cx="6432432" cy="4446974"/>
          </a:xfrm>
        </p:grpSpPr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C4F1FEC5-D6E2-46A0-B3CA-B7579B5A6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130" y="2244423"/>
              <a:ext cx="228600" cy="3096195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8" name="TextBox 55">
              <a:extLst>
                <a:ext uri="{FF2B5EF4-FFF2-40B4-BE49-F238E27FC236}">
                  <a16:creationId xmlns:a16="http://schemas.microsoft.com/office/drawing/2014/main" id="{95F6DECA-3B62-4B17-A008-265818618CF8}"/>
                </a:ext>
              </a:extLst>
            </p:cNvPr>
            <p:cNvSpPr txBox="1"/>
            <p:nvPr/>
          </p:nvSpPr>
          <p:spPr>
            <a:xfrm>
              <a:off x="6230438" y="2454392"/>
              <a:ext cx="747457" cy="105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Calibri" pitchFamily="34" charset="0"/>
                </a:rPr>
                <a:t>每组</a:t>
              </a:r>
              <a:r>
                <a:rPr lang="en-US" altLang="zh-CN" sz="1200" dirty="0">
                  <a:latin typeface="Calibri" pitchFamily="34" charset="0"/>
                </a:rPr>
                <a:t>E</a:t>
              </a:r>
              <a:r>
                <a:rPr lang="zh-CN" altLang="en-US" sz="1200" dirty="0">
                  <a:latin typeface="Calibri" pitchFamily="34" charset="0"/>
                </a:rPr>
                <a:t>行</a:t>
              </a:r>
              <a:r>
                <a:rPr lang="en-US" altLang="zh-CN" sz="1200" dirty="0">
                  <a:latin typeface="Calibri" pitchFamily="34" charset="0"/>
                </a:rPr>
                <a:t>(</a:t>
              </a:r>
              <a:r>
                <a:rPr lang="en-US" sz="1200" dirty="0">
                  <a:latin typeface="Calibri" pitchFamily="34" charset="0"/>
                </a:rPr>
                <a:t>E = 2</a:t>
              </a:r>
              <a:r>
                <a:rPr lang="en-US" sz="1200" baseline="30000" dirty="0">
                  <a:latin typeface="Calibri" pitchFamily="34" charset="0"/>
                </a:rPr>
                <a:t>e</a:t>
              </a:r>
              <a:r>
                <a:rPr lang="en-US" sz="12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9" name="TextBox 56">
              <a:extLst>
                <a:ext uri="{FF2B5EF4-FFF2-40B4-BE49-F238E27FC236}">
                  <a16:creationId xmlns:a16="http://schemas.microsoft.com/office/drawing/2014/main" id="{8CC6C0FF-3F8D-49DD-87D8-3C56287FB0A6}"/>
                </a:ext>
              </a:extLst>
            </p:cNvPr>
            <p:cNvSpPr txBox="1"/>
            <p:nvPr/>
          </p:nvSpPr>
          <p:spPr>
            <a:xfrm>
              <a:off x="545463" y="3548247"/>
              <a:ext cx="1290851" cy="573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2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400" dirty="0">
                  <a:latin typeface="Calibri" pitchFamily="34" charset="0"/>
                </a:rPr>
                <a:t>组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0" name="TextBox 60">
              <a:extLst>
                <a:ext uri="{FF2B5EF4-FFF2-40B4-BE49-F238E27FC236}">
                  <a16:creationId xmlns:a16="http://schemas.microsoft.com/office/drawing/2014/main" id="{7574DB84-A869-40D5-80D0-06272DE75AB0}"/>
                </a:ext>
              </a:extLst>
            </p:cNvPr>
            <p:cNvSpPr txBox="1"/>
            <p:nvPr/>
          </p:nvSpPr>
          <p:spPr>
            <a:xfrm>
              <a:off x="1774860" y="4666288"/>
              <a:ext cx="919220" cy="57336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zh-CN" altLang="en-US" sz="1400" dirty="0">
                  <a:latin typeface="Calibri" pitchFamily="34" charset="0"/>
                </a:rPr>
                <a:t>组</a:t>
              </a:r>
              <a:r>
                <a:rPr lang="en-US" altLang="zh-CN" sz="1400" b="1" dirty="0">
                  <a:latin typeface="Calibri" pitchFamily="34" charset="0"/>
                </a:rPr>
                <a:t>S-1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00F61ECC-212C-4E45-B52A-40594AFD91D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069611" y="2311340"/>
              <a:ext cx="169912" cy="701039"/>
            </a:xfrm>
            <a:prstGeom prst="leftBrace">
              <a:avLst>
                <a:gd name="adj1" fmla="val 13697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22" name="TextBox 99">
              <a:extLst>
                <a:ext uri="{FF2B5EF4-FFF2-40B4-BE49-F238E27FC236}">
                  <a16:creationId xmlns:a16="http://schemas.microsoft.com/office/drawing/2014/main" id="{0FE2CF85-0B90-4B9C-BEE2-3C26ADBA5A39}"/>
                </a:ext>
              </a:extLst>
            </p:cNvPr>
            <p:cNvSpPr txBox="1"/>
            <p:nvPr/>
          </p:nvSpPr>
          <p:spPr>
            <a:xfrm>
              <a:off x="2271030" y="5509064"/>
              <a:ext cx="4011017" cy="550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1600" b="1" i="1" spc="-5" dirty="0">
                  <a:solidFill>
                    <a:srgbClr val="C00000"/>
                  </a:solidFill>
                  <a:latin typeface="Calibri"/>
                  <a:cs typeface="Calibri"/>
                </a:rPr>
                <a:t>高速缓存大小 </a:t>
              </a:r>
              <a:r>
                <a:rPr lang="en-US" altLang="zh-CN" sz="1600" b="1" i="1" dirty="0">
                  <a:latin typeface="Calibri"/>
                  <a:cs typeface="Calibri"/>
                </a:rPr>
                <a:t>C = S x E x B </a:t>
              </a:r>
              <a:r>
                <a:rPr lang="zh-CN" altLang="en-US" sz="1600" b="1" i="1" spc="-5" dirty="0">
                  <a:latin typeface="Calibri"/>
                  <a:cs typeface="Calibri"/>
                </a:rPr>
                <a:t>数据字节</a:t>
              </a:r>
              <a:endParaRPr lang="zh-CN" altLang="en-US" sz="1600" dirty="0">
                <a:latin typeface="Calibri"/>
                <a:cs typeface="Calibri"/>
              </a:endParaRPr>
            </a:p>
          </p:txBody>
        </p:sp>
        <p:sp>
          <p:nvSpPr>
            <p:cNvPr id="23" name="TextBox 52">
              <a:extLst>
                <a:ext uri="{FF2B5EF4-FFF2-40B4-BE49-F238E27FC236}">
                  <a16:creationId xmlns:a16="http://schemas.microsoft.com/office/drawing/2014/main" id="{8DCE36E2-B3E6-48E6-811A-205595AF7A13}"/>
                </a:ext>
              </a:extLst>
            </p:cNvPr>
            <p:cNvSpPr txBox="1"/>
            <p:nvPr/>
          </p:nvSpPr>
          <p:spPr>
            <a:xfrm>
              <a:off x="1924937" y="1622898"/>
              <a:ext cx="1367630" cy="516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200" b="1" spc="-10" dirty="0">
                  <a:latin typeface="Calibri"/>
                  <a:cs typeface="Calibri"/>
                </a:rPr>
                <a:t>1</a:t>
              </a:r>
              <a:r>
                <a:rPr lang="zh-CN" altLang="en-US" sz="1200" b="1" spc="-10" dirty="0">
                  <a:latin typeface="Calibri"/>
                  <a:cs typeface="Calibri"/>
                </a:rPr>
                <a:t>个有效位</a:t>
              </a:r>
              <a:endParaRPr lang="zh-CN" altLang="en-US" sz="1200" dirty="0">
                <a:latin typeface="Calibri"/>
                <a:cs typeface="Calibri"/>
              </a:endParaRPr>
            </a:p>
          </p:txBody>
        </p:sp>
        <p:sp>
          <p:nvSpPr>
            <p:cNvPr id="24" name="TextBox 60">
              <a:extLst>
                <a:ext uri="{FF2B5EF4-FFF2-40B4-BE49-F238E27FC236}">
                  <a16:creationId xmlns:a16="http://schemas.microsoft.com/office/drawing/2014/main" id="{FE8ABB11-919F-43A4-AA7A-EA300BE5B684}"/>
                </a:ext>
              </a:extLst>
            </p:cNvPr>
            <p:cNvSpPr txBox="1"/>
            <p:nvPr/>
          </p:nvSpPr>
          <p:spPr>
            <a:xfrm>
              <a:off x="1868773" y="3345160"/>
              <a:ext cx="703876" cy="57336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zh-CN" altLang="en-US" sz="1400" dirty="0">
                  <a:latin typeface="Calibri" pitchFamily="34" charset="0"/>
                </a:rPr>
                <a:t>组</a:t>
              </a:r>
              <a:r>
                <a:rPr lang="en-US" altLang="zh-CN" sz="1400" b="1" dirty="0">
                  <a:latin typeface="Calibri" pitchFamily="34" charset="0"/>
                </a:rPr>
                <a:t>1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25" name="TextBox 60">
              <a:extLst>
                <a:ext uri="{FF2B5EF4-FFF2-40B4-BE49-F238E27FC236}">
                  <a16:creationId xmlns:a16="http://schemas.microsoft.com/office/drawing/2014/main" id="{9F2953A6-F8E3-488B-BAC1-5CA497758510}"/>
                </a:ext>
              </a:extLst>
            </p:cNvPr>
            <p:cNvSpPr txBox="1"/>
            <p:nvPr/>
          </p:nvSpPr>
          <p:spPr>
            <a:xfrm>
              <a:off x="1931461" y="2382503"/>
              <a:ext cx="703876" cy="57336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zh-CN" altLang="en-US" sz="1400" dirty="0">
                  <a:latin typeface="Calibri" pitchFamily="34" charset="0"/>
                </a:rPr>
                <a:t>组</a:t>
              </a:r>
              <a:r>
                <a:rPr lang="en-US" altLang="zh-CN" sz="1400" b="1" dirty="0">
                  <a:latin typeface="Calibri" pitchFamily="34" charset="0"/>
                </a:rPr>
                <a:t>0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FCBA0A-9D97-4A99-8EE0-FC92D2C5535E}"/>
                </a:ext>
              </a:extLst>
            </p:cNvPr>
            <p:cNvSpPr txBox="1"/>
            <p:nvPr/>
          </p:nvSpPr>
          <p:spPr>
            <a:xfrm>
              <a:off x="2519185" y="4116757"/>
              <a:ext cx="3445695" cy="516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itchFamily="34" charset="0"/>
                </a:rPr>
                <a:t>……</a:t>
              </a:r>
              <a:endParaRPr lang="zh-CN" altLang="en-US" sz="1200" dirty="0">
                <a:latin typeface="Calibri" pitchFamily="34" charset="0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AC59C33-ED17-49D3-85E6-5136EC73DEEA}"/>
                </a:ext>
              </a:extLst>
            </p:cNvPr>
            <p:cNvGrpSpPr/>
            <p:nvPr/>
          </p:nvGrpSpPr>
          <p:grpSpPr>
            <a:xfrm>
              <a:off x="2529386" y="2244423"/>
              <a:ext cx="3462430" cy="901389"/>
              <a:chOff x="2411256" y="1940581"/>
              <a:chExt cx="3462430" cy="901389"/>
            </a:xfrm>
          </p:grpSpPr>
          <p:sp>
            <p:nvSpPr>
              <p:cNvPr id="68" name="Rectangle 33">
                <a:extLst>
                  <a:ext uri="{FF2B5EF4-FFF2-40B4-BE49-F238E27FC236}">
                    <a16:creationId xmlns:a16="http://schemas.microsoft.com/office/drawing/2014/main" id="{8018BF14-48CA-42CF-A133-0673467FD163}"/>
                  </a:ext>
                </a:extLst>
              </p:cNvPr>
              <p:cNvSpPr/>
              <p:nvPr/>
            </p:nvSpPr>
            <p:spPr bwMode="auto">
              <a:xfrm>
                <a:off x="2411256" y="1940581"/>
                <a:ext cx="3462430" cy="9013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alibri" pitchFamily="34" charset="0"/>
                  </a:rPr>
                  <a:t>……</a:t>
                </a:r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DD8E12B2-3AA8-47A5-A9EA-A823D154850A}"/>
                  </a:ext>
                </a:extLst>
              </p:cNvPr>
              <p:cNvGrpSpPr/>
              <p:nvPr/>
            </p:nvGrpSpPr>
            <p:grpSpPr>
              <a:xfrm>
                <a:off x="2466863" y="2032935"/>
                <a:ext cx="3354332" cy="266903"/>
                <a:chOff x="2195736" y="5682377"/>
                <a:chExt cx="3354332" cy="266903"/>
              </a:xfrm>
            </p:grpSpPr>
            <p:sp>
              <p:nvSpPr>
                <p:cNvPr id="78" name="Rectangle 64">
                  <a:extLst>
                    <a:ext uri="{FF2B5EF4-FFF2-40B4-BE49-F238E27FC236}">
                      <a16:creationId xmlns:a16="http://schemas.microsoft.com/office/drawing/2014/main" id="{685C1FAC-CFB3-49EB-8742-05EE6856909E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79" name="Rectangle 65">
                  <a:extLst>
                    <a:ext uri="{FF2B5EF4-FFF2-40B4-BE49-F238E27FC236}">
                      <a16:creationId xmlns:a16="http://schemas.microsoft.com/office/drawing/2014/main" id="{695B077F-CB3C-420E-97B9-AC32D7B617B2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80" name="Rectangle 66">
                  <a:extLst>
                    <a:ext uri="{FF2B5EF4-FFF2-40B4-BE49-F238E27FC236}">
                      <a16:creationId xmlns:a16="http://schemas.microsoft.com/office/drawing/2014/main" id="{63F421D1-D837-48EA-A2F9-2F2F4F4516A3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81" name="Rectangle 67">
                  <a:extLst>
                    <a:ext uri="{FF2B5EF4-FFF2-40B4-BE49-F238E27FC236}">
                      <a16:creationId xmlns:a16="http://schemas.microsoft.com/office/drawing/2014/main" id="{F4AADD62-4C8F-421C-9BCD-815D752A4AF6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82" name="Rectangle 68">
                  <a:extLst>
                    <a:ext uri="{FF2B5EF4-FFF2-40B4-BE49-F238E27FC236}">
                      <a16:creationId xmlns:a16="http://schemas.microsoft.com/office/drawing/2014/main" id="{E347D5CC-0C68-403A-A0BA-D8AB609FF7BC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83" name="Rectangle 71">
                  <a:extLst>
                    <a:ext uri="{FF2B5EF4-FFF2-40B4-BE49-F238E27FC236}">
                      <a16:creationId xmlns:a16="http://schemas.microsoft.com/office/drawing/2014/main" id="{2DD5D06F-F549-46A9-8D28-1FDB81E0EE08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72">
                  <a:extLst>
                    <a:ext uri="{FF2B5EF4-FFF2-40B4-BE49-F238E27FC236}">
                      <a16:creationId xmlns:a16="http://schemas.microsoft.com/office/drawing/2014/main" id="{63D189B6-5C03-4F91-8BAD-921D5966AA7E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D856D65F-46C1-41CE-A916-D75D8A05D3CD}"/>
                  </a:ext>
                </a:extLst>
              </p:cNvPr>
              <p:cNvGrpSpPr/>
              <p:nvPr/>
            </p:nvGrpSpPr>
            <p:grpSpPr>
              <a:xfrm>
                <a:off x="2466863" y="2539250"/>
                <a:ext cx="3354332" cy="266903"/>
                <a:chOff x="2195736" y="5682377"/>
                <a:chExt cx="3354332" cy="266903"/>
              </a:xfrm>
            </p:grpSpPr>
            <p:sp>
              <p:nvSpPr>
                <p:cNvPr id="71" name="Rectangle 64">
                  <a:extLst>
                    <a:ext uri="{FF2B5EF4-FFF2-40B4-BE49-F238E27FC236}">
                      <a16:creationId xmlns:a16="http://schemas.microsoft.com/office/drawing/2014/main" id="{B7BABD1F-6AED-47BC-94A5-8A65D1CD09F2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72" name="Rectangle 65">
                  <a:extLst>
                    <a:ext uri="{FF2B5EF4-FFF2-40B4-BE49-F238E27FC236}">
                      <a16:creationId xmlns:a16="http://schemas.microsoft.com/office/drawing/2014/main" id="{50DEB1A9-9531-4412-B8BB-B959A76ABCB4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73" name="Rectangle 66">
                  <a:extLst>
                    <a:ext uri="{FF2B5EF4-FFF2-40B4-BE49-F238E27FC236}">
                      <a16:creationId xmlns:a16="http://schemas.microsoft.com/office/drawing/2014/main" id="{CE0B6188-8A41-415B-91E9-FDB22DBA6F29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74" name="Rectangle 67">
                  <a:extLst>
                    <a:ext uri="{FF2B5EF4-FFF2-40B4-BE49-F238E27FC236}">
                      <a16:creationId xmlns:a16="http://schemas.microsoft.com/office/drawing/2014/main" id="{3C2ED3A2-C282-479A-B873-DE0D3C480790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75" name="Rectangle 68">
                  <a:extLst>
                    <a:ext uri="{FF2B5EF4-FFF2-40B4-BE49-F238E27FC236}">
                      <a16:creationId xmlns:a16="http://schemas.microsoft.com/office/drawing/2014/main" id="{98E24AA7-6441-49F5-9A57-FBD16381CB44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76" name="Rectangle 71">
                  <a:extLst>
                    <a:ext uri="{FF2B5EF4-FFF2-40B4-BE49-F238E27FC236}">
                      <a16:creationId xmlns:a16="http://schemas.microsoft.com/office/drawing/2014/main" id="{204BD266-3D01-41D2-823E-A29BFB34A6FE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77" name="Rectangle 72">
                  <a:extLst>
                    <a:ext uri="{FF2B5EF4-FFF2-40B4-BE49-F238E27FC236}">
                      <a16:creationId xmlns:a16="http://schemas.microsoft.com/office/drawing/2014/main" id="{C0C5236A-11AE-40A2-8982-AD71C760A4F5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0CD909F-CA7B-472C-9F86-8AD858A42CA2}"/>
                </a:ext>
              </a:extLst>
            </p:cNvPr>
            <p:cNvGrpSpPr/>
            <p:nvPr/>
          </p:nvGrpSpPr>
          <p:grpSpPr>
            <a:xfrm>
              <a:off x="2502451" y="4439230"/>
              <a:ext cx="3462430" cy="901389"/>
              <a:chOff x="2411256" y="1940581"/>
              <a:chExt cx="3462430" cy="901389"/>
            </a:xfrm>
          </p:grpSpPr>
          <p:sp>
            <p:nvSpPr>
              <p:cNvPr id="51" name="Rectangle 33">
                <a:extLst>
                  <a:ext uri="{FF2B5EF4-FFF2-40B4-BE49-F238E27FC236}">
                    <a16:creationId xmlns:a16="http://schemas.microsoft.com/office/drawing/2014/main" id="{6CA45453-D287-4342-92AD-33BD12BCE069}"/>
                  </a:ext>
                </a:extLst>
              </p:cNvPr>
              <p:cNvSpPr/>
              <p:nvPr/>
            </p:nvSpPr>
            <p:spPr bwMode="auto">
              <a:xfrm>
                <a:off x="2411256" y="1940581"/>
                <a:ext cx="3462430" cy="9013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alibri" pitchFamily="34" charset="0"/>
                  </a:rPr>
                  <a:t>……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2F08962-D67B-488A-928F-60A34C9459D4}"/>
                  </a:ext>
                </a:extLst>
              </p:cNvPr>
              <p:cNvGrpSpPr/>
              <p:nvPr/>
            </p:nvGrpSpPr>
            <p:grpSpPr>
              <a:xfrm>
                <a:off x="2466863" y="2032935"/>
                <a:ext cx="3354332" cy="266903"/>
                <a:chOff x="2195736" y="5682377"/>
                <a:chExt cx="3354332" cy="266903"/>
              </a:xfrm>
            </p:grpSpPr>
            <p:sp>
              <p:nvSpPr>
                <p:cNvPr id="61" name="Rectangle 64">
                  <a:extLst>
                    <a:ext uri="{FF2B5EF4-FFF2-40B4-BE49-F238E27FC236}">
                      <a16:creationId xmlns:a16="http://schemas.microsoft.com/office/drawing/2014/main" id="{99E0C319-F63A-4B3F-9D0D-45E0D269AD32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62" name="Rectangle 65">
                  <a:extLst>
                    <a:ext uri="{FF2B5EF4-FFF2-40B4-BE49-F238E27FC236}">
                      <a16:creationId xmlns:a16="http://schemas.microsoft.com/office/drawing/2014/main" id="{4AD37F78-A6EE-4C58-8A69-2F64EE5B02B3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3" name="Rectangle 66">
                  <a:extLst>
                    <a:ext uri="{FF2B5EF4-FFF2-40B4-BE49-F238E27FC236}">
                      <a16:creationId xmlns:a16="http://schemas.microsoft.com/office/drawing/2014/main" id="{134B94D8-92EB-4C78-BE52-F75657ECF681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EEB5B15B-9275-4DE2-A3B3-61C80204E2C4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86176EC5-BAFA-42BB-86CA-F3E4F159C4C2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66" name="Rectangle 71">
                  <a:extLst>
                    <a:ext uri="{FF2B5EF4-FFF2-40B4-BE49-F238E27FC236}">
                      <a16:creationId xmlns:a16="http://schemas.microsoft.com/office/drawing/2014/main" id="{98E723FA-01E0-4096-A8BA-65DDDFAA63DF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67" name="Rectangle 72">
                  <a:extLst>
                    <a:ext uri="{FF2B5EF4-FFF2-40B4-BE49-F238E27FC236}">
                      <a16:creationId xmlns:a16="http://schemas.microsoft.com/office/drawing/2014/main" id="{0A2EA328-FD6C-4A59-9A95-5D2849426A21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FD3B6283-551E-4BF9-B38D-12ED9A283DF6}"/>
                  </a:ext>
                </a:extLst>
              </p:cNvPr>
              <p:cNvGrpSpPr/>
              <p:nvPr/>
            </p:nvGrpSpPr>
            <p:grpSpPr>
              <a:xfrm>
                <a:off x="2466863" y="2539250"/>
                <a:ext cx="3354332" cy="266903"/>
                <a:chOff x="2195736" y="5682377"/>
                <a:chExt cx="3354332" cy="266903"/>
              </a:xfrm>
            </p:grpSpPr>
            <p:sp>
              <p:nvSpPr>
                <p:cNvPr id="54" name="Rectangle 64">
                  <a:extLst>
                    <a:ext uri="{FF2B5EF4-FFF2-40B4-BE49-F238E27FC236}">
                      <a16:creationId xmlns:a16="http://schemas.microsoft.com/office/drawing/2014/main" id="{A3672436-CAFC-4335-B8A0-56AAC6B82E49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55" name="Rectangle 65">
                  <a:extLst>
                    <a:ext uri="{FF2B5EF4-FFF2-40B4-BE49-F238E27FC236}">
                      <a16:creationId xmlns:a16="http://schemas.microsoft.com/office/drawing/2014/main" id="{374A4E67-99D5-4BA7-999B-B9519410E4FE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56" name="Rectangle 66">
                  <a:extLst>
                    <a:ext uri="{FF2B5EF4-FFF2-40B4-BE49-F238E27FC236}">
                      <a16:creationId xmlns:a16="http://schemas.microsoft.com/office/drawing/2014/main" id="{6109079B-84F3-4EB4-B17E-F3E8B66339D5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57" name="Rectangle 67">
                  <a:extLst>
                    <a:ext uri="{FF2B5EF4-FFF2-40B4-BE49-F238E27FC236}">
                      <a16:creationId xmlns:a16="http://schemas.microsoft.com/office/drawing/2014/main" id="{E909463F-3209-4E73-8D76-B7F6215DE877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58" name="Rectangle 68">
                  <a:extLst>
                    <a:ext uri="{FF2B5EF4-FFF2-40B4-BE49-F238E27FC236}">
                      <a16:creationId xmlns:a16="http://schemas.microsoft.com/office/drawing/2014/main" id="{2F0B2EB8-247F-4DB7-96B2-15DEA0E6C1A4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4055B6FB-01E3-47AC-91A8-164892628BAC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60" name="Rectangle 72">
                  <a:extLst>
                    <a:ext uri="{FF2B5EF4-FFF2-40B4-BE49-F238E27FC236}">
                      <a16:creationId xmlns:a16="http://schemas.microsoft.com/office/drawing/2014/main" id="{DA099F2E-9EC6-4406-A0CC-E170136E6D48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E84ADEB-B133-47DA-908B-128AB949063D}"/>
                </a:ext>
              </a:extLst>
            </p:cNvPr>
            <p:cNvGrpSpPr/>
            <p:nvPr/>
          </p:nvGrpSpPr>
          <p:grpSpPr>
            <a:xfrm>
              <a:off x="2510568" y="3298429"/>
              <a:ext cx="3462430" cy="901389"/>
              <a:chOff x="2411256" y="1940581"/>
              <a:chExt cx="3462430" cy="90138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F717CBC-7835-45AF-B493-1B945EA38C34}"/>
                  </a:ext>
                </a:extLst>
              </p:cNvPr>
              <p:cNvSpPr/>
              <p:nvPr/>
            </p:nvSpPr>
            <p:spPr bwMode="auto">
              <a:xfrm>
                <a:off x="2411256" y="1940581"/>
                <a:ext cx="3462430" cy="9013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alibri" pitchFamily="34" charset="0"/>
                  </a:rPr>
                  <a:t>……</a:t>
                </a:r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ED5A2514-5E13-4880-BA09-9ACD4DFCC8DA}"/>
                  </a:ext>
                </a:extLst>
              </p:cNvPr>
              <p:cNvGrpSpPr/>
              <p:nvPr/>
            </p:nvGrpSpPr>
            <p:grpSpPr>
              <a:xfrm>
                <a:off x="2466863" y="2032935"/>
                <a:ext cx="3354332" cy="266903"/>
                <a:chOff x="2195736" y="5682377"/>
                <a:chExt cx="3354332" cy="266903"/>
              </a:xfrm>
            </p:grpSpPr>
            <p:sp>
              <p:nvSpPr>
                <p:cNvPr id="44" name="Rectangle 64">
                  <a:extLst>
                    <a:ext uri="{FF2B5EF4-FFF2-40B4-BE49-F238E27FC236}">
                      <a16:creationId xmlns:a16="http://schemas.microsoft.com/office/drawing/2014/main" id="{16C7172E-462C-4857-ACDD-E9438E0872CB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45" name="Rectangle 65">
                  <a:extLst>
                    <a:ext uri="{FF2B5EF4-FFF2-40B4-BE49-F238E27FC236}">
                      <a16:creationId xmlns:a16="http://schemas.microsoft.com/office/drawing/2014/main" id="{111B2789-C2F0-42AB-9C8C-44EFF59FA86A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6" name="Rectangle 66">
                  <a:extLst>
                    <a:ext uri="{FF2B5EF4-FFF2-40B4-BE49-F238E27FC236}">
                      <a16:creationId xmlns:a16="http://schemas.microsoft.com/office/drawing/2014/main" id="{949C646C-3DF1-411D-ACB6-0865DF727BDF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7" name="Rectangle 67">
                  <a:extLst>
                    <a:ext uri="{FF2B5EF4-FFF2-40B4-BE49-F238E27FC236}">
                      <a16:creationId xmlns:a16="http://schemas.microsoft.com/office/drawing/2014/main" id="{770E67CA-F619-40C0-A2F8-A14EC03415E6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48" name="Rectangle 68">
                  <a:extLst>
                    <a:ext uri="{FF2B5EF4-FFF2-40B4-BE49-F238E27FC236}">
                      <a16:creationId xmlns:a16="http://schemas.microsoft.com/office/drawing/2014/main" id="{25CE8BA5-66B1-44CB-8A91-673B0843CA32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49" name="Rectangle 71">
                  <a:extLst>
                    <a:ext uri="{FF2B5EF4-FFF2-40B4-BE49-F238E27FC236}">
                      <a16:creationId xmlns:a16="http://schemas.microsoft.com/office/drawing/2014/main" id="{AA8526A8-1994-4F45-AB06-42640A8C6C8B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50" name="Rectangle 72">
                  <a:extLst>
                    <a:ext uri="{FF2B5EF4-FFF2-40B4-BE49-F238E27FC236}">
                      <a16:creationId xmlns:a16="http://schemas.microsoft.com/office/drawing/2014/main" id="{99DA7347-482B-455F-9CF8-385E906CFF61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E0B9226B-D9B9-4CA5-AA01-280EF18A553D}"/>
                  </a:ext>
                </a:extLst>
              </p:cNvPr>
              <p:cNvGrpSpPr/>
              <p:nvPr/>
            </p:nvGrpSpPr>
            <p:grpSpPr>
              <a:xfrm>
                <a:off x="2466863" y="2539250"/>
                <a:ext cx="3354332" cy="266903"/>
                <a:chOff x="2195736" y="5682377"/>
                <a:chExt cx="3354332" cy="266903"/>
              </a:xfrm>
            </p:grpSpPr>
            <p:sp>
              <p:nvSpPr>
                <p:cNvPr id="37" name="Rectangle 64">
                  <a:extLst>
                    <a:ext uri="{FF2B5EF4-FFF2-40B4-BE49-F238E27FC236}">
                      <a16:creationId xmlns:a16="http://schemas.microsoft.com/office/drawing/2014/main" id="{6B8DDEC8-9F7F-417E-9BE7-CF9ABF87C139}"/>
                    </a:ext>
                  </a:extLst>
                </p:cNvPr>
                <p:cNvSpPr/>
                <p:nvPr/>
              </p:nvSpPr>
              <p:spPr bwMode="auto">
                <a:xfrm>
                  <a:off x="36450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38" name="Rectangle 65">
                  <a:extLst>
                    <a:ext uri="{FF2B5EF4-FFF2-40B4-BE49-F238E27FC236}">
                      <a16:creationId xmlns:a16="http://schemas.microsoft.com/office/drawing/2014/main" id="{709509D3-AFA6-44DC-845D-8849E9C41F4C}"/>
                    </a:ext>
                  </a:extLst>
                </p:cNvPr>
                <p:cNvSpPr/>
                <p:nvPr/>
              </p:nvSpPr>
              <p:spPr bwMode="auto">
                <a:xfrm>
                  <a:off x="3917673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39" name="Rectangle 66">
                  <a:extLst>
                    <a:ext uri="{FF2B5EF4-FFF2-40B4-BE49-F238E27FC236}">
                      <a16:creationId xmlns:a16="http://schemas.microsoft.com/office/drawing/2014/main" id="{B2BD6CE9-4906-4AA5-947B-DCD1E768DA28}"/>
                    </a:ext>
                  </a:extLst>
                </p:cNvPr>
                <p:cNvSpPr/>
                <p:nvPr/>
              </p:nvSpPr>
              <p:spPr bwMode="auto">
                <a:xfrm>
                  <a:off x="4178468" y="5682377"/>
                  <a:ext cx="27260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0" name="Rectangle 67">
                  <a:extLst>
                    <a:ext uri="{FF2B5EF4-FFF2-40B4-BE49-F238E27FC236}">
                      <a16:creationId xmlns:a16="http://schemas.microsoft.com/office/drawing/2014/main" id="{92D23F25-2E25-47CB-8E45-779495EDCADF}"/>
                    </a:ext>
                  </a:extLst>
                </p:cNvPr>
                <p:cNvSpPr/>
                <p:nvPr/>
              </p:nvSpPr>
              <p:spPr bwMode="auto">
                <a:xfrm>
                  <a:off x="5092868" y="5682377"/>
                  <a:ext cx="457200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" dirty="0">
                      <a:latin typeface="Calibri" pitchFamily="34" charset="0"/>
                    </a:rPr>
                    <a:t>B-1</a:t>
                  </a:r>
                </a:p>
              </p:txBody>
            </p:sp>
            <p:sp>
              <p:nvSpPr>
                <p:cNvPr id="41" name="Rectangle 68">
                  <a:extLst>
                    <a:ext uri="{FF2B5EF4-FFF2-40B4-BE49-F238E27FC236}">
                      <a16:creationId xmlns:a16="http://schemas.microsoft.com/office/drawing/2014/main" id="{40634494-37F6-4719-883B-4D1F35B30523}"/>
                    </a:ext>
                  </a:extLst>
                </p:cNvPr>
                <p:cNvSpPr/>
                <p:nvPr/>
              </p:nvSpPr>
              <p:spPr bwMode="auto">
                <a:xfrm>
                  <a:off x="4451073" y="5682377"/>
                  <a:ext cx="6417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100" dirty="0">
                      <a:latin typeface="Calibri" pitchFamily="34" charset="0"/>
                    </a:rPr>
                    <a:t>……</a:t>
                  </a:r>
                </a:p>
              </p:txBody>
            </p:sp>
            <p:sp>
              <p:nvSpPr>
                <p:cNvPr id="42" name="Rectangle 71">
                  <a:extLst>
                    <a:ext uri="{FF2B5EF4-FFF2-40B4-BE49-F238E27FC236}">
                      <a16:creationId xmlns:a16="http://schemas.microsoft.com/office/drawing/2014/main" id="{08E02BBB-C318-430B-8129-6C66D2A5FD8D}"/>
                    </a:ext>
                  </a:extLst>
                </p:cNvPr>
                <p:cNvSpPr/>
                <p:nvPr/>
              </p:nvSpPr>
              <p:spPr bwMode="auto">
                <a:xfrm>
                  <a:off x="2742478" y="5682377"/>
                  <a:ext cx="717995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标记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72">
                  <a:extLst>
                    <a:ext uri="{FF2B5EF4-FFF2-40B4-BE49-F238E27FC236}">
                      <a16:creationId xmlns:a16="http://schemas.microsoft.com/office/drawing/2014/main" id="{E182656F-6815-499E-AE98-C0BE6C5498B1}"/>
                    </a:ext>
                  </a:extLst>
                </p:cNvPr>
                <p:cNvSpPr/>
                <p:nvPr/>
              </p:nvSpPr>
              <p:spPr bwMode="auto">
                <a:xfrm>
                  <a:off x="2195736" y="5682377"/>
                  <a:ext cx="504056" cy="26690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1100" dirty="0">
                      <a:latin typeface="Calibri" pitchFamily="34" charset="0"/>
                    </a:rPr>
                    <a:t>有效</a:t>
                  </a:r>
                  <a:endParaRPr lang="en-US" sz="1100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0" name="AutoShape 16">
              <a:extLst>
                <a:ext uri="{FF2B5EF4-FFF2-40B4-BE49-F238E27FC236}">
                  <a16:creationId xmlns:a16="http://schemas.microsoft.com/office/drawing/2014/main" id="{50135D63-E4DD-4F44-A7B1-00E443C11E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2157" y="1876103"/>
              <a:ext cx="137150" cy="534108"/>
            </a:xfrm>
            <a:prstGeom prst="leftBrace">
              <a:avLst>
                <a:gd name="adj1" fmla="val 584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31" name="TextBox 52">
              <a:extLst>
                <a:ext uri="{FF2B5EF4-FFF2-40B4-BE49-F238E27FC236}">
                  <a16:creationId xmlns:a16="http://schemas.microsoft.com/office/drawing/2014/main" id="{A372F112-254E-45A1-A6B8-772ACCD7FF97}"/>
                </a:ext>
              </a:extLst>
            </p:cNvPr>
            <p:cNvSpPr txBox="1"/>
            <p:nvPr/>
          </p:nvSpPr>
          <p:spPr>
            <a:xfrm>
              <a:off x="3113822" y="1612896"/>
              <a:ext cx="1328003" cy="516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200" b="1" spc="-10" dirty="0">
                  <a:latin typeface="Calibri"/>
                  <a:cs typeface="Calibri"/>
                </a:rPr>
                <a:t>t</a:t>
              </a:r>
              <a:r>
                <a:rPr lang="zh-CN" altLang="en-US" sz="1200" b="1" spc="-10" dirty="0">
                  <a:latin typeface="Calibri"/>
                  <a:cs typeface="Calibri"/>
                </a:rPr>
                <a:t>个标记位</a:t>
              </a:r>
              <a:endParaRPr lang="zh-CN" altLang="en-US" sz="1200" dirty="0">
                <a:latin typeface="Calibri"/>
                <a:cs typeface="Calibri"/>
              </a:endParaRPr>
            </a:p>
          </p:txBody>
        </p:sp>
        <p:sp>
          <p:nvSpPr>
            <p:cNvPr id="32" name="AutoShape 16">
              <a:extLst>
                <a:ext uri="{FF2B5EF4-FFF2-40B4-BE49-F238E27FC236}">
                  <a16:creationId xmlns:a16="http://schemas.microsoft.com/office/drawing/2014/main" id="{87E8A3D8-AA5C-4848-BC3C-7F33FE415B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68446" y="1874510"/>
              <a:ext cx="137150" cy="534108"/>
            </a:xfrm>
            <a:prstGeom prst="leftBrace">
              <a:avLst>
                <a:gd name="adj1" fmla="val 584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33" name="AutoShape 16">
              <a:extLst>
                <a:ext uri="{FF2B5EF4-FFF2-40B4-BE49-F238E27FC236}">
                  <a16:creationId xmlns:a16="http://schemas.microsoft.com/office/drawing/2014/main" id="{5E918644-2E8C-4141-A0FA-775AF2D1EA2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903681" y="1209184"/>
              <a:ext cx="144903" cy="1872514"/>
            </a:xfrm>
            <a:prstGeom prst="leftBrace">
              <a:avLst>
                <a:gd name="adj1" fmla="val 584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Calibri" pitchFamily="34" charset="0"/>
              </a:endParaRPr>
            </a:p>
          </p:txBody>
        </p:sp>
      </p:grpSp>
      <p:sp>
        <p:nvSpPr>
          <p:cNvPr id="93" name="object 4">
            <a:extLst>
              <a:ext uri="{FF2B5EF4-FFF2-40B4-BE49-F238E27FC236}">
                <a16:creationId xmlns:a16="http://schemas.microsoft.com/office/drawing/2014/main" id="{22C2A16D-1A20-4D95-8467-FC024497E97C}"/>
              </a:ext>
            </a:extLst>
          </p:cNvPr>
          <p:cNvSpPr/>
          <p:nvPr/>
        </p:nvSpPr>
        <p:spPr>
          <a:xfrm>
            <a:off x="3185045" y="4800564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4" name="object 10">
            <a:extLst>
              <a:ext uri="{FF2B5EF4-FFF2-40B4-BE49-F238E27FC236}">
                <a16:creationId xmlns:a16="http://schemas.microsoft.com/office/drawing/2014/main" id="{EA90AB80-D24A-4F48-9983-B6BDCB958354}"/>
              </a:ext>
            </a:extLst>
          </p:cNvPr>
          <p:cNvSpPr txBox="1"/>
          <p:nvPr/>
        </p:nvSpPr>
        <p:spPr>
          <a:xfrm>
            <a:off x="3291541" y="4983479"/>
            <a:ext cx="2934999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000" spc="-5" dirty="0">
                <a:cs typeface="Calibri"/>
              </a:rPr>
              <a:t>栈地址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2110"/>
              </a:lnSpc>
            </a:pPr>
            <a:r>
              <a:rPr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</a:t>
            </a:r>
            <a:r>
              <a:rPr sz="2000" b="1" u="heavy" spc="-10" dirty="0">
                <a:solidFill>
                  <a:srgbClr val="C00000"/>
                </a:solidFill>
                <a:latin typeface="Courier New"/>
                <a:cs typeface="Courier New"/>
              </a:rPr>
              <a:t>010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5F7FD6C9-2684-4FE2-9750-795807A78825}"/>
              </a:ext>
            </a:extLst>
          </p:cNvPr>
          <p:cNvSpPr txBox="1"/>
          <p:nvPr/>
        </p:nvSpPr>
        <p:spPr>
          <a:xfrm>
            <a:off x="6378394" y="4974335"/>
            <a:ext cx="11906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000"/>
              </a:lnSpc>
            </a:pPr>
            <a:r>
              <a:rPr lang="zh-CN" altLang="en-US" sz="2000" b="1" spc="-5" dirty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lang="zh-CN" altLang="en-US" sz="2000" b="1" spc="-10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sz="2000" b="1" spc="-5" dirty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6" name="object 12">
            <a:extLst>
              <a:ext uri="{FF2B5EF4-FFF2-40B4-BE49-F238E27FC236}">
                <a16:creationId xmlns:a16="http://schemas.microsoft.com/office/drawing/2014/main" id="{4D4D85A3-4E75-4AF1-B0D9-401320E9A81C}"/>
              </a:ext>
            </a:extLst>
          </p:cNvPr>
          <p:cNvSpPr txBox="1"/>
          <p:nvPr/>
        </p:nvSpPr>
        <p:spPr>
          <a:xfrm>
            <a:off x="7380312" y="4974335"/>
            <a:ext cx="16116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0x</a:t>
            </a:r>
            <a:r>
              <a:rPr sz="2000" b="1" spc="-20" dirty="0">
                <a:solidFill>
                  <a:srgbClr val="0070C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0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sz="2000" b="1" spc="-20" dirty="0">
                <a:solidFill>
                  <a:srgbClr val="00B050"/>
                </a:solidFill>
                <a:latin typeface="Courier New"/>
                <a:cs typeface="Courier New"/>
              </a:rPr>
              <a:t>x0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7" name="object 13">
            <a:extLst>
              <a:ext uri="{FF2B5EF4-FFF2-40B4-BE49-F238E27FC236}">
                <a16:creationId xmlns:a16="http://schemas.microsoft.com/office/drawing/2014/main" id="{A999C627-69FA-4504-A117-11C9EE38C185}"/>
              </a:ext>
            </a:extLst>
          </p:cNvPr>
          <p:cNvSpPr txBox="1"/>
          <p:nvPr/>
        </p:nvSpPr>
        <p:spPr>
          <a:xfrm>
            <a:off x="6378394" y="5522976"/>
            <a:ext cx="276540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43915" algn="l"/>
              </a:tabLst>
            </a:pPr>
            <a:r>
              <a:rPr lang="zh-CN" altLang="en-US" sz="2000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:	</a:t>
            </a:r>
            <a:r>
              <a:rPr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0x7f7262a1e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8" name="object 16">
            <a:extLst>
              <a:ext uri="{FF2B5EF4-FFF2-40B4-BE49-F238E27FC236}">
                <a16:creationId xmlns:a16="http://schemas.microsoft.com/office/drawing/2014/main" id="{DCC95F55-D2ED-439B-9A42-F39ECE769B7E}"/>
              </a:ext>
            </a:extLst>
          </p:cNvPr>
          <p:cNvSpPr txBox="1"/>
          <p:nvPr/>
        </p:nvSpPr>
        <p:spPr>
          <a:xfrm>
            <a:off x="4084482" y="6049743"/>
            <a:ext cx="235972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00B050"/>
                </a:solidFill>
                <a:latin typeface="Courier New"/>
                <a:cs typeface="Courier New"/>
              </a:rPr>
              <a:t>0000 00</a:t>
            </a:r>
            <a:r>
              <a:rPr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01</a:t>
            </a:r>
            <a:r>
              <a:rPr sz="2000" b="1" spc="-11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0000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9" name="object 17">
            <a:extLst>
              <a:ext uri="{FF2B5EF4-FFF2-40B4-BE49-F238E27FC236}">
                <a16:creationId xmlns:a16="http://schemas.microsoft.com/office/drawing/2014/main" id="{4739CFA5-F557-40D9-B781-8CC4F841784E}"/>
              </a:ext>
            </a:extLst>
          </p:cNvPr>
          <p:cNvSpPr/>
          <p:nvPr/>
        </p:nvSpPr>
        <p:spPr>
          <a:xfrm>
            <a:off x="4114800" y="5552105"/>
            <a:ext cx="1465312" cy="538609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0" name="object 18">
            <a:extLst>
              <a:ext uri="{FF2B5EF4-FFF2-40B4-BE49-F238E27FC236}">
                <a16:creationId xmlns:a16="http://schemas.microsoft.com/office/drawing/2014/main" id="{398FA6FE-AE1D-4D59-8963-419C8DFAAFD5}"/>
              </a:ext>
            </a:extLst>
          </p:cNvPr>
          <p:cNvSpPr/>
          <p:nvPr/>
        </p:nvSpPr>
        <p:spPr>
          <a:xfrm>
            <a:off x="5993837" y="5536829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90339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E3EBEA-8B0D-40D7-B9EE-01CCCCF8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10" dirty="0">
                <a:latin typeface="Calibri"/>
                <a:cs typeface="Calibri"/>
              </a:rPr>
              <a:t>不命中率</a:t>
            </a:r>
            <a:endParaRPr lang="zh-CN" alt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ts val="2165"/>
              </a:lnSpc>
              <a:spcBef>
                <a:spcPts val="240"/>
              </a:spcBef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一部分内存引用在缓存中没有找到 </a:t>
            </a:r>
            <a:r>
              <a:rPr lang="en-US" altLang="zh-CN"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不命中 </a:t>
            </a:r>
            <a:r>
              <a:rPr lang="en-US" altLang="zh-CN" sz="2000" spc="-5" dirty="0">
                <a:latin typeface="Calibri"/>
                <a:cs typeface="Calibri"/>
              </a:rPr>
              <a:t>/</a:t>
            </a:r>
            <a:r>
              <a:rPr lang="zh-CN" altLang="en-US" sz="2000" spc="10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访问</a:t>
            </a:r>
            <a:r>
              <a:rPr lang="en-US" altLang="zh-CN" sz="2000" spc="-5" dirty="0">
                <a:latin typeface="Calibri"/>
                <a:cs typeface="Calibri"/>
              </a:rPr>
              <a:t>)</a:t>
            </a:r>
            <a:endParaRPr lang="zh-CN" altLang="en-US" sz="2000" dirty="0">
              <a:latin typeface="Calibri"/>
              <a:cs typeface="Calibri"/>
            </a:endParaRPr>
          </a:p>
          <a:p>
            <a:pPr marL="756285">
              <a:lnSpc>
                <a:spcPts val="2165"/>
              </a:lnSpc>
            </a:pPr>
            <a:r>
              <a:rPr lang="en-US" altLang="zh-CN" sz="2000" spc="-5" dirty="0">
                <a:latin typeface="Calibri"/>
                <a:cs typeface="Calibri"/>
              </a:rPr>
              <a:t>= 1 – </a:t>
            </a:r>
            <a:r>
              <a:rPr lang="zh-CN" altLang="en-US" sz="2000" spc="-5" dirty="0">
                <a:latin typeface="Calibri"/>
                <a:cs typeface="Calibri"/>
              </a:rPr>
              <a:t>命中率</a:t>
            </a:r>
            <a:endParaRPr lang="zh-CN" altLang="en-US" sz="2000" dirty="0">
              <a:latin typeface="Calibri"/>
              <a:cs typeface="Calibri"/>
            </a:endParaRPr>
          </a:p>
          <a:p>
            <a:pPr marL="756285" lvl="1" indent="-286385">
              <a:spcBef>
                <a:spcPts val="225"/>
              </a:spcBef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典型的数</a:t>
            </a:r>
            <a:r>
              <a:rPr lang="zh-CN" altLang="en-US" sz="2000" spc="-10" dirty="0">
                <a:latin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百分比</a:t>
            </a:r>
            <a:r>
              <a:rPr lang="en-US" altLang="zh-CN" sz="2000" spc="-5" dirty="0">
                <a:latin typeface="Calibri"/>
                <a:cs typeface="Calibri"/>
              </a:rPr>
              <a:t>):</a:t>
            </a:r>
            <a:endParaRPr lang="en-US" altLang="zh-CN" sz="2000" dirty="0">
              <a:latin typeface="Calibri"/>
              <a:cs typeface="Calibri"/>
            </a:endParaRPr>
          </a:p>
          <a:p>
            <a:pPr marL="469900" lvl="1" indent="0">
              <a:spcBef>
                <a:spcPts val="225"/>
              </a:spcBef>
              <a:buSzPct val="107894"/>
              <a:buNone/>
              <a:tabLst>
                <a:tab pos="756285" algn="l"/>
                <a:tab pos="756920" algn="l"/>
              </a:tabLst>
            </a:pPr>
            <a:r>
              <a:rPr lang="en-US" altLang="zh-CN" sz="2000" spc="10" dirty="0">
                <a:latin typeface="Calibri"/>
                <a:cs typeface="Calibri"/>
              </a:rPr>
              <a:t>        </a:t>
            </a:r>
            <a:r>
              <a:rPr lang="zh-CN" altLang="en-US" sz="1600" spc="10" dirty="0">
                <a:latin typeface="Wingdings"/>
                <a:cs typeface="Wingdings"/>
              </a:rPr>
              <a:t></a:t>
            </a:r>
            <a:r>
              <a:rPr lang="zh-CN" altLang="en-US" sz="1600" spc="10" dirty="0">
                <a:latin typeface="Times New Roman"/>
                <a:cs typeface="Times New Roman"/>
              </a:rPr>
              <a:t>  </a:t>
            </a:r>
            <a:r>
              <a:rPr lang="en-US" altLang="zh-CN" sz="2000" spc="-10" dirty="0">
                <a:latin typeface="Calibri"/>
                <a:cs typeface="Calibri"/>
              </a:rPr>
              <a:t>3-10% </a:t>
            </a:r>
            <a:r>
              <a:rPr lang="zh-CN" altLang="en-US" sz="2000" spc="60" dirty="0">
                <a:latin typeface="Calibri"/>
                <a:cs typeface="Calibri"/>
              </a:rPr>
              <a:t> </a:t>
            </a:r>
            <a:r>
              <a:rPr lang="en-US" altLang="zh-CN" sz="2000" spc="-10" dirty="0">
                <a:latin typeface="Calibri"/>
                <a:cs typeface="Calibri"/>
              </a:rPr>
              <a:t>L1</a:t>
            </a:r>
            <a:endParaRPr lang="zh-CN" altLang="en-US" sz="2000" dirty="0">
              <a:latin typeface="Calibri"/>
              <a:cs typeface="Calibri"/>
            </a:endParaRPr>
          </a:p>
          <a:p>
            <a:pPr marL="1155700" lvl="2"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可以相当小</a:t>
            </a:r>
            <a:r>
              <a:rPr lang="en-US" altLang="zh-CN" sz="2000" spc="-5" dirty="0">
                <a:latin typeface="Calibri"/>
                <a:cs typeface="Calibri"/>
              </a:rPr>
              <a:t>(e.g., &lt; 1%)  </a:t>
            </a:r>
            <a:r>
              <a:rPr lang="zh-CN" altLang="en-US" sz="2000" spc="-10" dirty="0">
                <a:latin typeface="Calibri"/>
                <a:cs typeface="Calibri"/>
              </a:rPr>
              <a:t>根据大小</a:t>
            </a:r>
            <a:r>
              <a:rPr lang="en-US" altLang="zh-CN" sz="2000" spc="-5" dirty="0">
                <a:latin typeface="Calibri"/>
                <a:cs typeface="Calibri"/>
              </a:rPr>
              <a:t>,</a:t>
            </a:r>
            <a:r>
              <a:rPr lang="zh-CN" altLang="en-US" sz="2000" spc="11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等等</a:t>
            </a:r>
            <a:r>
              <a:rPr lang="en-US" altLang="zh-CN" sz="2000" spc="-5" dirty="0">
                <a:latin typeface="Calibri"/>
                <a:cs typeface="Calibri"/>
              </a:rPr>
              <a:t>.</a:t>
            </a:r>
            <a:endParaRPr lang="zh-CN" altLang="en-US" sz="2000" dirty="0">
              <a:latin typeface="Calibri"/>
              <a:cs typeface="Calibri"/>
            </a:endParaRPr>
          </a:p>
          <a:p>
            <a:pPr marL="355600">
              <a:spcBef>
                <a:spcPts val="245"/>
              </a:spcBef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命中时间</a:t>
            </a:r>
            <a:endParaRPr lang="zh-CN" altLang="en-US"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235"/>
              </a:spcBef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/>
              <a:t>从高速缓存向处理器发送一行的时间</a:t>
            </a:r>
            <a:endParaRPr lang="zh-CN" altLang="en-US" sz="2000" dirty="0">
              <a:latin typeface="Calibri"/>
              <a:cs typeface="Calibri"/>
            </a:endParaRPr>
          </a:p>
          <a:p>
            <a:pPr marL="1155700" lvl="2"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时间包括行是否在缓存中</a:t>
            </a:r>
            <a:endParaRPr lang="zh-CN" altLang="en-US" sz="2000" dirty="0">
              <a:latin typeface="Calibri"/>
              <a:cs typeface="Calibri"/>
            </a:endParaRPr>
          </a:p>
          <a:p>
            <a:pPr marL="756285" lvl="1" indent="-286385">
              <a:spcBef>
                <a:spcPts val="225"/>
              </a:spcBef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典型的数</a:t>
            </a:r>
            <a:r>
              <a:rPr lang="en-US" altLang="zh-CN" sz="2000" spc="-5" dirty="0">
                <a:latin typeface="Calibri"/>
                <a:cs typeface="Calibri"/>
              </a:rPr>
              <a:t>:</a:t>
            </a:r>
            <a:endParaRPr lang="zh-CN" altLang="en-US" sz="2000" dirty="0">
              <a:latin typeface="Calibri"/>
              <a:cs typeface="Calibri"/>
            </a:endParaRPr>
          </a:p>
          <a:p>
            <a:pPr marL="1155700" lvl="2"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en-US" altLang="zh-CN" sz="2000" spc="-10" dirty="0">
                <a:latin typeface="Calibri"/>
                <a:cs typeface="Calibri"/>
              </a:rPr>
              <a:t>L1</a:t>
            </a:r>
            <a:r>
              <a:rPr lang="zh-CN" altLang="en-US" sz="2000" spc="-10" dirty="0">
                <a:latin typeface="Calibri"/>
                <a:cs typeface="Calibri"/>
              </a:rPr>
              <a:t>  </a:t>
            </a:r>
            <a:r>
              <a:rPr lang="en-US" altLang="zh-CN" sz="2000" spc="-10" dirty="0">
                <a:latin typeface="Calibri"/>
                <a:cs typeface="Calibri"/>
              </a:rPr>
              <a:t>4</a:t>
            </a:r>
            <a:r>
              <a:rPr lang="zh-CN" altLang="en-US" sz="2000" spc="-10" dirty="0">
                <a:latin typeface="Calibri"/>
                <a:cs typeface="Calibri"/>
              </a:rPr>
              <a:t>个时钟周期</a:t>
            </a:r>
            <a:endParaRPr lang="zh-CN" altLang="en-US" sz="2000" dirty="0">
              <a:latin typeface="Calibri"/>
              <a:cs typeface="Calibri"/>
            </a:endParaRPr>
          </a:p>
          <a:p>
            <a:pPr marL="1155700" lvl="2"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en-US" altLang="zh-CN" sz="2000" spc="-10" dirty="0">
                <a:latin typeface="Calibri"/>
                <a:cs typeface="Calibri"/>
              </a:rPr>
              <a:t>L2</a:t>
            </a:r>
            <a:r>
              <a:rPr lang="zh-CN" altLang="en-US" sz="2000" spc="-10" dirty="0">
                <a:latin typeface="Calibri"/>
                <a:cs typeface="Calibri"/>
              </a:rPr>
              <a:t>  </a:t>
            </a:r>
            <a:r>
              <a:rPr lang="en-US" altLang="zh-CN" sz="2000" spc="-10" dirty="0">
                <a:latin typeface="Calibri"/>
                <a:cs typeface="Calibri"/>
              </a:rPr>
              <a:t>10</a:t>
            </a:r>
            <a:r>
              <a:rPr lang="zh-CN" altLang="en-US" sz="2000" spc="-10" dirty="0">
                <a:latin typeface="Calibri"/>
                <a:cs typeface="Calibri"/>
              </a:rPr>
              <a:t>个时钟周期</a:t>
            </a:r>
            <a:endParaRPr lang="zh-CN" altLang="en-US" sz="2000" dirty="0">
              <a:latin typeface="Calibri"/>
              <a:cs typeface="Calibri"/>
            </a:endParaRPr>
          </a:p>
          <a:p>
            <a:pPr marL="355600">
              <a:spcBef>
                <a:spcPts val="250"/>
              </a:spcBef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不命中处罚</a:t>
            </a:r>
          </a:p>
          <a:p>
            <a:pPr marL="756285" lvl="1" indent="-286385">
              <a:spcBef>
                <a:spcPts val="240"/>
              </a:spcBef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由于不命中需要额外的时间</a:t>
            </a:r>
            <a:endParaRPr lang="zh-CN" altLang="en-US" sz="2000" dirty="0">
              <a:latin typeface="Calibri"/>
              <a:cs typeface="Calibri"/>
            </a:endParaRPr>
          </a:p>
          <a:p>
            <a:pPr marL="1155700" lvl="2"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通常主存为</a:t>
            </a:r>
            <a:r>
              <a:rPr lang="en-US" altLang="zh-CN" sz="2000" spc="-5" dirty="0">
                <a:latin typeface="Calibri"/>
                <a:cs typeface="Calibri"/>
              </a:rPr>
              <a:t>50-200</a:t>
            </a:r>
            <a:r>
              <a:rPr lang="zh-CN" altLang="en-US" sz="2000" spc="-5" dirty="0">
                <a:latin typeface="Calibri"/>
                <a:cs typeface="Calibri"/>
              </a:rPr>
              <a:t>周期</a:t>
            </a:r>
            <a:r>
              <a:rPr lang="en-US" altLang="zh-CN"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趋势</a:t>
            </a:r>
            <a:r>
              <a:rPr lang="en-US" altLang="zh-CN" sz="2000" spc="-5" dirty="0">
                <a:latin typeface="Calibri"/>
                <a:cs typeface="Calibri"/>
              </a:rPr>
              <a:t>:</a:t>
            </a:r>
            <a:r>
              <a:rPr lang="zh-CN" altLang="en-US" sz="2000" spc="7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增加！</a:t>
            </a:r>
            <a:r>
              <a:rPr lang="en-US" altLang="zh-CN" sz="2000" spc="-5" dirty="0">
                <a:latin typeface="Calibri"/>
                <a:cs typeface="Calibri"/>
              </a:rPr>
              <a:t>)</a:t>
            </a:r>
            <a:endParaRPr lang="zh-CN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高速缓存性能指标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2856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DC29F2-064B-4B82-968F-BEFE13F5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latin typeface="Calibri"/>
                <a:cs typeface="Calibri"/>
              </a:rPr>
              <a:t>在命中和不命中之间差距巨大</a:t>
            </a:r>
          </a:p>
          <a:p>
            <a:pPr marL="755650" lvl="1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如果只有</a:t>
            </a:r>
            <a:r>
              <a:rPr lang="en-US" altLang="zh-CN" spc="-5" dirty="0">
                <a:latin typeface="Calibri"/>
                <a:cs typeface="Calibri"/>
              </a:rPr>
              <a:t>L1 </a:t>
            </a:r>
            <a:r>
              <a:rPr lang="zh-CN" altLang="en-US" spc="-5" dirty="0">
                <a:latin typeface="Calibri"/>
                <a:cs typeface="Calibri"/>
              </a:rPr>
              <a:t>和 主存，那么可以差</a:t>
            </a:r>
            <a:r>
              <a:rPr lang="en-US" altLang="zh-CN" spc="-5" dirty="0">
                <a:latin typeface="Calibri"/>
                <a:cs typeface="Calibri"/>
              </a:rPr>
              <a:t>100</a:t>
            </a:r>
            <a:r>
              <a:rPr lang="zh-CN" altLang="en-US" spc="-5" dirty="0">
                <a:latin typeface="Calibri"/>
                <a:cs typeface="Calibri"/>
              </a:rPr>
              <a:t>倍</a:t>
            </a:r>
          </a:p>
          <a:p>
            <a:pPr marL="755650" lvl="1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你会相信</a:t>
            </a:r>
            <a:r>
              <a:rPr lang="en-US" altLang="zh-CN" spc="-5" dirty="0">
                <a:latin typeface="Calibri"/>
                <a:cs typeface="Calibri"/>
              </a:rPr>
              <a:t>99%</a:t>
            </a:r>
            <a:r>
              <a:rPr lang="zh-CN" altLang="en-US" spc="-5" dirty="0">
                <a:latin typeface="Calibri"/>
                <a:cs typeface="Calibri"/>
              </a:rPr>
              <a:t>命中率要比</a:t>
            </a:r>
            <a:r>
              <a:rPr lang="en-US" altLang="zh-CN" spc="-5" dirty="0">
                <a:latin typeface="Calibri"/>
                <a:cs typeface="Calibri"/>
              </a:rPr>
              <a:t>97%</a:t>
            </a:r>
            <a:r>
              <a:rPr lang="zh-CN" altLang="en-US" spc="-5" dirty="0">
                <a:latin typeface="Calibri"/>
                <a:cs typeface="Calibri"/>
              </a:rPr>
              <a:t>好一倍</a:t>
            </a:r>
            <a:r>
              <a:rPr lang="en-US" altLang="zh-CN" spc="-5" dirty="0">
                <a:latin typeface="Calibri"/>
                <a:cs typeface="Calibri"/>
              </a:rPr>
              <a:t>?</a:t>
            </a:r>
          </a:p>
          <a:p>
            <a:pPr marL="355600">
              <a:lnSpc>
                <a:spcPct val="150000"/>
              </a:lnSpc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latin typeface="Calibri"/>
                <a:cs typeface="Calibri"/>
              </a:rPr>
              <a:t>思考</a:t>
            </a:r>
            <a:endParaRPr lang="en-US" altLang="zh-CN" b="1" spc="-5" dirty="0">
              <a:latin typeface="Calibri"/>
              <a:cs typeface="Calibri"/>
            </a:endParaRPr>
          </a:p>
          <a:p>
            <a:pPr marL="755650" lvl="1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缓存命中时间为</a:t>
            </a:r>
            <a:r>
              <a:rPr lang="en-US" altLang="zh-CN" spc="-5" dirty="0">
                <a:latin typeface="Calibri"/>
                <a:cs typeface="Calibri"/>
              </a:rPr>
              <a:t>1</a:t>
            </a:r>
            <a:r>
              <a:rPr lang="zh-CN" altLang="en-US" spc="-5" dirty="0">
                <a:latin typeface="Calibri"/>
                <a:cs typeface="Calibri"/>
              </a:rPr>
              <a:t>个周期 </a:t>
            </a:r>
          </a:p>
          <a:p>
            <a:pPr marL="755650" lvl="1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不命中处罚要</a:t>
            </a:r>
            <a:r>
              <a:rPr lang="en-US" altLang="zh-CN" spc="-5" dirty="0">
                <a:latin typeface="Calibri"/>
                <a:cs typeface="Calibri"/>
              </a:rPr>
              <a:t>100</a:t>
            </a:r>
            <a:r>
              <a:rPr lang="zh-CN" altLang="en-US" spc="-5" dirty="0">
                <a:latin typeface="Calibri"/>
                <a:cs typeface="Calibri"/>
              </a:rPr>
              <a:t>个周期</a:t>
            </a:r>
            <a:endParaRPr lang="zh-CN" altLang="en-US" b="1" spc="-5" dirty="0">
              <a:latin typeface="Calibri"/>
              <a:cs typeface="Calibri"/>
            </a:endParaRPr>
          </a:p>
          <a:p>
            <a:pPr marL="355600">
              <a:lnSpc>
                <a:spcPct val="150000"/>
              </a:lnSpc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latin typeface="Calibri"/>
                <a:cs typeface="Calibri"/>
              </a:rPr>
              <a:t>平均访问时间</a:t>
            </a:r>
            <a:endParaRPr lang="en-US" altLang="zh-CN" b="1" spc="-5" dirty="0">
              <a:latin typeface="Calibri"/>
              <a:cs typeface="Calibri"/>
            </a:endParaRPr>
          </a:p>
          <a:p>
            <a:pPr marL="755650" lvl="1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en-US" altLang="zh-CN" spc="-5" dirty="0">
                <a:latin typeface="Calibri"/>
                <a:cs typeface="Calibri"/>
              </a:rPr>
              <a:t>97%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lang="en-US" altLang="zh-CN" spc="-5" dirty="0">
                <a:latin typeface="Calibri"/>
                <a:cs typeface="Calibri"/>
              </a:rPr>
              <a:t>:  1 </a:t>
            </a:r>
            <a:r>
              <a:rPr lang="zh-CN" altLang="en-US" spc="-5" dirty="0">
                <a:latin typeface="Calibri"/>
                <a:cs typeface="Calibri"/>
              </a:rPr>
              <a:t>周期 </a:t>
            </a:r>
            <a:r>
              <a:rPr lang="en-US" altLang="zh-CN" spc="-5" dirty="0">
                <a:latin typeface="Calibri"/>
                <a:cs typeface="Calibri"/>
              </a:rPr>
              <a:t>+ 0.03 x 100 </a:t>
            </a:r>
            <a:r>
              <a:rPr lang="zh-CN" altLang="en-US" spc="-5" dirty="0">
                <a:latin typeface="Calibri"/>
                <a:cs typeface="Calibri"/>
              </a:rPr>
              <a:t>周期 </a:t>
            </a:r>
            <a:r>
              <a:rPr lang="en-US" altLang="zh-CN" spc="-5" dirty="0">
                <a:latin typeface="Calibri"/>
                <a:cs typeface="Calibri"/>
              </a:rPr>
              <a:t>= 4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</a:p>
          <a:p>
            <a:pPr marL="755650" lvl="1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en-US" altLang="zh-CN" spc="-5" dirty="0">
                <a:latin typeface="Calibri"/>
                <a:cs typeface="Calibri"/>
              </a:rPr>
              <a:t>99%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lang="en-US" altLang="zh-CN" spc="-5" dirty="0">
                <a:latin typeface="Calibri"/>
                <a:cs typeface="Calibri"/>
              </a:rPr>
              <a:t>:  1 </a:t>
            </a:r>
            <a:r>
              <a:rPr lang="zh-CN" altLang="en-US" spc="-5" dirty="0">
                <a:latin typeface="Calibri"/>
                <a:cs typeface="Calibri"/>
              </a:rPr>
              <a:t>周期 </a:t>
            </a:r>
            <a:r>
              <a:rPr lang="en-US" altLang="zh-CN" spc="-5" dirty="0">
                <a:latin typeface="Calibri"/>
                <a:cs typeface="Calibri"/>
              </a:rPr>
              <a:t>+ 0.01 x 100 </a:t>
            </a:r>
            <a:r>
              <a:rPr lang="zh-CN" altLang="en-US" spc="-5" dirty="0">
                <a:latin typeface="Calibri"/>
                <a:cs typeface="Calibri"/>
              </a:rPr>
              <a:t>周期 </a:t>
            </a:r>
            <a:r>
              <a:rPr lang="en-US" altLang="zh-CN" spc="-5" dirty="0">
                <a:latin typeface="Calibri"/>
                <a:cs typeface="Calibri"/>
              </a:rPr>
              <a:t>= 2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让我们想想那些数字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2456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CEC5886-9291-43C5-A8B1-FE5CADBE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51632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加快经常性事件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专注在核心函数和内循环上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使用内层循环的缓存不命中数量降到最低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反复引用变量是好的</a:t>
            </a:r>
            <a:r>
              <a:rPr lang="en-US" altLang="zh-CN" dirty="0"/>
              <a:t>(</a:t>
            </a:r>
            <a:r>
              <a:rPr lang="zh-CN" altLang="en-US" dirty="0"/>
              <a:t>时间局部性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步长为</a:t>
            </a:r>
            <a:r>
              <a:rPr lang="en-US" altLang="zh-CN" dirty="0"/>
              <a:t>1</a:t>
            </a:r>
            <a:r>
              <a:rPr lang="zh-CN" altLang="en-US" dirty="0"/>
              <a:t>的 数据引用模式是好的</a:t>
            </a:r>
            <a:r>
              <a:rPr lang="en-US" altLang="zh-CN" dirty="0"/>
              <a:t>(</a:t>
            </a:r>
            <a:r>
              <a:rPr lang="zh-CN" altLang="en-US" dirty="0"/>
              <a:t>空间局部性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关键思想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800" b="1" spc="-10" dirty="0">
                <a:solidFill>
                  <a:srgbClr val="0033CC"/>
                </a:solidFill>
                <a:cs typeface="Calibri"/>
              </a:rPr>
              <a:t>程序的局部性的这个定性概念通过对缓冲存储器的理解而量化了</a:t>
            </a:r>
            <a:endParaRPr lang="zh-CN" altLang="en-US" sz="2800" dirty="0">
              <a:solidFill>
                <a:srgbClr val="0033CC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编写高速缓存友好的代码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9521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38574-0C79-4251-A8AD-741E34EF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srgbClr val="C0C0C0"/>
                </a:solidFill>
                <a:latin typeface="Calibri"/>
                <a:cs typeface="Calibri"/>
              </a:rPr>
              <a:t>高速缓存的组织结构和运算</a:t>
            </a:r>
            <a:endParaRPr lang="zh-CN" altLang="en-US" dirty="0">
              <a:latin typeface="Calibri"/>
              <a:cs typeface="Calibri"/>
            </a:endParaRPr>
          </a:p>
          <a:p>
            <a:pPr marL="355600">
              <a:spcBef>
                <a:spcPts val="575"/>
              </a:spcBef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latin typeface="Calibri"/>
                <a:cs typeface="Calibri"/>
              </a:rPr>
              <a:t>高速缓存对程序性能的影响</a:t>
            </a:r>
            <a:endParaRPr lang="zh-CN" altLang="en-US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latin typeface="Calibri"/>
                <a:cs typeface="Calibri"/>
              </a:rPr>
              <a:t>存储器山</a:t>
            </a:r>
          </a:p>
          <a:p>
            <a:pPr marL="756285" lvl="1" indent="-286385"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solidFill>
                  <a:srgbClr val="C0C0C0"/>
                </a:solidFill>
                <a:latin typeface="Calibri"/>
                <a:cs typeface="Calibri"/>
              </a:rPr>
              <a:t>重新排列以提升空间局部性</a:t>
            </a:r>
          </a:p>
          <a:p>
            <a:pPr marL="756285" lvl="1" indent="-286385"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solidFill>
                  <a:srgbClr val="C0C0C0"/>
                </a:solidFill>
                <a:latin typeface="Calibri"/>
                <a:cs typeface="Calibri"/>
              </a:rPr>
              <a:t>使用块来提高时间局部性</a:t>
            </a:r>
            <a:endParaRPr lang="zh-CN" altLang="en-US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5" dirty="0"/>
              <a:t>主要内容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3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CFE6B90-1048-4DF8-8F9C-3C7147C7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读吞吐量</a:t>
            </a: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altLang="zh-CN" b="1" spc="-5" dirty="0">
                <a:latin typeface="Calibri"/>
                <a:cs typeface="Calibri"/>
              </a:rPr>
              <a:t>(</a:t>
            </a:r>
            <a:r>
              <a:rPr lang="zh-CN" altLang="en-US" b="1" spc="-5" dirty="0">
                <a:latin typeface="Calibri"/>
                <a:cs typeface="Calibri"/>
              </a:rPr>
              <a:t>读带宽</a:t>
            </a:r>
            <a:r>
              <a:rPr lang="en-US" altLang="zh-CN" b="1" spc="-5" dirty="0">
                <a:latin typeface="Calibri"/>
                <a:cs typeface="Calibri"/>
              </a:rPr>
              <a:t>)</a:t>
            </a:r>
            <a:endParaRPr lang="zh-CN" altLang="en-US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/>
              <a:t>每秒从存储系统中读取的字节数</a:t>
            </a:r>
            <a:r>
              <a:rPr lang="en-US" altLang="zh-CN" dirty="0">
                <a:latin typeface="Calibri"/>
                <a:cs typeface="Calibri"/>
              </a:rPr>
              <a:t>(MB/s)</a:t>
            </a:r>
          </a:p>
          <a:p>
            <a:pPr lvl="1">
              <a:spcBef>
                <a:spcPts val="30"/>
              </a:spcBef>
              <a:buFont typeface="Wingdings"/>
              <a:buChar char=""/>
            </a:pPr>
            <a:endParaRPr lang="zh-CN" altLang="en-US" sz="3600" dirty="0">
              <a:latin typeface="Times New Roman"/>
              <a:cs typeface="Times New Roman"/>
            </a:endParaRPr>
          </a:p>
          <a:p>
            <a:pPr marL="355600" marR="41275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存储器山</a:t>
            </a: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b="1" dirty="0"/>
              <a:t>测量读取吞吐量，看吞吐量随空间和时间局部性的产生的变化。</a:t>
            </a:r>
            <a:endParaRPr lang="zh-CN" altLang="en-US" b="1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以一种可视化方式去描述存储系统性能</a:t>
            </a:r>
            <a:endParaRPr lang="zh-CN" altLang="en-US" dirty="0">
              <a:latin typeface="Calibri"/>
              <a:cs typeface="Calibri"/>
            </a:endParaRPr>
          </a:p>
          <a:p>
            <a:endParaRPr lang="zh-CN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存储器山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91139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3DC8ECF5-8745-4C85-A6E1-0B9444A9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存储器山测试函数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4208" y="1469135"/>
            <a:ext cx="26190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lang="zh-CN" altLang="en-US" b="1" spc="-5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用多种</a:t>
            </a:r>
            <a:r>
              <a:rPr b="1" spc="-5" dirty="0" err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elems</a:t>
            </a:r>
            <a:r>
              <a:rPr lang="zh-CN" altLang="en-US" b="1" spc="-5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b="1" spc="-5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stride</a:t>
            </a:r>
            <a:r>
              <a:rPr lang="zh-CN" altLang="en-US" b="1" spc="-5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组合调用</a:t>
            </a:r>
            <a:r>
              <a:rPr lang="en-US" altLang="zh-CN" b="1" spc="-5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test()</a:t>
            </a:r>
            <a:endParaRPr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2737" y="2203755"/>
            <a:ext cx="243608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marR="5080" algn="just">
              <a:defRPr b="1" spc="-5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对于每个</a:t>
            </a:r>
            <a:r>
              <a:rPr dirty="0"/>
              <a:t> </a:t>
            </a:r>
            <a:r>
              <a:rPr lang="en-US" dirty="0" err="1"/>
              <a:t>elems</a:t>
            </a:r>
            <a:r>
              <a:rPr lang="zh-CN" altLang="en-US" dirty="0"/>
              <a:t>和</a:t>
            </a:r>
            <a:r>
              <a:rPr lang="en-US" dirty="0"/>
              <a:t>s</a:t>
            </a:r>
            <a:r>
              <a:rPr dirty="0"/>
              <a:t>tride: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24947" y="2672612"/>
            <a:ext cx="2099310" cy="570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marR="5080" algn="just">
              <a:defRPr b="1" spc="-5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dirty="0"/>
              <a:t>1. test()</a:t>
            </a:r>
            <a:r>
              <a:rPr lang="zh-CN" altLang="en-US" dirty="0"/>
              <a:t>函数开始预热缓存</a:t>
            </a: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6504904" y="3350563"/>
            <a:ext cx="2310765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marR="5080" algn="just">
              <a:defRPr b="1" spc="-5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dirty="0"/>
              <a:t>2. Call test() </a:t>
            </a:r>
            <a:r>
              <a:rPr lang="zh-CN" altLang="en-US" dirty="0"/>
              <a:t>函数之后测量读吞吐量</a:t>
            </a:r>
            <a:r>
              <a:rPr dirty="0"/>
              <a:t>(MB/s)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56FEE19E-C633-4C3F-A541-0A39FD28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8656"/>
            <a:ext cx="6318391" cy="590931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[MAXELEMS];  </a:t>
            </a:r>
            <a:r>
              <a:rPr lang="en-US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Global array to traverse */</a:t>
            </a:r>
            <a:endParaRPr lang="en-US" b="1" dirty="0">
              <a:solidFill>
                <a:srgbClr val="9D00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9D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test - Iterate over first "</a:t>
            </a:r>
            <a:r>
              <a:rPr lang="en-US" b="1" dirty="0" err="1">
                <a:solidFill>
                  <a:srgbClr val="9D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elems</a:t>
            </a:r>
            <a:r>
              <a:rPr lang="en-US" b="1" dirty="0">
                <a:solidFill>
                  <a:srgbClr val="9D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elements of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9D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     array “data” with stride of "stride", using </a:t>
            </a:r>
          </a:p>
          <a:p>
            <a:r>
              <a:rPr lang="en-US" b="1" dirty="0">
                <a:solidFill>
                  <a:srgbClr val="9D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     using 4x4 loop unrolling.*/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4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elems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sx2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=stride*2,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sx3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=stride*3,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sx4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=stride*4;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acc0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acc1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acc2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acc3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elems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length - sx4;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Combine 4 elements at a time */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sx4) {</a:t>
            </a:r>
          </a:p>
          <a:p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acc0 = acc0 + data[i];</a:t>
            </a:r>
          </a:p>
          <a:p>
            <a:r>
              <a:rPr lang="sv-SE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acc1 = acc1 + data[</a:t>
            </a:r>
            <a:r>
              <a:rPr lang="sv-SE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i+stride</a:t>
            </a:r>
            <a:r>
              <a:rPr lang="sv-SE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acc2 = acc2 + data[i+sx2];</a:t>
            </a:r>
          </a:p>
          <a:p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acc3 = acc3 + data[i+sx3];</a:t>
            </a:r>
          </a:p>
          <a:p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t-IT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it-IT" b="1" dirty="0" err="1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it-IT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it-IT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lang="it-IT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it-IT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it-IT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(;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=stride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acc0 = acc0 + data[i];</a:t>
            </a:r>
          </a:p>
          <a:p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((acc0 + acc1) + (acc2 + acc3));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14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pPr marL="31178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存储器山</a:t>
            </a:r>
            <a:endParaRPr lang="zh-CN" altLang="en-US" dirty="0">
              <a:latin typeface="Calibri"/>
              <a:cs typeface="Calibri"/>
            </a:endParaRPr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/>
          </p:nvPr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816333" y="202050"/>
            <a:ext cx="2083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-10" dirty="0">
                <a:latin typeface="Calibri"/>
                <a:cs typeface="Calibri"/>
              </a:rPr>
              <a:t>Core </a:t>
            </a:r>
            <a:r>
              <a:rPr lang="en-US" altLang="zh-CN" b="1" dirty="0">
                <a:latin typeface="Calibri"/>
                <a:cs typeface="Calibri"/>
              </a:rPr>
              <a:t>i7</a:t>
            </a:r>
            <a:r>
              <a:rPr lang="en-US" altLang="zh-CN" b="1" spc="-85" dirty="0">
                <a:latin typeface="Calibri"/>
                <a:cs typeface="Calibri"/>
              </a:rPr>
              <a:t> </a:t>
            </a:r>
            <a:r>
              <a:rPr lang="en-US" altLang="zh-CN" b="1" spc="-5" dirty="0">
                <a:latin typeface="Calibri"/>
                <a:cs typeface="Calibri"/>
              </a:rPr>
              <a:t>Haswell</a:t>
            </a:r>
            <a:endParaRPr lang="en-US" altLang="zh-CN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dirty="0">
                <a:latin typeface="Calibri"/>
                <a:cs typeface="Calibri"/>
              </a:rPr>
              <a:t>2.1</a:t>
            </a:r>
            <a:r>
              <a:rPr lang="en-US" altLang="zh-CN" b="1" spc="-95" dirty="0">
                <a:latin typeface="Calibri"/>
                <a:cs typeface="Calibri"/>
              </a:rPr>
              <a:t> </a:t>
            </a:r>
            <a:r>
              <a:rPr lang="en-US" altLang="zh-CN" b="1" dirty="0">
                <a:latin typeface="Calibri"/>
                <a:cs typeface="Calibri"/>
              </a:rPr>
              <a:t>GHz</a:t>
            </a:r>
            <a:endParaRPr lang="en-US" altLang="zh-CN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altLang="zh-CN" b="1" dirty="0">
                <a:latin typeface="Calibri"/>
                <a:cs typeface="Calibri"/>
              </a:rPr>
              <a:t>32 KB </a:t>
            </a:r>
            <a:r>
              <a:rPr lang="en-US" altLang="zh-CN" b="1" spc="-5" dirty="0">
                <a:latin typeface="Calibri"/>
                <a:cs typeface="Calibri"/>
              </a:rPr>
              <a:t>L1</a:t>
            </a:r>
            <a:r>
              <a:rPr lang="en-US" altLang="zh-CN" b="1" spc="-55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高速缓存  </a:t>
            </a:r>
          </a:p>
          <a:p>
            <a:pPr marL="12700" marR="5080">
              <a:lnSpc>
                <a:spcPct val="100000"/>
              </a:lnSpc>
            </a:pPr>
            <a:r>
              <a:rPr lang="en-US" altLang="zh-CN" b="1" dirty="0">
                <a:latin typeface="Calibri"/>
                <a:cs typeface="Calibri"/>
              </a:rPr>
              <a:t>256 KB </a:t>
            </a:r>
            <a:r>
              <a:rPr lang="en-US" altLang="zh-CN" b="1" spc="-5" dirty="0">
                <a:latin typeface="Calibri"/>
                <a:cs typeface="Calibri"/>
              </a:rPr>
              <a:t>L2</a:t>
            </a:r>
            <a:r>
              <a:rPr lang="zh-CN" altLang="en-US" b="1" spc="-5" dirty="0">
                <a:cs typeface="Calibri"/>
              </a:rPr>
              <a:t>高速缓存</a:t>
            </a:r>
            <a:endParaRPr lang="zh-CN" altLang="en-US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altLang="zh-CN" b="1" dirty="0">
                <a:latin typeface="Calibri"/>
                <a:cs typeface="Calibri"/>
              </a:rPr>
              <a:t>8 </a:t>
            </a:r>
            <a:r>
              <a:rPr lang="en-US" altLang="zh-CN" b="1" spc="-5" dirty="0">
                <a:latin typeface="Calibri"/>
                <a:cs typeface="Calibri"/>
              </a:rPr>
              <a:t>MB L3 </a:t>
            </a:r>
            <a:r>
              <a:rPr lang="zh-CN" altLang="en-US" b="1" spc="-5" dirty="0">
                <a:latin typeface="Calibri"/>
                <a:cs typeface="Calibri"/>
              </a:rPr>
              <a:t>高速缓存</a:t>
            </a:r>
            <a:endParaRPr lang="en-US" altLang="zh-CN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altLang="zh-CN" b="1" dirty="0">
                <a:latin typeface="Calibri"/>
                <a:cs typeface="Calibri"/>
              </a:rPr>
              <a:t>64 B </a:t>
            </a:r>
            <a:r>
              <a:rPr lang="zh-CN" altLang="en-US" b="1" dirty="0">
                <a:latin typeface="Calibri"/>
                <a:cs typeface="Calibri"/>
              </a:rPr>
              <a:t>块大小</a:t>
            </a:r>
            <a:endParaRPr lang="zh-CN" altLang="en-US" dirty="0">
              <a:latin typeface="Calibri"/>
              <a:cs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2400" y="2580161"/>
            <a:ext cx="4921612" cy="3080284"/>
            <a:chOff x="152400" y="2876551"/>
            <a:chExt cx="4495800" cy="2783893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" marR="5080">
                <a:lnSpc>
                  <a:spcPct val="100000"/>
                </a:lnSpc>
              </a:pPr>
              <a:r>
                <a:rPr lang="zh-CN" altLang="en-US" b="1" i="1" spc="-5" dirty="0">
                  <a:solidFill>
                    <a:srgbClr val="0033CC"/>
                  </a:solidFill>
                  <a:cs typeface="Arial Narrow"/>
                </a:rPr>
                <a:t>空间局部性的斜坡</a:t>
              </a:r>
              <a:endParaRPr lang="zh-CN" altLang="en-US" dirty="0">
                <a:solidFill>
                  <a:srgbClr val="0033CC"/>
                </a:solidFill>
                <a:cs typeface="Arial Narrow"/>
              </a:endParaRP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32222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749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6077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3873193" y="2241606"/>
            <a:ext cx="4661207" cy="3471458"/>
            <a:chOff x="3873193" y="2241606"/>
            <a:chExt cx="4661207" cy="3471458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b="1" i="1" spc="-5" dirty="0">
                  <a:solidFill>
                    <a:srgbClr val="0033CC"/>
                  </a:solidFill>
                  <a:cs typeface="Arial Narrow"/>
                </a:rPr>
                <a:t>时间局部性山脊</a:t>
              </a:r>
              <a:endParaRPr lang="zh-CN" altLang="en-US" dirty="0">
                <a:solidFill>
                  <a:srgbClr val="0033CC"/>
                </a:solidFill>
                <a:cs typeface="Arial Narrow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57287" y="2241606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L1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73193" y="5374510"/>
              <a:ext cx="640620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Mem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1902" y="3714750"/>
              <a:ext cx="415498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L2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48200" y="4522295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L3</a:t>
              </a: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70180" y="2410883"/>
              <a:ext cx="793388" cy="131925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67400" y="3730139"/>
              <a:ext cx="1296168" cy="1538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61093" y="3730139"/>
              <a:ext cx="2102475" cy="96143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13813" y="3730139"/>
              <a:ext cx="2649755" cy="18136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7498" y="1371600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i="1" dirty="0">
                  <a:solidFill>
                    <a:srgbClr val="0033CC"/>
                  </a:solidFill>
                </a:rPr>
                <a:t>积极预取</a:t>
              </a:r>
              <a:endParaRPr lang="en-US" sz="2000" b="1" i="1" dirty="0">
                <a:solidFill>
                  <a:srgbClr val="0033CC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571655"/>
              <a:ext cx="2209800" cy="73248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512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067C57-108A-4D18-A94D-5E147E4E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lnSpc>
                <a:spcPct val="150000"/>
              </a:lnSpc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dirty="0">
              <a:cs typeface="Calibri"/>
            </a:endParaRPr>
          </a:p>
          <a:p>
            <a:pPr marL="355600">
              <a:lnSpc>
                <a:spcPct val="150000"/>
              </a:lnSpc>
              <a:spcBef>
                <a:spcPts val="575"/>
              </a:spcBef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50000"/>
              </a:lnSpc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lnSpc>
                <a:spcPct val="150000"/>
              </a:lnSpc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b="1" dirty="0">
                <a:latin typeface="Calibri"/>
                <a:cs typeface="Calibri"/>
              </a:rPr>
              <a:t>重新排列以提升空间局部性</a:t>
            </a:r>
          </a:p>
          <a:p>
            <a:pPr marL="756285" lvl="1" indent="-286385">
              <a:lnSpc>
                <a:spcPct val="150000"/>
              </a:lnSpc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solidFill>
                  <a:srgbClr val="C0C0C0"/>
                </a:solidFill>
                <a:cs typeface="Calibri"/>
              </a:rPr>
              <a:t>使用块来提高时间局部性</a:t>
            </a:r>
            <a:endParaRPr lang="zh-CN" altLang="en-US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5" dirty="0"/>
              <a:t>主要内容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99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>
            <a:extLst>
              <a:ext uri="{FF2B5EF4-FFF2-40B4-BE49-F238E27FC236}">
                <a16:creationId xmlns:a16="http://schemas.microsoft.com/office/drawing/2014/main" id="{4FAA144E-B9E0-4A0B-AF19-22B4F40C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457" y="1473775"/>
            <a:ext cx="4492625" cy="31213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(j=0; j&lt;n;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sum +=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8026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矩阵乘法的例子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5614" y="1387983"/>
            <a:ext cx="3486913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pc="-5" dirty="0"/>
              <a:t>描述</a:t>
            </a:r>
            <a:r>
              <a:rPr spc="-5" dirty="0"/>
              <a:t>: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i="1" dirty="0">
                <a:latin typeface="Calibri"/>
                <a:cs typeface="Calibri"/>
              </a:rPr>
              <a:t>N </a:t>
            </a:r>
            <a:r>
              <a:rPr dirty="0">
                <a:latin typeface="Calibri"/>
                <a:cs typeface="Calibri"/>
              </a:rPr>
              <a:t>x 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lang="zh-CN" altLang="en-US" spc="-5" dirty="0">
                <a:latin typeface="Calibri"/>
                <a:cs typeface="Calibri"/>
              </a:rPr>
              <a:t>矩阵相乘</a:t>
            </a:r>
            <a:endParaRPr dirty="0">
              <a:latin typeface="Calibri"/>
              <a:cs typeface="Calibri"/>
            </a:endParaRPr>
          </a:p>
          <a:p>
            <a:pPr marL="756285" marR="325120" lvl="1" indent="-286385">
              <a:lnSpc>
                <a:spcPct val="100499"/>
              </a:lnSpc>
              <a:spcBef>
                <a:spcPts val="46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0" dirty="0">
                <a:latin typeface="Calibri"/>
                <a:cs typeface="Calibri"/>
              </a:rPr>
              <a:t>矩阵元素类型是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double</a:t>
            </a:r>
            <a:r>
              <a:rPr spc="-5" dirty="0">
                <a:latin typeface="Arial Narrow"/>
                <a:cs typeface="Arial Narrow"/>
              </a:rPr>
              <a:t>s </a:t>
            </a:r>
            <a:r>
              <a:rPr dirty="0">
                <a:latin typeface="Calibri"/>
                <a:cs typeface="Calibri"/>
              </a:rPr>
              <a:t>(8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lang="zh-CN" altLang="en-US" dirty="0">
                <a:latin typeface="Calibri"/>
                <a:cs typeface="Calibri"/>
              </a:rPr>
              <a:t>字节</a:t>
            </a:r>
            <a:r>
              <a:rPr dirty="0">
                <a:latin typeface="Calibri"/>
                <a:cs typeface="Calibri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latin typeface="Calibri"/>
                <a:cs typeface="Calibri"/>
              </a:rPr>
              <a:t>总共</a:t>
            </a:r>
            <a:r>
              <a:rPr dirty="0">
                <a:latin typeface="Calibri"/>
                <a:cs typeface="Calibri"/>
              </a:rPr>
              <a:t>O(</a:t>
            </a:r>
            <a:r>
              <a:rPr i="1" dirty="0">
                <a:latin typeface="Calibri"/>
                <a:cs typeface="Calibri"/>
              </a:rPr>
              <a:t>N</a:t>
            </a:r>
            <a:r>
              <a:rPr baseline="25641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) </a:t>
            </a:r>
            <a:r>
              <a:rPr lang="zh-CN" altLang="en-US" dirty="0">
                <a:latin typeface="Calibri"/>
                <a:cs typeface="Calibri"/>
              </a:rPr>
              <a:t>个操作</a:t>
            </a:r>
            <a:r>
              <a:rPr spc="-40" dirty="0">
                <a:latin typeface="Calibri"/>
                <a:cs typeface="Calibri"/>
              </a:rPr>
              <a:t> </a:t>
            </a:r>
            <a:endParaRPr dirty="0">
              <a:latin typeface="Calibri"/>
              <a:cs typeface="Calibri"/>
            </a:endParaRPr>
          </a:p>
          <a:p>
            <a:pPr marL="756285" marR="4743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0" dirty="0">
                <a:latin typeface="Calibri"/>
                <a:cs typeface="Calibri"/>
              </a:rPr>
              <a:t>每个元素都要读</a:t>
            </a:r>
            <a:r>
              <a:rPr lang="en-US" altLang="zh-CN" i="1" dirty="0">
                <a:cs typeface="Calibri"/>
              </a:rPr>
              <a:t>N</a:t>
            </a:r>
            <a:r>
              <a:rPr lang="zh-CN" altLang="en-US" spc="-50" dirty="0">
                <a:latin typeface="Calibri"/>
                <a:cs typeface="Calibri"/>
              </a:rPr>
              <a:t>次</a:t>
            </a:r>
            <a:endParaRPr spc="-50" dirty="0">
              <a:latin typeface="Calibri"/>
              <a:cs typeface="Calibri"/>
            </a:endParaRPr>
          </a:p>
          <a:p>
            <a:pPr marL="756285" marR="18034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0" dirty="0">
                <a:latin typeface="Calibri"/>
                <a:cs typeface="Calibri"/>
              </a:rPr>
              <a:t>每个目标中都要对</a:t>
            </a:r>
            <a:r>
              <a:rPr lang="en-US" altLang="zh-CN" i="1" dirty="0">
                <a:latin typeface="Calibri"/>
                <a:cs typeface="Calibri"/>
              </a:rPr>
              <a:t>N</a:t>
            </a:r>
            <a:r>
              <a:rPr lang="zh-CN" altLang="en-US" spc="-50" dirty="0">
                <a:latin typeface="Calibri"/>
                <a:cs typeface="Calibri"/>
              </a:rPr>
              <a:t>个值求和</a:t>
            </a:r>
            <a:endParaRPr spc="-50" dirty="0">
              <a:latin typeface="Calibri"/>
              <a:cs typeface="Calibri"/>
            </a:endParaRPr>
          </a:p>
          <a:p>
            <a:pPr marL="1155700" marR="8001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dirty="0">
                <a:latin typeface="Calibri"/>
                <a:cs typeface="Calibri"/>
              </a:rPr>
              <a:t>但也可以保存在寄存器中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238110" y="1300846"/>
            <a:ext cx="1572895" cy="645047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170">
              <a:spcBef>
                <a:spcPts val="229"/>
              </a:spcBef>
            </a:pPr>
            <a:r>
              <a:rPr lang="zh-CN" altLang="en-US" sz="2000" i="1" spc="-15" dirty="0">
                <a:solidFill>
                  <a:srgbClr val="C00000"/>
                </a:solidFill>
                <a:latin typeface="Calibri"/>
                <a:cs typeface="Calibri"/>
              </a:rPr>
              <a:t>变量和</a:t>
            </a:r>
            <a:r>
              <a:rPr lang="zh-CN" altLang="en-US" sz="2000" i="1" spc="-5" dirty="0">
                <a:solidFill>
                  <a:srgbClr val="C00000"/>
                </a:solidFill>
                <a:latin typeface="Calibri"/>
                <a:cs typeface="Calibri"/>
              </a:rPr>
              <a:t>保存在寄存器中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868327BB-72F7-4A6D-897E-79E8DAF6C7F5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1933575"/>
            <a:ext cx="1676400" cy="695325"/>
            <a:chOff x="3936" y="2064"/>
            <a:chExt cx="1056" cy="288"/>
          </a:xfrm>
        </p:grpSpPr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A8E1782D-4153-474D-B1EC-5A2C6C263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0B5D3E93-CFBA-4EF9-8498-78E1E9A01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066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回顾：现代</a:t>
            </a:r>
            <a:r>
              <a:rPr lang="en-US" dirty="0"/>
              <a:t>CPU</a:t>
            </a:r>
            <a:r>
              <a:rPr lang="zh-CN" altLang="en-US" dirty="0"/>
              <a:t>设计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CD5266-BC1C-451B-ABBD-0F031BA3812D}"/>
              </a:ext>
            </a:extLst>
          </p:cNvPr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功能</a:t>
              </a:r>
              <a:endParaRPr lang="en-US" b="1" dirty="0">
                <a:latin typeface="Calibri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部件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地址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指令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操作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预测</a:t>
              </a:r>
              <a:r>
                <a:rPr lang="en-US" b="1" dirty="0">
                  <a:latin typeface="Calibri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数据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数据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地址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地址</a:t>
              </a:r>
              <a:r>
                <a:rPr lang="en-US" b="1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grpSp>
          <p:nvGrpSpPr>
            <p:cNvPr id="2" name="Group 40"/>
            <p:cNvGrpSpPr>
              <a:grpSpLocks/>
            </p:cNvGrpSpPr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操作结果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9" name="Freeform 51"/>
            <p:cNvSpPr>
              <a:spLocks/>
            </p:cNvSpPr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itchFamily="34" charset="0"/>
                </a:rPr>
                <a:t>寄存器更新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12" name="Freeform 54"/>
            <p:cNvSpPr>
              <a:spLocks/>
            </p:cNvSpPr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96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726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矩阵相乘不命中率分析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6052185" cy="266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块大小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32B (</a:t>
            </a:r>
            <a:r>
              <a:rPr lang="zh-CN" altLang="en-US" sz="2000" dirty="0">
                <a:latin typeface="Calibri"/>
                <a:cs typeface="Calibri"/>
              </a:rPr>
              <a:t>足够大</a:t>
            </a:r>
            <a:r>
              <a:rPr lang="en-US" altLang="zh-CN" sz="2000" dirty="0">
                <a:latin typeface="Calibri"/>
                <a:cs typeface="Calibri"/>
              </a:rPr>
              <a:t>4</a:t>
            </a:r>
            <a:r>
              <a:rPr lang="zh-CN" altLang="en-US" sz="2000" dirty="0">
                <a:latin typeface="Calibri"/>
                <a:cs typeface="Calibri"/>
              </a:rPr>
              <a:t>倍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矩阵的维数</a:t>
            </a:r>
            <a:r>
              <a:rPr sz="2000" dirty="0">
                <a:latin typeface="Calibri"/>
                <a:cs typeface="Calibri"/>
              </a:rPr>
              <a:t>(N)</a:t>
            </a:r>
            <a:r>
              <a:rPr lang="zh-CN" altLang="en-US" sz="2000" dirty="0">
                <a:latin typeface="Calibri"/>
                <a:cs typeface="Calibri"/>
              </a:rPr>
              <a:t>是非常大的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大约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1/N </a:t>
            </a:r>
            <a:r>
              <a:rPr lang="zh-CN" altLang="en-US" sz="2000" dirty="0">
                <a:latin typeface="Calibri"/>
                <a:cs typeface="Calibri"/>
              </a:rPr>
              <a:t>为 </a:t>
            </a:r>
            <a:r>
              <a:rPr sz="2000" dirty="0">
                <a:latin typeface="Calibri"/>
                <a:cs typeface="Calibri"/>
              </a:rPr>
              <a:t>0.0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缓存不是大到足够容纳多行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分析方法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看内循环的的访问模式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6807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671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072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9871" y="4679504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971" y="51308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4875" y="5791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30494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4361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6975" y="5118101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8879" y="57785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675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675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4220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4621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2686" y="5924553"/>
            <a:ext cx="24574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9100" y="51181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004" y="57785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8800" y="5222430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6000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2800" y="4662487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3201" y="46243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69539" y="4937136"/>
            <a:ext cx="32956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=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83530" y="4937136"/>
            <a:ext cx="28956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x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323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BADBA7-93DD-42BF-B81E-5F5DB48C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spcBef>
                <a:spcPts val="0"/>
              </a:spcBef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en-US" altLang="zh-CN" sz="2400" b="1" dirty="0"/>
              <a:t>C </a:t>
            </a:r>
            <a:r>
              <a:rPr lang="zh-CN" altLang="en-US" sz="2400" b="1" spc="-5" dirty="0"/>
              <a:t>数组分配按行顺序</a:t>
            </a:r>
            <a:endParaRPr lang="zh-CN" altLang="en-US" sz="2400" dirty="0"/>
          </a:p>
          <a:p>
            <a:pPr marL="756285" lvl="1" indent="-286385">
              <a:spcBef>
                <a:spcPts val="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/>
              <a:t>每行在连续的内存位置</a:t>
            </a:r>
            <a:endParaRPr lang="zh-CN" altLang="en-US" dirty="0"/>
          </a:p>
          <a:p>
            <a:pPr marL="355600">
              <a:spcBef>
                <a:spcPts val="0"/>
              </a:spcBef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/>
              <a:t>按行扫描</a:t>
            </a:r>
            <a:r>
              <a:rPr lang="en-US" altLang="zh-CN" sz="2400" b="1" spc="-5" dirty="0"/>
              <a:t>:</a:t>
            </a:r>
            <a:endParaRPr lang="zh-CN" altLang="en-US" sz="2400" dirty="0"/>
          </a:p>
          <a:p>
            <a:pPr marL="756285" lvl="1" indent="-286385">
              <a:spcBef>
                <a:spcPts val="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altLang="zh-CN" b="1" spc="-5" dirty="0"/>
              <a:t>for (</a:t>
            </a:r>
            <a:r>
              <a:rPr lang="en-US" altLang="zh-CN" b="1" spc="-5" dirty="0" err="1"/>
              <a:t>i</a:t>
            </a:r>
            <a:r>
              <a:rPr lang="en-US" altLang="zh-CN" b="1" spc="-5" dirty="0"/>
              <a:t> = 0; </a:t>
            </a:r>
            <a:r>
              <a:rPr lang="en-US" altLang="zh-CN" b="1" spc="-5" dirty="0" err="1"/>
              <a:t>i</a:t>
            </a:r>
            <a:r>
              <a:rPr lang="en-US" altLang="zh-CN" b="1" spc="-5" dirty="0"/>
              <a:t> &lt; N; </a:t>
            </a:r>
            <a:r>
              <a:rPr lang="en-US" altLang="zh-CN" b="1" spc="-5" dirty="0" err="1"/>
              <a:t>i</a:t>
            </a:r>
            <a:r>
              <a:rPr lang="en-US" altLang="zh-CN" b="1" spc="-5" dirty="0"/>
              <a:t>++)</a:t>
            </a:r>
          </a:p>
          <a:p>
            <a:pPr marL="584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spc="-5" dirty="0"/>
              <a:t>   sum +=</a:t>
            </a:r>
            <a:r>
              <a:rPr lang="en-US" altLang="zh-CN" sz="2400" b="1" spc="-70" dirty="0"/>
              <a:t> </a:t>
            </a:r>
            <a:r>
              <a:rPr lang="en-US" altLang="zh-CN" sz="2400" b="1" spc="-5" dirty="0"/>
              <a:t>a[0][</a:t>
            </a:r>
            <a:r>
              <a:rPr lang="en-US" altLang="zh-CN" sz="2400" b="1" spc="-5" dirty="0" err="1"/>
              <a:t>i</a:t>
            </a:r>
            <a:r>
              <a:rPr lang="en-US" altLang="zh-CN" sz="2400" b="1" spc="-5" dirty="0"/>
              <a:t>];</a:t>
            </a:r>
            <a:endParaRPr lang="en-US" altLang="zh-CN" sz="2400" dirty="0"/>
          </a:p>
          <a:p>
            <a:pPr marL="756285" lvl="1" indent="-286385">
              <a:spcBef>
                <a:spcPts val="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/>
              <a:t>访问连续的元素</a:t>
            </a:r>
          </a:p>
          <a:p>
            <a:pPr marL="756285" lvl="1" indent="-286385">
              <a:spcBef>
                <a:spcPts val="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/>
              <a:t>如果块大小 </a:t>
            </a:r>
            <a:r>
              <a:rPr lang="en-US" altLang="zh-CN" spc="-5" dirty="0"/>
              <a:t>(B) &gt; </a:t>
            </a:r>
            <a:r>
              <a:rPr lang="en-US" altLang="zh-CN" spc="-5" dirty="0" err="1"/>
              <a:t>sizeof</a:t>
            </a:r>
            <a:r>
              <a:rPr lang="en-US" altLang="zh-CN" spc="-5" dirty="0"/>
              <a:t>(</a:t>
            </a:r>
            <a:r>
              <a:rPr lang="en-US" altLang="zh-CN" spc="-5" dirty="0" err="1"/>
              <a:t>a</a:t>
            </a:r>
            <a:r>
              <a:rPr lang="en-US" altLang="zh-CN" spc="-5" baseline="-25000" dirty="0" err="1"/>
              <a:t>ij</a:t>
            </a:r>
            <a:r>
              <a:rPr lang="en-US" altLang="zh-CN" spc="-5" dirty="0"/>
              <a:t>)</a:t>
            </a:r>
            <a:r>
              <a:rPr lang="zh-CN" altLang="en-US" spc="-5" dirty="0"/>
              <a:t>字节</a:t>
            </a:r>
            <a:r>
              <a:rPr lang="en-US" altLang="zh-CN" spc="-5" dirty="0"/>
              <a:t>, </a:t>
            </a:r>
            <a:r>
              <a:rPr lang="zh-CN" altLang="en-US" spc="-5" dirty="0"/>
              <a:t>利用空间局部性</a:t>
            </a:r>
          </a:p>
          <a:p>
            <a:pPr marL="927100" lvl="2" indent="0">
              <a:spcBef>
                <a:spcPts val="0"/>
              </a:spcBef>
              <a:buNone/>
              <a:tabLst>
                <a:tab pos="1155700" algn="l"/>
              </a:tabLst>
            </a:pPr>
            <a:r>
              <a:rPr lang="zh-CN" altLang="en-US" spc="-5" dirty="0"/>
              <a:t> 不命中率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en-US" altLang="zh-CN" spc="-5" dirty="0" err="1"/>
              <a:t>sizeof</a:t>
            </a:r>
            <a:r>
              <a:rPr lang="en-US" altLang="zh-CN" spc="-5" dirty="0"/>
              <a:t>(</a:t>
            </a:r>
            <a:r>
              <a:rPr lang="en-US" altLang="zh-CN" spc="-5" dirty="0" err="1"/>
              <a:t>a</a:t>
            </a:r>
            <a:r>
              <a:rPr lang="en-US" altLang="zh-CN" spc="-7" baseline="-21367" dirty="0" err="1"/>
              <a:t>ij</a:t>
            </a:r>
            <a:r>
              <a:rPr lang="en-US" altLang="zh-CN" spc="-5" dirty="0"/>
              <a:t>) </a:t>
            </a:r>
            <a:r>
              <a:rPr lang="en-US" altLang="zh-CN" dirty="0"/>
              <a:t>/</a:t>
            </a:r>
            <a:r>
              <a:rPr lang="en-US" altLang="zh-CN" spc="10" dirty="0"/>
              <a:t> </a:t>
            </a:r>
            <a:r>
              <a:rPr lang="en-US" altLang="zh-CN" dirty="0"/>
              <a:t>B</a:t>
            </a:r>
          </a:p>
          <a:p>
            <a:pPr marL="355600">
              <a:spcBef>
                <a:spcPts val="0"/>
              </a:spcBef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/>
              <a:t>按列扫描</a:t>
            </a:r>
            <a:r>
              <a:rPr lang="en-US" altLang="zh-CN" sz="2400" b="1" spc="-5" dirty="0"/>
              <a:t>:</a:t>
            </a:r>
            <a:endParaRPr lang="zh-CN" altLang="en-US" sz="2400" dirty="0"/>
          </a:p>
          <a:p>
            <a:pPr marL="756285" lvl="1" indent="-286385">
              <a:spcBef>
                <a:spcPts val="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altLang="zh-CN" b="1" spc="-5" dirty="0"/>
              <a:t>for (</a:t>
            </a:r>
            <a:r>
              <a:rPr lang="en-US" altLang="zh-CN" b="1" spc="-5" dirty="0" err="1"/>
              <a:t>i</a:t>
            </a:r>
            <a:r>
              <a:rPr lang="en-US" altLang="zh-CN" b="1" spc="-5" dirty="0"/>
              <a:t> = 0; </a:t>
            </a:r>
            <a:r>
              <a:rPr lang="en-US" altLang="zh-CN" b="1" spc="-5" dirty="0" err="1"/>
              <a:t>i</a:t>
            </a:r>
            <a:r>
              <a:rPr lang="en-US" altLang="zh-CN" b="1" spc="-5" dirty="0"/>
              <a:t> &lt; n; </a:t>
            </a:r>
            <a:r>
              <a:rPr lang="en-US" altLang="zh-CN" b="1" spc="-5" dirty="0" err="1"/>
              <a:t>i</a:t>
            </a:r>
            <a:r>
              <a:rPr lang="en-US" altLang="zh-CN" b="1" spc="-5" dirty="0"/>
              <a:t>++)</a:t>
            </a:r>
          </a:p>
          <a:p>
            <a:pPr marL="584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spc="-5" dirty="0"/>
              <a:t>   sum +=</a:t>
            </a:r>
            <a:r>
              <a:rPr lang="en-US" altLang="zh-CN" sz="2400" b="1" spc="-70" dirty="0"/>
              <a:t> </a:t>
            </a:r>
            <a:r>
              <a:rPr lang="en-US" altLang="zh-CN" sz="2400" b="1" spc="-5" dirty="0"/>
              <a:t>a[</a:t>
            </a:r>
            <a:r>
              <a:rPr lang="en-US" altLang="zh-CN" sz="2400" b="1" spc="-5" dirty="0" err="1"/>
              <a:t>i</a:t>
            </a:r>
            <a:r>
              <a:rPr lang="en-US" altLang="zh-CN" sz="2400" b="1" spc="-5" dirty="0"/>
              <a:t>][0];</a:t>
            </a:r>
            <a:endParaRPr lang="en-US" altLang="zh-CN" sz="2400" dirty="0"/>
          </a:p>
          <a:p>
            <a:pPr marL="756285" lvl="1" indent="-286385">
              <a:spcBef>
                <a:spcPts val="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/>
              <a:t>访问远隔的元素</a:t>
            </a:r>
          </a:p>
          <a:p>
            <a:pPr marL="756285" lvl="1" indent="-286385">
              <a:spcBef>
                <a:spcPts val="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/>
              <a:t>没有空间局部性</a:t>
            </a:r>
            <a:r>
              <a:rPr lang="en-US" altLang="zh-CN" spc="-5" dirty="0"/>
              <a:t>!</a:t>
            </a:r>
            <a:endParaRPr lang="zh-CN" altLang="en-US" spc="-5" dirty="0"/>
          </a:p>
          <a:p>
            <a:pPr marL="1155700" lvl="2">
              <a:spcBef>
                <a:spcPts val="0"/>
              </a:spcBef>
              <a:buFont typeface="Wingdings"/>
              <a:buChar char=""/>
              <a:tabLst>
                <a:tab pos="1155700" algn="l"/>
              </a:tabLst>
            </a:pPr>
            <a:r>
              <a:rPr lang="zh-CN" altLang="en-US" spc="-5" dirty="0"/>
              <a:t>不命中率</a:t>
            </a:r>
            <a:r>
              <a:rPr lang="zh-CN" altLang="en-US" dirty="0"/>
              <a:t> </a:t>
            </a:r>
            <a:r>
              <a:rPr lang="en-US" altLang="zh-CN" dirty="0"/>
              <a:t>= 1 </a:t>
            </a:r>
            <a:r>
              <a:rPr lang="en-US" altLang="zh-CN" spc="-5" dirty="0"/>
              <a:t>(i.e.</a:t>
            </a:r>
            <a:r>
              <a:rPr lang="en-US" altLang="zh-CN" spc="-45" dirty="0"/>
              <a:t> </a:t>
            </a:r>
            <a:r>
              <a:rPr lang="en-US" altLang="zh-CN" dirty="0"/>
              <a:t>100%)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内存中</a:t>
            </a:r>
            <a:r>
              <a:rPr lang="en-US" altLang="zh-CN" spc="-5" dirty="0"/>
              <a:t>C</a:t>
            </a:r>
            <a:r>
              <a:rPr lang="zh-CN" altLang="en-US" spc="-5" dirty="0"/>
              <a:t>数组的布局</a:t>
            </a:r>
            <a:r>
              <a:rPr spc="-5" dirty="0"/>
              <a:t>(</a:t>
            </a:r>
            <a:r>
              <a:rPr lang="zh-CN" altLang="en-US" spc="-5" dirty="0"/>
              <a:t>回顾</a:t>
            </a:r>
            <a:r>
              <a:rPr spc="-5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128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矩阵乘法</a:t>
            </a:r>
            <a:r>
              <a:rPr lang="en-US" altLang="zh-CN" spc="-5" dirty="0"/>
              <a:t>(</a:t>
            </a:r>
            <a:r>
              <a:rPr lang="en-US" altLang="zh-CN" spc="-5" dirty="0" err="1">
                <a:latin typeface="Courier New"/>
                <a:cs typeface="Courier New"/>
              </a:rPr>
              <a:t>ijk</a:t>
            </a:r>
            <a:r>
              <a:rPr lang="en-US" altLang="zh-CN" spc="-5" dirty="0"/>
              <a:t>)</a:t>
            </a:r>
            <a:endParaRPr lang="en-US" dirty="0"/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581199" y="4980185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zh-CN" altLang="en-US" sz="2400" u="sng" dirty="0">
                <a:latin typeface="Calibri"/>
                <a:cs typeface="Calibri"/>
              </a:rPr>
              <a:t>每次内层循环迭代的不命中</a:t>
            </a:r>
            <a:r>
              <a:rPr lang="en-US" altLang="zh-CN" sz="2400" u="sng" dirty="0">
                <a:latin typeface="Calibri"/>
                <a:cs typeface="Calibri"/>
              </a:rPr>
              <a:t> </a:t>
            </a:r>
            <a:r>
              <a:rPr lang="zh-CN" altLang="en-US" sz="2400" u="sng" dirty="0">
                <a:latin typeface="Calibri"/>
                <a:cs typeface="Calibri"/>
              </a:rPr>
              <a:t>数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890CEC-51C2-43D3-BC6B-FB58F69B5AB7}"/>
              </a:ext>
            </a:extLst>
          </p:cNvPr>
          <p:cNvGrpSpPr/>
          <p:nvPr/>
        </p:nvGrpSpPr>
        <p:grpSpPr>
          <a:xfrm>
            <a:off x="499268" y="1491365"/>
            <a:ext cx="4492625" cy="3131435"/>
            <a:chOff x="499268" y="1491365"/>
            <a:chExt cx="4492625" cy="3131435"/>
          </a:xfrm>
        </p:grpSpPr>
        <p:sp>
          <p:nvSpPr>
            <p:cNvPr id="171011" name="Rectangle 3"/>
            <p:cNvSpPr>
              <a:spLocks noChangeArrowheads="1"/>
            </p:cNvSpPr>
            <p:nvPr/>
          </p:nvSpPr>
          <p:spPr bwMode="auto">
            <a:xfrm>
              <a:off x="499268" y="1491365"/>
              <a:ext cx="4492625" cy="3131435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1">
                  <a:alpha val="74998"/>
                </a:schemeClr>
              </a:outerShdw>
            </a:effectLst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ijk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*/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 {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for (j=0; j&lt;n;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{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sum = 0.0;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for (k=0; k&lt;n; k++) 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0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+=</a:t>
              </a:r>
              <a:r>
                <a:rPr lang="en-US" sz="2000" b="1" u="sng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a[</a:t>
              </a:r>
              <a:r>
                <a:rPr lang="en-US" sz="2000" b="1" u="sng" dirty="0" err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u="sng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][k] </a:t>
              </a:r>
              <a:r>
                <a:rPr lang="en-US" sz="20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lang="en-US" sz="2000" b="1" u="sng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b[k][j];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c[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][j] = sum;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3004171" y="4212843"/>
              <a:ext cx="1898426" cy="357663"/>
            </a:xfrm>
            <a:prstGeom prst="rect">
              <a:avLst/>
            </a:prstGeom>
            <a:noFill/>
            <a:ln w="32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ea typeface="msgothic" charset="0"/>
                  <a:cs typeface="msgothic" charset="0"/>
                </a:rPr>
                <a:t>matmult</a:t>
              </a:r>
              <a:r>
                <a:rPr lang="en-GB" sz="1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ea typeface="msgothic" charset="0"/>
                  <a:cs typeface="msgothic" charset="0"/>
                </a:rPr>
                <a:t>/</a:t>
              </a:r>
              <a:r>
                <a:rPr lang="en-GB" sz="1800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ea typeface="msgothic" charset="0"/>
                  <a:cs typeface="msgothic" charset="0"/>
                </a:rPr>
                <a:t>mm.c</a:t>
              </a:r>
              <a:endPara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4B2190-A218-42E8-8372-22C73FDA9988}"/>
              </a:ext>
            </a:extLst>
          </p:cNvPr>
          <p:cNvGrpSpPr/>
          <p:nvPr/>
        </p:nvGrpSpPr>
        <p:grpSpPr>
          <a:xfrm>
            <a:off x="5292725" y="1797050"/>
            <a:ext cx="3369310" cy="2795030"/>
            <a:chOff x="5292725" y="1797050"/>
            <a:chExt cx="3369310" cy="2795030"/>
          </a:xfrm>
        </p:grpSpPr>
        <p:sp>
          <p:nvSpPr>
            <p:cNvPr id="171012" name="Rectangle 4"/>
            <p:cNvSpPr>
              <a:spLocks noChangeArrowheads="1"/>
            </p:cNvSpPr>
            <p:nvPr/>
          </p:nvSpPr>
          <p:spPr bwMode="auto">
            <a:xfrm>
              <a:off x="5492750" y="2587625"/>
              <a:ext cx="596900" cy="52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13" name="Rectangle 5"/>
            <p:cNvSpPr>
              <a:spLocks noChangeArrowheads="1"/>
            </p:cNvSpPr>
            <p:nvPr/>
          </p:nvSpPr>
          <p:spPr bwMode="auto">
            <a:xfrm>
              <a:off x="6711950" y="2587625"/>
              <a:ext cx="596900" cy="52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14" name="Rectangle 6"/>
            <p:cNvSpPr>
              <a:spLocks noChangeArrowheads="1"/>
            </p:cNvSpPr>
            <p:nvPr/>
          </p:nvSpPr>
          <p:spPr bwMode="auto">
            <a:xfrm>
              <a:off x="7854950" y="2587625"/>
              <a:ext cx="596900" cy="52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15" name="Rectangle 7"/>
            <p:cNvSpPr>
              <a:spLocks noChangeArrowheads="1"/>
            </p:cNvSpPr>
            <p:nvPr/>
          </p:nvSpPr>
          <p:spPr bwMode="auto">
            <a:xfrm>
              <a:off x="5624513" y="3168650"/>
              <a:ext cx="336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71016" name="Rectangle 8"/>
            <p:cNvSpPr>
              <a:spLocks noChangeArrowheads="1"/>
            </p:cNvSpPr>
            <p:nvPr/>
          </p:nvSpPr>
          <p:spPr bwMode="auto">
            <a:xfrm>
              <a:off x="6843713" y="3168650"/>
              <a:ext cx="322253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B</a:t>
              </a:r>
            </a:p>
          </p:txBody>
        </p:sp>
        <p:sp>
          <p:nvSpPr>
            <p:cNvPr id="171017" name="Rectangle 9"/>
            <p:cNvSpPr>
              <a:spLocks noChangeArrowheads="1"/>
            </p:cNvSpPr>
            <p:nvPr/>
          </p:nvSpPr>
          <p:spPr bwMode="auto">
            <a:xfrm>
              <a:off x="7986713" y="3168650"/>
              <a:ext cx="319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C</a:t>
              </a:r>
            </a:p>
          </p:txBody>
        </p:sp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>
              <a:off x="6934200" y="2593975"/>
              <a:ext cx="0" cy="5080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>
              <a:off x="5499100" y="2962275"/>
              <a:ext cx="584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20" name="Rectangle 12"/>
            <p:cNvSpPr>
              <a:spLocks noChangeArrowheads="1"/>
            </p:cNvSpPr>
            <p:nvPr/>
          </p:nvSpPr>
          <p:spPr bwMode="auto">
            <a:xfrm>
              <a:off x="6081713" y="2787650"/>
              <a:ext cx="588877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(i,*)</a:t>
              </a:r>
            </a:p>
          </p:txBody>
        </p:sp>
        <p:sp>
          <p:nvSpPr>
            <p:cNvPr id="171021" name="Rectangle 13"/>
            <p:cNvSpPr>
              <a:spLocks noChangeArrowheads="1"/>
            </p:cNvSpPr>
            <p:nvPr/>
          </p:nvSpPr>
          <p:spPr bwMode="auto">
            <a:xfrm>
              <a:off x="6691313" y="2254250"/>
              <a:ext cx="591382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(*,j)</a:t>
              </a:r>
            </a:p>
          </p:txBody>
        </p:sp>
        <p:sp>
          <p:nvSpPr>
            <p:cNvPr id="171022" name="Rectangle 14"/>
            <p:cNvSpPr>
              <a:spLocks noChangeArrowheads="1"/>
            </p:cNvSpPr>
            <p:nvPr/>
          </p:nvSpPr>
          <p:spPr bwMode="auto">
            <a:xfrm>
              <a:off x="8013700" y="2898775"/>
              <a:ext cx="50800" cy="508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23" name="Rectangle 15"/>
            <p:cNvSpPr>
              <a:spLocks noChangeArrowheads="1"/>
            </p:cNvSpPr>
            <p:nvPr/>
          </p:nvSpPr>
          <p:spPr bwMode="auto">
            <a:xfrm>
              <a:off x="7834313" y="2559050"/>
              <a:ext cx="522503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(i,j)</a:t>
              </a:r>
            </a:p>
          </p:txBody>
        </p:sp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395913" y="1797050"/>
              <a:ext cx="1465144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latin typeface="Calibri"/>
                  <a:cs typeface="Calibri"/>
                </a:rPr>
                <a:t>内层循环：</a:t>
              </a:r>
              <a:endParaRPr lang="en-US" sz="2000" b="0" dirty="0">
                <a:latin typeface="Calibri"/>
                <a:cs typeface="Calibri"/>
              </a:endParaRPr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V="1">
              <a:off x="6991351" y="3592513"/>
              <a:ext cx="0" cy="62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29" name="Line 21"/>
            <p:cNvSpPr>
              <a:spLocks noChangeShapeType="1"/>
            </p:cNvSpPr>
            <p:nvPr/>
          </p:nvSpPr>
          <p:spPr bwMode="auto">
            <a:xfrm flipV="1">
              <a:off x="5772150" y="3592513"/>
              <a:ext cx="0" cy="6270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 flipV="1">
              <a:off x="8147051" y="3592513"/>
              <a:ext cx="0" cy="6270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D3FF7DD5-7D22-43F6-AF57-E5BF4B835DC5}"/>
                </a:ext>
              </a:extLst>
            </p:cNvPr>
            <p:cNvSpPr txBox="1"/>
            <p:nvPr/>
          </p:nvSpPr>
          <p:spPr>
            <a:xfrm>
              <a:off x="6511797" y="4284303"/>
              <a:ext cx="90233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</a:pPr>
              <a:r>
                <a:rPr lang="zh-CN" altLang="en-US" sz="2000" spc="-5" dirty="0">
                  <a:latin typeface="Calibri"/>
                  <a:cs typeface="Calibri"/>
                </a:rPr>
                <a:t>列</a:t>
              </a:r>
              <a:r>
                <a:rPr lang="zh-CN" altLang="en-US" sz="2000" spc="-35" dirty="0">
                  <a:latin typeface="Calibri"/>
                  <a:cs typeface="Calibri"/>
                </a:rPr>
                <a:t>顺序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1A61C0B5-1937-4BA7-B057-D001BB7BF081}"/>
                </a:ext>
              </a:extLst>
            </p:cNvPr>
            <p:cNvSpPr txBox="1"/>
            <p:nvPr/>
          </p:nvSpPr>
          <p:spPr>
            <a:xfrm>
              <a:off x="5292725" y="4284281"/>
              <a:ext cx="10160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zh-CN" altLang="en-US" sz="2000" spc="-35" dirty="0">
                  <a:latin typeface="Calibri"/>
                  <a:cs typeface="Calibri"/>
                </a:rPr>
                <a:t>行顺序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EC984A07-F38F-47EE-B147-9564356073CC}"/>
                </a:ext>
              </a:extLst>
            </p:cNvPr>
            <p:cNvSpPr txBox="1"/>
            <p:nvPr/>
          </p:nvSpPr>
          <p:spPr>
            <a:xfrm>
              <a:off x="7886051" y="4284281"/>
              <a:ext cx="775984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2000" dirty="0">
                  <a:latin typeface="Calibri"/>
                  <a:cs typeface="Calibri"/>
                </a:rPr>
                <a:t>固定</a:t>
              </a:r>
              <a:endParaRPr sz="2000" dirty="0">
                <a:latin typeface="Calibri"/>
                <a:cs typeface="Calibri"/>
              </a:endParaRPr>
            </a:p>
          </p:txBody>
        </p:sp>
      </p:grpSp>
      <p:sp>
        <p:nvSpPr>
          <p:cNvPr id="30" name="object 35">
            <a:extLst>
              <a:ext uri="{FF2B5EF4-FFF2-40B4-BE49-F238E27FC236}">
                <a16:creationId xmlns:a16="http://schemas.microsoft.com/office/drawing/2014/main" id="{E715F973-9427-4744-BB6E-0C128AC2B3F0}"/>
              </a:ext>
            </a:extLst>
          </p:cNvPr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50083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矩阵乘法</a:t>
            </a:r>
            <a:r>
              <a:rPr lang="en-US" altLang="zh-CN" spc="-5" dirty="0"/>
              <a:t>(</a:t>
            </a:r>
            <a:r>
              <a:rPr lang="en-US" altLang="zh-CN" spc="-5" dirty="0" err="1">
                <a:latin typeface="Courier New"/>
                <a:cs typeface="Courier New"/>
              </a:rPr>
              <a:t>jik</a:t>
            </a:r>
            <a:r>
              <a:rPr lang="en-US" altLang="zh-CN" spc="-5" dirty="0"/>
              <a:t>)</a:t>
            </a:r>
            <a:endParaRPr lang="en-US" dirty="0"/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581199" y="4980185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zh-CN" altLang="en-US" sz="2400" u="sng" dirty="0">
                <a:latin typeface="Calibri"/>
                <a:cs typeface="Calibri"/>
              </a:rPr>
              <a:t>每次内层循环迭代的不命中</a:t>
            </a:r>
            <a:r>
              <a:rPr lang="en-US" altLang="zh-CN" sz="2400" u="sng" dirty="0">
                <a:latin typeface="Calibri"/>
                <a:cs typeface="Calibri"/>
              </a:rPr>
              <a:t> </a:t>
            </a:r>
            <a:r>
              <a:rPr lang="zh-CN" altLang="en-US" sz="2400" u="sng" dirty="0">
                <a:latin typeface="Calibri"/>
                <a:cs typeface="Calibri"/>
              </a:rPr>
              <a:t>数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890CEC-51C2-43D3-BC6B-FB58F69B5AB7}"/>
              </a:ext>
            </a:extLst>
          </p:cNvPr>
          <p:cNvGrpSpPr/>
          <p:nvPr/>
        </p:nvGrpSpPr>
        <p:grpSpPr>
          <a:xfrm>
            <a:off x="499268" y="1491365"/>
            <a:ext cx="4492625" cy="3121367"/>
            <a:chOff x="499268" y="1491365"/>
            <a:chExt cx="4492625" cy="3121367"/>
          </a:xfrm>
        </p:grpSpPr>
        <p:sp>
          <p:nvSpPr>
            <p:cNvPr id="171011" name="Rectangle 3"/>
            <p:cNvSpPr>
              <a:spLocks noChangeArrowheads="1"/>
            </p:cNvSpPr>
            <p:nvPr/>
          </p:nvSpPr>
          <p:spPr bwMode="auto">
            <a:xfrm>
              <a:off x="499268" y="1491365"/>
              <a:ext cx="4492625" cy="3121367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tx1">
                  <a:alpha val="74998"/>
                </a:schemeClr>
              </a:outerShdw>
            </a:effectLst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ijk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*/</a:t>
              </a:r>
            </a:p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(j=0; j&lt;n; </a:t>
              </a:r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&lt;n;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 {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sum = 0.0;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for (k=0; k&lt;n; k++) 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0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+=</a:t>
              </a:r>
              <a:r>
                <a:rPr lang="en-US" sz="2000" b="1" u="sng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a[</a:t>
              </a:r>
              <a:r>
                <a:rPr lang="en-US" sz="2000" b="1" u="sng" dirty="0" err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u="sng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][k] </a:t>
              </a:r>
              <a:r>
                <a:rPr lang="en-US" sz="20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lang="en-US" sz="2000" b="1" u="sng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b[k][j];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c[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][j] = sum;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 algn="l">
                <a:lnSpc>
                  <a:spcPct val="65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3004171" y="4212843"/>
              <a:ext cx="1898426" cy="357663"/>
            </a:xfrm>
            <a:prstGeom prst="rect">
              <a:avLst/>
            </a:prstGeom>
            <a:noFill/>
            <a:ln w="32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ea typeface="msgothic" charset="0"/>
                  <a:cs typeface="msgothic" charset="0"/>
                </a:rPr>
                <a:t>matmult</a:t>
              </a:r>
              <a:r>
                <a:rPr lang="en-GB" sz="1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ea typeface="msgothic" charset="0"/>
                  <a:cs typeface="msgothic" charset="0"/>
                </a:rPr>
                <a:t>/</a:t>
              </a:r>
              <a:r>
                <a:rPr lang="en-GB" sz="1800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ea typeface="msgothic" charset="0"/>
                  <a:cs typeface="msgothic" charset="0"/>
                </a:rPr>
                <a:t>mm.c</a:t>
              </a:r>
              <a:endPara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4B2190-A218-42E8-8372-22C73FDA9988}"/>
              </a:ext>
            </a:extLst>
          </p:cNvPr>
          <p:cNvGrpSpPr/>
          <p:nvPr/>
        </p:nvGrpSpPr>
        <p:grpSpPr>
          <a:xfrm>
            <a:off x="5292725" y="1797050"/>
            <a:ext cx="3369310" cy="2795030"/>
            <a:chOff x="5292725" y="1797050"/>
            <a:chExt cx="3369310" cy="2795030"/>
          </a:xfrm>
        </p:grpSpPr>
        <p:sp>
          <p:nvSpPr>
            <p:cNvPr id="171012" name="Rectangle 4"/>
            <p:cNvSpPr>
              <a:spLocks noChangeArrowheads="1"/>
            </p:cNvSpPr>
            <p:nvPr/>
          </p:nvSpPr>
          <p:spPr bwMode="auto">
            <a:xfrm>
              <a:off x="5492750" y="2587625"/>
              <a:ext cx="596900" cy="52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13" name="Rectangle 5"/>
            <p:cNvSpPr>
              <a:spLocks noChangeArrowheads="1"/>
            </p:cNvSpPr>
            <p:nvPr/>
          </p:nvSpPr>
          <p:spPr bwMode="auto">
            <a:xfrm>
              <a:off x="6711950" y="2587625"/>
              <a:ext cx="596900" cy="52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14" name="Rectangle 6"/>
            <p:cNvSpPr>
              <a:spLocks noChangeArrowheads="1"/>
            </p:cNvSpPr>
            <p:nvPr/>
          </p:nvSpPr>
          <p:spPr bwMode="auto">
            <a:xfrm>
              <a:off x="7854950" y="2587625"/>
              <a:ext cx="596900" cy="52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15" name="Rectangle 7"/>
            <p:cNvSpPr>
              <a:spLocks noChangeArrowheads="1"/>
            </p:cNvSpPr>
            <p:nvPr/>
          </p:nvSpPr>
          <p:spPr bwMode="auto">
            <a:xfrm>
              <a:off x="5624513" y="3168650"/>
              <a:ext cx="336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71016" name="Rectangle 8"/>
            <p:cNvSpPr>
              <a:spLocks noChangeArrowheads="1"/>
            </p:cNvSpPr>
            <p:nvPr/>
          </p:nvSpPr>
          <p:spPr bwMode="auto">
            <a:xfrm>
              <a:off x="6843713" y="3168650"/>
              <a:ext cx="322253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B</a:t>
              </a:r>
            </a:p>
          </p:txBody>
        </p:sp>
        <p:sp>
          <p:nvSpPr>
            <p:cNvPr id="171017" name="Rectangle 9"/>
            <p:cNvSpPr>
              <a:spLocks noChangeArrowheads="1"/>
            </p:cNvSpPr>
            <p:nvPr/>
          </p:nvSpPr>
          <p:spPr bwMode="auto">
            <a:xfrm>
              <a:off x="7986713" y="3168650"/>
              <a:ext cx="319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C</a:t>
              </a:r>
            </a:p>
          </p:txBody>
        </p:sp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>
              <a:off x="6934200" y="2593975"/>
              <a:ext cx="0" cy="5080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>
              <a:off x="5499100" y="2962275"/>
              <a:ext cx="584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20" name="Rectangle 12"/>
            <p:cNvSpPr>
              <a:spLocks noChangeArrowheads="1"/>
            </p:cNvSpPr>
            <p:nvPr/>
          </p:nvSpPr>
          <p:spPr bwMode="auto">
            <a:xfrm>
              <a:off x="6081713" y="2787650"/>
              <a:ext cx="588877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(i,*)</a:t>
              </a:r>
            </a:p>
          </p:txBody>
        </p:sp>
        <p:sp>
          <p:nvSpPr>
            <p:cNvPr id="171021" name="Rectangle 13"/>
            <p:cNvSpPr>
              <a:spLocks noChangeArrowheads="1"/>
            </p:cNvSpPr>
            <p:nvPr/>
          </p:nvSpPr>
          <p:spPr bwMode="auto">
            <a:xfrm>
              <a:off x="6691313" y="2254250"/>
              <a:ext cx="591382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(*,j)</a:t>
              </a:r>
            </a:p>
          </p:txBody>
        </p:sp>
        <p:sp>
          <p:nvSpPr>
            <p:cNvPr id="171022" name="Rectangle 14"/>
            <p:cNvSpPr>
              <a:spLocks noChangeArrowheads="1"/>
            </p:cNvSpPr>
            <p:nvPr/>
          </p:nvSpPr>
          <p:spPr bwMode="auto">
            <a:xfrm>
              <a:off x="8013700" y="2898775"/>
              <a:ext cx="50800" cy="508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23" name="Rectangle 15"/>
            <p:cNvSpPr>
              <a:spLocks noChangeArrowheads="1"/>
            </p:cNvSpPr>
            <p:nvPr/>
          </p:nvSpPr>
          <p:spPr bwMode="auto">
            <a:xfrm>
              <a:off x="7834313" y="2559050"/>
              <a:ext cx="522503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(i,j)</a:t>
              </a:r>
            </a:p>
          </p:txBody>
        </p:sp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395913" y="1797050"/>
              <a:ext cx="1465144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latin typeface="Calibri"/>
                  <a:cs typeface="Calibri"/>
                </a:rPr>
                <a:t>内层循环：</a:t>
              </a:r>
              <a:endParaRPr lang="en-US" sz="2000" b="0" dirty="0">
                <a:latin typeface="Calibri"/>
                <a:cs typeface="Calibri"/>
              </a:endParaRPr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V="1">
              <a:off x="6991351" y="3592513"/>
              <a:ext cx="0" cy="62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29" name="Line 21"/>
            <p:cNvSpPr>
              <a:spLocks noChangeShapeType="1"/>
            </p:cNvSpPr>
            <p:nvPr/>
          </p:nvSpPr>
          <p:spPr bwMode="auto">
            <a:xfrm flipV="1">
              <a:off x="5772150" y="3592513"/>
              <a:ext cx="0" cy="6270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 flipV="1">
              <a:off x="8147051" y="3592513"/>
              <a:ext cx="0" cy="6270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D3FF7DD5-7D22-43F6-AF57-E5BF4B835DC5}"/>
                </a:ext>
              </a:extLst>
            </p:cNvPr>
            <p:cNvSpPr txBox="1"/>
            <p:nvPr/>
          </p:nvSpPr>
          <p:spPr>
            <a:xfrm>
              <a:off x="6511797" y="4284303"/>
              <a:ext cx="90233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</a:pPr>
              <a:r>
                <a:rPr lang="zh-CN" altLang="en-US" sz="2000" spc="-5" dirty="0">
                  <a:latin typeface="Calibri"/>
                  <a:cs typeface="Calibri"/>
                </a:rPr>
                <a:t>列</a:t>
              </a:r>
              <a:r>
                <a:rPr lang="zh-CN" altLang="en-US" sz="2000" spc="-35" dirty="0">
                  <a:latin typeface="Calibri"/>
                  <a:cs typeface="Calibri"/>
                </a:rPr>
                <a:t>顺序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1A61C0B5-1937-4BA7-B057-D001BB7BF081}"/>
                </a:ext>
              </a:extLst>
            </p:cNvPr>
            <p:cNvSpPr txBox="1"/>
            <p:nvPr/>
          </p:nvSpPr>
          <p:spPr>
            <a:xfrm>
              <a:off x="5292725" y="4284281"/>
              <a:ext cx="10160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zh-CN" altLang="en-US" sz="2000" spc="-35" dirty="0">
                  <a:latin typeface="Calibri"/>
                  <a:cs typeface="Calibri"/>
                </a:rPr>
                <a:t>行顺序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EC984A07-F38F-47EE-B147-9564356073CC}"/>
                </a:ext>
              </a:extLst>
            </p:cNvPr>
            <p:cNvSpPr txBox="1"/>
            <p:nvPr/>
          </p:nvSpPr>
          <p:spPr>
            <a:xfrm>
              <a:off x="7886051" y="4284281"/>
              <a:ext cx="775984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2000" dirty="0">
                  <a:latin typeface="Calibri"/>
                  <a:cs typeface="Calibri"/>
                </a:rPr>
                <a:t>固定</a:t>
              </a:r>
              <a:endParaRPr sz="2000" dirty="0">
                <a:latin typeface="Calibri"/>
                <a:cs typeface="Calibri"/>
              </a:endParaRPr>
            </a:p>
          </p:txBody>
        </p:sp>
      </p:grpSp>
      <p:sp>
        <p:nvSpPr>
          <p:cNvPr id="29" name="object 35">
            <a:extLst>
              <a:ext uri="{FF2B5EF4-FFF2-40B4-BE49-F238E27FC236}">
                <a16:creationId xmlns:a16="http://schemas.microsoft.com/office/drawing/2014/main" id="{B7FCCCC7-23C9-47D3-94BC-ADF1843FA178}"/>
              </a:ext>
            </a:extLst>
          </p:cNvPr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3158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kij</a:t>
            </a:r>
            <a:r>
              <a:rPr spc="-5" dirty="0"/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416051" y="1685556"/>
            <a:ext cx="4910327" cy="2819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127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内层循环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4461" y="4049286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行顺序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7385" y="4049390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行顺序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74697" y="4057327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1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5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43377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每次内层循环迭代的不命中 数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BFDA14ED-0BEC-4C26-86F5-2272EB63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69" y="1768999"/>
            <a:ext cx="4264025" cy="27674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 =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c[</a:t>
            </a:r>
            <a:r>
              <a:rPr lang="en-US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+= r * b[k][j];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altLang="zh-CN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                </a:t>
            </a:r>
            <a:r>
              <a:rPr lang="en-GB" altLang="zh-CN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matmult</a:t>
            </a:r>
            <a:r>
              <a:rPr lang="en-GB" altLang="zh-CN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/</a:t>
            </a:r>
            <a:r>
              <a:rPr lang="en-GB" altLang="zh-CN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mm.c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5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ikj</a:t>
            </a:r>
            <a:r>
              <a:rPr spc="-5" dirty="0"/>
              <a:t>)</a:t>
            </a: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362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内层循环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2425" y="404451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行顺序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5385" y="40445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行顺序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5425" y="40525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0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3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440975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每次内层循环迭代的不命中 数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块大小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32B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sz="2400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doubles)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ABAE6C1F-E926-4BA4-BFB1-8B99D4F8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9" y="1757363"/>
            <a:ext cx="4386262" cy="277749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 =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(j=0; j&lt;n;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E65AA0E2-4CC8-4D87-A888-DB49CE27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07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>
            <a:extLst>
              <a:ext uri="{FF2B5EF4-FFF2-40B4-BE49-F238E27FC236}">
                <a16:creationId xmlns:a16="http://schemas.microsoft.com/office/drawing/2014/main" id="{7AA39AE0-55D1-4DC0-BF5F-1BAFBEE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766888"/>
            <a:ext cx="4352925" cy="2787751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c[</a:t>
            </a:r>
            <a:r>
              <a:rPr lang="en-US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+= a[</a:t>
            </a:r>
            <a:r>
              <a:rPr lang="en-US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latin typeface="Courier New" charset="0"/>
              </a:rPr>
              <a:t>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jki</a:t>
            </a:r>
            <a:r>
              <a:rPr spc="-5" dirty="0"/>
              <a:t>)</a:t>
            </a:r>
          </a:p>
        </p:txBody>
      </p:sp>
      <p:sp>
        <p:nvSpPr>
          <p:cNvPr id="10" name="object 10"/>
          <p:cNvSpPr/>
          <p:nvPr/>
        </p:nvSpPr>
        <p:spPr>
          <a:xfrm>
            <a:off x="53403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4341" y="2085572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92900" y="28321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9550" y="243205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3900" y="24257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6700" y="2438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577" y="1476016"/>
            <a:ext cx="115760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50000"/>
              </a:lnSpc>
            </a:pPr>
            <a:r>
              <a:rPr lang="zh-CN" altLang="en-US" sz="2000" spc="-5" dirty="0">
                <a:cs typeface="Calibri"/>
              </a:rPr>
              <a:t>内层循环</a:t>
            </a:r>
            <a:r>
              <a:rPr sz="2000" spc="-5" dirty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16647" y="3894891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列顺序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800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3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0390" y="389487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列顺序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24814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6717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58030" y="3894873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5785" y="34074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7688" y="334391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43973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每次内层循环迭代的不命中 数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2837" y="3992912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83621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kji</a:t>
            </a:r>
            <a:r>
              <a:rPr spc="-5" dirty="0"/>
              <a:t>)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6578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54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31523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748" y="31523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7622" y="31523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096" y="2301573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30067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7050" y="26066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21400" y="26003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4200" y="26130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64076" y="1717398"/>
            <a:ext cx="1157605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45800"/>
              </a:lnSpc>
            </a:pPr>
            <a:r>
              <a:rPr lang="zh-CN" altLang="en-US" sz="2000" spc="-5" dirty="0">
                <a:cs typeface="Calibri"/>
              </a:rPr>
              <a:t>内层循环</a:t>
            </a:r>
            <a:r>
              <a:rPr sz="2000" spc="-5" dirty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98819" y="4193761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56451" y="357346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8355" y="35099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92989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列顺序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7412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9316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06791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列顺序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05814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7717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E8812977-FCC9-4702-9A7F-AAE34BEB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1782763"/>
            <a:ext cx="4518025" cy="2787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(j=0; j&lt;n;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c[</a:t>
            </a:r>
            <a:r>
              <a:rPr lang="en-US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+= a[</a:t>
            </a:r>
            <a:r>
              <a:rPr lang="en-US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latin typeface="Courier New" charset="0"/>
              </a:rPr>
              <a:t>	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866148B5-39EE-41B9-ACC9-E72783977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174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A580BFC2-4D86-493F-8399-D5297F26519D}"/>
              </a:ext>
            </a:extLst>
          </p:cNvPr>
          <p:cNvSpPr txBox="1"/>
          <p:nvPr/>
        </p:nvSpPr>
        <p:spPr>
          <a:xfrm>
            <a:off x="522287" y="4893500"/>
            <a:ext cx="43973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每次内层循环迭代的不命中 数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685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58" y="382523"/>
            <a:ext cx="64820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矩阵乘法总结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935656" y="1018125"/>
            <a:ext cx="3395296" cy="1490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ijk</a:t>
            </a:r>
            <a:r>
              <a:rPr sz="2400" b="1" spc="-81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(&amp; jik):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加载</a:t>
            </a:r>
            <a:r>
              <a:rPr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400" spc="-7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09880" indent="-182880">
              <a:lnSpc>
                <a:spcPct val="100000"/>
              </a:lnSpc>
              <a:buChar char="•"/>
              <a:tabLst>
                <a:tab pos="310515" algn="l"/>
              </a:tabLst>
            </a:pPr>
            <a:r>
              <a:rPr lang="zh-CN" altLang="en-US"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每次迭代的不命中率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400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1.25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0654" y="2911244"/>
            <a:ext cx="3314116" cy="1490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kij</a:t>
            </a:r>
            <a:r>
              <a:rPr sz="2400" b="1" spc="-81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(&amp; ikj):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加载</a:t>
            </a:r>
            <a:r>
              <a:rPr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每次迭代的不命中率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400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8376" y="4784313"/>
            <a:ext cx="3233236" cy="1490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jki</a:t>
            </a:r>
            <a:r>
              <a:rPr sz="2400" b="1" spc="-81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(&amp; kji):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加载</a:t>
            </a:r>
            <a:r>
              <a:rPr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4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每次迭代的不命中率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sz="2400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2.0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504" y="1025794"/>
            <a:ext cx="4396104" cy="2215478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(i=0; i&lt;n; i++)</a:t>
            </a:r>
            <a:r>
              <a:rPr sz="16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03225" marR="929005" indent="-106680">
              <a:lnSpc>
                <a:spcPct val="12000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(j=0; j&lt;n; j++)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marR="929005" indent="-106680">
              <a:lnSpc>
                <a:spcPct val="120000"/>
              </a:lnSpc>
            </a:pPr>
            <a:r>
              <a:rPr lang="en-US" altLang="zh-CN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(k=0; k&lt;n;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k++)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marR="186055" indent="212725">
              <a:lnSpc>
                <a:spcPct val="12000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a[i][k]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b[k][j];  </a:t>
            </a:r>
            <a:endParaRPr lang="en-US" altLang="zh-CN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marR="186055" indent="44450">
              <a:lnSpc>
                <a:spcPct val="12000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c[i][j]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865">
              <a:lnSpc>
                <a:spcPct val="100000"/>
              </a:lnSpc>
              <a:spcBef>
                <a:spcPts val="33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552" y="2959250"/>
            <a:ext cx="4396104" cy="1930785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(k=0; k&lt;n; k++)</a:t>
            </a:r>
            <a:r>
              <a:rPr sz="16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97180" marR="1036319" indent="-106680">
              <a:lnSpc>
                <a:spcPct val="12000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(i=0; i&lt;n; i++)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marR="1036319" indent="-106680">
              <a:lnSpc>
                <a:spcPct val="12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sz="1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a[i][k];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marR="611505" indent="-106680">
              <a:lnSpc>
                <a:spcPct val="12000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(j=0; j&lt;n; </a:t>
            </a:r>
            <a:r>
              <a:rPr sz="16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altLang="zh-CN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marR="611505" indent="-106680">
              <a:lnSpc>
                <a:spcPct val="120000"/>
              </a:lnSpc>
            </a:pPr>
            <a:r>
              <a:rPr lang="en-US" altLang="zh-CN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c[i][j] +=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*</a:t>
            </a:r>
            <a:r>
              <a:rPr sz="1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b[k][j];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1600" y="4718585"/>
            <a:ext cx="4396104" cy="1930785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(j=0; j&lt;n; j++)</a:t>
            </a:r>
            <a:r>
              <a:rPr sz="16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03225" marR="1036319" indent="-213360">
              <a:lnSpc>
                <a:spcPct val="12000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(k=0; k&lt;n; k++)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marR="1036319" indent="-213360">
              <a:lnSpc>
                <a:spcPct val="12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sz="16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b[k][j];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9905" marR="505459" indent="-106680">
              <a:lnSpc>
                <a:spcPct val="12000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(i=0; i&lt;n; i++)  </a:t>
            </a:r>
            <a:endParaRPr lang="en-US" altLang="zh-CN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9905" marR="505459" indent="-106680">
              <a:lnSpc>
                <a:spcPct val="120000"/>
              </a:lnSpc>
            </a:pPr>
            <a:r>
              <a:rPr lang="en-US" altLang="zh-CN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c[i][j] += a[i][k]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669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Core </a:t>
            </a:r>
            <a:r>
              <a:rPr lang="en-US" altLang="zh-CN" dirty="0"/>
              <a:t>i7</a:t>
            </a:r>
            <a:r>
              <a:rPr lang="zh-CN" altLang="en-US" dirty="0"/>
              <a:t>矩阵乘法性能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21152"/>
              </p:ext>
            </p:extLst>
          </p:nvPr>
        </p:nvGraphicFramePr>
        <p:xfrm>
          <a:off x="228600" y="1447800"/>
          <a:ext cx="8686800" cy="525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6216" y="3140969"/>
            <a:ext cx="12241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ijk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jik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700808"/>
            <a:ext cx="11416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kji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9035" y="5445224"/>
            <a:ext cx="11416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>
                <a:solidFill>
                  <a:srgbClr val="0033CC"/>
                </a:solidFill>
              </a:rPr>
              <a:t>kij</a:t>
            </a:r>
            <a:r>
              <a:rPr lang="en-US" dirty="0">
                <a:solidFill>
                  <a:srgbClr val="0033CC"/>
                </a:solidFill>
              </a:rPr>
              <a:t> / </a:t>
            </a:r>
            <a:r>
              <a:rPr lang="en-US" dirty="0" err="1">
                <a:solidFill>
                  <a:srgbClr val="0033CC"/>
                </a:solidFill>
              </a:rPr>
              <a:t>ikj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6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45840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实例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05002" y="1676400"/>
            <a:ext cx="1233701" cy="28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355594"/>
            <a:ext cx="11036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台式机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PC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7570" y="4173047"/>
            <a:ext cx="2291582" cy="212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0109" y="3836428"/>
            <a:ext cx="13068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主板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4340" y="4009881"/>
            <a:ext cx="751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5784" y="3533637"/>
            <a:ext cx="2070096" cy="4968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2909" y="3188769"/>
            <a:ext cx="2172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主存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5545" y="3457642"/>
            <a:ext cx="1552574" cy="1552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819" y="4401760"/>
            <a:ext cx="296989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64970">
              <a:lnSpc>
                <a:spcPct val="100000"/>
              </a:lnSpc>
              <a:spcBef>
                <a:spcPts val="930"/>
              </a:spcBef>
            </a:pPr>
            <a:r>
              <a:rPr sz="1200" i="1" spc="-5" dirty="0">
                <a:latin typeface="Calibri"/>
                <a:cs typeface="Calibri"/>
              </a:rPr>
              <a:t>Source: </a:t>
            </a:r>
            <a:r>
              <a:rPr sz="1200" i="1" dirty="0">
                <a:latin typeface="Calibri"/>
                <a:cs typeface="Calibri"/>
              </a:rPr>
              <a:t>PC</a:t>
            </a:r>
            <a:r>
              <a:rPr sz="1200" i="1" spc="-6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Magazine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0430" y="6208351"/>
            <a:ext cx="304165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7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techreport.com</a:t>
            </a:r>
            <a:endParaRPr sz="12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1674" y="3188769"/>
            <a:ext cx="175196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CPU (Intel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Core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i7)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59632" y="5077850"/>
            <a:ext cx="2884852" cy="1375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C1EEE0C-6DBE-4D70-9A69-23EADB1D599D}"/>
              </a:ext>
            </a:extLst>
          </p:cNvPr>
          <p:cNvGrpSpPr/>
          <p:nvPr/>
        </p:nvGrpSpPr>
        <p:grpSpPr>
          <a:xfrm>
            <a:off x="3131840" y="339040"/>
            <a:ext cx="5579877" cy="1935188"/>
            <a:chOff x="1191896" y="3532181"/>
            <a:chExt cx="6857999" cy="2453959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830F5505-D855-4ADB-86BA-0A699418CD44}"/>
                </a:ext>
              </a:extLst>
            </p:cNvPr>
            <p:cNvSpPr/>
            <p:nvPr/>
          </p:nvSpPr>
          <p:spPr>
            <a:xfrm>
              <a:off x="1191896" y="3789040"/>
              <a:ext cx="3380104" cy="2197100"/>
            </a:xfrm>
            <a:custGeom>
              <a:avLst/>
              <a:gdLst/>
              <a:ahLst/>
              <a:cxnLst/>
              <a:rect l="l" t="t" r="r" b="b"/>
              <a:pathLst>
                <a:path w="3380104" h="2197100">
                  <a:moveTo>
                    <a:pt x="0" y="0"/>
                  </a:moveTo>
                  <a:lnTo>
                    <a:pt x="3379787" y="0"/>
                  </a:lnTo>
                  <a:lnTo>
                    <a:pt x="3379787" y="2197100"/>
                  </a:lnTo>
                  <a:lnTo>
                    <a:pt x="0" y="2197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2B37F29C-1445-4328-A154-13FAE7E2F035}"/>
                </a:ext>
              </a:extLst>
            </p:cNvPr>
            <p:cNvSpPr/>
            <p:nvPr/>
          </p:nvSpPr>
          <p:spPr>
            <a:xfrm>
              <a:off x="1191896" y="3789040"/>
              <a:ext cx="3380104" cy="2197100"/>
            </a:xfrm>
            <a:custGeom>
              <a:avLst/>
              <a:gdLst/>
              <a:ahLst/>
              <a:cxnLst/>
              <a:rect l="l" t="t" r="r" b="b"/>
              <a:pathLst>
                <a:path w="3380104" h="2197100">
                  <a:moveTo>
                    <a:pt x="0" y="0"/>
                  </a:moveTo>
                  <a:lnTo>
                    <a:pt x="3379787" y="0"/>
                  </a:lnTo>
                  <a:lnTo>
                    <a:pt x="3379787" y="2197100"/>
                  </a:lnTo>
                  <a:lnTo>
                    <a:pt x="0" y="21971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A28B6B54-4950-487D-866A-ABFDBCE1F7D4}"/>
                </a:ext>
              </a:extLst>
            </p:cNvPr>
            <p:cNvSpPr txBox="1"/>
            <p:nvPr/>
          </p:nvSpPr>
          <p:spPr>
            <a:xfrm>
              <a:off x="7230745" y="5326693"/>
              <a:ext cx="819150" cy="453383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0" rIns="0" bIns="0" rtlCol="0" anchor="ctr" anchorCtr="1">
              <a:noAutofit/>
            </a:bodyPr>
            <a:lstStyle/>
            <a:p>
              <a:pPr marL="47625" marR="39370" indent="-47625" algn="ctr">
                <a:lnSpc>
                  <a:spcPct val="100000"/>
                </a:lnSpc>
                <a:spcBef>
                  <a:spcPts val="1170"/>
                </a:spcBef>
              </a:pPr>
              <a:r>
                <a:rPr lang="zh-CN" altLang="en-US" sz="1050" b="1" spc="-5" dirty="0">
                  <a:latin typeface="Calibri"/>
                  <a:cs typeface="Calibri"/>
                </a:rPr>
                <a:t>主存</a:t>
              </a:r>
              <a:endParaRPr sz="1050" dirty="0">
                <a:latin typeface="Calibri"/>
                <a:cs typeface="Calibri"/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400E0D6F-4341-47E6-8ABC-69DB42C42902}"/>
                </a:ext>
              </a:extLst>
            </p:cNvPr>
            <p:cNvSpPr/>
            <p:nvPr/>
          </p:nvSpPr>
          <p:spPr>
            <a:xfrm>
              <a:off x="5879783" y="5298746"/>
              <a:ext cx="1344930" cy="481330"/>
            </a:xfrm>
            <a:custGeom>
              <a:avLst/>
              <a:gdLst/>
              <a:ahLst/>
              <a:cxnLst/>
              <a:rect l="l" t="t" r="r" b="b"/>
              <a:pathLst>
                <a:path w="1344929" h="481329">
                  <a:moveTo>
                    <a:pt x="0" y="240512"/>
                  </a:moveTo>
                  <a:lnTo>
                    <a:pt x="268922" y="0"/>
                  </a:lnTo>
                  <a:lnTo>
                    <a:pt x="268922" y="120256"/>
                  </a:lnTo>
                  <a:lnTo>
                    <a:pt x="1075690" y="120256"/>
                  </a:lnTo>
                  <a:lnTo>
                    <a:pt x="1075690" y="0"/>
                  </a:lnTo>
                  <a:lnTo>
                    <a:pt x="1344612" y="240512"/>
                  </a:lnTo>
                  <a:lnTo>
                    <a:pt x="1075690" y="481012"/>
                  </a:lnTo>
                  <a:lnTo>
                    <a:pt x="1075690" y="360768"/>
                  </a:lnTo>
                  <a:lnTo>
                    <a:pt x="268922" y="360768"/>
                  </a:lnTo>
                  <a:lnTo>
                    <a:pt x="268922" y="481012"/>
                  </a:lnTo>
                  <a:lnTo>
                    <a:pt x="0" y="2405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E9510FF3-A035-43BD-9834-0F4D996E5B28}"/>
                </a:ext>
              </a:extLst>
            </p:cNvPr>
            <p:cNvSpPr txBox="1"/>
            <p:nvPr/>
          </p:nvSpPr>
          <p:spPr>
            <a:xfrm>
              <a:off x="5055871" y="5327326"/>
              <a:ext cx="819150" cy="481329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5080" rIns="0" bIns="0" rtlCol="0" anchor="ctr" anchorCtr="1">
              <a:noAutofit/>
            </a:bodyPr>
            <a:lstStyle/>
            <a:p>
              <a:pPr marL="134938" marR="127635" indent="-134938" algn="ctr">
                <a:lnSpc>
                  <a:spcPts val="1920"/>
                </a:lnSpc>
                <a:spcBef>
                  <a:spcPts val="40"/>
                </a:spcBef>
              </a:pPr>
              <a:r>
                <a:rPr sz="1050" b="1" spc="-10" dirty="0">
                  <a:latin typeface="Calibri"/>
                  <a:cs typeface="Calibri"/>
                </a:rPr>
                <a:t>I/O  </a:t>
              </a:r>
              <a:r>
                <a:rPr lang="zh-CN" altLang="en-US" sz="1050" b="1" spc="-10" dirty="0">
                  <a:latin typeface="Calibri"/>
                  <a:cs typeface="Calibri"/>
                </a:rPr>
                <a:t>桥</a:t>
              </a:r>
              <a:endParaRPr sz="1050" dirty="0">
                <a:latin typeface="Calibri"/>
                <a:cs typeface="Calibri"/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ABCCBEE4-BBD8-4428-8A4C-4DA3A0931B92}"/>
                </a:ext>
              </a:extLst>
            </p:cNvPr>
            <p:cNvSpPr txBox="1"/>
            <p:nvPr/>
          </p:nvSpPr>
          <p:spPr>
            <a:xfrm>
              <a:off x="1344296" y="5327327"/>
              <a:ext cx="2374900" cy="481328"/>
            </a:xfrm>
            <a:prstGeom prst="rect">
              <a:avLst/>
            </a:prstGeom>
            <a:solidFill>
              <a:srgbClr val="E7E7E7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19380" rIns="0" bIns="0" rtlCol="0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940"/>
                </a:spcBef>
              </a:pPr>
              <a:r>
                <a:rPr lang="zh-CN" altLang="en-US" sz="1050" b="1" spc="-5" dirty="0">
                  <a:latin typeface="Calibri"/>
                  <a:cs typeface="Calibri"/>
                </a:rPr>
                <a:t>总线接口</a:t>
              </a:r>
              <a:endParaRPr sz="1050" dirty="0">
                <a:latin typeface="Calibri"/>
                <a:cs typeface="Calibri"/>
              </a:endParaRPr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F7C5CA71-B51A-4FB3-9E4A-BE7E8CDCD766}"/>
                </a:ext>
              </a:extLst>
            </p:cNvPr>
            <p:cNvSpPr/>
            <p:nvPr/>
          </p:nvSpPr>
          <p:spPr>
            <a:xfrm>
              <a:off x="3554096" y="4131940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85725"/>
                  </a:moveTo>
                  <a:lnTo>
                    <a:pt x="300037" y="85725"/>
                  </a:lnTo>
                  <a:lnTo>
                    <a:pt x="300037" y="0"/>
                  </a:lnTo>
                  <a:lnTo>
                    <a:pt x="400050" y="171450"/>
                  </a:lnTo>
                  <a:lnTo>
                    <a:pt x="300037" y="342900"/>
                  </a:lnTo>
                  <a:lnTo>
                    <a:pt x="300037" y="257175"/>
                  </a:lnTo>
                  <a:lnTo>
                    <a:pt x="0" y="257175"/>
                  </a:lnTo>
                  <a:lnTo>
                    <a:pt x="0" y="857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E720035D-8F3B-4462-92A2-A97652782D53}"/>
                </a:ext>
              </a:extLst>
            </p:cNvPr>
            <p:cNvSpPr/>
            <p:nvPr/>
          </p:nvSpPr>
          <p:spPr>
            <a:xfrm>
              <a:off x="3473133" y="4474843"/>
              <a:ext cx="400050" cy="344805"/>
            </a:xfrm>
            <a:custGeom>
              <a:avLst/>
              <a:gdLst/>
              <a:ahLst/>
              <a:cxnLst/>
              <a:rect l="l" t="t" r="r" b="b"/>
              <a:pathLst>
                <a:path w="400050" h="344804">
                  <a:moveTo>
                    <a:pt x="400050" y="86118"/>
                  </a:moveTo>
                  <a:lnTo>
                    <a:pt x="100012" y="86118"/>
                  </a:lnTo>
                  <a:lnTo>
                    <a:pt x="100012" y="0"/>
                  </a:lnTo>
                  <a:lnTo>
                    <a:pt x="0" y="172237"/>
                  </a:lnTo>
                  <a:lnTo>
                    <a:pt x="100012" y="344487"/>
                  </a:lnTo>
                  <a:lnTo>
                    <a:pt x="100012" y="258356"/>
                  </a:lnTo>
                  <a:lnTo>
                    <a:pt x="400050" y="258356"/>
                  </a:lnTo>
                  <a:lnTo>
                    <a:pt x="400050" y="861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3" name="object 14">
              <a:extLst>
                <a:ext uri="{FF2B5EF4-FFF2-40B4-BE49-F238E27FC236}">
                  <a16:creationId xmlns:a16="http://schemas.microsoft.com/office/drawing/2014/main" id="{A01AFC1F-94B1-4D7B-8447-FADCC6876181}"/>
                </a:ext>
              </a:extLst>
            </p:cNvPr>
            <p:cNvSpPr txBox="1"/>
            <p:nvPr/>
          </p:nvSpPr>
          <p:spPr>
            <a:xfrm>
              <a:off x="3954146" y="3995415"/>
              <a:ext cx="479425" cy="702800"/>
            </a:xfrm>
            <a:prstGeom prst="rect">
              <a:avLst/>
            </a:prstGeom>
            <a:solidFill>
              <a:srgbClr val="E7E7E7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31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400" dirty="0">
                <a:latin typeface="Times New Roman"/>
                <a:cs typeface="Times New Roman"/>
              </a:endParaRPr>
            </a:p>
            <a:p>
              <a:pPr marL="65405">
                <a:lnSpc>
                  <a:spcPct val="100000"/>
                </a:lnSpc>
              </a:pPr>
              <a:r>
                <a:rPr sz="1050" b="1" spc="-20" dirty="0">
                  <a:latin typeface="Calibri"/>
                  <a:cs typeface="Calibri"/>
                </a:rPr>
                <a:t>ALU</a:t>
              </a:r>
              <a:endParaRPr sz="1050" dirty="0">
                <a:latin typeface="Calibri"/>
                <a:cs typeface="Calibri"/>
              </a:endParaRPr>
            </a:p>
          </p:txBody>
        </p:sp>
        <p:sp>
          <p:nvSpPr>
            <p:cNvPr id="34" name="object 15">
              <a:extLst>
                <a:ext uri="{FF2B5EF4-FFF2-40B4-BE49-F238E27FC236}">
                  <a16:creationId xmlns:a16="http://schemas.microsoft.com/office/drawing/2014/main" id="{5A9C5001-7EEB-4AD1-992F-2303665EB5C7}"/>
                </a:ext>
              </a:extLst>
            </p:cNvPr>
            <p:cNvSpPr txBox="1"/>
            <p:nvPr/>
          </p:nvSpPr>
          <p:spPr>
            <a:xfrm>
              <a:off x="2672698" y="3860836"/>
              <a:ext cx="1070310" cy="2927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1050" b="1" spc="-15" dirty="0">
                  <a:latin typeface="Calibri"/>
                  <a:cs typeface="Calibri"/>
                </a:rPr>
                <a:t>寄存器文件</a:t>
              </a:r>
              <a:endParaRPr sz="1050" dirty="0">
                <a:latin typeface="Calibri"/>
                <a:cs typeface="Calibri"/>
              </a:endParaRPr>
            </a:p>
          </p:txBody>
        </p:sp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4980E57C-1956-483D-8682-9C55ED98A9AA}"/>
                </a:ext>
              </a:extLst>
            </p:cNvPr>
            <p:cNvSpPr/>
            <p:nvPr/>
          </p:nvSpPr>
          <p:spPr>
            <a:xfrm>
              <a:off x="2923858" y="4887590"/>
              <a:ext cx="549275" cy="411480"/>
            </a:xfrm>
            <a:custGeom>
              <a:avLst/>
              <a:gdLst/>
              <a:ahLst/>
              <a:cxnLst/>
              <a:rect l="l" t="t" r="r" b="b"/>
              <a:pathLst>
                <a:path w="549275" h="411479">
                  <a:moveTo>
                    <a:pt x="0" y="82232"/>
                  </a:moveTo>
                  <a:lnTo>
                    <a:pt x="274637" y="0"/>
                  </a:lnTo>
                  <a:lnTo>
                    <a:pt x="549275" y="82232"/>
                  </a:lnTo>
                  <a:lnTo>
                    <a:pt x="411949" y="82232"/>
                  </a:lnTo>
                  <a:lnTo>
                    <a:pt x="411949" y="328929"/>
                  </a:lnTo>
                  <a:lnTo>
                    <a:pt x="549275" y="328929"/>
                  </a:lnTo>
                  <a:lnTo>
                    <a:pt x="274637" y="411162"/>
                  </a:lnTo>
                  <a:lnTo>
                    <a:pt x="0" y="328929"/>
                  </a:lnTo>
                  <a:lnTo>
                    <a:pt x="137325" y="328929"/>
                  </a:lnTo>
                  <a:lnTo>
                    <a:pt x="137325" y="82232"/>
                  </a:lnTo>
                  <a:lnTo>
                    <a:pt x="0" y="8223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6" name="object 17">
              <a:extLst>
                <a:ext uri="{FF2B5EF4-FFF2-40B4-BE49-F238E27FC236}">
                  <a16:creationId xmlns:a16="http://schemas.microsoft.com/office/drawing/2014/main" id="{5E397744-E3FE-406C-8790-7B1B7F0A4DBB}"/>
                </a:ext>
              </a:extLst>
            </p:cNvPr>
            <p:cNvSpPr txBox="1"/>
            <p:nvPr/>
          </p:nvSpPr>
          <p:spPr>
            <a:xfrm>
              <a:off x="1249775" y="3532181"/>
              <a:ext cx="872395" cy="2341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0" dirty="0">
                  <a:latin typeface="Calibri"/>
                  <a:cs typeface="Calibri"/>
                </a:rPr>
                <a:t>CPU</a:t>
              </a:r>
              <a:r>
                <a:rPr sz="1200" b="1" spc="-70" dirty="0">
                  <a:latin typeface="Calibri"/>
                  <a:cs typeface="Calibri"/>
                </a:rPr>
                <a:t> </a:t>
              </a:r>
              <a:r>
                <a:rPr lang="zh-CN" altLang="en-US" sz="1200" b="1" spc="-5" dirty="0">
                  <a:latin typeface="Calibri"/>
                  <a:cs typeface="Calibri"/>
                </a:rPr>
                <a:t>芯片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37" name="object 18">
              <a:extLst>
                <a:ext uri="{FF2B5EF4-FFF2-40B4-BE49-F238E27FC236}">
                  <a16:creationId xmlns:a16="http://schemas.microsoft.com/office/drawing/2014/main" id="{4EC713EF-47D3-4365-A183-85524EF301E7}"/>
                </a:ext>
              </a:extLst>
            </p:cNvPr>
            <p:cNvSpPr txBox="1"/>
            <p:nvPr/>
          </p:nvSpPr>
          <p:spPr>
            <a:xfrm>
              <a:off x="4730200" y="4699079"/>
              <a:ext cx="970280" cy="2927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1050" b="1" spc="-20" dirty="0">
                  <a:latin typeface="Calibri"/>
                  <a:cs typeface="Calibri"/>
                </a:rPr>
                <a:t>系统总线</a:t>
              </a:r>
              <a:endParaRPr sz="1050" dirty="0">
                <a:latin typeface="Calibri"/>
                <a:cs typeface="Calibri"/>
              </a:endParaRPr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540EDCA7-AE5B-4667-8D55-3AC4CE06674E}"/>
                </a:ext>
              </a:extLst>
            </p:cNvPr>
            <p:cNvSpPr/>
            <p:nvPr/>
          </p:nvSpPr>
          <p:spPr>
            <a:xfrm>
              <a:off x="4486403" y="4955852"/>
              <a:ext cx="566420" cy="377825"/>
            </a:xfrm>
            <a:custGeom>
              <a:avLst/>
              <a:gdLst/>
              <a:ahLst/>
              <a:cxnLst/>
              <a:rect l="l" t="t" r="r" b="b"/>
              <a:pathLst>
                <a:path w="566420" h="377825">
                  <a:moveTo>
                    <a:pt x="566293" y="0"/>
                  </a:moveTo>
                  <a:lnTo>
                    <a:pt x="0" y="3775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E7B18152-063F-4162-A336-04E300EE83D8}"/>
                </a:ext>
              </a:extLst>
            </p:cNvPr>
            <p:cNvSpPr/>
            <p:nvPr/>
          </p:nvSpPr>
          <p:spPr>
            <a:xfrm>
              <a:off x="4433569" y="5294630"/>
              <a:ext cx="85090" cy="74295"/>
            </a:xfrm>
            <a:custGeom>
              <a:avLst/>
              <a:gdLst/>
              <a:ahLst/>
              <a:cxnLst/>
              <a:rect l="l" t="t" r="r" b="b"/>
              <a:pathLst>
                <a:path w="85089" h="74295">
                  <a:moveTo>
                    <a:pt x="42265" y="0"/>
                  </a:moveTo>
                  <a:lnTo>
                    <a:pt x="0" y="73977"/>
                  </a:lnTo>
                  <a:lnTo>
                    <a:pt x="84531" y="63398"/>
                  </a:lnTo>
                  <a:lnTo>
                    <a:pt x="42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31680D34-D281-45EE-92FE-2F5D18288CBF}"/>
                </a:ext>
              </a:extLst>
            </p:cNvPr>
            <p:cNvSpPr txBox="1"/>
            <p:nvPr/>
          </p:nvSpPr>
          <p:spPr>
            <a:xfrm>
              <a:off x="6011290" y="4698994"/>
              <a:ext cx="1093470" cy="2927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zh-CN" altLang="en-US" sz="1050" b="1" spc="-5" dirty="0">
                  <a:latin typeface="Calibri"/>
                  <a:cs typeface="Calibri"/>
                </a:rPr>
                <a:t>内存总线</a:t>
              </a:r>
              <a:endParaRPr sz="1050" dirty="0">
                <a:latin typeface="Calibri"/>
                <a:cs typeface="Calibri"/>
              </a:endParaRPr>
            </a:p>
          </p:txBody>
        </p:sp>
        <p:sp>
          <p:nvSpPr>
            <p:cNvPr id="41" name="object 22">
              <a:extLst>
                <a:ext uri="{FF2B5EF4-FFF2-40B4-BE49-F238E27FC236}">
                  <a16:creationId xmlns:a16="http://schemas.microsoft.com/office/drawing/2014/main" id="{1E6D386A-3DE3-44F5-B7AF-C8104BB54817}"/>
                </a:ext>
              </a:extLst>
            </p:cNvPr>
            <p:cNvSpPr/>
            <p:nvPr/>
          </p:nvSpPr>
          <p:spPr>
            <a:xfrm>
              <a:off x="6525894" y="4955852"/>
              <a:ext cx="0" cy="349250"/>
            </a:xfrm>
            <a:custGeom>
              <a:avLst/>
              <a:gdLst/>
              <a:ahLst/>
              <a:cxnLst/>
              <a:rect l="l" t="t" r="r" b="b"/>
              <a:pathLst>
                <a:path h="349250">
                  <a:moveTo>
                    <a:pt x="0" y="0"/>
                  </a:moveTo>
                  <a:lnTo>
                    <a:pt x="0" y="3492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2" name="object 23">
              <a:extLst>
                <a:ext uri="{FF2B5EF4-FFF2-40B4-BE49-F238E27FC236}">
                  <a16:creationId xmlns:a16="http://schemas.microsoft.com/office/drawing/2014/main" id="{88403B93-0844-4C6B-95AA-5F76D444287F}"/>
                </a:ext>
              </a:extLst>
            </p:cNvPr>
            <p:cNvSpPr/>
            <p:nvPr/>
          </p:nvSpPr>
          <p:spPr>
            <a:xfrm>
              <a:off x="6487799" y="52924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3" name="object 24">
              <a:extLst>
                <a:ext uri="{FF2B5EF4-FFF2-40B4-BE49-F238E27FC236}">
                  <a16:creationId xmlns:a16="http://schemas.microsoft.com/office/drawing/2014/main" id="{7221F601-E7F5-47A2-B704-DFED609E2629}"/>
                </a:ext>
              </a:extLst>
            </p:cNvPr>
            <p:cNvSpPr txBox="1"/>
            <p:nvPr/>
          </p:nvSpPr>
          <p:spPr>
            <a:xfrm>
              <a:off x="1344296" y="4228778"/>
              <a:ext cx="1066799" cy="49212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5080" rIns="0" bIns="0" rtlCol="0" anchor="ctr" anchorCtr="1">
              <a:noAutofit/>
            </a:bodyPr>
            <a:lstStyle/>
            <a:p>
              <a:pPr marR="165100" algn="ctr">
                <a:lnSpc>
                  <a:spcPts val="1920"/>
                </a:lnSpc>
                <a:spcBef>
                  <a:spcPts val="40"/>
                </a:spcBef>
              </a:pPr>
              <a:r>
                <a:rPr lang="zh-CN" altLang="en-US" sz="1050" b="1" spc="-10" dirty="0">
                  <a:latin typeface="Calibri"/>
                  <a:cs typeface="Calibri"/>
                </a:rPr>
                <a:t>高速缓存</a:t>
              </a:r>
              <a:endParaRPr sz="1050" dirty="0">
                <a:latin typeface="Calibri"/>
                <a:cs typeface="Calibri"/>
              </a:endParaRPr>
            </a:p>
          </p:txBody>
        </p:sp>
        <p:sp>
          <p:nvSpPr>
            <p:cNvPr id="44" name="object 25">
              <a:extLst>
                <a:ext uri="{FF2B5EF4-FFF2-40B4-BE49-F238E27FC236}">
                  <a16:creationId xmlns:a16="http://schemas.microsoft.com/office/drawing/2014/main" id="{3B485F6C-00D6-46C2-8BE7-AE53B05125D9}"/>
                </a:ext>
              </a:extLst>
            </p:cNvPr>
            <p:cNvSpPr/>
            <p:nvPr/>
          </p:nvSpPr>
          <p:spPr>
            <a:xfrm>
              <a:off x="1572896" y="4749476"/>
              <a:ext cx="549275" cy="549275"/>
            </a:xfrm>
            <a:custGeom>
              <a:avLst/>
              <a:gdLst/>
              <a:ahLst/>
              <a:cxnLst/>
              <a:rect l="l" t="t" r="r" b="b"/>
              <a:pathLst>
                <a:path w="549275" h="549275">
                  <a:moveTo>
                    <a:pt x="0" y="109854"/>
                  </a:moveTo>
                  <a:lnTo>
                    <a:pt x="274637" y="0"/>
                  </a:lnTo>
                  <a:lnTo>
                    <a:pt x="549275" y="109854"/>
                  </a:lnTo>
                  <a:lnTo>
                    <a:pt x="411949" y="109854"/>
                  </a:lnTo>
                  <a:lnTo>
                    <a:pt x="411949" y="439419"/>
                  </a:lnTo>
                  <a:lnTo>
                    <a:pt x="549275" y="439419"/>
                  </a:lnTo>
                  <a:lnTo>
                    <a:pt x="274637" y="549274"/>
                  </a:lnTo>
                  <a:lnTo>
                    <a:pt x="0" y="439419"/>
                  </a:lnTo>
                  <a:lnTo>
                    <a:pt x="137325" y="439419"/>
                  </a:lnTo>
                  <a:lnTo>
                    <a:pt x="137325" y="109854"/>
                  </a:lnTo>
                  <a:lnTo>
                    <a:pt x="0" y="10985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5" name="object 26">
              <a:extLst>
                <a:ext uri="{FF2B5EF4-FFF2-40B4-BE49-F238E27FC236}">
                  <a16:creationId xmlns:a16="http://schemas.microsoft.com/office/drawing/2014/main" id="{BA061420-CC3C-4C27-BD94-A80D29D61592}"/>
                </a:ext>
              </a:extLst>
            </p:cNvPr>
            <p:cNvSpPr/>
            <p:nvPr/>
          </p:nvSpPr>
          <p:spPr>
            <a:xfrm>
              <a:off x="2436496" y="4276396"/>
              <a:ext cx="400050" cy="344805"/>
            </a:xfrm>
            <a:custGeom>
              <a:avLst/>
              <a:gdLst/>
              <a:ahLst/>
              <a:cxnLst/>
              <a:rect l="l" t="t" r="r" b="b"/>
              <a:pathLst>
                <a:path w="400050" h="344804">
                  <a:moveTo>
                    <a:pt x="400050" y="172250"/>
                  </a:moveTo>
                  <a:lnTo>
                    <a:pt x="320040" y="0"/>
                  </a:lnTo>
                  <a:lnTo>
                    <a:pt x="320040" y="86131"/>
                  </a:lnTo>
                  <a:lnTo>
                    <a:pt x="80010" y="86131"/>
                  </a:lnTo>
                  <a:lnTo>
                    <a:pt x="80010" y="0"/>
                  </a:lnTo>
                  <a:lnTo>
                    <a:pt x="0" y="172250"/>
                  </a:lnTo>
                  <a:lnTo>
                    <a:pt x="80010" y="344500"/>
                  </a:lnTo>
                  <a:lnTo>
                    <a:pt x="80010" y="258368"/>
                  </a:lnTo>
                  <a:lnTo>
                    <a:pt x="320040" y="258368"/>
                  </a:lnTo>
                  <a:lnTo>
                    <a:pt x="320040" y="344500"/>
                  </a:lnTo>
                  <a:lnTo>
                    <a:pt x="400050" y="1722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6" name="object 27">
              <a:extLst>
                <a:ext uri="{FF2B5EF4-FFF2-40B4-BE49-F238E27FC236}">
                  <a16:creationId xmlns:a16="http://schemas.microsoft.com/office/drawing/2014/main" id="{9279B346-8D8D-4ED5-B320-74CCBA7497D1}"/>
                </a:ext>
              </a:extLst>
            </p:cNvPr>
            <p:cNvSpPr/>
            <p:nvPr/>
          </p:nvSpPr>
          <p:spPr>
            <a:xfrm>
              <a:off x="3743008" y="5298746"/>
              <a:ext cx="1310005" cy="481330"/>
            </a:xfrm>
            <a:custGeom>
              <a:avLst/>
              <a:gdLst/>
              <a:ahLst/>
              <a:cxnLst/>
              <a:rect l="l" t="t" r="r" b="b"/>
              <a:pathLst>
                <a:path w="1310004" h="481329">
                  <a:moveTo>
                    <a:pt x="261937" y="0"/>
                  </a:moveTo>
                  <a:lnTo>
                    <a:pt x="0" y="240512"/>
                  </a:lnTo>
                  <a:lnTo>
                    <a:pt x="261937" y="481012"/>
                  </a:lnTo>
                  <a:lnTo>
                    <a:pt x="261937" y="360768"/>
                  </a:lnTo>
                  <a:lnTo>
                    <a:pt x="1178711" y="360768"/>
                  </a:lnTo>
                  <a:lnTo>
                    <a:pt x="1309687" y="240512"/>
                  </a:lnTo>
                  <a:lnTo>
                    <a:pt x="1178718" y="120256"/>
                  </a:lnTo>
                  <a:lnTo>
                    <a:pt x="261937" y="120256"/>
                  </a:lnTo>
                  <a:lnTo>
                    <a:pt x="261937" y="0"/>
                  </a:lnTo>
                  <a:close/>
                </a:path>
                <a:path w="1310004" h="481329">
                  <a:moveTo>
                    <a:pt x="1178711" y="360768"/>
                  </a:moveTo>
                  <a:lnTo>
                    <a:pt x="1047750" y="360768"/>
                  </a:lnTo>
                  <a:lnTo>
                    <a:pt x="1047750" y="481012"/>
                  </a:lnTo>
                  <a:lnTo>
                    <a:pt x="1178711" y="360768"/>
                  </a:lnTo>
                  <a:close/>
                </a:path>
                <a:path w="1310004" h="481329">
                  <a:moveTo>
                    <a:pt x="1047750" y="0"/>
                  </a:moveTo>
                  <a:lnTo>
                    <a:pt x="1047750" y="120256"/>
                  </a:lnTo>
                  <a:lnTo>
                    <a:pt x="1178718" y="120256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7" name="object 28">
              <a:extLst>
                <a:ext uri="{FF2B5EF4-FFF2-40B4-BE49-F238E27FC236}">
                  <a16:creationId xmlns:a16="http://schemas.microsoft.com/office/drawing/2014/main" id="{FFBDE3A3-E004-49B6-995D-A820275AE838}"/>
                </a:ext>
              </a:extLst>
            </p:cNvPr>
            <p:cNvSpPr/>
            <p:nvPr/>
          </p:nvSpPr>
          <p:spPr>
            <a:xfrm>
              <a:off x="3743008" y="5298746"/>
              <a:ext cx="1310005" cy="481330"/>
            </a:xfrm>
            <a:custGeom>
              <a:avLst/>
              <a:gdLst/>
              <a:ahLst/>
              <a:cxnLst/>
              <a:rect l="l" t="t" r="r" b="b"/>
              <a:pathLst>
                <a:path w="1310004" h="481329">
                  <a:moveTo>
                    <a:pt x="0" y="240512"/>
                  </a:moveTo>
                  <a:lnTo>
                    <a:pt x="261937" y="0"/>
                  </a:lnTo>
                  <a:lnTo>
                    <a:pt x="261937" y="120256"/>
                  </a:lnTo>
                  <a:lnTo>
                    <a:pt x="1047750" y="120256"/>
                  </a:lnTo>
                  <a:lnTo>
                    <a:pt x="1047750" y="0"/>
                  </a:lnTo>
                  <a:lnTo>
                    <a:pt x="1309687" y="240512"/>
                  </a:lnTo>
                  <a:lnTo>
                    <a:pt x="1047750" y="481012"/>
                  </a:lnTo>
                  <a:lnTo>
                    <a:pt x="1047750" y="360768"/>
                  </a:lnTo>
                  <a:lnTo>
                    <a:pt x="261937" y="360768"/>
                  </a:lnTo>
                  <a:lnTo>
                    <a:pt x="261937" y="481012"/>
                  </a:lnTo>
                  <a:lnTo>
                    <a:pt x="0" y="2405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278102E-2F7B-48B7-B1F4-8166B4386416}"/>
                </a:ext>
              </a:extLst>
            </p:cNvPr>
            <p:cNvGrpSpPr/>
            <p:nvPr/>
          </p:nvGrpSpPr>
          <p:grpSpPr>
            <a:xfrm>
              <a:off x="2860676" y="4174999"/>
              <a:ext cx="609599" cy="684334"/>
              <a:chOff x="7224713" y="3182407"/>
              <a:chExt cx="1080120" cy="878634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25267B3-0053-4737-AAD5-AF135F8B3CBF}"/>
                  </a:ext>
                </a:extLst>
              </p:cNvPr>
              <p:cNvSpPr/>
              <p:nvPr/>
            </p:nvSpPr>
            <p:spPr bwMode="auto">
              <a:xfrm>
                <a:off x="7224713" y="3182407"/>
                <a:ext cx="1080120" cy="214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27C7F40-A7F9-4A43-99F2-F3DBCD976615}"/>
                  </a:ext>
                </a:extLst>
              </p:cNvPr>
              <p:cNvSpPr/>
              <p:nvPr/>
            </p:nvSpPr>
            <p:spPr bwMode="auto">
              <a:xfrm>
                <a:off x="7224713" y="3403594"/>
                <a:ext cx="1080120" cy="214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F9E700-6A80-4224-9F45-59B0E9E1ED4A}"/>
                  </a:ext>
                </a:extLst>
              </p:cNvPr>
              <p:cNvSpPr/>
              <p:nvPr/>
            </p:nvSpPr>
            <p:spPr bwMode="auto">
              <a:xfrm>
                <a:off x="7224713" y="3622214"/>
                <a:ext cx="1080120" cy="214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DCBDBEF-4CD6-4227-A6C5-FF40A8CC7CDC}"/>
                  </a:ext>
                </a:extLst>
              </p:cNvPr>
              <p:cNvSpPr/>
              <p:nvPr/>
            </p:nvSpPr>
            <p:spPr bwMode="auto">
              <a:xfrm>
                <a:off x="7224713" y="3846274"/>
                <a:ext cx="1080120" cy="214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7E7B784-62B8-4291-A7A3-C8CFC17E173A}"/>
              </a:ext>
            </a:extLst>
          </p:cNvPr>
          <p:cNvCxnSpPr>
            <a:endCxn id="29" idx="2"/>
          </p:cNvCxnSpPr>
          <p:nvPr/>
        </p:nvCxnSpPr>
        <p:spPr bwMode="auto">
          <a:xfrm flipV="1">
            <a:off x="5652120" y="2134263"/>
            <a:ext cx="956811" cy="2038784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F63BB7F-6B06-4A8D-9304-570C52679857}"/>
              </a:ext>
            </a:extLst>
          </p:cNvPr>
          <p:cNvCxnSpPr>
            <a:stCxn id="19" idx="0"/>
          </p:cNvCxnSpPr>
          <p:nvPr/>
        </p:nvCxnSpPr>
        <p:spPr bwMode="auto">
          <a:xfrm flipV="1">
            <a:off x="3057656" y="2274228"/>
            <a:ext cx="831083" cy="914541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3D37D6E-6308-4857-8BF1-0F101F7EC6EA}"/>
              </a:ext>
            </a:extLst>
          </p:cNvPr>
          <p:cNvCxnSpPr>
            <a:stCxn id="13" idx="0"/>
            <a:endCxn id="27" idx="2"/>
          </p:cNvCxnSpPr>
          <p:nvPr/>
        </p:nvCxnSpPr>
        <p:spPr bwMode="auto">
          <a:xfrm flipV="1">
            <a:off x="7889077" y="2111726"/>
            <a:ext cx="489398" cy="107704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953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067C57-108A-4D18-A94D-5E147E4E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lnSpc>
                <a:spcPct val="150000"/>
              </a:lnSpc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dirty="0">
              <a:cs typeface="Calibri"/>
            </a:endParaRPr>
          </a:p>
          <a:p>
            <a:pPr marL="355600">
              <a:lnSpc>
                <a:spcPct val="150000"/>
              </a:lnSpc>
              <a:spcBef>
                <a:spcPts val="575"/>
              </a:spcBef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50000"/>
              </a:lnSpc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lnSpc>
                <a:spcPct val="150000"/>
              </a:lnSpc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b="1" spc="-5" dirty="0">
                <a:solidFill>
                  <a:srgbClr val="C0C0C0"/>
                </a:solidFill>
                <a:cs typeface="Calibri"/>
              </a:rPr>
              <a:t>重新排列以提升空间局部性</a:t>
            </a:r>
          </a:p>
          <a:p>
            <a:pPr marL="756285" lvl="1" indent="-286385">
              <a:lnSpc>
                <a:spcPct val="150000"/>
              </a:lnSpc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b="1" dirty="0">
                <a:latin typeface="Calibri"/>
                <a:cs typeface="Calibri"/>
              </a:rPr>
              <a:t>使用块来提高时间局部性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5" dirty="0"/>
              <a:t>主要内容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155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9" y="522794"/>
            <a:ext cx="5922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/>
              <a:t>:</a:t>
            </a:r>
            <a:r>
              <a:rPr lang="zh-CN" altLang="en-US" spc="-5" dirty="0"/>
              <a:t>矩阵乘法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3116777" y="4969572"/>
            <a:ext cx="1143000" cy="827405"/>
          </a:xfrm>
          <a:custGeom>
            <a:avLst/>
            <a:gdLst/>
            <a:ahLst/>
            <a:cxnLst/>
            <a:rect l="l" t="t" r="r" b="b"/>
            <a:pathLst>
              <a:path w="1143000" h="827404">
                <a:moveTo>
                  <a:pt x="0" y="827087"/>
                </a:moveTo>
                <a:lnTo>
                  <a:pt x="1142999" y="827087"/>
                </a:lnTo>
                <a:lnTo>
                  <a:pt x="1142999" y="0"/>
                </a:lnTo>
                <a:lnTo>
                  <a:pt x="0" y="0"/>
                </a:lnTo>
                <a:lnTo>
                  <a:pt x="0" y="82708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6777" y="5855397"/>
            <a:ext cx="1143000" cy="257175"/>
          </a:xfrm>
          <a:custGeom>
            <a:avLst/>
            <a:gdLst/>
            <a:ahLst/>
            <a:cxnLst/>
            <a:rect l="l" t="t" r="r" b="b"/>
            <a:pathLst>
              <a:path w="1143000" h="257175">
                <a:moveTo>
                  <a:pt x="0" y="257175"/>
                </a:moveTo>
                <a:lnTo>
                  <a:pt x="1142999" y="257175"/>
                </a:lnTo>
                <a:lnTo>
                  <a:pt x="1142999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1351" y="4969572"/>
            <a:ext cx="428625" cy="1143000"/>
          </a:xfrm>
          <a:custGeom>
            <a:avLst/>
            <a:gdLst/>
            <a:ahLst/>
            <a:cxnLst/>
            <a:rect l="l" t="t" r="r" b="b"/>
            <a:pathLst>
              <a:path w="428625" h="1143000">
                <a:moveTo>
                  <a:pt x="0" y="1143000"/>
                </a:moveTo>
                <a:lnTo>
                  <a:pt x="428626" y="1143000"/>
                </a:lnTo>
                <a:lnTo>
                  <a:pt x="42862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977" y="4969572"/>
            <a:ext cx="655955" cy="1143000"/>
          </a:xfrm>
          <a:custGeom>
            <a:avLst/>
            <a:gdLst/>
            <a:ahLst/>
            <a:cxnLst/>
            <a:rect l="l" t="t" r="r" b="b"/>
            <a:pathLst>
              <a:path w="655954" h="1143000">
                <a:moveTo>
                  <a:pt x="0" y="1143000"/>
                </a:moveTo>
                <a:lnTo>
                  <a:pt x="655636" y="1143000"/>
                </a:lnTo>
                <a:lnTo>
                  <a:pt x="65563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6776" y="5825234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1188" y="4969572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0374" y="46185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0847" y="5243316"/>
            <a:ext cx="2127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dirty="0">
                <a:latin typeface="Calibri"/>
                <a:cs typeface="Calibri"/>
              </a:rPr>
              <a:t>×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1640" y="4969572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1640" y="4969572"/>
            <a:ext cx="3642360" cy="1143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  <a:tabLst>
                <a:tab pos="1876425" algn="l"/>
                <a:tab pos="3476625" algn="l"/>
              </a:tabLst>
            </a:pPr>
            <a:r>
              <a:rPr sz="2000" b="1" dirty="0">
                <a:latin typeface="Courier New"/>
                <a:cs typeface="Courier New"/>
              </a:rPr>
              <a:t>c	a	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6633" y="5294692"/>
            <a:ext cx="454659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ts val="167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17440" y="58077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6970" y="1316928"/>
            <a:ext cx="6893559" cy="3400289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(double *)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calloc(sizeof(double),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n*n);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">
              <a:lnSpc>
                <a:spcPct val="100000"/>
              </a:lnSpc>
              <a:tabLst>
                <a:tab pos="4482465" algn="l"/>
              </a:tabLst>
            </a:pPr>
            <a:r>
              <a:rPr sz="2000" b="1" spc="-5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Multiply n </a:t>
            </a:r>
            <a:r>
              <a:rPr lang="zh-CN" altLang="en-US" sz="2000" b="1" spc="-5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000" b="1" spc="-5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sz="2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 </a:t>
            </a:r>
            <a:r>
              <a:rPr sz="2000" b="1" spc="-5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8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5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	*/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680085" indent="-487680">
              <a:lnSpc>
                <a:spcPct val="100000"/>
              </a:lnSpc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mmm(double *a, double *b, double *c,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  <a:endParaRPr lang="en-US" altLang="zh-CN" sz="20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680085" indent="-487680">
              <a:lnSpc>
                <a:spcPct val="100000"/>
              </a:lnSpc>
            </a:pPr>
            <a:r>
              <a:rPr lang="en-US" altLang="zh-CN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680085" indent="-487680">
              <a:lnSpc>
                <a:spcPct val="100000"/>
              </a:lnSpc>
            </a:pPr>
            <a:r>
              <a:rPr lang="en-US" altLang="zh-CN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i,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j,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9490" marR="3066415" indent="-427990">
              <a:lnSpc>
                <a:spcPct val="100000"/>
              </a:lnSpc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 = 0; i &lt; n;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i++)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9490" marR="3066415" indent="-427990">
              <a:lnSpc>
                <a:spcPct val="10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0; j &lt; n; j++)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1955">
              <a:lnSpc>
                <a:spcPct val="100000"/>
              </a:lnSpc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(k = 0; k &lt; n; k++)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7405">
              <a:lnSpc>
                <a:spcPct val="100000"/>
              </a:lnSpc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c[i*n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j] +=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a[i*n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k] * b[k*n +</a:t>
            </a:r>
            <a:r>
              <a:rPr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j];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90">
              <a:lnSpc>
                <a:spcPct val="100000"/>
              </a:lnSpc>
            </a:pPr>
            <a:r>
              <a:rPr lang="en-US" altLang="zh-CN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70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51520" y="1235583"/>
            <a:ext cx="7470775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矩阵元素类型是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缓存块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latin typeface="Calibri"/>
                <a:cs typeface="Calibri"/>
              </a:rPr>
              <a:t>比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lang="zh-CN" altLang="en-US" sz="2000" dirty="0">
                <a:latin typeface="Calibri"/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i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n 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不命中次数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4738242"/>
            <a:ext cx="24377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在缓存中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endParaRPr lang="en-US" sz="20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990000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示意图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0364" y="36877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2065" y="36576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498" y="1143000"/>
                </a:lnTo>
                <a:lnTo>
                  <a:pt x="1111498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0366" y="36576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1903" y="36576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74438" y="3982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5239" y="3657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0224" y="3982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5239" y="3657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  <a:ln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52879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6698" y="52578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501" y="1143000"/>
                </a:lnTo>
                <a:lnTo>
                  <a:pt x="1111501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52578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6536" y="52578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9071" y="5607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9862" y="5257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74857" y="5582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9862" y="525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  <a:ln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5257800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2251" y="6155842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73804" y="6434835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635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3640963"/>
            <a:ext cx="251015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再次</a:t>
            </a:r>
            <a:r>
              <a:rPr sz="2000" dirty="0">
                <a:latin typeface="Calibri"/>
                <a:cs typeface="Calibri"/>
              </a:rPr>
              <a:t>:</a:t>
            </a:r>
          </a:p>
          <a:p>
            <a:pPr marL="299085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5" y="5051678"/>
            <a:ext cx="2554605" cy="77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总不命中率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 (9/8)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615" y="1235583"/>
            <a:ext cx="7473315" cy="2198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cs typeface="Calibri"/>
              </a:rPr>
              <a:t>矩阵元素类型是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缓存大小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  <a:endParaRPr lang="en-US" altLang="zh-CN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第二次迭代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AutoShape 16">
            <a:extLst>
              <a:ext uri="{FF2B5EF4-FFF2-40B4-BE49-F238E27FC236}">
                <a16:creationId xmlns:a16="http://schemas.microsoft.com/office/drawing/2014/main" id="{8B663304-1E22-4D05-9A97-61040AB8568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B80122D2-2EA5-430D-BA13-75D6570990E6}"/>
              </a:ext>
            </a:extLst>
          </p:cNvPr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2F6AD07-1545-468E-902F-8E0C8EBADD14}"/>
              </a:ext>
            </a:extLst>
          </p:cNvPr>
          <p:cNvSpPr/>
          <p:nvPr/>
        </p:nvSpPr>
        <p:spPr bwMode="auto">
          <a:xfrm>
            <a:off x="5715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B24018D-B1FF-4B27-9B7E-945D97E3E045}"/>
              </a:ext>
            </a:extLst>
          </p:cNvPr>
          <p:cNvSpPr/>
          <p:nvPr/>
        </p:nvSpPr>
        <p:spPr bwMode="auto">
          <a:xfrm>
            <a:off x="7315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77DFDB2A-5783-430B-A7A6-1297E03361B9}"/>
              </a:ext>
            </a:extLst>
          </p:cNvPr>
          <p:cNvCxnSpPr/>
          <p:nvPr/>
        </p:nvCxnSpPr>
        <p:spPr bwMode="auto">
          <a:xfrm>
            <a:off x="5715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804D7CE7-8828-4AC6-ADAB-A97AF5C108BC}"/>
              </a:ext>
            </a:extLst>
          </p:cNvPr>
          <p:cNvCxnSpPr/>
          <p:nvPr/>
        </p:nvCxnSpPr>
        <p:spPr bwMode="auto">
          <a:xfrm rot="5400000">
            <a:off x="6836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19">
            <a:extLst>
              <a:ext uri="{FF2B5EF4-FFF2-40B4-BE49-F238E27FC236}">
                <a16:creationId xmlns:a16="http://schemas.microsoft.com/office/drawing/2014/main" id="{D437700A-4EEF-4847-B637-35FBD317D70A}"/>
              </a:ext>
            </a:extLst>
          </p:cNvPr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itchFamily="34" charset="0"/>
              </a:rPr>
              <a:t>×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C1561AB4-CC0A-484C-B69F-D50F99F630B9}"/>
              </a:ext>
            </a:extLst>
          </p:cNvPr>
          <p:cNvSpPr/>
          <p:nvPr/>
        </p:nvSpPr>
        <p:spPr bwMode="auto">
          <a:xfrm>
            <a:off x="3929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DA497EE9-FDAF-4C3B-B5DB-624CF4D3B538}"/>
              </a:ext>
            </a:extLst>
          </p:cNvPr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0F3B8899-8CEC-441C-A6B3-4D00A6535FAB}"/>
              </a:ext>
            </a:extLst>
          </p:cNvPr>
          <p:cNvSpPr/>
          <p:nvPr/>
        </p:nvSpPr>
        <p:spPr bwMode="auto">
          <a:xfrm>
            <a:off x="4004732" y="3654624"/>
            <a:ext cx="76200" cy="76200"/>
          </a:xfrm>
          <a:prstGeom prst="rect">
            <a:avLst/>
          </a:prstGeom>
          <a:solidFill>
            <a:srgbClr val="0033CC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3284782A-57F6-459A-BD5E-0D7F9F8578FD}"/>
              </a:ext>
            </a:extLst>
          </p:cNvPr>
          <p:cNvCxnSpPr/>
          <p:nvPr/>
        </p:nvCxnSpPr>
        <p:spPr bwMode="auto">
          <a:xfrm>
            <a:off x="6477000" y="3654623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25">
            <a:extLst>
              <a:ext uri="{FF2B5EF4-FFF2-40B4-BE49-F238E27FC236}">
                <a16:creationId xmlns:a16="http://schemas.microsoft.com/office/drawing/2014/main" id="{6871CA46-2EB3-4BB7-8A31-77F75E1F7B58}"/>
              </a:ext>
            </a:extLst>
          </p:cNvPr>
          <p:cNvSpPr/>
          <p:nvPr/>
        </p:nvSpPr>
        <p:spPr bwMode="auto"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6C8097B4-1FE0-4351-B0F8-E003C3548108}"/>
              </a:ext>
            </a:extLst>
          </p:cNvPr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  <p:extLst>
      <p:ext uri="{BB962C8B-B14F-4D97-AF65-F5344CB8AC3E}">
        <p14:creationId xmlns:p14="http://schemas.microsoft.com/office/powerpoint/2010/main" val="526860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分块矩阵乘法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5094" y="1124946"/>
            <a:ext cx="8839200" cy="369075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(double *)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Multiply n </a:t>
            </a: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matrices a and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 double *c,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+=B)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n; j+=B)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for (i1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i1 &lt;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for (j1 = j; j1 &lt;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j++)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for (k1 = k; k1 &lt;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k+B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k++)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c[i1*n+j1] += a[i1*n + k1]*b[k1*n + j1];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852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5" y="4825652"/>
            <a:ext cx="63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595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969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943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638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647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488668"/>
            <a:ext cx="16278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flipH="1" flipV="1">
            <a:off x="4567768" y="6324600"/>
            <a:ext cx="3090" cy="164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010400" y="4343400"/>
            <a:ext cx="203694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bmm.c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45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缓存块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缓存大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小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三块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放入缓存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825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</a:t>
            </a:r>
            <a:r>
              <a:rPr sz="2400" b="1" spc="-5" dirty="0">
                <a:latin typeface="Calibri"/>
                <a:cs typeface="Calibri"/>
              </a:rPr>
              <a:t> 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3021330" cy="132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lang="zh-CN" altLang="en-US" sz="2000" spc="-5" dirty="0">
                <a:latin typeface="Calibri"/>
                <a:cs typeface="Calibri"/>
              </a:rPr>
              <a:t>每块不命中次数</a:t>
            </a:r>
            <a:endParaRPr sz="2000" dirty="0">
              <a:latin typeface="Calibri"/>
              <a:cs typeface="Calibri"/>
            </a:endParaRPr>
          </a:p>
          <a:p>
            <a:pPr marL="299085" marR="78994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lang="zh-CN" altLang="en-US" sz="2200" spc="-5" dirty="0">
                <a:latin typeface="Times New Roman"/>
                <a:cs typeface="Times New Roman"/>
              </a:rPr>
              <a:t>不命中总次数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nB</a:t>
            </a:r>
            <a:r>
              <a:rPr sz="2000" dirty="0">
                <a:latin typeface="Calibri"/>
                <a:cs typeface="Calibri"/>
              </a:rPr>
              <a:t>/4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省略矩阵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2814" y="5408803"/>
            <a:ext cx="237045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cs typeface="Calibri"/>
              </a:rPr>
              <a:t>在缓存中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: </a:t>
            </a:r>
            <a:endParaRPr lang="zh-CN" altLang="en-US" sz="2000" dirty="0">
              <a:solidFill>
                <a:srgbClr val="C00000"/>
              </a:solidFill>
              <a:cs typeface="Calibri"/>
            </a:endParaRPr>
          </a:p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示意图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9937" y="57893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5415" y="5562600"/>
            <a:ext cx="927735" cy="1143000"/>
          </a:xfrm>
          <a:custGeom>
            <a:avLst/>
            <a:gdLst/>
            <a:ahLst/>
            <a:cxnLst/>
            <a:rect l="l" t="t" r="r" b="b"/>
            <a:pathLst>
              <a:path w="927734" h="1143000">
                <a:moveTo>
                  <a:pt x="0" y="1143000"/>
                </a:moveTo>
                <a:lnTo>
                  <a:pt x="927722" y="1143000"/>
                </a:lnTo>
                <a:lnTo>
                  <a:pt x="92772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4003" y="5887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556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59789" y="5887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5562600"/>
            <a:ext cx="1905" cy="186690"/>
          </a:xfrm>
          <a:custGeom>
            <a:avLst/>
            <a:gdLst/>
            <a:ahLst/>
            <a:cxnLst/>
            <a:rect l="l" t="t" r="r" b="b"/>
            <a:pathLst>
              <a:path w="1904" h="186689">
                <a:moveTo>
                  <a:pt x="0" y="186270"/>
                </a:moveTo>
                <a:lnTo>
                  <a:pt x="1333" y="186270"/>
                </a:lnTo>
                <a:lnTo>
                  <a:pt x="1333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9937" y="55607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6815" y="5562600"/>
            <a:ext cx="228600" cy="931544"/>
          </a:xfrm>
          <a:custGeom>
            <a:avLst/>
            <a:gdLst/>
            <a:ahLst/>
            <a:cxnLst/>
            <a:rect l="l" t="t" r="r" b="b"/>
            <a:pathLst>
              <a:path w="228600" h="931545">
                <a:moveTo>
                  <a:pt x="0" y="931329"/>
                </a:moveTo>
                <a:lnTo>
                  <a:pt x="228600" y="931329"/>
                </a:lnTo>
                <a:lnTo>
                  <a:pt x="228600" y="0"/>
                </a:lnTo>
                <a:lnTo>
                  <a:pt x="0" y="0"/>
                </a:lnTo>
                <a:lnTo>
                  <a:pt x="0" y="93132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7016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4083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129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15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8352" y="62552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352" y="649234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8352" y="57912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8352" y="60198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4083" y="5552262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9937" y="39605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3733800"/>
            <a:ext cx="947419" cy="1143000"/>
          </a:xfrm>
          <a:custGeom>
            <a:avLst/>
            <a:gdLst/>
            <a:ahLst/>
            <a:cxnLst/>
            <a:rect l="l" t="t" r="r" b="b"/>
            <a:pathLst>
              <a:path w="947420" h="1143000">
                <a:moveTo>
                  <a:pt x="0" y="1143000"/>
                </a:moveTo>
                <a:lnTo>
                  <a:pt x="946937" y="1143000"/>
                </a:lnTo>
                <a:lnTo>
                  <a:pt x="946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64003" y="40589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148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99937" y="37319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7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7016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4083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29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15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7759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7759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67759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7759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37658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44006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00173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901938" y="3078479"/>
            <a:ext cx="10236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/B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88161" y="6493929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6133" y="5560733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77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假设</a:t>
            </a:r>
            <a:r>
              <a:rPr lang="en-US" altLang="zh-CN" sz="2400" b="1" spc="-5" dirty="0">
                <a:cs typeface="Calibri"/>
              </a:rPr>
              <a:t>:</a:t>
            </a:r>
            <a:endParaRPr lang="zh-CN" altLang="en-US" sz="24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= 8</a:t>
            </a:r>
            <a:r>
              <a:rPr lang="zh-CN" altLang="en-US" sz="2000" spc="-6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doubles</a:t>
            </a:r>
            <a:endParaRPr lang="en-US" altLang="zh-CN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</a:t>
            </a:r>
            <a:r>
              <a:rPr lang="zh-CN" altLang="en-US" sz="2000" spc="-5" dirty="0">
                <a:cs typeface="Calibri"/>
              </a:rPr>
              <a:t> 小</a:t>
            </a:r>
            <a:r>
              <a:rPr lang="en-US" altLang="zh-CN" sz="2000" dirty="0">
                <a:cs typeface="Calibri"/>
              </a:rPr>
              <a:t>C </a:t>
            </a:r>
            <a:r>
              <a:rPr lang="en-US" altLang="zh-CN" sz="2000" spc="-5" dirty="0">
                <a:cs typeface="Calibri"/>
              </a:rPr>
              <a:t>&lt;&lt; </a:t>
            </a:r>
            <a:r>
              <a:rPr lang="en-US" altLang="zh-CN" sz="2000" i="1" dirty="0">
                <a:cs typeface="Calibri"/>
              </a:rPr>
              <a:t>n </a:t>
            </a:r>
            <a:r>
              <a:rPr lang="en-US" altLang="zh-CN" sz="2000" dirty="0"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lang="en-US" altLang="zh-CN" sz="2000" dirty="0">
                <a:cs typeface="Calibri"/>
              </a:rPr>
              <a:t>)</a:t>
            </a:r>
            <a:endParaRPr lang="zh-CN" altLang="en-US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cs typeface="Calibri"/>
              </a:rPr>
              <a:t>三块</a:t>
            </a:r>
            <a:r>
              <a:rPr lang="zh-CN" altLang="en-US" sz="2000" dirty="0">
                <a:cs typeface="Calibri"/>
              </a:rPr>
              <a:t>	</a:t>
            </a:r>
            <a:r>
              <a:rPr lang="zh-CN" altLang="en-US" sz="2000" spc="-5" dirty="0">
                <a:cs typeface="Calibri"/>
              </a:rPr>
              <a:t>放入缓存</a:t>
            </a:r>
            <a:r>
              <a:rPr lang="en-US" altLang="zh-CN" sz="2000" dirty="0">
                <a:cs typeface="Calibri"/>
              </a:rPr>
              <a:t>: </a:t>
            </a:r>
            <a:r>
              <a:rPr lang="en-US" altLang="zh-CN" sz="2000" spc="5" dirty="0">
                <a:cs typeface="Calibri"/>
              </a:rPr>
              <a:t>3B</a:t>
            </a:r>
            <a:r>
              <a:rPr lang="en-US" altLang="zh-CN" sz="1950" spc="7" baseline="25641" dirty="0">
                <a:cs typeface="Calibri"/>
              </a:rPr>
              <a:t>2 </a:t>
            </a:r>
            <a:r>
              <a:rPr lang="en-US" altLang="zh-CN" sz="2000" dirty="0">
                <a:cs typeface="Calibri"/>
              </a:rPr>
              <a:t>&lt;</a:t>
            </a:r>
            <a:r>
              <a:rPr lang="en-US" altLang="zh-CN" sz="2000" spc="-9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4702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第二次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2577465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同第一次迭代</a:t>
            </a:r>
            <a:r>
              <a:rPr sz="2000" spc="-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5614" y="5112639"/>
            <a:ext cx="23611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总不命中次数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814" y="5542915"/>
            <a:ext cx="26371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 * 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/B)</a:t>
            </a:r>
            <a:r>
              <a:rPr sz="1950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1950" baseline="25641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/(4B)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9937" y="3733800"/>
            <a:ext cx="1143000" cy="6985"/>
          </a:xfrm>
          <a:custGeom>
            <a:avLst/>
            <a:gdLst/>
            <a:ahLst/>
            <a:cxnLst/>
            <a:rect l="l" t="t" r="r" b="b"/>
            <a:pathLst>
              <a:path w="1143000" h="6985">
                <a:moveTo>
                  <a:pt x="0" y="6756"/>
                </a:moveTo>
                <a:lnTo>
                  <a:pt x="1143000" y="6756"/>
                </a:lnTo>
                <a:lnTo>
                  <a:pt x="1143000" y="0"/>
                </a:lnTo>
                <a:lnTo>
                  <a:pt x="0" y="0"/>
                </a:lnTo>
                <a:lnTo>
                  <a:pt x="0" y="675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9937" y="3969156"/>
            <a:ext cx="1143000" cy="908050"/>
          </a:xfrm>
          <a:custGeom>
            <a:avLst/>
            <a:gdLst/>
            <a:ahLst/>
            <a:cxnLst/>
            <a:rect l="l" t="t" r="r" b="b"/>
            <a:pathLst>
              <a:path w="1143000" h="908050">
                <a:moveTo>
                  <a:pt x="0" y="907643"/>
                </a:moveTo>
                <a:lnTo>
                  <a:pt x="1143000" y="907643"/>
                </a:lnTo>
                <a:lnTo>
                  <a:pt x="1143000" y="0"/>
                </a:lnTo>
                <a:lnTo>
                  <a:pt x="0" y="0"/>
                </a:lnTo>
                <a:lnTo>
                  <a:pt x="0" y="90764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0200" y="3733800"/>
            <a:ext cx="693420" cy="1143000"/>
          </a:xfrm>
          <a:custGeom>
            <a:avLst/>
            <a:gdLst/>
            <a:ahLst/>
            <a:cxnLst/>
            <a:rect l="l" t="t" r="r" b="b"/>
            <a:pathLst>
              <a:path w="693420" h="1143000">
                <a:moveTo>
                  <a:pt x="0" y="1143000"/>
                </a:moveTo>
                <a:lnTo>
                  <a:pt x="692937" y="1143000"/>
                </a:lnTo>
                <a:lnTo>
                  <a:pt x="692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0137" y="3733800"/>
            <a:ext cx="221615" cy="1143000"/>
          </a:xfrm>
          <a:custGeom>
            <a:avLst/>
            <a:gdLst/>
            <a:ahLst/>
            <a:cxnLst/>
            <a:rect l="l" t="t" r="r" b="b"/>
            <a:pathLst>
              <a:path w="221615" h="1143000">
                <a:moveTo>
                  <a:pt x="0" y="1143000"/>
                </a:moveTo>
                <a:lnTo>
                  <a:pt x="221462" y="1143000"/>
                </a:lnTo>
                <a:lnTo>
                  <a:pt x="22146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64003" y="4024831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9937" y="3740556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1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7016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4083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29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5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13133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3133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3133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13133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5322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27640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3808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01938" y="3078479"/>
            <a:ext cx="10267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n/B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921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9B8167-0728-44CA-984E-E42B919A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011142"/>
          </a:xfrm>
        </p:spPr>
        <p:txBody>
          <a:bodyPr/>
          <a:lstStyle/>
          <a:p>
            <a:pPr marL="355600"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不分块</a:t>
            </a:r>
            <a:r>
              <a:rPr lang="en-US" altLang="zh-CN" sz="2400" b="1" spc="-5" dirty="0">
                <a:latin typeface="Calibri"/>
                <a:cs typeface="Calibri"/>
              </a:rPr>
              <a:t>: (9/8)</a:t>
            </a:r>
            <a:r>
              <a:rPr lang="zh-CN" altLang="en-US" sz="2400" b="1" spc="-90" dirty="0">
                <a:latin typeface="Calibri"/>
                <a:cs typeface="Calibri"/>
              </a:rPr>
              <a:t> </a:t>
            </a:r>
            <a:r>
              <a:rPr lang="en-US" altLang="zh-CN" sz="2400" b="1" i="1" spc="-10" dirty="0">
                <a:latin typeface="Calibri"/>
                <a:cs typeface="Calibri"/>
              </a:rPr>
              <a:t>n</a:t>
            </a:r>
            <a:r>
              <a:rPr lang="en-US" altLang="zh-CN" sz="2400" b="1" spc="-15" baseline="24305" dirty="0">
                <a:latin typeface="Calibri"/>
                <a:cs typeface="Calibri"/>
              </a:rPr>
              <a:t>3</a:t>
            </a:r>
            <a:endParaRPr lang="en-US" altLang="zh-CN" sz="2400" baseline="24305" dirty="0">
              <a:latin typeface="Calibri"/>
              <a:cs typeface="Calibri"/>
            </a:endParaRPr>
          </a:p>
          <a:p>
            <a:pPr marL="355600">
              <a:spcBef>
                <a:spcPts val="575"/>
              </a:spcBef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分块</a:t>
            </a:r>
            <a:r>
              <a:rPr lang="en-US" altLang="zh-CN" sz="2400" b="1" spc="-5" dirty="0">
                <a:latin typeface="Calibri"/>
                <a:cs typeface="Calibri"/>
              </a:rPr>
              <a:t>: 1/(4B)</a:t>
            </a:r>
            <a:r>
              <a:rPr lang="en-US" altLang="zh-CN" sz="2400" b="1" spc="-55" dirty="0">
                <a:latin typeface="Calibri"/>
                <a:cs typeface="Calibri"/>
              </a:rPr>
              <a:t> </a:t>
            </a:r>
            <a:r>
              <a:rPr lang="en-US" altLang="zh-CN" sz="2400" b="1" i="1" spc="-10" dirty="0">
                <a:latin typeface="Calibri"/>
                <a:cs typeface="Calibri"/>
              </a:rPr>
              <a:t>n</a:t>
            </a:r>
            <a:r>
              <a:rPr lang="en-US" altLang="zh-CN" sz="2400" b="1" spc="-15" baseline="24305" dirty="0">
                <a:latin typeface="Calibri"/>
                <a:cs typeface="Calibri"/>
              </a:rPr>
              <a:t>3</a:t>
            </a:r>
            <a:endParaRPr lang="en-US" altLang="zh-CN" sz="2400" baseline="2430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lang="en-US" altLang="zh-CN"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lang="en-US" altLang="zh-CN" sz="3500" dirty="0">
              <a:latin typeface="Times New Roman"/>
              <a:cs typeface="Times New Roman"/>
            </a:endParaRPr>
          </a:p>
          <a:p>
            <a:pPr marL="355600"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巨大差距的原因</a:t>
            </a:r>
            <a:r>
              <a:rPr lang="en-US" altLang="zh-CN" sz="2400" b="1" spc="-5" dirty="0">
                <a:latin typeface="Calibri"/>
                <a:cs typeface="Calibri"/>
              </a:rPr>
              <a:t>:</a:t>
            </a:r>
            <a:endParaRPr lang="zh-CN" altLang="en-US"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矩阵乘法有天生的局部性</a:t>
            </a:r>
            <a:r>
              <a:rPr lang="en-US" altLang="zh-CN" sz="2000" spc="-5" dirty="0">
                <a:latin typeface="Calibri"/>
                <a:cs typeface="Calibri"/>
              </a:rPr>
              <a:t>:</a:t>
            </a:r>
            <a:endParaRPr lang="zh-CN" altLang="en-US" sz="2000" dirty="0">
              <a:latin typeface="Calibri"/>
              <a:cs typeface="Calibri"/>
            </a:endParaRPr>
          </a:p>
          <a:p>
            <a:pPr marL="756285" lvl="1" indent="-286385"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但是程序必须被恰当的编写</a:t>
            </a:r>
          </a:p>
          <a:p>
            <a:endParaRPr lang="zh-CN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分块总结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269865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03230A-EDDD-4663-9B56-EA9E18D6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lnSpc>
                <a:spcPct val="150000"/>
              </a:lnSpc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latin typeface="Calibri"/>
                <a:cs typeface="Calibri"/>
              </a:rPr>
              <a:t>高速缓存对程序性能有显著影响</a:t>
            </a:r>
            <a:endParaRPr lang="zh-CN" altLang="en-US" dirty="0">
              <a:latin typeface="Calibri"/>
              <a:cs typeface="Calibri"/>
            </a:endParaRPr>
          </a:p>
          <a:p>
            <a:pPr marL="355600">
              <a:lnSpc>
                <a:spcPct val="150000"/>
              </a:lnSpc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b="1" spc="-5" dirty="0">
                <a:latin typeface="Calibri"/>
                <a:cs typeface="Calibri"/>
              </a:rPr>
              <a:t>可以在程序中利用这一点</a:t>
            </a:r>
            <a:r>
              <a:rPr lang="en-US" altLang="zh-CN" b="1" spc="-5" dirty="0">
                <a:latin typeface="Calibri"/>
                <a:cs typeface="Calibri"/>
              </a:rPr>
              <a:t>!</a:t>
            </a:r>
            <a:endParaRPr lang="zh-CN" altLang="en-US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50000"/>
              </a:lnSpc>
              <a:spcBef>
                <a:spcPts val="5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latin typeface="Calibri"/>
                <a:cs typeface="Calibri"/>
              </a:rPr>
              <a:t>聚焦内层循环：</a:t>
            </a:r>
            <a:r>
              <a:rPr lang="zh-CN" altLang="en-US" spc="-5" dirty="0">
                <a:latin typeface="Calibri"/>
                <a:cs typeface="Calibri"/>
              </a:rPr>
              <a:t>大部分计算和内存访问都发生在这里</a:t>
            </a:r>
            <a:r>
              <a:rPr lang="zh-CN" altLang="en-US" dirty="0">
                <a:latin typeface="Calibri"/>
                <a:cs typeface="Calibri"/>
              </a:rPr>
              <a:t>。</a:t>
            </a:r>
          </a:p>
          <a:p>
            <a:pPr marL="756285" marR="779145" lvl="1" indent="-286385">
              <a:lnSpc>
                <a:spcPct val="150000"/>
              </a:lnSpc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dirty="0">
                <a:cs typeface="Calibri"/>
              </a:rPr>
              <a:t>尽量按照数据对象在内存中的存储顺序，以</a:t>
            </a:r>
            <a:r>
              <a:rPr lang="en-US" altLang="zh-CN" dirty="0">
                <a:cs typeface="Calibri"/>
              </a:rPr>
              <a:t>1</a:t>
            </a:r>
            <a:r>
              <a:rPr lang="zh-CN" altLang="en-US" dirty="0">
                <a:cs typeface="Calibri"/>
              </a:rPr>
              <a:t>为步长来读数据，使得程序的空间局部性最大。</a:t>
            </a:r>
            <a:endParaRPr lang="zh-CN" altLang="en-US" dirty="0">
              <a:latin typeface="Calibri"/>
              <a:cs typeface="Calibri"/>
            </a:endParaRPr>
          </a:p>
          <a:p>
            <a:pPr marL="756285" marR="11430" lvl="1" indent="-286385">
              <a:lnSpc>
                <a:spcPct val="150000"/>
              </a:lnSpc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一旦从内存中读入一个数据对象，尽可能多的使用它，使得程序中的时间局部性最大。</a:t>
            </a:r>
            <a:endParaRPr lang="zh-CN" altLang="en-US" dirty="0">
              <a:latin typeface="Calibri"/>
              <a:cs typeface="Calibri"/>
            </a:endParaRPr>
          </a:p>
          <a:p>
            <a:endParaRPr lang="zh-CN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高速缓存总结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523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61544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实例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030287"/>
            <a:ext cx="5575298" cy="555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8840" y="4373879"/>
            <a:ext cx="2779395" cy="151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marR="371475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Intel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Sandy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Bridge 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Processor</a:t>
            </a:r>
            <a:r>
              <a:rPr sz="1800" b="1" spc="-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Die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L1: 32KB </a:t>
            </a:r>
            <a:r>
              <a:rPr lang="zh-CN" altLang="en-US" sz="1600" b="1" spc="-10" dirty="0">
                <a:latin typeface="Calibri"/>
                <a:cs typeface="Calibri"/>
              </a:rPr>
              <a:t>指令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+ 32KB </a:t>
            </a:r>
            <a:r>
              <a:rPr lang="zh-CN" altLang="en-US" sz="1600" b="1" spc="-10" dirty="0">
                <a:latin typeface="Calibri"/>
                <a:cs typeface="Calibri"/>
              </a:rPr>
              <a:t>数据</a:t>
            </a:r>
            <a:r>
              <a:rPr sz="1600" b="1" spc="-10" dirty="0">
                <a:latin typeface="Calibri"/>
                <a:cs typeface="Calibri"/>
              </a:rPr>
              <a:t>  </a:t>
            </a:r>
            <a:endParaRPr lang="en-US" sz="1600" b="1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L2: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256KB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L3: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3–20MB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3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通用的高速缓存存储器组织结构</a:t>
            </a:r>
            <a:r>
              <a:rPr lang="en-US" dirty="0"/>
              <a:t>(S, E, B)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642130" y="2244423"/>
            <a:ext cx="228600" cy="309619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0443" y="245439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Calibri" pitchFamily="34" charset="0"/>
              </a:rPr>
              <a:t>每组</a:t>
            </a:r>
            <a:r>
              <a:rPr lang="en-US" altLang="zh-CN" sz="1800" dirty="0">
                <a:latin typeface="Calibri" pitchFamily="34" charset="0"/>
              </a:rPr>
              <a:t>E</a:t>
            </a:r>
            <a:r>
              <a:rPr lang="zh-CN" altLang="en-US" sz="1800" dirty="0">
                <a:latin typeface="Calibri" pitchFamily="34" charset="0"/>
              </a:rPr>
              <a:t>行</a:t>
            </a:r>
            <a:r>
              <a:rPr lang="en-US" altLang="zh-CN" sz="1800" dirty="0">
                <a:latin typeface="Calibri" pitchFamily="34" charset="0"/>
              </a:rPr>
              <a:t>(</a:t>
            </a:r>
            <a:r>
              <a:rPr lang="en-US" sz="1800" dirty="0">
                <a:latin typeface="Calibri" pitchFamily="34" charset="0"/>
              </a:rPr>
              <a:t>E = 2</a:t>
            </a:r>
            <a:r>
              <a:rPr lang="en-US" sz="1800" baseline="30000" dirty="0"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5463" y="3548247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Calibri" pitchFamily="34" charset="0"/>
              </a:rPr>
              <a:t>组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4860" y="4752915"/>
            <a:ext cx="91922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000" dirty="0">
                <a:latin typeface="Calibri" pitchFamily="34" charset="0"/>
              </a:rPr>
              <a:t>组</a:t>
            </a:r>
            <a:r>
              <a:rPr lang="en-US" altLang="zh-CN" sz="2000" b="1" dirty="0">
                <a:latin typeface="Calibri" pitchFamily="34" charset="0"/>
              </a:rPr>
              <a:t>S-1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0800000" flipV="1">
            <a:off x="6069611" y="2311340"/>
            <a:ext cx="169912" cy="701039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27984" y="1484784"/>
            <a:ext cx="170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每个高速缓存</a:t>
            </a:r>
            <a:br>
              <a:rPr lang="en-US" altLang="zh-CN" b="1" dirty="0">
                <a:latin typeface="Calibri"/>
                <a:cs typeface="Calibri"/>
              </a:rPr>
            </a:br>
            <a:r>
              <a:rPr lang="zh-CN" altLang="en-US" b="1" dirty="0">
                <a:latin typeface="Calibri"/>
                <a:cs typeface="Calibri"/>
              </a:rPr>
              <a:t>块有</a:t>
            </a:r>
            <a:r>
              <a:rPr lang="en-US" altLang="zh-CN" b="1" dirty="0">
                <a:latin typeface="Calibri"/>
                <a:cs typeface="Calibri"/>
              </a:rPr>
              <a:t>B = </a:t>
            </a:r>
            <a:r>
              <a:rPr lang="en-US" altLang="zh-CN" b="1" spc="-5" dirty="0">
                <a:latin typeface="Calibri"/>
                <a:cs typeface="Calibri"/>
              </a:rPr>
              <a:t>2</a:t>
            </a:r>
            <a:r>
              <a:rPr lang="en-US" altLang="zh-CN" b="1" spc="-7" baseline="25462" dirty="0">
                <a:latin typeface="Calibri"/>
                <a:cs typeface="Calibri"/>
              </a:rPr>
              <a:t>b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endParaRPr lang="zh-CN" altLang="en-US" dirty="0">
              <a:latin typeface="Calibri"/>
              <a:cs typeface="Calibri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08589" y="5634383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高速缓存大小</a:t>
            </a:r>
            <a:r>
              <a:rPr lang="en-US" altLang="zh-CN" b="1" i="1" dirty="0">
                <a:latin typeface="Calibri"/>
                <a:cs typeface="Calibri"/>
              </a:rPr>
              <a:t>C = S x E x B </a:t>
            </a:r>
            <a:r>
              <a:rPr lang="zh-CN" altLang="en-US" b="1" i="1" spc="-5" dirty="0">
                <a:latin typeface="Calibri"/>
                <a:cs typeface="Calibri"/>
              </a:rPr>
              <a:t>数据字节</a:t>
            </a:r>
            <a:endParaRPr lang="zh-CN" altLang="en-US" dirty="0"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24936" y="162289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-10" dirty="0">
                <a:latin typeface="Calibri"/>
                <a:cs typeface="Calibri"/>
              </a:rPr>
              <a:t>1</a:t>
            </a:r>
            <a:r>
              <a:rPr lang="zh-CN" altLang="en-US" b="1" spc="-10" dirty="0">
                <a:latin typeface="Calibri"/>
                <a:cs typeface="Calibri"/>
              </a:rPr>
              <a:t>个有效位</a:t>
            </a:r>
            <a:endParaRPr lang="zh-CN" altLang="en-US" dirty="0">
              <a:latin typeface="Calibri"/>
              <a:cs typeface="Calibri"/>
            </a:endParaRPr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9B82EAA1-54AD-4228-B49C-5F3280941696}"/>
              </a:ext>
            </a:extLst>
          </p:cNvPr>
          <p:cNvSpPr txBox="1"/>
          <p:nvPr/>
        </p:nvSpPr>
        <p:spPr>
          <a:xfrm>
            <a:off x="1868773" y="3431789"/>
            <a:ext cx="57099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2000" dirty="0">
                <a:latin typeface="Calibri" pitchFamily="34" charset="0"/>
              </a:rPr>
              <a:t>组</a:t>
            </a:r>
            <a:r>
              <a:rPr lang="en-US" altLang="zh-CN" sz="2000" b="1" dirty="0">
                <a:latin typeface="Calibri" pitchFamily="34" charset="0"/>
              </a:rPr>
              <a:t>1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101" name="TextBox 60">
            <a:extLst>
              <a:ext uri="{FF2B5EF4-FFF2-40B4-BE49-F238E27FC236}">
                <a16:creationId xmlns:a16="http://schemas.microsoft.com/office/drawing/2014/main" id="{A002964D-CC1A-4532-983B-5491515AFE34}"/>
              </a:ext>
            </a:extLst>
          </p:cNvPr>
          <p:cNvSpPr txBox="1"/>
          <p:nvPr/>
        </p:nvSpPr>
        <p:spPr>
          <a:xfrm>
            <a:off x="1931461" y="2469131"/>
            <a:ext cx="57099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2000" dirty="0">
                <a:latin typeface="Calibri" pitchFamily="34" charset="0"/>
              </a:rPr>
              <a:t>组</a:t>
            </a:r>
            <a:r>
              <a:rPr lang="en-US" altLang="zh-CN" sz="2000" b="1" dirty="0">
                <a:latin typeface="Calibri" pitchFamily="34" charset="0"/>
              </a:rPr>
              <a:t>0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57D16-420E-4FC9-A927-B66CFCADD08E}"/>
              </a:ext>
            </a:extLst>
          </p:cNvPr>
          <p:cNvSpPr txBox="1"/>
          <p:nvPr/>
        </p:nvSpPr>
        <p:spPr>
          <a:xfrm>
            <a:off x="2519185" y="4116757"/>
            <a:ext cx="344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itchFamily="34" charset="0"/>
              </a:rPr>
              <a:t>……</a:t>
            </a:r>
            <a:endParaRPr lang="zh-CN" altLang="en-US" dirty="0">
              <a:latin typeface="Calibri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C6278D-0203-4CFF-AFD2-9DC3F5BA08A5}"/>
              </a:ext>
            </a:extLst>
          </p:cNvPr>
          <p:cNvGrpSpPr/>
          <p:nvPr/>
        </p:nvGrpSpPr>
        <p:grpSpPr>
          <a:xfrm>
            <a:off x="2529386" y="2244423"/>
            <a:ext cx="3462430" cy="901389"/>
            <a:chOff x="2411256" y="1940581"/>
            <a:chExt cx="3462430" cy="901389"/>
          </a:xfrm>
        </p:grpSpPr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91618C7C-FD6B-41D0-B0D2-C5D107769E52}"/>
                </a:ext>
              </a:extLst>
            </p:cNvPr>
            <p:cNvSpPr/>
            <p:nvPr/>
          </p:nvSpPr>
          <p:spPr bwMode="auto">
            <a:xfrm>
              <a:off x="2411256" y="1940581"/>
              <a:ext cx="3462430" cy="9013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itchFamily="34" charset="0"/>
                </a:rPr>
                <a:t>……</a:t>
              </a: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339B636-6846-49F3-8572-85309EE0371C}"/>
                </a:ext>
              </a:extLst>
            </p:cNvPr>
            <p:cNvGrpSpPr/>
            <p:nvPr/>
          </p:nvGrpSpPr>
          <p:grpSpPr>
            <a:xfrm>
              <a:off x="2466863" y="2032935"/>
              <a:ext cx="3354332" cy="266903"/>
              <a:chOff x="2195736" y="5682377"/>
              <a:chExt cx="3354332" cy="266903"/>
            </a:xfrm>
          </p:grpSpPr>
          <p:sp>
            <p:nvSpPr>
              <p:cNvPr id="109" name="Rectangle 64">
                <a:extLst>
                  <a:ext uri="{FF2B5EF4-FFF2-40B4-BE49-F238E27FC236}">
                    <a16:creationId xmlns:a16="http://schemas.microsoft.com/office/drawing/2014/main" id="{D2D22319-C80B-4EE5-B052-8B98C475D2EF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10" name="Rectangle 65">
                <a:extLst>
                  <a:ext uri="{FF2B5EF4-FFF2-40B4-BE49-F238E27FC236}">
                    <a16:creationId xmlns:a16="http://schemas.microsoft.com/office/drawing/2014/main" id="{7FD0316C-1B15-4DF1-8167-A4B6C2271D9D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11" name="Rectangle 66">
                <a:extLst>
                  <a:ext uri="{FF2B5EF4-FFF2-40B4-BE49-F238E27FC236}">
                    <a16:creationId xmlns:a16="http://schemas.microsoft.com/office/drawing/2014/main" id="{D2B1690F-2D4E-4438-B9E9-D6E8B916B694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12" name="Rectangle 67">
                <a:extLst>
                  <a:ext uri="{FF2B5EF4-FFF2-40B4-BE49-F238E27FC236}">
                    <a16:creationId xmlns:a16="http://schemas.microsoft.com/office/drawing/2014/main" id="{5A5C4B63-95B8-458C-A90F-2F25E6174EFA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113" name="Rectangle 68">
                <a:extLst>
                  <a:ext uri="{FF2B5EF4-FFF2-40B4-BE49-F238E27FC236}">
                    <a16:creationId xmlns:a16="http://schemas.microsoft.com/office/drawing/2014/main" id="{5190BA87-B058-4916-A9DE-091434BA1067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114" name="Rectangle 71">
                <a:extLst>
                  <a:ext uri="{FF2B5EF4-FFF2-40B4-BE49-F238E27FC236}">
                    <a16:creationId xmlns:a16="http://schemas.microsoft.com/office/drawing/2014/main" id="{A06AF68A-4C81-4386-9791-79702ADE6EDF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15" name="Rectangle 72">
                <a:extLst>
                  <a:ext uri="{FF2B5EF4-FFF2-40B4-BE49-F238E27FC236}">
                    <a16:creationId xmlns:a16="http://schemas.microsoft.com/office/drawing/2014/main" id="{55B44A93-54E5-417D-8E21-4EA7CC64E80C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85AAEED-CF31-4294-B68A-A6A126659FEA}"/>
                </a:ext>
              </a:extLst>
            </p:cNvPr>
            <p:cNvGrpSpPr/>
            <p:nvPr/>
          </p:nvGrpSpPr>
          <p:grpSpPr>
            <a:xfrm>
              <a:off x="2466863" y="2539250"/>
              <a:ext cx="3354332" cy="266903"/>
              <a:chOff x="2195736" y="5682377"/>
              <a:chExt cx="3354332" cy="266903"/>
            </a:xfrm>
          </p:grpSpPr>
          <p:sp>
            <p:nvSpPr>
              <p:cNvPr id="117" name="Rectangle 64">
                <a:extLst>
                  <a:ext uri="{FF2B5EF4-FFF2-40B4-BE49-F238E27FC236}">
                    <a16:creationId xmlns:a16="http://schemas.microsoft.com/office/drawing/2014/main" id="{1A75A2E8-19D1-46E4-A5EF-9DE4DD85BE8B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18" name="Rectangle 65">
                <a:extLst>
                  <a:ext uri="{FF2B5EF4-FFF2-40B4-BE49-F238E27FC236}">
                    <a16:creationId xmlns:a16="http://schemas.microsoft.com/office/drawing/2014/main" id="{A587A6BA-0FE0-4A25-9E53-17E35374D7BE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19" name="Rectangle 66">
                <a:extLst>
                  <a:ext uri="{FF2B5EF4-FFF2-40B4-BE49-F238E27FC236}">
                    <a16:creationId xmlns:a16="http://schemas.microsoft.com/office/drawing/2014/main" id="{BA2A1F98-4D6F-465D-879E-BB3791E818D9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20" name="Rectangle 67">
                <a:extLst>
                  <a:ext uri="{FF2B5EF4-FFF2-40B4-BE49-F238E27FC236}">
                    <a16:creationId xmlns:a16="http://schemas.microsoft.com/office/drawing/2014/main" id="{1E277837-3C23-4EF9-8F97-A524A55ADD8D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121" name="Rectangle 68">
                <a:extLst>
                  <a:ext uri="{FF2B5EF4-FFF2-40B4-BE49-F238E27FC236}">
                    <a16:creationId xmlns:a16="http://schemas.microsoft.com/office/drawing/2014/main" id="{F1191885-4163-44B6-8285-CE85B47F3505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122" name="Rectangle 71">
                <a:extLst>
                  <a:ext uri="{FF2B5EF4-FFF2-40B4-BE49-F238E27FC236}">
                    <a16:creationId xmlns:a16="http://schemas.microsoft.com/office/drawing/2014/main" id="{CC72864D-6BB3-484F-81BE-C808C2E8F248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23" name="Rectangle 72">
                <a:extLst>
                  <a:ext uri="{FF2B5EF4-FFF2-40B4-BE49-F238E27FC236}">
                    <a16:creationId xmlns:a16="http://schemas.microsoft.com/office/drawing/2014/main" id="{6201DEED-FEBA-48BE-9F21-071D591DB77D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C9BE8B4-D742-4C23-9A1A-2800C4DA194F}"/>
              </a:ext>
            </a:extLst>
          </p:cNvPr>
          <p:cNvGrpSpPr/>
          <p:nvPr/>
        </p:nvGrpSpPr>
        <p:grpSpPr>
          <a:xfrm>
            <a:off x="2502451" y="4439230"/>
            <a:ext cx="3462430" cy="901389"/>
            <a:chOff x="2411256" y="1940581"/>
            <a:chExt cx="3462430" cy="901389"/>
          </a:xfrm>
        </p:grpSpPr>
        <p:sp>
          <p:nvSpPr>
            <p:cNvPr id="133" name="Rectangle 33">
              <a:extLst>
                <a:ext uri="{FF2B5EF4-FFF2-40B4-BE49-F238E27FC236}">
                  <a16:creationId xmlns:a16="http://schemas.microsoft.com/office/drawing/2014/main" id="{CDB834D1-F15D-4CAB-8DEE-7E61E9C38A2A}"/>
                </a:ext>
              </a:extLst>
            </p:cNvPr>
            <p:cNvSpPr/>
            <p:nvPr/>
          </p:nvSpPr>
          <p:spPr bwMode="auto">
            <a:xfrm>
              <a:off x="2411256" y="1940581"/>
              <a:ext cx="3462430" cy="9013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itchFamily="34" charset="0"/>
                </a:rPr>
                <a:t>……</a:t>
              </a:r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1DD989A8-4F3F-482D-895B-D9E472E5C4D2}"/>
                </a:ext>
              </a:extLst>
            </p:cNvPr>
            <p:cNvGrpSpPr/>
            <p:nvPr/>
          </p:nvGrpSpPr>
          <p:grpSpPr>
            <a:xfrm>
              <a:off x="2466863" y="2032935"/>
              <a:ext cx="3354332" cy="266903"/>
              <a:chOff x="2195736" y="5682377"/>
              <a:chExt cx="3354332" cy="266903"/>
            </a:xfrm>
          </p:grpSpPr>
          <p:sp>
            <p:nvSpPr>
              <p:cNvPr id="143" name="Rectangle 64">
                <a:extLst>
                  <a:ext uri="{FF2B5EF4-FFF2-40B4-BE49-F238E27FC236}">
                    <a16:creationId xmlns:a16="http://schemas.microsoft.com/office/drawing/2014/main" id="{23806ADD-20F2-44F4-938D-BA7817B874CC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44" name="Rectangle 65">
                <a:extLst>
                  <a:ext uri="{FF2B5EF4-FFF2-40B4-BE49-F238E27FC236}">
                    <a16:creationId xmlns:a16="http://schemas.microsoft.com/office/drawing/2014/main" id="{5C311BBF-9539-4791-A0C0-8F6134EC8155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45" name="Rectangle 66">
                <a:extLst>
                  <a:ext uri="{FF2B5EF4-FFF2-40B4-BE49-F238E27FC236}">
                    <a16:creationId xmlns:a16="http://schemas.microsoft.com/office/drawing/2014/main" id="{67D93B3B-752F-4C21-9AC7-A2FD12CC9DE8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46" name="Rectangle 67">
                <a:extLst>
                  <a:ext uri="{FF2B5EF4-FFF2-40B4-BE49-F238E27FC236}">
                    <a16:creationId xmlns:a16="http://schemas.microsoft.com/office/drawing/2014/main" id="{AA58A06F-C3EF-4D9F-9083-AAD9B7558010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147" name="Rectangle 68">
                <a:extLst>
                  <a:ext uri="{FF2B5EF4-FFF2-40B4-BE49-F238E27FC236}">
                    <a16:creationId xmlns:a16="http://schemas.microsoft.com/office/drawing/2014/main" id="{DB6A738E-175B-4CD0-9229-B35D71D5A3C5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148" name="Rectangle 71">
                <a:extLst>
                  <a:ext uri="{FF2B5EF4-FFF2-40B4-BE49-F238E27FC236}">
                    <a16:creationId xmlns:a16="http://schemas.microsoft.com/office/drawing/2014/main" id="{BEBFFB1A-164A-4EE4-97F4-E4657C09BAFB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49" name="Rectangle 72">
                <a:extLst>
                  <a:ext uri="{FF2B5EF4-FFF2-40B4-BE49-F238E27FC236}">
                    <a16:creationId xmlns:a16="http://schemas.microsoft.com/office/drawing/2014/main" id="{23764309-BA5C-44C3-86C6-C9DEB821D248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7792608E-5FD1-4DCA-A91A-6A39F2050FE1}"/>
                </a:ext>
              </a:extLst>
            </p:cNvPr>
            <p:cNvGrpSpPr/>
            <p:nvPr/>
          </p:nvGrpSpPr>
          <p:grpSpPr>
            <a:xfrm>
              <a:off x="2466863" y="2539250"/>
              <a:ext cx="3354332" cy="266903"/>
              <a:chOff x="2195736" y="5682377"/>
              <a:chExt cx="3354332" cy="266903"/>
            </a:xfrm>
          </p:grpSpPr>
          <p:sp>
            <p:nvSpPr>
              <p:cNvPr id="136" name="Rectangle 64">
                <a:extLst>
                  <a:ext uri="{FF2B5EF4-FFF2-40B4-BE49-F238E27FC236}">
                    <a16:creationId xmlns:a16="http://schemas.microsoft.com/office/drawing/2014/main" id="{CAB2C307-454C-47C9-BC7F-866C3CEDB8F9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37" name="Rectangle 65">
                <a:extLst>
                  <a:ext uri="{FF2B5EF4-FFF2-40B4-BE49-F238E27FC236}">
                    <a16:creationId xmlns:a16="http://schemas.microsoft.com/office/drawing/2014/main" id="{442B4ECC-30F2-43D5-9503-4D8E63B1FCE9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38" name="Rectangle 66">
                <a:extLst>
                  <a:ext uri="{FF2B5EF4-FFF2-40B4-BE49-F238E27FC236}">
                    <a16:creationId xmlns:a16="http://schemas.microsoft.com/office/drawing/2014/main" id="{FFAEA1A2-2889-456C-9A50-6BC0408FE9E8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39" name="Rectangle 67">
                <a:extLst>
                  <a:ext uri="{FF2B5EF4-FFF2-40B4-BE49-F238E27FC236}">
                    <a16:creationId xmlns:a16="http://schemas.microsoft.com/office/drawing/2014/main" id="{DEC593F2-B2D2-48A1-9D96-9C271FB85E22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140" name="Rectangle 68">
                <a:extLst>
                  <a:ext uri="{FF2B5EF4-FFF2-40B4-BE49-F238E27FC236}">
                    <a16:creationId xmlns:a16="http://schemas.microsoft.com/office/drawing/2014/main" id="{A75F5E35-ABDA-4114-8689-CD522268B016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65A42D7A-3574-4E38-93DB-E8C2F1B0C2F9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BC3D68A8-46CB-4E2A-A7E6-E89F34B33008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08CB959-6465-4945-BC2E-53E65034CF23}"/>
              </a:ext>
            </a:extLst>
          </p:cNvPr>
          <p:cNvGrpSpPr/>
          <p:nvPr/>
        </p:nvGrpSpPr>
        <p:grpSpPr>
          <a:xfrm>
            <a:off x="2510568" y="3298429"/>
            <a:ext cx="3462430" cy="901389"/>
            <a:chOff x="2411256" y="1940581"/>
            <a:chExt cx="3462430" cy="901389"/>
          </a:xfrm>
        </p:grpSpPr>
        <p:sp>
          <p:nvSpPr>
            <p:cNvPr id="151" name="Rectangle 33">
              <a:extLst>
                <a:ext uri="{FF2B5EF4-FFF2-40B4-BE49-F238E27FC236}">
                  <a16:creationId xmlns:a16="http://schemas.microsoft.com/office/drawing/2014/main" id="{9E0CD10F-0C60-45DE-88AD-AF4578B25697}"/>
                </a:ext>
              </a:extLst>
            </p:cNvPr>
            <p:cNvSpPr/>
            <p:nvPr/>
          </p:nvSpPr>
          <p:spPr bwMode="auto">
            <a:xfrm>
              <a:off x="2411256" y="1940581"/>
              <a:ext cx="3462430" cy="9013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itchFamily="34" charset="0"/>
                </a:rPr>
                <a:t>……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469E65A8-BDF7-4B8A-862F-ED0FF8E4E6DB}"/>
                </a:ext>
              </a:extLst>
            </p:cNvPr>
            <p:cNvGrpSpPr/>
            <p:nvPr/>
          </p:nvGrpSpPr>
          <p:grpSpPr>
            <a:xfrm>
              <a:off x="2466863" y="2032935"/>
              <a:ext cx="3354332" cy="266903"/>
              <a:chOff x="2195736" y="5682377"/>
              <a:chExt cx="3354332" cy="266903"/>
            </a:xfrm>
          </p:grpSpPr>
          <p:sp>
            <p:nvSpPr>
              <p:cNvPr id="161" name="Rectangle 64">
                <a:extLst>
                  <a:ext uri="{FF2B5EF4-FFF2-40B4-BE49-F238E27FC236}">
                    <a16:creationId xmlns:a16="http://schemas.microsoft.com/office/drawing/2014/main" id="{D3BF8297-8918-49E4-9566-6460901368F1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62" name="Rectangle 65">
                <a:extLst>
                  <a:ext uri="{FF2B5EF4-FFF2-40B4-BE49-F238E27FC236}">
                    <a16:creationId xmlns:a16="http://schemas.microsoft.com/office/drawing/2014/main" id="{6C96FE65-0803-4A73-8624-B02176290F58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63" name="Rectangle 66">
                <a:extLst>
                  <a:ext uri="{FF2B5EF4-FFF2-40B4-BE49-F238E27FC236}">
                    <a16:creationId xmlns:a16="http://schemas.microsoft.com/office/drawing/2014/main" id="{595B531E-5F5E-422B-918B-91A17444AF31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64" name="Rectangle 67">
                <a:extLst>
                  <a:ext uri="{FF2B5EF4-FFF2-40B4-BE49-F238E27FC236}">
                    <a16:creationId xmlns:a16="http://schemas.microsoft.com/office/drawing/2014/main" id="{57F714E0-6C0A-45AD-9F2F-298A1141F961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165" name="Rectangle 68">
                <a:extLst>
                  <a:ext uri="{FF2B5EF4-FFF2-40B4-BE49-F238E27FC236}">
                    <a16:creationId xmlns:a16="http://schemas.microsoft.com/office/drawing/2014/main" id="{9F0E7E9B-1079-4267-A25D-AE5DF6DAD3F3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166" name="Rectangle 71">
                <a:extLst>
                  <a:ext uri="{FF2B5EF4-FFF2-40B4-BE49-F238E27FC236}">
                    <a16:creationId xmlns:a16="http://schemas.microsoft.com/office/drawing/2014/main" id="{2FE0A95A-F80A-451F-BDBA-443781D5C9C1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67" name="Rectangle 72">
                <a:extLst>
                  <a:ext uri="{FF2B5EF4-FFF2-40B4-BE49-F238E27FC236}">
                    <a16:creationId xmlns:a16="http://schemas.microsoft.com/office/drawing/2014/main" id="{C00B8725-DF84-48FC-AD3D-F2E5F0FDC012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F4E6569-D0D8-4205-B7BA-46886B81C5C8}"/>
                </a:ext>
              </a:extLst>
            </p:cNvPr>
            <p:cNvGrpSpPr/>
            <p:nvPr/>
          </p:nvGrpSpPr>
          <p:grpSpPr>
            <a:xfrm>
              <a:off x="2466863" y="2539250"/>
              <a:ext cx="3354332" cy="266903"/>
              <a:chOff x="2195736" y="5682377"/>
              <a:chExt cx="3354332" cy="266903"/>
            </a:xfrm>
          </p:grpSpPr>
          <p:sp>
            <p:nvSpPr>
              <p:cNvPr id="154" name="Rectangle 64">
                <a:extLst>
                  <a:ext uri="{FF2B5EF4-FFF2-40B4-BE49-F238E27FC236}">
                    <a16:creationId xmlns:a16="http://schemas.microsoft.com/office/drawing/2014/main" id="{125BF356-BEE9-46CB-BB7C-6692152C01D9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55" name="Rectangle 65">
                <a:extLst>
                  <a:ext uri="{FF2B5EF4-FFF2-40B4-BE49-F238E27FC236}">
                    <a16:creationId xmlns:a16="http://schemas.microsoft.com/office/drawing/2014/main" id="{3923E2AA-EBA1-4D22-ACAB-413133C145E4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56" name="Rectangle 66">
                <a:extLst>
                  <a:ext uri="{FF2B5EF4-FFF2-40B4-BE49-F238E27FC236}">
                    <a16:creationId xmlns:a16="http://schemas.microsoft.com/office/drawing/2014/main" id="{5995EC27-B286-4DFD-9530-44C5FF0292CC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57" name="Rectangle 67">
                <a:extLst>
                  <a:ext uri="{FF2B5EF4-FFF2-40B4-BE49-F238E27FC236}">
                    <a16:creationId xmlns:a16="http://schemas.microsoft.com/office/drawing/2014/main" id="{6C99F4E7-29E2-4257-8965-7FF8CAE9CDCD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158" name="Rectangle 68">
                <a:extLst>
                  <a:ext uri="{FF2B5EF4-FFF2-40B4-BE49-F238E27FC236}">
                    <a16:creationId xmlns:a16="http://schemas.microsoft.com/office/drawing/2014/main" id="{8AD51370-9ABE-4216-B413-9EFCDD0C9C5A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159" name="Rectangle 71">
                <a:extLst>
                  <a:ext uri="{FF2B5EF4-FFF2-40B4-BE49-F238E27FC236}">
                    <a16:creationId xmlns:a16="http://schemas.microsoft.com/office/drawing/2014/main" id="{9E95D2CE-5336-4E1C-A541-7BECB38649D4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60" name="Rectangle 72">
                <a:extLst>
                  <a:ext uri="{FF2B5EF4-FFF2-40B4-BE49-F238E27FC236}">
                    <a16:creationId xmlns:a16="http://schemas.microsoft.com/office/drawing/2014/main" id="{0FF75E5A-2806-47AD-8B55-CFF77B697181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sp>
        <p:nvSpPr>
          <p:cNvPr id="168" name="AutoShape 16">
            <a:extLst>
              <a:ext uri="{FF2B5EF4-FFF2-40B4-BE49-F238E27FC236}">
                <a16:creationId xmlns:a16="http://schemas.microsoft.com/office/drawing/2014/main" id="{A5456B2E-A0E2-43CA-9D9E-574088740449}"/>
              </a:ext>
            </a:extLst>
          </p:cNvPr>
          <p:cNvSpPr>
            <a:spLocks/>
          </p:cNvSpPr>
          <p:nvPr/>
        </p:nvSpPr>
        <p:spPr bwMode="auto">
          <a:xfrm rot="5400000">
            <a:off x="3422157" y="1876103"/>
            <a:ext cx="137150" cy="534108"/>
          </a:xfrm>
          <a:prstGeom prst="leftBrace">
            <a:avLst>
              <a:gd name="adj1" fmla="val 584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9" name="TextBox 52">
            <a:extLst>
              <a:ext uri="{FF2B5EF4-FFF2-40B4-BE49-F238E27FC236}">
                <a16:creationId xmlns:a16="http://schemas.microsoft.com/office/drawing/2014/main" id="{D2EF6490-0119-4AEE-8FC8-A220D3172409}"/>
              </a:ext>
            </a:extLst>
          </p:cNvPr>
          <p:cNvSpPr txBox="1"/>
          <p:nvPr/>
        </p:nvSpPr>
        <p:spPr>
          <a:xfrm>
            <a:off x="3113822" y="16128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-10" dirty="0">
                <a:latin typeface="Calibri"/>
                <a:cs typeface="Calibri"/>
              </a:rPr>
              <a:t>t</a:t>
            </a:r>
            <a:r>
              <a:rPr lang="zh-CN" altLang="en-US" b="1" spc="-10" dirty="0">
                <a:latin typeface="Calibri"/>
                <a:cs typeface="Calibri"/>
              </a:rPr>
              <a:t>个标记位</a:t>
            </a:r>
            <a:endParaRPr lang="zh-CN" altLang="en-US" dirty="0">
              <a:latin typeface="Calibri"/>
              <a:cs typeface="Calibri"/>
            </a:endParaRPr>
          </a:p>
        </p:txBody>
      </p:sp>
      <p:sp>
        <p:nvSpPr>
          <p:cNvPr id="170" name="AutoShape 16">
            <a:extLst>
              <a:ext uri="{FF2B5EF4-FFF2-40B4-BE49-F238E27FC236}">
                <a16:creationId xmlns:a16="http://schemas.microsoft.com/office/drawing/2014/main" id="{0C5D875A-F986-4821-B2EF-AF8841BD2869}"/>
              </a:ext>
            </a:extLst>
          </p:cNvPr>
          <p:cNvSpPr>
            <a:spLocks/>
          </p:cNvSpPr>
          <p:nvPr/>
        </p:nvSpPr>
        <p:spPr bwMode="auto">
          <a:xfrm rot="5400000">
            <a:off x="2768446" y="1874510"/>
            <a:ext cx="137150" cy="534108"/>
          </a:xfrm>
          <a:prstGeom prst="leftBrace">
            <a:avLst>
              <a:gd name="adj1" fmla="val 584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1" name="AutoShape 16">
            <a:extLst>
              <a:ext uri="{FF2B5EF4-FFF2-40B4-BE49-F238E27FC236}">
                <a16:creationId xmlns:a16="http://schemas.microsoft.com/office/drawing/2014/main" id="{F1A05B5A-E531-4E75-BEF8-B0B9A4132A0E}"/>
              </a:ext>
            </a:extLst>
          </p:cNvPr>
          <p:cNvSpPr>
            <a:spLocks/>
          </p:cNvSpPr>
          <p:nvPr/>
        </p:nvSpPr>
        <p:spPr bwMode="auto">
          <a:xfrm rot="5400000">
            <a:off x="4903681" y="1209184"/>
            <a:ext cx="144903" cy="1872514"/>
          </a:xfrm>
          <a:prstGeom prst="leftBrace">
            <a:avLst>
              <a:gd name="adj1" fmla="val 584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77" grpId="0" animBg="1"/>
      <p:bldP spid="78" grpId="0"/>
      <p:bldP spid="100" grpId="0"/>
      <p:bldP spid="53" grpId="0"/>
      <p:bldP spid="1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24036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高速缓存读</a:t>
            </a:r>
            <a:endParaRPr spc="-5" dirty="0"/>
          </a:p>
        </p:txBody>
      </p: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71AC255D-05A0-45EB-BEAC-631321923739}"/>
              </a:ext>
            </a:extLst>
          </p:cNvPr>
          <p:cNvGrpSpPr/>
          <p:nvPr/>
        </p:nvGrpSpPr>
        <p:grpSpPr>
          <a:xfrm>
            <a:off x="4365443" y="3429000"/>
            <a:ext cx="3538066" cy="727725"/>
            <a:chOff x="4365443" y="3429000"/>
            <a:chExt cx="3538066" cy="727725"/>
          </a:xfrm>
        </p:grpSpPr>
        <p:sp>
          <p:nvSpPr>
            <p:cNvPr id="73" name="object 73"/>
            <p:cNvSpPr/>
            <p:nvPr/>
          </p:nvSpPr>
          <p:spPr>
            <a:xfrm flipV="1">
              <a:off x="4365443" y="3673698"/>
              <a:ext cx="3519579" cy="483027"/>
            </a:xfrm>
            <a:custGeom>
              <a:avLst/>
              <a:gdLst/>
              <a:ahLst/>
              <a:cxnLst/>
              <a:rect l="l" t="t" r="r" b="b"/>
              <a:pathLst>
                <a:path w="1922145" h="524510">
                  <a:moveTo>
                    <a:pt x="1921700" y="0"/>
                  </a:moveTo>
                  <a:lnTo>
                    <a:pt x="1921700" y="524243"/>
                  </a:lnTo>
                  <a:lnTo>
                    <a:pt x="0" y="524243"/>
                  </a:lnTo>
                </a:path>
              </a:pathLst>
            </a:custGeom>
            <a:ln w="25400">
              <a:solidFill>
                <a:srgbClr val="262699"/>
              </a:solidFill>
              <a:headEnd type="triangl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 txBox="1"/>
            <p:nvPr/>
          </p:nvSpPr>
          <p:spPr>
            <a:xfrm>
              <a:off x="5592224" y="3429000"/>
              <a:ext cx="231128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</a:pPr>
              <a:r>
                <a:rPr lang="zh-CN" altLang="en-US" sz="1600" b="1" spc="-5" dirty="0">
                  <a:solidFill>
                    <a:srgbClr val="262699"/>
                  </a:solidFill>
                  <a:latin typeface="Calibri"/>
                  <a:cs typeface="Calibri"/>
                </a:rPr>
                <a:t>数据从这个偏移位置开始</a:t>
              </a:r>
              <a:endParaRPr sz="1600" dirty="0">
                <a:latin typeface="Calibri"/>
                <a:cs typeface="Calibri"/>
              </a:endParaRPr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29210" y="1216274"/>
            <a:ext cx="8291262" cy="1261884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0480" rIns="0" bIns="0" rtlCol="0">
            <a:spAutoFit/>
          </a:bodyPr>
          <a:lstStyle/>
          <a:p>
            <a:pPr marL="377190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lang="zh-CN" altLang="en-US"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定位组</a:t>
            </a:r>
            <a:endParaRPr sz="2000" dirty="0">
              <a:latin typeface="Calibri"/>
              <a:cs typeface="Calibri"/>
            </a:endParaRPr>
          </a:p>
          <a:p>
            <a:pPr marL="377190" marR="1079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lang="zh-CN" altLang="en-US" sz="2000" b="1" i="1" spc="-5" dirty="0">
                <a:solidFill>
                  <a:srgbClr val="C00000"/>
                </a:solidFill>
                <a:latin typeface="Calibri"/>
                <a:cs typeface="Calibri"/>
              </a:rPr>
              <a:t>检查集合中的任何行是否有匹配的标记</a:t>
            </a:r>
            <a:endParaRPr lang="en-US" altLang="zh-CN" sz="2000" b="1" i="1" spc="-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77190" marR="1079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lang="zh-CN" altLang="en-US"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是 </a:t>
            </a:r>
            <a:r>
              <a:rPr lang="en-US" altLang="zh-CN"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+ </a:t>
            </a:r>
            <a:r>
              <a:rPr lang="zh-CN" altLang="en-US"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行有效</a:t>
            </a: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20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sz="2000" b="1" i="1" spc="-5" dirty="0">
                <a:solidFill>
                  <a:srgbClr val="C00000"/>
                </a:solidFill>
                <a:latin typeface="Calibri"/>
                <a:cs typeface="Calibri"/>
              </a:rPr>
              <a:t>命中</a:t>
            </a:r>
            <a:endParaRPr lang="en-US" sz="2000" b="1" i="1" spc="-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7719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lang="zh-CN" altLang="en-US" sz="2000" b="1" i="1" spc="-5" dirty="0">
                <a:solidFill>
                  <a:srgbClr val="C00000"/>
                </a:solidFill>
                <a:latin typeface="Calibri"/>
                <a:cs typeface="Calibri"/>
              </a:rPr>
              <a:t>定位从偏移开始的数据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E8AF697F-52DB-4C87-9BC5-26A778B853BD}"/>
              </a:ext>
            </a:extLst>
          </p:cNvPr>
          <p:cNvGrpSpPr/>
          <p:nvPr/>
        </p:nvGrpSpPr>
        <p:grpSpPr>
          <a:xfrm>
            <a:off x="869268" y="2663666"/>
            <a:ext cx="3918756" cy="1129287"/>
            <a:chOff x="869268" y="2663666"/>
            <a:chExt cx="2603046" cy="1129287"/>
          </a:xfrm>
        </p:grpSpPr>
        <p:sp>
          <p:nvSpPr>
            <p:cNvPr id="66" name="object 66"/>
            <p:cNvSpPr txBox="1"/>
            <p:nvPr/>
          </p:nvSpPr>
          <p:spPr>
            <a:xfrm>
              <a:off x="869268" y="2663666"/>
              <a:ext cx="163957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1800" b="1" spc="-10" dirty="0">
                  <a:latin typeface="Calibri"/>
                  <a:cs typeface="Calibri"/>
                </a:rPr>
                <a:t>地址</a:t>
              </a:r>
              <a:r>
                <a:rPr sz="1800" b="1" spc="-10" dirty="0">
                  <a:latin typeface="Calibri"/>
                  <a:cs typeface="Calibri"/>
                </a:rPr>
                <a:t>: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879607" y="3323013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0" y="0"/>
                  </a:moveTo>
                  <a:lnTo>
                    <a:pt x="33079" y="67506"/>
                  </a:lnTo>
                  <a:lnTo>
                    <a:pt x="70193" y="92248"/>
                  </a:lnTo>
                  <a:lnTo>
                    <a:pt x="117257" y="108473"/>
                  </a:lnTo>
                  <a:lnTo>
                    <a:pt x="171450" y="114300"/>
                  </a:lnTo>
                  <a:lnTo>
                    <a:pt x="323850" y="114300"/>
                  </a:lnTo>
                  <a:lnTo>
                    <a:pt x="378042" y="120126"/>
                  </a:lnTo>
                  <a:lnTo>
                    <a:pt x="425106" y="136351"/>
                  </a:lnTo>
                  <a:lnTo>
                    <a:pt x="462220" y="161093"/>
                  </a:lnTo>
                  <a:lnTo>
                    <a:pt x="486559" y="192470"/>
                  </a:lnTo>
                  <a:lnTo>
                    <a:pt x="495300" y="228600"/>
                  </a:lnTo>
                  <a:lnTo>
                    <a:pt x="504040" y="192470"/>
                  </a:lnTo>
                  <a:lnTo>
                    <a:pt x="528379" y="161093"/>
                  </a:lnTo>
                  <a:lnTo>
                    <a:pt x="565493" y="136351"/>
                  </a:lnTo>
                  <a:lnTo>
                    <a:pt x="612557" y="120126"/>
                  </a:lnTo>
                  <a:lnTo>
                    <a:pt x="666750" y="114300"/>
                  </a:lnTo>
                  <a:lnTo>
                    <a:pt x="819150" y="114300"/>
                  </a:lnTo>
                  <a:lnTo>
                    <a:pt x="873342" y="108473"/>
                  </a:lnTo>
                  <a:lnTo>
                    <a:pt x="920406" y="92248"/>
                  </a:lnTo>
                  <a:lnTo>
                    <a:pt x="957520" y="67506"/>
                  </a:lnTo>
                  <a:lnTo>
                    <a:pt x="981859" y="36129"/>
                  </a:lnTo>
                  <a:lnTo>
                    <a:pt x="9906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70208" y="3320198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0"/>
                  </a:moveTo>
                  <a:lnTo>
                    <a:pt x="33079" y="67506"/>
                  </a:lnTo>
                  <a:lnTo>
                    <a:pt x="70193" y="92248"/>
                  </a:lnTo>
                  <a:lnTo>
                    <a:pt x="117257" y="108473"/>
                  </a:lnTo>
                  <a:lnTo>
                    <a:pt x="171450" y="114300"/>
                  </a:lnTo>
                  <a:lnTo>
                    <a:pt x="209550" y="114300"/>
                  </a:lnTo>
                  <a:lnTo>
                    <a:pt x="263742" y="120126"/>
                  </a:lnTo>
                  <a:lnTo>
                    <a:pt x="310806" y="136351"/>
                  </a:lnTo>
                  <a:lnTo>
                    <a:pt x="347920" y="161093"/>
                  </a:lnTo>
                  <a:lnTo>
                    <a:pt x="372259" y="192470"/>
                  </a:lnTo>
                  <a:lnTo>
                    <a:pt x="381000" y="228600"/>
                  </a:lnTo>
                  <a:lnTo>
                    <a:pt x="389740" y="192470"/>
                  </a:lnTo>
                  <a:lnTo>
                    <a:pt x="414079" y="161093"/>
                  </a:lnTo>
                  <a:lnTo>
                    <a:pt x="451193" y="136351"/>
                  </a:lnTo>
                  <a:lnTo>
                    <a:pt x="498257" y="120126"/>
                  </a:lnTo>
                  <a:lnTo>
                    <a:pt x="552450" y="114300"/>
                  </a:lnTo>
                  <a:lnTo>
                    <a:pt x="590550" y="114300"/>
                  </a:lnTo>
                  <a:lnTo>
                    <a:pt x="644742" y="108473"/>
                  </a:lnTo>
                  <a:lnTo>
                    <a:pt x="691806" y="92248"/>
                  </a:lnTo>
                  <a:lnTo>
                    <a:pt x="728920" y="67506"/>
                  </a:lnTo>
                  <a:lnTo>
                    <a:pt x="753259" y="36129"/>
                  </a:lnTo>
                  <a:lnTo>
                    <a:pt x="7620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32205" y="3320198"/>
              <a:ext cx="716728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0"/>
                  </a:moveTo>
                  <a:lnTo>
                    <a:pt x="29405" y="67506"/>
                  </a:lnTo>
                  <a:lnTo>
                    <a:pt x="62396" y="92248"/>
                  </a:lnTo>
                  <a:lnTo>
                    <a:pt x="104231" y="108473"/>
                  </a:lnTo>
                  <a:lnTo>
                    <a:pt x="152400" y="114300"/>
                  </a:lnTo>
                  <a:lnTo>
                    <a:pt x="200568" y="120126"/>
                  </a:lnTo>
                  <a:lnTo>
                    <a:pt x="242403" y="136351"/>
                  </a:lnTo>
                  <a:lnTo>
                    <a:pt x="275394" y="161093"/>
                  </a:lnTo>
                  <a:lnTo>
                    <a:pt x="297030" y="192470"/>
                  </a:lnTo>
                  <a:lnTo>
                    <a:pt x="304800" y="228600"/>
                  </a:lnTo>
                  <a:lnTo>
                    <a:pt x="312569" y="192470"/>
                  </a:lnTo>
                  <a:lnTo>
                    <a:pt x="334205" y="161093"/>
                  </a:lnTo>
                  <a:lnTo>
                    <a:pt x="367196" y="136351"/>
                  </a:lnTo>
                  <a:lnTo>
                    <a:pt x="409031" y="120126"/>
                  </a:lnTo>
                  <a:lnTo>
                    <a:pt x="457200" y="114300"/>
                  </a:lnTo>
                  <a:lnTo>
                    <a:pt x="505368" y="108473"/>
                  </a:lnTo>
                  <a:lnTo>
                    <a:pt x="547203" y="92248"/>
                  </a:lnTo>
                  <a:lnTo>
                    <a:pt x="580194" y="67506"/>
                  </a:lnTo>
                  <a:lnTo>
                    <a:pt x="601830" y="36129"/>
                  </a:lnTo>
                  <a:lnTo>
                    <a:pt x="6096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1215640" y="3515954"/>
              <a:ext cx="478861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b="1" spc="-15" dirty="0">
                  <a:latin typeface="Calibri"/>
                  <a:cs typeface="Calibri"/>
                </a:rPr>
                <a:t>标记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1694501" y="3514811"/>
              <a:ext cx="96292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16839" algn="ctr">
                <a:lnSpc>
                  <a:spcPct val="100000"/>
                </a:lnSpc>
              </a:pPr>
              <a:r>
                <a:rPr lang="zh-CN" altLang="en-US" b="1" spc="-10" dirty="0">
                  <a:latin typeface="Calibri"/>
                  <a:cs typeface="Calibri"/>
                </a:rPr>
                <a:t>组索引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2657419" y="3514811"/>
              <a:ext cx="81489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9050">
                <a:lnSpc>
                  <a:spcPct val="100000"/>
                </a:lnSpc>
              </a:pPr>
              <a:r>
                <a:rPr lang="zh-CN" altLang="en-US" b="1" dirty="0">
                  <a:latin typeface="Calibri"/>
                  <a:cs typeface="Calibri"/>
                </a:rPr>
                <a:t>块偏移</a:t>
              </a:r>
              <a:endParaRPr sz="1800" dirty="0">
                <a:latin typeface="Calibri"/>
                <a:cs typeface="Calibri"/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7D3A769-A198-4239-9E76-FA506D341AE2}"/>
                </a:ext>
              </a:extLst>
            </p:cNvPr>
            <p:cNvGrpSpPr/>
            <p:nvPr/>
          </p:nvGrpSpPr>
          <p:grpSpPr>
            <a:xfrm>
              <a:off x="887967" y="2988574"/>
              <a:ext cx="2447428" cy="343068"/>
              <a:chOff x="4058263" y="3418757"/>
              <a:chExt cx="2447428" cy="343068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1306598-088F-4BB7-90DF-7EF321FF822F}"/>
                  </a:ext>
                </a:extLst>
              </p:cNvPr>
              <p:cNvSpPr txBox="1"/>
              <p:nvPr/>
            </p:nvSpPr>
            <p:spPr>
              <a:xfrm>
                <a:off x="4058263" y="3418757"/>
                <a:ext cx="977720" cy="335989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76225" defTabSz="914400">
                  <a:lnSpc>
                    <a:spcPts val="1875"/>
                  </a:lnSpc>
                </a:pPr>
                <a:r>
                  <a:rPr lang="en-US" altLang="zh-CN" sz="1600" b="1" spc="-5" dirty="0">
                    <a:latin typeface="Calibri"/>
                    <a:cs typeface="Calibri"/>
                  </a:rPr>
                  <a:t>t</a:t>
                </a:r>
                <a:r>
                  <a:rPr lang="zh-CN" altLang="en-US" sz="1600" b="1" spc="-5" dirty="0">
                    <a:latin typeface="Calibri"/>
                    <a:cs typeface="Calibri"/>
                  </a:rPr>
                  <a:t>位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0DCC975-7C9A-4C35-BC57-C0D330BCA030}"/>
                  </a:ext>
                </a:extLst>
              </p:cNvPr>
              <p:cNvSpPr txBox="1"/>
              <p:nvPr/>
            </p:nvSpPr>
            <p:spPr>
              <a:xfrm>
                <a:off x="5040620" y="3418757"/>
                <a:ext cx="766405" cy="335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55575">
                  <a:lnSpc>
                    <a:spcPts val="1875"/>
                  </a:lnSpc>
                </a:pPr>
                <a:r>
                  <a:rPr lang="en-US" altLang="zh-CN" sz="1600" b="1" spc="-5" dirty="0">
                    <a:latin typeface="Calibri"/>
                    <a:cs typeface="Calibri"/>
                  </a:rPr>
                  <a:t>s</a:t>
                </a:r>
                <a:r>
                  <a:rPr lang="en-US" altLang="zh-CN" sz="1600" b="1" spc="-100" dirty="0">
                    <a:latin typeface="Calibri"/>
                    <a:cs typeface="Calibri"/>
                  </a:rPr>
                  <a:t> </a:t>
                </a:r>
                <a:r>
                  <a:rPr lang="zh-CN" altLang="en-US" sz="1600" b="1" spc="-5" dirty="0">
                    <a:latin typeface="Calibri"/>
                    <a:cs typeface="Calibri"/>
                  </a:rPr>
                  <a:t>位</a:t>
                </a:r>
                <a:endParaRPr lang="zh-CN" altLang="en-US" sz="1600" dirty="0">
                  <a:latin typeface="Calibri"/>
                  <a:cs typeface="Calibri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5A899D1-703C-4553-A749-0CCAC2479847}"/>
                  </a:ext>
                </a:extLst>
              </p:cNvPr>
              <p:cNvSpPr txBox="1"/>
              <p:nvPr/>
            </p:nvSpPr>
            <p:spPr>
              <a:xfrm>
                <a:off x="5802762" y="3425836"/>
                <a:ext cx="702929" cy="335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03505">
                  <a:lnSpc>
                    <a:spcPts val="1875"/>
                  </a:lnSpc>
                </a:pPr>
                <a:r>
                  <a:rPr lang="en-US" altLang="zh-CN" sz="1600" b="1" spc="-5" dirty="0">
                    <a:latin typeface="Calibri"/>
                    <a:cs typeface="Calibri"/>
                  </a:rPr>
                  <a:t>b</a:t>
                </a:r>
                <a:r>
                  <a:rPr lang="en-US" altLang="zh-CN" sz="1600" b="1" spc="-90" dirty="0">
                    <a:latin typeface="Calibri"/>
                    <a:cs typeface="Calibri"/>
                  </a:rPr>
                  <a:t> </a:t>
                </a:r>
                <a:r>
                  <a:rPr lang="zh-CN" altLang="en-US" sz="1600" b="1" spc="-5" dirty="0">
                    <a:latin typeface="Calibri"/>
                    <a:cs typeface="Calibri"/>
                  </a:rPr>
                  <a:t>位</a:t>
                </a:r>
                <a:endParaRPr lang="zh-CN" altLang="en-US" sz="1600" dirty="0"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F1728B85-0257-44E2-8AD7-3665C2EF38BC}"/>
              </a:ext>
            </a:extLst>
          </p:cNvPr>
          <p:cNvGrpSpPr/>
          <p:nvPr/>
        </p:nvGrpSpPr>
        <p:grpSpPr>
          <a:xfrm>
            <a:off x="2915815" y="3791809"/>
            <a:ext cx="2277189" cy="407984"/>
            <a:chOff x="2915816" y="3791810"/>
            <a:chExt cx="1808252" cy="1161080"/>
          </a:xfrm>
        </p:grpSpPr>
        <p:sp>
          <p:nvSpPr>
            <p:cNvPr id="100" name="object 73">
              <a:extLst>
                <a:ext uri="{FF2B5EF4-FFF2-40B4-BE49-F238E27FC236}">
                  <a16:creationId xmlns:a16="http://schemas.microsoft.com/office/drawing/2014/main" id="{744960AD-31A4-4A58-A22F-A385D79BEABB}"/>
                </a:ext>
              </a:extLst>
            </p:cNvPr>
            <p:cNvSpPr/>
            <p:nvPr/>
          </p:nvSpPr>
          <p:spPr>
            <a:xfrm rot="5400000">
              <a:off x="3239402" y="3468224"/>
              <a:ext cx="1161080" cy="1808252"/>
            </a:xfrm>
            <a:custGeom>
              <a:avLst/>
              <a:gdLst/>
              <a:ahLst/>
              <a:cxnLst/>
              <a:rect l="l" t="t" r="r" b="b"/>
              <a:pathLst>
                <a:path w="1922145" h="524510">
                  <a:moveTo>
                    <a:pt x="1921700" y="0"/>
                  </a:moveTo>
                  <a:lnTo>
                    <a:pt x="1921700" y="524243"/>
                  </a:lnTo>
                  <a:lnTo>
                    <a:pt x="0" y="524243"/>
                  </a:lnTo>
                </a:path>
              </a:pathLst>
            </a:custGeom>
            <a:ln w="25400">
              <a:solidFill>
                <a:srgbClr val="262699"/>
              </a:solidFill>
              <a:headEnd type="triangl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75">
              <a:extLst>
                <a:ext uri="{FF2B5EF4-FFF2-40B4-BE49-F238E27FC236}">
                  <a16:creationId xmlns:a16="http://schemas.microsoft.com/office/drawing/2014/main" id="{66A9215B-F9CA-41C3-AB31-F0B19FCF372D}"/>
                </a:ext>
              </a:extLst>
            </p:cNvPr>
            <p:cNvSpPr txBox="1"/>
            <p:nvPr/>
          </p:nvSpPr>
          <p:spPr>
            <a:xfrm>
              <a:off x="3367783" y="4143002"/>
              <a:ext cx="895212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zh-CN" altLang="en-US" b="1" spc="-5" dirty="0">
                  <a:solidFill>
                    <a:srgbClr val="262699"/>
                  </a:solidFill>
                  <a:latin typeface="Calibri"/>
                  <a:cs typeface="Calibri"/>
                </a:rPr>
                <a:t>定位组</a:t>
              </a:r>
              <a:endParaRPr dirty="0">
                <a:latin typeface="Calibri"/>
                <a:cs typeface="Calibri"/>
              </a:endParaRPr>
            </a:p>
          </p:txBody>
        </p:sp>
      </p:grpSp>
      <p:sp>
        <p:nvSpPr>
          <p:cNvPr id="162" name="TextBox 60">
            <a:extLst>
              <a:ext uri="{FF2B5EF4-FFF2-40B4-BE49-F238E27FC236}">
                <a16:creationId xmlns:a16="http://schemas.microsoft.com/office/drawing/2014/main" id="{F3C3418F-F105-4BA5-9E99-491181CA6714}"/>
              </a:ext>
            </a:extLst>
          </p:cNvPr>
          <p:cNvSpPr txBox="1"/>
          <p:nvPr/>
        </p:nvSpPr>
        <p:spPr>
          <a:xfrm>
            <a:off x="4661380" y="5327028"/>
            <a:ext cx="57099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2000" dirty="0">
                <a:latin typeface="Calibri" pitchFamily="34" charset="0"/>
              </a:rPr>
              <a:t>组</a:t>
            </a:r>
            <a:r>
              <a:rPr lang="en-US" altLang="zh-CN" sz="2000" b="1" dirty="0">
                <a:latin typeface="Calibri" pitchFamily="34" charset="0"/>
              </a:rPr>
              <a:t>1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163" name="TextBox 60">
            <a:extLst>
              <a:ext uri="{FF2B5EF4-FFF2-40B4-BE49-F238E27FC236}">
                <a16:creationId xmlns:a16="http://schemas.microsoft.com/office/drawing/2014/main" id="{F611C9DA-74EA-451C-8DEC-0884882ACE00}"/>
              </a:ext>
            </a:extLst>
          </p:cNvPr>
          <p:cNvSpPr txBox="1"/>
          <p:nvPr/>
        </p:nvSpPr>
        <p:spPr>
          <a:xfrm>
            <a:off x="4724068" y="4364370"/>
            <a:ext cx="57099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2000" dirty="0">
                <a:latin typeface="Calibri" pitchFamily="34" charset="0"/>
              </a:rPr>
              <a:t>组</a:t>
            </a:r>
            <a:r>
              <a:rPr lang="en-US" altLang="zh-CN" sz="2000" b="1" dirty="0">
                <a:latin typeface="Calibri" pitchFamily="34" charset="0"/>
              </a:rPr>
              <a:t>0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FA8259D-5437-4EF0-BF21-C76DB13D1E59}"/>
              </a:ext>
            </a:extLst>
          </p:cNvPr>
          <p:cNvSpPr txBox="1"/>
          <p:nvPr/>
        </p:nvSpPr>
        <p:spPr>
          <a:xfrm>
            <a:off x="5311792" y="6011996"/>
            <a:ext cx="344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itchFamily="34" charset="0"/>
              </a:rPr>
              <a:t>……</a:t>
            </a:r>
            <a:endParaRPr lang="zh-CN" altLang="en-US" dirty="0">
              <a:latin typeface="Calibri" pitchFamily="34" charset="0"/>
            </a:endParaRPr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D217930C-AA00-457D-9676-4373DB219B83}"/>
              </a:ext>
            </a:extLst>
          </p:cNvPr>
          <p:cNvGrpSpPr/>
          <p:nvPr/>
        </p:nvGrpSpPr>
        <p:grpSpPr>
          <a:xfrm>
            <a:off x="5321993" y="4139662"/>
            <a:ext cx="3462430" cy="901389"/>
            <a:chOff x="2411256" y="1940581"/>
            <a:chExt cx="3462430" cy="901389"/>
          </a:xfrm>
        </p:grpSpPr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18E58EC3-4D73-41B6-83AC-9D2CDFF9C63B}"/>
                </a:ext>
              </a:extLst>
            </p:cNvPr>
            <p:cNvSpPr/>
            <p:nvPr/>
          </p:nvSpPr>
          <p:spPr bwMode="auto">
            <a:xfrm>
              <a:off x="2411256" y="1940581"/>
              <a:ext cx="3462430" cy="9013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itchFamily="34" charset="0"/>
                </a:rPr>
                <a:t>……</a:t>
              </a:r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31623B79-ED3F-46A7-98EA-412E27F33F3B}"/>
                </a:ext>
              </a:extLst>
            </p:cNvPr>
            <p:cNvGrpSpPr/>
            <p:nvPr/>
          </p:nvGrpSpPr>
          <p:grpSpPr>
            <a:xfrm>
              <a:off x="2466863" y="2032935"/>
              <a:ext cx="3354332" cy="266903"/>
              <a:chOff x="2195736" y="5682377"/>
              <a:chExt cx="3354332" cy="266903"/>
            </a:xfrm>
          </p:grpSpPr>
          <p:sp>
            <p:nvSpPr>
              <p:cNvPr id="176" name="Rectangle 64">
                <a:extLst>
                  <a:ext uri="{FF2B5EF4-FFF2-40B4-BE49-F238E27FC236}">
                    <a16:creationId xmlns:a16="http://schemas.microsoft.com/office/drawing/2014/main" id="{0799FDD1-9548-4CA6-8B20-578AA8AD17A4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77" name="Rectangle 65">
                <a:extLst>
                  <a:ext uri="{FF2B5EF4-FFF2-40B4-BE49-F238E27FC236}">
                    <a16:creationId xmlns:a16="http://schemas.microsoft.com/office/drawing/2014/main" id="{14DE9A3D-E8E9-4C3A-88BA-B8D4B1F3B79C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78" name="Rectangle 66">
                <a:extLst>
                  <a:ext uri="{FF2B5EF4-FFF2-40B4-BE49-F238E27FC236}">
                    <a16:creationId xmlns:a16="http://schemas.microsoft.com/office/drawing/2014/main" id="{3EF20CF4-A67C-4A93-AB26-621B9FA4FEED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79" name="Rectangle 67">
                <a:extLst>
                  <a:ext uri="{FF2B5EF4-FFF2-40B4-BE49-F238E27FC236}">
                    <a16:creationId xmlns:a16="http://schemas.microsoft.com/office/drawing/2014/main" id="{07AA0424-D35C-4F05-A505-BF180CF1C0BB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180" name="Rectangle 68">
                <a:extLst>
                  <a:ext uri="{FF2B5EF4-FFF2-40B4-BE49-F238E27FC236}">
                    <a16:creationId xmlns:a16="http://schemas.microsoft.com/office/drawing/2014/main" id="{93933440-DC3C-4975-97DD-F85F8A2CC370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181" name="Rectangle 71">
                <a:extLst>
                  <a:ext uri="{FF2B5EF4-FFF2-40B4-BE49-F238E27FC236}">
                    <a16:creationId xmlns:a16="http://schemas.microsoft.com/office/drawing/2014/main" id="{85C26993-2BCC-4A71-9C47-6180ED325E08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82" name="Rectangle 72">
                <a:extLst>
                  <a:ext uri="{FF2B5EF4-FFF2-40B4-BE49-F238E27FC236}">
                    <a16:creationId xmlns:a16="http://schemas.microsoft.com/office/drawing/2014/main" id="{861E97DB-F746-4A3C-B153-C5942CD697FE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7537D839-97C6-4F5A-887A-EB95A85D247E}"/>
                </a:ext>
              </a:extLst>
            </p:cNvPr>
            <p:cNvGrpSpPr/>
            <p:nvPr/>
          </p:nvGrpSpPr>
          <p:grpSpPr>
            <a:xfrm>
              <a:off x="2466863" y="2539250"/>
              <a:ext cx="3354332" cy="266903"/>
              <a:chOff x="2195736" y="5682377"/>
              <a:chExt cx="3354332" cy="266903"/>
            </a:xfrm>
          </p:grpSpPr>
          <p:sp>
            <p:nvSpPr>
              <p:cNvPr id="169" name="Rectangle 64">
                <a:extLst>
                  <a:ext uri="{FF2B5EF4-FFF2-40B4-BE49-F238E27FC236}">
                    <a16:creationId xmlns:a16="http://schemas.microsoft.com/office/drawing/2014/main" id="{4A62561E-388C-4CD9-A57F-E3897B8C0F47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70" name="Rectangle 65">
                <a:extLst>
                  <a:ext uri="{FF2B5EF4-FFF2-40B4-BE49-F238E27FC236}">
                    <a16:creationId xmlns:a16="http://schemas.microsoft.com/office/drawing/2014/main" id="{C4EA3B8A-1729-460F-81D4-40FF7B89E008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71" name="Rectangle 66">
                <a:extLst>
                  <a:ext uri="{FF2B5EF4-FFF2-40B4-BE49-F238E27FC236}">
                    <a16:creationId xmlns:a16="http://schemas.microsoft.com/office/drawing/2014/main" id="{CA8151BD-2EE5-486B-942B-F6713EBE7DF9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72" name="Rectangle 67">
                <a:extLst>
                  <a:ext uri="{FF2B5EF4-FFF2-40B4-BE49-F238E27FC236}">
                    <a16:creationId xmlns:a16="http://schemas.microsoft.com/office/drawing/2014/main" id="{194D8992-0ED1-4B5C-83A1-0FAE5B99ECB3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173" name="Rectangle 68">
                <a:extLst>
                  <a:ext uri="{FF2B5EF4-FFF2-40B4-BE49-F238E27FC236}">
                    <a16:creationId xmlns:a16="http://schemas.microsoft.com/office/drawing/2014/main" id="{FBE78953-1A7F-4ABC-A578-3A0247F3E958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174" name="Rectangle 71">
                <a:extLst>
                  <a:ext uri="{FF2B5EF4-FFF2-40B4-BE49-F238E27FC236}">
                    <a16:creationId xmlns:a16="http://schemas.microsoft.com/office/drawing/2014/main" id="{838CCB95-79B2-40EE-97FD-535355162641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75" name="Rectangle 72">
                <a:extLst>
                  <a:ext uri="{FF2B5EF4-FFF2-40B4-BE49-F238E27FC236}">
                    <a16:creationId xmlns:a16="http://schemas.microsoft.com/office/drawing/2014/main" id="{3001BD74-AE73-469C-B695-834D7CE234BE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AF8B80C6-A614-4FA1-BFBF-110E2A97E81E}"/>
              </a:ext>
            </a:extLst>
          </p:cNvPr>
          <p:cNvGrpSpPr/>
          <p:nvPr/>
        </p:nvGrpSpPr>
        <p:grpSpPr>
          <a:xfrm>
            <a:off x="5303175" y="5193668"/>
            <a:ext cx="3462430" cy="901389"/>
            <a:chOff x="2411256" y="1940581"/>
            <a:chExt cx="3462430" cy="901389"/>
          </a:xfrm>
        </p:grpSpPr>
        <p:sp>
          <p:nvSpPr>
            <p:cNvPr id="202" name="Rectangle 33">
              <a:extLst>
                <a:ext uri="{FF2B5EF4-FFF2-40B4-BE49-F238E27FC236}">
                  <a16:creationId xmlns:a16="http://schemas.microsoft.com/office/drawing/2014/main" id="{9B1A7967-10ED-4A20-BBE9-53EEF2C2B996}"/>
                </a:ext>
              </a:extLst>
            </p:cNvPr>
            <p:cNvSpPr/>
            <p:nvPr/>
          </p:nvSpPr>
          <p:spPr bwMode="auto">
            <a:xfrm>
              <a:off x="2411256" y="1940581"/>
              <a:ext cx="3462430" cy="9013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itchFamily="34" charset="0"/>
                </a:rPr>
                <a:t>……</a:t>
              </a:r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BFECE88F-206C-4BFA-A7C1-82A93BB33DD2}"/>
                </a:ext>
              </a:extLst>
            </p:cNvPr>
            <p:cNvGrpSpPr/>
            <p:nvPr/>
          </p:nvGrpSpPr>
          <p:grpSpPr>
            <a:xfrm>
              <a:off x="2466863" y="2032935"/>
              <a:ext cx="3354332" cy="266903"/>
              <a:chOff x="2195736" y="5682377"/>
              <a:chExt cx="3354332" cy="266903"/>
            </a:xfrm>
          </p:grpSpPr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B2DC74CF-92F6-485E-9697-F55B76CA0270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175F51DA-E4A1-4B5C-8E3F-FAB480C1A4E2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2CE3DE7B-5738-4DE9-93E4-ADC3DC401188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3A925EFB-0B93-401B-856A-268D46BFD0AB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01C6C7C7-5008-4253-B76B-466AE82252BC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217" name="Rectangle 71">
                <a:extLst>
                  <a:ext uri="{FF2B5EF4-FFF2-40B4-BE49-F238E27FC236}">
                    <a16:creationId xmlns:a16="http://schemas.microsoft.com/office/drawing/2014/main" id="{725C7406-63DC-4115-9834-C7E7CD85B1A0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18" name="Rectangle 72">
                <a:extLst>
                  <a:ext uri="{FF2B5EF4-FFF2-40B4-BE49-F238E27FC236}">
                    <a16:creationId xmlns:a16="http://schemas.microsoft.com/office/drawing/2014/main" id="{E39DE533-B763-4A7F-A48D-DA2B62546FA7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B74AE82B-DAA4-47B8-9389-793BA4E5AD22}"/>
                </a:ext>
              </a:extLst>
            </p:cNvPr>
            <p:cNvGrpSpPr/>
            <p:nvPr/>
          </p:nvGrpSpPr>
          <p:grpSpPr>
            <a:xfrm>
              <a:off x="2466863" y="2539250"/>
              <a:ext cx="3354332" cy="266903"/>
              <a:chOff x="2195736" y="5682377"/>
              <a:chExt cx="3354332" cy="266903"/>
            </a:xfrm>
          </p:grpSpPr>
          <p:sp>
            <p:nvSpPr>
              <p:cNvPr id="205" name="Rectangle 64">
                <a:extLst>
                  <a:ext uri="{FF2B5EF4-FFF2-40B4-BE49-F238E27FC236}">
                    <a16:creationId xmlns:a16="http://schemas.microsoft.com/office/drawing/2014/main" id="{574FA1EE-EB13-4D9C-B80D-8A071A1C0BDE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06" name="Rectangle 65">
                <a:extLst>
                  <a:ext uri="{FF2B5EF4-FFF2-40B4-BE49-F238E27FC236}">
                    <a16:creationId xmlns:a16="http://schemas.microsoft.com/office/drawing/2014/main" id="{7F4CE65C-6F0E-4818-8163-5F9066D41B58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07" name="Rectangle 66">
                <a:extLst>
                  <a:ext uri="{FF2B5EF4-FFF2-40B4-BE49-F238E27FC236}">
                    <a16:creationId xmlns:a16="http://schemas.microsoft.com/office/drawing/2014/main" id="{F403F025-24D9-468D-8A2B-2868D938F930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08" name="Rectangle 67">
                <a:extLst>
                  <a:ext uri="{FF2B5EF4-FFF2-40B4-BE49-F238E27FC236}">
                    <a16:creationId xmlns:a16="http://schemas.microsoft.com/office/drawing/2014/main" id="{C885024B-ECEA-451B-AAC2-9DBA238ECA15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209" name="Rectangle 68">
                <a:extLst>
                  <a:ext uri="{FF2B5EF4-FFF2-40B4-BE49-F238E27FC236}">
                    <a16:creationId xmlns:a16="http://schemas.microsoft.com/office/drawing/2014/main" id="{D4951EAA-EC90-4332-A2AE-2EDD5B306437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210" name="Rectangle 71">
                <a:extLst>
                  <a:ext uri="{FF2B5EF4-FFF2-40B4-BE49-F238E27FC236}">
                    <a16:creationId xmlns:a16="http://schemas.microsoft.com/office/drawing/2014/main" id="{2A9591BA-85DF-4A19-8617-B95AB18F1502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11" name="Rectangle 72">
                <a:extLst>
                  <a:ext uri="{FF2B5EF4-FFF2-40B4-BE49-F238E27FC236}">
                    <a16:creationId xmlns:a16="http://schemas.microsoft.com/office/drawing/2014/main" id="{6CC12DC4-CB03-4027-800B-83041168309A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6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</a:t>
            </a:r>
            <a:r>
              <a:rPr dirty="0"/>
              <a:t>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/>
          <p:nvPr/>
        </p:nvSpPr>
        <p:spPr>
          <a:xfrm>
            <a:off x="1172866" y="2448737"/>
            <a:ext cx="228600" cy="2961640"/>
          </a:xfrm>
          <a:custGeom>
            <a:avLst/>
            <a:gdLst/>
            <a:ahLst/>
            <a:cxnLst/>
            <a:rect l="l" t="t" r="r" b="b"/>
            <a:pathLst>
              <a:path w="228600" h="2961640">
                <a:moveTo>
                  <a:pt x="228600" y="2961462"/>
                </a:moveTo>
                <a:lnTo>
                  <a:pt x="161093" y="2928382"/>
                </a:lnTo>
                <a:lnTo>
                  <a:pt x="136351" y="2891269"/>
                </a:lnTo>
                <a:lnTo>
                  <a:pt x="120126" y="2844204"/>
                </a:lnTo>
                <a:lnTo>
                  <a:pt x="114300" y="2790012"/>
                </a:lnTo>
                <a:lnTo>
                  <a:pt x="114300" y="1652181"/>
                </a:lnTo>
                <a:lnTo>
                  <a:pt x="108473" y="1597988"/>
                </a:lnTo>
                <a:lnTo>
                  <a:pt x="92248" y="1550924"/>
                </a:lnTo>
                <a:lnTo>
                  <a:pt x="67506" y="1513810"/>
                </a:lnTo>
                <a:lnTo>
                  <a:pt x="36129" y="1489471"/>
                </a:lnTo>
                <a:lnTo>
                  <a:pt x="0" y="1480731"/>
                </a:lnTo>
                <a:lnTo>
                  <a:pt x="36129" y="1471990"/>
                </a:lnTo>
                <a:lnTo>
                  <a:pt x="67506" y="1447651"/>
                </a:lnTo>
                <a:lnTo>
                  <a:pt x="92248" y="1410538"/>
                </a:lnTo>
                <a:lnTo>
                  <a:pt x="108473" y="1363473"/>
                </a:lnTo>
                <a:lnTo>
                  <a:pt x="114300" y="13092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3655884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560" y="1493511"/>
            <a:ext cx="31127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2000" b="1" spc="-5" dirty="0">
                <a:latin typeface="Calibri"/>
                <a:cs typeface="Calibri"/>
              </a:rPr>
              <a:t>直接映射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lang="zh-CN" altLang="en-US" sz="2000" b="1" spc="-5" dirty="0">
                <a:latin typeface="Calibri"/>
                <a:cs typeface="Calibri"/>
              </a:rPr>
              <a:t>每一组只有一行</a:t>
            </a:r>
            <a:r>
              <a:rPr sz="2000" b="1" spc="-5" dirty="0">
                <a:latin typeface="Calibri"/>
                <a:cs typeface="Calibri"/>
              </a:rPr>
              <a:t>  </a:t>
            </a:r>
            <a:endParaRPr lang="en-US" sz="20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2000" b="1" spc="-5" dirty="0">
                <a:latin typeface="Calibri"/>
                <a:cs typeface="Calibri"/>
              </a:rPr>
              <a:t>假设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lang="zh-CN" altLang="en-US" sz="2000" b="1" spc="-5" dirty="0">
                <a:latin typeface="Calibri"/>
                <a:cs typeface="Calibri"/>
              </a:rPr>
              <a:t>缓存块大小为</a:t>
            </a:r>
            <a:r>
              <a:rPr lang="en-US" altLang="zh-CN" sz="2000" b="1" spc="-5" dirty="0">
                <a:latin typeface="Calibri"/>
                <a:cs typeface="Calibri"/>
              </a:rPr>
              <a:t>8</a:t>
            </a:r>
            <a:r>
              <a:rPr lang="zh-CN" altLang="en-US" sz="2000" b="1" spc="-5" dirty="0">
                <a:latin typeface="Calibri"/>
                <a:cs typeface="Calibri"/>
              </a:rPr>
              <a:t>字节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4C3E612-7E10-4397-B239-25FB44A6EA9E}"/>
              </a:ext>
            </a:extLst>
          </p:cNvPr>
          <p:cNvGrpSpPr/>
          <p:nvPr/>
        </p:nvGrpSpPr>
        <p:grpSpPr>
          <a:xfrm>
            <a:off x="1461178" y="2348880"/>
            <a:ext cx="3462430" cy="418603"/>
            <a:chOff x="2510568" y="3298429"/>
            <a:chExt cx="3462430" cy="418603"/>
          </a:xfrm>
        </p:grpSpPr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ED355BCA-3510-424E-875D-C9F348BB40B5}"/>
                </a:ext>
              </a:extLst>
            </p:cNvPr>
            <p:cNvSpPr/>
            <p:nvPr/>
          </p:nvSpPr>
          <p:spPr bwMode="auto">
            <a:xfrm>
              <a:off x="2510568" y="3298429"/>
              <a:ext cx="3462430" cy="418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ECA967B-83E0-416D-809E-51BF96C14BC8}"/>
                </a:ext>
              </a:extLst>
            </p:cNvPr>
            <p:cNvGrpSpPr/>
            <p:nvPr/>
          </p:nvGrpSpPr>
          <p:grpSpPr>
            <a:xfrm>
              <a:off x="2566175" y="3390783"/>
              <a:ext cx="3354332" cy="266903"/>
              <a:chOff x="2195736" y="5682377"/>
              <a:chExt cx="3354332" cy="266903"/>
            </a:xfrm>
          </p:grpSpPr>
          <p:sp>
            <p:nvSpPr>
              <p:cNvPr id="46" name="Rectangle 64">
                <a:extLst>
                  <a:ext uri="{FF2B5EF4-FFF2-40B4-BE49-F238E27FC236}">
                    <a16:creationId xmlns:a16="http://schemas.microsoft.com/office/drawing/2014/main" id="{A0458AFE-194C-41D6-AD56-54989E236BCC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7" name="Rectangle 65">
                <a:extLst>
                  <a:ext uri="{FF2B5EF4-FFF2-40B4-BE49-F238E27FC236}">
                    <a16:creationId xmlns:a16="http://schemas.microsoft.com/office/drawing/2014/main" id="{2F93464F-E95D-474D-89E8-AF28B71BD600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8" name="Rectangle 66">
                <a:extLst>
                  <a:ext uri="{FF2B5EF4-FFF2-40B4-BE49-F238E27FC236}">
                    <a16:creationId xmlns:a16="http://schemas.microsoft.com/office/drawing/2014/main" id="{4538AB94-B345-4871-8CC9-2E709A7D38B8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9" name="Rectangle 67">
                <a:extLst>
                  <a:ext uri="{FF2B5EF4-FFF2-40B4-BE49-F238E27FC236}">
                    <a16:creationId xmlns:a16="http://schemas.microsoft.com/office/drawing/2014/main" id="{5841AE36-6037-476A-8B6A-6D70820C2338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50" name="Rectangle 68">
                <a:extLst>
                  <a:ext uri="{FF2B5EF4-FFF2-40B4-BE49-F238E27FC236}">
                    <a16:creationId xmlns:a16="http://schemas.microsoft.com/office/drawing/2014/main" id="{9E92813C-52E7-494A-A8E4-50B6F309EF49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51" name="Rectangle 71">
                <a:extLst>
                  <a:ext uri="{FF2B5EF4-FFF2-40B4-BE49-F238E27FC236}">
                    <a16:creationId xmlns:a16="http://schemas.microsoft.com/office/drawing/2014/main" id="{03639597-F9D1-4662-B48F-AB45CAC87086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52" name="Rectangle 72">
                <a:extLst>
                  <a:ext uri="{FF2B5EF4-FFF2-40B4-BE49-F238E27FC236}">
                    <a16:creationId xmlns:a16="http://schemas.microsoft.com/office/drawing/2014/main" id="{409142CB-C505-43F6-8CCF-BA09D10C9900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51F0C55-E589-442C-8333-1C7BAA3A06BE}"/>
              </a:ext>
            </a:extLst>
          </p:cNvPr>
          <p:cNvGrpSpPr/>
          <p:nvPr/>
        </p:nvGrpSpPr>
        <p:grpSpPr>
          <a:xfrm>
            <a:off x="1461178" y="5085184"/>
            <a:ext cx="3462430" cy="418603"/>
            <a:chOff x="2510568" y="3298429"/>
            <a:chExt cx="3462430" cy="418603"/>
          </a:xfrm>
        </p:grpSpPr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1F4C302D-E655-4146-87BB-A37853567EB0}"/>
                </a:ext>
              </a:extLst>
            </p:cNvPr>
            <p:cNvSpPr/>
            <p:nvPr/>
          </p:nvSpPr>
          <p:spPr bwMode="auto">
            <a:xfrm>
              <a:off x="2510568" y="3298429"/>
              <a:ext cx="3462430" cy="418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31C2631-BBA4-4528-87A2-642F992BB3AA}"/>
                </a:ext>
              </a:extLst>
            </p:cNvPr>
            <p:cNvGrpSpPr/>
            <p:nvPr/>
          </p:nvGrpSpPr>
          <p:grpSpPr>
            <a:xfrm>
              <a:off x="2566175" y="3390783"/>
              <a:ext cx="3354332" cy="266903"/>
              <a:chOff x="2195736" y="5682377"/>
              <a:chExt cx="3354332" cy="266903"/>
            </a:xfrm>
          </p:grpSpPr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A3BA3A3F-8631-4A44-92EE-640A40DE26AA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58" name="Rectangle 65">
                <a:extLst>
                  <a:ext uri="{FF2B5EF4-FFF2-40B4-BE49-F238E27FC236}">
                    <a16:creationId xmlns:a16="http://schemas.microsoft.com/office/drawing/2014/main" id="{69E02D8F-69A5-4F92-ABDB-78C01F3025AE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59" name="Rectangle 66">
                <a:extLst>
                  <a:ext uri="{FF2B5EF4-FFF2-40B4-BE49-F238E27FC236}">
                    <a16:creationId xmlns:a16="http://schemas.microsoft.com/office/drawing/2014/main" id="{0E3F9C19-0330-4092-967C-7F49E14D29F5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0" name="Rectangle 67">
                <a:extLst>
                  <a:ext uri="{FF2B5EF4-FFF2-40B4-BE49-F238E27FC236}">
                    <a16:creationId xmlns:a16="http://schemas.microsoft.com/office/drawing/2014/main" id="{93868720-B93D-478B-B155-C1AE63EF8146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61" name="Rectangle 68">
                <a:extLst>
                  <a:ext uri="{FF2B5EF4-FFF2-40B4-BE49-F238E27FC236}">
                    <a16:creationId xmlns:a16="http://schemas.microsoft.com/office/drawing/2014/main" id="{FC02226A-09C9-47F5-9798-9E0B0D48E598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62" name="Rectangle 71">
                <a:extLst>
                  <a:ext uri="{FF2B5EF4-FFF2-40B4-BE49-F238E27FC236}">
                    <a16:creationId xmlns:a16="http://schemas.microsoft.com/office/drawing/2014/main" id="{4B295B6E-3261-4F0D-AAE7-0CFF9BD3FF5D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63" name="Rectangle 72">
                <a:extLst>
                  <a:ext uri="{FF2B5EF4-FFF2-40B4-BE49-F238E27FC236}">
                    <a16:creationId xmlns:a16="http://schemas.microsoft.com/office/drawing/2014/main" id="{D948288C-42AE-4C26-9B1F-6636FC902EE6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EFB6A3F-9288-4F17-A86E-932CA12EF242}"/>
              </a:ext>
            </a:extLst>
          </p:cNvPr>
          <p:cNvGrpSpPr/>
          <p:nvPr/>
        </p:nvGrpSpPr>
        <p:grpSpPr>
          <a:xfrm>
            <a:off x="1461178" y="2804931"/>
            <a:ext cx="3462430" cy="418603"/>
            <a:chOff x="2510568" y="3298429"/>
            <a:chExt cx="3462430" cy="418603"/>
          </a:xfrm>
        </p:grpSpPr>
        <p:sp>
          <p:nvSpPr>
            <p:cNvPr id="65" name="Rectangle 33">
              <a:extLst>
                <a:ext uri="{FF2B5EF4-FFF2-40B4-BE49-F238E27FC236}">
                  <a16:creationId xmlns:a16="http://schemas.microsoft.com/office/drawing/2014/main" id="{5A447460-0B30-4CD5-82DF-40098500E45D}"/>
                </a:ext>
              </a:extLst>
            </p:cNvPr>
            <p:cNvSpPr/>
            <p:nvPr/>
          </p:nvSpPr>
          <p:spPr bwMode="auto">
            <a:xfrm>
              <a:off x="2510568" y="3298429"/>
              <a:ext cx="3462430" cy="418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F4E5D4E0-07E3-41F3-AF3B-2A065910010F}"/>
                </a:ext>
              </a:extLst>
            </p:cNvPr>
            <p:cNvGrpSpPr/>
            <p:nvPr/>
          </p:nvGrpSpPr>
          <p:grpSpPr>
            <a:xfrm>
              <a:off x="2566175" y="3390783"/>
              <a:ext cx="3354332" cy="266903"/>
              <a:chOff x="2195736" y="5682377"/>
              <a:chExt cx="3354332" cy="266903"/>
            </a:xfrm>
          </p:grpSpPr>
          <p:sp>
            <p:nvSpPr>
              <p:cNvPr id="67" name="Rectangle 64">
                <a:extLst>
                  <a:ext uri="{FF2B5EF4-FFF2-40B4-BE49-F238E27FC236}">
                    <a16:creationId xmlns:a16="http://schemas.microsoft.com/office/drawing/2014/main" id="{F31AE3BD-3CC5-49BC-94BA-19E190067E08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8" name="Rectangle 65">
                <a:extLst>
                  <a:ext uri="{FF2B5EF4-FFF2-40B4-BE49-F238E27FC236}">
                    <a16:creationId xmlns:a16="http://schemas.microsoft.com/office/drawing/2014/main" id="{E848FCBF-7702-497E-951E-850E85E98494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9" name="Rectangle 66">
                <a:extLst>
                  <a:ext uri="{FF2B5EF4-FFF2-40B4-BE49-F238E27FC236}">
                    <a16:creationId xmlns:a16="http://schemas.microsoft.com/office/drawing/2014/main" id="{A1E0D8B9-5D98-4464-9036-A18D220D5EE5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70" name="Rectangle 67">
                <a:extLst>
                  <a:ext uri="{FF2B5EF4-FFF2-40B4-BE49-F238E27FC236}">
                    <a16:creationId xmlns:a16="http://schemas.microsoft.com/office/drawing/2014/main" id="{8506FA59-2722-4F08-8302-1211328917B9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71" name="Rectangle 68">
                <a:extLst>
                  <a:ext uri="{FF2B5EF4-FFF2-40B4-BE49-F238E27FC236}">
                    <a16:creationId xmlns:a16="http://schemas.microsoft.com/office/drawing/2014/main" id="{CDCD142A-2A6F-4F84-8CA0-1560D42AEAB9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04BAC2A-BF5D-4A65-BBEF-5A1F77C9DB08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4EE9591-F86F-448E-AA20-5C77C7BD574F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6092FF3-15F2-4FC2-BE2F-FB7283C36174}"/>
              </a:ext>
            </a:extLst>
          </p:cNvPr>
          <p:cNvGrpSpPr/>
          <p:nvPr/>
        </p:nvGrpSpPr>
        <p:grpSpPr>
          <a:xfrm>
            <a:off x="1461178" y="3260982"/>
            <a:ext cx="3462430" cy="418603"/>
            <a:chOff x="2510568" y="3298429"/>
            <a:chExt cx="3462430" cy="418603"/>
          </a:xfrm>
        </p:grpSpPr>
        <p:sp>
          <p:nvSpPr>
            <p:cNvPr id="75" name="Rectangle 33">
              <a:extLst>
                <a:ext uri="{FF2B5EF4-FFF2-40B4-BE49-F238E27FC236}">
                  <a16:creationId xmlns:a16="http://schemas.microsoft.com/office/drawing/2014/main" id="{010A044A-9B3F-4D76-BFF7-EA6EAC72D44A}"/>
                </a:ext>
              </a:extLst>
            </p:cNvPr>
            <p:cNvSpPr/>
            <p:nvPr/>
          </p:nvSpPr>
          <p:spPr bwMode="auto">
            <a:xfrm>
              <a:off x="2510568" y="3298429"/>
              <a:ext cx="3462430" cy="418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8F9EA47C-CD32-4887-BE88-CC11A2B06CF8}"/>
                </a:ext>
              </a:extLst>
            </p:cNvPr>
            <p:cNvGrpSpPr/>
            <p:nvPr/>
          </p:nvGrpSpPr>
          <p:grpSpPr>
            <a:xfrm>
              <a:off x="2566175" y="3390783"/>
              <a:ext cx="3354332" cy="266903"/>
              <a:chOff x="2195736" y="5682377"/>
              <a:chExt cx="3354332" cy="266903"/>
            </a:xfrm>
          </p:grpSpPr>
          <p:sp>
            <p:nvSpPr>
              <p:cNvPr id="77" name="Rectangle 64">
                <a:extLst>
                  <a:ext uri="{FF2B5EF4-FFF2-40B4-BE49-F238E27FC236}">
                    <a16:creationId xmlns:a16="http://schemas.microsoft.com/office/drawing/2014/main" id="{220045EC-E349-44CF-BCA6-19D2E10B0775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78" name="Rectangle 65">
                <a:extLst>
                  <a:ext uri="{FF2B5EF4-FFF2-40B4-BE49-F238E27FC236}">
                    <a16:creationId xmlns:a16="http://schemas.microsoft.com/office/drawing/2014/main" id="{0029A89D-D781-45E2-86F7-5A6BFFCE5857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9" name="Rectangle 66">
                <a:extLst>
                  <a:ext uri="{FF2B5EF4-FFF2-40B4-BE49-F238E27FC236}">
                    <a16:creationId xmlns:a16="http://schemas.microsoft.com/office/drawing/2014/main" id="{1599F56D-76EE-4545-AE38-D32AECD948B4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0" name="Rectangle 67">
                <a:extLst>
                  <a:ext uri="{FF2B5EF4-FFF2-40B4-BE49-F238E27FC236}">
                    <a16:creationId xmlns:a16="http://schemas.microsoft.com/office/drawing/2014/main" id="{3256D1CF-3501-4225-8E0B-F7AB2527112B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81" name="Rectangle 68">
                <a:extLst>
                  <a:ext uri="{FF2B5EF4-FFF2-40B4-BE49-F238E27FC236}">
                    <a16:creationId xmlns:a16="http://schemas.microsoft.com/office/drawing/2014/main" id="{8CD60BBB-5192-4AB6-BA6E-24FE6B8AE5A8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82" name="Rectangle 71">
                <a:extLst>
                  <a:ext uri="{FF2B5EF4-FFF2-40B4-BE49-F238E27FC236}">
                    <a16:creationId xmlns:a16="http://schemas.microsoft.com/office/drawing/2014/main" id="{62D9DBB4-1215-4CA1-9755-70C924EFE842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83" name="Rectangle 72">
                <a:extLst>
                  <a:ext uri="{FF2B5EF4-FFF2-40B4-BE49-F238E27FC236}">
                    <a16:creationId xmlns:a16="http://schemas.microsoft.com/office/drawing/2014/main" id="{4C6880D5-CA14-4025-9B22-C7893F14095E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55F416E-7053-42AF-8AD4-436F9491D543}"/>
              </a:ext>
            </a:extLst>
          </p:cNvPr>
          <p:cNvGrpSpPr/>
          <p:nvPr/>
        </p:nvGrpSpPr>
        <p:grpSpPr>
          <a:xfrm>
            <a:off x="1461178" y="3717033"/>
            <a:ext cx="3462430" cy="418603"/>
            <a:chOff x="2510568" y="3298429"/>
            <a:chExt cx="3462430" cy="418603"/>
          </a:xfrm>
        </p:grpSpPr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D989A7EE-9C93-4565-803B-16EB37D2D4FB}"/>
                </a:ext>
              </a:extLst>
            </p:cNvPr>
            <p:cNvSpPr/>
            <p:nvPr/>
          </p:nvSpPr>
          <p:spPr bwMode="auto">
            <a:xfrm>
              <a:off x="2510568" y="3298429"/>
              <a:ext cx="3462430" cy="418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C8174D69-484E-49A9-90BF-A6C1A3BFE0F4}"/>
                </a:ext>
              </a:extLst>
            </p:cNvPr>
            <p:cNvGrpSpPr/>
            <p:nvPr/>
          </p:nvGrpSpPr>
          <p:grpSpPr>
            <a:xfrm>
              <a:off x="2566175" y="3390783"/>
              <a:ext cx="3354332" cy="266903"/>
              <a:chOff x="2195736" y="5682377"/>
              <a:chExt cx="3354332" cy="266903"/>
            </a:xfrm>
          </p:grpSpPr>
          <p:sp>
            <p:nvSpPr>
              <p:cNvPr id="87" name="Rectangle 64">
                <a:extLst>
                  <a:ext uri="{FF2B5EF4-FFF2-40B4-BE49-F238E27FC236}">
                    <a16:creationId xmlns:a16="http://schemas.microsoft.com/office/drawing/2014/main" id="{B528E6B2-5D21-42B3-AF9E-80AB663AAECD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88" name="Rectangle 65">
                <a:extLst>
                  <a:ext uri="{FF2B5EF4-FFF2-40B4-BE49-F238E27FC236}">
                    <a16:creationId xmlns:a16="http://schemas.microsoft.com/office/drawing/2014/main" id="{BA718701-7045-4ADA-86AC-836AC503F6EF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89" name="Rectangle 66">
                <a:extLst>
                  <a:ext uri="{FF2B5EF4-FFF2-40B4-BE49-F238E27FC236}">
                    <a16:creationId xmlns:a16="http://schemas.microsoft.com/office/drawing/2014/main" id="{8BBEE2F0-16F2-4378-9657-05A0185FCFAA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90" name="Rectangle 67">
                <a:extLst>
                  <a:ext uri="{FF2B5EF4-FFF2-40B4-BE49-F238E27FC236}">
                    <a16:creationId xmlns:a16="http://schemas.microsoft.com/office/drawing/2014/main" id="{372978F1-18CF-4A06-9001-BB2666A671B3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91" name="Rectangle 68">
                <a:extLst>
                  <a:ext uri="{FF2B5EF4-FFF2-40B4-BE49-F238E27FC236}">
                    <a16:creationId xmlns:a16="http://schemas.microsoft.com/office/drawing/2014/main" id="{66063E63-392D-4D54-8ACD-3B72D4E5AFE4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92" name="Rectangle 71">
                <a:extLst>
                  <a:ext uri="{FF2B5EF4-FFF2-40B4-BE49-F238E27FC236}">
                    <a16:creationId xmlns:a16="http://schemas.microsoft.com/office/drawing/2014/main" id="{5A847B07-4A64-4C97-8399-17F61E6EE8E1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93" name="Rectangle 72">
                <a:extLst>
                  <a:ext uri="{FF2B5EF4-FFF2-40B4-BE49-F238E27FC236}">
                    <a16:creationId xmlns:a16="http://schemas.microsoft.com/office/drawing/2014/main" id="{8D858BD7-AE4D-48BA-B138-A0FCE4A682F6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DEE7D53-A783-4B3F-B785-B419515D6373}"/>
              </a:ext>
            </a:extLst>
          </p:cNvPr>
          <p:cNvGrpSpPr/>
          <p:nvPr/>
        </p:nvGrpSpPr>
        <p:grpSpPr>
          <a:xfrm>
            <a:off x="1461178" y="4173084"/>
            <a:ext cx="3462430" cy="418603"/>
            <a:chOff x="2510568" y="3298429"/>
            <a:chExt cx="3462430" cy="418603"/>
          </a:xfrm>
        </p:grpSpPr>
        <p:sp>
          <p:nvSpPr>
            <p:cNvPr id="95" name="Rectangle 33">
              <a:extLst>
                <a:ext uri="{FF2B5EF4-FFF2-40B4-BE49-F238E27FC236}">
                  <a16:creationId xmlns:a16="http://schemas.microsoft.com/office/drawing/2014/main" id="{6751AC74-A6B0-437E-A808-8977F2ED1A73}"/>
                </a:ext>
              </a:extLst>
            </p:cNvPr>
            <p:cNvSpPr/>
            <p:nvPr/>
          </p:nvSpPr>
          <p:spPr bwMode="auto">
            <a:xfrm>
              <a:off x="2510568" y="3298429"/>
              <a:ext cx="3462430" cy="418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660D6C05-CD67-4024-BA43-15927937F971}"/>
                </a:ext>
              </a:extLst>
            </p:cNvPr>
            <p:cNvGrpSpPr/>
            <p:nvPr/>
          </p:nvGrpSpPr>
          <p:grpSpPr>
            <a:xfrm>
              <a:off x="2566175" y="3390783"/>
              <a:ext cx="3354332" cy="266903"/>
              <a:chOff x="2195736" y="5682377"/>
              <a:chExt cx="3354332" cy="266903"/>
            </a:xfrm>
          </p:grpSpPr>
          <p:sp>
            <p:nvSpPr>
              <p:cNvPr id="97" name="Rectangle 64">
                <a:extLst>
                  <a:ext uri="{FF2B5EF4-FFF2-40B4-BE49-F238E27FC236}">
                    <a16:creationId xmlns:a16="http://schemas.microsoft.com/office/drawing/2014/main" id="{FD755225-7C84-4C87-B6BD-30E64A9B60BA}"/>
                  </a:ext>
                </a:extLst>
              </p:cNvPr>
              <p:cNvSpPr/>
              <p:nvPr/>
            </p:nvSpPr>
            <p:spPr bwMode="auto">
              <a:xfrm>
                <a:off x="36450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98" name="Rectangle 65">
                <a:extLst>
                  <a:ext uri="{FF2B5EF4-FFF2-40B4-BE49-F238E27FC236}">
                    <a16:creationId xmlns:a16="http://schemas.microsoft.com/office/drawing/2014/main" id="{52719657-1342-4A66-B053-BABEB6176594}"/>
                  </a:ext>
                </a:extLst>
              </p:cNvPr>
              <p:cNvSpPr/>
              <p:nvPr/>
            </p:nvSpPr>
            <p:spPr bwMode="auto">
              <a:xfrm>
                <a:off x="3917673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99" name="Rectangle 66">
                <a:extLst>
                  <a:ext uri="{FF2B5EF4-FFF2-40B4-BE49-F238E27FC236}">
                    <a16:creationId xmlns:a16="http://schemas.microsoft.com/office/drawing/2014/main" id="{34FB46D3-15A8-4113-B08C-F937BB8EDBE8}"/>
                  </a:ext>
                </a:extLst>
              </p:cNvPr>
              <p:cNvSpPr/>
              <p:nvPr/>
            </p:nvSpPr>
            <p:spPr bwMode="auto">
              <a:xfrm>
                <a:off x="4178468" y="5682377"/>
                <a:ext cx="27260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00" name="Rectangle 67">
                <a:extLst>
                  <a:ext uri="{FF2B5EF4-FFF2-40B4-BE49-F238E27FC236}">
                    <a16:creationId xmlns:a16="http://schemas.microsoft.com/office/drawing/2014/main" id="{0CA8D48F-D89E-461F-99B4-517CE1B81162}"/>
                  </a:ext>
                </a:extLst>
              </p:cNvPr>
              <p:cNvSpPr/>
              <p:nvPr/>
            </p:nvSpPr>
            <p:spPr bwMode="auto">
              <a:xfrm>
                <a:off x="5092868" y="5682377"/>
                <a:ext cx="457200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01" name="Rectangle 68">
                <a:extLst>
                  <a:ext uri="{FF2B5EF4-FFF2-40B4-BE49-F238E27FC236}">
                    <a16:creationId xmlns:a16="http://schemas.microsoft.com/office/drawing/2014/main" id="{3C857859-132F-451B-B5F1-A130D5CB8654}"/>
                  </a:ext>
                </a:extLst>
              </p:cNvPr>
              <p:cNvSpPr/>
              <p:nvPr/>
            </p:nvSpPr>
            <p:spPr bwMode="auto">
              <a:xfrm>
                <a:off x="4451073" y="5682377"/>
                <a:ext cx="6417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F554AD1C-1E1A-4F39-94FF-65B95620D80C}"/>
                  </a:ext>
                </a:extLst>
              </p:cNvPr>
              <p:cNvSpPr/>
              <p:nvPr/>
            </p:nvSpPr>
            <p:spPr bwMode="auto">
              <a:xfrm>
                <a:off x="2742478" y="5682377"/>
                <a:ext cx="717995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标记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FC24597F-D4E9-43B0-8F74-635829762AEE}"/>
                  </a:ext>
                </a:extLst>
              </p:cNvPr>
              <p:cNvSpPr/>
              <p:nvPr/>
            </p:nvSpPr>
            <p:spPr bwMode="auto">
              <a:xfrm>
                <a:off x="2195736" y="5682377"/>
                <a:ext cx="504056" cy="26690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dirty="0">
                    <a:latin typeface="Calibri" pitchFamily="34" charset="0"/>
                  </a:rPr>
                  <a:t>有效</a:t>
                </a: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B9D9805-31DF-4080-8079-9530BED98749}"/>
              </a:ext>
            </a:extLst>
          </p:cNvPr>
          <p:cNvSpPr txBox="1"/>
          <p:nvPr/>
        </p:nvSpPr>
        <p:spPr>
          <a:xfrm>
            <a:off x="1461178" y="4656506"/>
            <a:ext cx="346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itchFamily="34" charset="0"/>
              </a:rPr>
              <a:t>……</a:t>
            </a:r>
            <a:endParaRPr lang="zh-CN" altLang="en-US" dirty="0">
              <a:latin typeface="Calibri" pitchFamily="34" charset="0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29F3EA6-CE42-4B52-B04A-CB639F016A85}"/>
              </a:ext>
            </a:extLst>
          </p:cNvPr>
          <p:cNvGrpSpPr/>
          <p:nvPr/>
        </p:nvGrpSpPr>
        <p:grpSpPr>
          <a:xfrm>
            <a:off x="4966294" y="2023012"/>
            <a:ext cx="3175150" cy="1339021"/>
            <a:chOff x="4966294" y="2023012"/>
            <a:chExt cx="3175150" cy="1339021"/>
          </a:xfrm>
        </p:grpSpPr>
        <p:sp>
          <p:nvSpPr>
            <p:cNvPr id="32" name="object 32"/>
            <p:cNvSpPr/>
            <p:nvPr/>
          </p:nvSpPr>
          <p:spPr>
            <a:xfrm>
              <a:off x="4966294" y="2625150"/>
              <a:ext cx="2195416" cy="418465"/>
            </a:xfrm>
            <a:custGeom>
              <a:avLst/>
              <a:gdLst/>
              <a:ahLst/>
              <a:cxnLst/>
              <a:rect l="l" t="t" r="r" b="b"/>
              <a:pathLst>
                <a:path w="2260600" h="418464">
                  <a:moveTo>
                    <a:pt x="2260587" y="0"/>
                  </a:moveTo>
                  <a:lnTo>
                    <a:pt x="2260587" y="417893"/>
                  </a:lnTo>
                  <a:lnTo>
                    <a:pt x="0" y="417893"/>
                  </a:lnTo>
                </a:path>
              </a:pathLst>
            </a:custGeom>
            <a:ln w="25400">
              <a:solidFill>
                <a:srgbClr val="000000"/>
              </a:solidFill>
              <a:headEnd type="none" w="med" len="med"/>
              <a:tailEnd type="triangle" w="med" len="me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9">
              <a:extLst>
                <a:ext uri="{FF2B5EF4-FFF2-40B4-BE49-F238E27FC236}">
                  <a16:creationId xmlns:a16="http://schemas.microsoft.com/office/drawing/2014/main" id="{B9722F8B-B995-406C-B2F8-CA732D81110B}"/>
                </a:ext>
              </a:extLst>
            </p:cNvPr>
            <p:cNvSpPr/>
            <p:nvPr/>
          </p:nvSpPr>
          <p:spPr>
            <a:xfrm>
              <a:off x="5868144" y="2346417"/>
              <a:ext cx="990600" cy="271145"/>
            </a:xfrm>
            <a:custGeom>
              <a:avLst/>
              <a:gdLst/>
              <a:ahLst/>
              <a:cxnLst/>
              <a:rect l="l" t="t" r="r" b="b"/>
              <a:pathLst>
                <a:path w="990600" h="271144">
                  <a:moveTo>
                    <a:pt x="0" y="0"/>
                  </a:moveTo>
                  <a:lnTo>
                    <a:pt x="990600" y="0"/>
                  </a:lnTo>
                  <a:lnTo>
                    <a:pt x="990600" y="270852"/>
                  </a:lnTo>
                  <a:lnTo>
                    <a:pt x="0" y="2708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8">
              <a:extLst>
                <a:ext uri="{FF2B5EF4-FFF2-40B4-BE49-F238E27FC236}">
                  <a16:creationId xmlns:a16="http://schemas.microsoft.com/office/drawing/2014/main" id="{094F6F47-BF8A-41CC-854F-B222C01E0347}"/>
                </a:ext>
              </a:extLst>
            </p:cNvPr>
            <p:cNvSpPr/>
            <p:nvPr/>
          </p:nvSpPr>
          <p:spPr>
            <a:xfrm>
              <a:off x="5868144" y="2346417"/>
              <a:ext cx="990600" cy="271145"/>
            </a:xfrm>
            <a:custGeom>
              <a:avLst/>
              <a:gdLst/>
              <a:ahLst/>
              <a:cxnLst/>
              <a:rect l="l" t="t" r="r" b="b"/>
              <a:pathLst>
                <a:path w="990600" h="271144">
                  <a:moveTo>
                    <a:pt x="0" y="0"/>
                  </a:moveTo>
                  <a:lnTo>
                    <a:pt x="990600" y="0"/>
                  </a:lnTo>
                  <a:lnTo>
                    <a:pt x="990600" y="270852"/>
                  </a:lnTo>
                  <a:lnTo>
                    <a:pt x="0" y="270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zh-CN" b="1" spc="-5" dirty="0">
                  <a:latin typeface="Calibri"/>
                  <a:cs typeface="Calibri"/>
                </a:rPr>
                <a:t>t </a:t>
              </a:r>
              <a:r>
                <a:rPr lang="zh-CN" altLang="en-US" b="1" spc="-10" dirty="0">
                  <a:latin typeface="Calibri"/>
                  <a:cs typeface="Calibri"/>
                </a:rPr>
                <a:t>位</a:t>
              </a:r>
              <a:endParaRPr dirty="0"/>
            </a:p>
          </p:txBody>
        </p:sp>
        <p:sp>
          <p:nvSpPr>
            <p:cNvPr id="117" name="object 59">
              <a:extLst>
                <a:ext uri="{FF2B5EF4-FFF2-40B4-BE49-F238E27FC236}">
                  <a16:creationId xmlns:a16="http://schemas.microsoft.com/office/drawing/2014/main" id="{A8DDC2D7-90FF-4139-B91D-2D4214593C88}"/>
                </a:ext>
              </a:extLst>
            </p:cNvPr>
            <p:cNvSpPr txBox="1"/>
            <p:nvPr/>
          </p:nvSpPr>
          <p:spPr>
            <a:xfrm>
              <a:off x="6076530" y="3085034"/>
              <a:ext cx="1085180" cy="276999"/>
            </a:xfrm>
            <a:prstGeom prst="rect">
              <a:avLst/>
            </a:prstGeom>
            <a:ln w="12700">
              <a:noFill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algn="ctr">
                <a:defRPr b="1" spc="-10">
                  <a:latin typeface="Calibri"/>
                  <a:cs typeface="Calibri"/>
                </a:defRPr>
              </a:lvl1pPr>
            </a:lstStyle>
            <a:p>
              <a:r>
                <a:rPr lang="zh-CN" altLang="en-US" b="0" dirty="0"/>
                <a:t>选择组</a:t>
              </a:r>
              <a:endParaRPr b="0" dirty="0"/>
            </a:p>
          </p:txBody>
        </p:sp>
        <p:sp>
          <p:nvSpPr>
            <p:cNvPr id="118" name="object 10">
              <a:extLst>
                <a:ext uri="{FF2B5EF4-FFF2-40B4-BE49-F238E27FC236}">
                  <a16:creationId xmlns:a16="http://schemas.microsoft.com/office/drawing/2014/main" id="{2AE85A59-67E5-4868-8C5C-F4786D11E650}"/>
                </a:ext>
              </a:extLst>
            </p:cNvPr>
            <p:cNvSpPr/>
            <p:nvPr/>
          </p:nvSpPr>
          <p:spPr>
            <a:xfrm>
              <a:off x="6858744" y="2346417"/>
              <a:ext cx="762000" cy="271145"/>
            </a:xfrm>
            <a:custGeom>
              <a:avLst/>
              <a:gdLst/>
              <a:ahLst/>
              <a:cxnLst/>
              <a:rect l="l" t="t" r="r" b="b"/>
              <a:pathLst>
                <a:path w="762000" h="271144">
                  <a:moveTo>
                    <a:pt x="0" y="0"/>
                  </a:moveTo>
                  <a:lnTo>
                    <a:pt x="762000" y="0"/>
                  </a:lnTo>
                  <a:lnTo>
                    <a:pt x="762000" y="270852"/>
                  </a:lnTo>
                  <a:lnTo>
                    <a:pt x="0" y="2708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ctr"/>
              <a:r>
                <a:rPr lang="en-US" altLang="zh-CN" b="1" spc="-10" dirty="0">
                  <a:latin typeface="Calibri"/>
                  <a:cs typeface="Calibri"/>
                </a:rPr>
                <a:t>0</a:t>
              </a:r>
              <a:r>
                <a:rPr lang="en-US" altLang="zh-CN" b="1" spc="-5" dirty="0">
                  <a:latin typeface="Calibri"/>
                  <a:cs typeface="Calibri"/>
                </a:rPr>
                <a:t>…</a:t>
              </a:r>
              <a:r>
                <a:rPr lang="en-US" altLang="zh-CN" b="1" spc="-10" dirty="0">
                  <a:latin typeface="Calibri"/>
                  <a:cs typeface="Calibri"/>
                </a:rPr>
                <a:t>0</a:t>
              </a:r>
              <a:r>
                <a:rPr lang="en-US" altLang="zh-CN" b="1" spc="-5" dirty="0">
                  <a:latin typeface="Calibri"/>
                  <a:cs typeface="Calibri"/>
                </a:rPr>
                <a:t>1</a:t>
              </a:r>
              <a:endParaRPr dirty="0"/>
            </a:p>
          </p:txBody>
        </p:sp>
        <p:sp>
          <p:nvSpPr>
            <p:cNvPr id="119" name="object 11">
              <a:extLst>
                <a:ext uri="{FF2B5EF4-FFF2-40B4-BE49-F238E27FC236}">
                  <a16:creationId xmlns:a16="http://schemas.microsoft.com/office/drawing/2014/main" id="{630414B5-DCE1-4BBE-A4C6-43E6ADE4C55F}"/>
                </a:ext>
              </a:extLst>
            </p:cNvPr>
            <p:cNvSpPr/>
            <p:nvPr/>
          </p:nvSpPr>
          <p:spPr>
            <a:xfrm>
              <a:off x="7620744" y="2346417"/>
              <a:ext cx="520700" cy="271145"/>
            </a:xfrm>
            <a:custGeom>
              <a:avLst/>
              <a:gdLst/>
              <a:ahLst/>
              <a:cxnLst/>
              <a:rect l="l" t="t" r="r" b="b"/>
              <a:pathLst>
                <a:path w="520700" h="271144">
                  <a:moveTo>
                    <a:pt x="0" y="0"/>
                  </a:moveTo>
                  <a:lnTo>
                    <a:pt x="520522" y="0"/>
                  </a:lnTo>
                  <a:lnTo>
                    <a:pt x="520522" y="270852"/>
                  </a:lnTo>
                  <a:lnTo>
                    <a:pt x="0" y="2708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ctr"/>
              <a:r>
                <a:rPr lang="en-US" altLang="zh-CN" b="1" spc="-10" dirty="0">
                  <a:latin typeface="Calibri"/>
                  <a:cs typeface="Calibri"/>
                </a:rPr>
                <a:t>100</a:t>
              </a:r>
              <a:endParaRPr dirty="0"/>
            </a:p>
          </p:txBody>
        </p:sp>
        <p:sp>
          <p:nvSpPr>
            <p:cNvPr id="120" name="object 9">
              <a:extLst>
                <a:ext uri="{FF2B5EF4-FFF2-40B4-BE49-F238E27FC236}">
                  <a16:creationId xmlns:a16="http://schemas.microsoft.com/office/drawing/2014/main" id="{A664D6D1-CC12-41F5-B78C-4C61E1E98AB0}"/>
                </a:ext>
              </a:extLst>
            </p:cNvPr>
            <p:cNvSpPr txBox="1"/>
            <p:nvPr/>
          </p:nvSpPr>
          <p:spPr>
            <a:xfrm>
              <a:off x="5050264" y="2023012"/>
              <a:ext cx="218948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800" b="1" spc="-5" dirty="0" err="1">
                  <a:latin typeface="Calibri"/>
                  <a:cs typeface="Calibri"/>
                </a:rPr>
                <a:t>I</a:t>
              </a:r>
              <a:r>
                <a:rPr sz="1800" b="1" spc="-5" dirty="0" err="1">
                  <a:latin typeface="Calibri"/>
                  <a:cs typeface="Calibri"/>
                </a:rPr>
                <a:t>nt</a:t>
              </a:r>
              <a:r>
                <a:rPr lang="zh-CN" altLang="en-US" sz="1800" b="1" spc="-5" dirty="0">
                  <a:latin typeface="Calibri"/>
                  <a:cs typeface="Calibri"/>
                </a:rPr>
                <a:t>地址</a:t>
              </a:r>
              <a:r>
                <a:rPr sz="1800" b="1" spc="-5" dirty="0">
                  <a:latin typeface="Calibri"/>
                  <a:cs typeface="Calibri"/>
                </a:rPr>
                <a:t>:</a:t>
              </a:r>
              <a:endParaRPr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02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35" name="object 35"/>
          <p:cNvSpPr/>
          <p:nvPr/>
        </p:nvSpPr>
        <p:spPr>
          <a:xfrm>
            <a:off x="4687963" y="3579932"/>
            <a:ext cx="2584325" cy="531792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35697" y="3444508"/>
            <a:ext cx="4065044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21536" y="3445302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20864" y="3152001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25" dirty="0">
                <a:latin typeface="Calibri"/>
                <a:cs typeface="Calibri"/>
              </a:rPr>
              <a:t>有效</a:t>
            </a:r>
            <a:r>
              <a:rPr sz="1800" dirty="0"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835696" y="3152001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dirty="0">
                <a:latin typeface="Calibri"/>
                <a:cs typeface="Calibri"/>
              </a:rPr>
              <a:t>+	</a:t>
            </a:r>
            <a:r>
              <a:rPr lang="zh-CN" altLang="en-US" spc="-10" dirty="0">
                <a:latin typeface="Calibri"/>
                <a:cs typeface="Calibri"/>
              </a:rPr>
              <a:t>匹配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lang="zh-CN" altLang="en-US" spc="-5" dirty="0">
                <a:latin typeface="Calibri"/>
                <a:cs typeface="Calibri"/>
              </a:rPr>
              <a:t>假设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是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zh-CN" altLang="en-US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33138" y="4599801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36279353-5156-4CFB-A2EB-216C3A016565}"/>
              </a:ext>
            </a:extLst>
          </p:cNvPr>
          <p:cNvSpPr txBox="1"/>
          <p:nvPr/>
        </p:nvSpPr>
        <p:spPr>
          <a:xfrm>
            <a:off x="611559" y="1493511"/>
            <a:ext cx="44606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2400" spc="-5" dirty="0">
                <a:latin typeface="Calibri"/>
                <a:cs typeface="Calibri"/>
              </a:rPr>
              <a:t>直接映射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lang="zh-CN" altLang="en-US" sz="2400" spc="-5" dirty="0">
                <a:latin typeface="Calibri"/>
                <a:cs typeface="Calibri"/>
              </a:rPr>
              <a:t>每一组只有一行</a:t>
            </a:r>
            <a:r>
              <a:rPr sz="2400" spc="-5" dirty="0">
                <a:latin typeface="Calibri"/>
                <a:cs typeface="Calibri"/>
              </a:rPr>
              <a:t>  </a:t>
            </a:r>
            <a:endParaRPr lang="en-US" sz="24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2400" spc="-5" dirty="0">
                <a:latin typeface="Calibri"/>
                <a:cs typeface="Calibri"/>
              </a:rPr>
              <a:t>假设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lang="zh-CN" altLang="en-US" sz="2400" spc="-5" dirty="0">
                <a:latin typeface="Calibri"/>
                <a:cs typeface="Calibri"/>
              </a:rPr>
              <a:t>缓存块大小为</a:t>
            </a:r>
            <a:r>
              <a:rPr lang="en-US" altLang="zh-CN" sz="2400" spc="-5" dirty="0">
                <a:latin typeface="Calibri"/>
                <a:cs typeface="Calibri"/>
              </a:rPr>
              <a:t>8</a:t>
            </a:r>
            <a:r>
              <a:rPr lang="zh-CN" altLang="en-US" sz="2400" spc="-5" dirty="0">
                <a:latin typeface="Calibri"/>
                <a:cs typeface="Calibri"/>
              </a:rPr>
              <a:t>字节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BA9775-572F-4462-9E1D-449CE851E941}"/>
              </a:ext>
            </a:extLst>
          </p:cNvPr>
          <p:cNvGrpSpPr/>
          <p:nvPr/>
        </p:nvGrpSpPr>
        <p:grpSpPr>
          <a:xfrm>
            <a:off x="921450" y="3861336"/>
            <a:ext cx="3758894" cy="418603"/>
            <a:chOff x="1289671" y="3254414"/>
            <a:chExt cx="3758894" cy="418603"/>
          </a:xfrm>
        </p:grpSpPr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78A2BCFB-5F83-4FE6-A48C-FBBE26BD135E}"/>
                </a:ext>
              </a:extLst>
            </p:cNvPr>
            <p:cNvSpPr/>
            <p:nvPr/>
          </p:nvSpPr>
          <p:spPr bwMode="auto">
            <a:xfrm>
              <a:off x="1289671" y="3254414"/>
              <a:ext cx="3758894" cy="418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BCE032CD-6BE7-4F9B-B513-DE3463E1A38B}"/>
                </a:ext>
              </a:extLst>
            </p:cNvPr>
            <p:cNvSpPr/>
            <p:nvPr/>
          </p:nvSpPr>
          <p:spPr bwMode="auto">
            <a:xfrm>
              <a:off x="2783264" y="3354388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2" name="Rectangle 65">
              <a:extLst>
                <a:ext uri="{FF2B5EF4-FFF2-40B4-BE49-F238E27FC236}">
                  <a16:creationId xmlns:a16="http://schemas.microsoft.com/office/drawing/2014/main" id="{6B45293F-66BF-4741-8760-36BA3649B69E}"/>
                </a:ext>
              </a:extLst>
            </p:cNvPr>
            <p:cNvSpPr/>
            <p:nvPr/>
          </p:nvSpPr>
          <p:spPr bwMode="auto">
            <a:xfrm>
              <a:off x="3045283" y="3354388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688275B0-623D-4B0B-BBED-6E83D8AA5FE1}"/>
                </a:ext>
              </a:extLst>
            </p:cNvPr>
            <p:cNvSpPr/>
            <p:nvPr/>
          </p:nvSpPr>
          <p:spPr bwMode="auto">
            <a:xfrm>
              <a:off x="3306078" y="3354388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6" name="Rectangle 71">
              <a:extLst>
                <a:ext uri="{FF2B5EF4-FFF2-40B4-BE49-F238E27FC236}">
                  <a16:creationId xmlns:a16="http://schemas.microsoft.com/office/drawing/2014/main" id="{83738A49-24AA-41D2-B114-F09FA8B6871C}"/>
                </a:ext>
              </a:extLst>
            </p:cNvPr>
            <p:cNvSpPr/>
            <p:nvPr/>
          </p:nvSpPr>
          <p:spPr bwMode="auto">
            <a:xfrm>
              <a:off x="1892020" y="3346768"/>
              <a:ext cx="717995" cy="266903"/>
            </a:xfrm>
            <a:prstGeom prst="rect">
              <a:avLst/>
            </a:prstGeom>
            <a:solidFill>
              <a:srgbClr val="FF7C8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Calibri" pitchFamily="34" charset="0"/>
                </a:rPr>
                <a:t>标记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7" name="Rectangle 72">
              <a:extLst>
                <a:ext uri="{FF2B5EF4-FFF2-40B4-BE49-F238E27FC236}">
                  <a16:creationId xmlns:a16="http://schemas.microsoft.com/office/drawing/2014/main" id="{D9DA22F0-E324-47C3-87BE-50EF914F6B4F}"/>
                </a:ext>
              </a:extLst>
            </p:cNvPr>
            <p:cNvSpPr/>
            <p:nvPr/>
          </p:nvSpPr>
          <p:spPr bwMode="auto">
            <a:xfrm>
              <a:off x="1345278" y="3346768"/>
              <a:ext cx="504056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Calibri" pitchFamily="34" charset="0"/>
                </a:rPr>
                <a:t>有效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3FC32B83-F429-493D-96CD-23F432290C77}"/>
                </a:ext>
              </a:extLst>
            </p:cNvPr>
            <p:cNvSpPr/>
            <p:nvPr/>
          </p:nvSpPr>
          <p:spPr bwMode="auto">
            <a:xfrm>
              <a:off x="3579497" y="3353585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69" name="Rectangle 65">
              <a:extLst>
                <a:ext uri="{FF2B5EF4-FFF2-40B4-BE49-F238E27FC236}">
                  <a16:creationId xmlns:a16="http://schemas.microsoft.com/office/drawing/2014/main" id="{E69CA3C8-90F1-4B6F-A44D-F6AB69D8B847}"/>
                </a:ext>
              </a:extLst>
            </p:cNvPr>
            <p:cNvSpPr/>
            <p:nvPr/>
          </p:nvSpPr>
          <p:spPr bwMode="auto">
            <a:xfrm>
              <a:off x="3841516" y="3353585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47C971B3-CDA0-479A-A8B1-E8ADA2E5F5B9}"/>
                </a:ext>
              </a:extLst>
            </p:cNvPr>
            <p:cNvSpPr/>
            <p:nvPr/>
          </p:nvSpPr>
          <p:spPr bwMode="auto">
            <a:xfrm>
              <a:off x="4102311" y="3353585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71E4DEC2-752E-4D94-9D1E-B6F77817FAB1}"/>
                </a:ext>
              </a:extLst>
            </p:cNvPr>
            <p:cNvSpPr/>
            <p:nvPr/>
          </p:nvSpPr>
          <p:spPr bwMode="auto">
            <a:xfrm>
              <a:off x="4374469" y="3353585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FCEEF07B-703E-4568-A882-825071F1AA16}"/>
                </a:ext>
              </a:extLst>
            </p:cNvPr>
            <p:cNvSpPr/>
            <p:nvPr/>
          </p:nvSpPr>
          <p:spPr bwMode="auto">
            <a:xfrm>
              <a:off x="4635264" y="3353585"/>
              <a:ext cx="272605" cy="2669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7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E92858ED-E9CB-4063-8A1E-EF71738BABAC}"/>
              </a:ext>
            </a:extLst>
          </p:cNvPr>
          <p:cNvGrpSpPr/>
          <p:nvPr/>
        </p:nvGrpSpPr>
        <p:grpSpPr>
          <a:xfrm>
            <a:off x="3615852" y="3576816"/>
            <a:ext cx="4275574" cy="914796"/>
            <a:chOff x="3976454" y="2969894"/>
            <a:chExt cx="4275574" cy="914796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B38D72B-2F63-4D4F-9A2F-97359D5E37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44408" y="2969894"/>
              <a:ext cx="0" cy="914796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7F054EE-7FCA-491C-8846-A61F2CB4A6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76454" y="3884690"/>
              <a:ext cx="4275574" cy="0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12FCDB5-09C4-49FE-AA93-0608CBE98F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76454" y="3620488"/>
              <a:ext cx="0" cy="264202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98" name="object 9">
            <a:extLst>
              <a:ext uri="{FF2B5EF4-FFF2-40B4-BE49-F238E27FC236}">
                <a16:creationId xmlns:a16="http://schemas.microsoft.com/office/drawing/2014/main" id="{0BCD17A4-B4AD-45F6-8916-4367D8D651E8}"/>
              </a:ext>
            </a:extLst>
          </p:cNvPr>
          <p:cNvSpPr/>
          <p:nvPr/>
        </p:nvSpPr>
        <p:spPr>
          <a:xfrm>
            <a:off x="5897077" y="3324474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8">
            <a:extLst>
              <a:ext uri="{FF2B5EF4-FFF2-40B4-BE49-F238E27FC236}">
                <a16:creationId xmlns:a16="http://schemas.microsoft.com/office/drawing/2014/main" id="{8A08DBD0-45C1-41A1-BDDB-78D40BCDA68C}"/>
              </a:ext>
            </a:extLst>
          </p:cNvPr>
          <p:cNvSpPr/>
          <p:nvPr/>
        </p:nvSpPr>
        <p:spPr>
          <a:xfrm>
            <a:off x="5897077" y="3324474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zh-CN" b="1" spc="-5" dirty="0">
                <a:latin typeface="Calibri"/>
                <a:cs typeface="Calibri"/>
              </a:rPr>
              <a:t>t </a:t>
            </a:r>
            <a:r>
              <a:rPr lang="zh-CN" altLang="en-US" b="1" spc="-10" dirty="0">
                <a:latin typeface="Calibri"/>
                <a:cs typeface="Calibri"/>
              </a:rPr>
              <a:t>位</a:t>
            </a:r>
            <a:endParaRPr dirty="0"/>
          </a:p>
        </p:txBody>
      </p:sp>
      <p:sp>
        <p:nvSpPr>
          <p:cNvPr id="100" name="object 59">
            <a:extLst>
              <a:ext uri="{FF2B5EF4-FFF2-40B4-BE49-F238E27FC236}">
                <a16:creationId xmlns:a16="http://schemas.microsoft.com/office/drawing/2014/main" id="{1A977A15-B1E5-4706-9B58-B40608F25A8B}"/>
              </a:ext>
            </a:extLst>
          </p:cNvPr>
          <p:cNvSpPr txBox="1"/>
          <p:nvPr/>
        </p:nvSpPr>
        <p:spPr>
          <a:xfrm>
            <a:off x="6009998" y="3822007"/>
            <a:ext cx="1085180" cy="276999"/>
          </a:xfrm>
          <a:prstGeom prst="rect">
            <a:avLst/>
          </a:prstGeom>
          <a:ln w="12700">
            <a:noFill/>
          </a:ln>
        </p:spPr>
        <p:txBody>
          <a:bodyPr wrap="square" lIns="0" tIns="0" rIns="0" bIns="0" rtlCol="0"/>
          <a:lstStyle>
            <a:defPPr>
              <a:defRPr lang="zh-CN"/>
            </a:defPPr>
            <a:lvl1pPr algn="ctr">
              <a:defRPr b="1" spc="-10">
                <a:latin typeface="Calibri"/>
                <a:cs typeface="Calibri"/>
              </a:defRPr>
            </a:lvl1pPr>
          </a:lstStyle>
          <a:p>
            <a:r>
              <a:rPr lang="zh-CN" altLang="en-US" b="0" dirty="0"/>
              <a:t>选择组</a:t>
            </a:r>
            <a:endParaRPr b="0" dirty="0"/>
          </a:p>
        </p:txBody>
      </p:sp>
      <p:sp>
        <p:nvSpPr>
          <p:cNvPr id="101" name="object 10">
            <a:extLst>
              <a:ext uri="{FF2B5EF4-FFF2-40B4-BE49-F238E27FC236}">
                <a16:creationId xmlns:a16="http://schemas.microsoft.com/office/drawing/2014/main" id="{DA37DE62-9873-4CE6-B88C-6EF091BD283C}"/>
              </a:ext>
            </a:extLst>
          </p:cNvPr>
          <p:cNvSpPr/>
          <p:nvPr/>
        </p:nvSpPr>
        <p:spPr>
          <a:xfrm>
            <a:off x="6887677" y="3324474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zh-CN" b="1" spc="-10" dirty="0">
                <a:latin typeface="Calibri"/>
                <a:cs typeface="Calibri"/>
              </a:rPr>
              <a:t>0</a:t>
            </a:r>
            <a:r>
              <a:rPr lang="en-US" altLang="zh-CN" b="1" spc="-5" dirty="0">
                <a:latin typeface="Calibri"/>
                <a:cs typeface="Calibri"/>
              </a:rPr>
              <a:t>…</a:t>
            </a:r>
            <a:r>
              <a:rPr lang="en-US" altLang="zh-CN" b="1" spc="-10" dirty="0">
                <a:latin typeface="Calibri"/>
                <a:cs typeface="Calibri"/>
              </a:rPr>
              <a:t>0</a:t>
            </a:r>
            <a:r>
              <a:rPr lang="en-US" altLang="zh-CN" b="1" spc="-5" dirty="0">
                <a:latin typeface="Calibri"/>
                <a:cs typeface="Calibri"/>
              </a:rPr>
              <a:t>1</a:t>
            </a:r>
            <a:endParaRPr dirty="0"/>
          </a:p>
        </p:txBody>
      </p:sp>
      <p:sp>
        <p:nvSpPr>
          <p:cNvPr id="102" name="object 11">
            <a:extLst>
              <a:ext uri="{FF2B5EF4-FFF2-40B4-BE49-F238E27FC236}">
                <a16:creationId xmlns:a16="http://schemas.microsoft.com/office/drawing/2014/main" id="{5DCB2B3F-9660-41B7-8899-4CECF9ACF64A}"/>
              </a:ext>
            </a:extLst>
          </p:cNvPr>
          <p:cNvSpPr/>
          <p:nvPr/>
        </p:nvSpPr>
        <p:spPr>
          <a:xfrm>
            <a:off x="7649677" y="3324474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altLang="zh-CN" b="1" spc="-10" dirty="0">
                <a:latin typeface="Calibri"/>
                <a:cs typeface="Calibri"/>
              </a:rPr>
              <a:t>100</a:t>
            </a:r>
            <a:endParaRPr dirty="0"/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8D8555FC-9756-4596-859F-0CC1B598CB6C}"/>
              </a:ext>
            </a:extLst>
          </p:cNvPr>
          <p:cNvSpPr txBox="1"/>
          <p:nvPr/>
        </p:nvSpPr>
        <p:spPr>
          <a:xfrm>
            <a:off x="5897077" y="3001069"/>
            <a:ext cx="1371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043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Ch05 优化2017.11.16</Template>
  <TotalTime>1623</TotalTime>
  <Words>4177</Words>
  <Application>Microsoft Office PowerPoint</Application>
  <PresentationFormat>全屏显示(4:3)</PresentationFormat>
  <Paragraphs>1203</Paragraphs>
  <Slides>48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ＭＳ Ｐゴシック</vt:lpstr>
      <vt:lpstr>msgothic</vt:lpstr>
      <vt:lpstr>黑体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第六章 Part2 :高速缓存存储器</vt:lpstr>
      <vt:lpstr>主要内容</vt:lpstr>
      <vt:lpstr>回顾：现代CPU设计</vt:lpstr>
      <vt:lpstr>实例</vt:lpstr>
      <vt:lpstr>实例(Cont.)</vt:lpstr>
      <vt:lpstr>通用的高速缓存存储器组织结构(S, E, B)</vt:lpstr>
      <vt:lpstr>高速缓存读</vt:lpstr>
      <vt:lpstr>示例：直接映射高速缓存 (E = 1)</vt:lpstr>
      <vt:lpstr>示例：直接映射高速缓存 (E = 1)</vt:lpstr>
      <vt:lpstr>示例：直接映射高速缓存 (E = 1)</vt:lpstr>
      <vt:lpstr>直接映射高速缓存模拟</vt:lpstr>
      <vt:lpstr>E-路 组相联高速缓存 (E = 2)</vt:lpstr>
      <vt:lpstr>E-路 组相联高速缓存(E = 2)</vt:lpstr>
      <vt:lpstr>E-路 组相联高速缓存(E = 2)</vt:lpstr>
      <vt:lpstr>2-路 组相联缓存模拟</vt:lpstr>
      <vt:lpstr>关于怎么写?</vt:lpstr>
      <vt:lpstr>Intel Core i7高速缓存层次结构</vt:lpstr>
      <vt:lpstr>通用的高速缓存存储器组织结构(S, E, B)</vt:lpstr>
      <vt:lpstr>例子: Core i7 L1 数据缓存</vt:lpstr>
      <vt:lpstr>例子: Core i7 L1 数据缓存</vt:lpstr>
      <vt:lpstr>高速缓存性能指标</vt:lpstr>
      <vt:lpstr>让我们想想那些数字</vt:lpstr>
      <vt:lpstr>编写高速缓存友好的代码</vt:lpstr>
      <vt:lpstr>主要内容</vt:lpstr>
      <vt:lpstr>存储器山</vt:lpstr>
      <vt:lpstr>存储器山测试函数</vt:lpstr>
      <vt:lpstr>存储器山</vt:lpstr>
      <vt:lpstr>主要内容</vt:lpstr>
      <vt:lpstr>矩阵乘法的例子</vt:lpstr>
      <vt:lpstr>矩阵相乘不命中率分析</vt:lpstr>
      <vt:lpstr>内存中C数组的布局(回顾)</vt:lpstr>
      <vt:lpstr>矩阵乘法(ijk)</vt:lpstr>
      <vt:lpstr>矩阵乘法(jik)</vt:lpstr>
      <vt:lpstr>矩阵乘法(kij)</vt:lpstr>
      <vt:lpstr>矩阵乘法(ikj)</vt:lpstr>
      <vt:lpstr>矩阵乘法 (jki)</vt:lpstr>
      <vt:lpstr>矩阵乘法 (kji)</vt:lpstr>
      <vt:lpstr>矩阵乘法总结</vt:lpstr>
      <vt:lpstr>Core i7矩阵乘法性能</vt:lpstr>
      <vt:lpstr>主要内容</vt:lpstr>
      <vt:lpstr>例子:矩阵乘法</vt:lpstr>
      <vt:lpstr>缓存不命中分析</vt:lpstr>
      <vt:lpstr>缓存不命中分析</vt:lpstr>
      <vt:lpstr>分块矩阵乘法</vt:lpstr>
      <vt:lpstr>缓存不命中分析</vt:lpstr>
      <vt:lpstr>缓存不命中分析</vt:lpstr>
      <vt:lpstr>分块总结</vt:lpstr>
      <vt:lpstr>高速缓存总结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存储器层次结构</dc:title>
  <dc:creator>ZHAO YAN</dc:creator>
  <cp:lastModifiedBy>LHW</cp:lastModifiedBy>
  <cp:revision>122</cp:revision>
  <cp:lastPrinted>2017-08-25T07:48:27Z</cp:lastPrinted>
  <dcterms:created xsi:type="dcterms:W3CDTF">2017-08-25T07:16:19Z</dcterms:created>
  <dcterms:modified xsi:type="dcterms:W3CDTF">2021-05-19T15:25:34Z</dcterms:modified>
</cp:coreProperties>
</file>