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77"/>
  </p:notesMasterIdLst>
  <p:handoutMasterIdLst>
    <p:handoutMasterId r:id="rId78"/>
  </p:handoutMasterIdLst>
  <p:sldIdLst>
    <p:sldId id="1237" r:id="rId2"/>
    <p:sldId id="1159" r:id="rId3"/>
    <p:sldId id="1200" r:id="rId4"/>
    <p:sldId id="1201" r:id="rId5"/>
    <p:sldId id="1202" r:id="rId6"/>
    <p:sldId id="1203" r:id="rId7"/>
    <p:sldId id="1238" r:id="rId8"/>
    <p:sldId id="1204" r:id="rId9"/>
    <p:sldId id="1205" r:id="rId10"/>
    <p:sldId id="1206" r:id="rId11"/>
    <p:sldId id="1207" r:id="rId12"/>
    <p:sldId id="1259" r:id="rId13"/>
    <p:sldId id="1250" r:id="rId14"/>
    <p:sldId id="1249" r:id="rId15"/>
    <p:sldId id="1251" r:id="rId16"/>
    <p:sldId id="1196" r:id="rId17"/>
    <p:sldId id="1235" r:id="rId18"/>
    <p:sldId id="1178" r:id="rId19"/>
    <p:sldId id="1179" r:id="rId20"/>
    <p:sldId id="1180" r:id="rId21"/>
    <p:sldId id="1199" r:id="rId22"/>
    <p:sldId id="1172" r:id="rId23"/>
    <p:sldId id="1173" r:id="rId24"/>
    <p:sldId id="1239" r:id="rId25"/>
    <p:sldId id="1240" r:id="rId26"/>
    <p:sldId id="1241" r:id="rId27"/>
    <p:sldId id="1242" r:id="rId28"/>
    <p:sldId id="1176" r:id="rId29"/>
    <p:sldId id="1187" r:id="rId30"/>
    <p:sldId id="1244" r:id="rId31"/>
    <p:sldId id="1255" r:id="rId32"/>
    <p:sldId id="1243" r:id="rId33"/>
    <p:sldId id="1277" r:id="rId34"/>
    <p:sldId id="1245" r:id="rId35"/>
    <p:sldId id="1246" r:id="rId36"/>
    <p:sldId id="1247" r:id="rId37"/>
    <p:sldId id="1248" r:id="rId38"/>
    <p:sldId id="1236" r:id="rId39"/>
    <p:sldId id="1185" r:id="rId40"/>
    <p:sldId id="1252" r:id="rId41"/>
    <p:sldId id="1208" r:id="rId42"/>
    <p:sldId id="1209" r:id="rId43"/>
    <p:sldId id="1210" r:id="rId44"/>
    <p:sldId id="1211" r:id="rId45"/>
    <p:sldId id="1212" r:id="rId46"/>
    <p:sldId id="1256" r:id="rId47"/>
    <p:sldId id="1257" r:id="rId48"/>
    <p:sldId id="1258" r:id="rId49"/>
    <p:sldId id="1231" r:id="rId50"/>
    <p:sldId id="1223" r:id="rId51"/>
    <p:sldId id="1224" r:id="rId52"/>
    <p:sldId id="1225" r:id="rId53"/>
    <p:sldId id="1233" r:id="rId54"/>
    <p:sldId id="1215" r:id="rId55"/>
    <p:sldId id="1216" r:id="rId56"/>
    <p:sldId id="1218" r:id="rId57"/>
    <p:sldId id="1219" r:id="rId58"/>
    <p:sldId id="1220" r:id="rId59"/>
    <p:sldId id="1221" r:id="rId60"/>
    <p:sldId id="1234" r:id="rId61"/>
    <p:sldId id="1222" r:id="rId62"/>
    <p:sldId id="1230" r:id="rId63"/>
    <p:sldId id="1253" r:id="rId64"/>
    <p:sldId id="1254" r:id="rId65"/>
    <p:sldId id="1260" r:id="rId66"/>
    <p:sldId id="1261" r:id="rId67"/>
    <p:sldId id="1262" r:id="rId68"/>
    <p:sldId id="1263" r:id="rId69"/>
    <p:sldId id="1264" r:id="rId70"/>
    <p:sldId id="1273" r:id="rId71"/>
    <p:sldId id="1272" r:id="rId72"/>
    <p:sldId id="1278" r:id="rId73"/>
    <p:sldId id="1280" r:id="rId74"/>
    <p:sldId id="1281" r:id="rId75"/>
    <p:sldId id="1271" r:id="rId76"/>
  </p:sldIdLst>
  <p:sldSz cx="9144000" cy="6858000" type="screen4x3"/>
  <p:notesSz cx="7302500" cy="9586913"/>
  <p:custDataLst>
    <p:tags r:id="rId79"/>
  </p:custDataLst>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99"/>
    <a:srgbClr val="CCCC00"/>
    <a:srgbClr val="006600"/>
    <a:srgbClr val="F7F5CD"/>
    <a:srgbClr val="C00000"/>
    <a:srgbClr val="E6E6E6"/>
    <a:srgbClr val="DEDFF5"/>
    <a:srgbClr val="DBF2DA"/>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07" autoAdjust="0"/>
    <p:restoredTop sz="90628" autoAdjust="0"/>
  </p:normalViewPr>
  <p:slideViewPr>
    <p:cSldViewPr snapToObjects="1">
      <p:cViewPr varScale="1">
        <p:scale>
          <a:sx n="87" d="100"/>
          <a:sy n="87" d="100"/>
        </p:scale>
        <p:origin x="1276" y="52"/>
      </p:cViewPr>
      <p:guideLst>
        <p:guide orient="horz" pos="2160"/>
        <p:guide pos="2880"/>
      </p:guideLst>
    </p:cSldViewPr>
  </p:slideViewPr>
  <p:notesTextViewPr>
    <p:cViewPr>
      <p:scale>
        <a:sx n="150" d="100"/>
        <a:sy n="150" d="100"/>
      </p:scale>
      <p:origin x="0" y="0"/>
    </p:cViewPr>
  </p:notesTextViewPr>
  <p:sorterViewPr>
    <p:cViewPr>
      <p:scale>
        <a:sx n="80" d="100"/>
        <a:sy n="80" d="100"/>
      </p:scale>
      <p:origin x="0" y="2598"/>
    </p:cViewPr>
  </p:sorterViewPr>
  <p:notesViewPr>
    <p:cSldViewPr snapToObjects="1">
      <p:cViewPr varScale="1">
        <p:scale>
          <a:sx n="115" d="100"/>
          <a:sy n="115" d="100"/>
        </p:scale>
        <p:origin x="755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08771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362969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itchFamily="18" charset="0"/>
                <a:ea typeface="+mn-ea"/>
                <a:cs typeface="+mn-cs"/>
              </a:rPr>
              <a:t>size</a:t>
            </a:r>
            <a:r>
              <a:rPr lang="zh-CN" altLang="en-US" sz="1200" b="0" i="0" kern="1200" dirty="0">
                <a:solidFill>
                  <a:schemeClr val="tx1"/>
                </a:solidFill>
                <a:effectLst/>
                <a:latin typeface="Times New Roman" pitchFamily="18" charset="0"/>
                <a:ea typeface="+mn-ea"/>
                <a:cs typeface="+mn-cs"/>
              </a:rPr>
              <a:t>：列出目标文件中的名字、大小</a:t>
            </a:r>
            <a:endParaRPr lang="en-US" altLang="zh-CN" sz="1200" b="0" i="0" kern="1200" dirty="0">
              <a:solidFill>
                <a:schemeClr val="tx1"/>
              </a:solidFill>
              <a:effectLst/>
              <a:latin typeface="Times New Roman" pitchFamily="18" charset="0"/>
              <a:ea typeface="+mn-ea"/>
              <a:cs typeface="+mn-cs"/>
            </a:endParaRPr>
          </a:p>
          <a:p>
            <a:r>
              <a:rPr lang="en-US" altLang="zh-CN" dirty="0"/>
              <a:t>nm</a:t>
            </a:r>
            <a:r>
              <a:rPr lang="zh-CN" altLang="en-US" dirty="0"/>
              <a:t>：列出一个目标文件的符号表中定义的符号</a:t>
            </a:r>
            <a:endParaRPr lang="en-US" altLang="zh-CN" dirty="0"/>
          </a:p>
          <a:p>
            <a:r>
              <a:rPr lang="en-US" altLang="zh-CN" sz="1200" b="0" i="0" kern="1200" dirty="0" err="1">
                <a:solidFill>
                  <a:schemeClr val="tx1"/>
                </a:solidFill>
                <a:effectLst/>
                <a:latin typeface="Times New Roman" pitchFamily="18" charset="0"/>
                <a:ea typeface="+mn-ea"/>
                <a:cs typeface="+mn-cs"/>
              </a:rPr>
              <a:t>readelf</a:t>
            </a:r>
            <a:r>
              <a:rPr lang="zh-CN" altLang="en-US" sz="1200" b="0" i="0" kern="1200" dirty="0">
                <a:solidFill>
                  <a:schemeClr val="tx1"/>
                </a:solidFill>
                <a:effectLst/>
                <a:latin typeface="Times New Roman" pitchFamily="18" charset="0"/>
                <a:ea typeface="+mn-ea"/>
                <a:cs typeface="+mn-cs"/>
              </a:rPr>
              <a:t>：包含</a:t>
            </a:r>
            <a:r>
              <a:rPr lang="en-US" altLang="zh-CN" sz="1200" b="0" i="0" kern="1200" dirty="0">
                <a:solidFill>
                  <a:schemeClr val="tx1"/>
                </a:solidFill>
                <a:effectLst/>
                <a:latin typeface="Times New Roman" pitchFamily="18" charset="0"/>
                <a:ea typeface="+mn-ea"/>
                <a:cs typeface="+mn-cs"/>
              </a:rPr>
              <a:t>size</a:t>
            </a:r>
            <a:r>
              <a:rPr lang="zh-CN" altLang="en-US" sz="1200" b="0" i="0" kern="1200" dirty="0">
                <a:solidFill>
                  <a:schemeClr val="tx1"/>
                </a:solidFill>
                <a:effectLst/>
                <a:latin typeface="Times New Roman" pitchFamily="18" charset="0"/>
                <a:ea typeface="+mn-ea"/>
                <a:cs typeface="+mn-cs"/>
              </a:rPr>
              <a:t>和</a:t>
            </a:r>
            <a:r>
              <a:rPr lang="en-US" altLang="zh-CN" sz="1200" b="0" i="0" kern="1200" dirty="0">
                <a:solidFill>
                  <a:schemeClr val="tx1"/>
                </a:solidFill>
                <a:effectLst/>
                <a:latin typeface="Times New Roman" pitchFamily="18" charset="0"/>
                <a:ea typeface="+mn-ea"/>
                <a:cs typeface="+mn-cs"/>
              </a:rPr>
              <a:t>nm</a:t>
            </a:r>
            <a:r>
              <a:rPr lang="zh-CN" altLang="en-US" sz="1200" b="0" i="0" kern="1200" dirty="0">
                <a:solidFill>
                  <a:schemeClr val="tx1"/>
                </a:solidFill>
                <a:effectLst/>
                <a:latin typeface="Times New Roman" pitchFamily="18" charset="0"/>
                <a:ea typeface="+mn-ea"/>
                <a:cs typeface="+mn-cs"/>
              </a:rPr>
              <a:t>的功能</a:t>
            </a:r>
            <a:endParaRPr lang="en-US" altLang="zh-CN" sz="1200" b="0" i="0" kern="1200" dirty="0">
              <a:solidFill>
                <a:schemeClr val="tx1"/>
              </a:solidFill>
              <a:effectLst/>
              <a:latin typeface="Times New Roman" pitchFamily="18" charset="0"/>
              <a:ea typeface="+mn-ea"/>
              <a:cs typeface="+mn-cs"/>
            </a:endParaRPr>
          </a:p>
          <a:p>
            <a:r>
              <a:rPr lang="en-US" altLang="zh-CN" sz="1200" b="0" i="0" kern="1200" dirty="0" err="1">
                <a:solidFill>
                  <a:schemeClr val="tx1"/>
                </a:solidFill>
                <a:effectLst/>
                <a:latin typeface="Times New Roman" pitchFamily="18" charset="0"/>
                <a:ea typeface="+mn-ea"/>
                <a:cs typeface="+mn-cs"/>
              </a:rPr>
              <a:t>objdump</a:t>
            </a:r>
            <a:r>
              <a:rPr lang="zh-CN" altLang="en-US" sz="1200" b="0" i="0" kern="1200" dirty="0">
                <a:solidFill>
                  <a:schemeClr val="tx1"/>
                </a:solidFill>
                <a:effectLst/>
                <a:latin typeface="Times New Roman" pitchFamily="18" charset="0"/>
                <a:ea typeface="+mn-ea"/>
                <a:cs typeface="+mn-cs"/>
              </a:rPr>
              <a:t>：</a:t>
            </a:r>
            <a:endParaRPr lang="en-US" altLang="zh-CN" sz="1200" b="0" i="0" kern="1200" dirty="0">
              <a:solidFill>
                <a:schemeClr val="tx1"/>
              </a:solidFill>
              <a:effectLst/>
              <a:latin typeface="Times New Roman" pitchFamily="18" charset="0"/>
              <a:ea typeface="+mn-ea"/>
              <a:cs typeface="+mn-cs"/>
            </a:endParaRPr>
          </a:p>
          <a:p>
            <a:r>
              <a:rPr lang="en-US" altLang="zh-CN" sz="1200" b="0" i="0" kern="1200" dirty="0" err="1">
                <a:solidFill>
                  <a:schemeClr val="tx1"/>
                </a:solidFill>
                <a:effectLst/>
                <a:latin typeface="Times New Roman" pitchFamily="18" charset="0"/>
                <a:ea typeface="+mn-ea"/>
                <a:cs typeface="+mn-cs"/>
              </a:rPr>
              <a:t>ldd</a:t>
            </a:r>
            <a:r>
              <a:rPr lang="zh-CN" altLang="en-US" sz="1200" b="0" i="0" kern="1200" dirty="0">
                <a:solidFill>
                  <a:schemeClr val="tx1"/>
                </a:solidFill>
                <a:effectLst/>
                <a:latin typeface="Times New Roman" pitchFamily="18" charset="0"/>
                <a:ea typeface="+mn-ea"/>
                <a:cs typeface="+mn-cs"/>
              </a:rPr>
              <a:t>： 列出一个可执行文件在运行时所需要的共享库</a:t>
            </a:r>
            <a:endParaRPr lang="en-US" altLang="zh-CN" sz="1200" b="0" i="0" kern="1200" dirty="0">
              <a:solidFill>
                <a:schemeClr val="tx1"/>
              </a:solidFill>
              <a:effectLst/>
              <a:latin typeface="Times New Roman" pitchFamily="18" charset="0"/>
              <a:ea typeface="+mn-ea"/>
              <a:cs typeface="+mn-cs"/>
            </a:endParaRPr>
          </a:p>
          <a:p>
            <a:endParaRPr lang="en-US" altLang="zh-CN" sz="1200" b="0" i="0" kern="1200" dirty="0">
              <a:solidFill>
                <a:schemeClr val="tx1"/>
              </a:solidFill>
              <a:effectLst/>
              <a:latin typeface="Times New Roman" pitchFamily="18" charset="0"/>
              <a:ea typeface="+mn-ea"/>
              <a:cs typeface="+mn-cs"/>
            </a:endParaRPr>
          </a:p>
          <a:p>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usr</a:t>
            </a:r>
            <a:r>
              <a:rPr lang="en-US" altLang="zh-CN" sz="1200" b="0" i="0" kern="1200" dirty="0">
                <a:solidFill>
                  <a:schemeClr val="tx1"/>
                </a:solidFill>
                <a:effectLst/>
                <a:latin typeface="Times New Roman" pitchFamily="18" charset="0"/>
                <a:ea typeface="+mn-ea"/>
                <a:cs typeface="+mn-cs"/>
              </a:rPr>
              <a:t>/include/</a:t>
            </a:r>
            <a:r>
              <a:rPr lang="en-US" altLang="zh-CN" sz="1200" b="0" i="0" kern="1200" dirty="0" err="1">
                <a:solidFill>
                  <a:schemeClr val="tx1"/>
                </a:solidFill>
                <a:effectLst/>
                <a:latin typeface="Times New Roman" pitchFamily="18" charset="0"/>
                <a:ea typeface="+mn-ea"/>
                <a:cs typeface="+mn-cs"/>
              </a:rPr>
              <a:t>elf.h</a:t>
            </a:r>
            <a:r>
              <a:rPr lang="en-US" altLang="zh-CN" sz="1200" b="0" i="0" kern="1200" dirty="0">
                <a:solidFill>
                  <a:schemeClr val="tx1"/>
                </a:solidFill>
                <a:effectLst/>
                <a:latin typeface="Times New Roman" pitchFamily="18" charset="0"/>
                <a:ea typeface="+mn-ea"/>
                <a:cs typeface="+mn-cs"/>
              </a:rPr>
              <a:t> </a:t>
            </a:r>
          </a:p>
          <a:p>
            <a:r>
              <a:rPr lang="en-US" altLang="zh-CN" sz="1200" b="0" i="0" kern="1200" dirty="0" err="1">
                <a:solidFill>
                  <a:schemeClr val="tx1"/>
                </a:solidFill>
                <a:effectLst/>
                <a:latin typeface="Times New Roman" pitchFamily="18" charset="0"/>
                <a:ea typeface="+mn-ea"/>
                <a:cs typeface="+mn-cs"/>
              </a:rPr>
              <a:t>readelf</a:t>
            </a:r>
            <a:r>
              <a:rPr lang="en-US" altLang="zh-CN" sz="1200" b="0" i="0" kern="1200" dirty="0">
                <a:solidFill>
                  <a:schemeClr val="tx1"/>
                </a:solidFill>
                <a:effectLst/>
                <a:latin typeface="Times New Roman" pitchFamily="18" charset="0"/>
                <a:ea typeface="+mn-ea"/>
                <a:cs typeface="+mn-cs"/>
              </a:rPr>
              <a:t> -h main</a:t>
            </a:r>
          </a:p>
          <a:p>
            <a:r>
              <a:rPr lang="en-US" altLang="zh-CN" sz="1200" b="0" i="0" kern="1200" dirty="0" err="1">
                <a:solidFill>
                  <a:schemeClr val="tx1"/>
                </a:solidFill>
                <a:effectLst/>
                <a:latin typeface="Times New Roman" pitchFamily="18" charset="0"/>
                <a:ea typeface="+mn-ea"/>
                <a:cs typeface="+mn-cs"/>
              </a:rPr>
              <a:t>readelf</a:t>
            </a:r>
            <a:r>
              <a:rPr lang="en-US" altLang="zh-CN" sz="1200" b="0" i="0" kern="1200" dirty="0">
                <a:solidFill>
                  <a:schemeClr val="tx1"/>
                </a:solidFill>
                <a:effectLst/>
                <a:latin typeface="Times New Roman" pitchFamily="18" charset="0"/>
                <a:ea typeface="+mn-ea"/>
                <a:cs typeface="+mn-cs"/>
              </a:rPr>
              <a:t> -h </a:t>
            </a:r>
            <a:r>
              <a:rPr lang="en-US" altLang="zh-CN" sz="1200" b="0" i="0" kern="1200" dirty="0" err="1">
                <a:solidFill>
                  <a:schemeClr val="tx1"/>
                </a:solidFill>
                <a:effectLst/>
                <a:latin typeface="Times New Roman" pitchFamily="18" charset="0"/>
                <a:ea typeface="+mn-ea"/>
                <a:cs typeface="+mn-cs"/>
              </a:rPr>
              <a:t>main.o</a:t>
            </a:r>
            <a:endParaRPr lang="en-US" altLang="zh-CN" sz="1200" b="0" i="0" kern="1200" dirty="0">
              <a:solidFill>
                <a:schemeClr val="tx1"/>
              </a:solidFill>
              <a:effectLst/>
              <a:latin typeface="Times New Roman" pitchFamily="18" charset="0"/>
              <a:ea typeface="+mn-ea"/>
              <a:cs typeface="+mn-cs"/>
            </a:endParaRPr>
          </a:p>
          <a:p>
            <a:r>
              <a:rPr lang="zh-CN" altLang="en-US" sz="1200" b="0" i="0" kern="1200" dirty="0">
                <a:solidFill>
                  <a:schemeClr val="tx1"/>
                </a:solidFill>
                <a:effectLst/>
                <a:latin typeface="Times New Roman" pitchFamily="18" charset="0"/>
                <a:ea typeface="+mn-ea"/>
                <a:cs typeface="+mn-cs"/>
              </a:rPr>
              <a:t>比较上述两种文件格式的区别</a:t>
            </a:r>
            <a:endParaRPr lang="en-US" altLang="zh-CN" sz="1200" b="0" i="0" kern="1200" dirty="0">
              <a:solidFill>
                <a:schemeClr val="tx1"/>
              </a:solidFill>
              <a:effectLst/>
              <a:latin typeface="Times New Roman" pitchFamily="18"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13</a:t>
            </a:fld>
            <a:endParaRPr lang="en-US"/>
          </a:p>
        </p:txBody>
      </p:sp>
    </p:spTree>
    <p:extLst>
      <p:ext uri="{BB962C8B-B14F-4D97-AF65-F5344CB8AC3E}">
        <p14:creationId xmlns:p14="http://schemas.microsoft.com/office/powerpoint/2010/main" val="2867913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a:t>查看</a:t>
            </a:r>
            <a:r>
              <a:rPr lang="en-US" altLang="zh-CN" i="0" dirty="0"/>
              <a:t>ELF</a:t>
            </a:r>
            <a:r>
              <a:rPr lang="zh-CN" altLang="en-US" i="0" dirty="0"/>
              <a:t>头：</a:t>
            </a:r>
            <a:endParaRPr lang="en-US" altLang="zh-CN" i="0" dirty="0"/>
          </a:p>
          <a:p>
            <a:r>
              <a:rPr lang="en-US" altLang="zh-CN" i="0" dirty="0" err="1"/>
              <a:t>readelf</a:t>
            </a:r>
            <a:r>
              <a:rPr lang="en-US" altLang="zh-CN" i="0" dirty="0"/>
              <a:t> –h main</a:t>
            </a:r>
          </a:p>
          <a:p>
            <a:r>
              <a:rPr lang="zh-CN" altLang="en-US" i="0" dirty="0"/>
              <a:t>查看程序头表：</a:t>
            </a:r>
            <a:endParaRPr lang="en-US" altLang="zh-CN" i="0" dirty="0"/>
          </a:p>
          <a:p>
            <a:r>
              <a:rPr lang="en-US" altLang="zh-CN" i="0" dirty="0" err="1"/>
              <a:t>readelf</a:t>
            </a:r>
            <a:r>
              <a:rPr lang="en-US" altLang="zh-CN" i="0" dirty="0"/>
              <a:t> -l main</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3950766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zh-CN" altLang="en-US" dirty="0"/>
              <a:t>普通局部变量：编译器只允许每个模块中静态局部变量</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2520663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altLang="zh-CN" sz="1200" b="1" dirty="0" err="1">
                <a:solidFill>
                  <a:srgbClr val="FF0000"/>
                </a:solidFill>
                <a:latin typeface="Times New Roman" panose="02020603050405020304" pitchFamily="18" charset="0"/>
                <a:cs typeface="Times New Roman" panose="02020603050405020304" pitchFamily="18" charset="0"/>
              </a:rPr>
              <a:t>objdump</a:t>
            </a:r>
            <a:r>
              <a:rPr lang="en-US" altLang="zh-CN" sz="1200" b="1" dirty="0">
                <a:solidFill>
                  <a:srgbClr val="FF0000"/>
                </a:solidFill>
                <a:latin typeface="Times New Roman" panose="02020603050405020304" pitchFamily="18" charset="0"/>
                <a:cs typeface="Times New Roman" panose="02020603050405020304" pitchFamily="18" charset="0"/>
              </a:rPr>
              <a:t> –</a:t>
            </a:r>
            <a:r>
              <a:rPr lang="en-US" altLang="zh-CN" sz="1200" b="1" dirty="0" err="1">
                <a:solidFill>
                  <a:srgbClr val="FF0000"/>
                </a:solidFill>
                <a:latin typeface="Times New Roman" panose="02020603050405020304" pitchFamily="18" charset="0"/>
                <a:cs typeface="Times New Roman" panose="02020603050405020304" pitchFamily="18" charset="0"/>
              </a:rPr>
              <a:t>dxs</a:t>
            </a:r>
            <a:r>
              <a:rPr lang="en-US" altLang="zh-CN" sz="1200" b="1" dirty="0">
                <a:solidFill>
                  <a:srgbClr val="FF0000"/>
                </a:solidFill>
                <a:latin typeface="Times New Roman" panose="02020603050405020304" pitchFamily="18" charset="0"/>
                <a:cs typeface="Times New Roman" panose="02020603050405020304" pitchFamily="18" charset="0"/>
              </a:rPr>
              <a:t> </a:t>
            </a:r>
            <a:r>
              <a:rPr lang="en-US" altLang="zh-CN" sz="1200" b="1" dirty="0" err="1">
                <a:solidFill>
                  <a:srgbClr val="FF0000"/>
                </a:solidFill>
                <a:latin typeface="Times New Roman" panose="02020603050405020304" pitchFamily="18" charset="0"/>
                <a:cs typeface="Times New Roman" panose="02020603050405020304" pitchFamily="18" charset="0"/>
              </a:rPr>
              <a:t>main.o</a:t>
            </a:r>
            <a:endParaRPr lang="en-US" altLang="zh-CN" sz="1200" b="1" dirty="0">
              <a:solidFill>
                <a:srgbClr val="FF0000"/>
              </a:solidFill>
              <a:latin typeface="Times New Roman" panose="02020603050405020304" pitchFamily="18" charset="0"/>
              <a:cs typeface="Times New Roman" panose="02020603050405020304" pitchFamily="18" charset="0"/>
            </a:endParaRPr>
          </a:p>
          <a:p>
            <a:r>
              <a:rPr lang="en-US" altLang="zh-CN" sz="1200" b="1" dirty="0">
                <a:solidFill>
                  <a:srgbClr val="FF0000"/>
                </a:solidFill>
                <a:latin typeface="Times New Roman" panose="02020603050405020304" pitchFamily="18" charset="0"/>
                <a:cs typeface="Times New Roman" panose="02020603050405020304" pitchFamily="18" charset="0"/>
              </a:rPr>
              <a:t>[-r|--</a:t>
            </a:r>
            <a:r>
              <a:rPr lang="en-US" altLang="zh-CN" sz="1200" b="1" dirty="0" err="1">
                <a:solidFill>
                  <a:srgbClr val="FF0000"/>
                </a:solidFill>
                <a:latin typeface="Times New Roman" panose="02020603050405020304" pitchFamily="18" charset="0"/>
                <a:cs typeface="Times New Roman" panose="02020603050405020304" pitchFamily="18" charset="0"/>
              </a:rPr>
              <a:t>reloc</a:t>
            </a:r>
            <a:r>
              <a:rPr lang="en-US" altLang="zh-CN" sz="1200" b="1" dirty="0">
                <a:solidFill>
                  <a:srgbClr val="FF0000"/>
                </a:solidFill>
                <a:latin typeface="Times New Roman" panose="02020603050405020304" pitchFamily="18" charset="0"/>
                <a:cs typeface="Times New Roman" panose="02020603050405020304" pitchFamily="18" charset="0"/>
              </a:rPr>
              <a:t>]</a:t>
            </a:r>
          </a:p>
          <a:p>
            <a:r>
              <a:rPr lang="en-US" altLang="zh-CN" sz="1200" b="1" dirty="0">
                <a:solidFill>
                  <a:srgbClr val="FF0000"/>
                </a:solidFill>
                <a:latin typeface="Times New Roman" panose="02020603050405020304" pitchFamily="18" charset="0"/>
                <a:cs typeface="Times New Roman" panose="02020603050405020304" pitchFamily="18" charset="0"/>
              </a:rPr>
              <a:t>[-d|--disassemble]</a:t>
            </a:r>
          </a:p>
          <a:p>
            <a:r>
              <a:rPr lang="en-US" altLang="zh-CN" sz="1200" b="1" dirty="0">
                <a:solidFill>
                  <a:srgbClr val="FF0000"/>
                </a:solidFill>
                <a:latin typeface="Times New Roman" panose="02020603050405020304" pitchFamily="18" charset="0"/>
                <a:cs typeface="Times New Roman" panose="02020603050405020304" pitchFamily="18" charset="0"/>
              </a:rPr>
              <a:t>[-D|--disassemble-all]</a:t>
            </a:r>
          </a:p>
          <a:p>
            <a:r>
              <a:rPr lang="en-US" altLang="zh-CN" sz="1200" b="1" dirty="0">
                <a:solidFill>
                  <a:srgbClr val="FF0000"/>
                </a:solidFill>
                <a:latin typeface="Times New Roman" panose="02020603050405020304" pitchFamily="18" charset="0"/>
                <a:cs typeface="Times New Roman" panose="02020603050405020304" pitchFamily="18" charset="0"/>
              </a:rPr>
              <a:t>[-x|--all-headers]</a:t>
            </a:r>
          </a:p>
          <a:p>
            <a:r>
              <a:rPr lang="en-US" altLang="zh-CN" sz="1200" b="1" dirty="0">
                <a:solidFill>
                  <a:srgbClr val="FF0000"/>
                </a:solidFill>
                <a:latin typeface="Times New Roman" panose="02020603050405020304" pitchFamily="18" charset="0"/>
                <a:cs typeface="Times New Roman" panose="02020603050405020304" pitchFamily="18" charset="0"/>
              </a:rPr>
              <a:t>[-S|--source]</a:t>
            </a:r>
          </a:p>
          <a:p>
            <a:r>
              <a:rPr lang="en-US" altLang="zh-CN" sz="1200" b="1" dirty="0">
                <a:solidFill>
                  <a:srgbClr val="FF0000"/>
                </a:solidFill>
                <a:latin typeface="Times New Roman" panose="02020603050405020304" pitchFamily="18" charset="0"/>
                <a:cs typeface="Times New Roman" panose="02020603050405020304" pitchFamily="18" charset="0"/>
              </a:rPr>
              <a:t>[-s|--full-contents]</a:t>
            </a:r>
          </a:p>
          <a:p>
            <a:endParaRPr lang="en-US" altLang="zh-CN" sz="1200" b="1" dirty="0">
              <a:solidFill>
                <a:srgbClr val="FF0000"/>
              </a:solidFill>
              <a:latin typeface="Times New Roman" panose="02020603050405020304" pitchFamily="18" charset="0"/>
              <a:cs typeface="Times New Roman" panose="02020603050405020304" pitchFamily="18" charset="0"/>
            </a:endParaRPr>
          </a:p>
          <a:p>
            <a:r>
              <a:rPr lang="en-US" altLang="zh-CN" sz="1200" b="1" dirty="0" err="1">
                <a:solidFill>
                  <a:srgbClr val="FF0000"/>
                </a:solidFill>
                <a:latin typeface="Times New Roman" panose="02020603050405020304" pitchFamily="18" charset="0"/>
                <a:cs typeface="Times New Roman" panose="02020603050405020304" pitchFamily="18" charset="0"/>
              </a:rPr>
              <a:t>objdump</a:t>
            </a:r>
            <a:r>
              <a:rPr lang="en-US" altLang="zh-CN" sz="1200" b="1" dirty="0">
                <a:solidFill>
                  <a:srgbClr val="FF0000"/>
                </a:solidFill>
                <a:latin typeface="Times New Roman" panose="02020603050405020304" pitchFamily="18" charset="0"/>
                <a:cs typeface="Times New Roman" panose="02020603050405020304" pitchFamily="18" charset="0"/>
              </a:rPr>
              <a:t> –dx </a:t>
            </a:r>
            <a:r>
              <a:rPr lang="en-US" altLang="zh-CN" sz="1200" b="1" dirty="0" err="1">
                <a:solidFill>
                  <a:srgbClr val="FF0000"/>
                </a:solidFill>
                <a:latin typeface="Times New Roman" panose="02020603050405020304" pitchFamily="18" charset="0"/>
                <a:cs typeface="Times New Roman" panose="02020603050405020304" pitchFamily="18" charset="0"/>
              </a:rPr>
              <a:t>main.o</a:t>
            </a:r>
            <a:endParaRPr lang="en-US" altLang="zh-CN" sz="1200" b="1" dirty="0">
              <a:solidFill>
                <a:srgbClr val="FF0000"/>
              </a:solidFill>
              <a:latin typeface="Times New Roman" panose="02020603050405020304" pitchFamily="18" charset="0"/>
              <a:cs typeface="Times New Roman" panose="02020603050405020304" pitchFamily="18" charset="0"/>
            </a:endParaRPr>
          </a:p>
          <a:p>
            <a:r>
              <a:rPr lang="en-US" altLang="zh-CN" sz="1200" b="1" dirty="0">
                <a:solidFill>
                  <a:srgbClr val="FF0000"/>
                </a:solidFill>
                <a:latin typeface="Times New Roman" panose="02020603050405020304" pitchFamily="18" charset="0"/>
                <a:cs typeface="Times New Roman" panose="02020603050405020304" pitchFamily="18" charset="0"/>
              </a:rPr>
              <a:t>R_X86_64_PC32</a:t>
            </a:r>
            <a:r>
              <a:rPr lang="zh-CN" altLang="en-US" sz="1200" b="1" dirty="0">
                <a:solidFill>
                  <a:srgbClr val="FF0000"/>
                </a:solidFill>
                <a:latin typeface="Times New Roman" panose="02020603050405020304" pitchFamily="18" charset="0"/>
                <a:cs typeface="Times New Roman" panose="02020603050405020304" pitchFamily="18" charset="0"/>
              </a:rPr>
              <a:t>：使用</a:t>
            </a:r>
            <a:r>
              <a:rPr lang="en-US" altLang="zh-CN" sz="1200" b="1" dirty="0">
                <a:solidFill>
                  <a:srgbClr val="FF0000"/>
                </a:solidFill>
                <a:latin typeface="Times New Roman" panose="02020603050405020304" pitchFamily="18" charset="0"/>
                <a:cs typeface="Times New Roman" panose="02020603050405020304" pitchFamily="18" charset="0"/>
              </a:rPr>
              <a:t>PC</a:t>
            </a:r>
            <a:r>
              <a:rPr lang="zh-CN" altLang="en-US" sz="1200" b="1" dirty="0">
                <a:solidFill>
                  <a:srgbClr val="FF0000"/>
                </a:solidFill>
                <a:latin typeface="Times New Roman" panose="02020603050405020304" pitchFamily="18" charset="0"/>
                <a:cs typeface="Times New Roman" panose="02020603050405020304" pitchFamily="18" charset="0"/>
              </a:rPr>
              <a:t>的相对地址</a:t>
            </a:r>
            <a:endParaRPr lang="en-US" altLang="zh-CN" sz="1200" b="1" dirty="0">
              <a:solidFill>
                <a:srgbClr val="FF0000"/>
              </a:solidFill>
              <a:latin typeface="Times New Roman" panose="02020603050405020304" pitchFamily="18" charset="0"/>
              <a:cs typeface="Times New Roman" panose="02020603050405020304" pitchFamily="18" charset="0"/>
            </a:endParaRPr>
          </a:p>
          <a:p>
            <a:r>
              <a:rPr lang="en-US" altLang="zh-CN" sz="1200" b="1" dirty="0">
                <a:solidFill>
                  <a:srgbClr val="FF0000"/>
                </a:solidFill>
                <a:latin typeface="Times New Roman" panose="02020603050405020304" pitchFamily="18" charset="0"/>
                <a:cs typeface="Times New Roman" panose="02020603050405020304" pitchFamily="18" charset="0"/>
              </a:rPr>
              <a:t>R_X86_64_32 </a:t>
            </a:r>
            <a:r>
              <a:rPr lang="zh-CN" altLang="en-US" sz="1200" b="1" dirty="0">
                <a:solidFill>
                  <a:srgbClr val="FF0000"/>
                </a:solidFill>
                <a:latin typeface="Times New Roman" panose="02020603050405020304" pitchFamily="18" charset="0"/>
                <a:cs typeface="Times New Roman" panose="02020603050405020304" pitchFamily="18" charset="0"/>
              </a:rPr>
              <a:t>：使用</a:t>
            </a:r>
            <a:r>
              <a:rPr lang="en-US" altLang="zh-CN" sz="1200" b="1" dirty="0">
                <a:solidFill>
                  <a:srgbClr val="FF0000"/>
                </a:solidFill>
                <a:latin typeface="Times New Roman" panose="02020603050405020304" pitchFamily="18" charset="0"/>
                <a:cs typeface="Times New Roman" panose="02020603050405020304" pitchFamily="18" charset="0"/>
              </a:rPr>
              <a:t>32</a:t>
            </a:r>
            <a:r>
              <a:rPr lang="zh-CN" altLang="en-US" sz="1200" b="1" dirty="0">
                <a:solidFill>
                  <a:srgbClr val="FF0000"/>
                </a:solidFill>
                <a:latin typeface="Times New Roman" panose="02020603050405020304" pitchFamily="18" charset="0"/>
                <a:cs typeface="Times New Roman" panose="02020603050405020304" pitchFamily="18" charset="0"/>
              </a:rPr>
              <a:t>位绝对地址</a:t>
            </a:r>
            <a:endParaRPr lang="en-US" altLang="zh-CN" sz="1200" b="1" dirty="0">
              <a:solidFill>
                <a:srgbClr val="FF0000"/>
              </a:solidFill>
              <a:latin typeface="Times New Roman" panose="02020603050405020304" pitchFamily="18" charset="0"/>
              <a:cs typeface="Times New Roman" panose="02020603050405020304" pitchFamily="18" charset="0"/>
            </a:endParaRPr>
          </a:p>
          <a:p>
            <a:r>
              <a:rPr lang="zh-CN" altLang="en-US" sz="1200" b="1" dirty="0">
                <a:solidFill>
                  <a:srgbClr val="FF0000"/>
                </a:solidFill>
                <a:latin typeface="Times New Roman" panose="02020603050405020304" pitchFamily="18" charset="0"/>
                <a:cs typeface="Times New Roman" panose="02020603050405020304" pitchFamily="18" charset="0"/>
              </a:rPr>
              <a:t>★重定位条目和指令实际上存放在目标文件的不同节中，为了方便，</a:t>
            </a:r>
            <a:r>
              <a:rPr lang="en-US" altLang="zh-CN" sz="1200" b="1" dirty="0" err="1">
                <a:solidFill>
                  <a:srgbClr val="FF0000"/>
                </a:solidFill>
                <a:latin typeface="Times New Roman" panose="02020603050405020304" pitchFamily="18" charset="0"/>
                <a:cs typeface="Times New Roman" panose="02020603050405020304" pitchFamily="18" charset="0"/>
              </a:rPr>
              <a:t>objdump</a:t>
            </a:r>
            <a:r>
              <a:rPr lang="zh-CN" altLang="en-US" sz="1200" b="1" dirty="0">
                <a:solidFill>
                  <a:srgbClr val="FF0000"/>
                </a:solidFill>
                <a:latin typeface="Times New Roman" panose="02020603050405020304" pitchFamily="18" charset="0"/>
                <a:cs typeface="Times New Roman" panose="02020603050405020304" pitchFamily="18" charset="0"/>
              </a:rPr>
              <a:t>工具把他们显示在一起了。</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b="1" kern="1200" dirty="0" err="1">
                <a:solidFill>
                  <a:srgbClr val="006600"/>
                </a:solidFill>
                <a:latin typeface="Times New Roman" panose="02020603050405020304" pitchFamily="18" charset="0"/>
                <a:ea typeface="黑体" panose="02010609060101010101" pitchFamily="49" charset="-122"/>
                <a:cs typeface="Times New Roman" panose="02020603050405020304" pitchFamily="18" charset="0"/>
              </a:rPr>
              <a:t>readelf</a:t>
            </a:r>
            <a:r>
              <a:rPr lang="en-US" altLang="zh-CN" sz="2000" b="1" kern="1200" dirty="0">
                <a:solidFill>
                  <a:srgbClr val="006600"/>
                </a:solidFill>
                <a:latin typeface="Times New Roman" panose="02020603050405020304" pitchFamily="18" charset="0"/>
                <a:ea typeface="黑体" panose="02010609060101010101" pitchFamily="49" charset="-122"/>
                <a:cs typeface="Times New Roman" panose="02020603050405020304" pitchFamily="18" charset="0"/>
              </a:rPr>
              <a:t> -r </a:t>
            </a:r>
            <a:r>
              <a:rPr lang="en-US" altLang="zh-CN" sz="2000" b="1" kern="1200" dirty="0" err="1">
                <a:solidFill>
                  <a:srgbClr val="006600"/>
                </a:solidFill>
                <a:latin typeface="Times New Roman" panose="02020603050405020304" pitchFamily="18" charset="0"/>
                <a:ea typeface="黑体" panose="02010609060101010101" pitchFamily="49" charset="-122"/>
                <a:cs typeface="Times New Roman" panose="02020603050405020304" pitchFamily="18" charset="0"/>
              </a:rPr>
              <a:t>main.o</a:t>
            </a:r>
            <a:r>
              <a:rPr lang="en-US" altLang="zh-CN" sz="2000" b="1" kern="1200" baseline="0" dirty="0">
                <a:solidFill>
                  <a:srgbClr val="0066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kern="1200" baseline="0" dirty="0">
                <a:solidFill>
                  <a:srgbClr val="006600"/>
                </a:solidFill>
                <a:latin typeface="Times New Roman" panose="02020603050405020304" pitchFamily="18" charset="0"/>
                <a:ea typeface="黑体" panose="02010609060101010101" pitchFamily="49" charset="-122"/>
                <a:cs typeface="Times New Roman" panose="02020603050405020304" pitchFamily="18" charset="0"/>
              </a:rPr>
              <a:t>读出</a:t>
            </a:r>
            <a:r>
              <a:rPr lang="en-US" altLang="zh-CN" sz="2000" b="1" kern="1200" baseline="0" dirty="0" err="1">
                <a:solidFill>
                  <a:srgbClr val="006600"/>
                </a:solidFill>
                <a:latin typeface="Times New Roman" panose="02020603050405020304" pitchFamily="18" charset="0"/>
                <a:ea typeface="黑体" panose="02010609060101010101" pitchFamily="49" charset="-122"/>
                <a:cs typeface="Times New Roman" panose="02020603050405020304" pitchFamily="18" charset="0"/>
              </a:rPr>
              <a:t>main.o</a:t>
            </a:r>
            <a:r>
              <a:rPr lang="zh-CN" altLang="en-US" sz="2000" b="1" kern="1200" baseline="0" dirty="0">
                <a:solidFill>
                  <a:srgbClr val="006600"/>
                </a:solidFill>
                <a:latin typeface="Times New Roman" panose="02020603050405020304" pitchFamily="18" charset="0"/>
                <a:ea typeface="黑体" panose="02010609060101010101" pitchFamily="49" charset="-122"/>
                <a:cs typeface="Times New Roman" panose="02020603050405020304" pitchFamily="18" charset="0"/>
              </a:rPr>
              <a:t>中需要重定位的信息</a:t>
            </a:r>
            <a:endParaRPr lang="zh-CN" altLang="en-US" sz="2000" b="1" kern="1200" dirty="0">
              <a:solidFill>
                <a:srgbClr val="0066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379007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latin typeface="Calibri" pitchFamily="34" charset="0"/>
              </a:rPr>
              <a:t>refaddr</a:t>
            </a:r>
            <a:r>
              <a:rPr lang="zh-CN" altLang="en-US" dirty="0">
                <a:latin typeface="Calibri" pitchFamily="34" charset="0"/>
              </a:rPr>
              <a:t>：符号被引用的地址</a:t>
            </a:r>
            <a:endParaRPr lang="en-US" altLang="zh-CN" dirty="0">
              <a:latin typeface="Calibri"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4245921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将这次重定位的结果综合到一起，可以得到最终的可执行目标文件中已经重定位的</a:t>
            </a:r>
            <a:r>
              <a:rPr lang="en-US" altLang="zh-CN" dirty="0"/>
              <a:t>.text</a:t>
            </a:r>
            <a:r>
              <a:rPr lang="zh-CN" altLang="en-US" dirty="0"/>
              <a:t>节和</a:t>
            </a:r>
            <a:r>
              <a:rPr lang="en-US" altLang="zh-CN" dirty="0"/>
              <a:t>.data</a:t>
            </a:r>
            <a:r>
              <a:rPr lang="zh-CN" altLang="en-US" dirty="0"/>
              <a:t>节</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3244654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altLang="zh-CN" sz="1200" b="1" dirty="0">
                <a:solidFill>
                  <a:srgbClr val="006600"/>
                </a:solidFill>
                <a:latin typeface="Times New Roman" panose="02020603050405020304" pitchFamily="18" charset="0"/>
                <a:cs typeface="Times New Roman" panose="02020603050405020304" pitchFamily="18" charset="0"/>
              </a:rPr>
              <a:t>-j .text </a:t>
            </a:r>
            <a:r>
              <a:rPr lang="zh-CN" altLang="en-US" sz="1200" b="1" dirty="0">
                <a:solidFill>
                  <a:srgbClr val="006600"/>
                </a:solidFill>
                <a:latin typeface="Times New Roman" panose="02020603050405020304" pitchFamily="18" charset="0"/>
                <a:cs typeface="Times New Roman" panose="02020603050405020304" pitchFamily="18" charset="0"/>
              </a:rPr>
              <a:t>：输出指定</a:t>
            </a:r>
            <a:r>
              <a:rPr lang="en-US" altLang="zh-CN" sz="1200" b="1" dirty="0">
                <a:solidFill>
                  <a:srgbClr val="006600"/>
                </a:solidFill>
                <a:latin typeface="Times New Roman" panose="02020603050405020304" pitchFamily="18" charset="0"/>
                <a:cs typeface="Times New Roman" panose="02020603050405020304" pitchFamily="18" charset="0"/>
              </a:rPr>
              <a:t>section</a:t>
            </a:r>
            <a:r>
              <a:rPr lang="zh-CN" altLang="en-US" sz="1200" b="1" dirty="0">
                <a:solidFill>
                  <a:srgbClr val="006600"/>
                </a:solidFill>
                <a:latin typeface="Times New Roman" panose="02020603050405020304" pitchFamily="18" charset="0"/>
                <a:cs typeface="Times New Roman" panose="02020603050405020304" pitchFamily="18" charset="0"/>
              </a:rPr>
              <a:t>节</a:t>
            </a:r>
            <a:r>
              <a:rPr lang="en-US" altLang="zh-CN" sz="1200" b="1" dirty="0">
                <a:solidFill>
                  <a:srgbClr val="006600"/>
                </a:solidFill>
                <a:latin typeface="Times New Roman" panose="02020603050405020304" pitchFamily="18" charset="0"/>
                <a:cs typeface="Times New Roman" panose="02020603050405020304" pitchFamily="18" charset="0"/>
              </a:rPr>
              <a:t>” .text”</a:t>
            </a:r>
            <a:r>
              <a:rPr lang="zh-CN" altLang="en-US" sz="1200" b="1" dirty="0">
                <a:solidFill>
                  <a:srgbClr val="006600"/>
                </a:solidFill>
                <a:latin typeface="Times New Roman" panose="02020603050405020304" pitchFamily="18" charset="0"/>
                <a:cs typeface="Times New Roman" panose="02020603050405020304" pitchFamily="18" charset="0"/>
              </a:rPr>
              <a:t>的信息</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270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altLang="zh-CN" dirty="0"/>
              <a:t>1</a:t>
            </a:r>
            <a:r>
              <a:rPr lang="zh-CN" altLang="en-US" dirty="0"/>
              <a:t>、包括：程序的入口点（</a:t>
            </a:r>
            <a:r>
              <a:rPr lang="en-US" altLang="zh-CN" dirty="0"/>
              <a:t>entry point</a:t>
            </a:r>
            <a:r>
              <a:rPr lang="zh-CN" altLang="en-US" dirty="0"/>
              <a:t>）</a:t>
            </a:r>
            <a:endParaRPr lang="en-US" altLang="zh-CN" dirty="0"/>
          </a:p>
          <a:p>
            <a:r>
              <a:rPr lang="en-US" altLang="zh-CN" dirty="0"/>
              <a:t>.</a:t>
            </a:r>
            <a:r>
              <a:rPr lang="en-US" altLang="zh-CN" dirty="0" err="1"/>
              <a:t>init</a:t>
            </a:r>
            <a:r>
              <a:rPr lang="en-US" altLang="zh-CN" dirty="0"/>
              <a:t> </a:t>
            </a:r>
            <a:r>
              <a:rPr lang="zh-CN" altLang="en-US" dirty="0"/>
              <a:t>节定义了一个小函数</a:t>
            </a:r>
            <a:r>
              <a:rPr lang="en-US" altLang="zh-CN" dirty="0"/>
              <a:t>_</a:t>
            </a:r>
            <a:r>
              <a:rPr lang="en-US" altLang="zh-CN" dirty="0" err="1"/>
              <a:t>init</a:t>
            </a:r>
            <a:r>
              <a:rPr lang="zh-CN" altLang="en-US" dirty="0"/>
              <a:t>，程序的初始化代码会调用它</a:t>
            </a:r>
            <a:endParaRPr lang="en-US" altLang="zh-CN" dirty="0"/>
          </a:p>
          <a:p>
            <a:endParaRPr lang="en-US" altLang="zh-CN" dirty="0"/>
          </a:p>
          <a:p>
            <a:r>
              <a:rPr lang="en-US" altLang="zh-CN" dirty="0"/>
              <a:t>2</a:t>
            </a:r>
            <a:r>
              <a:rPr lang="zh-CN" altLang="en-US" dirty="0"/>
              <a:t>、看程序段头表：</a:t>
            </a:r>
            <a:endParaRPr lang="en-US" altLang="zh-CN" dirty="0"/>
          </a:p>
          <a:p>
            <a:r>
              <a:rPr lang="en-US" altLang="zh-CN" dirty="0" err="1"/>
              <a:t>objdump</a:t>
            </a:r>
            <a:r>
              <a:rPr lang="en-US" altLang="zh-CN" dirty="0"/>
              <a:t> -h prog   &gt; prog-header.txt</a:t>
            </a:r>
          </a:p>
          <a:p>
            <a:endParaRPr lang="en-US" altLang="zh-CN" dirty="0"/>
          </a:p>
          <a:p>
            <a:r>
              <a:rPr lang="en-US" altLang="zh-CN" dirty="0"/>
              <a:t>3</a:t>
            </a:r>
            <a:r>
              <a:rPr lang="zh-CN" altLang="en-US" dirty="0"/>
              <a:t>、看</a:t>
            </a:r>
            <a:r>
              <a:rPr lang="en-US" altLang="zh-CN" dirty="0"/>
              <a:t>elf</a:t>
            </a:r>
            <a:r>
              <a:rPr lang="zh-CN" altLang="en-US" dirty="0"/>
              <a:t>文件头：</a:t>
            </a:r>
            <a:endParaRPr lang="en-US" altLang="zh-CN" dirty="0"/>
          </a:p>
          <a:p>
            <a:r>
              <a:rPr lang="en-US" altLang="zh-CN" dirty="0" err="1"/>
              <a:t>readelf</a:t>
            </a:r>
            <a:r>
              <a:rPr lang="en-US" altLang="zh-CN" dirty="0"/>
              <a:t> –h </a:t>
            </a:r>
            <a:r>
              <a:rPr lang="en-US" altLang="zh-CN" dirty="0" err="1"/>
              <a:t>main.o</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objdump</a:t>
            </a:r>
            <a:r>
              <a:rPr lang="en-US" altLang="zh-CN" dirty="0"/>
              <a:t> -dx prog &gt; prog-</a:t>
            </a:r>
            <a:r>
              <a:rPr lang="en-US" altLang="zh-CN" dirty="0" err="1"/>
              <a:t>exe.d</a:t>
            </a:r>
            <a:endParaRPr lang="en-US" altLang="zh-CN" dirty="0"/>
          </a:p>
          <a:p>
            <a:endParaRPr lang="en-US" altLang="zh-CN" dirty="0"/>
          </a:p>
          <a:p>
            <a:r>
              <a:rPr lang="en-US" altLang="zh-CN" sz="1200" b="1" kern="0" dirty="0">
                <a:solidFill>
                  <a:srgbClr val="C00000"/>
                </a:solidFill>
              </a:rPr>
              <a:t>off</a:t>
            </a:r>
            <a:r>
              <a:rPr lang="zh-CN" altLang="en-US" sz="1200" b="1" kern="0" dirty="0">
                <a:solidFill>
                  <a:srgbClr val="C00000"/>
                </a:solidFill>
              </a:rPr>
              <a:t>：目标文件中的偏移</a:t>
            </a:r>
            <a:endParaRPr lang="en-US" altLang="zh-CN" sz="1200" b="1" kern="0" dirty="0">
              <a:solidFill>
                <a:srgbClr val="C00000"/>
              </a:solidFill>
            </a:endParaRPr>
          </a:p>
          <a:p>
            <a:r>
              <a:rPr lang="en-US" altLang="zh-CN" sz="1200" b="1" kern="0" dirty="0" err="1">
                <a:solidFill>
                  <a:srgbClr val="C00000"/>
                </a:solidFill>
              </a:rPr>
              <a:t>vaddr</a:t>
            </a:r>
            <a:r>
              <a:rPr lang="en-US" altLang="zh-CN" sz="1200" b="1" kern="0" dirty="0">
                <a:solidFill>
                  <a:srgbClr val="C00000"/>
                </a:solidFill>
              </a:rPr>
              <a:t>/</a:t>
            </a:r>
            <a:r>
              <a:rPr lang="en-US" altLang="zh-CN" sz="1200" b="1" kern="0" dirty="0" err="1">
                <a:solidFill>
                  <a:srgbClr val="C00000"/>
                </a:solidFill>
              </a:rPr>
              <a:t>paddr</a:t>
            </a:r>
            <a:r>
              <a:rPr lang="zh-CN" altLang="en-US" sz="1200" b="1" kern="0" dirty="0">
                <a:solidFill>
                  <a:srgbClr val="C00000"/>
                </a:solidFill>
              </a:rPr>
              <a:t>： 内存地址</a:t>
            </a:r>
            <a:endParaRPr lang="en-US" altLang="zh-CN" sz="1200" b="1" kern="0" dirty="0">
              <a:solidFill>
                <a:srgbClr val="C00000"/>
              </a:solidFill>
            </a:endParaRPr>
          </a:p>
          <a:p>
            <a:r>
              <a:rPr lang="en-US" altLang="zh-CN" sz="1200" b="1" kern="0" dirty="0">
                <a:solidFill>
                  <a:srgbClr val="C00000"/>
                </a:solidFill>
              </a:rPr>
              <a:t>align</a:t>
            </a:r>
            <a:r>
              <a:rPr lang="zh-CN" altLang="en-US" sz="1200" b="1" kern="0" dirty="0">
                <a:solidFill>
                  <a:srgbClr val="C00000"/>
                </a:solidFill>
              </a:rPr>
              <a:t>：对齐要求</a:t>
            </a:r>
            <a:endParaRPr lang="en-US" altLang="zh-CN" sz="1200" b="1" kern="0" dirty="0">
              <a:solidFill>
                <a:srgbClr val="C00000"/>
              </a:solidFill>
            </a:endParaRPr>
          </a:p>
          <a:p>
            <a:r>
              <a:rPr lang="en-US" altLang="zh-CN" sz="1200" b="1" kern="0" dirty="0" err="1">
                <a:solidFill>
                  <a:srgbClr val="C00000"/>
                </a:solidFill>
              </a:rPr>
              <a:t>filesz</a:t>
            </a:r>
            <a:r>
              <a:rPr lang="en-US" altLang="zh-CN" sz="1200" b="1" kern="0" dirty="0">
                <a:solidFill>
                  <a:srgbClr val="C00000"/>
                </a:solidFill>
              </a:rPr>
              <a:t>:</a:t>
            </a:r>
            <a:r>
              <a:rPr lang="en-US" altLang="zh-CN" sz="1200" b="1" kern="0" baseline="0" dirty="0">
                <a:solidFill>
                  <a:srgbClr val="C00000"/>
                </a:solidFill>
              </a:rPr>
              <a:t> </a:t>
            </a:r>
            <a:r>
              <a:rPr lang="zh-CN" altLang="en-US" sz="1200" b="1" kern="0" baseline="0" dirty="0">
                <a:solidFill>
                  <a:srgbClr val="C00000"/>
                </a:solidFill>
              </a:rPr>
              <a:t>目标文件中的段大小</a:t>
            </a:r>
            <a:endParaRPr lang="en-US" altLang="zh-CN" sz="1200" b="1" kern="0" baseline="0" dirty="0">
              <a:solidFill>
                <a:srgbClr val="C00000"/>
              </a:solidFill>
            </a:endParaRPr>
          </a:p>
          <a:p>
            <a:r>
              <a:rPr lang="en-US" altLang="zh-CN" sz="1200" b="1" kern="0" baseline="0" dirty="0" err="1">
                <a:solidFill>
                  <a:srgbClr val="C00000"/>
                </a:solidFill>
              </a:rPr>
              <a:t>memsz</a:t>
            </a:r>
            <a:r>
              <a:rPr lang="zh-CN" altLang="en-US" sz="1200" b="1" kern="0" baseline="0" dirty="0">
                <a:solidFill>
                  <a:srgbClr val="C00000"/>
                </a:solidFill>
              </a:rPr>
              <a:t>：内存中的段大小</a:t>
            </a:r>
            <a:endParaRPr lang="en-US" altLang="zh-CN" sz="1200" b="1" kern="0" baseline="0" dirty="0">
              <a:solidFill>
                <a:srgbClr val="C00000"/>
              </a:solidFill>
            </a:endParaRPr>
          </a:p>
          <a:p>
            <a:r>
              <a:rPr lang="en-US" altLang="zh-CN" sz="1200" b="1" kern="0" baseline="0" dirty="0">
                <a:solidFill>
                  <a:srgbClr val="C00000"/>
                </a:solidFill>
              </a:rPr>
              <a:t>flags</a:t>
            </a:r>
            <a:r>
              <a:rPr lang="zh-CN" altLang="en-US" sz="1200" b="1" kern="0" baseline="0" dirty="0">
                <a:solidFill>
                  <a:srgbClr val="C00000"/>
                </a:solidFill>
              </a:rPr>
              <a:t>：运行时访问权限</a:t>
            </a:r>
            <a:endParaRPr lang="en-US" altLang="zh-CN" sz="1200" b="1" kern="0" baseline="0" dirty="0">
              <a:solidFill>
                <a:srgbClr val="C00000"/>
              </a:solidFill>
            </a:endParaRPr>
          </a:p>
          <a:p>
            <a:endParaRPr lang="en-US" altLang="zh-CN" sz="1200" b="1" kern="0" baseline="0" dirty="0">
              <a:solidFill>
                <a:srgbClr val="C00000"/>
              </a:solidFill>
            </a:endParaRPr>
          </a:p>
          <a:p>
            <a:endParaRPr lang="en-US" altLang="zh-CN" dirty="0"/>
          </a:p>
          <a:p>
            <a:r>
              <a:rPr lang="zh-CN" altLang="en-US" dirty="0"/>
              <a:t>第二个段（数据段），在内存的其实位置为</a:t>
            </a:r>
            <a:r>
              <a:rPr lang="en-US" altLang="zh-CN" sz="1200" b="1" kern="0" dirty="0">
                <a:solidFill>
                  <a:srgbClr val="0000CC"/>
                </a:solidFill>
              </a:rPr>
              <a:t>0x0000000000600df8</a:t>
            </a:r>
            <a:r>
              <a:rPr lang="zh-CN" altLang="en-US" sz="1200" b="1" kern="0" dirty="0">
                <a:solidFill>
                  <a:srgbClr val="0000CC"/>
                </a:solidFill>
              </a:rPr>
              <a:t>，占据</a:t>
            </a:r>
            <a:r>
              <a:rPr lang="en-US" altLang="zh-CN" sz="1200" b="1" kern="0" dirty="0">
                <a:solidFill>
                  <a:srgbClr val="0000CC"/>
                </a:solidFill>
              </a:rPr>
              <a:t>0x230</a:t>
            </a:r>
            <a:r>
              <a:rPr lang="zh-CN" altLang="en-US" sz="1200" b="1" kern="0" dirty="0">
                <a:solidFill>
                  <a:srgbClr val="0000CC"/>
                </a:solidFill>
              </a:rPr>
              <a:t>个字节，其中</a:t>
            </a:r>
            <a:r>
              <a:rPr lang="zh-CN" altLang="en-US" dirty="0"/>
              <a:t>从文件偏移量</a:t>
            </a:r>
            <a:r>
              <a:rPr lang="en-US" altLang="zh-CN" dirty="0"/>
              <a:t>0xdf8</a:t>
            </a:r>
            <a:r>
              <a:rPr lang="zh-CN" altLang="en-US" dirty="0"/>
              <a:t>的位置，读入</a:t>
            </a:r>
            <a:r>
              <a:rPr lang="en-US" altLang="zh-CN" dirty="0"/>
              <a:t>0x228</a:t>
            </a:r>
            <a:r>
              <a:rPr lang="zh-CN" altLang="en-US" dirty="0"/>
              <a:t>个字节到内存，剩余</a:t>
            </a:r>
            <a:r>
              <a:rPr lang="en-US" altLang="zh-CN" dirty="0"/>
              <a:t>8</a:t>
            </a:r>
            <a:r>
              <a:rPr lang="zh-CN" altLang="en-US" dirty="0"/>
              <a:t>字节在运行时被初始化为</a:t>
            </a:r>
            <a:r>
              <a:rPr lang="en-US" altLang="zh-CN" dirty="0"/>
              <a:t>0</a:t>
            </a:r>
            <a:r>
              <a:rPr lang="zh-CN" altLang="en-US" dirty="0"/>
              <a:t>的</a:t>
            </a:r>
            <a:r>
              <a:rPr lang="en-US" altLang="zh-CN" dirty="0"/>
              <a:t>.</a:t>
            </a:r>
            <a:r>
              <a:rPr lang="en-US" altLang="zh-CN" dirty="0" err="1"/>
              <a:t>bss</a:t>
            </a:r>
            <a:r>
              <a:rPr lang="zh-CN" altLang="en-US" dirty="0"/>
              <a:t>数据</a:t>
            </a:r>
            <a:endParaRPr lang="en-US" altLang="zh-CN"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4212050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a:t>
            </a:r>
            <a:r>
              <a:rPr lang="zh-CN" altLang="en-US" dirty="0"/>
              <a:t>段有对齐要求，所以数据段和代码段之间是有间隙的</a:t>
            </a:r>
            <a:endParaRPr lang="en-US" altLang="zh-CN" dirty="0"/>
          </a:p>
          <a:p>
            <a:r>
              <a:rPr lang="zh-CN" altLang="en-US" dirty="0"/>
              <a:t>链接器会使用地址空间布局随机化（</a:t>
            </a:r>
            <a:r>
              <a:rPr lang="en-US" altLang="zh-CN" dirty="0"/>
              <a:t>ASLR ch3.10.4</a:t>
            </a:r>
            <a:r>
              <a:rPr lang="zh-CN" altLang="en-US" dirty="0"/>
              <a:t>），每次运行时这些区域的地址都会变，但相对位置不会变</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extLst>
      <p:ext uri="{BB962C8B-B14F-4D97-AF65-F5344CB8AC3E}">
        <p14:creationId xmlns:p14="http://schemas.microsoft.com/office/powerpoint/2010/main" val="3588463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36</a:t>
            </a:fld>
            <a:endParaRPr lang="en-US"/>
          </a:p>
        </p:txBody>
      </p:sp>
    </p:spTree>
    <p:extLst>
      <p:ext uri="{BB962C8B-B14F-4D97-AF65-F5344CB8AC3E}">
        <p14:creationId xmlns:p14="http://schemas.microsoft.com/office/powerpoint/2010/main" val="2466072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linux</a:t>
            </a:r>
            <a:r>
              <a:rPr lang="en-US" altLang="zh-CN" dirty="0"/>
              <a:t>&gt;</a:t>
            </a:r>
            <a:r>
              <a:rPr lang="en-US" altLang="zh-CN" dirty="0" err="1"/>
              <a:t>gcc</a:t>
            </a:r>
            <a:r>
              <a:rPr lang="en-US" altLang="zh-CN" dirty="0"/>
              <a:t> -c </a:t>
            </a:r>
            <a:r>
              <a:rPr lang="en-US" altLang="zh-CN" dirty="0" err="1"/>
              <a:t>addvec.c</a:t>
            </a:r>
            <a:r>
              <a:rPr lang="en-US" altLang="zh-CN" dirty="0"/>
              <a:t> </a:t>
            </a:r>
            <a:r>
              <a:rPr lang="en-US" altLang="zh-CN" dirty="0" err="1"/>
              <a:t>multvec.c</a:t>
            </a:r>
            <a:endParaRPr lang="en-US" altLang="zh-CN" dirty="0"/>
          </a:p>
          <a:p>
            <a:r>
              <a:rPr lang="en-US" altLang="zh-CN" dirty="0" err="1"/>
              <a:t>linux</a:t>
            </a:r>
            <a:r>
              <a:rPr lang="en-US" altLang="zh-CN" dirty="0"/>
              <a:t>&gt;ar </a:t>
            </a:r>
            <a:r>
              <a:rPr lang="en-US" altLang="zh-CN" dirty="0" err="1"/>
              <a:t>rcs</a:t>
            </a:r>
            <a:r>
              <a:rPr lang="en-US" altLang="zh-CN" dirty="0"/>
              <a:t> </a:t>
            </a:r>
            <a:r>
              <a:rPr lang="en-US" altLang="zh-CN" dirty="0" err="1"/>
              <a:t>libvector.a</a:t>
            </a:r>
            <a:r>
              <a:rPr lang="en-US" altLang="zh-CN" dirty="0"/>
              <a:t> </a:t>
            </a:r>
            <a:r>
              <a:rPr lang="en-US" altLang="zh-CN" dirty="0" err="1"/>
              <a:t>addvec.o</a:t>
            </a:r>
            <a:r>
              <a:rPr lang="en-US" altLang="zh-CN" dirty="0"/>
              <a:t> </a:t>
            </a:r>
            <a:r>
              <a:rPr lang="en-US" altLang="zh-CN" dirty="0" err="1"/>
              <a:t>multvec.o</a:t>
            </a:r>
            <a:endParaRPr lang="en-US" altLang="zh-CN" dirty="0"/>
          </a:p>
          <a:p>
            <a:endParaRPr lang="en-US" altLang="zh-CN" dirty="0"/>
          </a:p>
          <a:p>
            <a:r>
              <a:rPr lang="en-US" altLang="zh-CN" dirty="0"/>
              <a:t>r[ab][f][u]  - replace existing or insert new file(s) into the archive</a:t>
            </a:r>
          </a:p>
          <a:p>
            <a:r>
              <a:rPr lang="en-US" altLang="zh-CN" dirty="0"/>
              <a:t>s            - act as </a:t>
            </a:r>
            <a:r>
              <a:rPr lang="en-US" altLang="zh-CN" dirty="0" err="1"/>
              <a:t>ranlib</a:t>
            </a:r>
            <a:endParaRPr lang="en-US" altLang="zh-CN" dirty="0"/>
          </a:p>
          <a:p>
            <a:endParaRPr lang="en-US" altLang="zh-CN" dirty="0"/>
          </a:p>
          <a:p>
            <a:r>
              <a:rPr lang="en-US" altLang="zh-CN" dirty="0"/>
              <a:t>-c: do not warn if the library had to be created</a:t>
            </a:r>
          </a:p>
          <a:p>
            <a:r>
              <a:rPr lang="en-US" altLang="zh-CN" dirty="0"/>
              <a:t>-s: create an archive index </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38</a:t>
            </a:fld>
            <a:endParaRPr lang="en-US"/>
          </a:p>
        </p:txBody>
      </p:sp>
    </p:spTree>
    <p:extLst>
      <p:ext uri="{BB962C8B-B14F-4D97-AF65-F5344CB8AC3E}">
        <p14:creationId xmlns:p14="http://schemas.microsoft.com/office/powerpoint/2010/main" val="2799386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altLang="zh-CN" dirty="0" err="1"/>
              <a:t>gcc</a:t>
            </a:r>
            <a:r>
              <a:rPr lang="en-US" altLang="zh-CN" dirty="0"/>
              <a:t> -static -o prog2c  main2.c ./</a:t>
            </a:r>
            <a:r>
              <a:rPr lang="en-US" altLang="zh-CN" dirty="0" err="1"/>
              <a:t>libvector.a</a:t>
            </a:r>
            <a:endParaRPr lang="en-US" altLang="zh-CN" dirty="0"/>
          </a:p>
          <a:p>
            <a:r>
              <a:rPr lang="en-US" altLang="zh-CN" sz="1200" i="1" dirty="0" err="1"/>
              <a:t>gcc</a:t>
            </a:r>
            <a:r>
              <a:rPr lang="en-US" altLang="zh-CN" sz="1200" i="1" dirty="0"/>
              <a:t> -static -o prog2c main2.c -L. -</a:t>
            </a:r>
            <a:r>
              <a:rPr lang="en-US" altLang="zh-CN" sz="1200" i="1" dirty="0" err="1"/>
              <a:t>lvector</a:t>
            </a:r>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一个库中未解析的符号引用，只能在命令行中该库之后的其他库文件中寻找解析答案</a:t>
            </a:r>
            <a:endParaRPr lang="en-US" altLang="zh-CN" dirty="0"/>
          </a:p>
          <a:p>
            <a:r>
              <a:rPr lang="en-US" altLang="zh-CN" dirty="0"/>
              <a:t>-</a:t>
            </a:r>
            <a:r>
              <a:rPr lang="en-US" altLang="zh-CN" dirty="0" err="1"/>
              <a:t>Xlinker</a:t>
            </a:r>
            <a:r>
              <a:rPr lang="en-US" altLang="zh-CN" dirty="0"/>
              <a:t> --start-group -la -</a:t>
            </a:r>
            <a:r>
              <a:rPr lang="en-US" altLang="zh-CN" dirty="0" err="1"/>
              <a:t>lb</a:t>
            </a:r>
            <a:r>
              <a:rPr lang="en-US" altLang="zh-CN" dirty="0"/>
              <a:t> -</a:t>
            </a:r>
            <a:r>
              <a:rPr lang="en-US" altLang="zh-CN" dirty="0" err="1"/>
              <a:t>Xlinker</a:t>
            </a:r>
            <a:r>
              <a:rPr lang="en-US" altLang="zh-CN" dirty="0"/>
              <a:t> --end-group</a:t>
            </a: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40</a:t>
            </a:fld>
            <a:endParaRPr lang="en-US"/>
          </a:p>
        </p:txBody>
      </p:sp>
    </p:spTree>
    <p:extLst>
      <p:ext uri="{BB962C8B-B14F-4D97-AF65-F5344CB8AC3E}">
        <p14:creationId xmlns:p14="http://schemas.microsoft.com/office/powerpoint/2010/main" val="243184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a:ln/>
        </p:spPr>
      </p:sp>
      <p:sp>
        <p:nvSpPr>
          <p:cNvPr id="247811" name="Rectangle 3"/>
          <p:cNvSpPr>
            <a:spLocks noGrp="1" noChangeArrowheads="1"/>
          </p:cNvSpPr>
          <p:nvPr>
            <p:ph type="body" idx="1"/>
          </p:nvPr>
        </p:nvSpPr>
        <p:spPr/>
        <p:txBody>
          <a:bodyPr/>
          <a:lstStyle/>
          <a:p>
            <a:r>
              <a:rPr lang="en-US" dirty="0"/>
              <a:t>/</a:t>
            </a:r>
            <a:r>
              <a:rPr lang="en-US" dirty="0" err="1"/>
              <a:t>usr</a:t>
            </a:r>
            <a:r>
              <a:rPr lang="en-US" dirty="0"/>
              <a:t>/lib/</a:t>
            </a:r>
            <a:r>
              <a:rPr lang="en-US" dirty="0" err="1"/>
              <a:t>gcc</a:t>
            </a:r>
            <a:r>
              <a:rPr lang="en-US" dirty="0"/>
              <a:t>/x86_64-linux-gnu/7/cc1</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i="0" dirty="0"/>
              <a:t>prog2d</a:t>
            </a:r>
            <a:r>
              <a:rPr lang="zh-CN" altLang="en-US" i="0" dirty="0"/>
              <a:t>包含一个</a:t>
            </a:r>
            <a:r>
              <a:rPr lang="en-US" altLang="zh-CN" i="0" dirty="0"/>
              <a:t>.</a:t>
            </a:r>
            <a:r>
              <a:rPr lang="en-US" altLang="zh-CN" i="0" dirty="0" err="1"/>
              <a:t>interp</a:t>
            </a:r>
            <a:r>
              <a:rPr lang="zh-CN" altLang="en-US" i="0" dirty="0"/>
              <a:t>节，该节包含动态链接器的路径名（如</a:t>
            </a:r>
            <a:r>
              <a:rPr lang="en-US" altLang="zh-CN" i="0" dirty="0"/>
              <a:t>Linux</a:t>
            </a:r>
            <a:r>
              <a:rPr lang="zh-CN" altLang="en-US" i="0" dirty="0"/>
              <a:t>上的</a:t>
            </a:r>
            <a:r>
              <a:rPr lang="en-US" altLang="zh-CN" i="0" dirty="0"/>
              <a:t>ld-linux.so)</a:t>
            </a:r>
            <a:r>
              <a:rPr lang="zh-CN" altLang="en-US" i="0" dirty="0"/>
              <a:t>，加载器加载和运行这个动态链接器。</a:t>
            </a:r>
            <a:endParaRPr lang="en-US" altLang="zh-CN" i="0" dirty="0"/>
          </a:p>
          <a:p>
            <a:r>
              <a:rPr lang="zh-CN" altLang="en-US" i="0" dirty="0"/>
              <a:t>动态链接器的工作：</a:t>
            </a:r>
            <a:endParaRPr lang="en-US" altLang="zh-CN" i="0" dirty="0"/>
          </a:p>
          <a:p>
            <a:r>
              <a:rPr lang="zh-CN" altLang="en-US" i="0" dirty="0"/>
              <a:t>（</a:t>
            </a:r>
            <a:r>
              <a:rPr lang="en-US" altLang="zh-CN" i="0" dirty="0"/>
              <a:t>1</a:t>
            </a:r>
            <a:r>
              <a:rPr lang="zh-CN" altLang="en-US" i="0" dirty="0"/>
              <a:t>）重定位</a:t>
            </a:r>
            <a:r>
              <a:rPr lang="en-US" altLang="zh-CN" i="0" dirty="0"/>
              <a:t>libc.so</a:t>
            </a:r>
            <a:r>
              <a:rPr lang="zh-CN" altLang="en-US" i="0" dirty="0"/>
              <a:t>的文本和数据到某个内存段</a:t>
            </a:r>
            <a:endParaRPr lang="en-US" altLang="zh-CN"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i="0" dirty="0"/>
              <a:t>（</a:t>
            </a:r>
            <a:r>
              <a:rPr lang="en-US" altLang="zh-CN" i="0" dirty="0"/>
              <a:t>2</a:t>
            </a:r>
            <a:r>
              <a:rPr lang="zh-CN" altLang="en-US" i="0" dirty="0"/>
              <a:t>）重定位</a:t>
            </a:r>
            <a:r>
              <a:rPr lang="en-US" altLang="zh-CN" i="0" dirty="0"/>
              <a:t>libvector.so</a:t>
            </a:r>
            <a:r>
              <a:rPr lang="zh-CN" altLang="en-US" i="0" dirty="0"/>
              <a:t>的文本和数据到另一个内存段</a:t>
            </a:r>
            <a:endParaRPr lang="en-US" altLang="zh-CN"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i="0" dirty="0"/>
              <a:t>（</a:t>
            </a:r>
            <a:r>
              <a:rPr lang="en-US" altLang="zh-CN" i="0" dirty="0"/>
              <a:t>3</a:t>
            </a:r>
            <a:r>
              <a:rPr lang="zh-CN" altLang="en-US" i="0" dirty="0"/>
              <a:t>）重定位</a:t>
            </a:r>
            <a:r>
              <a:rPr lang="en-US" altLang="zh-CN" i="0" dirty="0"/>
              <a:t>prog2d</a:t>
            </a:r>
            <a:r>
              <a:rPr lang="zh-CN" altLang="en-US" i="0" dirty="0"/>
              <a:t>中所有对</a:t>
            </a:r>
            <a:r>
              <a:rPr lang="en-US" altLang="zh-CN" i="0" dirty="0"/>
              <a:t>libc.so</a:t>
            </a:r>
            <a:r>
              <a:rPr lang="zh-CN" altLang="en-US" i="0" dirty="0"/>
              <a:t>和</a:t>
            </a:r>
            <a:r>
              <a:rPr lang="en-US" altLang="zh-CN" i="0" dirty="0"/>
              <a:t>libvector.so</a:t>
            </a:r>
            <a:r>
              <a:rPr lang="zh-CN" altLang="en-US" i="0" dirty="0"/>
              <a:t>中所定义符号的引用</a:t>
            </a:r>
            <a:endParaRPr lang="en-US" altLang="zh-CN"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i="0" dirty="0"/>
              <a:t>最后，动态链接器将控制传递给应用程序。至此，共享库的位置就固定了，并在程序执行的过程中保持不变。</a:t>
            </a:r>
            <a:endParaRPr lang="en-US" altLang="zh-CN" i="0" dirty="0"/>
          </a:p>
          <a:p>
            <a:endParaRPr lang="en-US" i="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altLang="zh-CN" sz="1200" kern="1200" dirty="0">
                <a:solidFill>
                  <a:schemeClr val="tx1"/>
                </a:solidFill>
                <a:effectLst/>
                <a:latin typeface="Times New Roman" pitchFamily="18" charset="0"/>
                <a:ea typeface="+mn-ea"/>
                <a:cs typeface="+mn-cs"/>
              </a:rPr>
              <a:t>void * </a:t>
            </a:r>
            <a:r>
              <a:rPr lang="en-US" altLang="zh-CN" sz="1200" kern="1200" dirty="0" err="1">
                <a:solidFill>
                  <a:schemeClr val="tx1"/>
                </a:solidFill>
                <a:effectLst/>
                <a:latin typeface="Times New Roman" pitchFamily="18" charset="0"/>
                <a:ea typeface="+mn-ea"/>
                <a:cs typeface="+mn-cs"/>
              </a:rPr>
              <a:t>dlopen</a:t>
            </a:r>
            <a:r>
              <a:rPr lang="en-US" altLang="zh-CN" sz="1200" kern="1200" dirty="0">
                <a:solidFill>
                  <a:schemeClr val="tx1"/>
                </a:solidFill>
                <a:effectLst/>
                <a:latin typeface="Times New Roman" pitchFamily="18" charset="0"/>
                <a:ea typeface="+mn-ea"/>
                <a:cs typeface="+mn-cs"/>
              </a:rPr>
              <a:t>( const char * pathname, int mode);</a:t>
            </a:r>
          </a:p>
          <a:p>
            <a:r>
              <a:rPr lang="zh-CN" altLang="en-US" sz="1200" kern="1200" dirty="0">
                <a:solidFill>
                  <a:schemeClr val="tx1"/>
                </a:solidFill>
                <a:effectLst/>
                <a:latin typeface="Times New Roman" pitchFamily="18" charset="0"/>
                <a:ea typeface="+mn-ea"/>
                <a:cs typeface="+mn-cs"/>
              </a:rPr>
              <a:t>函数描述：在</a:t>
            </a:r>
            <a:r>
              <a:rPr lang="en-US" altLang="zh-CN" sz="1200" kern="1200" dirty="0" err="1">
                <a:solidFill>
                  <a:schemeClr val="tx1"/>
                </a:solidFill>
                <a:effectLst/>
                <a:latin typeface="Times New Roman" pitchFamily="18" charset="0"/>
                <a:ea typeface="+mn-ea"/>
                <a:cs typeface="+mn-cs"/>
              </a:rPr>
              <a:t>dlopen</a:t>
            </a:r>
            <a:r>
              <a:rPr lang="zh-CN" altLang="en-US" sz="1200" kern="1200" dirty="0">
                <a:solidFill>
                  <a:schemeClr val="tx1"/>
                </a:solidFill>
                <a:effectLst/>
                <a:latin typeface="Times New Roman" pitchFamily="18" charset="0"/>
                <a:ea typeface="+mn-ea"/>
                <a:cs typeface="+mn-cs"/>
              </a:rPr>
              <a:t>（）函数以指定模式打开指定的动态连接库文件，并返回一个句柄给调用进程。使用</a:t>
            </a:r>
            <a:r>
              <a:rPr lang="en-US" altLang="zh-CN" sz="1200" kern="1200" dirty="0" err="1">
                <a:solidFill>
                  <a:schemeClr val="tx1"/>
                </a:solidFill>
                <a:effectLst/>
                <a:latin typeface="Times New Roman" pitchFamily="18" charset="0"/>
                <a:ea typeface="+mn-ea"/>
                <a:cs typeface="+mn-cs"/>
              </a:rPr>
              <a:t>dlclose</a:t>
            </a:r>
            <a:r>
              <a:rPr lang="zh-CN" altLang="en-US" sz="1200" kern="1200" dirty="0">
                <a:solidFill>
                  <a:schemeClr val="tx1"/>
                </a:solidFill>
                <a:effectLst/>
                <a:latin typeface="Times New Roman" pitchFamily="18" charset="0"/>
                <a:ea typeface="+mn-ea"/>
                <a:cs typeface="+mn-cs"/>
              </a:rPr>
              <a:t>（）来卸载打开的库。</a:t>
            </a:r>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mode</a:t>
            </a:r>
            <a:r>
              <a:rPr lang="zh-CN" altLang="en-US" sz="1200" kern="1200" dirty="0">
                <a:solidFill>
                  <a:schemeClr val="tx1"/>
                </a:solidFill>
                <a:effectLst/>
                <a:latin typeface="Times New Roman" pitchFamily="18" charset="0"/>
                <a:ea typeface="+mn-ea"/>
                <a:cs typeface="+mn-cs"/>
              </a:rPr>
              <a:t>是打开方式，其值有多个，不同操作系统上实现的功能有所不同，在</a:t>
            </a:r>
            <a:r>
              <a:rPr lang="en-US" altLang="zh-CN" sz="1200" kern="1200" dirty="0" err="1">
                <a:solidFill>
                  <a:schemeClr val="tx1"/>
                </a:solidFill>
                <a:effectLst/>
                <a:latin typeface="Times New Roman" pitchFamily="18" charset="0"/>
                <a:ea typeface="+mn-ea"/>
                <a:cs typeface="+mn-cs"/>
              </a:rPr>
              <a:t>linux</a:t>
            </a:r>
            <a:r>
              <a:rPr lang="zh-CN" altLang="en-US" sz="1200" kern="1200" dirty="0">
                <a:solidFill>
                  <a:schemeClr val="tx1"/>
                </a:solidFill>
                <a:effectLst/>
                <a:latin typeface="Times New Roman" pitchFamily="18" charset="0"/>
                <a:ea typeface="+mn-ea"/>
                <a:cs typeface="+mn-cs"/>
              </a:rPr>
              <a:t>下，按功能可分为三类： </a:t>
            </a:r>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1</a:t>
            </a:r>
            <a:r>
              <a:rPr lang="zh-CN" altLang="en-US" sz="1200" kern="1200" dirty="0">
                <a:solidFill>
                  <a:schemeClr val="tx1"/>
                </a:solidFill>
                <a:effectLst/>
                <a:latin typeface="Times New Roman" pitchFamily="18" charset="0"/>
                <a:ea typeface="+mn-ea"/>
                <a:cs typeface="+mn-cs"/>
              </a:rPr>
              <a:t>、解析方式</a:t>
            </a:r>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RTLD_LAZY</a:t>
            </a:r>
            <a:r>
              <a:rPr lang="zh-CN" altLang="en-US" sz="1200" kern="1200" dirty="0">
                <a:solidFill>
                  <a:schemeClr val="tx1"/>
                </a:solidFill>
                <a:effectLst/>
                <a:latin typeface="Times New Roman" pitchFamily="18" charset="0"/>
                <a:ea typeface="+mn-ea"/>
                <a:cs typeface="+mn-cs"/>
              </a:rPr>
              <a:t>：在</a:t>
            </a:r>
            <a:r>
              <a:rPr lang="en-US" altLang="zh-CN" sz="1200" kern="1200" dirty="0" err="1">
                <a:solidFill>
                  <a:schemeClr val="tx1"/>
                </a:solidFill>
                <a:effectLst/>
                <a:latin typeface="Times New Roman" pitchFamily="18" charset="0"/>
                <a:ea typeface="+mn-ea"/>
                <a:cs typeface="+mn-cs"/>
              </a:rPr>
              <a:t>dlopen</a:t>
            </a:r>
            <a:r>
              <a:rPr lang="zh-CN" altLang="en-US" sz="1200" kern="1200" dirty="0">
                <a:solidFill>
                  <a:schemeClr val="tx1"/>
                </a:solidFill>
                <a:effectLst/>
                <a:latin typeface="Times New Roman" pitchFamily="18" charset="0"/>
                <a:ea typeface="+mn-ea"/>
                <a:cs typeface="+mn-cs"/>
              </a:rPr>
              <a:t>返回前，对于动态库中的未定义符号不执行解析（只对函数引用有效，对于变量引用总是立即解析）。</a:t>
            </a:r>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RTLD_NOW</a:t>
            </a:r>
            <a:r>
              <a:rPr lang="zh-CN" altLang="en-US" sz="1200" kern="1200" dirty="0">
                <a:solidFill>
                  <a:schemeClr val="tx1"/>
                </a:solidFill>
                <a:effectLst/>
                <a:latin typeface="Times New Roman" pitchFamily="18" charset="0"/>
                <a:ea typeface="+mn-ea"/>
                <a:cs typeface="+mn-cs"/>
              </a:rPr>
              <a:t>： 需要在</a:t>
            </a:r>
            <a:r>
              <a:rPr lang="en-US" altLang="zh-CN" sz="1200" kern="1200" dirty="0" err="1">
                <a:solidFill>
                  <a:schemeClr val="tx1"/>
                </a:solidFill>
                <a:effectLst/>
                <a:latin typeface="Times New Roman" pitchFamily="18" charset="0"/>
                <a:ea typeface="+mn-ea"/>
                <a:cs typeface="+mn-cs"/>
              </a:rPr>
              <a:t>dlopen</a:t>
            </a:r>
            <a:r>
              <a:rPr lang="zh-CN" altLang="en-US" sz="1200" kern="1200" dirty="0">
                <a:solidFill>
                  <a:schemeClr val="tx1"/>
                </a:solidFill>
                <a:effectLst/>
                <a:latin typeface="Times New Roman" pitchFamily="18" charset="0"/>
                <a:ea typeface="+mn-ea"/>
                <a:cs typeface="+mn-cs"/>
              </a:rPr>
              <a:t>返回前，解析出所有未定义符号，如果解析不出来，在</a:t>
            </a:r>
            <a:r>
              <a:rPr lang="en-US" altLang="zh-CN" sz="1200" kern="1200" dirty="0" err="1">
                <a:solidFill>
                  <a:schemeClr val="tx1"/>
                </a:solidFill>
                <a:effectLst/>
                <a:latin typeface="Times New Roman" pitchFamily="18" charset="0"/>
                <a:ea typeface="+mn-ea"/>
                <a:cs typeface="+mn-cs"/>
              </a:rPr>
              <a:t>dlopen</a:t>
            </a:r>
            <a:r>
              <a:rPr lang="zh-CN" altLang="en-US" sz="1200" kern="1200" dirty="0">
                <a:solidFill>
                  <a:schemeClr val="tx1"/>
                </a:solidFill>
                <a:effectLst/>
                <a:latin typeface="Times New Roman" pitchFamily="18" charset="0"/>
                <a:ea typeface="+mn-ea"/>
                <a:cs typeface="+mn-cs"/>
              </a:rPr>
              <a:t>会返回</a:t>
            </a:r>
            <a:r>
              <a:rPr lang="en-US" altLang="zh-CN" sz="1200" kern="1200" dirty="0">
                <a:solidFill>
                  <a:schemeClr val="tx1"/>
                </a:solidFill>
                <a:effectLst/>
                <a:latin typeface="Times New Roman" pitchFamily="18" charset="0"/>
                <a:ea typeface="+mn-ea"/>
                <a:cs typeface="+mn-cs"/>
              </a:rPr>
              <a:t>NULL</a:t>
            </a:r>
            <a:r>
              <a:rPr lang="zh-CN" altLang="en-US" sz="1200" kern="1200" dirty="0">
                <a:solidFill>
                  <a:schemeClr val="tx1"/>
                </a:solidFill>
                <a:effectLst/>
                <a:latin typeface="Times New Roman" pitchFamily="18" charset="0"/>
                <a:ea typeface="+mn-ea"/>
                <a:cs typeface="+mn-cs"/>
              </a:rPr>
              <a:t>，错误为：</a:t>
            </a:r>
            <a:r>
              <a:rPr lang="en-US" altLang="zh-CN" sz="1200" kern="1200" dirty="0">
                <a:solidFill>
                  <a:schemeClr val="tx1"/>
                </a:solidFill>
                <a:effectLst/>
                <a:latin typeface="Times New Roman" pitchFamily="18" charset="0"/>
                <a:ea typeface="+mn-ea"/>
                <a:cs typeface="+mn-cs"/>
              </a:rPr>
              <a:t> undefined symbol: </a:t>
            </a:r>
            <a:r>
              <a:rPr lang="en-US" altLang="zh-CN" sz="1200" kern="1200" dirty="0" err="1">
                <a:solidFill>
                  <a:schemeClr val="tx1"/>
                </a:solidFill>
                <a:effectLst/>
                <a:latin typeface="Times New Roman" pitchFamily="18" charset="0"/>
                <a:ea typeface="+mn-ea"/>
                <a:cs typeface="+mn-cs"/>
              </a:rPr>
              <a:t>xxxx</a:t>
            </a:r>
            <a:r>
              <a:rPr lang="en-US" altLang="zh-CN" sz="1200" kern="1200" dirty="0">
                <a:solidFill>
                  <a:schemeClr val="tx1"/>
                </a:solidFill>
                <a:effectLst/>
                <a:latin typeface="Times New Roman" pitchFamily="18" charset="0"/>
                <a:ea typeface="+mn-ea"/>
                <a:cs typeface="+mn-cs"/>
              </a:rPr>
              <a:t>.......</a:t>
            </a:r>
          </a:p>
          <a:p>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2</a:t>
            </a:r>
            <a:r>
              <a:rPr lang="zh-CN" altLang="en-US" sz="1200" kern="1200" dirty="0">
                <a:solidFill>
                  <a:schemeClr val="tx1"/>
                </a:solidFill>
                <a:effectLst/>
                <a:latin typeface="Times New Roman" pitchFamily="18" charset="0"/>
                <a:ea typeface="+mn-ea"/>
                <a:cs typeface="+mn-cs"/>
              </a:rPr>
              <a:t>、作用范围，可与解析方式通过“</a:t>
            </a:r>
            <a:r>
              <a:rPr lang="en-US" altLang="zh-CN" sz="1200" kern="1200" dirty="0">
                <a:solidFill>
                  <a:schemeClr val="tx1"/>
                </a:solidFill>
                <a:effectLst/>
                <a:latin typeface="Times New Roman" pitchFamily="18" charset="0"/>
                <a:ea typeface="+mn-ea"/>
                <a:cs typeface="+mn-cs"/>
              </a:rPr>
              <a:t>|”</a:t>
            </a:r>
            <a:r>
              <a:rPr lang="zh-CN" altLang="en-US" sz="1200" kern="1200" dirty="0">
                <a:solidFill>
                  <a:schemeClr val="tx1"/>
                </a:solidFill>
                <a:effectLst/>
                <a:latin typeface="Times New Roman" pitchFamily="18" charset="0"/>
                <a:ea typeface="+mn-ea"/>
                <a:cs typeface="+mn-cs"/>
              </a:rPr>
              <a:t>组合使用。</a:t>
            </a:r>
            <a:endParaRPr lang="en-US" altLang="zh-CN" sz="1200" kern="1200" dirty="0">
              <a:solidFill>
                <a:schemeClr val="tx1"/>
              </a:solidFill>
              <a:effectLst/>
              <a:latin typeface="Times New Roman" pitchFamily="18" charset="0"/>
              <a:ea typeface="+mn-ea"/>
              <a:cs typeface="+mn-cs"/>
            </a:endParaRPr>
          </a:p>
          <a:p>
            <a:r>
              <a:rPr lang="zh-CN" altLang="en-US" sz="1200" kern="1200" dirty="0">
                <a:solidFill>
                  <a:schemeClr val="tx1"/>
                </a:solidFill>
                <a:effectLst/>
                <a:latin typeface="Times New Roman" pitchFamily="18" charset="0"/>
                <a:ea typeface="+mn-ea"/>
                <a:cs typeface="+mn-cs"/>
              </a:rPr>
              <a:t> </a:t>
            </a:r>
            <a:r>
              <a:rPr lang="en-US" altLang="zh-CN" sz="1200" kern="1200" dirty="0">
                <a:solidFill>
                  <a:schemeClr val="tx1"/>
                </a:solidFill>
                <a:effectLst/>
                <a:latin typeface="Times New Roman" pitchFamily="18" charset="0"/>
                <a:ea typeface="+mn-ea"/>
                <a:cs typeface="+mn-cs"/>
              </a:rPr>
              <a:t>RTLD_GLOBAL</a:t>
            </a:r>
            <a:r>
              <a:rPr lang="zh-CN" altLang="en-US" sz="1200" kern="1200" dirty="0">
                <a:solidFill>
                  <a:schemeClr val="tx1"/>
                </a:solidFill>
                <a:effectLst/>
                <a:latin typeface="Times New Roman" pitchFamily="18" charset="0"/>
                <a:ea typeface="+mn-ea"/>
                <a:cs typeface="+mn-cs"/>
              </a:rPr>
              <a:t>：动态库中定义的符号可被其后打开的其它库重定位。</a:t>
            </a:r>
            <a:endParaRPr lang="en-US" altLang="zh-CN" sz="1200" kern="1200" dirty="0">
              <a:solidFill>
                <a:schemeClr val="tx1"/>
              </a:solidFill>
              <a:effectLst/>
              <a:latin typeface="Times New Roman" pitchFamily="18" charset="0"/>
              <a:ea typeface="+mn-ea"/>
              <a:cs typeface="+mn-cs"/>
            </a:endParaRPr>
          </a:p>
          <a:p>
            <a:r>
              <a:rPr lang="zh-CN" altLang="en-US" sz="1200" kern="1200" dirty="0">
                <a:solidFill>
                  <a:schemeClr val="tx1"/>
                </a:solidFill>
                <a:effectLst/>
                <a:latin typeface="Times New Roman" pitchFamily="18" charset="0"/>
                <a:ea typeface="+mn-ea"/>
                <a:cs typeface="+mn-cs"/>
              </a:rPr>
              <a:t> </a:t>
            </a:r>
            <a:r>
              <a:rPr lang="en-US" altLang="zh-CN" sz="1200" kern="1200" dirty="0">
                <a:solidFill>
                  <a:schemeClr val="tx1"/>
                </a:solidFill>
                <a:effectLst/>
                <a:latin typeface="Times New Roman" pitchFamily="18" charset="0"/>
                <a:ea typeface="+mn-ea"/>
                <a:cs typeface="+mn-cs"/>
              </a:rPr>
              <a:t>RTLD_LOCAL</a:t>
            </a:r>
            <a:r>
              <a:rPr lang="zh-CN" altLang="en-US" sz="1200" kern="1200" dirty="0">
                <a:solidFill>
                  <a:schemeClr val="tx1"/>
                </a:solidFill>
                <a:effectLst/>
                <a:latin typeface="Times New Roman" pitchFamily="18" charset="0"/>
                <a:ea typeface="+mn-ea"/>
                <a:cs typeface="+mn-cs"/>
              </a:rPr>
              <a:t>： 与</a:t>
            </a:r>
            <a:r>
              <a:rPr lang="en-US" altLang="zh-CN" sz="1200" kern="1200" dirty="0">
                <a:solidFill>
                  <a:schemeClr val="tx1"/>
                </a:solidFill>
                <a:effectLst/>
                <a:latin typeface="Times New Roman" pitchFamily="18" charset="0"/>
                <a:ea typeface="+mn-ea"/>
                <a:cs typeface="+mn-cs"/>
              </a:rPr>
              <a:t>RTLD_GLOBAL</a:t>
            </a:r>
            <a:r>
              <a:rPr lang="zh-CN" altLang="en-US" sz="1200" kern="1200" dirty="0">
                <a:solidFill>
                  <a:schemeClr val="tx1"/>
                </a:solidFill>
                <a:effectLst/>
                <a:latin typeface="Times New Roman" pitchFamily="18" charset="0"/>
                <a:ea typeface="+mn-ea"/>
                <a:cs typeface="+mn-cs"/>
              </a:rPr>
              <a:t>作用相反，动态库中定义的符号不能被其后打开的其它库重定位。如果没有指明是</a:t>
            </a:r>
            <a:r>
              <a:rPr lang="en-US" altLang="zh-CN" sz="1200" kern="1200" dirty="0">
                <a:solidFill>
                  <a:schemeClr val="tx1"/>
                </a:solidFill>
                <a:effectLst/>
                <a:latin typeface="Times New Roman" pitchFamily="18" charset="0"/>
                <a:ea typeface="+mn-ea"/>
                <a:cs typeface="+mn-cs"/>
              </a:rPr>
              <a:t>RTLD_GLOBAL</a:t>
            </a:r>
            <a:r>
              <a:rPr lang="zh-CN" altLang="en-US" sz="1200" kern="1200" dirty="0">
                <a:solidFill>
                  <a:schemeClr val="tx1"/>
                </a:solidFill>
                <a:effectLst/>
                <a:latin typeface="Times New Roman" pitchFamily="18" charset="0"/>
                <a:ea typeface="+mn-ea"/>
                <a:cs typeface="+mn-cs"/>
              </a:rPr>
              <a:t>还是</a:t>
            </a:r>
            <a:r>
              <a:rPr lang="en-US" altLang="zh-CN" sz="1200" kern="1200" dirty="0">
                <a:solidFill>
                  <a:schemeClr val="tx1"/>
                </a:solidFill>
                <a:effectLst/>
                <a:latin typeface="Times New Roman" pitchFamily="18" charset="0"/>
                <a:ea typeface="+mn-ea"/>
                <a:cs typeface="+mn-cs"/>
              </a:rPr>
              <a:t>RTLD_LOCAL</a:t>
            </a:r>
            <a:r>
              <a:rPr lang="zh-CN" altLang="en-US" sz="1200" kern="1200" dirty="0">
                <a:solidFill>
                  <a:schemeClr val="tx1"/>
                </a:solidFill>
                <a:effectLst/>
                <a:latin typeface="Times New Roman" pitchFamily="18" charset="0"/>
                <a:ea typeface="+mn-ea"/>
                <a:cs typeface="+mn-cs"/>
              </a:rPr>
              <a:t>，则缺省为</a:t>
            </a:r>
            <a:r>
              <a:rPr lang="en-US" altLang="zh-CN" sz="1200" kern="1200" dirty="0">
                <a:solidFill>
                  <a:schemeClr val="tx1"/>
                </a:solidFill>
                <a:effectLst/>
                <a:latin typeface="Times New Roman" pitchFamily="18" charset="0"/>
                <a:ea typeface="+mn-ea"/>
                <a:cs typeface="+mn-cs"/>
              </a:rPr>
              <a:t>RTLD_LOCAL</a:t>
            </a:r>
            <a:r>
              <a:rPr lang="zh-CN" altLang="en-US" sz="1200" kern="1200" dirty="0">
                <a:solidFill>
                  <a:schemeClr val="tx1"/>
                </a:solidFill>
                <a:effectLst/>
                <a:latin typeface="Times New Roman" pitchFamily="18" charset="0"/>
                <a:ea typeface="+mn-ea"/>
                <a:cs typeface="+mn-cs"/>
              </a:rPr>
              <a:t>。</a:t>
            </a:r>
            <a:endParaRPr lang="en-US" altLang="zh-CN" sz="1200" kern="1200" dirty="0">
              <a:solidFill>
                <a:schemeClr val="tx1"/>
              </a:solidFill>
              <a:effectLst/>
              <a:latin typeface="Times New Roman" pitchFamily="18" charset="0"/>
              <a:ea typeface="+mn-ea"/>
              <a:cs typeface="+mn-cs"/>
            </a:endParaRPr>
          </a:p>
          <a:p>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3</a:t>
            </a:r>
            <a:r>
              <a:rPr lang="zh-CN" altLang="en-US" sz="1200" kern="1200" dirty="0">
                <a:solidFill>
                  <a:schemeClr val="tx1"/>
                </a:solidFill>
                <a:effectLst/>
                <a:latin typeface="Times New Roman" pitchFamily="18" charset="0"/>
                <a:ea typeface="+mn-ea"/>
                <a:cs typeface="+mn-cs"/>
              </a:rPr>
              <a:t>、作用方式</a:t>
            </a:r>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RTLD_NODELETE</a:t>
            </a:r>
            <a:r>
              <a:rPr lang="zh-CN" altLang="en-US" sz="1200" kern="1200" dirty="0">
                <a:solidFill>
                  <a:schemeClr val="tx1"/>
                </a:solidFill>
                <a:effectLst/>
                <a:latin typeface="Times New Roman" pitchFamily="18" charset="0"/>
                <a:ea typeface="+mn-ea"/>
                <a:cs typeface="+mn-cs"/>
              </a:rPr>
              <a:t>： 在</a:t>
            </a:r>
            <a:r>
              <a:rPr lang="en-US" altLang="zh-CN" sz="1200" kern="1200" dirty="0" err="1">
                <a:solidFill>
                  <a:schemeClr val="tx1"/>
                </a:solidFill>
                <a:effectLst/>
                <a:latin typeface="Times New Roman" pitchFamily="18" charset="0"/>
                <a:ea typeface="+mn-ea"/>
                <a:cs typeface="+mn-cs"/>
              </a:rPr>
              <a:t>dlclose</a:t>
            </a:r>
            <a:r>
              <a:rPr lang="en-US" altLang="zh-CN" sz="1200" kern="1200" dirty="0">
                <a:solidFill>
                  <a:schemeClr val="tx1"/>
                </a:solidFill>
                <a:effectLst/>
                <a:latin typeface="Times New Roman" pitchFamily="18" charset="0"/>
                <a:ea typeface="+mn-ea"/>
                <a:cs typeface="+mn-cs"/>
              </a:rPr>
              <a:t>()</a:t>
            </a:r>
            <a:r>
              <a:rPr lang="zh-CN" altLang="en-US" sz="1200" kern="1200" dirty="0">
                <a:solidFill>
                  <a:schemeClr val="tx1"/>
                </a:solidFill>
                <a:effectLst/>
                <a:latin typeface="Times New Roman" pitchFamily="18" charset="0"/>
                <a:ea typeface="+mn-ea"/>
                <a:cs typeface="+mn-cs"/>
              </a:rPr>
              <a:t>期间不卸载库，并且在以后使用</a:t>
            </a:r>
            <a:r>
              <a:rPr lang="en-US" altLang="zh-CN" sz="1200" kern="1200" dirty="0" err="1">
                <a:solidFill>
                  <a:schemeClr val="tx1"/>
                </a:solidFill>
                <a:effectLst/>
                <a:latin typeface="Times New Roman" pitchFamily="18" charset="0"/>
                <a:ea typeface="+mn-ea"/>
                <a:cs typeface="+mn-cs"/>
              </a:rPr>
              <a:t>dlopen</a:t>
            </a:r>
            <a:r>
              <a:rPr lang="en-US" altLang="zh-CN" sz="1200" kern="1200" dirty="0">
                <a:solidFill>
                  <a:schemeClr val="tx1"/>
                </a:solidFill>
                <a:effectLst/>
                <a:latin typeface="Times New Roman" pitchFamily="18" charset="0"/>
                <a:ea typeface="+mn-ea"/>
                <a:cs typeface="+mn-cs"/>
              </a:rPr>
              <a:t>()</a:t>
            </a:r>
            <a:r>
              <a:rPr lang="zh-CN" altLang="en-US" sz="1200" kern="1200" dirty="0">
                <a:solidFill>
                  <a:schemeClr val="tx1"/>
                </a:solidFill>
                <a:effectLst/>
                <a:latin typeface="Times New Roman" pitchFamily="18" charset="0"/>
                <a:ea typeface="+mn-ea"/>
                <a:cs typeface="+mn-cs"/>
              </a:rPr>
              <a:t>重新加载库时不初始化库中的静态变量。这个</a:t>
            </a:r>
            <a:r>
              <a:rPr lang="en-US" altLang="zh-CN" sz="1200" kern="1200" dirty="0">
                <a:solidFill>
                  <a:schemeClr val="tx1"/>
                </a:solidFill>
                <a:effectLst/>
                <a:latin typeface="Times New Roman" pitchFamily="18" charset="0"/>
                <a:ea typeface="+mn-ea"/>
                <a:cs typeface="+mn-cs"/>
              </a:rPr>
              <a:t>flag</a:t>
            </a:r>
            <a:r>
              <a:rPr lang="zh-CN" altLang="en-US" sz="1200" kern="1200" dirty="0">
                <a:solidFill>
                  <a:schemeClr val="tx1"/>
                </a:solidFill>
                <a:effectLst/>
                <a:latin typeface="Times New Roman" pitchFamily="18" charset="0"/>
                <a:ea typeface="+mn-ea"/>
                <a:cs typeface="+mn-cs"/>
              </a:rPr>
              <a:t>不是</a:t>
            </a:r>
            <a:r>
              <a:rPr lang="en-US" altLang="zh-CN" sz="1200" kern="1200" dirty="0">
                <a:solidFill>
                  <a:schemeClr val="tx1"/>
                </a:solidFill>
                <a:effectLst/>
                <a:latin typeface="Times New Roman" pitchFamily="18" charset="0"/>
                <a:ea typeface="+mn-ea"/>
                <a:cs typeface="+mn-cs"/>
              </a:rPr>
              <a:t>POSIX-2001</a:t>
            </a:r>
            <a:r>
              <a:rPr lang="zh-CN" altLang="en-US" sz="1200" kern="1200" dirty="0">
                <a:solidFill>
                  <a:schemeClr val="tx1"/>
                </a:solidFill>
                <a:effectLst/>
                <a:latin typeface="Times New Roman" pitchFamily="18" charset="0"/>
                <a:ea typeface="+mn-ea"/>
                <a:cs typeface="+mn-cs"/>
              </a:rPr>
              <a:t>标准。</a:t>
            </a:r>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RTLD_NOLOAD</a:t>
            </a:r>
            <a:r>
              <a:rPr lang="zh-CN" altLang="en-US" sz="1200" kern="1200" dirty="0">
                <a:solidFill>
                  <a:schemeClr val="tx1"/>
                </a:solidFill>
                <a:effectLst/>
                <a:latin typeface="Times New Roman" pitchFamily="18" charset="0"/>
                <a:ea typeface="+mn-ea"/>
                <a:cs typeface="+mn-cs"/>
              </a:rPr>
              <a:t>： 不加载库。可用于测试库是否已加载</a:t>
            </a:r>
            <a:r>
              <a:rPr lang="en-US" altLang="zh-CN" sz="1200" kern="1200" dirty="0">
                <a:solidFill>
                  <a:schemeClr val="tx1"/>
                </a:solidFill>
                <a:effectLst/>
                <a:latin typeface="Times New Roman" pitchFamily="18" charset="0"/>
                <a:ea typeface="+mn-ea"/>
                <a:cs typeface="+mn-cs"/>
              </a:rPr>
              <a:t>(</a:t>
            </a:r>
            <a:r>
              <a:rPr lang="en-US" altLang="zh-CN" sz="1200" kern="1200" dirty="0" err="1">
                <a:solidFill>
                  <a:schemeClr val="tx1"/>
                </a:solidFill>
                <a:effectLst/>
                <a:latin typeface="Times New Roman" pitchFamily="18" charset="0"/>
                <a:ea typeface="+mn-ea"/>
                <a:cs typeface="+mn-cs"/>
              </a:rPr>
              <a:t>dlopen</a:t>
            </a:r>
            <a:r>
              <a:rPr lang="en-US" altLang="zh-CN" sz="1200" kern="1200" dirty="0">
                <a:solidFill>
                  <a:schemeClr val="tx1"/>
                </a:solidFill>
                <a:effectLst/>
                <a:latin typeface="Times New Roman" pitchFamily="18" charset="0"/>
                <a:ea typeface="+mn-ea"/>
                <a:cs typeface="+mn-cs"/>
              </a:rPr>
              <a:t>()</a:t>
            </a:r>
            <a:r>
              <a:rPr lang="zh-CN" altLang="en-US" sz="1200" kern="1200" dirty="0">
                <a:solidFill>
                  <a:schemeClr val="tx1"/>
                </a:solidFill>
                <a:effectLst/>
                <a:latin typeface="Times New Roman" pitchFamily="18" charset="0"/>
                <a:ea typeface="+mn-ea"/>
                <a:cs typeface="+mn-cs"/>
              </a:rPr>
              <a:t>返回</a:t>
            </a:r>
            <a:r>
              <a:rPr lang="en-US" altLang="zh-CN" sz="1200" kern="1200" dirty="0">
                <a:solidFill>
                  <a:schemeClr val="tx1"/>
                </a:solidFill>
                <a:effectLst/>
                <a:latin typeface="Times New Roman" pitchFamily="18" charset="0"/>
                <a:ea typeface="+mn-ea"/>
                <a:cs typeface="+mn-cs"/>
              </a:rPr>
              <a:t>NULL</a:t>
            </a:r>
            <a:r>
              <a:rPr lang="zh-CN" altLang="en-US" sz="1200" kern="1200" dirty="0">
                <a:solidFill>
                  <a:schemeClr val="tx1"/>
                </a:solidFill>
                <a:effectLst/>
                <a:latin typeface="Times New Roman" pitchFamily="18" charset="0"/>
                <a:ea typeface="+mn-ea"/>
                <a:cs typeface="+mn-cs"/>
              </a:rPr>
              <a:t>说明未加载，否则说明已加载），也可用于改变已加载库的</a:t>
            </a:r>
            <a:r>
              <a:rPr lang="en-US" altLang="zh-CN" sz="1200" kern="1200" dirty="0">
                <a:solidFill>
                  <a:schemeClr val="tx1"/>
                </a:solidFill>
                <a:effectLst/>
                <a:latin typeface="Times New Roman" pitchFamily="18" charset="0"/>
                <a:ea typeface="+mn-ea"/>
                <a:cs typeface="+mn-cs"/>
              </a:rPr>
              <a:t>flag</a:t>
            </a:r>
            <a:r>
              <a:rPr lang="zh-CN" altLang="en-US" sz="1200" kern="1200" dirty="0">
                <a:solidFill>
                  <a:schemeClr val="tx1"/>
                </a:solidFill>
                <a:effectLst/>
                <a:latin typeface="Times New Roman" pitchFamily="18" charset="0"/>
                <a:ea typeface="+mn-ea"/>
                <a:cs typeface="+mn-cs"/>
              </a:rPr>
              <a:t>，如：先前加载库的</a:t>
            </a:r>
            <a:r>
              <a:rPr lang="en-US" altLang="zh-CN" sz="1200" kern="1200" dirty="0">
                <a:solidFill>
                  <a:schemeClr val="tx1"/>
                </a:solidFill>
                <a:effectLst/>
                <a:latin typeface="Times New Roman" pitchFamily="18" charset="0"/>
                <a:ea typeface="+mn-ea"/>
                <a:cs typeface="+mn-cs"/>
              </a:rPr>
              <a:t>flag</a:t>
            </a:r>
            <a:r>
              <a:rPr lang="zh-CN" altLang="en-US" sz="1200" kern="1200" dirty="0">
                <a:solidFill>
                  <a:schemeClr val="tx1"/>
                </a:solidFill>
                <a:effectLst/>
                <a:latin typeface="Times New Roman" pitchFamily="18" charset="0"/>
                <a:ea typeface="+mn-ea"/>
                <a:cs typeface="+mn-cs"/>
              </a:rPr>
              <a:t>为</a:t>
            </a:r>
            <a:r>
              <a:rPr lang="en-US" altLang="zh-CN" sz="1200" kern="1200" dirty="0">
                <a:solidFill>
                  <a:schemeClr val="tx1"/>
                </a:solidFill>
                <a:effectLst/>
                <a:latin typeface="Times New Roman" pitchFamily="18" charset="0"/>
                <a:ea typeface="+mn-ea"/>
                <a:cs typeface="+mn-cs"/>
              </a:rPr>
              <a:t>RTLD_LOCAL</a:t>
            </a:r>
            <a:r>
              <a:rPr lang="zh-CN" altLang="en-US" sz="1200" kern="1200" dirty="0">
                <a:solidFill>
                  <a:schemeClr val="tx1"/>
                </a:solidFill>
                <a:effectLst/>
                <a:latin typeface="Times New Roman" pitchFamily="18" charset="0"/>
                <a:ea typeface="+mn-ea"/>
                <a:cs typeface="+mn-cs"/>
              </a:rPr>
              <a:t>，用</a:t>
            </a:r>
            <a:r>
              <a:rPr lang="en-US" altLang="zh-CN" sz="1200" kern="1200" dirty="0" err="1">
                <a:solidFill>
                  <a:schemeClr val="tx1"/>
                </a:solidFill>
                <a:effectLst/>
                <a:latin typeface="Times New Roman" pitchFamily="18" charset="0"/>
                <a:ea typeface="+mn-ea"/>
                <a:cs typeface="+mn-cs"/>
              </a:rPr>
              <a:t>dlopen</a:t>
            </a:r>
            <a:r>
              <a:rPr lang="en-US" altLang="zh-CN" sz="1200" kern="1200" dirty="0">
                <a:solidFill>
                  <a:schemeClr val="tx1"/>
                </a:solidFill>
                <a:effectLst/>
                <a:latin typeface="Times New Roman" pitchFamily="18" charset="0"/>
                <a:ea typeface="+mn-ea"/>
                <a:cs typeface="+mn-cs"/>
              </a:rPr>
              <a:t>(RTLD_NOLOAD|RTLD_GLOBAL)</a:t>
            </a:r>
            <a:r>
              <a:rPr lang="zh-CN" altLang="en-US" sz="1200" kern="1200" dirty="0">
                <a:solidFill>
                  <a:schemeClr val="tx1"/>
                </a:solidFill>
                <a:effectLst/>
                <a:latin typeface="Times New Roman" pitchFamily="18" charset="0"/>
                <a:ea typeface="+mn-ea"/>
                <a:cs typeface="+mn-cs"/>
              </a:rPr>
              <a:t>后</a:t>
            </a:r>
            <a:r>
              <a:rPr lang="en-US" altLang="zh-CN" sz="1200" kern="1200" dirty="0">
                <a:solidFill>
                  <a:schemeClr val="tx1"/>
                </a:solidFill>
                <a:effectLst/>
                <a:latin typeface="Times New Roman" pitchFamily="18" charset="0"/>
                <a:ea typeface="+mn-ea"/>
                <a:cs typeface="+mn-cs"/>
              </a:rPr>
              <a:t>flag</a:t>
            </a:r>
            <a:r>
              <a:rPr lang="zh-CN" altLang="en-US" sz="1200" kern="1200" dirty="0">
                <a:solidFill>
                  <a:schemeClr val="tx1"/>
                </a:solidFill>
                <a:effectLst/>
                <a:latin typeface="Times New Roman" pitchFamily="18" charset="0"/>
                <a:ea typeface="+mn-ea"/>
                <a:cs typeface="+mn-cs"/>
              </a:rPr>
              <a:t>将变成</a:t>
            </a:r>
            <a:r>
              <a:rPr lang="en-US" altLang="zh-CN" sz="1200" kern="1200" dirty="0">
                <a:solidFill>
                  <a:schemeClr val="tx1"/>
                </a:solidFill>
                <a:effectLst/>
                <a:latin typeface="Times New Roman" pitchFamily="18" charset="0"/>
                <a:ea typeface="+mn-ea"/>
                <a:cs typeface="+mn-cs"/>
              </a:rPr>
              <a:t>RTLD_GLOBAL</a:t>
            </a:r>
            <a:r>
              <a:rPr lang="zh-CN" altLang="en-US" sz="1200" kern="1200" dirty="0">
                <a:solidFill>
                  <a:schemeClr val="tx1"/>
                </a:solidFill>
                <a:effectLst/>
                <a:latin typeface="Times New Roman" pitchFamily="18" charset="0"/>
                <a:ea typeface="+mn-ea"/>
                <a:cs typeface="+mn-cs"/>
              </a:rPr>
              <a:t>。这个</a:t>
            </a:r>
            <a:r>
              <a:rPr lang="en-US" altLang="zh-CN" sz="1200" kern="1200" dirty="0">
                <a:solidFill>
                  <a:schemeClr val="tx1"/>
                </a:solidFill>
                <a:effectLst/>
                <a:latin typeface="Times New Roman" pitchFamily="18" charset="0"/>
                <a:ea typeface="+mn-ea"/>
                <a:cs typeface="+mn-cs"/>
              </a:rPr>
              <a:t>flag</a:t>
            </a:r>
            <a:r>
              <a:rPr lang="zh-CN" altLang="en-US" sz="1200" kern="1200" dirty="0">
                <a:solidFill>
                  <a:schemeClr val="tx1"/>
                </a:solidFill>
                <a:effectLst/>
                <a:latin typeface="Times New Roman" pitchFamily="18" charset="0"/>
                <a:ea typeface="+mn-ea"/>
                <a:cs typeface="+mn-cs"/>
              </a:rPr>
              <a:t>不是</a:t>
            </a:r>
            <a:r>
              <a:rPr lang="en-US" altLang="zh-CN" sz="1200" kern="1200" dirty="0">
                <a:solidFill>
                  <a:schemeClr val="tx1"/>
                </a:solidFill>
                <a:effectLst/>
                <a:latin typeface="Times New Roman" pitchFamily="18" charset="0"/>
                <a:ea typeface="+mn-ea"/>
                <a:cs typeface="+mn-cs"/>
              </a:rPr>
              <a:t>POSIX-2001</a:t>
            </a:r>
            <a:r>
              <a:rPr lang="zh-CN" altLang="en-US" sz="1200" kern="1200" dirty="0">
                <a:solidFill>
                  <a:schemeClr val="tx1"/>
                </a:solidFill>
                <a:effectLst/>
                <a:latin typeface="Times New Roman" pitchFamily="18" charset="0"/>
                <a:ea typeface="+mn-ea"/>
                <a:cs typeface="+mn-cs"/>
              </a:rPr>
              <a:t>标准。</a:t>
            </a:r>
            <a:r>
              <a:rPr lang="en-US" altLang="zh-CN" sz="1200" kern="1200" dirty="0">
                <a:solidFill>
                  <a:schemeClr val="tx1"/>
                </a:solidFill>
                <a:effectLst/>
                <a:latin typeface="Times New Roman" pitchFamily="18" charset="0"/>
                <a:ea typeface="+mn-ea"/>
                <a:cs typeface="+mn-cs"/>
              </a:rPr>
              <a:t>RTLD_DEEPBIND</a:t>
            </a:r>
            <a:r>
              <a:rPr lang="zh-CN" altLang="en-US" sz="1200" kern="1200" dirty="0">
                <a:solidFill>
                  <a:schemeClr val="tx1"/>
                </a:solidFill>
                <a:effectLst/>
                <a:latin typeface="Times New Roman" pitchFamily="18" charset="0"/>
                <a:ea typeface="+mn-ea"/>
                <a:cs typeface="+mn-cs"/>
              </a:rPr>
              <a:t>：在搜索全局符号前先搜索库内的符号，避免同名符号的冲突。这个</a:t>
            </a:r>
            <a:r>
              <a:rPr lang="en-US" altLang="zh-CN" sz="1200" kern="1200" dirty="0">
                <a:solidFill>
                  <a:schemeClr val="tx1"/>
                </a:solidFill>
                <a:effectLst/>
                <a:latin typeface="Times New Roman" pitchFamily="18" charset="0"/>
                <a:ea typeface="+mn-ea"/>
                <a:cs typeface="+mn-cs"/>
              </a:rPr>
              <a:t>flag</a:t>
            </a:r>
            <a:r>
              <a:rPr lang="zh-CN" altLang="en-US" sz="1200" kern="1200" dirty="0">
                <a:solidFill>
                  <a:schemeClr val="tx1"/>
                </a:solidFill>
                <a:effectLst/>
                <a:latin typeface="Times New Roman" pitchFamily="18" charset="0"/>
                <a:ea typeface="+mn-ea"/>
                <a:cs typeface="+mn-cs"/>
              </a:rPr>
              <a:t>不是</a:t>
            </a:r>
            <a:r>
              <a:rPr lang="en-US" altLang="zh-CN" sz="1200" kern="1200" dirty="0">
                <a:solidFill>
                  <a:schemeClr val="tx1"/>
                </a:solidFill>
                <a:effectLst/>
                <a:latin typeface="Times New Roman" pitchFamily="18" charset="0"/>
                <a:ea typeface="+mn-ea"/>
                <a:cs typeface="+mn-cs"/>
              </a:rPr>
              <a:t>POSIX-2001</a:t>
            </a:r>
            <a:r>
              <a:rPr lang="zh-CN" altLang="en-US" sz="1200" kern="1200" dirty="0">
                <a:solidFill>
                  <a:schemeClr val="tx1"/>
                </a:solidFill>
                <a:effectLst/>
                <a:latin typeface="Times New Roman" pitchFamily="18" charset="0"/>
                <a:ea typeface="+mn-ea"/>
                <a:cs typeface="+mn-cs"/>
              </a:rPr>
              <a:t>标准。</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altLang="zh-CN" dirty="0" err="1"/>
              <a:t>linux</a:t>
            </a:r>
            <a:r>
              <a:rPr lang="en-US" altLang="zh-CN" dirty="0"/>
              <a:t>&gt; </a:t>
            </a:r>
            <a:r>
              <a:rPr lang="en-US" altLang="zh-CN" dirty="0" err="1"/>
              <a:t>gcc</a:t>
            </a:r>
            <a:r>
              <a:rPr lang="en-US" altLang="zh-CN" dirty="0"/>
              <a:t> –</a:t>
            </a:r>
            <a:r>
              <a:rPr lang="en-US" altLang="zh-CN" dirty="0" err="1"/>
              <a:t>rdynamic</a:t>
            </a:r>
            <a:r>
              <a:rPr lang="en-US" altLang="zh-CN" dirty="0"/>
              <a:t> –o prog2r </a:t>
            </a:r>
            <a:r>
              <a:rPr lang="en-US" altLang="zh-CN" dirty="0" err="1"/>
              <a:t>dll.c</a:t>
            </a:r>
            <a:r>
              <a:rPr lang="en-US" altLang="zh-CN" dirty="0"/>
              <a:t>  -</a:t>
            </a:r>
            <a:r>
              <a:rPr lang="en-US" altLang="zh-CN" dirty="0" err="1"/>
              <a:t>ldl</a:t>
            </a:r>
            <a:endParaRPr lang="en-US" altLang="zh-CN" dirty="0"/>
          </a:p>
          <a:p>
            <a:endParaRPr lang="en-US" altLang="zh-CN"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ldl</a:t>
            </a:r>
            <a:r>
              <a:rPr lang="zh-CN" altLang="en-US" sz="1200" b="0" i="0" kern="1200" dirty="0">
                <a:solidFill>
                  <a:schemeClr val="tx1"/>
                </a:solidFill>
                <a:effectLst/>
                <a:latin typeface="Times New Roman" pitchFamily="18" charset="0"/>
                <a:ea typeface="+mn-ea"/>
                <a:cs typeface="+mn-cs"/>
              </a:rPr>
              <a:t>：表示生成的对象模块需要使用共享库相关的一些函数</a:t>
            </a:r>
            <a:r>
              <a:rPr lang="en-US" altLang="zh-CN" sz="1200" b="1" dirty="0">
                <a:solidFill>
                  <a:srgbClr val="9D206F"/>
                </a:solidFill>
                <a:latin typeface="Times New Roman" panose="02020603050405020304" pitchFamily="18" charset="0"/>
                <a:cs typeface="Times New Roman" panose="02020603050405020304" pitchFamily="18" charset="0"/>
              </a:rPr>
              <a:t>&lt;</a:t>
            </a:r>
            <a:r>
              <a:rPr lang="en-US" altLang="zh-CN" sz="1200" b="1" dirty="0" err="1">
                <a:solidFill>
                  <a:srgbClr val="9D206F"/>
                </a:solidFill>
                <a:latin typeface="Times New Roman" panose="02020603050405020304" pitchFamily="18" charset="0"/>
                <a:cs typeface="Times New Roman" panose="02020603050405020304" pitchFamily="18" charset="0"/>
              </a:rPr>
              <a:t>dlfcn.h</a:t>
            </a:r>
            <a:r>
              <a:rPr lang="en-US" altLang="zh-CN" sz="1200" b="1" dirty="0">
                <a:solidFill>
                  <a:srgbClr val="9D206F"/>
                </a:solidFill>
                <a:latin typeface="Times New Roman" panose="02020603050405020304" pitchFamily="18" charset="0"/>
                <a:cs typeface="Times New Roman" panose="02020603050405020304" pitchFamily="18" charset="0"/>
              </a:rPr>
              <a:t>&gt;</a:t>
            </a:r>
            <a:r>
              <a:rPr lang="zh-CN" altLang="en-US" dirty="0"/>
              <a:t/>
            </a:r>
            <a:br>
              <a:rPr lang="zh-CN" altLang="en-US" dirty="0"/>
            </a:b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rdynamic</a:t>
            </a:r>
            <a:r>
              <a:rPr lang="zh-CN" altLang="en-US" sz="1200" b="0" i="0" kern="1200" dirty="0">
                <a:solidFill>
                  <a:schemeClr val="tx1"/>
                </a:solidFill>
                <a:effectLst/>
                <a:latin typeface="Times New Roman" pitchFamily="18" charset="0"/>
                <a:ea typeface="+mn-ea"/>
                <a:cs typeface="+mn-cs"/>
              </a:rPr>
              <a:t>：将标志</a:t>
            </a:r>
            <a:r>
              <a:rPr lang="en-US" altLang="zh-CN" sz="1200" b="0" i="0" kern="1200" dirty="0">
                <a:solidFill>
                  <a:schemeClr val="tx1"/>
                </a:solidFill>
                <a:effectLst/>
                <a:latin typeface="Times New Roman" pitchFamily="18" charset="0"/>
                <a:ea typeface="+mn-ea"/>
                <a:cs typeface="+mn-cs"/>
              </a:rPr>
              <a:t>‘-export-dynamic’</a:t>
            </a:r>
            <a:r>
              <a:rPr lang="zh-CN" altLang="en-US" sz="1200" b="0" i="0" kern="1200" dirty="0">
                <a:solidFill>
                  <a:schemeClr val="tx1"/>
                </a:solidFill>
                <a:effectLst/>
                <a:latin typeface="Times New Roman" pitchFamily="18" charset="0"/>
                <a:ea typeface="+mn-ea"/>
                <a:cs typeface="+mn-cs"/>
              </a:rPr>
              <a:t>传递给</a:t>
            </a:r>
            <a:r>
              <a:rPr lang="en-US" altLang="zh-CN" sz="1200" b="0" i="0" kern="1200" dirty="0">
                <a:solidFill>
                  <a:schemeClr val="tx1"/>
                </a:solidFill>
                <a:effectLst/>
                <a:latin typeface="Times New Roman" pitchFamily="18" charset="0"/>
                <a:ea typeface="+mn-ea"/>
                <a:cs typeface="+mn-cs"/>
              </a:rPr>
              <a:t>ELF</a:t>
            </a:r>
            <a:r>
              <a:rPr lang="zh-CN" altLang="en-US" sz="1200" b="0" i="0" kern="1200" dirty="0">
                <a:solidFill>
                  <a:schemeClr val="tx1"/>
                </a:solidFill>
                <a:effectLst/>
                <a:latin typeface="Times New Roman" pitchFamily="18" charset="0"/>
                <a:ea typeface="+mn-ea"/>
                <a:cs typeface="+mn-cs"/>
              </a:rPr>
              <a:t>链接器，该选项通知链接器将所有符号，不仅仅是用到的符号，添加到动态符号表中。这些符号将在</a:t>
            </a:r>
            <a:r>
              <a:rPr lang="en-US" altLang="zh-CN" sz="1200" b="0" i="0" kern="1200" dirty="0" err="1">
                <a:solidFill>
                  <a:schemeClr val="tx1"/>
                </a:solidFill>
                <a:effectLst/>
                <a:latin typeface="Times New Roman" pitchFamily="18" charset="0"/>
                <a:ea typeface="+mn-ea"/>
                <a:cs typeface="+mn-cs"/>
              </a:rPr>
              <a:t>dlsym</a:t>
            </a:r>
            <a:r>
              <a:rPr lang="zh-CN" altLang="en-US" sz="1200" b="0" i="0" kern="1200" dirty="0">
                <a:solidFill>
                  <a:schemeClr val="tx1"/>
                </a:solidFill>
                <a:effectLst/>
                <a:latin typeface="Times New Roman" pitchFamily="18" charset="0"/>
                <a:ea typeface="+mn-ea"/>
                <a:cs typeface="+mn-cs"/>
              </a:rPr>
              <a:t>、向后追踪</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backtrace</a:t>
            </a:r>
            <a:r>
              <a:rPr lang="en-US" altLang="zh-CN" sz="1200" b="0" i="0"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时使用</a:t>
            </a:r>
            <a:endParaRPr lang="en-US" altLang="zh-CN" sz="1200" b="0" i="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-DCOMPILETIME</a:t>
            </a:r>
            <a:r>
              <a:rPr lang="zh-CN" altLang="en-US" sz="1200" dirty="0">
                <a:latin typeface="Times New Roman" panose="02020603050405020304" pitchFamily="18" charset="0"/>
                <a:cs typeface="Times New Roman" panose="02020603050405020304" pitchFamily="18" charset="0"/>
              </a:rPr>
              <a:t>： 参数</a:t>
            </a:r>
            <a:r>
              <a:rPr lang="en-US" altLang="zh-CN" sz="1200" dirty="0">
                <a:latin typeface="Times New Roman" panose="02020603050405020304" pitchFamily="18" charset="0"/>
                <a:cs typeface="Times New Roman" panose="02020603050405020304" pitchFamily="18" charset="0"/>
              </a:rPr>
              <a:t>D</a:t>
            </a:r>
            <a:r>
              <a:rPr lang="zh-CN" altLang="en-US" sz="1200" dirty="0">
                <a:latin typeface="Times New Roman" panose="02020603050405020304" pitchFamily="18" charset="0"/>
                <a:cs typeface="Times New Roman" panose="02020603050405020304" pitchFamily="18" charset="0"/>
              </a:rPr>
              <a:t>表示</a:t>
            </a:r>
            <a:r>
              <a:rPr lang="en-US" altLang="zh-CN" sz="1200" dirty="0">
                <a:latin typeface="Times New Roman" panose="02020603050405020304" pitchFamily="18" charset="0"/>
                <a:cs typeface="Times New Roman" panose="02020603050405020304" pitchFamily="18" charset="0"/>
              </a:rPr>
              <a:t>define</a:t>
            </a:r>
            <a:r>
              <a:rPr lang="zh-CN" altLang="en-US" sz="1200" dirty="0">
                <a:latin typeface="Times New Roman" panose="02020603050405020304" pitchFamily="18" charset="0"/>
                <a:cs typeface="Times New Roman" panose="02020603050405020304" pitchFamily="18" charset="0"/>
              </a:rPr>
              <a:t>，即，定义宏</a:t>
            </a:r>
            <a:r>
              <a:rPr lang="en-US" altLang="zh-CN" sz="1200" dirty="0">
                <a:latin typeface="Times New Roman" panose="02020603050405020304" pitchFamily="18" charset="0"/>
                <a:cs typeface="Times New Roman" panose="02020603050405020304" pitchFamily="18" charset="0"/>
              </a:rPr>
              <a:t>COMPILETIME</a:t>
            </a:r>
            <a:endParaRPr lang="en-US" altLang="zh-CN" b="0" dirty="0">
              <a:latin typeface="黑体" panose="02010609060101010101" pitchFamily="49" charset="-122"/>
              <a:ea typeface="黑体" panose="02010609060101010101" pitchFamily="49" charset="-122"/>
              <a:cs typeface="Times New Roman" panose="02020603050405020304" pitchFamily="18" charset="0"/>
            </a:endParaRPr>
          </a:p>
          <a:p>
            <a:r>
              <a:rPr lang="zh-CN" altLang="en-US" b="0" dirty="0">
                <a:latin typeface="黑体" panose="02010609060101010101" pitchFamily="49" charset="-122"/>
                <a:ea typeface="黑体" panose="02010609060101010101" pitchFamily="49" charset="-122"/>
                <a:cs typeface="Times New Roman" panose="02020603050405020304" pitchFamily="18" charset="0"/>
              </a:rPr>
              <a:t> </a:t>
            </a:r>
            <a:r>
              <a:rPr lang="en-US" altLang="zh-CN" b="0" dirty="0">
                <a:latin typeface="黑体" panose="02010609060101010101" pitchFamily="49" charset="-122"/>
                <a:ea typeface="黑体" panose="02010609060101010101" pitchFamily="49" charset="-122"/>
                <a:cs typeface="Times New Roman" panose="02020603050405020304" pitchFamily="18" charset="0"/>
              </a:rPr>
              <a:t>–I.</a:t>
            </a:r>
            <a:r>
              <a:rPr lang="zh-CN" altLang="en-US" b="0" dirty="0">
                <a:latin typeface="黑体" panose="02010609060101010101" pitchFamily="49" charset="-122"/>
                <a:ea typeface="黑体" panose="02010609060101010101" pitchFamily="49" charset="-122"/>
                <a:cs typeface="Times New Roman" panose="02020603050405020304" pitchFamily="18" charset="0"/>
              </a:rPr>
              <a:t>参数，告诉</a:t>
            </a:r>
            <a:r>
              <a:rPr lang="en-US" altLang="zh-CN" b="0" dirty="0">
                <a:latin typeface="黑体" panose="02010609060101010101" pitchFamily="49" charset="-122"/>
                <a:ea typeface="黑体" panose="02010609060101010101" pitchFamily="49" charset="-122"/>
                <a:cs typeface="Times New Roman" panose="02020603050405020304" pitchFamily="18" charset="0"/>
              </a:rPr>
              <a:t>C</a:t>
            </a:r>
            <a:r>
              <a:rPr lang="zh-CN" altLang="en-US" b="0" dirty="0">
                <a:latin typeface="黑体" panose="02010609060101010101" pitchFamily="49" charset="-122"/>
                <a:ea typeface="黑体" panose="02010609060101010101" pitchFamily="49" charset="-122"/>
                <a:cs typeface="Times New Roman" panose="02020603050405020304" pitchFamily="18" charset="0"/>
              </a:rPr>
              <a:t>预处理器在搜索通常的系统目录之前先在当前目录中查找</a:t>
            </a:r>
            <a:r>
              <a:rPr lang="en-US" altLang="zh-CN" b="0" dirty="0" err="1">
                <a:latin typeface="黑体" panose="02010609060101010101" pitchFamily="49" charset="-122"/>
                <a:ea typeface="黑体" panose="02010609060101010101" pitchFamily="49" charset="-122"/>
                <a:cs typeface="Times New Roman" panose="02020603050405020304" pitchFamily="18" charset="0"/>
              </a:rPr>
              <a:t>malloc.h</a:t>
            </a:r>
            <a:endParaRPr lang="en-US" altLang="zh-CN" b="0" dirty="0">
              <a:latin typeface="黑体" panose="02010609060101010101" pitchFamily="49" charset="-122"/>
              <a:ea typeface="黑体" panose="02010609060101010101" pitchFamily="49" charset="-122"/>
              <a:cs typeface="Times New Roman" panose="02020603050405020304" pitchFamily="18" charset="0"/>
            </a:endParaRPr>
          </a:p>
          <a:p>
            <a:r>
              <a:rPr lang="zh-CN" altLang="en-US" b="0" dirty="0">
                <a:latin typeface="黑体" panose="02010609060101010101" pitchFamily="49" charset="-122"/>
                <a:ea typeface="黑体" panose="02010609060101010101" pitchFamily="49" charset="-122"/>
                <a:cs typeface="Times New Roman" panose="02020603050405020304" pitchFamily="18" charset="0"/>
              </a:rPr>
              <a:t>注意：</a:t>
            </a:r>
            <a:r>
              <a:rPr lang="en-US" altLang="zh-CN" b="0" dirty="0" err="1">
                <a:latin typeface="黑体" panose="02010609060101010101" pitchFamily="49" charset="-122"/>
                <a:ea typeface="黑体" panose="02010609060101010101" pitchFamily="49" charset="-122"/>
                <a:cs typeface="Times New Roman" panose="02020603050405020304" pitchFamily="18" charset="0"/>
              </a:rPr>
              <a:t>mymalloc.h</a:t>
            </a:r>
            <a:r>
              <a:rPr lang="zh-CN" altLang="en-US" b="0" dirty="0">
                <a:latin typeface="黑体" panose="02010609060101010101" pitchFamily="49" charset="-122"/>
                <a:ea typeface="黑体" panose="02010609060101010101" pitchFamily="49" charset="-122"/>
                <a:cs typeface="Times New Roman" panose="02020603050405020304" pitchFamily="18" charset="0"/>
              </a:rPr>
              <a:t>中的包装函数是使用标准</a:t>
            </a:r>
            <a:r>
              <a:rPr lang="en-US" altLang="zh-CN" b="0" dirty="0" err="1">
                <a:latin typeface="黑体" panose="02010609060101010101" pitchFamily="49" charset="-122"/>
                <a:ea typeface="黑体" panose="02010609060101010101" pitchFamily="49" charset="-122"/>
                <a:cs typeface="Times New Roman" panose="02020603050405020304" pitchFamily="18" charset="0"/>
              </a:rPr>
              <a:t>malloc.h</a:t>
            </a:r>
            <a:r>
              <a:rPr lang="zh-CN" altLang="en-US" b="0" dirty="0">
                <a:latin typeface="黑体" panose="02010609060101010101" pitchFamily="49" charset="-122"/>
                <a:ea typeface="黑体" panose="02010609060101010101" pitchFamily="49" charset="-122"/>
                <a:cs typeface="Times New Roman" panose="02020603050405020304" pitchFamily="18" charset="0"/>
              </a:rPr>
              <a:t>头文件编译的。</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56</a:t>
            </a:fld>
            <a:endParaRPr lang="en-US"/>
          </a:p>
        </p:txBody>
      </p:sp>
    </p:spTree>
    <p:extLst>
      <p:ext uri="{BB962C8B-B14F-4D97-AF65-F5344CB8AC3E}">
        <p14:creationId xmlns:p14="http://schemas.microsoft.com/office/powerpoint/2010/main" val="417898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a:t>
            </a:r>
            <a:r>
              <a:rPr lang="en-US" altLang="zh-CN" dirty="0" err="1"/>
              <a:t>ldl</a:t>
            </a:r>
            <a:r>
              <a:rPr lang="zh-CN" altLang="en-US" dirty="0"/>
              <a:t>：由于使用了</a:t>
            </a:r>
            <a:r>
              <a:rPr lang="en-US" altLang="zh-CN" sz="1200" b="0" i="0" kern="1200" dirty="0">
                <a:solidFill>
                  <a:schemeClr val="tx1"/>
                </a:solidFill>
                <a:effectLst/>
                <a:latin typeface="Times New Roman" pitchFamily="18" charset="0"/>
                <a:ea typeface="+mn-ea"/>
                <a:cs typeface="+mn-cs"/>
              </a:rPr>
              <a:t>#include &lt;</a:t>
            </a:r>
            <a:r>
              <a:rPr lang="en-US" altLang="zh-CN" sz="1200" b="0" i="0" kern="1200" dirty="0" err="1">
                <a:solidFill>
                  <a:schemeClr val="tx1"/>
                </a:solidFill>
                <a:effectLst/>
                <a:latin typeface="Times New Roman" pitchFamily="18" charset="0"/>
                <a:ea typeface="+mn-ea"/>
                <a:cs typeface="+mn-cs"/>
              </a:rPr>
              <a:t>dlfcn.h</a:t>
            </a:r>
            <a:r>
              <a:rPr lang="en-US" altLang="zh-CN" sz="1200" b="0" i="0" kern="1200" dirty="0">
                <a:solidFill>
                  <a:schemeClr val="tx1"/>
                </a:solidFill>
                <a:effectLst/>
                <a:latin typeface="Times New Roman" pitchFamily="18" charset="0"/>
                <a:ea typeface="+mn-ea"/>
                <a:cs typeface="+mn-cs"/>
              </a:rPr>
              <a:t>&gt;</a:t>
            </a:r>
            <a:r>
              <a:rPr lang="zh-CN" altLang="en-US" sz="1200" b="0" i="0" kern="1200" dirty="0">
                <a:solidFill>
                  <a:schemeClr val="tx1"/>
                </a:solidFill>
                <a:effectLst/>
                <a:latin typeface="Times New Roman" pitchFamily="18" charset="0"/>
                <a:ea typeface="+mn-ea"/>
                <a:cs typeface="+mn-cs"/>
              </a:rPr>
              <a:t>中的函数</a:t>
            </a:r>
            <a:r>
              <a:rPr lang="en-US" altLang="zh-CN" sz="1200" b="0" i="0" kern="1200" dirty="0">
                <a:solidFill>
                  <a:schemeClr val="tx1"/>
                </a:solidFill>
                <a:effectLst/>
                <a:latin typeface="Times New Roman" pitchFamily="18" charset="0"/>
                <a:ea typeface="+mn-ea"/>
                <a:cs typeface="+mn-cs"/>
              </a:rPr>
              <a:t> </a:t>
            </a:r>
            <a:r>
              <a:rPr lang="en-US" altLang="zh-CN" sz="1200" b="0" i="0" kern="1200" dirty="0" err="1">
                <a:solidFill>
                  <a:schemeClr val="tx1"/>
                </a:solidFill>
                <a:effectLst/>
                <a:latin typeface="Times New Roman" pitchFamily="18" charset="0"/>
                <a:ea typeface="+mn-ea"/>
                <a:cs typeface="+mn-cs"/>
              </a:rPr>
              <a:t>dlopen</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dlclose</a:t>
            </a:r>
            <a:r>
              <a:rPr lang="en-US" altLang="zh-CN" sz="1200" b="0" i="0" kern="1200" dirty="0">
                <a:solidFill>
                  <a:schemeClr val="tx1"/>
                </a:solidFill>
                <a:effectLst/>
                <a:latin typeface="Times New Roman" pitchFamily="18" charset="0"/>
                <a:ea typeface="+mn-ea"/>
                <a:cs typeface="+mn-cs"/>
              </a:rPr>
              <a:t>() , </a:t>
            </a:r>
            <a:r>
              <a:rPr lang="en-US" altLang="zh-CN" sz="1200" b="0" i="0" kern="1200" dirty="0" err="1">
                <a:solidFill>
                  <a:schemeClr val="tx1"/>
                </a:solidFill>
                <a:effectLst/>
                <a:latin typeface="Times New Roman" pitchFamily="18" charset="0"/>
                <a:ea typeface="+mn-ea"/>
                <a:cs typeface="+mn-cs"/>
              </a:rPr>
              <a:t>dlerror</a:t>
            </a:r>
            <a:r>
              <a:rPr lang="en-US" altLang="zh-CN" sz="1200" b="0" i="0" kern="1200" dirty="0">
                <a:solidFill>
                  <a:schemeClr val="tx1"/>
                </a:solidFill>
                <a:effectLst/>
                <a:latin typeface="Times New Roman" pitchFamily="18" charset="0"/>
                <a:ea typeface="+mn-ea"/>
                <a:cs typeface="+mn-cs"/>
              </a:rPr>
              <a:t>() , </a:t>
            </a:r>
            <a:r>
              <a:rPr lang="en-US" altLang="zh-CN" sz="1200" b="0" i="0" kern="1200" dirty="0" err="1">
                <a:solidFill>
                  <a:schemeClr val="tx1"/>
                </a:solidFill>
                <a:effectLst/>
                <a:latin typeface="Times New Roman" pitchFamily="18" charset="0"/>
                <a:ea typeface="+mn-ea"/>
                <a:cs typeface="+mn-cs"/>
              </a:rPr>
              <a:t>dlsym</a:t>
            </a:r>
            <a:r>
              <a:rPr lang="en-US" altLang="zh-CN" sz="1200" b="0" i="0" kern="1200" dirty="0">
                <a:solidFill>
                  <a:schemeClr val="tx1"/>
                </a:solidFill>
                <a:effectLst/>
                <a:latin typeface="Times New Roman" pitchFamily="18" charset="0"/>
                <a:ea typeface="+mn-ea"/>
                <a:cs typeface="+mn-cs"/>
              </a:rPr>
              <a:t>() </a:t>
            </a:r>
            <a:r>
              <a:rPr lang="zh-CN" altLang="en-US" sz="1200" b="0" i="0" kern="1200" dirty="0">
                <a:solidFill>
                  <a:schemeClr val="tx1"/>
                </a:solidFill>
                <a:effectLst/>
                <a:latin typeface="Times New Roman" pitchFamily="18" charset="0"/>
                <a:ea typeface="+mn-ea"/>
                <a:cs typeface="+mn-cs"/>
              </a:rPr>
              <a:t>等这些函数，动态库的相关部分，就需要链接对应的库</a:t>
            </a:r>
            <a:endParaRPr lang="en-US" altLang="zh-CN" sz="1200" b="0" i="0" kern="1200" dirty="0">
              <a:solidFill>
                <a:schemeClr val="tx1"/>
              </a:solidFill>
              <a:effectLst/>
              <a:latin typeface="Times New Roman" pitchFamily="18" charset="0"/>
              <a:ea typeface="+mn-ea"/>
              <a:cs typeface="+mn-cs"/>
            </a:endParaRPr>
          </a:p>
          <a:p>
            <a:r>
              <a:rPr lang="en-US" altLang="zh-CN" sz="1200" b="0" i="0" kern="1200" dirty="0">
                <a:solidFill>
                  <a:schemeClr val="tx1"/>
                </a:solidFill>
                <a:effectLst/>
                <a:latin typeface="Times New Roman" pitchFamily="18" charset="0"/>
                <a:ea typeface="+mn-ea"/>
                <a:cs typeface="+mn-cs"/>
              </a:rPr>
              <a:t>2</a:t>
            </a:r>
            <a:r>
              <a:rPr lang="zh-CN" altLang="en-US" sz="1200" b="0" i="0" kern="1200" dirty="0">
                <a:solidFill>
                  <a:schemeClr val="tx1"/>
                </a:solidFill>
                <a:effectLst/>
                <a:latin typeface="Times New Roman" pitchFamily="18" charset="0"/>
                <a:ea typeface="+mn-ea"/>
                <a:cs typeface="+mn-cs"/>
              </a:rPr>
              <a:t>、</a:t>
            </a:r>
            <a:r>
              <a:rPr lang="en-US" altLang="zh-CN" sz="1200" b="0" i="0" kern="1200" dirty="0">
                <a:solidFill>
                  <a:schemeClr val="tx1"/>
                </a:solidFill>
                <a:effectLst/>
                <a:latin typeface="Times New Roman" pitchFamily="18" charset="0"/>
                <a:ea typeface="+mn-ea"/>
                <a:cs typeface="+mn-cs"/>
              </a:rPr>
              <a:t>LD_PRELOAD</a:t>
            </a:r>
            <a:r>
              <a:rPr lang="zh-CN" altLang="en-US" sz="1200" b="0" i="0" kern="1200" dirty="0">
                <a:solidFill>
                  <a:schemeClr val="tx1"/>
                </a:solidFill>
                <a:effectLst/>
                <a:latin typeface="Times New Roman" pitchFamily="18" charset="0"/>
                <a:ea typeface="+mn-ea"/>
                <a:cs typeface="+mn-cs"/>
              </a:rPr>
              <a:t>的定义</a:t>
            </a:r>
            <a:endParaRPr lang="en-US" altLang="zh-CN" sz="1200" b="0" i="0" kern="1200" dirty="0">
              <a:solidFill>
                <a:schemeClr val="tx1"/>
              </a:solidFill>
              <a:effectLst/>
              <a:latin typeface="Times New Roman" pitchFamily="18" charset="0"/>
              <a:ea typeface="+mn-ea"/>
              <a:cs typeface="+mn-cs"/>
            </a:endParaRPr>
          </a:p>
          <a:p>
            <a:r>
              <a:rPr lang="zh-CN" altLang="en-US" dirty="0"/>
              <a:t>（</a:t>
            </a:r>
            <a:r>
              <a:rPr lang="en-US" altLang="zh-CN" dirty="0"/>
              <a:t>1</a:t>
            </a:r>
            <a:r>
              <a:rPr lang="zh-CN" altLang="en-US" dirty="0"/>
              <a:t>）</a:t>
            </a:r>
            <a:r>
              <a:rPr lang="en-US" altLang="zh-CN" dirty="0" err="1"/>
              <a:t>Makefile</a:t>
            </a:r>
            <a:r>
              <a:rPr lang="zh-CN" altLang="en-US" dirty="0"/>
              <a:t>中定义</a:t>
            </a:r>
            <a:endParaRPr lang="en-US" altLang="zh-CN" dirty="0"/>
          </a:p>
          <a:p>
            <a:r>
              <a:rPr lang="en-US" altLang="zh-CN" dirty="0"/>
              <a:t>   </a:t>
            </a:r>
            <a:r>
              <a:rPr lang="en-US" altLang="zh-CN" dirty="0" err="1"/>
              <a:t>runr</a:t>
            </a:r>
            <a:r>
              <a:rPr lang="en-US" altLang="zh-CN" dirty="0"/>
              <a:t>:</a:t>
            </a:r>
          </a:p>
          <a:p>
            <a:r>
              <a:rPr lang="en-US" altLang="zh-CN" dirty="0"/>
              <a:t>  	(LD_PRELOAD="./mymalloc.so" ./</a:t>
            </a:r>
            <a:r>
              <a:rPr lang="en-US" altLang="zh-CN" dirty="0" err="1"/>
              <a:t>intr</a:t>
            </a:r>
            <a:r>
              <a:rPr lang="en-US" altLang="zh-CN" dirty="0"/>
              <a:t>)	</a:t>
            </a:r>
          </a:p>
          <a:p>
            <a:r>
              <a:rPr lang="zh-CN" altLang="en-US" dirty="0"/>
              <a:t>（</a:t>
            </a:r>
            <a:r>
              <a:rPr lang="en-US" altLang="zh-CN" dirty="0"/>
              <a:t>2</a:t>
            </a:r>
            <a:r>
              <a:rPr lang="zh-CN" altLang="en-US" dirty="0"/>
              <a:t>）手工设定</a:t>
            </a:r>
            <a:endParaRPr lang="en-US" altLang="zh-CN" dirty="0"/>
          </a:p>
          <a:p>
            <a:r>
              <a:rPr lang="en-US" altLang="zh-CN" dirty="0"/>
              <a:t>  </a:t>
            </a:r>
            <a:r>
              <a:rPr lang="zh-CN" altLang="en-US" dirty="0"/>
              <a:t>假定 </a:t>
            </a:r>
            <a:r>
              <a:rPr lang="en-US" altLang="zh-CN" dirty="0"/>
              <a:t> </a:t>
            </a:r>
            <a:r>
              <a:rPr lang="en-US" altLang="zh-CN" dirty="0" err="1"/>
              <a:t>a.out</a:t>
            </a:r>
            <a:r>
              <a:rPr lang="en-US" altLang="zh-CN" dirty="0"/>
              <a:t> </a:t>
            </a:r>
            <a:r>
              <a:rPr lang="zh-CN" altLang="en-US" dirty="0"/>
              <a:t>调用</a:t>
            </a:r>
            <a:r>
              <a:rPr lang="en-US" altLang="zh-CN" dirty="0"/>
              <a:t> malloc and free:</a:t>
            </a:r>
          </a:p>
          <a:p>
            <a:r>
              <a:rPr lang="en-US" altLang="zh-CN" dirty="0"/>
              <a:t>    </a:t>
            </a:r>
            <a:r>
              <a:rPr lang="en-US" altLang="zh-CN" dirty="0" err="1"/>
              <a:t>linux</a:t>
            </a:r>
            <a:r>
              <a:rPr lang="en-US" altLang="zh-CN" dirty="0"/>
              <a:t>&gt; </a:t>
            </a:r>
            <a:r>
              <a:rPr lang="en-US" altLang="zh-CN" dirty="0" err="1"/>
              <a:t>gcc</a:t>
            </a:r>
            <a:r>
              <a:rPr lang="en-US" altLang="zh-CN" dirty="0"/>
              <a:t> -Wall -DRUNTIME -shared -</a:t>
            </a:r>
            <a:r>
              <a:rPr lang="en-US" altLang="zh-CN" dirty="0" err="1"/>
              <a:t>fpic</a:t>
            </a:r>
            <a:r>
              <a:rPr lang="en-US" altLang="zh-CN" dirty="0"/>
              <a:t> -o mymalloc.so  </a:t>
            </a:r>
            <a:r>
              <a:rPr lang="en-US" altLang="zh-CN" dirty="0" err="1"/>
              <a:t>mymalloc.c</a:t>
            </a:r>
            <a:r>
              <a:rPr lang="en-US" altLang="zh-CN" dirty="0"/>
              <a:t> –</a:t>
            </a:r>
            <a:r>
              <a:rPr lang="en-US" altLang="zh-CN" dirty="0" err="1"/>
              <a:t>ldl</a:t>
            </a:r>
            <a:endParaRPr lang="en-US" altLang="zh-CN" dirty="0"/>
          </a:p>
          <a:p>
            <a:r>
              <a:rPr lang="en-US" altLang="zh-CN" dirty="0"/>
              <a:t>    bash&gt; (LD_PRELOAD="./mymalloc.so" ./</a:t>
            </a:r>
            <a:r>
              <a:rPr lang="en-US" altLang="zh-CN" dirty="0" err="1"/>
              <a:t>a.out</a:t>
            </a:r>
            <a:r>
              <a:rPr lang="en-US" altLang="zh-CN" dirty="0"/>
              <a:t>)	</a:t>
            </a:r>
          </a:p>
          <a:p>
            <a:r>
              <a:rPr lang="en-US" altLang="zh-CN" dirty="0"/>
              <a:t>...or </a:t>
            </a:r>
          </a:p>
          <a:p>
            <a:r>
              <a:rPr lang="en-US" altLang="zh-CN" dirty="0"/>
              <a:t>   </a:t>
            </a:r>
            <a:r>
              <a:rPr lang="en-US" altLang="zh-CN" dirty="0" err="1"/>
              <a:t>tcsh</a:t>
            </a:r>
            <a:r>
              <a:rPr lang="en-US" altLang="zh-CN" dirty="0"/>
              <a:t>&gt; (</a:t>
            </a:r>
            <a:r>
              <a:rPr lang="en-US" altLang="zh-CN" dirty="0" err="1"/>
              <a:t>setenv</a:t>
            </a:r>
            <a:r>
              <a:rPr lang="en-US" altLang="zh-CN" dirty="0"/>
              <a:t> LD_PRELOAD "./mymalloc.so"; ./</a:t>
            </a:r>
            <a:r>
              <a:rPr lang="en-US" altLang="zh-CN" dirty="0" err="1"/>
              <a:t>a.out</a:t>
            </a:r>
            <a:r>
              <a:rPr lang="en-US" altLang="zh-CN" dirty="0"/>
              <a:t>; </a:t>
            </a:r>
            <a:r>
              <a:rPr lang="en-US" altLang="zh-CN" dirty="0" err="1"/>
              <a:t>unsetenv</a:t>
            </a:r>
            <a:r>
              <a:rPr lang="en-US" altLang="zh-CN" dirty="0"/>
              <a:t> LD_PRELOAD)</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61</a:t>
            </a:fld>
            <a:endParaRPr lang="en-US"/>
          </a:p>
        </p:txBody>
      </p:sp>
    </p:spTree>
    <p:extLst>
      <p:ext uri="{BB962C8B-B14F-4D97-AF65-F5344CB8AC3E}">
        <p14:creationId xmlns:p14="http://schemas.microsoft.com/office/powerpoint/2010/main" val="304711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a:ln/>
        </p:spPr>
      </p:sp>
      <p:sp>
        <p:nvSpPr>
          <p:cNvPr id="248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a:ln/>
        </p:spPr>
      </p:sp>
      <p:sp>
        <p:nvSpPr>
          <p:cNvPr id="28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a:ln/>
        </p:spPr>
      </p:sp>
      <p:sp>
        <p:nvSpPr>
          <p:cNvPr id="249859" name="Rectangle 3"/>
          <p:cNvSpPr>
            <a:spLocks noGrp="1" noChangeArrowheads="1"/>
          </p:cNvSpPr>
          <p:nvPr>
            <p:ph type="body" idx="1"/>
          </p:nvPr>
        </p:nvSpPr>
        <p:spPr/>
        <p:txBody>
          <a:bodyPr/>
          <a:lstStyle/>
          <a:p>
            <a:r>
              <a:rPr lang="zh-CN" altLang="en-US" dirty="0">
                <a:solidFill>
                  <a:srgbClr val="0000CC"/>
                </a:solidFill>
              </a:rPr>
              <a:t>汇编器 生成 符号表</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263650" y="725488"/>
            <a:ext cx="4775200" cy="3581400"/>
          </a:xfrm>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263650" y="725488"/>
            <a:ext cx="4775200" cy="3581400"/>
          </a:xfrm>
          <a:ln/>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82366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32249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4733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userDrawn="1"/>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userDrawn="1"/>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6" name="TextBox 7">
            <a:extLst>
              <a:ext uri="{FF2B5EF4-FFF2-40B4-BE49-F238E27FC236}">
                <a16:creationId xmlns:a16="http://schemas.microsoft.com/office/drawing/2014/main" id="{BDB00ED0-7E5C-450F-B21B-7FF24D0ECE77}"/>
              </a:ext>
            </a:extLst>
          </p:cNvPr>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71571171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anpages.ubuntu.com/manpages/hirsute/en/man1/objdump.1.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848877"/>
            <a:ext cx="6039708" cy="553998"/>
          </a:xfrm>
          <a:prstGeom prst="rect">
            <a:avLst/>
          </a:prstGeom>
        </p:spPr>
        <p:txBody>
          <a:bodyPr vert="horz" wrap="square" lIns="0" tIns="0" rIns="0" bIns="0" rtlCol="0">
            <a:spAutoFit/>
          </a:bodyPr>
          <a:lstStyle/>
          <a:p>
            <a:pPr marL="12700" algn="ctr">
              <a:lnSpc>
                <a:spcPct val="100000"/>
              </a:lnSpc>
            </a:pPr>
            <a:r>
              <a:rPr lang="zh-CN" altLang="en-US" dirty="0"/>
              <a:t>第七章     链接</a:t>
            </a:r>
            <a:endParaRPr dirty="0"/>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4495800" y="4267200"/>
            <a:ext cx="386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a:t>
            </a:r>
            <a:r>
              <a:rPr lang="zh-CN" altLang="en-US" sz="2400" kern="0" dirty="0" smtClean="0"/>
              <a:t>：刘宏伟</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Tree>
    <p:extLst>
      <p:ext uri="{BB962C8B-B14F-4D97-AF65-F5344CB8AC3E}">
        <p14:creationId xmlns:p14="http://schemas.microsoft.com/office/powerpoint/2010/main" val="3615638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idx="1"/>
          </p:nvPr>
        </p:nvSpPr>
        <p:spPr/>
        <p:txBody>
          <a:bodyPr/>
          <a:lstStyle/>
          <a:p>
            <a:r>
              <a:rPr lang="zh-CN" altLang="en-US" dirty="0"/>
              <a:t>可重定位目标文件</a:t>
            </a:r>
            <a:r>
              <a:rPr lang="en-US" dirty="0"/>
              <a:t>(</a:t>
            </a:r>
            <a:r>
              <a:rPr lang="en-US" dirty="0">
                <a:latin typeface="Courier New"/>
                <a:cs typeface="Courier New"/>
              </a:rPr>
              <a:t>.o</a:t>
            </a:r>
            <a:r>
              <a:rPr lang="en-US" dirty="0"/>
              <a:t> </a:t>
            </a:r>
            <a:r>
              <a:rPr lang="zh-CN" altLang="en-US" dirty="0"/>
              <a:t>文件</a:t>
            </a:r>
            <a:r>
              <a:rPr lang="en-US" dirty="0"/>
              <a:t>)</a:t>
            </a:r>
          </a:p>
          <a:p>
            <a:pPr lvl="1"/>
            <a:r>
              <a:rPr lang="zh-CN" altLang="en-US" dirty="0"/>
              <a:t>包含的代码和数据，其形式能与其他可重定位目标文件相结合，以形成可执行的目标文件。</a:t>
            </a:r>
            <a:endParaRPr lang="en-US" dirty="0"/>
          </a:p>
          <a:p>
            <a:pPr lvl="2"/>
            <a:r>
              <a:rPr lang="zh-CN" altLang="en-US" dirty="0"/>
              <a:t>每一个</a:t>
            </a:r>
            <a:r>
              <a:rPr lang="en-US" altLang="zh-CN" dirty="0"/>
              <a:t>.</a:t>
            </a:r>
            <a:r>
              <a:rPr lang="en-US" dirty="0"/>
              <a:t>o</a:t>
            </a:r>
            <a:r>
              <a:rPr lang="zh-CN" altLang="en-US" dirty="0"/>
              <a:t>文件是由一个源</a:t>
            </a:r>
            <a:r>
              <a:rPr lang="en-US" altLang="zh-CN" dirty="0"/>
              <a:t>(.</a:t>
            </a:r>
            <a:r>
              <a:rPr lang="en-US" dirty="0"/>
              <a:t>c)</a:t>
            </a:r>
            <a:r>
              <a:rPr lang="zh-CN" altLang="en-US" dirty="0"/>
              <a:t>文件生成的</a:t>
            </a:r>
            <a:endParaRPr lang="en-US" dirty="0"/>
          </a:p>
          <a:p>
            <a:pPr>
              <a:spcBef>
                <a:spcPts val="1800"/>
              </a:spcBef>
            </a:pPr>
            <a:r>
              <a:rPr lang="zh-CN" altLang="en-US" dirty="0"/>
              <a:t>可执行目标文件</a:t>
            </a:r>
            <a:r>
              <a:rPr lang="en-US" dirty="0"/>
              <a:t>(</a:t>
            </a:r>
            <a:r>
              <a:rPr lang="en-US" dirty="0" err="1">
                <a:latin typeface="Courier New"/>
                <a:cs typeface="Courier New"/>
              </a:rPr>
              <a:t>a.out</a:t>
            </a:r>
            <a:r>
              <a:rPr lang="en-US" dirty="0"/>
              <a:t> </a:t>
            </a:r>
            <a:r>
              <a:rPr lang="zh-CN" altLang="en-US" dirty="0"/>
              <a:t>文件</a:t>
            </a:r>
            <a:r>
              <a:rPr lang="en-US" dirty="0"/>
              <a:t>)</a:t>
            </a:r>
          </a:p>
          <a:p>
            <a:pPr lvl="1"/>
            <a:r>
              <a:rPr lang="zh-CN" altLang="en-US" dirty="0"/>
              <a:t>包含的代码和数据，其形式可以直接复制到内存并执行。</a:t>
            </a:r>
            <a:endParaRPr lang="en-US" dirty="0"/>
          </a:p>
          <a:p>
            <a:pPr>
              <a:spcBef>
                <a:spcPts val="1800"/>
              </a:spcBef>
            </a:pPr>
            <a:r>
              <a:rPr lang="zh-CN" altLang="en-US" dirty="0"/>
              <a:t>共享目标文件</a:t>
            </a:r>
            <a:r>
              <a:rPr lang="en-US" dirty="0"/>
              <a:t>(.so </a:t>
            </a:r>
            <a:r>
              <a:rPr lang="zh-CN" altLang="en-US" dirty="0"/>
              <a:t>文件</a:t>
            </a:r>
            <a:r>
              <a:rPr lang="en-US" dirty="0"/>
              <a:t>)</a:t>
            </a:r>
          </a:p>
          <a:p>
            <a:pPr lvl="1"/>
            <a:r>
              <a:rPr lang="zh-CN" altLang="en-US" dirty="0"/>
              <a:t>特殊类型的可重定位目标文件，它可以在加载时或运行时，动态地加载到内存并链接。</a:t>
            </a:r>
            <a:endParaRPr lang="en-US" dirty="0"/>
          </a:p>
          <a:p>
            <a:pPr lvl="1" algn="just"/>
            <a:r>
              <a:rPr lang="zh-CN" altLang="en-US" dirty="0"/>
              <a:t>在</a:t>
            </a:r>
            <a:r>
              <a:rPr lang="en-US" dirty="0"/>
              <a:t>Windows</a:t>
            </a:r>
            <a:r>
              <a:rPr lang="zh-CN" altLang="en-US" dirty="0"/>
              <a:t>中称为动态链接库</a:t>
            </a:r>
            <a:r>
              <a:rPr lang="en-US" altLang="zh-CN" dirty="0"/>
              <a:t>(Dynamic Link Libraries, DLL)</a:t>
            </a:r>
            <a:endParaRPr lang="en-US" dirty="0"/>
          </a:p>
          <a:p>
            <a:pPr lvl="1"/>
            <a:endParaRPr lang="en-US" dirty="0"/>
          </a:p>
        </p:txBody>
      </p:sp>
      <p:sp>
        <p:nvSpPr>
          <p:cNvPr id="229378" name="Rectangle 2"/>
          <p:cNvSpPr>
            <a:spLocks noGrp="1" noChangeArrowheads="1"/>
          </p:cNvSpPr>
          <p:nvPr>
            <p:ph type="title"/>
          </p:nvPr>
        </p:nvSpPr>
        <p:spPr/>
        <p:txBody>
          <a:bodyPr/>
          <a:lstStyle/>
          <a:p>
            <a:r>
              <a:rPr lang="zh-CN" altLang="en-US" dirty="0"/>
              <a:t>三种目标文件</a:t>
            </a:r>
            <a:r>
              <a:rPr lang="en-US" dirty="0"/>
              <a:t>(</a:t>
            </a:r>
            <a:r>
              <a:rPr lang="zh-CN" altLang="en-US" dirty="0"/>
              <a:t>模块</a:t>
            </a:r>
            <a:r>
              <a:rPr lang="en-US" dirty="0"/>
              <a: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p:txBody>
          <a:bodyPr/>
          <a:lstStyle/>
          <a:p>
            <a:r>
              <a:rPr lang="en-US" altLang="zh-CN" dirty="0"/>
              <a:t>Executable and Linkable Format</a:t>
            </a:r>
            <a:r>
              <a:rPr lang="zh-CN" altLang="en-US" dirty="0"/>
              <a:t>，</a:t>
            </a:r>
            <a:r>
              <a:rPr lang="en-US" altLang="zh-CN" dirty="0"/>
              <a:t>ELF</a:t>
            </a:r>
          </a:p>
          <a:p>
            <a:pPr lvl="1"/>
            <a:r>
              <a:rPr lang="en-US" altLang="zh-CN" dirty="0"/>
              <a:t>X86-64 Linux </a:t>
            </a:r>
            <a:r>
              <a:rPr lang="zh-CN" altLang="en-US" dirty="0"/>
              <a:t>、</a:t>
            </a:r>
            <a:r>
              <a:rPr lang="en-US" altLang="zh-CN" dirty="0"/>
              <a:t>Unix</a:t>
            </a:r>
            <a:r>
              <a:rPr lang="zh-CN" altLang="en-US" dirty="0"/>
              <a:t>系统</a:t>
            </a:r>
            <a:endParaRPr lang="en-US" altLang="zh-CN" dirty="0"/>
          </a:p>
          <a:p>
            <a:pPr lvl="1"/>
            <a:r>
              <a:rPr lang="zh-CN" altLang="en-US" dirty="0"/>
              <a:t>目标文件的标准二进制格式</a:t>
            </a:r>
            <a:endParaRPr lang="en-US" dirty="0"/>
          </a:p>
          <a:p>
            <a:endParaRPr lang="en-US" dirty="0"/>
          </a:p>
          <a:p>
            <a:r>
              <a:rPr lang="zh-CN" altLang="en-US" dirty="0"/>
              <a:t>三种目标文件的统一格式：</a:t>
            </a:r>
            <a:r>
              <a:rPr lang="en-US" dirty="0"/>
              <a:t> </a:t>
            </a:r>
          </a:p>
          <a:p>
            <a:pPr lvl="1"/>
            <a:r>
              <a:rPr lang="zh-CN" altLang="en-US" dirty="0"/>
              <a:t>可重定位目标文件</a:t>
            </a:r>
            <a:r>
              <a:rPr lang="en-US" dirty="0"/>
              <a:t>(</a:t>
            </a:r>
            <a:r>
              <a:rPr lang="en-US" dirty="0">
                <a:latin typeface="Courier New"/>
                <a:cs typeface="Courier New"/>
              </a:rPr>
              <a:t>.o</a:t>
            </a:r>
            <a:r>
              <a:rPr lang="en-US" dirty="0"/>
              <a:t>)</a:t>
            </a:r>
          </a:p>
          <a:p>
            <a:pPr lvl="1"/>
            <a:r>
              <a:rPr lang="zh-CN" altLang="en-US" dirty="0"/>
              <a:t>可执行目标文件</a:t>
            </a:r>
            <a:r>
              <a:rPr lang="en-US" dirty="0">
                <a:latin typeface="Courier New"/>
                <a:cs typeface="Courier New"/>
              </a:rPr>
              <a:t>(</a:t>
            </a:r>
            <a:r>
              <a:rPr lang="en-US" dirty="0" err="1">
                <a:latin typeface="Courier New"/>
                <a:cs typeface="Courier New"/>
              </a:rPr>
              <a:t>a.out</a:t>
            </a:r>
            <a:r>
              <a:rPr lang="en-US" dirty="0"/>
              <a:t>)</a:t>
            </a:r>
          </a:p>
          <a:p>
            <a:pPr lvl="1"/>
            <a:r>
              <a:rPr lang="zh-CN" altLang="en-US" dirty="0"/>
              <a:t>共享目标文件</a:t>
            </a:r>
            <a:r>
              <a:rPr lang="en-US" dirty="0"/>
              <a:t>(</a:t>
            </a:r>
            <a:r>
              <a:rPr lang="en-US" dirty="0">
                <a:latin typeface="Courier New"/>
                <a:cs typeface="Courier New"/>
              </a:rPr>
              <a:t>.so</a:t>
            </a:r>
            <a:r>
              <a:rPr lang="en-US" dirty="0"/>
              <a:t>)</a:t>
            </a:r>
          </a:p>
          <a:p>
            <a:pPr lvl="1"/>
            <a:endParaRPr lang="en-US" dirty="0"/>
          </a:p>
          <a:p>
            <a:r>
              <a:rPr lang="zh-CN" altLang="en-US" dirty="0"/>
              <a:t>通用名字</a:t>
            </a:r>
            <a:r>
              <a:rPr lang="en-US" dirty="0"/>
              <a:t>: ELF</a:t>
            </a:r>
            <a:r>
              <a:rPr lang="zh-CN" altLang="en-US" dirty="0"/>
              <a:t>二进制文件</a:t>
            </a:r>
            <a:endParaRPr lang="en-US" altLang="zh-CN" dirty="0"/>
          </a:p>
        </p:txBody>
      </p:sp>
      <p:sp>
        <p:nvSpPr>
          <p:cNvPr id="198658" name="Rectangle 2"/>
          <p:cNvSpPr>
            <a:spLocks noGrp="1" noChangeArrowheads="1"/>
          </p:cNvSpPr>
          <p:nvPr>
            <p:ph type="title"/>
          </p:nvPr>
        </p:nvSpPr>
        <p:spPr/>
        <p:txBody>
          <a:bodyPr/>
          <a:lstStyle/>
          <a:p>
            <a:r>
              <a:rPr lang="zh-CN" altLang="en-US"/>
              <a:t>可执行与可链接格式</a:t>
            </a:r>
            <a:r>
              <a:rPr lang="en-US"/>
              <a:t>(ELF)</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A9F44C-80A4-411F-AF42-74D9A01A7500}"/>
              </a:ext>
            </a:extLst>
          </p:cNvPr>
          <p:cNvSpPr>
            <a:spLocks noGrp="1"/>
          </p:cNvSpPr>
          <p:nvPr>
            <p:ph idx="1"/>
          </p:nvPr>
        </p:nvSpPr>
        <p:spPr/>
        <p:txBody>
          <a:bodyPr/>
          <a:lstStyle/>
          <a:p>
            <a:r>
              <a:rPr lang="en-US" altLang="zh-CN" dirty="0"/>
              <a:t>Executable and Linkable Format</a:t>
            </a:r>
            <a:r>
              <a:rPr lang="zh-CN" altLang="en-US" dirty="0"/>
              <a:t>，</a:t>
            </a:r>
            <a:r>
              <a:rPr lang="en-US" altLang="zh-CN" dirty="0"/>
              <a:t>ELF</a:t>
            </a:r>
          </a:p>
          <a:p>
            <a:pPr lvl="1"/>
            <a:r>
              <a:rPr lang="zh-CN" altLang="en-US" dirty="0"/>
              <a:t>链接视图、执行视图</a:t>
            </a:r>
          </a:p>
        </p:txBody>
      </p:sp>
      <p:sp>
        <p:nvSpPr>
          <p:cNvPr id="3" name="标题 2">
            <a:extLst>
              <a:ext uri="{FF2B5EF4-FFF2-40B4-BE49-F238E27FC236}">
                <a16:creationId xmlns:a16="http://schemas.microsoft.com/office/drawing/2014/main" id="{F438D7AE-4EF8-401D-9266-2F6F59DFE048}"/>
              </a:ext>
            </a:extLst>
          </p:cNvPr>
          <p:cNvSpPr>
            <a:spLocks noGrp="1"/>
          </p:cNvSpPr>
          <p:nvPr>
            <p:ph type="title"/>
          </p:nvPr>
        </p:nvSpPr>
        <p:spPr/>
        <p:txBody>
          <a:bodyPr/>
          <a:lstStyle/>
          <a:p>
            <a:r>
              <a:rPr lang="en-GB" altLang="zh-CN" dirty="0"/>
              <a:t>ELF</a:t>
            </a:r>
            <a:r>
              <a:rPr lang="zh-CN" altLang="en-US" dirty="0"/>
              <a:t>目标文件格式</a:t>
            </a:r>
          </a:p>
        </p:txBody>
      </p:sp>
      <p:grpSp>
        <p:nvGrpSpPr>
          <p:cNvPr id="4" name="组合 3">
            <a:extLst>
              <a:ext uri="{FF2B5EF4-FFF2-40B4-BE49-F238E27FC236}">
                <a16:creationId xmlns:a16="http://schemas.microsoft.com/office/drawing/2014/main" id="{CF4AA941-94E2-4371-B587-A4F3BC809DC2}"/>
              </a:ext>
            </a:extLst>
          </p:cNvPr>
          <p:cNvGrpSpPr/>
          <p:nvPr/>
        </p:nvGrpSpPr>
        <p:grpSpPr>
          <a:xfrm>
            <a:off x="396875" y="2152170"/>
            <a:ext cx="8679890" cy="3672823"/>
            <a:chOff x="396875" y="2152170"/>
            <a:chExt cx="8679890" cy="3672823"/>
          </a:xfrm>
        </p:grpSpPr>
        <p:pic>
          <p:nvPicPr>
            <p:cNvPr id="1026" name="Picture 2" descr="这里写图片描述">
              <a:extLst>
                <a:ext uri="{FF2B5EF4-FFF2-40B4-BE49-F238E27FC236}">
                  <a16:creationId xmlns:a16="http://schemas.microsoft.com/office/drawing/2014/main" id="{5A22AA41-7C20-40D9-876A-DB3212314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152170"/>
              <a:ext cx="4733365" cy="36728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这里写图片描述">
              <a:extLst>
                <a:ext uri="{FF2B5EF4-FFF2-40B4-BE49-F238E27FC236}">
                  <a16:creationId xmlns:a16="http://schemas.microsoft.com/office/drawing/2014/main" id="{FB058325-1C44-45E0-A952-BAA44440C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2600324"/>
              <a:ext cx="3946525" cy="21240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8670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D5E6DF-3CC4-4535-9A8E-5F415ABE27D8}"/>
              </a:ext>
            </a:extLst>
          </p:cNvPr>
          <p:cNvSpPr>
            <a:spLocks noGrp="1"/>
          </p:cNvSpPr>
          <p:nvPr>
            <p:ph idx="1"/>
          </p:nvPr>
        </p:nvSpPr>
        <p:spPr/>
        <p:txBody>
          <a:bodyPr/>
          <a:lstStyle/>
          <a:p>
            <a:pPr>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a:t>ELF</a:t>
            </a:r>
            <a:r>
              <a:rPr lang="en-GB" altLang="zh-CN" dirty="0"/>
              <a:t> </a:t>
            </a:r>
            <a:r>
              <a:rPr lang="zh-CN" altLang="en-US" dirty="0"/>
              <a:t>头</a:t>
            </a:r>
            <a:r>
              <a:rPr lang="en-US" altLang="zh-CN" dirty="0"/>
              <a:t>: </a:t>
            </a:r>
            <a:r>
              <a:rPr lang="en-US" altLang="zh-CN" dirty="0" err="1"/>
              <a:t>readelf</a:t>
            </a:r>
            <a:r>
              <a:rPr lang="en-US" altLang="zh-CN" dirty="0"/>
              <a:t> -</a:t>
            </a:r>
            <a:r>
              <a:rPr lang="en-US" altLang="zh-CN" i="1" dirty="0"/>
              <a:t>l</a:t>
            </a:r>
            <a:r>
              <a:rPr lang="en-US" altLang="zh-CN" dirty="0"/>
              <a:t> main</a:t>
            </a:r>
            <a:r>
              <a:rPr lang="zh-CN" altLang="en-US" dirty="0"/>
              <a:t>查看</a:t>
            </a:r>
            <a:endParaRPr lang="en-GB"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字大小、字节序：</a:t>
            </a:r>
            <a:r>
              <a:rPr lang="en-US" altLang="zh-CN" dirty="0"/>
              <a:t>16</a:t>
            </a:r>
            <a:r>
              <a:rPr lang="zh-CN" altLang="en-US" dirty="0"/>
              <a:t>字节</a:t>
            </a:r>
            <a:endParaRPr lang="en-US"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文件类型</a:t>
            </a:r>
            <a:r>
              <a:rPr lang="en-US" altLang="zh-CN" dirty="0"/>
              <a:t>(.</a:t>
            </a:r>
            <a:r>
              <a:rPr lang="en-GB" altLang="zh-CN" dirty="0" err="1"/>
              <a:t>o，exec</a:t>
            </a:r>
            <a:r>
              <a:rPr lang="en-GB" altLang="zh-CN" dirty="0"/>
              <a:t>，</a:t>
            </a:r>
            <a:r>
              <a:rPr lang="en-US" altLang="zh-CN" dirty="0"/>
              <a:t>.so)</a:t>
            </a:r>
            <a:r>
              <a:rPr lang="zh-CN" altLang="en-US" dirty="0"/>
              <a:t>、机器类型、</a:t>
            </a:r>
            <a:r>
              <a:rPr lang="en-US" altLang="zh-CN" dirty="0"/>
              <a:t/>
            </a:r>
            <a:br>
              <a:rPr lang="en-US" altLang="zh-CN" dirty="0"/>
            </a:br>
            <a:r>
              <a:rPr lang="zh-CN" altLang="en-US" dirty="0"/>
              <a:t>节头表的位置、条目大小、数量等</a:t>
            </a:r>
            <a:endParaRPr lang="en-GB" altLang="zh-CN" dirty="0"/>
          </a:p>
          <a:p>
            <a:pPr>
              <a:lnSpc>
                <a:spcPct val="150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段头表</a:t>
            </a:r>
            <a:r>
              <a:rPr lang="en-US" altLang="zh-CN" dirty="0"/>
              <a:t>/</a:t>
            </a:r>
            <a:r>
              <a:rPr lang="zh-CN" altLang="en-US" dirty="0"/>
              <a:t>程序头表</a:t>
            </a:r>
            <a:r>
              <a:rPr lang="en-US" altLang="zh-CN" dirty="0"/>
              <a:t> </a:t>
            </a:r>
            <a:endParaRPr lang="en-GB"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页面大小，虚拟地址内存段</a:t>
            </a:r>
            <a:r>
              <a:rPr lang="en-US" altLang="zh-CN" dirty="0"/>
              <a:t>(</a:t>
            </a:r>
            <a:r>
              <a:rPr lang="zh-CN" altLang="en-US" dirty="0"/>
              <a:t>节</a:t>
            </a:r>
            <a:r>
              <a:rPr lang="en-US" altLang="zh-CN" dirty="0"/>
              <a:t>)</a:t>
            </a:r>
            <a:r>
              <a:rPr lang="zh-CN" altLang="en-US" dirty="0"/>
              <a:t>，段大小</a:t>
            </a:r>
            <a:endParaRPr lang="en-GB" altLang="zh-CN" dirty="0"/>
          </a:p>
          <a:p>
            <a:pPr>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.text </a:t>
            </a:r>
            <a:r>
              <a:rPr lang="zh-CN" altLang="en-US" dirty="0"/>
              <a:t>节（代码）</a:t>
            </a:r>
            <a:endParaRPr lang="en-GB"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代码</a:t>
            </a:r>
            <a:endParaRPr lang="en-GB" altLang="zh-CN" dirty="0"/>
          </a:p>
          <a:p>
            <a:pPr>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a:t>
            </a:r>
            <a:r>
              <a:rPr lang="en-GB" altLang="zh-CN" b="1" dirty="0" err="1"/>
              <a:t>rodata</a:t>
            </a:r>
            <a:r>
              <a:rPr lang="en-GB" altLang="zh-CN" b="1" dirty="0"/>
              <a:t> </a:t>
            </a:r>
            <a:r>
              <a:rPr lang="zh-CN" altLang="en-US" dirty="0"/>
              <a:t>节（只读数据）</a:t>
            </a:r>
            <a:endParaRPr lang="en-GB"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只读数据 </a:t>
            </a:r>
            <a:r>
              <a:rPr lang="en-GB" altLang="zh-CN" dirty="0"/>
              <a:t>:  </a:t>
            </a:r>
            <a:r>
              <a:rPr lang="en-US" altLang="zh-CN" dirty="0" err="1"/>
              <a:t>printf</a:t>
            </a:r>
            <a:r>
              <a:rPr lang="zh-CN" altLang="en-US" dirty="0"/>
              <a:t>的格式串、跳转表</a:t>
            </a:r>
            <a:r>
              <a:rPr lang="en-GB" altLang="zh-CN" dirty="0"/>
              <a:t>, ...</a:t>
            </a:r>
          </a:p>
          <a:p>
            <a:pPr>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.data </a:t>
            </a:r>
            <a:r>
              <a:rPr lang="zh-CN" altLang="en-US" dirty="0"/>
              <a:t>节 （数据</a:t>
            </a:r>
            <a:r>
              <a:rPr lang="en-US" altLang="zh-CN" dirty="0"/>
              <a:t>/</a:t>
            </a:r>
            <a:r>
              <a:rPr lang="zh-CN" altLang="en-US" dirty="0"/>
              <a:t>可读写）</a:t>
            </a:r>
            <a:endParaRPr lang="en-GB"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已初始化全局和静态变量</a:t>
            </a:r>
            <a:endParaRPr lang="en-GB" altLang="zh-CN" dirty="0"/>
          </a:p>
          <a:p>
            <a:pPr>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a:t>
            </a:r>
            <a:r>
              <a:rPr lang="en-GB" altLang="zh-CN" b="1" dirty="0" err="1"/>
              <a:t>bss</a:t>
            </a:r>
            <a:r>
              <a:rPr lang="en-GB" altLang="zh-CN" b="1" dirty="0"/>
              <a:t> </a:t>
            </a:r>
            <a:r>
              <a:rPr lang="zh-CN" altLang="en-US" dirty="0"/>
              <a:t>节 （未初始化全局变量）</a:t>
            </a:r>
            <a:endParaRPr lang="en-GB"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未初始化</a:t>
            </a:r>
            <a:r>
              <a:rPr lang="en-US" altLang="zh-CN" dirty="0"/>
              <a:t>/</a:t>
            </a:r>
            <a:r>
              <a:rPr lang="zh-CN" altLang="en-US" dirty="0">
                <a:solidFill>
                  <a:srgbClr val="0000CC"/>
                </a:solidFill>
              </a:rPr>
              <a:t>初始化为</a:t>
            </a:r>
            <a:r>
              <a:rPr lang="en-US" altLang="zh-CN" dirty="0">
                <a:solidFill>
                  <a:srgbClr val="0000CC"/>
                </a:solidFill>
              </a:rPr>
              <a:t>0</a:t>
            </a:r>
            <a:r>
              <a:rPr lang="zh-CN" altLang="en-US" dirty="0"/>
              <a:t>的全局和静态变量</a:t>
            </a:r>
            <a:endParaRPr lang="en-GB" altLang="zh-CN" dirty="0"/>
          </a:p>
          <a:p>
            <a:pPr lvl="1">
              <a:lnSpc>
                <a:spcPct val="8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仅有节头，但节本身不占用</a:t>
            </a:r>
            <a:r>
              <a:rPr lang="zh-CN" altLang="en-US" dirty="0">
                <a:solidFill>
                  <a:srgbClr val="C00000"/>
                </a:solidFill>
              </a:rPr>
              <a:t>磁盘空间</a:t>
            </a:r>
            <a:endParaRPr lang="en-GB" altLang="zh-CN" sz="1800" dirty="0"/>
          </a:p>
        </p:txBody>
      </p:sp>
      <p:sp>
        <p:nvSpPr>
          <p:cNvPr id="3" name="标题 2">
            <a:extLst>
              <a:ext uri="{FF2B5EF4-FFF2-40B4-BE49-F238E27FC236}">
                <a16:creationId xmlns:a16="http://schemas.microsoft.com/office/drawing/2014/main" id="{CE29128A-8B77-4C5C-ACC8-36842F4B3743}"/>
              </a:ext>
            </a:extLst>
          </p:cNvPr>
          <p:cNvSpPr>
            <a:spLocks noGrp="1"/>
          </p:cNvSpPr>
          <p:nvPr>
            <p:ph type="title"/>
          </p:nvPr>
        </p:nvSpPr>
        <p:spPr/>
        <p:txBody>
          <a:bodyPr/>
          <a:lstStyle/>
          <a:p>
            <a:r>
              <a:rPr lang="en-GB" altLang="zh-CN" dirty="0"/>
              <a:t>ELF</a:t>
            </a:r>
            <a:r>
              <a:rPr lang="zh-CN" altLang="en-US" dirty="0"/>
              <a:t>目标文件格式</a:t>
            </a:r>
          </a:p>
        </p:txBody>
      </p:sp>
      <p:grpSp>
        <p:nvGrpSpPr>
          <p:cNvPr id="4" name="组合 3">
            <a:extLst>
              <a:ext uri="{FF2B5EF4-FFF2-40B4-BE49-F238E27FC236}">
                <a16:creationId xmlns:a16="http://schemas.microsoft.com/office/drawing/2014/main" id="{18BB6636-5CAD-40D8-A835-552C0495EAAB}"/>
              </a:ext>
            </a:extLst>
          </p:cNvPr>
          <p:cNvGrpSpPr/>
          <p:nvPr/>
        </p:nvGrpSpPr>
        <p:grpSpPr>
          <a:xfrm>
            <a:off x="6400800" y="276903"/>
            <a:ext cx="2538520" cy="6304193"/>
            <a:chOff x="6852802" y="1635807"/>
            <a:chExt cx="2005120" cy="4777693"/>
          </a:xfrm>
        </p:grpSpPr>
        <p:sp>
          <p:nvSpPr>
            <p:cNvPr id="5" name="Text Box 13">
              <a:extLst>
                <a:ext uri="{FF2B5EF4-FFF2-40B4-BE49-F238E27FC236}">
                  <a16:creationId xmlns:a16="http://schemas.microsoft.com/office/drawing/2014/main" id="{15A875DE-BB7C-4ABC-83CF-ADDBB63F123F}"/>
                </a:ext>
              </a:extLst>
            </p:cNvPr>
            <p:cNvSpPr txBox="1">
              <a:spLocks noChangeArrowheads="1"/>
            </p:cNvSpPr>
            <p:nvPr/>
          </p:nvSpPr>
          <p:spPr bwMode="auto">
            <a:xfrm>
              <a:off x="6852802" y="1635807"/>
              <a:ext cx="309998" cy="30021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0</a:t>
              </a:r>
            </a:p>
          </p:txBody>
        </p:sp>
        <p:grpSp>
          <p:nvGrpSpPr>
            <p:cNvPr id="6" name="组合 5">
              <a:extLst>
                <a:ext uri="{FF2B5EF4-FFF2-40B4-BE49-F238E27FC236}">
                  <a16:creationId xmlns:a16="http://schemas.microsoft.com/office/drawing/2014/main" id="{E61D5231-0CFB-432B-8B9C-8139BBB2C133}"/>
                </a:ext>
              </a:extLst>
            </p:cNvPr>
            <p:cNvGrpSpPr/>
            <p:nvPr/>
          </p:nvGrpSpPr>
          <p:grpSpPr>
            <a:xfrm>
              <a:off x="7162800" y="1765300"/>
              <a:ext cx="1695122" cy="4648200"/>
              <a:chOff x="7162800" y="1765300"/>
              <a:chExt cx="1695122" cy="4648200"/>
            </a:xfrm>
          </p:grpSpPr>
          <p:sp>
            <p:nvSpPr>
              <p:cNvPr id="7" name="Rectangle 3">
                <a:extLst>
                  <a:ext uri="{FF2B5EF4-FFF2-40B4-BE49-F238E27FC236}">
                    <a16:creationId xmlns:a16="http://schemas.microsoft.com/office/drawing/2014/main" id="{268382AC-48C6-4339-8638-AC93FABBEE5E}"/>
                  </a:ext>
                </a:extLst>
              </p:cNvPr>
              <p:cNvSpPr>
                <a:spLocks noChangeArrowheads="1"/>
              </p:cNvSpPr>
              <p:nvPr/>
            </p:nvSpPr>
            <p:spPr bwMode="auto">
              <a:xfrm>
                <a:off x="7162800" y="17653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ELF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头</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4">
                <a:extLst>
                  <a:ext uri="{FF2B5EF4-FFF2-40B4-BE49-F238E27FC236}">
                    <a16:creationId xmlns:a16="http://schemas.microsoft.com/office/drawing/2014/main" id="{C16F21E6-540B-4461-87D0-2432B2DB0B5E}"/>
                  </a:ext>
                </a:extLst>
              </p:cNvPr>
              <p:cNvSpPr>
                <a:spLocks noChangeArrowheads="1"/>
              </p:cNvSpPr>
              <p:nvPr/>
            </p:nvSpPr>
            <p:spPr bwMode="auto">
              <a:xfrm>
                <a:off x="7162800" y="2146300"/>
                <a:ext cx="1695122"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程序头表</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可执行</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文件要求有</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 name="Rectangle 5">
                <a:extLst>
                  <a:ext uri="{FF2B5EF4-FFF2-40B4-BE49-F238E27FC236}">
                    <a16:creationId xmlns:a16="http://schemas.microsoft.com/office/drawing/2014/main" id="{5DC88D63-B211-47C7-9452-F74D9AA6A5FE}"/>
                  </a:ext>
                </a:extLst>
              </p:cNvPr>
              <p:cNvSpPr>
                <a:spLocks noChangeArrowheads="1"/>
              </p:cNvSpPr>
              <p:nvPr/>
            </p:nvSpPr>
            <p:spPr bwMode="auto">
              <a:xfrm>
                <a:off x="7162800" y="2755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a:latin typeface="Times New Roman" panose="02020603050405020304" pitchFamily="18" charset="0"/>
                    <a:ea typeface="黑体" panose="02010609060101010101" pitchFamily="49" charset="-122"/>
                    <a:cs typeface="Times New Roman" panose="02020603050405020304" pitchFamily="18" charset="0"/>
                  </a:rPr>
                  <a:t>text </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6">
                <a:extLst>
                  <a:ext uri="{FF2B5EF4-FFF2-40B4-BE49-F238E27FC236}">
                    <a16:creationId xmlns:a16="http://schemas.microsoft.com/office/drawing/2014/main" id="{CCD14272-DA15-47C6-9F4E-861EDF0FAC76}"/>
                  </a:ext>
                </a:extLst>
              </p:cNvPr>
              <p:cNvSpPr>
                <a:spLocks noChangeArrowheads="1"/>
              </p:cNvSpPr>
              <p:nvPr/>
            </p:nvSpPr>
            <p:spPr bwMode="auto">
              <a:xfrm>
                <a:off x="7162800" y="3136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rodata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7">
                <a:extLst>
                  <a:ext uri="{FF2B5EF4-FFF2-40B4-BE49-F238E27FC236}">
                    <a16:creationId xmlns:a16="http://schemas.microsoft.com/office/drawing/2014/main" id="{4C584E97-0A4E-4897-A737-2948BAD6AB46}"/>
                  </a:ext>
                </a:extLst>
              </p:cNvPr>
              <p:cNvSpPr>
                <a:spLocks noChangeArrowheads="1"/>
              </p:cNvSpPr>
              <p:nvPr/>
            </p:nvSpPr>
            <p:spPr bwMode="auto">
              <a:xfrm>
                <a:off x="7162800" y="3898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.bss</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8">
                <a:extLst>
                  <a:ext uri="{FF2B5EF4-FFF2-40B4-BE49-F238E27FC236}">
                    <a16:creationId xmlns:a16="http://schemas.microsoft.com/office/drawing/2014/main" id="{75BDDD31-9807-43F7-8CC3-13D255706DF2}"/>
                  </a:ext>
                </a:extLst>
              </p:cNvPr>
              <p:cNvSpPr>
                <a:spLocks noChangeArrowheads="1"/>
              </p:cNvSpPr>
              <p:nvPr/>
            </p:nvSpPr>
            <p:spPr bwMode="auto">
              <a:xfrm>
                <a:off x="7162800" y="4279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.symtab</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Rectangle 9">
                <a:extLst>
                  <a:ext uri="{FF2B5EF4-FFF2-40B4-BE49-F238E27FC236}">
                    <a16:creationId xmlns:a16="http://schemas.microsoft.com/office/drawing/2014/main" id="{5CCB449D-BAFF-4A95-B145-88B73DF61012}"/>
                  </a:ext>
                </a:extLst>
              </p:cNvPr>
              <p:cNvSpPr>
                <a:spLocks noChangeArrowheads="1"/>
              </p:cNvSpPr>
              <p:nvPr/>
            </p:nvSpPr>
            <p:spPr bwMode="auto">
              <a:xfrm>
                <a:off x="7162800" y="4660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.rel.txt</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Rectangle 10">
                <a:extLst>
                  <a:ext uri="{FF2B5EF4-FFF2-40B4-BE49-F238E27FC236}">
                    <a16:creationId xmlns:a16="http://schemas.microsoft.com/office/drawing/2014/main" id="{12EBDED0-F704-4ACD-A0EE-E90E3709A752}"/>
                  </a:ext>
                </a:extLst>
              </p:cNvPr>
              <p:cNvSpPr>
                <a:spLocks noChangeArrowheads="1"/>
              </p:cNvSpPr>
              <p:nvPr/>
            </p:nvSpPr>
            <p:spPr bwMode="auto">
              <a:xfrm>
                <a:off x="7162800" y="5041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rel.data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Rectangle 11">
                <a:extLst>
                  <a:ext uri="{FF2B5EF4-FFF2-40B4-BE49-F238E27FC236}">
                    <a16:creationId xmlns:a16="http://schemas.microsoft.com/office/drawing/2014/main" id="{06DCC919-50DB-41F1-83A4-462D8535C983}"/>
                  </a:ext>
                </a:extLst>
              </p:cNvPr>
              <p:cNvSpPr>
                <a:spLocks noChangeArrowheads="1"/>
              </p:cNvSpPr>
              <p:nvPr/>
            </p:nvSpPr>
            <p:spPr bwMode="auto">
              <a:xfrm>
                <a:off x="7162800" y="5422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.debug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Rectangle 12">
                <a:extLst>
                  <a:ext uri="{FF2B5EF4-FFF2-40B4-BE49-F238E27FC236}">
                    <a16:creationId xmlns:a16="http://schemas.microsoft.com/office/drawing/2014/main" id="{10E25907-A3F4-4956-A3C5-437635E2F93D}"/>
                  </a:ext>
                </a:extLst>
              </p:cNvPr>
              <p:cNvSpPr>
                <a:spLocks noChangeArrowheads="1"/>
              </p:cNvSpPr>
              <p:nvPr/>
            </p:nvSpPr>
            <p:spPr bwMode="auto">
              <a:xfrm>
                <a:off x="7162800" y="5803900"/>
                <a:ext cx="1695122"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节头表</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Rectangle 6">
                <a:extLst>
                  <a:ext uri="{FF2B5EF4-FFF2-40B4-BE49-F238E27FC236}">
                    <a16:creationId xmlns:a16="http://schemas.microsoft.com/office/drawing/2014/main" id="{5C3DBBBB-4C78-44B8-A913-4BCA9310D493}"/>
                  </a:ext>
                </a:extLst>
              </p:cNvPr>
              <p:cNvSpPr>
                <a:spLocks noChangeArrowheads="1"/>
              </p:cNvSpPr>
              <p:nvPr/>
            </p:nvSpPr>
            <p:spPr bwMode="auto">
              <a:xfrm>
                <a:off x="7162800" y="3517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spTree>
    <p:extLst>
      <p:ext uri="{BB962C8B-B14F-4D97-AF65-F5344CB8AC3E}">
        <p14:creationId xmlns:p14="http://schemas.microsoft.com/office/powerpoint/2010/main" val="282275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14E21D5-5471-40FC-93CA-0431ECACB1C4}"/>
              </a:ext>
            </a:extLst>
          </p:cNvPr>
          <p:cNvSpPr>
            <a:spLocks noGrp="1"/>
          </p:cNvSpPr>
          <p:nvPr>
            <p:ph idx="1"/>
          </p:nvPr>
        </p:nvSpPr>
        <p:spPr/>
        <p:txBody>
          <a:bodyPr/>
          <a:lstStyle/>
          <a:p>
            <a:pPr>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400" b="1" dirty="0"/>
              <a:t>.</a:t>
            </a:r>
            <a:r>
              <a:rPr lang="en-GB" altLang="zh-CN" sz="2400" b="1" dirty="0" err="1"/>
              <a:t>symtab</a:t>
            </a:r>
            <a:r>
              <a:rPr lang="en-GB" altLang="zh-CN" sz="2400" b="1" dirty="0"/>
              <a:t> </a:t>
            </a:r>
            <a:r>
              <a:rPr lang="zh-CN" altLang="en-US" sz="2400" dirty="0"/>
              <a:t>节（符号表）</a:t>
            </a:r>
            <a:endParaRPr lang="en-GB" altLang="zh-CN" sz="2400"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函数和全局</a:t>
            </a:r>
            <a:r>
              <a:rPr lang="en-US" altLang="zh-CN" dirty="0"/>
              <a:t>/</a:t>
            </a:r>
            <a:r>
              <a:rPr lang="zh-CN" altLang="en-US" dirty="0"/>
              <a:t>静态变量名</a:t>
            </a:r>
            <a:endParaRPr lang="en-GB" altLang="zh-CN"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节名称和位置</a:t>
            </a:r>
            <a:endParaRPr lang="en-GB" altLang="zh-CN" dirty="0"/>
          </a:p>
          <a:p>
            <a:pPr>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400" b="1" dirty="0"/>
              <a:t>.</a:t>
            </a:r>
            <a:r>
              <a:rPr lang="en-GB" altLang="zh-CN" sz="2400" b="1" dirty="0" err="1"/>
              <a:t>rel.text</a:t>
            </a:r>
            <a:r>
              <a:rPr lang="en-GB" altLang="zh-CN" sz="2400" b="1" dirty="0"/>
              <a:t> </a:t>
            </a:r>
            <a:r>
              <a:rPr lang="zh-CN" altLang="en-US" sz="2400" dirty="0"/>
              <a:t>节（可重定位代码）</a:t>
            </a:r>
            <a:endParaRPr lang="en-GB" altLang="zh-CN" sz="2400"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a:t>
            </a:r>
            <a:r>
              <a:rPr lang="en-GB" altLang="zh-CN" dirty="0"/>
              <a:t>text </a:t>
            </a:r>
            <a:r>
              <a:rPr lang="zh-CN" altLang="en-US" dirty="0"/>
              <a:t>节的可重定位信息</a:t>
            </a:r>
            <a:endParaRPr lang="en-GB" altLang="zh-CN"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在可执行文件中需要修改的指令地址</a:t>
            </a:r>
            <a:endParaRPr lang="en-GB" altLang="zh-CN"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需修改的指令</a:t>
            </a:r>
            <a:endParaRPr lang="en-GB" altLang="zh-CN" dirty="0"/>
          </a:p>
          <a:p>
            <a:pPr>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400" b="1" dirty="0"/>
              <a:t>.</a:t>
            </a:r>
            <a:r>
              <a:rPr lang="en-GB" altLang="zh-CN" sz="2400" b="1" dirty="0" err="1"/>
              <a:t>rel.data</a:t>
            </a:r>
            <a:r>
              <a:rPr lang="en-GB" altLang="zh-CN" sz="2400" b="1" dirty="0"/>
              <a:t> </a:t>
            </a:r>
            <a:r>
              <a:rPr lang="zh-CN" altLang="en-US" sz="2400" dirty="0"/>
              <a:t>节（可重定位数据）</a:t>
            </a:r>
            <a:endParaRPr lang="en-GB" altLang="zh-CN" sz="2400"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a:t>.data </a:t>
            </a:r>
            <a:r>
              <a:rPr lang="zh-CN" altLang="en-US" dirty="0"/>
              <a:t>节的可重定位信息</a:t>
            </a:r>
            <a:endParaRPr lang="en-GB" altLang="zh-CN"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在合并后的可执行文件中需要修改的指针</a:t>
            </a:r>
            <a:r>
              <a:rPr lang="en-US" altLang="zh-CN" dirty="0"/>
              <a:t/>
            </a:r>
            <a:br>
              <a:rPr lang="en-US" altLang="zh-CN" dirty="0"/>
            </a:br>
            <a:r>
              <a:rPr lang="zh-CN" altLang="en-US" dirty="0"/>
              <a:t>数据的地址</a:t>
            </a:r>
            <a:endParaRPr lang="en-GB" altLang="zh-CN" dirty="0"/>
          </a:p>
          <a:p>
            <a:pPr>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400" b="1" dirty="0"/>
              <a:t>.debug </a:t>
            </a:r>
            <a:r>
              <a:rPr lang="zh-CN" altLang="en-US" sz="2400" dirty="0"/>
              <a:t>节（调试符号表）</a:t>
            </a:r>
            <a:endParaRPr lang="en-GB" altLang="zh-CN" sz="2400" dirty="0"/>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为符号调试的信息</a:t>
            </a:r>
            <a:r>
              <a:rPr lang="en-GB" altLang="zh-CN" dirty="0"/>
              <a:t> (</a:t>
            </a:r>
            <a:r>
              <a:rPr lang="en-GB" altLang="zh-CN" b="1" dirty="0" err="1"/>
              <a:t>gcc</a:t>
            </a:r>
            <a:r>
              <a:rPr lang="en-GB" altLang="zh-CN" b="1" dirty="0"/>
              <a:t> -g</a:t>
            </a:r>
            <a:r>
              <a:rPr lang="en-GB" altLang="zh-CN" dirty="0"/>
              <a:t>)</a:t>
            </a:r>
          </a:p>
          <a:p>
            <a:pPr>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400" dirty="0"/>
              <a:t>节头表</a:t>
            </a:r>
            <a:r>
              <a:rPr lang="en-GB" altLang="zh-CN" sz="2400" b="1" dirty="0"/>
              <a:t>Section header table</a:t>
            </a:r>
          </a:p>
          <a:p>
            <a:pPr lvl="1">
              <a:lnSpc>
                <a:spcPct val="95000"/>
              </a:lnSpc>
              <a:spcBef>
                <a:spcPts val="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每个节的在文件中的偏移量、大小等</a:t>
            </a:r>
            <a:endParaRPr lang="en-GB" altLang="zh-CN" dirty="0"/>
          </a:p>
        </p:txBody>
      </p:sp>
      <p:sp>
        <p:nvSpPr>
          <p:cNvPr id="3" name="标题 2">
            <a:extLst>
              <a:ext uri="{FF2B5EF4-FFF2-40B4-BE49-F238E27FC236}">
                <a16:creationId xmlns:a16="http://schemas.microsoft.com/office/drawing/2014/main" id="{EC9B73F1-BF67-4B6B-8968-B28F7158B7A2}"/>
              </a:ext>
            </a:extLst>
          </p:cNvPr>
          <p:cNvSpPr>
            <a:spLocks noGrp="1"/>
          </p:cNvSpPr>
          <p:nvPr>
            <p:ph type="title"/>
          </p:nvPr>
        </p:nvSpPr>
        <p:spPr/>
        <p:txBody>
          <a:bodyPr/>
          <a:lstStyle/>
          <a:p>
            <a:r>
              <a:rPr lang="en-GB" altLang="zh-CN" dirty="0"/>
              <a:t>ELF</a:t>
            </a:r>
            <a:r>
              <a:rPr lang="zh-CN" altLang="en-US" dirty="0"/>
              <a:t>目标文件格式</a:t>
            </a:r>
            <a:r>
              <a:rPr lang="en-GB" altLang="zh-CN" dirty="0"/>
              <a:t>(cont.)</a:t>
            </a:r>
            <a:endParaRPr lang="zh-CN" altLang="en-US" dirty="0"/>
          </a:p>
        </p:txBody>
      </p:sp>
      <p:grpSp>
        <p:nvGrpSpPr>
          <p:cNvPr id="4" name="组合 3">
            <a:extLst>
              <a:ext uri="{FF2B5EF4-FFF2-40B4-BE49-F238E27FC236}">
                <a16:creationId xmlns:a16="http://schemas.microsoft.com/office/drawing/2014/main" id="{6D97A9A1-0289-4A7B-BAE7-33166CE76AB9}"/>
              </a:ext>
            </a:extLst>
          </p:cNvPr>
          <p:cNvGrpSpPr/>
          <p:nvPr/>
        </p:nvGrpSpPr>
        <p:grpSpPr>
          <a:xfrm>
            <a:off x="6400800" y="276903"/>
            <a:ext cx="2538520" cy="6304193"/>
            <a:chOff x="6852802" y="1635807"/>
            <a:chExt cx="2005120" cy="4777693"/>
          </a:xfrm>
        </p:grpSpPr>
        <p:sp>
          <p:nvSpPr>
            <p:cNvPr id="5" name="Text Box 13">
              <a:extLst>
                <a:ext uri="{FF2B5EF4-FFF2-40B4-BE49-F238E27FC236}">
                  <a16:creationId xmlns:a16="http://schemas.microsoft.com/office/drawing/2014/main" id="{BA34DEEC-E280-4668-899E-4FD01CC91926}"/>
                </a:ext>
              </a:extLst>
            </p:cNvPr>
            <p:cNvSpPr txBox="1">
              <a:spLocks noChangeArrowheads="1"/>
            </p:cNvSpPr>
            <p:nvPr/>
          </p:nvSpPr>
          <p:spPr bwMode="auto">
            <a:xfrm>
              <a:off x="6852802" y="1635807"/>
              <a:ext cx="309998" cy="30021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0</a:t>
              </a:r>
            </a:p>
          </p:txBody>
        </p:sp>
        <p:grpSp>
          <p:nvGrpSpPr>
            <p:cNvPr id="6" name="组合 5">
              <a:extLst>
                <a:ext uri="{FF2B5EF4-FFF2-40B4-BE49-F238E27FC236}">
                  <a16:creationId xmlns:a16="http://schemas.microsoft.com/office/drawing/2014/main" id="{EAA1CE45-E8C6-4FAC-AFFE-CB7E297F18B4}"/>
                </a:ext>
              </a:extLst>
            </p:cNvPr>
            <p:cNvGrpSpPr/>
            <p:nvPr/>
          </p:nvGrpSpPr>
          <p:grpSpPr>
            <a:xfrm>
              <a:off x="7162800" y="1765300"/>
              <a:ext cx="1695122" cy="4648200"/>
              <a:chOff x="7162800" y="1765300"/>
              <a:chExt cx="1695122" cy="4648200"/>
            </a:xfrm>
          </p:grpSpPr>
          <p:sp>
            <p:nvSpPr>
              <p:cNvPr id="7" name="Rectangle 3">
                <a:extLst>
                  <a:ext uri="{FF2B5EF4-FFF2-40B4-BE49-F238E27FC236}">
                    <a16:creationId xmlns:a16="http://schemas.microsoft.com/office/drawing/2014/main" id="{99DE4540-9E84-4CDE-AC4F-2BBA51CA58A0}"/>
                  </a:ext>
                </a:extLst>
              </p:cNvPr>
              <p:cNvSpPr>
                <a:spLocks noChangeArrowheads="1"/>
              </p:cNvSpPr>
              <p:nvPr/>
            </p:nvSpPr>
            <p:spPr bwMode="auto">
              <a:xfrm>
                <a:off x="7162800" y="17653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ELF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头</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4">
                <a:extLst>
                  <a:ext uri="{FF2B5EF4-FFF2-40B4-BE49-F238E27FC236}">
                    <a16:creationId xmlns:a16="http://schemas.microsoft.com/office/drawing/2014/main" id="{FDD91444-2BEC-4E60-9F34-158B27C88747}"/>
                  </a:ext>
                </a:extLst>
              </p:cNvPr>
              <p:cNvSpPr>
                <a:spLocks noChangeArrowheads="1"/>
              </p:cNvSpPr>
              <p:nvPr/>
            </p:nvSpPr>
            <p:spPr bwMode="auto">
              <a:xfrm>
                <a:off x="7162800" y="2146300"/>
                <a:ext cx="1695122"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程序头表</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可执行</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文件要求有</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 name="Rectangle 5">
                <a:extLst>
                  <a:ext uri="{FF2B5EF4-FFF2-40B4-BE49-F238E27FC236}">
                    <a16:creationId xmlns:a16="http://schemas.microsoft.com/office/drawing/2014/main" id="{7457D48F-71F7-4106-9AC8-5D7683CB7961}"/>
                  </a:ext>
                </a:extLst>
              </p:cNvPr>
              <p:cNvSpPr>
                <a:spLocks noChangeArrowheads="1"/>
              </p:cNvSpPr>
              <p:nvPr/>
            </p:nvSpPr>
            <p:spPr bwMode="auto">
              <a:xfrm>
                <a:off x="7162800" y="2755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a:latin typeface="Times New Roman" panose="02020603050405020304" pitchFamily="18" charset="0"/>
                    <a:ea typeface="黑体" panose="02010609060101010101" pitchFamily="49" charset="-122"/>
                    <a:cs typeface="Times New Roman" panose="02020603050405020304" pitchFamily="18" charset="0"/>
                  </a:rPr>
                  <a:t>text </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6">
                <a:extLst>
                  <a:ext uri="{FF2B5EF4-FFF2-40B4-BE49-F238E27FC236}">
                    <a16:creationId xmlns:a16="http://schemas.microsoft.com/office/drawing/2014/main" id="{9D307CF2-84CE-4AE5-A7AC-6E496B1403B2}"/>
                  </a:ext>
                </a:extLst>
              </p:cNvPr>
              <p:cNvSpPr>
                <a:spLocks noChangeArrowheads="1"/>
              </p:cNvSpPr>
              <p:nvPr/>
            </p:nvSpPr>
            <p:spPr bwMode="auto">
              <a:xfrm>
                <a:off x="7162800" y="3136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rodata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7">
                <a:extLst>
                  <a:ext uri="{FF2B5EF4-FFF2-40B4-BE49-F238E27FC236}">
                    <a16:creationId xmlns:a16="http://schemas.microsoft.com/office/drawing/2014/main" id="{872E6F1F-41A3-4FCE-9046-1459911EB99C}"/>
                  </a:ext>
                </a:extLst>
              </p:cNvPr>
              <p:cNvSpPr>
                <a:spLocks noChangeArrowheads="1"/>
              </p:cNvSpPr>
              <p:nvPr/>
            </p:nvSpPr>
            <p:spPr bwMode="auto">
              <a:xfrm>
                <a:off x="7162800" y="3898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.bss</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8">
                <a:extLst>
                  <a:ext uri="{FF2B5EF4-FFF2-40B4-BE49-F238E27FC236}">
                    <a16:creationId xmlns:a16="http://schemas.microsoft.com/office/drawing/2014/main" id="{71F2D06C-CB5F-470C-9F3F-E18945E92674}"/>
                  </a:ext>
                </a:extLst>
              </p:cNvPr>
              <p:cNvSpPr>
                <a:spLocks noChangeArrowheads="1"/>
              </p:cNvSpPr>
              <p:nvPr/>
            </p:nvSpPr>
            <p:spPr bwMode="auto">
              <a:xfrm>
                <a:off x="7162800" y="4279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.symtab</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Rectangle 9">
                <a:extLst>
                  <a:ext uri="{FF2B5EF4-FFF2-40B4-BE49-F238E27FC236}">
                    <a16:creationId xmlns:a16="http://schemas.microsoft.com/office/drawing/2014/main" id="{E889227A-8391-4FD4-AF8F-3A381C12ADC0}"/>
                  </a:ext>
                </a:extLst>
              </p:cNvPr>
              <p:cNvSpPr>
                <a:spLocks noChangeArrowheads="1"/>
              </p:cNvSpPr>
              <p:nvPr/>
            </p:nvSpPr>
            <p:spPr bwMode="auto">
              <a:xfrm>
                <a:off x="7162800" y="4660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.rel.txt</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Rectangle 10">
                <a:extLst>
                  <a:ext uri="{FF2B5EF4-FFF2-40B4-BE49-F238E27FC236}">
                    <a16:creationId xmlns:a16="http://schemas.microsoft.com/office/drawing/2014/main" id="{F050A5F3-0CC4-4C86-84C5-EAF13D2E59C9}"/>
                  </a:ext>
                </a:extLst>
              </p:cNvPr>
              <p:cNvSpPr>
                <a:spLocks noChangeArrowheads="1"/>
              </p:cNvSpPr>
              <p:nvPr/>
            </p:nvSpPr>
            <p:spPr bwMode="auto">
              <a:xfrm>
                <a:off x="7162800" y="5041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rel.data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Rectangle 11">
                <a:extLst>
                  <a:ext uri="{FF2B5EF4-FFF2-40B4-BE49-F238E27FC236}">
                    <a16:creationId xmlns:a16="http://schemas.microsoft.com/office/drawing/2014/main" id="{3F68F746-6EFC-4C61-A6A1-D20BB0D9EA62}"/>
                  </a:ext>
                </a:extLst>
              </p:cNvPr>
              <p:cNvSpPr>
                <a:spLocks noChangeArrowheads="1"/>
              </p:cNvSpPr>
              <p:nvPr/>
            </p:nvSpPr>
            <p:spPr bwMode="auto">
              <a:xfrm>
                <a:off x="7162800" y="5422900"/>
                <a:ext cx="1695122"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.debug</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Rectangle 12">
                <a:extLst>
                  <a:ext uri="{FF2B5EF4-FFF2-40B4-BE49-F238E27FC236}">
                    <a16:creationId xmlns:a16="http://schemas.microsoft.com/office/drawing/2014/main" id="{09A93BD9-0177-4F06-B43B-7DB168CB9825}"/>
                  </a:ext>
                </a:extLst>
              </p:cNvPr>
              <p:cNvSpPr>
                <a:spLocks noChangeArrowheads="1"/>
              </p:cNvSpPr>
              <p:nvPr/>
            </p:nvSpPr>
            <p:spPr bwMode="auto">
              <a:xfrm>
                <a:off x="7162800" y="5803900"/>
                <a:ext cx="1695122"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节头表</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Rectangle 6">
                <a:extLst>
                  <a:ext uri="{FF2B5EF4-FFF2-40B4-BE49-F238E27FC236}">
                    <a16:creationId xmlns:a16="http://schemas.microsoft.com/office/drawing/2014/main" id="{FC421FAD-919B-472D-96FC-BBF49DCD0D26}"/>
                  </a:ext>
                </a:extLst>
              </p:cNvPr>
              <p:cNvSpPr>
                <a:spLocks noChangeArrowheads="1"/>
              </p:cNvSpPr>
              <p:nvPr/>
            </p:nvSpPr>
            <p:spPr bwMode="auto">
              <a:xfrm>
                <a:off x="7162800" y="3517900"/>
                <a:ext cx="1695122"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.data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spTree>
    <p:extLst>
      <p:ext uri="{BB962C8B-B14F-4D97-AF65-F5344CB8AC3E}">
        <p14:creationId xmlns:p14="http://schemas.microsoft.com/office/powerpoint/2010/main" val="205694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4A70EB-50C6-4CC1-9618-E429FE85FC31}"/>
              </a:ext>
            </a:extLst>
          </p:cNvPr>
          <p:cNvSpPr>
            <a:spLocks noGrp="1"/>
          </p:cNvSpPr>
          <p:nvPr>
            <p:ph idx="1"/>
          </p:nvPr>
        </p:nvSpPr>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全局符号</a:t>
            </a:r>
            <a:endParaRPr lang="en-GB" altLang="zh-CN"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由模块</a:t>
            </a:r>
            <a:r>
              <a:rPr lang="en-GB" altLang="zh-CN" dirty="0"/>
              <a:t>m</a:t>
            </a:r>
            <a:r>
              <a:rPr lang="zh-CN" altLang="en-US" dirty="0"/>
              <a:t>定义的，可以被其他模块引用的符号。</a:t>
            </a:r>
            <a:endParaRPr lang="en-GB" altLang="zh-CN"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例如</a:t>
            </a:r>
            <a:r>
              <a:rPr lang="en-GB" altLang="zh-CN" dirty="0"/>
              <a:t>: </a:t>
            </a:r>
            <a:r>
              <a:rPr lang="zh-CN" altLang="en-US" dirty="0"/>
              <a:t>非静态</a:t>
            </a:r>
            <a:r>
              <a:rPr lang="en-US" altLang="zh-CN" dirty="0"/>
              <a:t>(</a:t>
            </a:r>
            <a:r>
              <a:rPr lang="en-GB" altLang="zh-CN" dirty="0"/>
              <a:t>non-static) C </a:t>
            </a:r>
            <a:r>
              <a:rPr lang="zh-CN" altLang="en-US" dirty="0"/>
              <a:t>函数与非静态全局变量。</a:t>
            </a:r>
            <a:endParaRPr lang="en-GB" altLang="zh-CN"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外部符号</a:t>
            </a:r>
            <a:endParaRPr lang="en-US" altLang="zh-CN" dirty="0"/>
          </a:p>
          <a:p>
            <a:pPr lvl="1">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由模块</a:t>
            </a:r>
            <a:r>
              <a:rPr lang="en-US" altLang="zh-CN" dirty="0"/>
              <a:t>m</a:t>
            </a:r>
            <a:r>
              <a:rPr lang="zh-CN" altLang="en-US" dirty="0"/>
              <a:t>引用的全局符号，但由其他模块定义。</a:t>
            </a:r>
            <a:endParaRPr lang="en-GB" altLang="zh-CN"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本地</a:t>
            </a:r>
            <a:r>
              <a:rPr lang="en-US" altLang="zh-CN" dirty="0"/>
              <a:t>/</a:t>
            </a:r>
            <a:r>
              <a:rPr lang="zh-CN" altLang="en-US" dirty="0"/>
              <a:t>局部符号</a:t>
            </a:r>
            <a:endParaRPr lang="en-GB" altLang="zh-CN"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由模块</a:t>
            </a:r>
            <a:r>
              <a:rPr lang="en-GB" altLang="zh-CN" dirty="0"/>
              <a:t>m</a:t>
            </a:r>
            <a:r>
              <a:rPr lang="zh-CN" altLang="en-US" dirty="0"/>
              <a:t>定义、并仅由</a:t>
            </a:r>
            <a:r>
              <a:rPr lang="en-US" altLang="zh-CN" dirty="0"/>
              <a:t>m</a:t>
            </a:r>
            <a:r>
              <a:rPr lang="zh-CN" altLang="en-US" dirty="0"/>
              <a:t>引用的符号。</a:t>
            </a:r>
            <a:endParaRPr lang="en-GB" altLang="zh-CN" dirty="0"/>
          </a:p>
          <a:p>
            <a:pPr lvl="2">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如</a:t>
            </a:r>
            <a:r>
              <a:rPr lang="en-GB" altLang="zh-CN" dirty="0"/>
              <a:t>: </a:t>
            </a:r>
            <a:r>
              <a:rPr lang="zh-CN" altLang="en-US" dirty="0"/>
              <a:t>带</a:t>
            </a:r>
            <a:r>
              <a:rPr lang="en-US" altLang="zh-CN" dirty="0"/>
              <a:t>static</a:t>
            </a:r>
            <a:r>
              <a:rPr lang="zh-CN" altLang="en-US" dirty="0"/>
              <a:t>属性的</a:t>
            </a:r>
            <a:r>
              <a:rPr lang="en-US" altLang="zh-CN" dirty="0"/>
              <a:t>C</a:t>
            </a:r>
            <a:r>
              <a:rPr lang="zh-CN" altLang="en-US" dirty="0"/>
              <a:t>函数和全局变量。</a:t>
            </a:r>
            <a:endParaRPr lang="en-GB" altLang="zh-CN"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smtClean="0">
                <a:solidFill>
                  <a:srgbClr val="FF0000"/>
                </a:solidFill>
                <a:effectLst>
                  <a:outerShdw blurRad="38100" dist="38100" dir="2700000" algn="tl">
                    <a:srgbClr val="000000">
                      <a:alpha val="43137"/>
                    </a:srgbClr>
                  </a:outerShdw>
                </a:effectLst>
              </a:rPr>
              <a:t>程序</a:t>
            </a:r>
            <a:r>
              <a:rPr lang="zh-CN" altLang="en-US" dirty="0">
                <a:solidFill>
                  <a:srgbClr val="FF0000"/>
                </a:solidFill>
                <a:effectLst>
                  <a:outerShdw blurRad="38100" dist="38100" dir="2700000" algn="tl">
                    <a:srgbClr val="000000">
                      <a:alpha val="43137"/>
                    </a:srgbClr>
                  </a:outerShdw>
                </a:effectLst>
              </a:rPr>
              <a:t>的</a:t>
            </a:r>
            <a:r>
              <a:rPr lang="zh-CN" altLang="en-US" dirty="0">
                <a:solidFill>
                  <a:srgbClr val="FF0000"/>
                </a:solidFill>
                <a:effectLst>
                  <a:outerShdw blurRad="38100" dist="38100" dir="2700000" algn="tl">
                    <a:srgbClr val="000000">
                      <a:alpha val="43137"/>
                    </a:srgbClr>
                  </a:outerShdw>
                </a:effectLst>
              </a:rPr>
              <a:t>局部变量</a:t>
            </a:r>
            <a:r>
              <a:rPr lang="zh-CN" altLang="en-US" dirty="0" smtClean="0">
                <a:solidFill>
                  <a:srgbClr val="FF0000"/>
                </a:solidFill>
                <a:effectLst>
                  <a:outerShdw blurRad="38100" dist="38100" dir="2700000" algn="tl">
                    <a:srgbClr val="000000">
                      <a:alpha val="43137"/>
                    </a:srgbClr>
                  </a:outerShdw>
                </a:effectLst>
              </a:rPr>
              <a:t>不是</a:t>
            </a:r>
            <a:r>
              <a:rPr lang="zh-CN" altLang="en-US" dirty="0">
                <a:solidFill>
                  <a:srgbClr val="FF0000"/>
                </a:solidFill>
                <a:effectLst>
                  <a:outerShdw blurRad="38100" dist="38100" dir="2700000" algn="tl">
                    <a:srgbClr val="000000">
                      <a:alpha val="43137"/>
                    </a:srgbClr>
                  </a:outerShdw>
                </a:effectLst>
              </a:rPr>
              <a:t>本地链接器符号</a:t>
            </a:r>
            <a:r>
              <a:rPr lang="zh-CN" altLang="en-US" b="1" dirty="0" smtClean="0">
                <a:solidFill>
                  <a:srgbClr val="FF0000"/>
                </a:solidFill>
                <a:effectLst>
                  <a:outerShdw blurRad="38100" dist="38100" dir="2700000" algn="tl">
                    <a:srgbClr val="000000">
                      <a:alpha val="43137"/>
                    </a:srgbClr>
                  </a:outerShdw>
                </a:effectLst>
              </a:rPr>
              <a:t>。</a:t>
            </a:r>
            <a:endParaRPr lang="en-US" altLang="zh-CN" dirty="0">
              <a:solidFill>
                <a:srgbClr val="FF0000"/>
              </a:solidFill>
              <a:effectLst>
                <a:outerShdw blurRad="38100" dist="38100" dir="2700000" algn="tl">
                  <a:srgbClr val="000000">
                    <a:alpha val="43137"/>
                  </a:srgbClr>
                </a:outerShdw>
              </a:effectLst>
            </a:endParaRPr>
          </a:p>
        </p:txBody>
      </p:sp>
      <p:sp>
        <p:nvSpPr>
          <p:cNvPr id="3" name="标题 2">
            <a:extLst>
              <a:ext uri="{FF2B5EF4-FFF2-40B4-BE49-F238E27FC236}">
                <a16:creationId xmlns:a16="http://schemas.microsoft.com/office/drawing/2014/main" id="{B700C4BB-7172-43F0-98CF-357F9883730C}"/>
              </a:ext>
            </a:extLst>
          </p:cNvPr>
          <p:cNvSpPr>
            <a:spLocks noGrp="1"/>
          </p:cNvSpPr>
          <p:nvPr>
            <p:ph type="title"/>
          </p:nvPr>
        </p:nvSpPr>
        <p:spPr/>
        <p:txBody>
          <a:bodyPr/>
          <a:lstStyle/>
          <a:p>
            <a:r>
              <a:rPr lang="zh-CN" altLang="en-US" dirty="0"/>
              <a:t>链接器符号</a:t>
            </a:r>
          </a:p>
        </p:txBody>
      </p:sp>
    </p:spTree>
    <p:extLst>
      <p:ext uri="{BB962C8B-B14F-4D97-AF65-F5344CB8AC3E}">
        <p14:creationId xmlns:p14="http://schemas.microsoft.com/office/powerpoint/2010/main" val="434691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815191-F23A-48C6-B438-BA75A841616D}"/>
              </a:ext>
            </a:extLst>
          </p:cNvPr>
          <p:cNvSpPr>
            <a:spLocks noGrp="1"/>
          </p:cNvSpPr>
          <p:nvPr>
            <p:ph idx="1"/>
          </p:nvPr>
        </p:nvSpPr>
        <p:spPr/>
        <p:txBody>
          <a:bodyPr/>
          <a:lstStyle/>
          <a:p>
            <a:pPr marL="0" indent="0">
              <a:buNone/>
            </a:pPr>
            <a:r>
              <a:rPr lang="en-US" altLang="zh-CN" sz="2000" dirty="0"/>
              <a:t> </a:t>
            </a:r>
            <a:endParaRPr lang="zh-CN" altLang="en-US" sz="2000" dirty="0"/>
          </a:p>
        </p:txBody>
      </p:sp>
      <p:sp>
        <p:nvSpPr>
          <p:cNvPr id="614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链接步骤</a:t>
            </a:r>
            <a:r>
              <a:rPr lang="en-GB" dirty="0"/>
              <a:t> 1: </a:t>
            </a:r>
            <a:r>
              <a:rPr lang="zh-CN" altLang="en-US" dirty="0"/>
              <a:t>符号解析</a:t>
            </a:r>
            <a:endParaRPr lang="en-GB" dirty="0"/>
          </a:p>
        </p:txBody>
      </p:sp>
      <p:sp>
        <p:nvSpPr>
          <p:cNvPr id="6146" name="Rectangle 2"/>
          <p:cNvSpPr>
            <a:spLocks noChangeArrowheads="1"/>
          </p:cNvSpPr>
          <p:nvPr/>
        </p:nvSpPr>
        <p:spPr bwMode="auto">
          <a:xfrm>
            <a:off x="177756" y="2242066"/>
            <a:ext cx="4211970" cy="3229413"/>
          </a:xfrm>
          <a:prstGeom prst="rect">
            <a:avLst/>
          </a:prstGeom>
          <a:solidFill>
            <a:srgbClr val="F7F5CD"/>
          </a:solidFill>
          <a:ln w="3240">
            <a:solidFill>
              <a:srgbClr val="000066"/>
            </a:solidFill>
            <a:miter lim="800000"/>
            <a:headEnd/>
            <a:tailEnd/>
          </a:ln>
          <a:effectLst/>
        </p:spPr>
        <p:txBody>
          <a:bodyPr wrap="square" lIns="90000" tIns="46800" rIns="90000" bIns="46800">
            <a:noAutofit/>
          </a:bodyPr>
          <a:lstStyle/>
          <a:p>
            <a:r>
              <a:rPr lang="en-GB" altLang="zh-CN" sz="2000" b="1" i="1" dirty="0" err="1">
                <a:solidFill>
                  <a:schemeClr val="tx1">
                    <a:lumMod val="50000"/>
                    <a:lumOff val="50000"/>
                  </a:schemeClr>
                </a:solidFill>
                <a:latin typeface="微软雅黑" panose="020B0503020204020204" pitchFamily="34" charset="-122"/>
                <a:ea typeface="微软雅黑" panose="020B0503020204020204" pitchFamily="34" charset="-122"/>
                <a:cs typeface="msgothic" charset="0"/>
              </a:rPr>
              <a:t>main.c</a:t>
            </a:r>
            <a:endParaRPr lang="en-US" sz="2000" b="1" dirty="0">
              <a:solidFill>
                <a:srgbClr val="2D961E"/>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a:solidFill>
                  <a:srgbClr val="4A00FF"/>
                </a:solidFill>
                <a:latin typeface="微软雅黑" panose="020B0503020204020204" pitchFamily="34" charset="-122"/>
                <a:ea typeface="微软雅黑" panose="020B0503020204020204" pitchFamily="34" charset="-122"/>
                <a:cs typeface="Times New Roman" panose="02020603050405020304" pitchFamily="18" charset="0"/>
              </a:rPr>
              <a:t>sum</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a</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n</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endPar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hu-HU" sz="2000" b="1" dirty="0">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hu-HU"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hu-HU"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array</a:t>
            </a:r>
            <a:r>
              <a:rPr lang="hu-HU"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 = {1, 2};</a:t>
            </a:r>
          </a:p>
          <a:p>
            <a:endParaRPr lang="hu-HU"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a:solidFill>
                  <a:srgbClr val="4A00FF"/>
                </a:solidFill>
                <a:latin typeface="微软雅黑" panose="020B0503020204020204" pitchFamily="34" charset="-122"/>
                <a:ea typeface="微软雅黑" panose="020B0503020204020204" pitchFamily="34" charset="-122"/>
                <a:cs typeface="Times New Roman" panose="02020603050405020304" pitchFamily="18" charset="0"/>
              </a:rPr>
              <a:t>main</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fr-FR"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fr-FR"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val</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 </a:t>
            </a:r>
            <a:r>
              <a:rPr lang="fr-FR" sz="2000" b="1"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sum</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fr-FR" sz="2000" b="1"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array</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2);</a:t>
            </a:r>
          </a:p>
          <a:p>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fr-FR" sz="2000" b="1" dirty="0">
                <a:solidFill>
                  <a:srgbClr val="C200FF"/>
                </a:solidFill>
                <a:latin typeface="微软雅黑" panose="020B0503020204020204" pitchFamily="34" charset="-122"/>
                <a:ea typeface="微软雅黑" panose="020B0503020204020204" pitchFamily="34" charset="-122"/>
                <a:cs typeface="Times New Roman" panose="02020603050405020304" pitchFamily="18" charset="0"/>
              </a:rPr>
              <a:t>return</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val;</a:t>
            </a:r>
          </a:p>
          <a:p>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9" name="Rectangle 5"/>
          <p:cNvSpPr>
            <a:spLocks noChangeArrowheads="1"/>
          </p:cNvSpPr>
          <p:nvPr/>
        </p:nvSpPr>
        <p:spPr bwMode="auto">
          <a:xfrm>
            <a:off x="4754276" y="2242066"/>
            <a:ext cx="3621091" cy="3172280"/>
          </a:xfrm>
          <a:prstGeom prst="rect">
            <a:avLst/>
          </a:prstGeom>
          <a:solidFill>
            <a:srgbClr val="D5F1CF"/>
          </a:solidFill>
          <a:ln w="3240">
            <a:solidFill>
              <a:srgbClr val="000066"/>
            </a:solidFill>
            <a:miter lim="800000"/>
            <a:headEnd/>
            <a:tailEnd/>
          </a:ln>
          <a:effectLst/>
        </p:spPr>
        <p:txBody>
          <a:bodyPr wrap="square" lIns="90000" tIns="46800" rIns="90000" bIns="46800">
            <a:noAutofit/>
          </a:bodyPr>
          <a:lstStyle/>
          <a:p>
            <a:r>
              <a:rPr lang="en-GB" altLang="zh-CN" sz="2000" b="1" i="1" dirty="0" err="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sum.c</a:t>
            </a:r>
            <a:endParaRPr lang="en-GB" altLang="zh-CN" sz="2000" b="1" i="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a:solidFill>
                  <a:srgbClr val="4A00FF"/>
                </a:solidFill>
                <a:latin typeface="微软雅黑" panose="020B0503020204020204" pitchFamily="34" charset="-122"/>
                <a:ea typeface="微软雅黑" panose="020B0503020204020204" pitchFamily="34" charset="-122"/>
                <a:cs typeface="Times New Roman" panose="02020603050405020304" pitchFamily="18" charset="0"/>
              </a:rPr>
              <a:t>sum</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a</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n</a:t>
            </a:r>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fr-FR" sz="2000" b="1" dirty="0" err="1">
                <a:solidFill>
                  <a:srgbClr val="2D961E"/>
                </a:solidFill>
                <a:latin typeface="微软雅黑" panose="020B0503020204020204" pitchFamily="34" charset="-122"/>
                <a:ea typeface="微软雅黑" panose="020B0503020204020204" pitchFamily="34" charset="-122"/>
                <a:cs typeface="Times New Roman" panose="02020603050405020304" pitchFamily="18" charset="0"/>
              </a:rPr>
              <a:t>int</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fr-FR"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i</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fr-FR" sz="2000" b="1" dirty="0">
                <a:solidFill>
                  <a:srgbClr val="C1651C"/>
                </a:solidFill>
                <a:latin typeface="微软雅黑" panose="020B0503020204020204" pitchFamily="34" charset="-122"/>
                <a:ea typeface="微软雅黑" panose="020B0503020204020204" pitchFamily="34" charset="-122"/>
                <a:cs typeface="Times New Roman" panose="02020603050405020304" pitchFamily="18" charset="0"/>
              </a:rPr>
              <a:t>s</a:t>
            </a:r>
            <a:r>
              <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 0;</a:t>
            </a:r>
          </a:p>
          <a:p>
            <a:endParaRPr lang="fr-FR"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da-DK"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da-DK" sz="2000" b="1" dirty="0">
                <a:solidFill>
                  <a:srgbClr val="C200FF"/>
                </a:solidFill>
                <a:latin typeface="微软雅黑" panose="020B0503020204020204" pitchFamily="34" charset="-122"/>
                <a:ea typeface="微软雅黑" panose="020B0503020204020204" pitchFamily="34" charset="-122"/>
                <a:cs typeface="Times New Roman" panose="02020603050405020304" pitchFamily="18" charset="0"/>
              </a:rPr>
              <a:t>for</a:t>
            </a:r>
            <a:r>
              <a:rPr lang="da-DK"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(i = 0; i &lt; n; i++) {</a:t>
            </a:r>
          </a:p>
          <a:p>
            <a:r>
              <a:rPr lang="da-DK"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 += a[i];</a:t>
            </a:r>
          </a:p>
          <a:p>
            <a:r>
              <a:rPr lang="da-DK"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p>
          <a:p>
            <a:r>
              <a:rPr lang="is-I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is-IS" sz="2000" b="1" dirty="0">
                <a:solidFill>
                  <a:srgbClr val="C200FF"/>
                </a:solidFill>
                <a:latin typeface="微软雅黑" panose="020B0503020204020204" pitchFamily="34" charset="-122"/>
                <a:ea typeface="微软雅黑" panose="020B0503020204020204" pitchFamily="34" charset="-122"/>
                <a:cs typeface="Times New Roman" panose="02020603050405020304" pitchFamily="18" charset="0"/>
              </a:rPr>
              <a:t>return</a:t>
            </a:r>
            <a:r>
              <a:rPr lang="is-I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a:t>
            </a:r>
          </a:p>
          <a:p>
            <a:r>
              <a:rPr lang="is-IS" sz="2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6148" name="Rectangle 4"/>
          <p:cNvSpPr>
            <a:spLocks noChangeArrowheads="1"/>
          </p:cNvSpPr>
          <p:nvPr/>
        </p:nvSpPr>
        <p:spPr bwMode="auto">
          <a:xfrm>
            <a:off x="7758028" y="4913085"/>
            <a:ext cx="951199"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微软雅黑" panose="020B0503020204020204" pitchFamily="34" charset="-122"/>
                <a:ea typeface="微软雅黑" panose="020B0503020204020204" pitchFamily="34" charset="-122"/>
                <a:cs typeface="msgothic" charset="0"/>
              </a:rPr>
              <a:t>sum.c</a:t>
            </a:r>
            <a:endParaRPr lang="en-GB" sz="2000" b="1" i="1" dirty="0">
              <a:solidFill>
                <a:schemeClr val="tx1">
                  <a:lumMod val="50000"/>
                  <a:lumOff val="50000"/>
                </a:schemeClr>
              </a:solidFill>
              <a:latin typeface="微软雅黑" panose="020B0503020204020204" pitchFamily="34" charset="-122"/>
              <a:ea typeface="微软雅黑" panose="020B0503020204020204" pitchFamily="34" charset="-122"/>
              <a:cs typeface="msgothic" charset="0"/>
            </a:endParaRPr>
          </a:p>
        </p:txBody>
      </p:sp>
      <p:grpSp>
        <p:nvGrpSpPr>
          <p:cNvPr id="48" name="Group 47"/>
          <p:cNvGrpSpPr/>
          <p:nvPr/>
        </p:nvGrpSpPr>
        <p:grpSpPr>
          <a:xfrm>
            <a:off x="2684697" y="1215695"/>
            <a:ext cx="2286424" cy="3278080"/>
            <a:chOff x="1488780" y="689057"/>
            <a:chExt cx="2286424" cy="3278080"/>
          </a:xfrm>
        </p:grpSpPr>
        <p:sp>
          <p:nvSpPr>
            <p:cNvPr id="7" name="TextBox 6"/>
            <p:cNvSpPr txBox="1"/>
            <p:nvPr/>
          </p:nvSpPr>
          <p:spPr>
            <a:xfrm>
              <a:off x="1843265" y="689057"/>
              <a:ext cx="1931939" cy="400110"/>
            </a:xfrm>
            <a:prstGeom prst="rect">
              <a:avLst/>
            </a:prstGeom>
            <a:noFill/>
          </p:spPr>
          <p:txBody>
            <a:bodyPr wrap="none" rtlCol="0">
              <a:spAutoFit/>
            </a:bodyPr>
            <a:lstStyle/>
            <a:p>
              <a:r>
                <a:rPr lang="zh-CN" altLang="en-US" sz="2000" dirty="0">
                  <a:solidFill>
                    <a:srgbClr val="990000"/>
                  </a:solidFill>
                  <a:latin typeface="微软雅黑" panose="020B0503020204020204" pitchFamily="34" charset="-122"/>
                  <a:ea typeface="微软雅黑" panose="020B0503020204020204" pitchFamily="34" charset="-122"/>
                </a:rPr>
                <a:t>引用全局符号</a:t>
              </a:r>
              <a:r>
                <a:rPr lang="en-US" sz="2000" dirty="0">
                  <a:solidFill>
                    <a:srgbClr val="990000"/>
                  </a:solidFill>
                  <a:latin typeface="微软雅黑" panose="020B0503020204020204" pitchFamily="34" charset="-122"/>
                  <a:ea typeface="微软雅黑" panose="020B0503020204020204" pitchFamily="34" charset="-122"/>
                </a:rPr>
                <a:t>…</a:t>
              </a:r>
            </a:p>
          </p:txBody>
        </p:sp>
        <p:cxnSp>
          <p:nvCxnSpPr>
            <p:cNvPr id="12" name="Straight Arrow Connector 11"/>
            <p:cNvCxnSpPr>
              <a:cxnSpLocks/>
              <a:stCxn id="7" idx="2"/>
            </p:cNvCxnSpPr>
            <p:nvPr/>
          </p:nvCxnSpPr>
          <p:spPr bwMode="auto">
            <a:xfrm flipH="1">
              <a:off x="1488780" y="1089167"/>
              <a:ext cx="1320455" cy="2877970"/>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70260" y="4191001"/>
            <a:ext cx="2314561" cy="1843770"/>
            <a:chOff x="70260" y="3467964"/>
            <a:chExt cx="2314561" cy="1843770"/>
          </a:xfrm>
        </p:grpSpPr>
        <p:sp>
          <p:nvSpPr>
            <p:cNvPr id="14" name="TextBox 13"/>
            <p:cNvSpPr txBox="1"/>
            <p:nvPr/>
          </p:nvSpPr>
          <p:spPr>
            <a:xfrm>
              <a:off x="70260" y="4911624"/>
              <a:ext cx="2314561" cy="400110"/>
            </a:xfrm>
            <a:prstGeom prst="rect">
              <a:avLst/>
            </a:prstGeom>
            <a:noFill/>
          </p:spPr>
          <p:txBody>
            <a:bodyPr wrap="square" rtlCol="0">
              <a:spAutoFit/>
            </a:bodyPr>
            <a:lstStyle/>
            <a:p>
              <a:pPr algn="ctr"/>
              <a:r>
                <a:rPr lang="zh-CN" altLang="en-US" sz="2000" dirty="0">
                  <a:solidFill>
                    <a:srgbClr val="990000"/>
                  </a:solidFill>
                  <a:latin typeface="微软雅黑" panose="020B0503020204020204" pitchFamily="34" charset="-122"/>
                  <a:ea typeface="微软雅黑" panose="020B0503020204020204" pitchFamily="34" charset="-122"/>
                </a:rPr>
                <a:t>定义一个全局符号</a:t>
              </a:r>
              <a:endParaRPr lang="en-US" sz="2000" dirty="0">
                <a:solidFill>
                  <a:srgbClr val="990000"/>
                </a:solidFill>
                <a:latin typeface="微软雅黑" panose="020B0503020204020204" pitchFamily="34" charset="-122"/>
                <a:ea typeface="微软雅黑" panose="020B0503020204020204" pitchFamily="34" charset="-122"/>
              </a:endParaRPr>
            </a:p>
          </p:txBody>
        </p:sp>
        <p:cxnSp>
          <p:nvCxnSpPr>
            <p:cNvPr id="15" name="Straight Arrow Connector 14"/>
            <p:cNvCxnSpPr>
              <a:cxnSpLocks/>
              <a:stCxn id="14" idx="0"/>
            </p:cNvCxnSpPr>
            <p:nvPr/>
          </p:nvCxnSpPr>
          <p:spPr bwMode="auto">
            <a:xfrm flipH="1" flipV="1">
              <a:off x="871575" y="3467964"/>
              <a:ext cx="355966" cy="1443660"/>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152400" y="5052449"/>
            <a:ext cx="3754651" cy="1560810"/>
            <a:chOff x="-262488" y="4136569"/>
            <a:chExt cx="3754651" cy="1560810"/>
          </a:xfrm>
        </p:grpSpPr>
        <p:sp>
          <p:nvSpPr>
            <p:cNvPr id="28" name="TextBox 27"/>
            <p:cNvSpPr txBox="1"/>
            <p:nvPr/>
          </p:nvSpPr>
          <p:spPr>
            <a:xfrm>
              <a:off x="-262488" y="5297269"/>
              <a:ext cx="3754651" cy="400110"/>
            </a:xfrm>
            <a:prstGeom prst="rect">
              <a:avLst/>
            </a:prstGeom>
            <a:noFill/>
          </p:spPr>
          <p:txBody>
            <a:bodyPr wrap="square" rtlCol="0">
              <a:spAutoFit/>
            </a:bodyPr>
            <a:lstStyle/>
            <a:p>
              <a:pPr algn="ctr"/>
              <a:r>
                <a:rPr lang="zh-CN" altLang="en-US" sz="2000" dirty="0">
                  <a:solidFill>
                    <a:srgbClr val="990000"/>
                  </a:solidFill>
                  <a:latin typeface="微软雅黑" panose="020B0503020204020204" pitchFamily="34" charset="-122"/>
                  <a:ea typeface="微软雅黑" panose="020B0503020204020204" pitchFamily="34" charset="-122"/>
                  <a:cs typeface="Courier New"/>
                </a:rPr>
                <a:t>链</a:t>
              </a:r>
              <a:r>
                <a:rPr lang="zh-CN" altLang="en-US" sz="2000" dirty="0">
                  <a:solidFill>
                    <a:srgbClr val="990000"/>
                  </a:solidFill>
                  <a:latin typeface="微软雅黑" panose="020B0503020204020204" pitchFamily="34" charset="-122"/>
                  <a:ea typeface="微软雅黑" panose="020B0503020204020204" pitchFamily="34" charset="-122"/>
                </a:rPr>
                <a:t>接器不知道</a:t>
              </a:r>
              <a:r>
                <a:rPr lang="en-US" sz="2000" dirty="0">
                  <a:solidFill>
                    <a:srgbClr val="990000"/>
                  </a:solidFill>
                  <a:latin typeface="微软雅黑" panose="020B0503020204020204" pitchFamily="34" charset="-122"/>
                  <a:ea typeface="微软雅黑" panose="020B0503020204020204" pitchFamily="34" charset="-122"/>
                </a:rPr>
                <a:t> </a:t>
              </a:r>
              <a:r>
                <a:rPr lang="en-US" sz="2000" b="1" dirty="0" err="1">
                  <a:solidFill>
                    <a:srgbClr val="990000"/>
                  </a:solidFill>
                  <a:latin typeface="微软雅黑" panose="020B0503020204020204" pitchFamily="34" charset="-122"/>
                  <a:ea typeface="微软雅黑" panose="020B0503020204020204" pitchFamily="34" charset="-122"/>
                  <a:cs typeface="Times New Roman" panose="02020603050405020304" pitchFamily="18" charset="0"/>
                </a:rPr>
                <a:t>val</a:t>
              </a:r>
              <a:r>
                <a:rPr lang="zh-CN" altLang="en-US" sz="2000" dirty="0">
                  <a:solidFill>
                    <a:srgbClr val="990000"/>
                  </a:solidFill>
                  <a:latin typeface="微软雅黑" panose="020B0503020204020204" pitchFamily="34" charset="-122"/>
                  <a:ea typeface="微软雅黑" panose="020B0503020204020204" pitchFamily="34" charset="-122"/>
                  <a:cs typeface="Courier New"/>
                </a:rPr>
                <a:t>的任何信息</a:t>
              </a:r>
              <a:endParaRPr lang="en-US" sz="2000" dirty="0">
                <a:solidFill>
                  <a:srgbClr val="990000"/>
                </a:solidFill>
                <a:latin typeface="微软雅黑" panose="020B0503020204020204" pitchFamily="34" charset="-122"/>
                <a:ea typeface="微软雅黑" panose="020B0503020204020204" pitchFamily="34" charset="-122"/>
                <a:cs typeface="Courier New"/>
              </a:endParaRPr>
            </a:p>
          </p:txBody>
        </p:sp>
        <p:cxnSp>
          <p:nvCxnSpPr>
            <p:cNvPr id="32" name="Straight Arrow Connector 31"/>
            <p:cNvCxnSpPr>
              <a:cxnSpLocks/>
              <a:stCxn id="28" idx="0"/>
            </p:cNvCxnSpPr>
            <p:nvPr/>
          </p:nvCxnSpPr>
          <p:spPr bwMode="auto">
            <a:xfrm flipH="1" flipV="1">
              <a:off x="993842" y="4136569"/>
              <a:ext cx="620996" cy="116070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029726" y="4724400"/>
            <a:ext cx="2360000" cy="1426858"/>
            <a:chOff x="2326284" y="4670392"/>
            <a:chExt cx="2360000" cy="1426858"/>
          </a:xfrm>
        </p:grpSpPr>
        <p:sp>
          <p:nvSpPr>
            <p:cNvPr id="42" name="TextBox 41"/>
            <p:cNvSpPr txBox="1"/>
            <p:nvPr/>
          </p:nvSpPr>
          <p:spPr>
            <a:xfrm>
              <a:off x="2681380" y="5697140"/>
              <a:ext cx="2004904" cy="400110"/>
            </a:xfrm>
            <a:prstGeom prst="rect">
              <a:avLst/>
            </a:prstGeom>
            <a:noFill/>
          </p:spPr>
          <p:txBody>
            <a:bodyPr wrap="square" rtlCol="0">
              <a:spAutoFit/>
            </a:bodyPr>
            <a:lstStyle/>
            <a:p>
              <a:pPr algn="ctr"/>
              <a:r>
                <a:rPr lang="zh-CN" altLang="en-US" sz="2000" dirty="0">
                  <a:solidFill>
                    <a:srgbClr val="990000"/>
                  </a:solidFill>
                  <a:latin typeface="微软雅黑" panose="020B0503020204020204" pitchFamily="34" charset="-122"/>
                  <a:ea typeface="微软雅黑" panose="020B0503020204020204" pitchFamily="34" charset="-122"/>
                </a:rPr>
                <a:t>引用全局符号</a:t>
              </a:r>
              <a:r>
                <a:rPr lang="en-US" sz="2000" dirty="0">
                  <a:solidFill>
                    <a:srgbClr val="990000"/>
                  </a:solidFill>
                  <a:latin typeface="微软雅黑" panose="020B0503020204020204" pitchFamily="34" charset="-122"/>
                  <a:ea typeface="微软雅黑" panose="020B0503020204020204" pitchFamily="34" charset="-122"/>
                </a:rPr>
                <a:t>…</a:t>
              </a:r>
            </a:p>
          </p:txBody>
        </p:sp>
        <p:cxnSp>
          <p:nvCxnSpPr>
            <p:cNvPr id="43" name="Straight Arrow Connector 42"/>
            <p:cNvCxnSpPr>
              <a:cxnSpLocks/>
              <a:stCxn id="42" idx="0"/>
            </p:cNvCxnSpPr>
            <p:nvPr/>
          </p:nvCxnSpPr>
          <p:spPr bwMode="auto">
            <a:xfrm flipH="1" flipV="1">
              <a:off x="2326284" y="4670392"/>
              <a:ext cx="1357548" cy="1026748"/>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907051" y="2909913"/>
            <a:ext cx="2169936" cy="3572390"/>
            <a:chOff x="3907051" y="2909913"/>
            <a:chExt cx="2169936" cy="3572390"/>
          </a:xfrm>
        </p:grpSpPr>
        <p:sp>
          <p:nvSpPr>
            <p:cNvPr id="49" name="TextBox 48"/>
            <p:cNvSpPr txBox="1"/>
            <p:nvPr/>
          </p:nvSpPr>
          <p:spPr>
            <a:xfrm>
              <a:off x="3907051" y="6082193"/>
              <a:ext cx="2169936" cy="400110"/>
            </a:xfrm>
            <a:prstGeom prst="rect">
              <a:avLst/>
            </a:prstGeom>
            <a:noFill/>
          </p:spPr>
          <p:txBody>
            <a:bodyPr wrap="square" rtlCol="0">
              <a:spAutoFit/>
            </a:bodyPr>
            <a:lstStyle/>
            <a:p>
              <a:pPr algn="ctr"/>
              <a:r>
                <a:rPr lang="en-US" sz="2000" dirty="0">
                  <a:solidFill>
                    <a:srgbClr val="990000"/>
                  </a:solidFill>
                  <a:latin typeface="微软雅黑" panose="020B0503020204020204" pitchFamily="34" charset="-122"/>
                  <a:ea typeface="微软雅黑" panose="020B0503020204020204" pitchFamily="34" charset="-122"/>
                </a:rPr>
                <a:t>…</a:t>
              </a:r>
              <a:r>
                <a:rPr lang="zh-CN" altLang="en-US" sz="2000" dirty="0">
                  <a:solidFill>
                    <a:srgbClr val="990000"/>
                  </a:solidFill>
                  <a:latin typeface="微软雅黑" panose="020B0503020204020204" pitchFamily="34" charset="-122"/>
                  <a:ea typeface="微软雅黑" panose="020B0503020204020204" pitchFamily="34" charset="-122"/>
                </a:rPr>
                <a:t>它在这儿定义</a:t>
              </a:r>
              <a:endParaRPr lang="en-US" sz="2000" dirty="0">
                <a:solidFill>
                  <a:srgbClr val="990000"/>
                </a:solidFill>
                <a:latin typeface="微软雅黑" panose="020B0503020204020204" pitchFamily="34" charset="-122"/>
                <a:ea typeface="微软雅黑" panose="020B0503020204020204" pitchFamily="34" charset="-122"/>
              </a:endParaRPr>
            </a:p>
          </p:txBody>
        </p:sp>
        <p:cxnSp>
          <p:nvCxnSpPr>
            <p:cNvPr id="50" name="Straight Arrow Connector 49"/>
            <p:cNvCxnSpPr>
              <a:cxnSpLocks/>
              <a:stCxn id="49" idx="0"/>
            </p:cNvCxnSpPr>
            <p:nvPr/>
          </p:nvCxnSpPr>
          <p:spPr bwMode="auto">
            <a:xfrm flipV="1">
              <a:off x="4992019" y="2909913"/>
              <a:ext cx="369146" cy="3172280"/>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5638013" y="3505201"/>
            <a:ext cx="3432350" cy="2628780"/>
            <a:chOff x="5638013" y="2782164"/>
            <a:chExt cx="3432350" cy="2628780"/>
          </a:xfrm>
        </p:grpSpPr>
        <p:sp>
          <p:nvSpPr>
            <p:cNvPr id="52" name="TextBox 51"/>
            <p:cNvSpPr txBox="1"/>
            <p:nvPr/>
          </p:nvSpPr>
          <p:spPr>
            <a:xfrm>
              <a:off x="5638013" y="5010834"/>
              <a:ext cx="3432350" cy="400110"/>
            </a:xfrm>
            <a:prstGeom prst="rect">
              <a:avLst/>
            </a:prstGeom>
            <a:noFill/>
          </p:spPr>
          <p:txBody>
            <a:bodyPr wrap="none" rtlCol="0">
              <a:spAutoFit/>
            </a:bodyPr>
            <a:lstStyle/>
            <a:p>
              <a:pPr algn="ctr"/>
              <a:r>
                <a:rPr lang="zh-CN" altLang="en-US" sz="2000" dirty="0">
                  <a:solidFill>
                    <a:srgbClr val="990000"/>
                  </a:solidFill>
                  <a:latin typeface="微软雅黑" panose="020B0503020204020204" pitchFamily="34" charset="-122"/>
                  <a:ea typeface="微软雅黑" panose="020B0503020204020204" pitchFamily="34" charset="-122"/>
                  <a:cs typeface="Courier New"/>
                </a:rPr>
                <a:t>链接器不知道</a:t>
              </a:r>
              <a:r>
                <a:rPr lang="en-US" sz="2000" b="1" dirty="0" err="1">
                  <a:solidFill>
                    <a:srgbClr val="990000"/>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solidFill>
                    <a:srgbClr val="990000"/>
                  </a:solidFill>
                  <a:latin typeface="微软雅黑" panose="020B0503020204020204" pitchFamily="34" charset="-122"/>
                  <a:ea typeface="微软雅黑" panose="020B0503020204020204" pitchFamily="34" charset="-122"/>
                  <a:cs typeface="Courier New"/>
                </a:rPr>
                <a:t>或</a:t>
              </a:r>
              <a:r>
                <a:rPr lang="en-US" sz="2000" b="1" dirty="0">
                  <a:solidFill>
                    <a:srgbClr val="990000"/>
                  </a:solidFill>
                  <a:latin typeface="微软雅黑" panose="020B0503020204020204" pitchFamily="34" charset="-122"/>
                  <a:ea typeface="微软雅黑" panose="020B0503020204020204" pitchFamily="34" charset="-122"/>
                  <a:cs typeface="Times New Roman" panose="02020603050405020304" pitchFamily="18" charset="0"/>
                </a:rPr>
                <a:t>s</a:t>
              </a:r>
              <a:r>
                <a:rPr lang="zh-CN" altLang="en-US" sz="2000" dirty="0">
                  <a:solidFill>
                    <a:srgbClr val="990000"/>
                  </a:solidFill>
                  <a:latin typeface="微软雅黑" panose="020B0503020204020204" pitchFamily="34" charset="-122"/>
                  <a:ea typeface="微软雅黑" panose="020B0503020204020204" pitchFamily="34" charset="-122"/>
                  <a:cs typeface="Courier New"/>
                </a:rPr>
                <a:t>的任何信息</a:t>
              </a:r>
              <a:endParaRPr lang="en-US" sz="2000" dirty="0">
                <a:solidFill>
                  <a:srgbClr val="990000"/>
                </a:solidFill>
                <a:latin typeface="微软雅黑" panose="020B0503020204020204" pitchFamily="34" charset="-122"/>
                <a:ea typeface="微软雅黑" panose="020B0503020204020204" pitchFamily="34" charset="-122"/>
                <a:cs typeface="Courier New"/>
              </a:endParaRPr>
            </a:p>
          </p:txBody>
        </p:sp>
        <p:cxnSp>
          <p:nvCxnSpPr>
            <p:cNvPr id="53" name="Straight Arrow Connector 52"/>
            <p:cNvCxnSpPr>
              <a:cxnSpLocks/>
              <a:stCxn id="52" idx="0"/>
            </p:cNvCxnSpPr>
            <p:nvPr/>
          </p:nvCxnSpPr>
          <p:spPr bwMode="auto">
            <a:xfrm flipH="1" flipV="1">
              <a:off x="5698550" y="2782164"/>
              <a:ext cx="1655638" cy="2228670"/>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1086966" y="1647438"/>
            <a:ext cx="1931939" cy="1654510"/>
            <a:chOff x="1086966" y="1647438"/>
            <a:chExt cx="1931939" cy="1654510"/>
          </a:xfrm>
        </p:grpSpPr>
        <p:sp>
          <p:nvSpPr>
            <p:cNvPr id="71" name="TextBox 70"/>
            <p:cNvSpPr txBox="1"/>
            <p:nvPr/>
          </p:nvSpPr>
          <p:spPr>
            <a:xfrm>
              <a:off x="1086966" y="1647438"/>
              <a:ext cx="1931939" cy="400110"/>
            </a:xfrm>
            <a:prstGeom prst="rect">
              <a:avLst/>
            </a:prstGeom>
            <a:noFill/>
          </p:spPr>
          <p:txBody>
            <a:bodyPr wrap="none" rtlCol="0">
              <a:spAutoFit/>
            </a:bodyPr>
            <a:lstStyle/>
            <a:p>
              <a:r>
                <a:rPr lang="en-US" sz="2000" dirty="0">
                  <a:solidFill>
                    <a:srgbClr val="990000"/>
                  </a:solidFill>
                  <a:latin typeface="微软雅黑" panose="020B0503020204020204" pitchFamily="34" charset="-122"/>
                  <a:ea typeface="微软雅黑" panose="020B0503020204020204" pitchFamily="34" charset="-122"/>
                </a:rPr>
                <a:t>…</a:t>
              </a:r>
              <a:r>
                <a:rPr lang="zh-CN" altLang="en-US" sz="2000" dirty="0">
                  <a:solidFill>
                    <a:srgbClr val="990000"/>
                  </a:solidFill>
                  <a:latin typeface="微软雅黑" panose="020B0503020204020204" pitchFamily="34" charset="-122"/>
                  <a:ea typeface="微软雅黑" panose="020B0503020204020204" pitchFamily="34" charset="-122"/>
                </a:rPr>
                <a:t>它在这儿定义</a:t>
              </a:r>
              <a:endParaRPr lang="en-US" altLang="zh-CN" sz="2000" dirty="0">
                <a:solidFill>
                  <a:srgbClr val="990000"/>
                </a:solidFill>
                <a:latin typeface="微软雅黑" panose="020B0503020204020204" pitchFamily="34" charset="-122"/>
                <a:ea typeface="微软雅黑" panose="020B0503020204020204" pitchFamily="34" charset="-122"/>
              </a:endParaRPr>
            </a:p>
          </p:txBody>
        </p:sp>
        <p:cxnSp>
          <p:nvCxnSpPr>
            <p:cNvPr id="72" name="Straight Arrow Connector 71"/>
            <p:cNvCxnSpPr>
              <a:cxnSpLocks/>
              <a:stCxn id="71" idx="2"/>
            </p:cNvCxnSpPr>
            <p:nvPr/>
          </p:nvCxnSpPr>
          <p:spPr bwMode="auto">
            <a:xfrm flipH="1">
              <a:off x="1086966" y="2047548"/>
              <a:ext cx="965970" cy="1254400"/>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局部</a:t>
            </a:r>
            <a:r>
              <a:rPr lang="en-US" altLang="zh-CN" dirty="0"/>
              <a:t>/</a:t>
            </a:r>
            <a:r>
              <a:rPr lang="zh-CN" altLang="en-US" dirty="0"/>
              <a:t>本地非静态</a:t>
            </a:r>
            <a:r>
              <a:rPr lang="en-US" dirty="0"/>
              <a:t>C</a:t>
            </a:r>
            <a:r>
              <a:rPr lang="zh-CN" altLang="en-US" dirty="0"/>
              <a:t>变量 </a:t>
            </a:r>
            <a:r>
              <a:rPr lang="en-US" altLang="zh-CN" dirty="0"/>
              <a:t>vs. </a:t>
            </a:r>
            <a:r>
              <a:rPr lang="zh-CN" altLang="en-US" dirty="0"/>
              <a:t>局部</a:t>
            </a:r>
            <a:r>
              <a:rPr lang="en-US" altLang="zh-CN" dirty="0"/>
              <a:t>/</a:t>
            </a:r>
            <a:r>
              <a:rPr lang="zh-CN" altLang="en-US" dirty="0"/>
              <a:t>本地静态</a:t>
            </a:r>
            <a:r>
              <a:rPr lang="en-US" dirty="0"/>
              <a:t>C</a:t>
            </a:r>
            <a:r>
              <a:rPr lang="zh-CN" altLang="en-US" dirty="0"/>
              <a:t>变量</a:t>
            </a:r>
            <a:endParaRPr lang="en-US" dirty="0"/>
          </a:p>
          <a:p>
            <a:pPr lvl="1"/>
            <a:r>
              <a:rPr lang="zh-CN" altLang="en-US" dirty="0"/>
              <a:t>局部非静态</a:t>
            </a:r>
            <a:r>
              <a:rPr lang="en-US" altLang="zh-CN" dirty="0"/>
              <a:t>C</a:t>
            </a:r>
            <a:r>
              <a:rPr lang="zh-CN" altLang="en-US" dirty="0"/>
              <a:t>变量 ：存储在栈上</a:t>
            </a:r>
            <a:endParaRPr lang="en-US" dirty="0"/>
          </a:p>
          <a:p>
            <a:pPr lvl="1"/>
            <a:r>
              <a:rPr lang="zh-CN" altLang="en-US" dirty="0"/>
              <a:t>局部静态</a:t>
            </a:r>
            <a:r>
              <a:rPr lang="en-US" altLang="zh-CN" dirty="0"/>
              <a:t>C</a:t>
            </a:r>
            <a:r>
              <a:rPr lang="zh-CN" altLang="en-US" dirty="0"/>
              <a:t>变量：存储在</a:t>
            </a:r>
            <a:r>
              <a:rPr lang="en-US" dirty="0"/>
              <a:t> </a:t>
            </a:r>
            <a:r>
              <a:rPr lang="en-US" b="1" kern="1200" dirty="0"/>
              <a:t>.</a:t>
            </a:r>
            <a:r>
              <a:rPr lang="en-US" b="1" kern="1200" dirty="0" err="1"/>
              <a:t>bss</a:t>
            </a:r>
            <a:r>
              <a:rPr lang="en-US" b="1" kern="1200" dirty="0"/>
              <a:t> </a:t>
            </a:r>
            <a:r>
              <a:rPr lang="zh-CN" altLang="en-US" dirty="0">
                <a:latin typeface="Courier New"/>
                <a:cs typeface="Courier New"/>
              </a:rPr>
              <a:t>或</a:t>
            </a:r>
            <a:r>
              <a:rPr lang="en-US" dirty="0"/>
              <a:t> </a:t>
            </a:r>
            <a:r>
              <a:rPr lang="en-US" b="1" kern="1200" dirty="0"/>
              <a:t>.data</a:t>
            </a:r>
          </a:p>
        </p:txBody>
      </p:sp>
      <p:sp>
        <p:nvSpPr>
          <p:cNvPr id="2" name="Title 1"/>
          <p:cNvSpPr>
            <a:spLocks noGrp="1"/>
          </p:cNvSpPr>
          <p:nvPr>
            <p:ph type="title"/>
          </p:nvPr>
        </p:nvSpPr>
        <p:spPr/>
        <p:txBody>
          <a:bodyPr/>
          <a:lstStyle/>
          <a:p>
            <a:r>
              <a:rPr lang="zh-CN" altLang="en-US" dirty="0"/>
              <a:t>局部符号</a:t>
            </a:r>
            <a:endParaRPr lang="en-US" dirty="0"/>
          </a:p>
        </p:txBody>
      </p:sp>
      <p:sp>
        <p:nvSpPr>
          <p:cNvPr id="4" name="Rectangle 2"/>
          <p:cNvSpPr>
            <a:spLocks noChangeArrowheads="1"/>
          </p:cNvSpPr>
          <p:nvPr/>
        </p:nvSpPr>
        <p:spPr bwMode="auto">
          <a:xfrm>
            <a:off x="786013" y="2829899"/>
            <a:ext cx="2947787" cy="3480056"/>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4A00FF"/>
                </a:solidFill>
                <a:latin typeface="Times New Roman" panose="02020603050405020304" pitchFamily="18" charset="0"/>
                <a:cs typeface="Times New Roman" panose="02020603050405020304" pitchFamily="18" charset="0"/>
              </a:rPr>
              <a:t>f</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static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0;</a:t>
            </a:r>
          </a:p>
          <a:p>
            <a:r>
              <a:rPr lang="is-IS" sz="2000" b="1" dirty="0">
                <a:solidFill>
                  <a:srgbClr val="000000"/>
                </a:solidFill>
                <a:latin typeface="Times New Roman" panose="02020603050405020304" pitchFamily="18" charset="0"/>
                <a:cs typeface="Times New Roman" panose="02020603050405020304" pitchFamily="18" charset="0"/>
              </a:rPr>
              <a:t>    </a:t>
            </a:r>
            <a:r>
              <a:rPr lang="is-IS" sz="2000" b="1" dirty="0">
                <a:latin typeface="Times New Roman" panose="02020603050405020304" pitchFamily="18" charset="0"/>
                <a:cs typeface="Times New Roman" panose="02020603050405020304" pitchFamily="18" charset="0"/>
              </a:rPr>
              <a:t>return</a:t>
            </a:r>
            <a:r>
              <a:rPr lang="is-IS" sz="2000" b="1" dirty="0">
                <a:solidFill>
                  <a:srgbClr val="000000"/>
                </a:solidFill>
                <a:latin typeface="Times New Roman" panose="02020603050405020304" pitchFamily="18" charset="0"/>
                <a:cs typeface="Times New Roman" panose="02020603050405020304" pitchFamily="18" charset="0"/>
              </a:rPr>
              <a:t> x;</a:t>
            </a:r>
          </a:p>
          <a:p>
            <a:r>
              <a:rPr lang="is-IS" sz="2000" b="1" dirty="0">
                <a:solidFill>
                  <a:srgbClr val="000000"/>
                </a:solidFill>
                <a:latin typeface="Times New Roman" panose="02020603050405020304" pitchFamily="18" charset="0"/>
                <a:cs typeface="Times New Roman" panose="02020603050405020304" pitchFamily="18" charset="0"/>
              </a:rPr>
              <a:t>}</a:t>
            </a:r>
          </a:p>
          <a:p>
            <a:endParaRPr lang="is-IS" sz="2000" b="1" dirty="0">
              <a:solidFill>
                <a:srgbClr val="000000"/>
              </a:solidFill>
              <a:latin typeface="Times New Roman" panose="02020603050405020304" pitchFamily="18" charset="0"/>
              <a:cs typeface="Times New Roman" panose="02020603050405020304" pitchFamily="18" charset="0"/>
            </a:endParaRPr>
          </a:p>
          <a:p>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4A00FF"/>
                </a:solidFill>
                <a:latin typeface="Times New Roman" panose="02020603050405020304" pitchFamily="18" charset="0"/>
                <a:cs typeface="Times New Roman" panose="02020603050405020304" pitchFamily="18" charset="0"/>
              </a:rPr>
              <a:t>g</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static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 1;</a:t>
            </a:r>
          </a:p>
          <a:p>
            <a:r>
              <a:rPr lang="is-IS" sz="2000" b="1" dirty="0">
                <a:solidFill>
                  <a:srgbClr val="000000"/>
                </a:solidFill>
                <a:latin typeface="Times New Roman" panose="02020603050405020304" pitchFamily="18" charset="0"/>
                <a:cs typeface="Times New Roman" panose="02020603050405020304" pitchFamily="18" charset="0"/>
              </a:rPr>
              <a:t>    </a:t>
            </a:r>
            <a:r>
              <a:rPr lang="is-IS" sz="2000" b="1" dirty="0">
                <a:latin typeface="Times New Roman" panose="02020603050405020304" pitchFamily="18" charset="0"/>
                <a:cs typeface="Times New Roman" panose="02020603050405020304" pitchFamily="18" charset="0"/>
              </a:rPr>
              <a:t>return</a:t>
            </a:r>
            <a:r>
              <a:rPr lang="is-IS" sz="2000" b="1" dirty="0">
                <a:solidFill>
                  <a:srgbClr val="000000"/>
                </a:solidFill>
                <a:latin typeface="Times New Roman" panose="02020603050405020304" pitchFamily="18" charset="0"/>
                <a:cs typeface="Times New Roman" panose="02020603050405020304" pitchFamily="18" charset="0"/>
              </a:rPr>
              <a:t> x;</a:t>
            </a:r>
          </a:p>
          <a:p>
            <a:r>
              <a:rPr lang="is-IS"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86200" y="2829899"/>
            <a:ext cx="4648200" cy="2308324"/>
          </a:xfrm>
          <a:prstGeom prst="rect">
            <a:avLst/>
          </a:prstGeom>
          <a:noFill/>
        </p:spPr>
        <p:txBody>
          <a:bodyPr wrap="squar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编译器在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为每个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的定义分配空间。</a:t>
            </a:r>
            <a:endParaRPr lang="en-US" sz="2400" dirty="0">
              <a:latin typeface="Times New Roman" panose="02020603050405020304" pitchFamily="18" charset="0"/>
              <a:ea typeface="黑体" panose="02010609060101010101" pitchFamily="49" charset="-122"/>
              <a:cs typeface="Times New Roman" panose="02020603050405020304" pitchFamily="18" charset="0"/>
            </a:endParaRPr>
          </a:p>
          <a:p>
            <a:endParaRPr lang="en-US"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在符号表中创建具有唯一名称的局部符号（本地链接器符号），如</a:t>
            </a:r>
            <a:r>
              <a:rPr lang="en-US" sz="2400" dirty="0">
                <a:latin typeface="Times New Roman" panose="02020603050405020304" pitchFamily="18" charset="0"/>
                <a:ea typeface="黑体" panose="02010609060101010101" pitchFamily="49" charset="-122"/>
                <a:cs typeface="Times New Roman" panose="02020603050405020304" pitchFamily="18" charset="0"/>
              </a:rPr>
              <a:t> x.1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sz="2400" dirty="0">
                <a:latin typeface="Times New Roman" panose="02020603050405020304" pitchFamily="18" charset="0"/>
                <a:ea typeface="黑体" panose="02010609060101010101" pitchFamily="49" charset="-122"/>
                <a:cs typeface="Times New Roman" panose="02020603050405020304" pitchFamily="18" charset="0"/>
              </a:rPr>
              <a:t> x.2</a:t>
            </a:r>
          </a:p>
        </p:txBody>
      </p:sp>
    </p:spTree>
    <p:extLst>
      <p:ext uri="{BB962C8B-B14F-4D97-AF65-F5344CB8AC3E}">
        <p14:creationId xmlns:p14="http://schemas.microsoft.com/office/powerpoint/2010/main" val="295658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程序符号要么是强符号，要么是弱符号</a:t>
            </a:r>
            <a:endParaRPr lang="en-GB" i="1"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1" dirty="0">
                <a:solidFill>
                  <a:srgbClr val="C00000"/>
                </a:solidFill>
              </a:rPr>
              <a:t>强 </a:t>
            </a:r>
            <a:r>
              <a:rPr lang="en-GB" dirty="0"/>
              <a:t>:  </a:t>
            </a:r>
            <a:r>
              <a:rPr lang="zh-CN" altLang="en-US" dirty="0"/>
              <a:t>函数和初始化全局变量</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i="1" dirty="0">
                <a:solidFill>
                  <a:srgbClr val="C00000"/>
                </a:solidFill>
              </a:rPr>
              <a:t>弱 </a:t>
            </a:r>
            <a:r>
              <a:rPr lang="en-GB" dirty="0"/>
              <a:t>: </a:t>
            </a:r>
            <a:r>
              <a:rPr lang="zh-CN" altLang="en-US" dirty="0"/>
              <a:t>未初始化的全局变量</a:t>
            </a:r>
            <a:endParaRPr lang="en-GB" dirty="0"/>
          </a:p>
        </p:txBody>
      </p:sp>
      <p:sp>
        <p:nvSpPr>
          <p:cNvPr id="2457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链接器如何解析重复的符号定义</a:t>
            </a:r>
            <a:endParaRPr lang="en-GB" dirty="0"/>
          </a:p>
        </p:txBody>
      </p:sp>
      <p:grpSp>
        <p:nvGrpSpPr>
          <p:cNvPr id="2" name="组合 1">
            <a:extLst>
              <a:ext uri="{FF2B5EF4-FFF2-40B4-BE49-F238E27FC236}">
                <a16:creationId xmlns:a16="http://schemas.microsoft.com/office/drawing/2014/main" id="{0B0BBEB4-FD8F-46B2-BD79-C37400D54C0C}"/>
              </a:ext>
            </a:extLst>
          </p:cNvPr>
          <p:cNvGrpSpPr/>
          <p:nvPr/>
        </p:nvGrpSpPr>
        <p:grpSpPr>
          <a:xfrm>
            <a:off x="2462213" y="3523232"/>
            <a:ext cx="1252486" cy="1621641"/>
            <a:chOff x="2462213" y="3523232"/>
            <a:chExt cx="1252486" cy="1621641"/>
          </a:xfrm>
        </p:grpSpPr>
        <p:sp>
          <p:nvSpPr>
            <p:cNvPr id="24579" name="Rectangle 3"/>
            <p:cNvSpPr>
              <a:spLocks noChangeArrowheads="1"/>
            </p:cNvSpPr>
            <p:nvPr/>
          </p:nvSpPr>
          <p:spPr bwMode="auto">
            <a:xfrm>
              <a:off x="2470150" y="3893119"/>
              <a:ext cx="1244549" cy="1251754"/>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latin typeface="Times New Roman" panose="02020603050405020304" pitchFamily="18" charset="0"/>
                <a:ea typeface="msgothic" charset="0"/>
                <a:cs typeface="Times New Roman" panose="02020603050405020304" pitchFamily="18"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a:t>
              </a:r>
            </a:p>
          </p:txBody>
        </p:sp>
        <p:sp>
          <p:nvSpPr>
            <p:cNvPr id="24581" name="Rectangle 5"/>
            <p:cNvSpPr>
              <a:spLocks noChangeArrowheads="1"/>
            </p:cNvSpPr>
            <p:nvPr/>
          </p:nvSpPr>
          <p:spPr bwMode="auto">
            <a:xfrm>
              <a:off x="2462213" y="3523232"/>
              <a:ext cx="630599" cy="383824"/>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Times New Roman" panose="02020603050405020304" pitchFamily="18" charset="0"/>
                  <a:ea typeface="msgothic" charset="0"/>
                  <a:cs typeface="Times New Roman" panose="02020603050405020304" pitchFamily="18" charset="0"/>
                </a:rPr>
                <a:t>p1.c</a:t>
              </a:r>
            </a:p>
          </p:txBody>
        </p:sp>
      </p:grpSp>
      <p:grpSp>
        <p:nvGrpSpPr>
          <p:cNvPr id="3" name="组合 2">
            <a:extLst>
              <a:ext uri="{FF2B5EF4-FFF2-40B4-BE49-F238E27FC236}">
                <a16:creationId xmlns:a16="http://schemas.microsoft.com/office/drawing/2014/main" id="{8DA39943-C104-4C8E-917A-8071A7CB9274}"/>
              </a:ext>
            </a:extLst>
          </p:cNvPr>
          <p:cNvGrpSpPr/>
          <p:nvPr/>
        </p:nvGrpSpPr>
        <p:grpSpPr>
          <a:xfrm>
            <a:off x="4976813" y="3523232"/>
            <a:ext cx="975197" cy="1621641"/>
            <a:chOff x="4976813" y="3523232"/>
            <a:chExt cx="975197" cy="1621641"/>
          </a:xfrm>
        </p:grpSpPr>
        <p:sp>
          <p:nvSpPr>
            <p:cNvPr id="24580" name="Rectangle 4"/>
            <p:cNvSpPr>
              <a:spLocks noChangeArrowheads="1"/>
            </p:cNvSpPr>
            <p:nvPr/>
          </p:nvSpPr>
          <p:spPr bwMode="auto">
            <a:xfrm>
              <a:off x="4981575" y="3893119"/>
              <a:ext cx="970435" cy="1251754"/>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latin typeface="Times New Roman" panose="02020603050405020304" pitchFamily="18" charset="0"/>
                <a:ea typeface="msgothic" charset="0"/>
                <a:cs typeface="Times New Roman" panose="02020603050405020304" pitchFamily="18"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a:t>
              </a:r>
            </a:p>
          </p:txBody>
        </p:sp>
        <p:sp>
          <p:nvSpPr>
            <p:cNvPr id="24582" name="Rectangle 6"/>
            <p:cNvSpPr>
              <a:spLocks noChangeArrowheads="1"/>
            </p:cNvSpPr>
            <p:nvPr/>
          </p:nvSpPr>
          <p:spPr bwMode="auto">
            <a:xfrm>
              <a:off x="4976813" y="3523232"/>
              <a:ext cx="630599" cy="383824"/>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Times New Roman" panose="02020603050405020304" pitchFamily="18" charset="0"/>
                  <a:ea typeface="msgothic" charset="0"/>
                  <a:cs typeface="Times New Roman" panose="02020603050405020304" pitchFamily="18" charset="0"/>
                </a:rPr>
                <a:t>p2.c</a:t>
              </a:r>
            </a:p>
          </p:txBody>
        </p:sp>
      </p:grpSp>
      <p:sp>
        <p:nvSpPr>
          <p:cNvPr id="24583" name="Text Box 7"/>
          <p:cNvSpPr txBox="1">
            <a:spLocks noChangeArrowheads="1"/>
          </p:cNvSpPr>
          <p:nvPr/>
        </p:nvSpPr>
        <p:spPr bwMode="auto">
          <a:xfrm>
            <a:off x="6937375" y="4391593"/>
            <a:ext cx="951199"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solidFill>
                  <a:srgbClr val="990000"/>
                </a:solidFill>
                <a:latin typeface="Times New Roman" panose="02020603050405020304" pitchFamily="18" charset="0"/>
                <a:ea typeface="msgothic" charset="0"/>
                <a:cs typeface="Times New Roman" panose="02020603050405020304" pitchFamily="18" charset="0"/>
              </a:rPr>
              <a:t>强符号</a:t>
            </a:r>
            <a:endParaRPr lang="en-GB" sz="2000" b="1" dirty="0">
              <a:solidFill>
                <a:srgbClr val="990000"/>
              </a:solidFill>
              <a:latin typeface="Times New Roman" panose="02020603050405020304" pitchFamily="18" charset="0"/>
              <a:ea typeface="msgothic" charset="0"/>
              <a:cs typeface="Times New Roman" panose="02020603050405020304" pitchFamily="18" charset="0"/>
            </a:endParaRPr>
          </a:p>
        </p:txBody>
      </p:sp>
      <p:sp>
        <p:nvSpPr>
          <p:cNvPr id="24584" name="Line 8"/>
          <p:cNvSpPr>
            <a:spLocks noChangeShapeType="1"/>
          </p:cNvSpPr>
          <p:nvPr/>
        </p:nvSpPr>
        <p:spPr bwMode="auto">
          <a:xfrm flipH="1">
            <a:off x="6022975" y="4572000"/>
            <a:ext cx="917575" cy="1588"/>
          </a:xfrm>
          <a:prstGeom prst="line">
            <a:avLst/>
          </a:prstGeom>
          <a:noFill/>
          <a:ln w="25560">
            <a:solidFill>
              <a:srgbClr val="990000"/>
            </a:solidFill>
            <a:miter lim="800000"/>
            <a:headEnd/>
            <a:tailEnd type="triangle" w="med" len="med"/>
          </a:ln>
          <a:effectLst/>
        </p:spPr>
        <p:txBody>
          <a:bodyPr/>
          <a:lstStyle/>
          <a:p>
            <a:endParaRPr lang="en-US" sz="2000" b="1">
              <a:solidFill>
                <a:srgbClr val="990000"/>
              </a:solidFill>
              <a:latin typeface="Times New Roman" panose="02020603050405020304" pitchFamily="18" charset="0"/>
              <a:cs typeface="Times New Roman" panose="02020603050405020304" pitchFamily="18" charset="0"/>
            </a:endParaRPr>
          </a:p>
        </p:txBody>
      </p:sp>
      <p:sp>
        <p:nvSpPr>
          <p:cNvPr id="24585" name="Text Box 9"/>
          <p:cNvSpPr txBox="1">
            <a:spLocks noChangeArrowheads="1"/>
          </p:cNvSpPr>
          <p:nvPr/>
        </p:nvSpPr>
        <p:spPr bwMode="auto">
          <a:xfrm>
            <a:off x="6937375" y="3883594"/>
            <a:ext cx="951199"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solidFill>
                  <a:srgbClr val="990000"/>
                </a:solidFill>
                <a:latin typeface="Times New Roman" panose="02020603050405020304" pitchFamily="18" charset="0"/>
                <a:ea typeface="msgothic" charset="0"/>
                <a:cs typeface="Times New Roman" panose="02020603050405020304" pitchFamily="18" charset="0"/>
              </a:rPr>
              <a:t>弱符号</a:t>
            </a:r>
            <a:endParaRPr lang="en-GB" sz="2000" b="1" dirty="0">
              <a:solidFill>
                <a:srgbClr val="990000"/>
              </a:solidFill>
              <a:latin typeface="Times New Roman" panose="02020603050405020304" pitchFamily="18" charset="0"/>
              <a:ea typeface="msgothic" charset="0"/>
              <a:cs typeface="Times New Roman" panose="02020603050405020304" pitchFamily="18" charset="0"/>
            </a:endParaRPr>
          </a:p>
        </p:txBody>
      </p:sp>
      <p:sp>
        <p:nvSpPr>
          <p:cNvPr id="24586" name="Line 10"/>
          <p:cNvSpPr>
            <a:spLocks noChangeShapeType="1"/>
          </p:cNvSpPr>
          <p:nvPr/>
        </p:nvSpPr>
        <p:spPr bwMode="auto">
          <a:xfrm flipH="1">
            <a:off x="6019800" y="4070877"/>
            <a:ext cx="917575" cy="1588"/>
          </a:xfrm>
          <a:prstGeom prst="line">
            <a:avLst/>
          </a:prstGeom>
          <a:noFill/>
          <a:ln w="25560">
            <a:solidFill>
              <a:srgbClr val="990000"/>
            </a:solidFill>
            <a:miter lim="800000"/>
            <a:headEnd/>
            <a:tailEnd type="triangle" w="med" len="med"/>
          </a:ln>
          <a:effectLst/>
        </p:spPr>
        <p:txBody>
          <a:bodyPr/>
          <a:lstStyle/>
          <a:p>
            <a:endParaRPr lang="en-US" sz="2000" b="1">
              <a:solidFill>
                <a:srgbClr val="990000"/>
              </a:solidFill>
              <a:latin typeface="Times New Roman" panose="02020603050405020304" pitchFamily="18" charset="0"/>
              <a:cs typeface="Times New Roman" panose="02020603050405020304" pitchFamily="18" charset="0"/>
            </a:endParaRPr>
          </a:p>
        </p:txBody>
      </p:sp>
      <p:sp>
        <p:nvSpPr>
          <p:cNvPr id="24587" name="Text Box 11"/>
          <p:cNvSpPr txBox="1">
            <a:spLocks noChangeArrowheads="1"/>
          </p:cNvSpPr>
          <p:nvPr/>
        </p:nvSpPr>
        <p:spPr bwMode="auto">
          <a:xfrm>
            <a:off x="593165" y="4431282"/>
            <a:ext cx="951199"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990000"/>
                </a:solidFill>
                <a:latin typeface="Times New Roman" panose="02020603050405020304" pitchFamily="18" charset="0"/>
                <a:ea typeface="msgothic" charset="0"/>
                <a:cs typeface="Times New Roman" panose="02020603050405020304" pitchFamily="18" charset="0"/>
              </a:rPr>
              <a:t>强符号</a:t>
            </a:r>
            <a:endParaRPr lang="en-GB" sz="2000" b="1" dirty="0">
              <a:solidFill>
                <a:srgbClr val="990000"/>
              </a:solidFill>
              <a:latin typeface="Times New Roman" panose="02020603050405020304" pitchFamily="18" charset="0"/>
              <a:ea typeface="msgothic" charset="0"/>
              <a:cs typeface="Times New Roman" panose="02020603050405020304" pitchFamily="18" charset="0"/>
            </a:endParaRPr>
          </a:p>
        </p:txBody>
      </p:sp>
      <p:sp>
        <p:nvSpPr>
          <p:cNvPr id="24588"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tailEn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24589" name="Text Box 13"/>
          <p:cNvSpPr txBox="1">
            <a:spLocks noChangeArrowheads="1"/>
          </p:cNvSpPr>
          <p:nvPr/>
        </p:nvSpPr>
        <p:spPr bwMode="auto">
          <a:xfrm>
            <a:off x="612714" y="3889415"/>
            <a:ext cx="951199"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990000"/>
                </a:solidFill>
                <a:latin typeface="Times New Roman" panose="02020603050405020304" pitchFamily="18" charset="0"/>
                <a:ea typeface="msgothic" charset="0"/>
                <a:cs typeface="Times New Roman" panose="02020603050405020304" pitchFamily="18" charset="0"/>
              </a:rPr>
              <a:t>强符号</a:t>
            </a:r>
            <a:endParaRPr lang="en-GB" sz="2000" b="1" dirty="0">
              <a:solidFill>
                <a:srgbClr val="990000"/>
              </a:solidFill>
              <a:latin typeface="Times New Roman" panose="02020603050405020304" pitchFamily="18" charset="0"/>
              <a:ea typeface="msgothic" charset="0"/>
              <a:cs typeface="Times New Roman" panose="02020603050405020304" pitchFamily="18" charset="0"/>
            </a:endParaRPr>
          </a:p>
        </p:txBody>
      </p:sp>
      <p:sp>
        <p:nvSpPr>
          <p:cNvPr id="24590"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tailEnd/>
          </a:ln>
          <a:effectLst/>
        </p:spPr>
        <p:txBody>
          <a:bodyPr/>
          <a:lstStyle/>
          <a:p>
            <a:endParaRPr lang="en-US" sz="2000" b="1">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规则</a:t>
            </a:r>
            <a:r>
              <a:rPr lang="en-GB" dirty="0"/>
              <a:t> 1:</a:t>
            </a:r>
            <a:r>
              <a:rPr lang="zh-CN" altLang="en-US" dirty="0"/>
              <a:t>不允许多个同名的强符号</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每个强符号只能定义一次</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否则</a:t>
            </a:r>
            <a:r>
              <a:rPr lang="en-GB" dirty="0"/>
              <a:t>: </a:t>
            </a:r>
            <a:r>
              <a:rPr lang="zh-CN" altLang="en-US" dirty="0"/>
              <a:t>链接器错误</a:t>
            </a:r>
            <a:endParaRPr lang="en-GB" dirty="0"/>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规则 </a:t>
            </a:r>
            <a:r>
              <a:rPr lang="en-GB" dirty="0"/>
              <a:t>2:</a:t>
            </a:r>
            <a:r>
              <a:rPr lang="zh-CN" altLang="en-US" dirty="0"/>
              <a:t>若有一个强符号和多个弱符号同名，则选择强符号</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C00000"/>
                </a:solidFill>
              </a:rPr>
              <a:t>对弱符号的引用将被解析为强符号</a:t>
            </a:r>
            <a:endParaRPr lang="en-GB" b="1" dirty="0">
              <a:solidFill>
                <a:srgbClr val="C00000"/>
              </a:solidFill>
            </a:endParaRP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规则 </a:t>
            </a:r>
            <a:r>
              <a:rPr lang="en-GB" dirty="0"/>
              <a:t>3:</a:t>
            </a:r>
            <a:r>
              <a:rPr lang="zh-CN" altLang="en-US" dirty="0"/>
              <a:t>如果有多个弱符号，选择任意一个</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b="1" dirty="0" err="1">
                <a:latin typeface="Courier New" pitchFamily="49" charset="0"/>
              </a:rPr>
              <a:t>gcc</a:t>
            </a:r>
            <a:r>
              <a:rPr lang="en-GB" altLang="zh-CN" b="1" dirty="0">
                <a:latin typeface="Courier New" pitchFamily="49" charset="0"/>
              </a:rPr>
              <a:t> –</a:t>
            </a:r>
            <a:r>
              <a:rPr lang="en-GB" altLang="zh-CN" b="1" dirty="0" err="1">
                <a:latin typeface="Courier New" pitchFamily="49" charset="0"/>
              </a:rPr>
              <a:t>fno</a:t>
            </a:r>
            <a:r>
              <a:rPr lang="en-GB" altLang="zh-CN" b="1" dirty="0">
                <a:latin typeface="Courier New" pitchFamily="49" charset="0"/>
              </a:rPr>
              <a:t>-common</a:t>
            </a:r>
            <a:r>
              <a:rPr lang="zh-CN" altLang="en-US" dirty="0"/>
              <a:t>：对多重定义的全局符号报错</a:t>
            </a:r>
            <a:endParaRPr lang="en-US" altLang="zh-CN"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b="1" dirty="0" err="1">
                <a:latin typeface="Courier New" pitchFamily="49" charset="0"/>
              </a:rPr>
              <a:t>gcc</a:t>
            </a:r>
            <a:r>
              <a:rPr lang="en-US" altLang="zh-CN" b="1" dirty="0">
                <a:latin typeface="Courier New" pitchFamily="49" charset="0"/>
              </a:rPr>
              <a:t> –</a:t>
            </a:r>
            <a:r>
              <a:rPr lang="en-US" altLang="zh-CN" b="1" dirty="0" err="1">
                <a:latin typeface="Courier New" pitchFamily="49" charset="0"/>
              </a:rPr>
              <a:t>Werror</a:t>
            </a:r>
            <a:r>
              <a:rPr lang="zh-CN" altLang="en-US" b="1" dirty="0">
                <a:latin typeface="Courier New" pitchFamily="49" charset="0"/>
              </a:rPr>
              <a:t>：</a:t>
            </a:r>
            <a:r>
              <a:rPr lang="zh-CN" altLang="en-US" dirty="0"/>
              <a:t>所有警告都变为错误</a:t>
            </a:r>
            <a:endParaRPr lang="en-GB" dirty="0"/>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p>
        </p:txBody>
      </p:sp>
      <p:sp>
        <p:nvSpPr>
          <p:cNvPr id="2560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链接器的符号处理规则</a:t>
            </a:r>
            <a:endParaRPr lang="en-GB"/>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链接</a:t>
            </a:r>
            <a:endParaRPr lang="en-US" altLang="zh-CN" dirty="0"/>
          </a:p>
          <a:p>
            <a:r>
              <a:rPr lang="zh-CN" altLang="en-US" dirty="0">
                <a:solidFill>
                  <a:schemeClr val="bg1">
                    <a:lumMod val="75000"/>
                  </a:schemeClr>
                </a:solidFill>
              </a:rPr>
              <a:t>案例学习</a:t>
            </a:r>
            <a:r>
              <a:rPr lang="en-US" dirty="0">
                <a:solidFill>
                  <a:schemeClr val="bg1">
                    <a:lumMod val="75000"/>
                  </a:schemeClr>
                </a:solidFill>
              </a:rPr>
              <a:t>: </a:t>
            </a:r>
            <a:r>
              <a:rPr lang="zh-CN" altLang="en-US" dirty="0">
                <a:solidFill>
                  <a:schemeClr val="bg1">
                    <a:lumMod val="75000"/>
                  </a:schemeClr>
                </a:solidFill>
              </a:rPr>
              <a:t>库打桩机制</a:t>
            </a:r>
            <a:endParaRPr lang="en-US" altLang="zh-CN" dirty="0">
              <a:solidFill>
                <a:schemeClr val="bg1">
                  <a:lumMod val="75000"/>
                </a:schemeClr>
              </a:solidFill>
            </a:endParaRPr>
          </a:p>
          <a:p>
            <a:endParaRPr lang="en-US" altLang="zh-CN" dirty="0">
              <a:solidFill>
                <a:schemeClr val="bg1">
                  <a:lumMod val="75000"/>
                </a:schemeClr>
              </a:solidFill>
            </a:endParaRPr>
          </a:p>
          <a:p>
            <a:r>
              <a:rPr lang="zh-CN" altLang="en-US" dirty="0">
                <a:solidFill>
                  <a:srgbClr val="0000CC"/>
                </a:solidFill>
              </a:rPr>
              <a:t>两个重要工具：</a:t>
            </a:r>
            <a:endParaRPr lang="en-US" altLang="zh-CN" dirty="0">
              <a:solidFill>
                <a:srgbClr val="0000CC"/>
              </a:solidFill>
            </a:endParaRPr>
          </a:p>
          <a:p>
            <a:pPr lvl="1"/>
            <a:r>
              <a:rPr lang="en-US" altLang="zh-CN" dirty="0" err="1">
                <a:solidFill>
                  <a:srgbClr val="0000CC"/>
                </a:solidFill>
              </a:rPr>
              <a:t>objdump</a:t>
            </a:r>
            <a:endParaRPr lang="en-US" altLang="zh-CN" dirty="0">
              <a:solidFill>
                <a:srgbClr val="0000CC"/>
              </a:solidFill>
            </a:endParaRPr>
          </a:p>
          <a:p>
            <a:pPr marL="914400" lvl="2" indent="0">
              <a:buNone/>
            </a:pPr>
            <a:r>
              <a:rPr lang="en-US" altLang="zh-CN" dirty="0">
                <a:solidFill>
                  <a:schemeClr val="bg1">
                    <a:lumMod val="75000"/>
                  </a:schemeClr>
                </a:solidFill>
                <a:hlinkClick r:id="rId3"/>
              </a:rPr>
              <a:t>http://manpages.ubuntu.com/manpages/hirsute/en/man1/objdump.1.html</a:t>
            </a:r>
            <a:endParaRPr lang="en-US" altLang="zh-CN" dirty="0">
              <a:solidFill>
                <a:schemeClr val="bg1">
                  <a:lumMod val="75000"/>
                </a:schemeClr>
              </a:solidFill>
            </a:endParaRPr>
          </a:p>
          <a:p>
            <a:pPr lvl="1"/>
            <a:r>
              <a:rPr lang="en-US" altLang="zh-CN" dirty="0" err="1">
                <a:solidFill>
                  <a:srgbClr val="0000CC"/>
                </a:solidFill>
              </a:rPr>
              <a:t>readelf</a:t>
            </a:r>
            <a:endParaRPr lang="en-US" altLang="zh-CN" dirty="0">
              <a:solidFill>
                <a:srgbClr val="0000CC"/>
              </a:solidFill>
            </a:endParaRPr>
          </a:p>
          <a:p>
            <a:endParaRPr lang="en-US" altLang="zh-CN" dirty="0">
              <a:solidFill>
                <a:schemeClr val="bg1">
                  <a:lumMod val="75000"/>
                </a:schemeClr>
              </a:solidFill>
            </a:endParaRPr>
          </a:p>
          <a:p>
            <a:pPr lvl="1"/>
            <a:endParaRPr lang="en-US" dirty="0">
              <a:solidFill>
                <a:schemeClr val="bg1">
                  <a:lumMod val="75000"/>
                </a:schemeClr>
              </a:solidFill>
            </a:endParaRPr>
          </a:p>
        </p:txBody>
      </p:sp>
      <p:sp>
        <p:nvSpPr>
          <p:cNvPr id="2" name="Title 1"/>
          <p:cNvSpPr>
            <a:spLocks noGrp="1"/>
          </p:cNvSpPr>
          <p:nvPr>
            <p:ph type="title"/>
          </p:nvPr>
        </p:nvSpPr>
        <p:spPr/>
        <p:txBody>
          <a:bodyPr/>
          <a:lstStyle/>
          <a:p>
            <a:r>
              <a:rPr lang="zh-CN" altLang="en-US"/>
              <a:t>要点</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内容占位符 1">
            <a:extLst>
              <a:ext uri="{FF2B5EF4-FFF2-40B4-BE49-F238E27FC236}">
                <a16:creationId xmlns:a16="http://schemas.microsoft.com/office/drawing/2014/main" id="{A5ABCC71-34A8-465A-9528-C9A670AABB47}"/>
              </a:ext>
            </a:extLst>
          </p:cNvPr>
          <p:cNvSpPr>
            <a:spLocks noGrp="1"/>
          </p:cNvSpPr>
          <p:nvPr>
            <p:ph idx="1"/>
          </p:nvPr>
        </p:nvSpPr>
        <p:spPr/>
        <p:txBody>
          <a:bodyPr/>
          <a:lstStyle/>
          <a:p>
            <a:endParaRPr lang="zh-CN" altLang="en-US" dirty="0"/>
          </a:p>
        </p:txBody>
      </p:sp>
      <p:sp>
        <p:nvSpPr>
          <p:cNvPr id="2662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链接器谜题</a:t>
            </a:r>
            <a:endParaRPr lang="en-GB"/>
          </a:p>
        </p:txBody>
      </p:sp>
      <p:sp>
        <p:nvSpPr>
          <p:cNvPr id="26626" name="Text Box 2"/>
          <p:cNvSpPr txBox="1">
            <a:spLocks noChangeArrowheads="1"/>
          </p:cNvSpPr>
          <p:nvPr/>
        </p:nvSpPr>
        <p:spPr bwMode="auto">
          <a:xfrm>
            <a:off x="533400" y="2165350"/>
            <a:ext cx="1250375"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p1() {}</a:t>
            </a:r>
          </a:p>
        </p:txBody>
      </p:sp>
      <p:sp>
        <p:nvSpPr>
          <p:cNvPr id="26627" name="Text Box 3"/>
          <p:cNvSpPr txBox="1">
            <a:spLocks noChangeArrowheads="1"/>
          </p:cNvSpPr>
          <p:nvPr/>
        </p:nvSpPr>
        <p:spPr bwMode="auto">
          <a:xfrm>
            <a:off x="1983961" y="2165350"/>
            <a:ext cx="1687926"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p2() {}</a:t>
            </a:r>
          </a:p>
        </p:txBody>
      </p:sp>
      <p:sp>
        <p:nvSpPr>
          <p:cNvPr id="26628" name="Text Box 4"/>
          <p:cNvSpPr txBox="1">
            <a:spLocks noChangeArrowheads="1"/>
          </p:cNvSpPr>
          <p:nvPr/>
        </p:nvSpPr>
        <p:spPr bwMode="auto">
          <a:xfrm>
            <a:off x="533400" y="3079750"/>
            <a:ext cx="1250375" cy="96244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p1() {}</a:t>
            </a:r>
          </a:p>
        </p:txBody>
      </p:sp>
      <p:sp>
        <p:nvSpPr>
          <p:cNvPr id="26629" name="Text Box 5"/>
          <p:cNvSpPr txBox="1">
            <a:spLocks noChangeArrowheads="1"/>
          </p:cNvSpPr>
          <p:nvPr/>
        </p:nvSpPr>
        <p:spPr bwMode="auto">
          <a:xfrm>
            <a:off x="1983961" y="3079750"/>
            <a:ext cx="1687926"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p2() {}</a:t>
            </a:r>
          </a:p>
        </p:txBody>
      </p:sp>
      <p:sp>
        <p:nvSpPr>
          <p:cNvPr id="26630" name="Text Box 6"/>
          <p:cNvSpPr txBox="1">
            <a:spLocks noChangeArrowheads="1"/>
          </p:cNvSpPr>
          <p:nvPr/>
        </p:nvSpPr>
        <p:spPr bwMode="auto">
          <a:xfrm>
            <a:off x="533400" y="4129088"/>
            <a:ext cx="1250375" cy="96244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p1() {}</a:t>
            </a:r>
          </a:p>
        </p:txBody>
      </p:sp>
      <p:sp>
        <p:nvSpPr>
          <p:cNvPr id="26631" name="Text Box 7"/>
          <p:cNvSpPr txBox="1">
            <a:spLocks noChangeArrowheads="1"/>
          </p:cNvSpPr>
          <p:nvPr/>
        </p:nvSpPr>
        <p:spPr bwMode="auto">
          <a:xfrm>
            <a:off x="1983961" y="4129088"/>
            <a:ext cx="1687926"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p2() {}</a:t>
            </a:r>
          </a:p>
        </p:txBody>
      </p:sp>
      <p:sp>
        <p:nvSpPr>
          <p:cNvPr id="26632" name="Text Box 8"/>
          <p:cNvSpPr txBox="1">
            <a:spLocks noChangeArrowheads="1"/>
          </p:cNvSpPr>
          <p:nvPr/>
        </p:nvSpPr>
        <p:spPr bwMode="auto">
          <a:xfrm>
            <a:off x="533400" y="5195888"/>
            <a:ext cx="1250375"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p1() {}</a:t>
            </a:r>
          </a:p>
        </p:txBody>
      </p:sp>
      <p:sp>
        <p:nvSpPr>
          <p:cNvPr id="26633" name="Text Box 9"/>
          <p:cNvSpPr txBox="1">
            <a:spLocks noChangeArrowheads="1"/>
          </p:cNvSpPr>
          <p:nvPr/>
        </p:nvSpPr>
        <p:spPr bwMode="auto">
          <a:xfrm>
            <a:off x="1983961" y="5200459"/>
            <a:ext cx="1687926"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微软雅黑" panose="020B0503020204020204" pitchFamily="34" charset="-122"/>
                <a:cs typeface="Times New Roman" panose="02020603050405020304" pitchFamily="18" charset="0"/>
              </a:rPr>
              <a:t>int</a:t>
            </a:r>
            <a:r>
              <a:rPr lang="en-GB" sz="2000" b="1" dirty="0">
                <a:latin typeface="Times New Roman" panose="02020603050405020304" pitchFamily="18" charset="0"/>
                <a:ea typeface="微软雅黑" panose="020B0503020204020204" pitchFamily="34" charset="-122"/>
                <a:cs typeface="Times New Roman" panose="02020603050405020304" pitchFamily="18" charset="0"/>
              </a:rPr>
              <a: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p2() {}</a:t>
            </a:r>
          </a:p>
        </p:txBody>
      </p:sp>
      <p:sp>
        <p:nvSpPr>
          <p:cNvPr id="26634" name="Text Box 10"/>
          <p:cNvSpPr txBox="1">
            <a:spLocks noChangeArrowheads="1"/>
          </p:cNvSpPr>
          <p:nvPr/>
        </p:nvSpPr>
        <p:spPr bwMode="auto">
          <a:xfrm>
            <a:off x="533400" y="1174750"/>
            <a:ext cx="1250375"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p1() {}</a:t>
            </a:r>
          </a:p>
        </p:txBody>
      </p:sp>
      <p:sp>
        <p:nvSpPr>
          <p:cNvPr id="26635" name="Text Box 11"/>
          <p:cNvSpPr txBox="1">
            <a:spLocks noChangeArrowheads="1"/>
          </p:cNvSpPr>
          <p:nvPr/>
        </p:nvSpPr>
        <p:spPr bwMode="auto">
          <a:xfrm>
            <a:off x="1983961" y="1174750"/>
            <a:ext cx="1687926" cy="67313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latin typeface="Times New Roman" panose="02020603050405020304" pitchFamily="18" charset="0"/>
              <a:ea typeface="微软雅黑" panose="020B0503020204020204" pitchFamily="34" charset="-122"/>
              <a:cs typeface="Times New Roman" panose="02020603050405020304" pitchFamily="18"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p1() {}</a:t>
            </a:r>
          </a:p>
        </p:txBody>
      </p:sp>
      <p:sp>
        <p:nvSpPr>
          <p:cNvPr id="26636" name="Text Box 12"/>
          <p:cNvSpPr txBox="1">
            <a:spLocks noChangeArrowheads="1"/>
          </p:cNvSpPr>
          <p:nvPr/>
        </p:nvSpPr>
        <p:spPr bwMode="auto">
          <a:xfrm>
            <a:off x="3886758" y="1173691"/>
            <a:ext cx="3349292"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链接时错误</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两个强符号</a:t>
            </a:r>
            <a:r>
              <a:rPr lang="en-GB" sz="2000" b="1" dirty="0">
                <a:latin typeface="Times New Roman" panose="02020603050405020304" pitchFamily="18" charset="0"/>
                <a:ea typeface="微软雅黑" panose="020B0503020204020204" pitchFamily="34" charset="-122"/>
                <a:cs typeface="Times New Roman" panose="02020603050405020304" pitchFamily="18" charset="0"/>
              </a:rPr>
              <a:t>(p1)</a:t>
            </a:r>
          </a:p>
        </p:txBody>
      </p:sp>
      <p:sp>
        <p:nvSpPr>
          <p:cNvPr id="26637" name="Text Box 13"/>
          <p:cNvSpPr txBox="1">
            <a:spLocks noChangeArrowheads="1"/>
          </p:cNvSpPr>
          <p:nvPr/>
        </p:nvSpPr>
        <p:spPr bwMode="auto">
          <a:xfrm>
            <a:off x="3794125" y="2159000"/>
            <a:ext cx="4840084" cy="697756"/>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对 </a:t>
            </a:r>
            <a:r>
              <a:rPr lang="en-GB" sz="2000" b="1" dirty="0">
                <a:latin typeface="Times New Roman" panose="02020603050405020304" pitchFamily="18" charset="0"/>
                <a:ea typeface="微软雅黑" panose="020B0503020204020204" pitchFamily="34" charset="-122"/>
                <a:cs typeface="Times New Roman" panose="02020603050405020304" pitchFamily="18" charset="0"/>
              </a:rPr>
              <a:t>x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的引用将指向同一个未初始化的 </a:t>
            </a:r>
            <a:r>
              <a:rPr lang="en-GB" sz="2000" b="1" dirty="0">
                <a:latin typeface="Times New Roman" panose="02020603050405020304" pitchFamily="18" charset="0"/>
                <a:ea typeface="微软雅黑" panose="020B0503020204020204" pitchFamily="34" charset="-122"/>
                <a:cs typeface="Times New Roman" panose="02020603050405020304" pitchFamily="18" charset="0"/>
              </a:rPr>
              <a:t>int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x</a:t>
            </a:r>
            <a:endParaRPr lang="en-GB" sz="20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你真想这样 </a:t>
            </a:r>
            <a:r>
              <a:rPr lang="en-GB"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6638" name="Text Box 14"/>
          <p:cNvSpPr txBox="1">
            <a:spLocks noChangeArrowheads="1"/>
          </p:cNvSpPr>
          <p:nvPr/>
        </p:nvSpPr>
        <p:spPr bwMode="auto">
          <a:xfrm>
            <a:off x="3794125" y="3078054"/>
            <a:ext cx="3786912"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p2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中如对</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写入，</a:t>
            </a:r>
            <a:r>
              <a:rPr lang="zh-CN" altLang="en-US"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可能覆盖</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39" name="Text Box 15"/>
          <p:cNvSpPr txBox="1">
            <a:spLocks noChangeArrowheads="1"/>
          </p:cNvSpPr>
          <p:nvPr/>
        </p:nvSpPr>
        <p:spPr bwMode="auto">
          <a:xfrm>
            <a:off x="3829050" y="4140200"/>
            <a:ext cx="3786912"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p2</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中如对</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写入，</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必将覆盖</a:t>
            </a:r>
            <a:r>
              <a:rPr lang="en-GB" sz="2000" b="1">
                <a:latin typeface="Times New Roman" panose="02020603050405020304" pitchFamily="18" charset="0"/>
                <a:ea typeface="微软雅黑" panose="020B0503020204020204" pitchFamily="34" charset="-122"/>
                <a:cs typeface="Times New Roman" panose="02020603050405020304" pitchFamily="18" charset="0"/>
              </a:rPr>
              <a:t>y</a:t>
            </a:r>
            <a:r>
              <a:rPr lang="en-GB" sz="2000" b="1" smtClean="0">
                <a:latin typeface="Times New Roman" panose="02020603050405020304" pitchFamily="18" charset="0"/>
                <a:ea typeface="微软雅黑" panose="020B0503020204020204" pitchFamily="34" charset="-122"/>
                <a:cs typeface="Times New Roman" panose="02020603050405020304" pitchFamily="18" charset="0"/>
              </a:rPr>
              <a:t>！</a:t>
            </a:r>
            <a:endPar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41" name="Text Box 17"/>
          <p:cNvSpPr txBox="1">
            <a:spLocks noChangeArrowheads="1"/>
          </p:cNvSpPr>
          <p:nvPr/>
        </p:nvSpPr>
        <p:spPr bwMode="auto">
          <a:xfrm>
            <a:off x="2286000" y="5888712"/>
            <a:ext cx="6019800" cy="833821"/>
          </a:xfrm>
          <a:prstGeom prst="rect">
            <a:avLst/>
          </a:prstGeom>
          <a:solidFill>
            <a:srgbClr val="FFC000"/>
          </a:solidFill>
          <a:ln w="9525">
            <a:noFill/>
            <a:round/>
            <a:headEnd/>
            <a:tailEnd/>
          </a:ln>
          <a:effectLst>
            <a:outerShdw blurRad="50800" dist="38100" dir="18900000" algn="bl" rotWithShape="0">
              <a:prstClr val="black">
                <a:alpha val="40000"/>
              </a:prstClr>
            </a:outerShdw>
          </a:effectLst>
        </p:spPr>
        <p:txBody>
          <a:bodyPr wrap="square" lIns="90000" tIns="46800" rIns="90000" bIns="46800">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噩梦场景</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两个同名弱符号，由不同的编译器来编译会采用不同的排列规则</a:t>
            </a:r>
            <a:r>
              <a:rPr lang="en-GB" sz="2400" b="1"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26642" name="Text Box 18"/>
          <p:cNvSpPr txBox="1">
            <a:spLocks noChangeArrowheads="1"/>
          </p:cNvSpPr>
          <p:nvPr/>
        </p:nvSpPr>
        <p:spPr bwMode="auto">
          <a:xfrm>
            <a:off x="3824287" y="5159375"/>
            <a:ext cx="4157205"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对</a:t>
            </a:r>
            <a:r>
              <a:rPr lang="en-GB" sz="2000" b="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的引用将指向相同的初始化变量</a:t>
            </a:r>
            <a:endParaRPr lang="en-GB"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6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6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6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6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6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626" grpId="0" animBg="1"/>
      <p:bldP spid="26627" grpId="0" animBg="1"/>
      <p:bldP spid="26628" grpId="0" animBg="1"/>
      <p:bldP spid="26629" grpId="0" animBg="1"/>
      <p:bldP spid="26630" grpId="0" animBg="1"/>
      <p:bldP spid="26631" grpId="0" animBg="1"/>
      <p:bldP spid="26632" grpId="0" animBg="1"/>
      <p:bldP spid="26633" grpId="0" animBg="1"/>
      <p:bldP spid="26636" grpId="0"/>
      <p:bldP spid="26637" grpId="0"/>
      <p:bldP spid="26638" grpId="0"/>
      <p:bldP spid="26639" grpId="0"/>
      <p:bldP spid="26641" grpId="0" animBg="1"/>
      <p:bldP spid="266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避免：如果能的话</a:t>
            </a:r>
            <a:endParaRPr lang="en-US" dirty="0"/>
          </a:p>
          <a:p>
            <a:r>
              <a:rPr lang="zh-CN" altLang="en-US" dirty="0"/>
              <a:t>否则</a:t>
            </a:r>
            <a:endParaRPr lang="en-US" dirty="0"/>
          </a:p>
          <a:p>
            <a:pPr lvl="1"/>
            <a:r>
              <a:rPr lang="zh-CN" altLang="en-US" dirty="0"/>
              <a:t>如果可以，使用</a:t>
            </a:r>
            <a:r>
              <a:rPr lang="en-US" dirty="0"/>
              <a:t> </a:t>
            </a:r>
            <a:r>
              <a:rPr lang="en-US" b="1" dirty="0">
                <a:latin typeface="Courier New" pitchFamily="49" charset="0"/>
                <a:cs typeface="Courier New" pitchFamily="49" charset="0"/>
              </a:rPr>
              <a:t>static</a:t>
            </a:r>
            <a:endParaRPr lang="en-US" dirty="0"/>
          </a:p>
          <a:p>
            <a:pPr lvl="1"/>
            <a:r>
              <a:rPr lang="zh-CN" altLang="en-US" dirty="0"/>
              <a:t>定义时初始化它</a:t>
            </a:r>
            <a:endParaRPr lang="en-US" dirty="0"/>
          </a:p>
          <a:p>
            <a:pPr lvl="1"/>
            <a:r>
              <a:rPr lang="zh-CN" altLang="en-US" dirty="0"/>
              <a:t>使用</a:t>
            </a:r>
            <a:r>
              <a:rPr lang="en-US" dirty="0"/>
              <a:t> </a:t>
            </a:r>
            <a:r>
              <a:rPr lang="en-US" b="1" dirty="0">
                <a:latin typeface="Courier New" pitchFamily="49" charset="0"/>
                <a:cs typeface="Courier New" pitchFamily="49" charset="0"/>
              </a:rPr>
              <a:t>extern</a:t>
            </a:r>
            <a:r>
              <a:rPr lang="en-US" dirty="0"/>
              <a:t> </a:t>
            </a:r>
            <a:r>
              <a:rPr lang="zh-CN" altLang="en-US" dirty="0"/>
              <a:t>声明引用的外部全局符号</a:t>
            </a:r>
            <a:endParaRPr lang="en-US" dirty="0"/>
          </a:p>
        </p:txBody>
      </p:sp>
      <p:sp>
        <p:nvSpPr>
          <p:cNvPr id="2" name="Title 1"/>
          <p:cNvSpPr>
            <a:spLocks noGrp="1"/>
          </p:cNvSpPr>
          <p:nvPr>
            <p:ph type="title"/>
          </p:nvPr>
        </p:nvSpPr>
        <p:spPr/>
        <p:txBody>
          <a:bodyPr/>
          <a:lstStyle/>
          <a:p>
            <a:r>
              <a:rPr lang="zh-CN" altLang="en-US"/>
              <a:t>全局变量</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41BA7D-AB3C-4802-B54B-68352F20FD17}"/>
              </a:ext>
            </a:extLst>
          </p:cNvPr>
          <p:cNvSpPr>
            <a:spLocks noGrp="1"/>
          </p:cNvSpPr>
          <p:nvPr>
            <p:ph idx="1"/>
          </p:nvPr>
        </p:nvSpPr>
        <p:spPr/>
        <p:txBody>
          <a:bodyPr/>
          <a:lstStyle/>
          <a:p>
            <a:pPr marL="0" indent="0">
              <a:buNone/>
            </a:pPr>
            <a:r>
              <a:rPr lang="en-US" altLang="zh-CN" dirty="0"/>
              <a:t> </a:t>
            </a:r>
            <a:endParaRPr lang="zh-CN" altLang="en-US" dirty="0"/>
          </a:p>
        </p:txBody>
      </p:sp>
      <p:sp>
        <p:nvSpPr>
          <p:cNvPr id="18433"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latin typeface="Times New Roman" panose="02020603050405020304" pitchFamily="18" charset="0"/>
                <a:cs typeface="Times New Roman" panose="02020603050405020304" pitchFamily="18" charset="0"/>
              </a:rPr>
              <a:t>链接步骤</a:t>
            </a:r>
            <a:r>
              <a:rPr lang="en-GB" dirty="0">
                <a:latin typeface="Times New Roman" panose="02020603050405020304" pitchFamily="18" charset="0"/>
                <a:cs typeface="Times New Roman" panose="02020603050405020304" pitchFamily="18" charset="0"/>
              </a:rPr>
              <a:t> 2: </a:t>
            </a:r>
            <a:r>
              <a:rPr lang="zh-CN" altLang="en-US" dirty="0">
                <a:latin typeface="Times New Roman" panose="02020603050405020304" pitchFamily="18" charset="0"/>
                <a:cs typeface="Times New Roman" panose="02020603050405020304" pitchFamily="18" charset="0"/>
              </a:rPr>
              <a:t>重定位</a:t>
            </a:r>
            <a:endParaRPr lang="en-GB" dirty="0">
              <a:latin typeface="Times New Roman" panose="02020603050405020304" pitchFamily="18" charset="0"/>
              <a:cs typeface="Times New Roman" panose="02020603050405020304" pitchFamily="18" charset="0"/>
            </a:endParaRPr>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main()</a:t>
            </a:r>
          </a:p>
        </p:txBody>
      </p:sp>
      <p:sp>
        <p:nvSpPr>
          <p:cNvPr id="18435" name="Text Box 3"/>
          <p:cNvSpPr txBox="1">
            <a:spLocks noChangeArrowheads="1"/>
          </p:cNvSpPr>
          <p:nvPr/>
        </p:nvSpPr>
        <p:spPr bwMode="auto">
          <a:xfrm>
            <a:off x="454940" y="3395828"/>
            <a:ext cx="928757"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sum()</a:t>
            </a:r>
          </a:p>
        </p:txBody>
      </p:sp>
      <p:sp>
        <p:nvSpPr>
          <p:cNvPr id="18438" name="Text Box 6"/>
          <p:cNvSpPr txBox="1">
            <a:spLocks noChangeArrowheads="1"/>
          </p:cNvSpPr>
          <p:nvPr/>
        </p:nvSpPr>
        <p:spPr bwMode="auto">
          <a:xfrm>
            <a:off x="472498" y="4738689"/>
            <a:ext cx="829371"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微软雅黑" panose="020B0503020204020204" pitchFamily="34" charset="-122"/>
                <a:cs typeface="Times New Roman" panose="02020603050405020304" pitchFamily="18" charset="0"/>
              </a:rPr>
              <a:t>sum.o</a:t>
            </a:r>
            <a:endParaRPr lang="en-GB"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微软雅黑" panose="020B0503020204020204" pitchFamily="34" charset="-122"/>
                <a:cs typeface="Times New Roman" panose="02020603050405020304" pitchFamily="18" charset="0"/>
              </a:rPr>
              <a:t>int</a:t>
            </a:r>
            <a:r>
              <a:rPr lang="en-GB" sz="2000" b="1" dirty="0">
                <a:latin typeface="Times New Roman" panose="02020603050405020304" pitchFamily="18" charset="0"/>
                <a:ea typeface="微软雅黑" panose="020B0503020204020204" pitchFamily="34" charset="-122"/>
                <a:cs typeface="Times New Roman" panose="02020603050405020304" pitchFamily="18"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System data</a:t>
            </a:r>
          </a:p>
        </p:txBody>
      </p:sp>
      <p:sp>
        <p:nvSpPr>
          <p:cNvPr id="18451" name="Text Box 19"/>
          <p:cNvSpPr txBox="1">
            <a:spLocks noChangeArrowheads="1"/>
          </p:cNvSpPr>
          <p:nvPr/>
        </p:nvSpPr>
        <p:spPr bwMode="auto">
          <a:xfrm>
            <a:off x="389467" y="1306513"/>
            <a:ext cx="2643970"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可重定位目标文件</a:t>
            </a:r>
            <a:endParaRPr lang="en-GB"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55" name="Text Box 23"/>
          <p:cNvSpPr txBox="1">
            <a:spLocks noChangeArrowheads="1"/>
          </p:cNvSpPr>
          <p:nvPr/>
        </p:nvSpPr>
        <p:spPr bwMode="auto">
          <a:xfrm>
            <a:off x="2778299" y="2112963"/>
            <a:ext cx="657850"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.text</a:t>
            </a:r>
          </a:p>
        </p:txBody>
      </p:sp>
      <p:sp>
        <p:nvSpPr>
          <p:cNvPr id="18456" name="Text Box 24"/>
          <p:cNvSpPr txBox="1">
            <a:spLocks noChangeArrowheads="1"/>
          </p:cNvSpPr>
          <p:nvPr/>
        </p:nvSpPr>
        <p:spPr bwMode="auto">
          <a:xfrm>
            <a:off x="2778299" y="2478088"/>
            <a:ext cx="729985"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.data</a:t>
            </a:r>
          </a:p>
        </p:txBody>
      </p:sp>
      <p:sp>
        <p:nvSpPr>
          <p:cNvPr id="18457" name="Text Box 25"/>
          <p:cNvSpPr txBox="1">
            <a:spLocks noChangeArrowheads="1"/>
          </p:cNvSpPr>
          <p:nvPr/>
        </p:nvSpPr>
        <p:spPr bwMode="auto">
          <a:xfrm>
            <a:off x="2778299" y="3741738"/>
            <a:ext cx="657850"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.text</a:t>
            </a:r>
          </a:p>
        </p:txBody>
      </p:sp>
      <p:sp>
        <p:nvSpPr>
          <p:cNvPr id="18458" name="Text Box 26"/>
          <p:cNvSpPr txBox="1">
            <a:spLocks noChangeArrowheads="1"/>
          </p:cNvSpPr>
          <p:nvPr/>
        </p:nvSpPr>
        <p:spPr bwMode="auto">
          <a:xfrm>
            <a:off x="2778299" y="4154488"/>
            <a:ext cx="729985"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.data</a:t>
            </a:r>
          </a:p>
        </p:txBody>
      </p:sp>
      <p:sp>
        <p:nvSpPr>
          <p:cNvPr id="18459" name="Text Box 27"/>
          <p:cNvSpPr txBox="1">
            <a:spLocks noChangeArrowheads="1"/>
          </p:cNvSpPr>
          <p:nvPr/>
        </p:nvSpPr>
        <p:spPr bwMode="auto">
          <a:xfrm>
            <a:off x="2778299" y="5103813"/>
            <a:ext cx="657850"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.text</a:t>
            </a:r>
          </a:p>
        </p:txBody>
      </p:sp>
      <p:grpSp>
        <p:nvGrpSpPr>
          <p:cNvPr id="2" name="Group 1"/>
          <p:cNvGrpSpPr/>
          <p:nvPr/>
        </p:nvGrpSpPr>
        <p:grpSpPr>
          <a:xfrm>
            <a:off x="4038600" y="1306513"/>
            <a:ext cx="4759798" cy="4635499"/>
            <a:chOff x="4038600" y="1306513"/>
            <a:chExt cx="4759798" cy="4635499"/>
          </a:xfrm>
        </p:grpSpPr>
        <p:sp>
          <p:nvSpPr>
            <p:cNvPr id="18440" name="Rectangle 8"/>
            <p:cNvSpPr>
              <a:spLocks noChangeArrowheads="1"/>
            </p:cNvSpPr>
            <p:nvPr/>
          </p:nvSpPr>
          <p:spPr bwMode="auto">
            <a:xfrm>
              <a:off x="5231591" y="1956595"/>
              <a:ext cx="2422525" cy="672306"/>
            </a:xfrm>
            <a:prstGeom prst="rect">
              <a:avLst/>
            </a:prstGeom>
            <a:solidFill>
              <a:srgbClr val="FFFFFF"/>
            </a:solidFill>
            <a:ln w="25560">
              <a:solidFill>
                <a:schemeClr val="tx1"/>
              </a:solidFill>
              <a:miter lim="800000"/>
              <a:headEnd/>
              <a:tailEnd/>
            </a:ln>
            <a:effectLst/>
          </p:spPr>
          <p:txBody>
            <a:bodyPr wrap="squar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Headers</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ELF</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头</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程序头表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GB"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um</a:t>
              </a:r>
              <a:r>
                <a:rPr lang="en-GB" sz="20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8443" name="Text Box 11"/>
            <p:cNvSpPr txBox="1">
              <a:spLocks noChangeArrowheads="1"/>
            </p:cNvSpPr>
            <p:nvPr/>
          </p:nvSpPr>
          <p:spPr bwMode="auto">
            <a:xfrm>
              <a:off x="4694237" y="1927965"/>
              <a:ext cx="309998"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More system code</a:t>
              </a:r>
            </a:p>
          </p:txBody>
        </p:sp>
        <p:sp>
          <p:nvSpPr>
            <p:cNvPr id="18452" name="Text Box 20"/>
            <p:cNvSpPr txBox="1">
              <a:spLocks noChangeArrowheads="1"/>
            </p:cNvSpPr>
            <p:nvPr/>
          </p:nvSpPr>
          <p:spPr bwMode="auto">
            <a:xfrm>
              <a:off x="5105400" y="1306513"/>
              <a:ext cx="2336194"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可执行目标文件</a:t>
              </a:r>
              <a:endParaRPr lang="en-GB"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53" name="AutoShape 21"/>
            <p:cNvSpPr>
              <a:spLocks/>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headEnd/>
              <a:tailEnd/>
            </a:ln>
            <a:effectLst/>
          </p:spPr>
          <p:txBody>
            <a:bodyPr wrap="none" anchor="ctr"/>
            <a:lstStyle/>
            <a:p>
              <a:endParaRPr 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54" name="Text Box 22"/>
            <p:cNvSpPr txBox="1">
              <a:spLocks noChangeArrowheads="1"/>
            </p:cNvSpPr>
            <p:nvPr/>
          </p:nvSpPr>
          <p:spPr bwMode="auto">
            <a:xfrm>
              <a:off x="8068413" y="3224742"/>
              <a:ext cx="657850"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微软雅黑" panose="020B0503020204020204" pitchFamily="34" charset="-122"/>
                  <a:cs typeface="Times New Roman" panose="02020603050405020304" pitchFamily="18"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GB" sz="2000" b="1" dirty="0" err="1">
                  <a:latin typeface="Times New Roman" panose="02020603050405020304" pitchFamily="18" charset="0"/>
                  <a:ea typeface="微软雅黑" panose="020B0503020204020204" pitchFamily="34" charset="-122"/>
                  <a:cs typeface="Times New Roman" panose="02020603050405020304" pitchFamily="18" charset="0"/>
                </a:rPr>
                <a:t>symtab</a:t>
              </a:r>
              <a:endParaRPr lang="en-GB"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.debug</a:t>
              </a:r>
            </a:p>
          </p:txBody>
        </p:sp>
        <p:sp>
          <p:nvSpPr>
            <p:cNvPr id="18463" name="AutoShape 31"/>
            <p:cNvSpPr>
              <a:spLocks/>
            </p:cNvSpPr>
            <p:nvPr/>
          </p:nvSpPr>
          <p:spPr bwMode="auto">
            <a:xfrm>
              <a:off x="7730316" y="4557713"/>
              <a:ext cx="304800" cy="676275"/>
            </a:xfrm>
            <a:prstGeom prst="rightBrace">
              <a:avLst>
                <a:gd name="adj1" fmla="val 18490"/>
                <a:gd name="adj2" fmla="val 50000"/>
              </a:avLst>
            </a:prstGeom>
            <a:noFill/>
            <a:ln w="25560">
              <a:solidFill>
                <a:schemeClr val="tx1"/>
              </a:solidFill>
              <a:miter lim="800000"/>
              <a:headEnd/>
              <a:tailEnd/>
            </a:ln>
            <a:effectLst/>
          </p:spPr>
          <p:txBody>
            <a:bodyPr wrap="none" anchor="ctr"/>
            <a:lstStyle/>
            <a:p>
              <a:endParaRPr 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64" name="Text Box 32"/>
            <p:cNvSpPr txBox="1">
              <a:spLocks noChangeArrowheads="1"/>
            </p:cNvSpPr>
            <p:nvPr/>
          </p:nvSpPr>
          <p:spPr bwMode="auto">
            <a:xfrm>
              <a:off x="8068413" y="4696354"/>
              <a:ext cx="729985"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headEnd/>
              <a:tailEnd type="triangle" w="med" len="med"/>
            </a:ln>
            <a:effectLst/>
          </p:spPr>
          <p:txBody>
            <a:bodyPr/>
            <a:lstStyle/>
            <a:p>
              <a:endParaRPr 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headEnd/>
              <a:tailEnd type="triangle" w="med" len="med"/>
            </a:ln>
            <a:effectLst/>
          </p:spPr>
          <p:txBody>
            <a:bodyPr/>
            <a:lstStyle/>
            <a:p>
              <a:endParaRPr 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headEnd/>
              <a:tailEnd type="triangle" w="med" len="med"/>
            </a:ln>
            <a:effectLst/>
          </p:spPr>
          <p:txBody>
            <a:bodyPr/>
            <a:lstStyle/>
            <a:p>
              <a:endParaRPr 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微软雅黑" panose="020B0503020204020204" pitchFamily="34" charset="-122"/>
                  <a:cs typeface="Times New Roman" panose="02020603050405020304" pitchFamily="18"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微软雅黑" panose="020B0503020204020204" pitchFamily="34" charset="-122"/>
                  <a:cs typeface="Times New Roman" panose="02020603050405020304" pitchFamily="18" charset="0"/>
                </a:rPr>
                <a:t>int</a:t>
              </a:r>
              <a:r>
                <a:rPr lang="en-GB" sz="2000" b="1" dirty="0">
                  <a:latin typeface="Times New Roman" panose="02020603050405020304" pitchFamily="18" charset="0"/>
                  <a:ea typeface="微软雅黑" panose="020B0503020204020204" pitchFamily="34" charset="-122"/>
                  <a:cs typeface="Times New Roman" panose="02020603050405020304" pitchFamily="18" charset="0"/>
                </a:rPr>
                <a:t> array[2]={1,2}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4B8E69-E6F4-4EAD-83C3-FF20D178D720}"/>
              </a:ext>
            </a:extLst>
          </p:cNvPr>
          <p:cNvSpPr>
            <a:spLocks noGrp="1"/>
          </p:cNvSpPr>
          <p:nvPr>
            <p:ph idx="1"/>
          </p:nvPr>
        </p:nvSpPr>
        <p:spPr/>
        <p:txBody>
          <a:bodyPr/>
          <a:lstStyle/>
          <a:p>
            <a:endParaRPr lang="zh-CN" altLang="en-US" dirty="0"/>
          </a:p>
        </p:txBody>
      </p:sp>
      <p:sp>
        <p:nvSpPr>
          <p:cNvPr id="19457" name="Rectangle 1"/>
          <p:cNvSpPr>
            <a:spLocks noGrp="1" noChangeArrowheads="1"/>
          </p:cNvSpPr>
          <p:nvPr>
            <p:ph type="title"/>
          </p:nvPr>
        </p:nvSpPr>
        <p:spPr>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可重定位条目</a:t>
            </a:r>
            <a:endParaRPr lang="en-GB" dirty="0"/>
          </a:p>
        </p:txBody>
      </p:sp>
      <p:sp>
        <p:nvSpPr>
          <p:cNvPr id="19460" name="Text Box 4"/>
          <p:cNvSpPr txBox="1">
            <a:spLocks noChangeArrowheads="1"/>
          </p:cNvSpPr>
          <p:nvPr/>
        </p:nvSpPr>
        <p:spPr bwMode="auto">
          <a:xfrm>
            <a:off x="6093072" y="6366902"/>
            <a:ext cx="2563820" cy="30643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latin typeface="Calibri" pitchFamily="34" charset="0"/>
                <a:ea typeface="msgothic" charset="0"/>
                <a:cs typeface="msgothic" charset="0"/>
              </a:rPr>
              <a:t>来源</a:t>
            </a:r>
            <a:r>
              <a:rPr lang="en-GB" sz="1400" b="1" dirty="0">
                <a:latin typeface="Calibri" pitchFamily="34" charset="0"/>
                <a:ea typeface="msgothic" charset="0"/>
                <a:cs typeface="msgothic" charset="0"/>
              </a:rPr>
              <a:t>: </a:t>
            </a:r>
            <a:r>
              <a:rPr lang="en-GB" sz="1400" b="1" dirty="0" err="1">
                <a:latin typeface="Courier New" pitchFamily="49" charset="0"/>
                <a:ea typeface="msgothic" charset="0"/>
                <a:cs typeface="msgothic" charset="0"/>
              </a:rPr>
              <a:t>objdump</a:t>
            </a:r>
            <a:r>
              <a:rPr lang="en-GB" sz="1400" b="1" dirty="0">
                <a:latin typeface="Courier New" pitchFamily="49" charset="0"/>
                <a:ea typeface="msgothic" charset="0"/>
                <a:cs typeface="msgothic" charset="0"/>
              </a:rPr>
              <a:t> -</a:t>
            </a:r>
            <a:r>
              <a:rPr lang="en-GB" sz="1400" b="1" dirty="0" err="1">
                <a:latin typeface="Courier New" pitchFamily="49" charset="0"/>
                <a:ea typeface="msgothic" charset="0"/>
                <a:cs typeface="msgothic" charset="0"/>
              </a:rPr>
              <a:t>rd</a:t>
            </a:r>
            <a:r>
              <a:rPr lang="en-GB" sz="1400" b="1" dirty="0">
                <a:latin typeface="Courier New" pitchFamily="49" charset="0"/>
                <a:ea typeface="msgothic" charset="0"/>
                <a:cs typeface="msgothic" charset="0"/>
              </a:rPr>
              <a:t> </a:t>
            </a:r>
            <a:r>
              <a:rPr lang="en-GB" sz="1400" b="1" dirty="0" err="1">
                <a:latin typeface="Courier New" pitchFamily="49" charset="0"/>
                <a:ea typeface="msgothic" charset="0"/>
                <a:cs typeface="msgothic" charset="0"/>
              </a:rPr>
              <a:t>main.o</a:t>
            </a:r>
            <a:endParaRPr lang="en-GB" sz="1400" b="1" dirty="0">
              <a:latin typeface="Courier New" pitchFamily="49" charset="0"/>
              <a:ea typeface="msgothic" charset="0"/>
              <a:cs typeface="msgothic" charset="0"/>
            </a:endParaRPr>
          </a:p>
        </p:txBody>
      </p:sp>
      <p:sp>
        <p:nvSpPr>
          <p:cNvPr id="9" name="Text Box 2"/>
          <p:cNvSpPr txBox="1">
            <a:spLocks noChangeArrowheads="1"/>
          </p:cNvSpPr>
          <p:nvPr/>
        </p:nvSpPr>
        <p:spPr bwMode="auto">
          <a:xfrm>
            <a:off x="753971" y="3229512"/>
            <a:ext cx="8029013" cy="3101517"/>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noAutofit/>
          </a:bodyPr>
          <a:lstStyle/>
          <a:p>
            <a:r>
              <a:rPr lang="fr-FR" sz="2000" b="1" dirty="0">
                <a:solidFill>
                  <a:srgbClr val="000000"/>
                </a:solidFill>
                <a:latin typeface="Times New Roman" panose="02020603050405020304" pitchFamily="18" charset="0"/>
                <a:cs typeface="Times New Roman" panose="02020603050405020304" pitchFamily="18" charset="0"/>
              </a:rPr>
              <a:t>0000000000000000 &lt;main&gt;:</a:t>
            </a:r>
          </a:p>
          <a:p>
            <a:r>
              <a:rPr lang="ro-RO" sz="2000" b="1" dirty="0">
                <a:solidFill>
                  <a:srgbClr val="000000"/>
                </a:solidFill>
                <a:latin typeface="Times New Roman" panose="02020603050405020304" pitchFamily="18" charset="0"/>
                <a:cs typeface="Times New Roman" panose="02020603050405020304" pitchFamily="18" charset="0"/>
              </a:rPr>
              <a:t>   0:   48 83 ec 08             sub    $0x8,%rsp</a:t>
            </a:r>
          </a:p>
          <a:p>
            <a:r>
              <a:rPr lang="en-US" sz="2000" b="1" dirty="0">
                <a:solidFill>
                  <a:srgbClr val="000000"/>
                </a:solidFill>
                <a:latin typeface="Times New Roman" panose="02020603050405020304" pitchFamily="18" charset="0"/>
                <a:cs typeface="Times New Roman" panose="02020603050405020304" pitchFamily="18" charset="0"/>
              </a:rPr>
              <a:t>   4:   be 02 00 00 00          </a:t>
            </a:r>
            <a:r>
              <a:rPr lang="en-US" sz="2000" b="1" dirty="0" err="1">
                <a:solidFill>
                  <a:srgbClr val="000000"/>
                </a:solidFill>
                <a:latin typeface="Times New Roman" panose="02020603050405020304" pitchFamily="18" charset="0"/>
                <a:cs typeface="Times New Roman" panose="02020603050405020304" pitchFamily="18" charset="0"/>
              </a:rPr>
              <a:t>mov</a:t>
            </a:r>
            <a:r>
              <a:rPr lang="en-US" sz="2000" b="1" dirty="0">
                <a:solidFill>
                  <a:srgbClr val="000000"/>
                </a:solidFill>
                <a:latin typeface="Times New Roman" panose="02020603050405020304" pitchFamily="18" charset="0"/>
                <a:cs typeface="Times New Roman" panose="02020603050405020304" pitchFamily="18" charset="0"/>
              </a:rPr>
              <a:t>    $0x2,%esi</a:t>
            </a:r>
          </a:p>
          <a:p>
            <a:r>
              <a:rPr lang="sk-SK" sz="2000" b="1" dirty="0">
                <a:solidFill>
                  <a:srgbClr val="000000"/>
                </a:solidFill>
                <a:latin typeface="Times New Roman" panose="02020603050405020304" pitchFamily="18" charset="0"/>
                <a:cs typeface="Times New Roman" panose="02020603050405020304" pitchFamily="18" charset="0"/>
              </a:rPr>
              <a:t>   9:   bf </a:t>
            </a:r>
            <a:r>
              <a:rPr lang="sk-SK" sz="2000" b="1" dirty="0">
                <a:solidFill>
                  <a:srgbClr val="FF0000"/>
                </a:solidFill>
                <a:latin typeface="Times New Roman" panose="02020603050405020304" pitchFamily="18" charset="0"/>
                <a:cs typeface="Times New Roman" panose="02020603050405020304" pitchFamily="18" charset="0"/>
              </a:rPr>
              <a:t>00 00 00 00          </a:t>
            </a:r>
            <a:r>
              <a:rPr lang="sk-SK" sz="2000" b="1" dirty="0">
                <a:solidFill>
                  <a:srgbClr val="000000"/>
                </a:solidFill>
                <a:latin typeface="Times New Roman" panose="02020603050405020304" pitchFamily="18" charset="0"/>
                <a:cs typeface="Times New Roman" panose="02020603050405020304" pitchFamily="18" charset="0"/>
              </a:rPr>
              <a:t>mov    $0x0,%edi </a:t>
            </a:r>
            <a:r>
              <a:rPr lang="sk-SK" sz="2000" b="1" dirty="0">
                <a:solidFill>
                  <a:srgbClr val="006600"/>
                </a:solidFill>
                <a:latin typeface="Times New Roman" panose="02020603050405020304" pitchFamily="18" charset="0"/>
                <a:cs typeface="Times New Roman" panose="02020603050405020304" pitchFamily="18" charset="0"/>
              </a:rPr>
              <a:t># %edi = &amp;array</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a: R_X86_64_32 array          </a:t>
            </a:r>
            <a:r>
              <a:rPr lang="en-US" sz="2000" b="1" dirty="0">
                <a:solidFill>
                  <a:srgbClr val="006600"/>
                </a:solidFill>
                <a:latin typeface="Times New Roman" panose="02020603050405020304" pitchFamily="18" charset="0"/>
                <a:cs typeface="Times New Roman" panose="02020603050405020304" pitchFamily="18" charset="0"/>
              </a:rPr>
              <a:t># </a:t>
            </a:r>
            <a:r>
              <a:rPr lang="zh-CN" altLang="en-US" sz="2000" b="1" dirty="0">
                <a:solidFill>
                  <a:srgbClr val="006600"/>
                </a:solidFill>
                <a:latin typeface="Times New Roman" panose="02020603050405020304" pitchFamily="18" charset="0"/>
                <a:cs typeface="Times New Roman" panose="02020603050405020304" pitchFamily="18" charset="0"/>
              </a:rPr>
              <a:t>可重定位条目</a:t>
            </a:r>
            <a:endParaRPr lang="en-US" sz="2000" b="1" dirty="0">
              <a:solidFill>
                <a:srgbClr val="006600"/>
              </a:solidFill>
              <a:latin typeface="Times New Roman" panose="02020603050405020304" pitchFamily="18" charset="0"/>
              <a:cs typeface="Times New Roman" panose="02020603050405020304" pitchFamily="18" charset="0"/>
            </a:endParaRPr>
          </a:p>
          <a:p>
            <a:endParaRPr lang="en-US" sz="2000" b="1" dirty="0">
              <a:solidFill>
                <a:srgbClr val="3366FF"/>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e:   e8 </a:t>
            </a:r>
            <a:r>
              <a:rPr lang="en-US" sz="2000" b="1" dirty="0">
                <a:solidFill>
                  <a:srgbClr val="FF0000"/>
                </a:solidFill>
                <a:latin typeface="Times New Roman" panose="02020603050405020304" pitchFamily="18" charset="0"/>
                <a:cs typeface="Times New Roman" panose="02020603050405020304" pitchFamily="18" charset="0"/>
              </a:rPr>
              <a:t>00 00 00 00          </a:t>
            </a:r>
            <a:r>
              <a:rPr lang="en-US" sz="2000" b="1" dirty="0">
                <a:solidFill>
                  <a:srgbClr val="000000"/>
                </a:solidFill>
                <a:latin typeface="Times New Roman" panose="02020603050405020304" pitchFamily="18" charset="0"/>
                <a:cs typeface="Times New Roman" panose="02020603050405020304" pitchFamily="18" charset="0"/>
                <a:hlinkClick r:id="rId3" action="ppaction://hlinksldjump"/>
              </a:rPr>
              <a:t>callq</a:t>
            </a:r>
            <a:r>
              <a:rPr lang="en-US" sz="2000" b="1" dirty="0">
                <a:solidFill>
                  <a:srgbClr val="000000"/>
                </a:solidFill>
                <a:latin typeface="Times New Roman" panose="02020603050405020304" pitchFamily="18" charset="0"/>
                <a:cs typeface="Times New Roman" panose="02020603050405020304" pitchFamily="18" charset="0"/>
              </a:rPr>
              <a:t>  13 &lt;main+0x13&gt; </a:t>
            </a:r>
            <a:r>
              <a:rPr lang="en-US" sz="2000" b="1" dirty="0">
                <a:solidFill>
                  <a:srgbClr val="006600"/>
                </a:solidFill>
                <a:latin typeface="Times New Roman" panose="02020603050405020304" pitchFamily="18" charset="0"/>
                <a:cs typeface="Times New Roman" panose="02020603050405020304" pitchFamily="18" charset="0"/>
              </a:rPr>
              <a:t># sum()</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f: R_X86_64_</a:t>
            </a:r>
            <a:r>
              <a:rPr lang="en-US" sz="2000" b="1" dirty="0">
                <a:solidFill>
                  <a:srgbClr val="0000CC"/>
                </a:solidFill>
                <a:latin typeface="Times New Roman" panose="02020603050405020304" pitchFamily="18" charset="0"/>
                <a:cs typeface="Times New Roman" panose="02020603050405020304" pitchFamily="18" charset="0"/>
              </a:rPr>
              <a:t>PC</a:t>
            </a:r>
            <a:r>
              <a:rPr lang="en-US" sz="2000" b="1" dirty="0">
                <a:solidFill>
                  <a:srgbClr val="FF0000"/>
                </a:solidFill>
                <a:latin typeface="Times New Roman" panose="02020603050405020304" pitchFamily="18" charset="0"/>
                <a:cs typeface="Times New Roman" panose="02020603050405020304" pitchFamily="18" charset="0"/>
              </a:rPr>
              <a:t>32 sum-0x4          </a:t>
            </a:r>
            <a:r>
              <a:rPr lang="en-US" sz="2000" b="1" dirty="0">
                <a:solidFill>
                  <a:srgbClr val="006600"/>
                </a:solidFill>
                <a:latin typeface="Times New Roman" panose="02020603050405020304" pitchFamily="18" charset="0"/>
                <a:cs typeface="Times New Roman" panose="02020603050405020304" pitchFamily="18" charset="0"/>
              </a:rPr>
              <a:t>#</a:t>
            </a:r>
            <a:r>
              <a:rPr lang="zh-CN" altLang="en-US" sz="2000" b="1" dirty="0">
                <a:solidFill>
                  <a:srgbClr val="006600"/>
                </a:solidFill>
                <a:latin typeface="Times New Roman" panose="02020603050405020304" pitchFamily="18" charset="0"/>
                <a:cs typeface="Times New Roman" panose="02020603050405020304" pitchFamily="18" charset="0"/>
              </a:rPr>
              <a:t>可重定位条目</a:t>
            </a:r>
            <a:endParaRPr lang="en-US" sz="2000" b="1" dirty="0">
              <a:solidFill>
                <a:srgbClr val="0066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13:   48 83 c4 08             add    $0x8,%rsp</a:t>
            </a:r>
          </a:p>
          <a:p>
            <a:r>
              <a:rPr lang="en-US" sz="2000" b="1" dirty="0">
                <a:solidFill>
                  <a:srgbClr val="000000"/>
                </a:solidFill>
                <a:latin typeface="Times New Roman" panose="02020603050405020304" pitchFamily="18" charset="0"/>
                <a:cs typeface="Times New Roman" panose="02020603050405020304" pitchFamily="18" charset="0"/>
              </a:rPr>
              <a:t>  17:   c3                            </a:t>
            </a:r>
            <a:r>
              <a:rPr lang="en-US" sz="2000" b="1" dirty="0" err="1">
                <a:solidFill>
                  <a:srgbClr val="000000"/>
                </a:solidFill>
                <a:latin typeface="Times New Roman" panose="02020603050405020304" pitchFamily="18" charset="0"/>
                <a:cs typeface="Times New Roman" panose="02020603050405020304" pitchFamily="18" charset="0"/>
              </a:rPr>
              <a:t>retq</a:t>
            </a:r>
            <a:r>
              <a:rPr lang="en-US" sz="2000" b="1" dirty="0">
                <a:solidFill>
                  <a:srgbClr val="000000"/>
                </a:solidFill>
                <a:latin typeface="Times New Roman" panose="02020603050405020304" pitchFamily="18" charset="0"/>
                <a:cs typeface="Times New Roman" panose="02020603050405020304" pitchFamily="18" charset="0"/>
              </a:rPr>
              <a:t>                                                            </a:t>
            </a:r>
            <a:r>
              <a:rPr lang="en-GB" altLang="zh-CN" sz="2000" b="1" i="1" dirty="0" err="1">
                <a:solidFill>
                  <a:schemeClr val="tx1">
                    <a:lumMod val="50000"/>
                    <a:lumOff val="50000"/>
                  </a:schemeClr>
                </a:solidFill>
                <a:latin typeface="Courier New" pitchFamily="49" charset="0"/>
                <a:ea typeface="msgothic" charset="0"/>
                <a:cs typeface="msgothic" charset="0"/>
              </a:rPr>
              <a:t>main.o</a:t>
            </a:r>
            <a:endParaRPr lang="en-GB" altLang="zh-CN" sz="2000" b="1" i="1" dirty="0">
              <a:solidFill>
                <a:schemeClr val="tx1">
                  <a:lumMod val="50000"/>
                  <a:lumOff val="50000"/>
                </a:schemeClr>
              </a:solidFill>
              <a:latin typeface="Courier New" pitchFamily="49" charset="0"/>
              <a:ea typeface="msgothic" charset="0"/>
              <a:cs typeface="msgothic" charset="0"/>
            </a:endParaRPr>
          </a:p>
        </p:txBody>
      </p:sp>
      <p:sp>
        <p:nvSpPr>
          <p:cNvPr id="14" name="Rectangle 2"/>
          <p:cNvSpPr>
            <a:spLocks noChangeArrowheads="1"/>
          </p:cNvSpPr>
          <p:nvPr/>
        </p:nvSpPr>
        <p:spPr bwMode="auto">
          <a:xfrm>
            <a:off x="366745" y="1319762"/>
            <a:ext cx="4072997" cy="1867438"/>
          </a:xfrm>
          <a:prstGeom prst="rect">
            <a:avLst/>
          </a:prstGeom>
          <a:solidFill>
            <a:srgbClr val="F7F5CD"/>
          </a:solidFill>
          <a:ln w="3240">
            <a:solidFill>
              <a:srgbClr val="000066"/>
            </a:solidFill>
            <a:miter lim="800000"/>
            <a:headEnd/>
            <a:tailEnd/>
          </a:ln>
          <a:effectLst/>
        </p:spPr>
        <p:txBody>
          <a:bodyPr wrap="none" lIns="90000" tIns="46800" rIns="90000" bIns="46800">
            <a:noAutofit/>
          </a:bodyPr>
          <a:lstStyle/>
          <a:p>
            <a:r>
              <a:rPr lang="hu-HU" sz="2000" b="1" dirty="0">
                <a:solidFill>
                  <a:srgbClr val="2D961E"/>
                </a:solidFill>
                <a:latin typeface="Times New Roman" panose="02020603050405020304" pitchFamily="18" charset="0"/>
                <a:cs typeface="Times New Roman" panose="02020603050405020304" pitchFamily="18" charset="0"/>
              </a:rPr>
              <a:t>int</a:t>
            </a: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1651C"/>
                </a:solidFill>
                <a:latin typeface="Times New Roman" panose="02020603050405020304" pitchFamily="18" charset="0"/>
                <a:cs typeface="Times New Roman" panose="02020603050405020304" pitchFamily="18" charset="0"/>
              </a:rPr>
              <a:t>array</a:t>
            </a:r>
            <a:r>
              <a:rPr lang="hu-HU" sz="2000" b="1" dirty="0">
                <a:solidFill>
                  <a:srgbClr val="000000"/>
                </a:solidFill>
                <a:latin typeface="Times New Roman" panose="02020603050405020304" pitchFamily="18" charset="0"/>
                <a:cs typeface="Times New Roman" panose="02020603050405020304" pitchFamily="18" charset="0"/>
              </a:rPr>
              <a:t>[2] = {1, 2};</a:t>
            </a:r>
          </a:p>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val</a:t>
            </a:r>
            <a:r>
              <a:rPr lang="fr-FR" sz="2000" b="1" dirty="0">
                <a:solidFill>
                  <a:srgbClr val="000000"/>
                </a:solidFill>
                <a:latin typeface="Times New Roman" panose="02020603050405020304" pitchFamily="18" charset="0"/>
                <a:cs typeface="Times New Roman" panose="02020603050405020304" pitchFamily="18" charset="0"/>
              </a:rPr>
              <a:t> = </a:t>
            </a:r>
            <a:r>
              <a:rPr lang="fr-FR" sz="2000" b="1" dirty="0" err="1">
                <a:solidFill>
                  <a:srgbClr val="000000"/>
                </a:solidFill>
                <a:latin typeface="Times New Roman" panose="02020603050405020304" pitchFamily="18" charset="0"/>
                <a:cs typeface="Times New Roman" panose="02020603050405020304" pitchFamily="18" charset="0"/>
              </a:rPr>
              <a:t>sum</a:t>
            </a:r>
            <a:r>
              <a:rPr lang="fr-FR" sz="2000" b="1" dirty="0">
                <a:solidFill>
                  <a:srgbClr val="000000"/>
                </a:solidFill>
                <a:latin typeface="Times New Roman" panose="02020603050405020304" pitchFamily="18" charset="0"/>
                <a:cs typeface="Times New Roman" panose="02020603050405020304" pitchFamily="18" charset="0"/>
              </a:rPr>
              <a:t>(</a:t>
            </a:r>
            <a:r>
              <a:rPr lang="fr-FR" sz="2000" b="1" dirty="0" err="1">
                <a:solidFill>
                  <a:srgbClr val="000000"/>
                </a:solidFill>
                <a:latin typeface="Times New Roman" panose="02020603050405020304" pitchFamily="18" charset="0"/>
                <a:cs typeface="Times New Roman" panose="02020603050405020304" pitchFamily="18" charset="0"/>
              </a:rPr>
              <a:t>array</a:t>
            </a:r>
            <a:r>
              <a:rPr lang="fr-FR" sz="2000" b="1" dirty="0">
                <a:solidFill>
                  <a:srgbClr val="000000"/>
                </a:solidFill>
                <a:latin typeface="Times New Roman" panose="02020603050405020304" pitchFamily="18" charset="0"/>
                <a:cs typeface="Times New Roman" panose="02020603050405020304" pitchFamily="18" charset="0"/>
              </a:rPr>
              <a:t>, 2);</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200FF"/>
                </a:solidFill>
                <a:latin typeface="Times New Roman" panose="02020603050405020304" pitchFamily="18" charset="0"/>
                <a:cs typeface="Times New Roman" panose="02020603050405020304" pitchFamily="18" charset="0"/>
              </a:rPr>
              <a:t>return</a:t>
            </a:r>
            <a:r>
              <a:rPr lang="fr-FR" sz="2000" b="1" dirty="0">
                <a:solidFill>
                  <a:srgbClr val="000000"/>
                </a:solidFill>
                <a:latin typeface="Times New Roman" panose="02020603050405020304" pitchFamily="18" charset="0"/>
                <a:cs typeface="Times New Roman" panose="02020603050405020304" pitchFamily="18" charset="0"/>
              </a:rPr>
              <a:t> val;</a:t>
            </a:r>
          </a:p>
          <a:p>
            <a:r>
              <a:rPr lang="fr-FR" sz="2000" b="1" dirty="0">
                <a:solidFill>
                  <a:srgbClr val="000000"/>
                </a:solidFill>
                <a:latin typeface="Times New Roman" panose="02020603050405020304" pitchFamily="18" charset="0"/>
                <a:cs typeface="Times New Roman" panose="02020603050405020304" pitchFamily="18" charset="0"/>
              </a:rPr>
              <a:t>}                                                </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main.c</a:t>
            </a:r>
            <a:endParaRPr lang="en-GB" altLang="zh-CN"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grpSp>
        <p:nvGrpSpPr>
          <p:cNvPr id="22" name="组合 21">
            <a:extLst>
              <a:ext uri="{FF2B5EF4-FFF2-40B4-BE49-F238E27FC236}">
                <a16:creationId xmlns:a16="http://schemas.microsoft.com/office/drawing/2014/main" id="{A0A11DB1-BE1B-4B9C-B450-02F24529C2A5}"/>
              </a:ext>
            </a:extLst>
          </p:cNvPr>
          <p:cNvGrpSpPr/>
          <p:nvPr/>
        </p:nvGrpSpPr>
        <p:grpSpPr>
          <a:xfrm>
            <a:off x="1981200" y="4648200"/>
            <a:ext cx="685800" cy="304800"/>
            <a:chOff x="2057400" y="4648200"/>
            <a:chExt cx="609600" cy="403860"/>
          </a:xfrm>
        </p:grpSpPr>
        <p:cxnSp>
          <p:nvCxnSpPr>
            <p:cNvPr id="6" name="直接箭头连接符 5">
              <a:extLst>
                <a:ext uri="{FF2B5EF4-FFF2-40B4-BE49-F238E27FC236}">
                  <a16:creationId xmlns:a16="http://schemas.microsoft.com/office/drawing/2014/main" id="{3CDAA462-91A9-4F32-9094-96CA7136970F}"/>
                </a:ext>
              </a:extLst>
            </p:cNvPr>
            <p:cNvCxnSpPr>
              <a:cxnSpLocks/>
            </p:cNvCxnSpPr>
            <p:nvPr/>
          </p:nvCxnSpPr>
          <p:spPr bwMode="auto">
            <a:xfrm flipH="1" flipV="1">
              <a:off x="2057400" y="4648200"/>
              <a:ext cx="457200" cy="403860"/>
            </a:xfrm>
            <a:prstGeom prst="straightConnector1">
              <a:avLst/>
            </a:prstGeom>
            <a:noFill/>
            <a:ln w="25400" cap="flat" cmpd="sng" algn="ctr">
              <a:solidFill>
                <a:schemeClr val="accent1"/>
              </a:solidFill>
              <a:prstDash val="solid"/>
              <a:round/>
              <a:headEnd type="none" w="med" len="med"/>
              <a:tailEnd type="triangle"/>
            </a:ln>
            <a:effectLst/>
          </p:spPr>
        </p:cxnSp>
        <p:cxnSp>
          <p:nvCxnSpPr>
            <p:cNvPr id="21" name="直接连接符 20">
              <a:extLst>
                <a:ext uri="{FF2B5EF4-FFF2-40B4-BE49-F238E27FC236}">
                  <a16:creationId xmlns:a16="http://schemas.microsoft.com/office/drawing/2014/main" id="{B3AB0B99-D370-48E6-A1DD-CF0D9BFD03DE}"/>
                </a:ext>
              </a:extLst>
            </p:cNvPr>
            <p:cNvCxnSpPr/>
            <p:nvPr/>
          </p:nvCxnSpPr>
          <p:spPr bwMode="auto">
            <a:xfrm>
              <a:off x="2514600" y="5052060"/>
              <a:ext cx="152400" cy="0"/>
            </a:xfrm>
            <a:prstGeom prst="line">
              <a:avLst/>
            </a:prstGeom>
            <a:noFill/>
            <a:ln w="25400" cap="flat" cmpd="sng" algn="ctr">
              <a:solidFill>
                <a:schemeClr val="accent1"/>
              </a:solidFill>
              <a:prstDash val="solid"/>
              <a:round/>
              <a:headEnd type="none" w="med" len="med"/>
              <a:tailEnd type="none" w="med" len="med"/>
            </a:ln>
            <a:effectLst/>
          </p:spPr>
        </p:cxnSp>
      </p:grpSp>
      <p:grpSp>
        <p:nvGrpSpPr>
          <p:cNvPr id="25" name="组合 24">
            <a:extLst>
              <a:ext uri="{FF2B5EF4-FFF2-40B4-BE49-F238E27FC236}">
                <a16:creationId xmlns:a16="http://schemas.microsoft.com/office/drawing/2014/main" id="{FBF8547A-6F8A-4D34-B44D-9929D61AF8E5}"/>
              </a:ext>
            </a:extLst>
          </p:cNvPr>
          <p:cNvGrpSpPr/>
          <p:nvPr/>
        </p:nvGrpSpPr>
        <p:grpSpPr>
          <a:xfrm>
            <a:off x="1962150" y="5575070"/>
            <a:ext cx="685800" cy="304800"/>
            <a:chOff x="2057400" y="4648200"/>
            <a:chExt cx="609600" cy="403860"/>
          </a:xfrm>
        </p:grpSpPr>
        <p:cxnSp>
          <p:nvCxnSpPr>
            <p:cNvPr id="26" name="直接箭头连接符 25">
              <a:extLst>
                <a:ext uri="{FF2B5EF4-FFF2-40B4-BE49-F238E27FC236}">
                  <a16:creationId xmlns:a16="http://schemas.microsoft.com/office/drawing/2014/main" id="{9C3DEEDC-885F-47C4-8236-33856AFB16E4}"/>
                </a:ext>
              </a:extLst>
            </p:cNvPr>
            <p:cNvCxnSpPr>
              <a:cxnSpLocks/>
            </p:cNvCxnSpPr>
            <p:nvPr/>
          </p:nvCxnSpPr>
          <p:spPr bwMode="auto">
            <a:xfrm flipH="1" flipV="1">
              <a:off x="2057400" y="4648200"/>
              <a:ext cx="457200" cy="403860"/>
            </a:xfrm>
            <a:prstGeom prst="straightConnector1">
              <a:avLst/>
            </a:prstGeom>
            <a:noFill/>
            <a:ln w="25400" cap="flat" cmpd="sng" algn="ctr">
              <a:solidFill>
                <a:schemeClr val="accent1"/>
              </a:solidFill>
              <a:prstDash val="solid"/>
              <a:round/>
              <a:headEnd type="none" w="med" len="med"/>
              <a:tailEnd type="triangle"/>
            </a:ln>
            <a:effectLst/>
          </p:spPr>
        </p:cxnSp>
        <p:cxnSp>
          <p:nvCxnSpPr>
            <p:cNvPr id="27" name="直接连接符 26">
              <a:extLst>
                <a:ext uri="{FF2B5EF4-FFF2-40B4-BE49-F238E27FC236}">
                  <a16:creationId xmlns:a16="http://schemas.microsoft.com/office/drawing/2014/main" id="{2016F761-0FE7-44E7-B652-FC20725AD3BE}"/>
                </a:ext>
              </a:extLst>
            </p:cNvPr>
            <p:cNvCxnSpPr/>
            <p:nvPr/>
          </p:nvCxnSpPr>
          <p:spPr bwMode="auto">
            <a:xfrm>
              <a:off x="2514600" y="5052060"/>
              <a:ext cx="152400" cy="0"/>
            </a:xfrm>
            <a:prstGeom prst="line">
              <a:avLst/>
            </a:prstGeom>
            <a:noFill/>
            <a:ln w="25400" cap="flat" cmpd="sng" algn="ctr">
              <a:solidFill>
                <a:schemeClr val="accent1"/>
              </a:solidFill>
              <a:prstDash val="solid"/>
              <a:round/>
              <a:headEnd type="none" w="med" len="med"/>
              <a:tailEnd type="none" w="med" len="med"/>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right)">
                                      <p:cBhvr>
                                        <p:cTn id="7" dur="500"/>
                                        <p:tgtEl>
                                          <p:spTgt spid="25"/>
                                        </p:tgtEl>
                                      </p:cBhvr>
                                    </p:animEffect>
                                  </p:childTnLst>
                                </p:cTn>
                              </p:par>
                              <p:par>
                                <p:cTn id="8" presetID="22" presetClass="entr" presetSubtype="2"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重定位算法</a:t>
            </a:r>
          </a:p>
        </p:txBody>
      </p:sp>
      <p:sp>
        <p:nvSpPr>
          <p:cNvPr id="5" name="内容占位符 4"/>
          <p:cNvSpPr>
            <a:spLocks noGrp="1"/>
          </p:cNvSpPr>
          <p:nvPr>
            <p:ph idx="1"/>
          </p:nvPr>
        </p:nvSpPr>
        <p:spPr/>
        <p:txBody>
          <a:bodyPr/>
          <a:lstStyle/>
          <a:p>
            <a:pPr marL="0" indent="0">
              <a:buNone/>
            </a:pPr>
            <a:r>
              <a:rPr lang="en-US" altLang="zh-CN" dirty="0"/>
              <a:t> </a:t>
            </a:r>
            <a:endParaRPr lang="zh-CN" altLang="en-US" dirty="0"/>
          </a:p>
        </p:txBody>
      </p:sp>
      <p:sp>
        <p:nvSpPr>
          <p:cNvPr id="6" name="内容占位符 1"/>
          <p:cNvSpPr txBox="1">
            <a:spLocks/>
          </p:cNvSpPr>
          <p:nvPr/>
        </p:nvSpPr>
        <p:spPr bwMode="auto">
          <a:xfrm>
            <a:off x="587374" y="1362074"/>
            <a:ext cx="8213725" cy="4657726"/>
          </a:xfrm>
          <a:prstGeom prst="rect">
            <a:avLst/>
          </a:prstGeom>
          <a:solidFill>
            <a:srgbClr val="F7F5CD"/>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defTabSz="914400">
              <a:spcBef>
                <a:spcPts val="0"/>
              </a:spcBef>
              <a:buFont typeface="Wingdings 2" pitchFamily="18" charset="2"/>
              <a:buNone/>
            </a:pPr>
            <a:r>
              <a:rPr lang="en-US" altLang="zh-CN" sz="2000" b="1" kern="0" dirty="0"/>
              <a:t>1 foreach section </a:t>
            </a:r>
            <a:r>
              <a:rPr lang="en-US" altLang="zh-CN" sz="2000" b="1" kern="0" dirty="0">
                <a:solidFill>
                  <a:srgbClr val="0000CC"/>
                </a:solidFill>
              </a:rPr>
              <a:t>s</a:t>
            </a:r>
            <a:r>
              <a:rPr lang="en-US" altLang="zh-CN" sz="2000" b="1" kern="0" dirty="0"/>
              <a:t>{</a:t>
            </a:r>
          </a:p>
          <a:p>
            <a:pPr marL="0" indent="0" defTabSz="914400">
              <a:spcBef>
                <a:spcPts val="0"/>
              </a:spcBef>
              <a:buFont typeface="Wingdings 2" pitchFamily="18" charset="2"/>
              <a:buNone/>
            </a:pPr>
            <a:r>
              <a:rPr lang="en-US" altLang="zh-CN" sz="2000" b="1" kern="0" dirty="0"/>
              <a:t>2   foreach relocation entry r{</a:t>
            </a:r>
          </a:p>
          <a:p>
            <a:pPr marL="0" indent="0" defTabSz="914400">
              <a:spcBef>
                <a:spcPts val="0"/>
              </a:spcBef>
              <a:buFont typeface="Wingdings 2" pitchFamily="18" charset="2"/>
              <a:buNone/>
            </a:pPr>
            <a:r>
              <a:rPr lang="en-US" altLang="zh-CN" sz="2000" b="1" kern="0" dirty="0"/>
              <a:t>3      </a:t>
            </a:r>
            <a:r>
              <a:rPr lang="en-US" altLang="zh-CN" sz="2000" b="1" kern="0" dirty="0" err="1">
                <a:solidFill>
                  <a:srgbClr val="0000CC"/>
                </a:solidFill>
              </a:rPr>
              <a:t>refptr</a:t>
            </a:r>
            <a:r>
              <a:rPr lang="en-US" altLang="zh-CN" sz="2000" b="1" kern="0" dirty="0"/>
              <a:t> = </a:t>
            </a:r>
            <a:r>
              <a:rPr lang="en-US" altLang="zh-CN" sz="2000" b="1" kern="0" dirty="0">
                <a:solidFill>
                  <a:srgbClr val="0000CC"/>
                </a:solidFill>
              </a:rPr>
              <a:t>s</a:t>
            </a:r>
            <a:r>
              <a:rPr lang="en-US" altLang="zh-CN" sz="2000" b="1" kern="0" dirty="0"/>
              <a:t> + </a:t>
            </a:r>
            <a:r>
              <a:rPr lang="en-US" altLang="zh-CN" sz="2000" b="1" kern="0" dirty="0" err="1"/>
              <a:t>r.offset</a:t>
            </a:r>
            <a:r>
              <a:rPr lang="en-US" altLang="zh-CN" sz="2000" b="1" kern="0" dirty="0"/>
              <a:t>;/*</a:t>
            </a:r>
            <a:r>
              <a:rPr lang="en-US" altLang="zh-CN" sz="2000" b="1" kern="0" dirty="0" err="1"/>
              <a:t>ptr</a:t>
            </a:r>
            <a:r>
              <a:rPr lang="en-US" altLang="zh-CN" sz="2000" b="1" kern="0" dirty="0"/>
              <a:t> to reference to be relocated*/</a:t>
            </a:r>
          </a:p>
          <a:p>
            <a:pPr marL="0" indent="0" defTabSz="914400">
              <a:spcBef>
                <a:spcPts val="0"/>
              </a:spcBef>
              <a:buFont typeface="Wingdings 2" pitchFamily="18" charset="2"/>
              <a:buNone/>
            </a:pPr>
            <a:r>
              <a:rPr lang="en-US" altLang="zh-CN" sz="2000" b="1" kern="0" dirty="0"/>
              <a:t>4</a:t>
            </a:r>
          </a:p>
          <a:p>
            <a:pPr marL="0" indent="0" defTabSz="914400">
              <a:spcBef>
                <a:spcPts val="0"/>
              </a:spcBef>
              <a:buFont typeface="Wingdings 2" pitchFamily="18" charset="2"/>
              <a:buNone/>
            </a:pPr>
            <a:r>
              <a:rPr lang="en-US" altLang="zh-CN" sz="2000" b="1" kern="0" dirty="0"/>
              <a:t>5      /*Relocate a PC-relative reference*/</a:t>
            </a:r>
          </a:p>
          <a:p>
            <a:pPr marL="0" indent="0" defTabSz="914400">
              <a:spcBef>
                <a:spcPts val="0"/>
              </a:spcBef>
              <a:buNone/>
            </a:pPr>
            <a:r>
              <a:rPr lang="en-US" altLang="zh-CN" sz="2000" b="1" kern="0" dirty="0"/>
              <a:t>6      if(</a:t>
            </a:r>
            <a:r>
              <a:rPr lang="en-US" altLang="zh-CN" sz="2000" b="1" kern="0" dirty="0" err="1"/>
              <a:t>r.type</a:t>
            </a:r>
            <a:r>
              <a:rPr lang="en-US" altLang="zh-CN" sz="2000" b="1" kern="0" dirty="0"/>
              <a:t> == R_X86_64_PC32){//</a:t>
            </a:r>
            <a:r>
              <a:rPr lang="en-US" altLang="zh-CN" sz="2000" b="1" dirty="0">
                <a:solidFill>
                  <a:srgbClr val="006600"/>
                </a:solidFill>
              </a:rPr>
              <a:t>PC</a:t>
            </a:r>
            <a:r>
              <a:rPr lang="zh-CN" altLang="en-US" sz="2000" b="1" dirty="0">
                <a:solidFill>
                  <a:srgbClr val="006600"/>
                </a:solidFill>
              </a:rPr>
              <a:t>相对寻址的引用</a:t>
            </a:r>
            <a:endParaRPr lang="en-US" altLang="zh-CN" sz="2000" b="1" kern="0" dirty="0">
              <a:solidFill>
                <a:srgbClr val="006600"/>
              </a:solidFill>
            </a:endParaRPr>
          </a:p>
          <a:p>
            <a:pPr marL="0" indent="0" defTabSz="914400">
              <a:spcBef>
                <a:spcPts val="0"/>
              </a:spcBef>
              <a:buFont typeface="Wingdings 2" pitchFamily="18" charset="2"/>
              <a:buNone/>
            </a:pPr>
            <a:r>
              <a:rPr lang="en-US" altLang="zh-CN" sz="2000" b="1" kern="0" dirty="0"/>
              <a:t>7        </a:t>
            </a:r>
            <a:r>
              <a:rPr lang="en-US" altLang="zh-CN" sz="2000" b="1" kern="0" dirty="0" err="1">
                <a:solidFill>
                  <a:srgbClr val="C00000"/>
                </a:solidFill>
              </a:rPr>
              <a:t>refaddr</a:t>
            </a:r>
            <a:r>
              <a:rPr lang="en-US" altLang="zh-CN" sz="2000" b="1" kern="0" dirty="0"/>
              <a:t> = ADDR(</a:t>
            </a:r>
            <a:r>
              <a:rPr lang="en-US" altLang="zh-CN" sz="2000" b="1" kern="0" dirty="0">
                <a:solidFill>
                  <a:srgbClr val="0000CC"/>
                </a:solidFill>
              </a:rPr>
              <a:t>s</a:t>
            </a:r>
            <a:r>
              <a:rPr lang="en-US" altLang="zh-CN" sz="2000" b="1" kern="0" dirty="0"/>
              <a:t>) + </a:t>
            </a:r>
            <a:r>
              <a:rPr lang="en-US" altLang="zh-CN" sz="2000" b="1" kern="0" dirty="0" err="1"/>
              <a:t>r.offset</a:t>
            </a:r>
            <a:r>
              <a:rPr lang="en-US" altLang="zh-CN" sz="2000" b="1" kern="0" dirty="0"/>
              <a:t>;/*ref's run-time address*/</a:t>
            </a:r>
          </a:p>
          <a:p>
            <a:pPr marL="0" indent="0" defTabSz="914400">
              <a:spcBef>
                <a:spcPts val="0"/>
              </a:spcBef>
              <a:buFont typeface="Wingdings 2" pitchFamily="18" charset="2"/>
              <a:buNone/>
            </a:pPr>
            <a:r>
              <a:rPr lang="en-US" altLang="zh-CN" sz="2000" b="1" kern="0" dirty="0"/>
              <a:t>8  	     *</a:t>
            </a:r>
            <a:r>
              <a:rPr lang="en-US" altLang="zh-CN" sz="2000" b="1" kern="0" dirty="0" err="1">
                <a:solidFill>
                  <a:srgbClr val="0000CC"/>
                </a:solidFill>
              </a:rPr>
              <a:t>refptr</a:t>
            </a:r>
            <a:r>
              <a:rPr lang="en-US" altLang="zh-CN" sz="2000" b="1" kern="0" dirty="0"/>
              <a:t> = (unsigned) (ADDR(</a:t>
            </a:r>
            <a:r>
              <a:rPr lang="en-US" altLang="zh-CN" sz="2000" b="1" kern="0" dirty="0" err="1"/>
              <a:t>r.symbol</a:t>
            </a:r>
            <a:r>
              <a:rPr lang="en-US" altLang="zh-CN" sz="2000" b="1" kern="0" dirty="0"/>
              <a:t>) + </a:t>
            </a:r>
            <a:r>
              <a:rPr lang="en-US" altLang="zh-CN" sz="2000" b="1" kern="0" dirty="0" err="1"/>
              <a:t>r.addend</a:t>
            </a:r>
            <a:r>
              <a:rPr lang="en-US" altLang="zh-CN" sz="2000" b="1" kern="0" dirty="0"/>
              <a:t> - </a:t>
            </a:r>
            <a:r>
              <a:rPr lang="en-US" altLang="zh-CN" sz="2000" b="1" kern="0" dirty="0" err="1">
                <a:solidFill>
                  <a:srgbClr val="C00000"/>
                </a:solidFill>
              </a:rPr>
              <a:t>refaddr</a:t>
            </a:r>
            <a:r>
              <a:rPr lang="en-US" altLang="zh-CN" sz="2000" b="1" kern="0" dirty="0"/>
              <a:t>);</a:t>
            </a:r>
          </a:p>
          <a:p>
            <a:pPr marL="0" indent="0" defTabSz="914400">
              <a:spcBef>
                <a:spcPts val="0"/>
              </a:spcBef>
              <a:buFont typeface="Wingdings 2" pitchFamily="18" charset="2"/>
              <a:buNone/>
            </a:pPr>
            <a:r>
              <a:rPr lang="en-US" altLang="zh-CN" sz="2000" b="1" kern="0" dirty="0"/>
              <a:t>9      }</a:t>
            </a:r>
          </a:p>
          <a:p>
            <a:pPr marL="0" indent="0" defTabSz="914400">
              <a:spcBef>
                <a:spcPts val="0"/>
              </a:spcBef>
              <a:buFont typeface="Wingdings 2" pitchFamily="18" charset="2"/>
              <a:buNone/>
            </a:pPr>
            <a:r>
              <a:rPr lang="en-US" altLang="zh-CN" sz="2000" b="1" kern="0" dirty="0"/>
              <a:t>10</a:t>
            </a:r>
          </a:p>
          <a:p>
            <a:pPr marL="0" indent="0" defTabSz="914400">
              <a:spcBef>
                <a:spcPts val="0"/>
              </a:spcBef>
              <a:buFont typeface="Wingdings 2" pitchFamily="18" charset="2"/>
              <a:buNone/>
            </a:pPr>
            <a:r>
              <a:rPr lang="en-US" altLang="zh-CN" sz="2000" b="1" kern="0" dirty="0"/>
              <a:t>11     /*Relocate an absolute reference*/</a:t>
            </a:r>
          </a:p>
          <a:p>
            <a:pPr marL="0" indent="0" defTabSz="914400">
              <a:spcBef>
                <a:spcPts val="0"/>
              </a:spcBef>
              <a:buNone/>
            </a:pPr>
            <a:r>
              <a:rPr lang="en-US" altLang="zh-CN" sz="2000" b="1" kern="0" dirty="0"/>
              <a:t>12     if( </a:t>
            </a:r>
            <a:r>
              <a:rPr lang="en-US" altLang="zh-CN" sz="2000" b="1" kern="0" dirty="0" err="1"/>
              <a:t>r.type</a:t>
            </a:r>
            <a:r>
              <a:rPr lang="en-US" altLang="zh-CN" sz="2000" b="1" kern="0" dirty="0"/>
              <a:t> == R_X86_64_32)//</a:t>
            </a:r>
            <a:r>
              <a:rPr lang="zh-CN" altLang="en-US" sz="2000" b="1" dirty="0">
                <a:solidFill>
                  <a:srgbClr val="006600"/>
                </a:solidFill>
              </a:rPr>
              <a:t>使用</a:t>
            </a:r>
            <a:r>
              <a:rPr lang="en-US" altLang="zh-CN" sz="2000" b="1" dirty="0">
                <a:solidFill>
                  <a:srgbClr val="006600"/>
                </a:solidFill>
              </a:rPr>
              <a:t>32</a:t>
            </a:r>
            <a:r>
              <a:rPr lang="zh-CN" altLang="en-US" sz="2000" b="1" dirty="0">
                <a:solidFill>
                  <a:srgbClr val="006600"/>
                </a:solidFill>
              </a:rPr>
              <a:t>位绝对地址</a:t>
            </a:r>
            <a:endParaRPr lang="en-US" altLang="zh-CN" sz="2000" b="1" dirty="0">
              <a:solidFill>
                <a:srgbClr val="006600"/>
              </a:solidFill>
            </a:endParaRPr>
          </a:p>
          <a:p>
            <a:pPr marL="0" indent="0" defTabSz="914400">
              <a:spcBef>
                <a:spcPts val="0"/>
              </a:spcBef>
              <a:buFont typeface="Wingdings 2" pitchFamily="18" charset="2"/>
              <a:buNone/>
            </a:pPr>
            <a:r>
              <a:rPr lang="en-US" altLang="zh-CN" sz="2000" b="1" kern="0" dirty="0"/>
              <a:t>13        *</a:t>
            </a:r>
            <a:r>
              <a:rPr lang="en-US" altLang="zh-CN" sz="2000" b="1" kern="0" dirty="0" err="1">
                <a:solidFill>
                  <a:srgbClr val="0000CC"/>
                </a:solidFill>
              </a:rPr>
              <a:t>refptr</a:t>
            </a:r>
            <a:r>
              <a:rPr lang="en-US" altLang="zh-CN" sz="2000" b="1" kern="0" dirty="0"/>
              <a:t> = (unsigned)(ADDR(</a:t>
            </a:r>
            <a:r>
              <a:rPr lang="en-US" altLang="zh-CN" sz="2000" b="1" kern="0" dirty="0" err="1"/>
              <a:t>r.symbol</a:t>
            </a:r>
            <a:r>
              <a:rPr lang="en-US" altLang="zh-CN" sz="2000" b="1" kern="0" dirty="0"/>
              <a:t>) + </a:t>
            </a:r>
            <a:r>
              <a:rPr lang="en-US" altLang="zh-CN" sz="2000" b="1" kern="0" dirty="0" err="1"/>
              <a:t>r.addend</a:t>
            </a:r>
            <a:r>
              <a:rPr lang="en-US" altLang="zh-CN" sz="2000" b="1" kern="0" dirty="0"/>
              <a:t>); </a:t>
            </a:r>
          </a:p>
          <a:p>
            <a:pPr marL="0" indent="0" defTabSz="914400">
              <a:spcBef>
                <a:spcPts val="0"/>
              </a:spcBef>
              <a:buFont typeface="Wingdings 2" pitchFamily="18" charset="2"/>
              <a:buNone/>
            </a:pPr>
            <a:r>
              <a:rPr lang="en-US" altLang="zh-CN" sz="2000" b="1" kern="0" dirty="0"/>
              <a:t>14   }</a:t>
            </a:r>
          </a:p>
          <a:p>
            <a:pPr marL="0" indent="0" defTabSz="914400">
              <a:spcBef>
                <a:spcPts val="0"/>
              </a:spcBef>
              <a:buFont typeface="Wingdings 2" pitchFamily="18" charset="2"/>
              <a:buNone/>
            </a:pPr>
            <a:r>
              <a:rPr lang="en-US" altLang="zh-CN" sz="2000" b="1" kern="0" dirty="0"/>
              <a:t>15 }</a:t>
            </a:r>
            <a:endParaRPr lang="zh-CN" altLang="en-US" sz="2000" b="1" kern="0" dirty="0"/>
          </a:p>
        </p:txBody>
      </p:sp>
      <p:sp>
        <p:nvSpPr>
          <p:cNvPr id="7" name="文本框 6"/>
          <p:cNvSpPr txBox="1"/>
          <p:nvPr/>
        </p:nvSpPr>
        <p:spPr>
          <a:xfrm>
            <a:off x="1524000" y="5868849"/>
            <a:ext cx="6629400"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000" b="1" kern="0" dirty="0"/>
              <a:t>ADDR(s)</a:t>
            </a:r>
            <a:r>
              <a:rPr lang="zh-CN" altLang="en-US" sz="2000" b="1" kern="0" dirty="0"/>
              <a:t>：节</a:t>
            </a:r>
            <a:r>
              <a:rPr lang="en-US" altLang="zh-CN" sz="2000" b="1" kern="0" dirty="0"/>
              <a:t>s</a:t>
            </a:r>
            <a:r>
              <a:rPr lang="zh-CN" altLang="en-US" sz="2000" b="1" kern="0" dirty="0"/>
              <a:t>的运行时地址</a:t>
            </a:r>
            <a:endParaRPr lang="en-US" altLang="zh-CN" sz="2000" b="1" kern="0" dirty="0"/>
          </a:p>
          <a:p>
            <a:r>
              <a:rPr lang="en-US" altLang="zh-CN" sz="2000" b="1" kern="0" dirty="0"/>
              <a:t>ADDR(</a:t>
            </a:r>
            <a:r>
              <a:rPr lang="en-US" altLang="zh-CN" sz="2000" b="1" kern="0" dirty="0" err="1"/>
              <a:t>r.symbol</a:t>
            </a:r>
            <a:r>
              <a:rPr lang="en-US" altLang="zh-CN" sz="2000" b="1" kern="0" dirty="0"/>
              <a:t>)</a:t>
            </a:r>
            <a:r>
              <a:rPr lang="zh-CN" altLang="en-US" sz="2000" b="1" kern="0" dirty="0"/>
              <a:t>重定位条目</a:t>
            </a:r>
            <a:r>
              <a:rPr lang="en-US" altLang="zh-CN" sz="2000" b="1" kern="0" dirty="0"/>
              <a:t>r</a:t>
            </a:r>
            <a:r>
              <a:rPr lang="zh-CN" altLang="en-US" sz="2000" b="1" kern="0" dirty="0"/>
              <a:t>的符号</a:t>
            </a:r>
            <a:r>
              <a:rPr lang="en-US" altLang="zh-CN" sz="2000" b="1" kern="0" dirty="0"/>
              <a:t>symbol</a:t>
            </a:r>
            <a:r>
              <a:rPr lang="zh-CN" altLang="en-US" sz="2000" b="1" kern="0" dirty="0"/>
              <a:t>的运行时地址</a:t>
            </a:r>
            <a:endParaRPr lang="zh-CN" altLang="en-US" sz="2000" dirty="0">
              <a:latin typeface="Calibri" pitchFamily="34" charset="0"/>
            </a:endParaRPr>
          </a:p>
        </p:txBody>
      </p:sp>
      <p:grpSp>
        <p:nvGrpSpPr>
          <p:cNvPr id="8" name="组合 7">
            <a:extLst>
              <a:ext uri="{FF2B5EF4-FFF2-40B4-BE49-F238E27FC236}">
                <a16:creationId xmlns:a16="http://schemas.microsoft.com/office/drawing/2014/main" id="{430AB982-759C-41DA-936E-549284B62528}"/>
              </a:ext>
            </a:extLst>
          </p:cNvPr>
          <p:cNvGrpSpPr/>
          <p:nvPr/>
        </p:nvGrpSpPr>
        <p:grpSpPr>
          <a:xfrm>
            <a:off x="3352800" y="528492"/>
            <a:ext cx="5715000" cy="3352608"/>
            <a:chOff x="3352800" y="528492"/>
            <a:chExt cx="5715000" cy="3352608"/>
          </a:xfrm>
        </p:grpSpPr>
        <p:sp>
          <p:nvSpPr>
            <p:cNvPr id="2" name="对话气泡: 圆角矩形 1">
              <a:extLst>
                <a:ext uri="{FF2B5EF4-FFF2-40B4-BE49-F238E27FC236}">
                  <a16:creationId xmlns:a16="http://schemas.microsoft.com/office/drawing/2014/main" id="{2BDFBC32-A93D-4709-98F8-BC8A09E959B7}"/>
                </a:ext>
              </a:extLst>
            </p:cNvPr>
            <p:cNvSpPr/>
            <p:nvPr/>
          </p:nvSpPr>
          <p:spPr bwMode="auto">
            <a:xfrm>
              <a:off x="3352800" y="528492"/>
              <a:ext cx="5715000" cy="719136"/>
            </a:xfrm>
            <a:prstGeom prst="wedgeRoundRectCallout">
              <a:avLst>
                <a:gd name="adj1" fmla="val 34675"/>
                <a:gd name="adj2" fmla="val 360650"/>
                <a:gd name="adj3" fmla="val 16667"/>
              </a:avLst>
            </a:prstGeom>
            <a:ln>
              <a:solidFill>
                <a:srgbClr val="0000CC"/>
              </a:solidFill>
              <a:headEnd type="none" w="med" len="med"/>
              <a:tailEnd type="triangl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altLang="zh-CN" sz="2400" b="1" kern="0" dirty="0">
                  <a:latin typeface="Times New Roman" panose="02020603050405020304" pitchFamily="18" charset="0"/>
                  <a:cs typeface="Times New Roman" panose="02020603050405020304" pitchFamily="18" charset="0"/>
                </a:rPr>
                <a:t>ADDR(</a:t>
              </a:r>
              <a:r>
                <a:rPr lang="en-US" altLang="zh-CN" sz="2400" b="1" kern="0" dirty="0" err="1">
                  <a:latin typeface="Times New Roman" panose="02020603050405020304" pitchFamily="18" charset="0"/>
                  <a:cs typeface="Times New Roman" panose="02020603050405020304" pitchFamily="18" charset="0"/>
                </a:rPr>
                <a:t>r.symbol</a:t>
              </a:r>
              <a:r>
                <a:rPr lang="en-US" altLang="zh-CN" sz="2400" b="1" kern="0" dirty="0">
                  <a:latin typeface="Times New Roman" panose="02020603050405020304" pitchFamily="18" charset="0"/>
                  <a:cs typeface="Times New Roman" panose="02020603050405020304" pitchFamily="18" charset="0"/>
                </a:rPr>
                <a:t>) - (</a:t>
              </a:r>
              <a:r>
                <a:rPr lang="en-US" altLang="zh-CN" sz="2400" b="1" kern="0" dirty="0" err="1">
                  <a:solidFill>
                    <a:srgbClr val="C00000"/>
                  </a:solidFill>
                  <a:latin typeface="Times New Roman" panose="02020603050405020304" pitchFamily="18" charset="0"/>
                  <a:cs typeface="Times New Roman" panose="02020603050405020304" pitchFamily="18" charset="0"/>
                </a:rPr>
                <a:t>refaddr</a:t>
              </a:r>
              <a:r>
                <a:rPr lang="en-US" altLang="zh-CN" sz="2400" b="1" kern="0" dirty="0">
                  <a:solidFill>
                    <a:srgbClr val="C00000"/>
                  </a:solidFill>
                  <a:latin typeface="Times New Roman" panose="02020603050405020304" pitchFamily="18" charset="0"/>
                  <a:cs typeface="Times New Roman" panose="02020603050405020304" pitchFamily="18" charset="0"/>
                </a:rPr>
                <a:t> - </a:t>
              </a:r>
              <a:r>
                <a:rPr lang="en-US" altLang="zh-CN" sz="2400" b="1" kern="0" dirty="0" err="1">
                  <a:latin typeface="Times New Roman" panose="02020603050405020304" pitchFamily="18" charset="0"/>
                  <a:cs typeface="Times New Roman" panose="02020603050405020304" pitchFamily="18" charset="0"/>
                </a:rPr>
                <a:t>r.addend</a:t>
              </a:r>
              <a:r>
                <a:rPr lang="en-US" altLang="zh-CN" sz="2400" b="1" kern="0" dirty="0">
                  <a:latin typeface="Times New Roman" panose="02020603050405020304" pitchFamily="18" charset="0"/>
                  <a:cs typeface="Times New Roman" panose="02020603050405020304" pitchFamily="18" charset="0"/>
                </a:rPr>
                <a:t> );</a:t>
              </a:r>
              <a:endParaRPr kumimoji="0" lang="zh-CN"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928B94A-36F8-4F64-A271-AEDE536A5F7A}"/>
                </a:ext>
              </a:extLst>
            </p:cNvPr>
            <p:cNvSpPr/>
            <p:nvPr/>
          </p:nvSpPr>
          <p:spPr bwMode="auto">
            <a:xfrm>
              <a:off x="4127940" y="3550431"/>
              <a:ext cx="4365626" cy="330669"/>
            </a:xfrm>
            <a:prstGeom prst="rect">
              <a:avLst/>
            </a:prstGeom>
            <a:noFill/>
            <a:ln w="25400" cap="flat" cmpd="sng" algn="ctr">
              <a:solidFill>
                <a:srgbClr val="0000CC"/>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spTree>
    <p:extLst>
      <p:ext uri="{BB962C8B-B14F-4D97-AF65-F5344CB8AC3E}">
        <p14:creationId xmlns:p14="http://schemas.microsoft.com/office/powerpoint/2010/main" val="358695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kern="1200" dirty="0" err="1">
                <a:solidFill>
                  <a:srgbClr val="006600"/>
                </a:solidFill>
              </a:rPr>
              <a:t>readelf</a:t>
            </a:r>
            <a:r>
              <a:rPr lang="en-US" altLang="zh-CN" b="1" kern="1200" dirty="0">
                <a:solidFill>
                  <a:srgbClr val="006600"/>
                </a:solidFill>
              </a:rPr>
              <a:t> -r </a:t>
            </a:r>
            <a:r>
              <a:rPr lang="en-US" altLang="zh-CN" b="1" kern="1200" dirty="0" err="1">
                <a:solidFill>
                  <a:srgbClr val="006600"/>
                </a:solidFill>
              </a:rPr>
              <a:t>main.o</a:t>
            </a:r>
            <a:r>
              <a:rPr lang="en-US" altLang="zh-CN" b="1" kern="1200" dirty="0">
                <a:solidFill>
                  <a:srgbClr val="006600"/>
                </a:solidFill>
              </a:rPr>
              <a:t>     </a:t>
            </a:r>
            <a:r>
              <a:rPr lang="en-US" altLang="zh-CN" sz="2400" b="1" kern="1200" dirty="0">
                <a:solidFill>
                  <a:srgbClr val="006600"/>
                </a:solidFill>
              </a:rPr>
              <a:t>//</a:t>
            </a:r>
            <a:r>
              <a:rPr lang="zh-CN" altLang="en-US" sz="2400" b="1" kern="1200" dirty="0">
                <a:solidFill>
                  <a:srgbClr val="006600"/>
                </a:solidFill>
              </a:rPr>
              <a:t>读出</a:t>
            </a:r>
            <a:r>
              <a:rPr lang="en-US" altLang="zh-CN" sz="2400" b="1" kern="1200" dirty="0" err="1">
                <a:solidFill>
                  <a:srgbClr val="006600"/>
                </a:solidFill>
              </a:rPr>
              <a:t>main.o</a:t>
            </a:r>
            <a:r>
              <a:rPr lang="zh-CN" altLang="en-US" sz="2400" b="1" kern="1200" dirty="0">
                <a:solidFill>
                  <a:srgbClr val="006600"/>
                </a:solidFill>
              </a:rPr>
              <a:t>中需要重定位的信息</a:t>
            </a:r>
            <a:endParaRPr lang="zh-CN" altLang="en-US" dirty="0"/>
          </a:p>
        </p:txBody>
      </p:sp>
      <p:sp>
        <p:nvSpPr>
          <p:cNvPr id="3" name="标题 2"/>
          <p:cNvSpPr>
            <a:spLocks noGrp="1"/>
          </p:cNvSpPr>
          <p:nvPr>
            <p:ph type="title"/>
          </p:nvPr>
        </p:nvSpPr>
        <p:spPr/>
        <p:txBody>
          <a:bodyPr/>
          <a:lstStyle/>
          <a:p>
            <a:r>
              <a:rPr lang="zh-CN" altLang="en-US" dirty="0"/>
              <a:t>重定位计算示例</a:t>
            </a:r>
            <a:r>
              <a:rPr lang="en-US" altLang="zh-CN" dirty="0"/>
              <a:t>#1</a:t>
            </a:r>
            <a:endParaRPr lang="zh-CN" altLang="en-US" dirty="0"/>
          </a:p>
        </p:txBody>
      </p:sp>
      <p:sp>
        <p:nvSpPr>
          <p:cNvPr id="4" name="文本框 3"/>
          <p:cNvSpPr txBox="1"/>
          <p:nvPr/>
        </p:nvSpPr>
        <p:spPr>
          <a:xfrm>
            <a:off x="131064" y="2209800"/>
            <a:ext cx="8860536" cy="3886200"/>
          </a:xfrm>
          <a:prstGeom prst="rect">
            <a:avLst/>
          </a:prstGeom>
          <a:solidFill>
            <a:srgbClr val="F7F5CD"/>
          </a:solidFill>
        </p:spPr>
        <p:txBody>
          <a:bodyPr wrap="square" rtlCol="0">
            <a:noAutofit/>
          </a:bodyPr>
          <a:lstStyle/>
          <a:p>
            <a:r>
              <a:rPr lang="zh-CN" altLang="en-US" sz="2000" dirty="0">
                <a:latin typeface="Calibri" pitchFamily="34" charset="0"/>
              </a:rPr>
              <a:t>重定位节 </a:t>
            </a:r>
            <a:r>
              <a:rPr lang="en-US" altLang="zh-CN" sz="2000" dirty="0">
                <a:latin typeface="Calibri" pitchFamily="34" charset="0"/>
              </a:rPr>
              <a:t>'.</a:t>
            </a:r>
            <a:r>
              <a:rPr lang="en-US" altLang="zh-CN" sz="2000" dirty="0" err="1">
                <a:latin typeface="Calibri" pitchFamily="34" charset="0"/>
              </a:rPr>
              <a:t>rela.text</a:t>
            </a:r>
            <a:r>
              <a:rPr lang="en-US" altLang="zh-CN" sz="2000" dirty="0">
                <a:latin typeface="Calibri" pitchFamily="34" charset="0"/>
              </a:rPr>
              <a:t>' </a:t>
            </a:r>
            <a:r>
              <a:rPr lang="zh-CN" altLang="en-US" sz="2000" dirty="0">
                <a:latin typeface="Calibri" pitchFamily="34" charset="0"/>
              </a:rPr>
              <a:t>位于偏移量 </a:t>
            </a:r>
            <a:r>
              <a:rPr lang="en-US" altLang="zh-CN" sz="2000" dirty="0">
                <a:latin typeface="Calibri" pitchFamily="34" charset="0"/>
              </a:rPr>
              <a:t>0x1e8 </a:t>
            </a:r>
            <a:r>
              <a:rPr lang="zh-CN" altLang="en-US" sz="2000" dirty="0">
                <a:latin typeface="Calibri" pitchFamily="34" charset="0"/>
              </a:rPr>
              <a:t>含有 </a:t>
            </a:r>
            <a:r>
              <a:rPr lang="en-US" altLang="zh-CN" sz="2000" dirty="0">
                <a:latin typeface="Calibri" pitchFamily="34" charset="0"/>
              </a:rPr>
              <a:t>2 </a:t>
            </a:r>
            <a:r>
              <a:rPr lang="zh-CN" altLang="en-US" sz="2000" dirty="0">
                <a:latin typeface="Calibri" pitchFamily="34" charset="0"/>
              </a:rPr>
              <a:t>个条目：  </a:t>
            </a:r>
            <a:endParaRPr lang="en-US" altLang="zh-CN" sz="2000" dirty="0">
              <a:latin typeface="Calibri" pitchFamily="34" charset="0"/>
            </a:endParaRPr>
          </a:p>
          <a:p>
            <a:r>
              <a:rPr lang="zh-CN" altLang="en-US" sz="2000" dirty="0">
                <a:latin typeface="Calibri" pitchFamily="34" charset="0"/>
              </a:rPr>
              <a:t>偏移量                    信息                 类型                     符号值               符号名称 </a:t>
            </a:r>
            <a:r>
              <a:rPr lang="en-US" altLang="zh-CN" sz="2000" dirty="0">
                <a:latin typeface="Calibri" pitchFamily="34" charset="0"/>
              </a:rPr>
              <a:t>+ </a:t>
            </a:r>
            <a:r>
              <a:rPr lang="zh-CN" altLang="en-US" sz="2000" dirty="0">
                <a:latin typeface="Calibri" pitchFamily="34" charset="0"/>
              </a:rPr>
              <a:t>加数  </a:t>
            </a:r>
            <a:endParaRPr lang="en-US" altLang="zh-CN" sz="2000" dirty="0">
              <a:latin typeface="Calibri" pitchFamily="34" charset="0"/>
            </a:endParaRPr>
          </a:p>
          <a:p>
            <a:r>
              <a:rPr lang="en-US" altLang="zh-CN" sz="2000" dirty="0">
                <a:latin typeface="Calibri" pitchFamily="34" charset="0"/>
              </a:rPr>
              <a:t>00000000000a  00090000000a R_X86_64_32       0000000000000000 array   + 0 00000000000f  000a00000002 R_X86_64_PC32   0000000000000000 sum     </a:t>
            </a:r>
            <a:r>
              <a:rPr lang="en-US" altLang="zh-CN" sz="2000" b="1" dirty="0">
                <a:solidFill>
                  <a:srgbClr val="0000CC"/>
                </a:solidFill>
                <a:latin typeface="Calibri" pitchFamily="34" charset="0"/>
              </a:rPr>
              <a:t>– 4</a:t>
            </a:r>
          </a:p>
          <a:p>
            <a:endParaRPr lang="en-US" altLang="zh-CN" sz="2000" dirty="0">
              <a:latin typeface="Calibri" pitchFamily="34" charset="0"/>
            </a:endParaRPr>
          </a:p>
          <a:p>
            <a:r>
              <a:rPr lang="en-US" altLang="zh-CN" sz="2000" dirty="0">
                <a:latin typeface="Calibri" pitchFamily="34" charset="0"/>
              </a:rPr>
              <a:t>English</a:t>
            </a:r>
            <a:r>
              <a:rPr lang="zh-CN" altLang="en-US" sz="2000" dirty="0">
                <a:latin typeface="Calibri" pitchFamily="34" charset="0"/>
              </a:rPr>
              <a:t>：</a:t>
            </a:r>
            <a:endParaRPr lang="en-US" altLang="zh-CN" sz="2000" dirty="0">
              <a:latin typeface="Calibri" pitchFamily="34" charset="0"/>
            </a:endParaRPr>
          </a:p>
          <a:p>
            <a:endParaRPr lang="en-US" altLang="zh-CN" sz="2000" dirty="0">
              <a:latin typeface="Calibri" pitchFamily="34" charset="0"/>
            </a:endParaRPr>
          </a:p>
          <a:p>
            <a:r>
              <a:rPr lang="en-US" altLang="zh-CN" sz="2000" dirty="0">
                <a:latin typeface="Calibri" pitchFamily="34" charset="0"/>
              </a:rPr>
              <a:t>Relocation section '.</a:t>
            </a:r>
            <a:r>
              <a:rPr lang="en-US" altLang="zh-CN" sz="2000" dirty="0" err="1">
                <a:latin typeface="Calibri" pitchFamily="34" charset="0"/>
              </a:rPr>
              <a:t>rela.text</a:t>
            </a:r>
            <a:r>
              <a:rPr lang="en-US" altLang="zh-CN" sz="2000" dirty="0">
                <a:latin typeface="Calibri" pitchFamily="34" charset="0"/>
              </a:rPr>
              <a:t>' at offset 0x1e8 contains 2 entries:</a:t>
            </a:r>
          </a:p>
          <a:p>
            <a:r>
              <a:rPr lang="en-US" altLang="zh-CN" sz="2000" dirty="0">
                <a:latin typeface="Calibri" pitchFamily="34" charset="0"/>
              </a:rPr>
              <a:t>Offset                        Info                  Type                  Sym. Value      Sym. Name + Addend  00000000000a  00090000000a R_X86_64_32       0000000000000000 array +0</a:t>
            </a:r>
          </a:p>
          <a:p>
            <a:r>
              <a:rPr lang="en-US" altLang="zh-CN" sz="2000" dirty="0">
                <a:latin typeface="Calibri" pitchFamily="34" charset="0"/>
              </a:rPr>
              <a:t>00000000000f  000a00000002 R_X86_64_PC32   0000000000000000 sum </a:t>
            </a:r>
            <a:r>
              <a:rPr lang="en-US" altLang="zh-CN" sz="2000" b="1" dirty="0">
                <a:solidFill>
                  <a:srgbClr val="0000CC"/>
                </a:solidFill>
                <a:latin typeface="Calibri" pitchFamily="34" charset="0"/>
              </a:rPr>
              <a:t>- 4</a:t>
            </a:r>
            <a:endParaRPr lang="zh-CN" altLang="en-US" sz="2000" b="1" dirty="0">
              <a:solidFill>
                <a:srgbClr val="0000CC"/>
              </a:solidFill>
              <a:latin typeface="Calibri" pitchFamily="34" charset="0"/>
            </a:endParaRPr>
          </a:p>
        </p:txBody>
      </p:sp>
    </p:spTree>
    <p:extLst>
      <p:ext uri="{BB962C8B-B14F-4D97-AF65-F5344CB8AC3E}">
        <p14:creationId xmlns:p14="http://schemas.microsoft.com/office/powerpoint/2010/main" val="399316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6875" y="1362074"/>
            <a:ext cx="8594725" cy="5495926"/>
          </a:xfrm>
        </p:spPr>
        <p:txBody>
          <a:bodyPr/>
          <a:lstStyle/>
          <a:p>
            <a:pPr marL="342900" lvl="1" indent="-342900">
              <a:buSzPct val="60000"/>
              <a:buFont typeface="Wingdings 2" pitchFamily="18" charset="2"/>
              <a:buChar char="¢"/>
            </a:pPr>
            <a:r>
              <a:rPr lang="zh-CN" altLang="en-US" sz="2800" dirty="0"/>
              <a:t>重定位条目信息</a:t>
            </a:r>
            <a:endParaRPr lang="en-US" altLang="zh-CN" sz="2800" dirty="0"/>
          </a:p>
          <a:p>
            <a:pPr lvl="1">
              <a:spcBef>
                <a:spcPts val="0"/>
              </a:spcBef>
            </a:pPr>
            <a:r>
              <a:rPr lang="en-US" altLang="zh-CN" dirty="0" err="1">
                <a:latin typeface="Calibri" pitchFamily="34" charset="0"/>
              </a:rPr>
              <a:t>r.offset</a:t>
            </a:r>
            <a:r>
              <a:rPr lang="en-US" altLang="zh-CN" dirty="0">
                <a:latin typeface="Calibri" pitchFamily="34" charset="0"/>
              </a:rPr>
              <a:t> = 0xf</a:t>
            </a:r>
          </a:p>
          <a:p>
            <a:pPr lvl="1">
              <a:spcBef>
                <a:spcPts val="0"/>
              </a:spcBef>
            </a:pPr>
            <a:r>
              <a:rPr lang="en-US" altLang="zh-CN" dirty="0" err="1">
                <a:latin typeface="Calibri" pitchFamily="34" charset="0"/>
              </a:rPr>
              <a:t>r.symbol</a:t>
            </a:r>
            <a:r>
              <a:rPr lang="en-US" altLang="zh-CN" dirty="0">
                <a:latin typeface="Calibri" pitchFamily="34" charset="0"/>
              </a:rPr>
              <a:t> = sum</a:t>
            </a:r>
          </a:p>
          <a:p>
            <a:pPr lvl="1">
              <a:spcBef>
                <a:spcPts val="0"/>
              </a:spcBef>
            </a:pPr>
            <a:r>
              <a:rPr lang="en-US" altLang="zh-CN" dirty="0" err="1">
                <a:latin typeface="Calibri" pitchFamily="34" charset="0"/>
              </a:rPr>
              <a:t>r.type</a:t>
            </a:r>
            <a:r>
              <a:rPr lang="en-US" altLang="zh-CN" dirty="0">
                <a:latin typeface="Calibri" pitchFamily="34" charset="0"/>
              </a:rPr>
              <a:t> = R_X86_64_PC32</a:t>
            </a:r>
          </a:p>
          <a:p>
            <a:pPr lvl="1">
              <a:spcBef>
                <a:spcPts val="0"/>
              </a:spcBef>
            </a:pPr>
            <a:r>
              <a:rPr lang="en-US" altLang="zh-CN" dirty="0" err="1">
                <a:latin typeface="Calibri" pitchFamily="34" charset="0"/>
              </a:rPr>
              <a:t>r.addend</a:t>
            </a:r>
            <a:r>
              <a:rPr lang="en-US" altLang="zh-CN" dirty="0">
                <a:latin typeface="Calibri" pitchFamily="34" charset="0"/>
              </a:rPr>
              <a:t> = -4</a:t>
            </a:r>
            <a:endParaRPr lang="zh-CN" altLang="en-US" dirty="0">
              <a:latin typeface="Calibri" pitchFamily="34" charset="0"/>
            </a:endParaRPr>
          </a:p>
          <a:p>
            <a:r>
              <a:rPr lang="zh-CN" altLang="en-US" dirty="0"/>
              <a:t>假设链接器已经确定</a:t>
            </a:r>
            <a:endParaRPr lang="en-US" altLang="zh-CN" dirty="0"/>
          </a:p>
          <a:p>
            <a:pPr lvl="1">
              <a:spcBef>
                <a:spcPts val="0"/>
              </a:spcBef>
            </a:pPr>
            <a:r>
              <a:rPr lang="en-US" altLang="zh-CN" dirty="0">
                <a:latin typeface="Calibri" pitchFamily="34" charset="0"/>
              </a:rPr>
              <a:t>ADDR(s)=ADDR(.text)=0x4004d0</a:t>
            </a:r>
          </a:p>
          <a:p>
            <a:pPr lvl="1">
              <a:spcBef>
                <a:spcPts val="0"/>
              </a:spcBef>
            </a:pPr>
            <a:r>
              <a:rPr lang="en-US" altLang="zh-CN" dirty="0">
                <a:latin typeface="Calibri" pitchFamily="34" charset="0"/>
              </a:rPr>
              <a:t>ADDR(</a:t>
            </a:r>
            <a:r>
              <a:rPr lang="en-US" altLang="zh-CN" dirty="0" err="1">
                <a:latin typeface="Calibri" pitchFamily="34" charset="0"/>
              </a:rPr>
              <a:t>r.symbol</a:t>
            </a:r>
            <a:r>
              <a:rPr lang="en-US" altLang="zh-CN" dirty="0">
                <a:latin typeface="Calibri" pitchFamily="34" charset="0"/>
              </a:rPr>
              <a:t>) = ADDR(sum)=0x4004e8</a:t>
            </a:r>
          </a:p>
          <a:p>
            <a:pPr>
              <a:spcBef>
                <a:spcPts val="0"/>
              </a:spcBef>
            </a:pPr>
            <a:r>
              <a:rPr lang="zh-CN" altLang="en-US" dirty="0">
                <a:latin typeface="Calibri" pitchFamily="34" charset="0"/>
              </a:rPr>
              <a:t>重定位</a:t>
            </a:r>
            <a:endParaRPr lang="en-US" altLang="zh-CN" dirty="0">
              <a:latin typeface="Calibri" pitchFamily="34" charset="0"/>
            </a:endParaRPr>
          </a:p>
          <a:p>
            <a:pPr lvl="1">
              <a:spcBef>
                <a:spcPts val="0"/>
              </a:spcBef>
            </a:pPr>
            <a:r>
              <a:rPr lang="en-US" altLang="zh-CN" dirty="0" err="1">
                <a:latin typeface="Calibri" pitchFamily="34" charset="0"/>
              </a:rPr>
              <a:t>refaddr</a:t>
            </a:r>
            <a:r>
              <a:rPr lang="en-US" altLang="zh-CN" dirty="0">
                <a:latin typeface="Calibri" pitchFamily="34" charset="0"/>
              </a:rPr>
              <a:t> = ADDR(s) + </a:t>
            </a:r>
            <a:r>
              <a:rPr lang="en-US" altLang="zh-CN" dirty="0" err="1">
                <a:latin typeface="Calibri" pitchFamily="34" charset="0"/>
              </a:rPr>
              <a:t>r.offset</a:t>
            </a:r>
            <a:r>
              <a:rPr lang="en-US" altLang="zh-CN" dirty="0">
                <a:latin typeface="Calibri" pitchFamily="34" charset="0"/>
              </a:rPr>
              <a:t> = 0x4004d0 + 0xf = 0x4004df</a:t>
            </a:r>
          </a:p>
          <a:p>
            <a:pPr lvl="1">
              <a:spcBef>
                <a:spcPts val="0"/>
              </a:spcBef>
            </a:pPr>
            <a:r>
              <a:rPr lang="en-US" altLang="zh-CN" dirty="0">
                <a:latin typeface="Calibri" pitchFamily="34" charset="0"/>
              </a:rPr>
              <a:t>*</a:t>
            </a:r>
            <a:r>
              <a:rPr lang="en-US" altLang="zh-CN" dirty="0" err="1">
                <a:latin typeface="Calibri" pitchFamily="34" charset="0"/>
              </a:rPr>
              <a:t>refptr</a:t>
            </a:r>
            <a:r>
              <a:rPr lang="en-US" altLang="zh-CN" dirty="0">
                <a:latin typeface="Calibri" pitchFamily="34" charset="0"/>
              </a:rPr>
              <a:t> = (unsigned)(ADDR(</a:t>
            </a:r>
            <a:r>
              <a:rPr lang="en-US" altLang="zh-CN" dirty="0" err="1">
                <a:latin typeface="Calibri" pitchFamily="34" charset="0"/>
              </a:rPr>
              <a:t>r.symbol</a:t>
            </a:r>
            <a:r>
              <a:rPr lang="en-US" altLang="zh-CN" dirty="0">
                <a:latin typeface="Calibri" pitchFamily="34" charset="0"/>
              </a:rPr>
              <a:t>) + </a:t>
            </a:r>
            <a:r>
              <a:rPr lang="en-US" altLang="zh-CN" dirty="0" err="1">
                <a:latin typeface="Calibri" pitchFamily="34" charset="0"/>
              </a:rPr>
              <a:t>r.addend</a:t>
            </a:r>
            <a:r>
              <a:rPr lang="en-US" altLang="zh-CN" dirty="0">
                <a:latin typeface="Calibri" pitchFamily="34" charset="0"/>
              </a:rPr>
              <a:t> - </a:t>
            </a:r>
            <a:r>
              <a:rPr lang="en-US" altLang="zh-CN" dirty="0" err="1">
                <a:latin typeface="Calibri" pitchFamily="34" charset="0"/>
              </a:rPr>
              <a:t>refaddr</a:t>
            </a:r>
            <a:r>
              <a:rPr lang="en-US" altLang="zh-CN" dirty="0">
                <a:latin typeface="Calibri" pitchFamily="34" charset="0"/>
              </a:rPr>
              <a:t>)</a:t>
            </a:r>
            <a:br>
              <a:rPr lang="en-US" altLang="zh-CN" dirty="0">
                <a:latin typeface="Calibri" pitchFamily="34" charset="0"/>
              </a:rPr>
            </a:br>
            <a:r>
              <a:rPr lang="en-US" altLang="zh-CN" dirty="0">
                <a:latin typeface="Calibri" pitchFamily="34" charset="0"/>
              </a:rPr>
              <a:t>              =(unsigned)(0x4004e8             + (-4)           - 0x4004df)</a:t>
            </a:r>
            <a:br>
              <a:rPr lang="en-US" altLang="zh-CN" dirty="0">
                <a:latin typeface="Calibri" pitchFamily="34" charset="0"/>
              </a:rPr>
            </a:br>
            <a:r>
              <a:rPr lang="en-US" altLang="zh-CN" dirty="0">
                <a:latin typeface="Calibri" pitchFamily="34" charset="0"/>
              </a:rPr>
              <a:t>              =(unsigned)(0x5)</a:t>
            </a:r>
            <a:endParaRPr lang="zh-CN" altLang="en-US" dirty="0">
              <a:latin typeface="Calibri" pitchFamily="34" charset="0"/>
            </a:endParaRPr>
          </a:p>
        </p:txBody>
      </p:sp>
      <p:sp>
        <p:nvSpPr>
          <p:cNvPr id="3" name="标题 2"/>
          <p:cNvSpPr>
            <a:spLocks noGrp="1"/>
          </p:cNvSpPr>
          <p:nvPr>
            <p:ph type="title"/>
          </p:nvPr>
        </p:nvSpPr>
        <p:spPr/>
        <p:txBody>
          <a:bodyPr/>
          <a:lstStyle/>
          <a:p>
            <a:r>
              <a:rPr lang="zh-CN" altLang="en-US" dirty="0"/>
              <a:t>重定位</a:t>
            </a:r>
            <a:r>
              <a:rPr lang="en-US" altLang="zh-CN" dirty="0"/>
              <a:t>PC</a:t>
            </a:r>
            <a:r>
              <a:rPr lang="zh-CN" altLang="en-US" dirty="0"/>
              <a:t>相对引用</a:t>
            </a:r>
            <a:r>
              <a:rPr lang="en-US" altLang="zh-CN" dirty="0"/>
              <a:t>sum</a:t>
            </a:r>
            <a:endParaRPr lang="zh-CN" altLang="en-US" dirty="0"/>
          </a:p>
        </p:txBody>
      </p:sp>
    </p:spTree>
    <p:extLst>
      <p:ext uri="{BB962C8B-B14F-4D97-AF65-F5344CB8AC3E}">
        <p14:creationId xmlns:p14="http://schemas.microsoft.com/office/powerpoint/2010/main" val="154150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重定位条目信息</a:t>
            </a:r>
            <a:endParaRPr lang="en-US" altLang="zh-CN" dirty="0"/>
          </a:p>
          <a:p>
            <a:pPr lvl="1">
              <a:spcBef>
                <a:spcPts val="0"/>
              </a:spcBef>
            </a:pPr>
            <a:r>
              <a:rPr lang="en-US" altLang="zh-CN" dirty="0" err="1">
                <a:latin typeface="Calibri" pitchFamily="34" charset="0"/>
              </a:rPr>
              <a:t>r.offset</a:t>
            </a:r>
            <a:r>
              <a:rPr lang="en-US" altLang="zh-CN" dirty="0">
                <a:latin typeface="Calibri" pitchFamily="34" charset="0"/>
              </a:rPr>
              <a:t> = 0xa</a:t>
            </a:r>
          </a:p>
          <a:p>
            <a:pPr lvl="1">
              <a:spcBef>
                <a:spcPts val="0"/>
              </a:spcBef>
            </a:pPr>
            <a:r>
              <a:rPr lang="en-US" altLang="zh-CN" dirty="0" err="1">
                <a:latin typeface="Calibri" pitchFamily="34" charset="0"/>
              </a:rPr>
              <a:t>r.symbol</a:t>
            </a:r>
            <a:r>
              <a:rPr lang="en-US" altLang="zh-CN" dirty="0">
                <a:latin typeface="Calibri" pitchFamily="34" charset="0"/>
              </a:rPr>
              <a:t> = array</a:t>
            </a:r>
          </a:p>
          <a:p>
            <a:pPr lvl="1">
              <a:spcBef>
                <a:spcPts val="0"/>
              </a:spcBef>
            </a:pPr>
            <a:r>
              <a:rPr lang="en-US" altLang="zh-CN" dirty="0" err="1">
                <a:latin typeface="Calibri" pitchFamily="34" charset="0"/>
              </a:rPr>
              <a:t>r.type</a:t>
            </a:r>
            <a:r>
              <a:rPr lang="en-US" altLang="zh-CN" dirty="0">
                <a:latin typeface="Calibri" pitchFamily="34" charset="0"/>
              </a:rPr>
              <a:t> = R_X86_64_32</a:t>
            </a:r>
          </a:p>
          <a:p>
            <a:pPr lvl="1">
              <a:spcBef>
                <a:spcPts val="0"/>
              </a:spcBef>
            </a:pPr>
            <a:r>
              <a:rPr lang="en-US" altLang="zh-CN" dirty="0" err="1">
                <a:latin typeface="Calibri" pitchFamily="34" charset="0"/>
              </a:rPr>
              <a:t>r.addend</a:t>
            </a:r>
            <a:r>
              <a:rPr lang="en-US" altLang="zh-CN" dirty="0">
                <a:latin typeface="Calibri" pitchFamily="34" charset="0"/>
              </a:rPr>
              <a:t> = 0</a:t>
            </a:r>
          </a:p>
          <a:p>
            <a:r>
              <a:rPr lang="zh-CN" altLang="en-US" dirty="0"/>
              <a:t>假设链接器已经确定</a:t>
            </a:r>
            <a:endParaRPr lang="en-US" altLang="zh-CN" dirty="0"/>
          </a:p>
          <a:p>
            <a:pPr lvl="1">
              <a:spcBef>
                <a:spcPts val="0"/>
              </a:spcBef>
            </a:pPr>
            <a:r>
              <a:rPr lang="en-US" altLang="zh-CN" dirty="0">
                <a:latin typeface="Calibri" pitchFamily="34" charset="0"/>
              </a:rPr>
              <a:t>ADDR(s)=ADDR(.text)=0x4004d0</a:t>
            </a:r>
          </a:p>
          <a:p>
            <a:pPr lvl="1">
              <a:spcBef>
                <a:spcPts val="0"/>
              </a:spcBef>
            </a:pPr>
            <a:r>
              <a:rPr lang="en-US" altLang="zh-CN" dirty="0">
                <a:latin typeface="Calibri" pitchFamily="34" charset="0"/>
              </a:rPr>
              <a:t>ADDR(</a:t>
            </a:r>
            <a:r>
              <a:rPr lang="en-US" altLang="zh-CN" dirty="0" err="1">
                <a:latin typeface="Calibri" pitchFamily="34" charset="0"/>
              </a:rPr>
              <a:t>r.symbol</a:t>
            </a:r>
            <a:r>
              <a:rPr lang="en-US" altLang="zh-CN" dirty="0">
                <a:latin typeface="Calibri" pitchFamily="34" charset="0"/>
              </a:rPr>
              <a:t>) = ADDR(array)=0x601018</a:t>
            </a:r>
          </a:p>
          <a:p>
            <a:pPr>
              <a:spcBef>
                <a:spcPts val="0"/>
              </a:spcBef>
            </a:pPr>
            <a:r>
              <a:rPr lang="zh-CN" altLang="en-US" dirty="0">
                <a:latin typeface="Calibri" pitchFamily="34" charset="0"/>
              </a:rPr>
              <a:t>重定位</a:t>
            </a:r>
            <a:endParaRPr lang="en-US" altLang="zh-CN" dirty="0">
              <a:latin typeface="Calibri" pitchFamily="34" charset="0"/>
            </a:endParaRPr>
          </a:p>
          <a:p>
            <a:pPr lvl="1">
              <a:spcBef>
                <a:spcPts val="0"/>
              </a:spcBef>
            </a:pPr>
            <a:r>
              <a:rPr lang="en-US" altLang="zh-CN" dirty="0">
                <a:latin typeface="Calibri" pitchFamily="34" charset="0"/>
              </a:rPr>
              <a:t>*</a:t>
            </a:r>
            <a:r>
              <a:rPr lang="en-US" altLang="zh-CN" dirty="0" err="1">
                <a:latin typeface="Calibri" pitchFamily="34" charset="0"/>
              </a:rPr>
              <a:t>refptr</a:t>
            </a:r>
            <a:r>
              <a:rPr lang="en-US" altLang="zh-CN" dirty="0">
                <a:latin typeface="Calibri" pitchFamily="34" charset="0"/>
              </a:rPr>
              <a:t> = (unsigned)(ADDR(</a:t>
            </a:r>
            <a:r>
              <a:rPr lang="en-US" altLang="zh-CN" dirty="0" err="1">
                <a:latin typeface="Calibri" pitchFamily="34" charset="0"/>
              </a:rPr>
              <a:t>r.symbol</a:t>
            </a:r>
            <a:r>
              <a:rPr lang="en-US" altLang="zh-CN" dirty="0">
                <a:latin typeface="Calibri" pitchFamily="34" charset="0"/>
              </a:rPr>
              <a:t>) + </a:t>
            </a:r>
            <a:r>
              <a:rPr lang="en-US" altLang="zh-CN" dirty="0" err="1">
                <a:latin typeface="Calibri" pitchFamily="34" charset="0"/>
              </a:rPr>
              <a:t>r.addend</a:t>
            </a:r>
            <a:r>
              <a:rPr lang="en-US" altLang="zh-CN" dirty="0">
                <a:latin typeface="Calibri" pitchFamily="34" charset="0"/>
              </a:rPr>
              <a:t>)</a:t>
            </a:r>
            <a:br>
              <a:rPr lang="en-US" altLang="zh-CN" dirty="0">
                <a:latin typeface="Calibri" pitchFamily="34" charset="0"/>
              </a:rPr>
            </a:br>
            <a:r>
              <a:rPr lang="en-US" altLang="zh-CN" dirty="0">
                <a:latin typeface="Calibri" pitchFamily="34" charset="0"/>
              </a:rPr>
              <a:t>              =(unsigned)(0x601018             +   0            )</a:t>
            </a:r>
            <a:br>
              <a:rPr lang="en-US" altLang="zh-CN" dirty="0">
                <a:latin typeface="Calibri" pitchFamily="34" charset="0"/>
              </a:rPr>
            </a:br>
            <a:r>
              <a:rPr lang="en-US" altLang="zh-CN" dirty="0">
                <a:latin typeface="Calibri" pitchFamily="34" charset="0"/>
              </a:rPr>
              <a:t>              =(unsigned)(0x601018)</a:t>
            </a:r>
            <a:endParaRPr lang="zh-CN" altLang="en-US" dirty="0">
              <a:latin typeface="Calibri" pitchFamily="34" charset="0"/>
            </a:endParaRPr>
          </a:p>
          <a:p>
            <a:pPr>
              <a:spcBef>
                <a:spcPts val="0"/>
              </a:spcBef>
            </a:pPr>
            <a:endParaRPr lang="zh-CN" altLang="en-US" dirty="0">
              <a:latin typeface="Calibri" pitchFamily="34" charset="0"/>
            </a:endParaRPr>
          </a:p>
          <a:p>
            <a:pPr lvl="1"/>
            <a:endParaRPr lang="zh-CN" altLang="en-US" dirty="0"/>
          </a:p>
        </p:txBody>
      </p:sp>
      <p:sp>
        <p:nvSpPr>
          <p:cNvPr id="3" name="标题 2"/>
          <p:cNvSpPr>
            <a:spLocks noGrp="1"/>
          </p:cNvSpPr>
          <p:nvPr>
            <p:ph type="title"/>
          </p:nvPr>
        </p:nvSpPr>
        <p:spPr/>
        <p:txBody>
          <a:bodyPr/>
          <a:lstStyle/>
          <a:p>
            <a:r>
              <a:rPr lang="zh-CN" altLang="en-US" dirty="0"/>
              <a:t>重定位绝对引用</a:t>
            </a:r>
            <a:r>
              <a:rPr lang="en-US" altLang="zh-CN" dirty="0"/>
              <a:t>array</a:t>
            </a:r>
            <a:endParaRPr lang="zh-CN" altLang="en-US" dirty="0"/>
          </a:p>
        </p:txBody>
      </p:sp>
    </p:spTree>
    <p:extLst>
      <p:ext uri="{BB962C8B-B14F-4D97-AF65-F5344CB8AC3E}">
        <p14:creationId xmlns:p14="http://schemas.microsoft.com/office/powerpoint/2010/main" val="421651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CA9DFC0-4C77-4B1F-87B8-1901BDB7AE4B}"/>
              </a:ext>
            </a:extLst>
          </p:cNvPr>
          <p:cNvSpPr>
            <a:spLocks noGrp="1"/>
          </p:cNvSpPr>
          <p:nvPr>
            <p:ph idx="1"/>
          </p:nvPr>
        </p:nvSpPr>
        <p:spPr/>
        <p:txBody>
          <a:bodyPr/>
          <a:lstStyle/>
          <a:p>
            <a:endParaRPr lang="zh-CN" altLang="en-US"/>
          </a:p>
        </p:txBody>
      </p:sp>
      <p:sp>
        <p:nvSpPr>
          <p:cNvPr id="2252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已经重定位的</a:t>
            </a:r>
            <a:r>
              <a:rPr lang="en-GB" dirty="0"/>
              <a:t> .text </a:t>
            </a:r>
            <a:r>
              <a:rPr lang="zh-CN" altLang="en-US" dirty="0"/>
              <a:t>节</a:t>
            </a:r>
            <a:endParaRPr lang="en-GB" dirty="0"/>
          </a:p>
        </p:txBody>
      </p:sp>
      <p:sp>
        <p:nvSpPr>
          <p:cNvPr id="6" name="Text Box 2"/>
          <p:cNvSpPr txBox="1">
            <a:spLocks noChangeArrowheads="1"/>
          </p:cNvSpPr>
          <p:nvPr/>
        </p:nvSpPr>
        <p:spPr bwMode="auto">
          <a:xfrm>
            <a:off x="396875" y="1133182"/>
            <a:ext cx="8594725" cy="508049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0000"/>
              </a:lnSpc>
            </a:pPr>
            <a:r>
              <a:rPr lang="fr-FR" sz="2000" b="1" dirty="0">
                <a:solidFill>
                  <a:srgbClr val="000000"/>
                </a:solidFill>
                <a:latin typeface="Times New Roman" panose="02020603050405020304" pitchFamily="18" charset="0"/>
                <a:cs typeface="Times New Roman" panose="02020603050405020304" pitchFamily="18" charset="0"/>
              </a:rPr>
              <a:t>00000000004004d0 &lt;main&gt;:</a:t>
            </a:r>
          </a:p>
          <a:p>
            <a:pPr>
              <a:lnSpc>
                <a:spcPct val="90000"/>
              </a:lnSpc>
            </a:pPr>
            <a:r>
              <a:rPr lang="ro-RO" sz="2000" b="1" dirty="0">
                <a:solidFill>
                  <a:srgbClr val="000000"/>
                </a:solidFill>
                <a:latin typeface="Times New Roman" panose="02020603050405020304" pitchFamily="18" charset="0"/>
                <a:cs typeface="Times New Roman" panose="02020603050405020304" pitchFamily="18" charset="0"/>
              </a:rPr>
              <a:t>  4004d0:       48 83 ec 08       sub    $0x8,%rsp</a:t>
            </a:r>
          </a:p>
          <a:p>
            <a:pPr>
              <a:lnSpc>
                <a:spcPct val="90000"/>
              </a:lnSpc>
            </a:pPr>
            <a:r>
              <a:rPr lang="en-US" sz="2000" b="1" dirty="0">
                <a:solidFill>
                  <a:srgbClr val="000000"/>
                </a:solidFill>
                <a:latin typeface="Times New Roman" panose="02020603050405020304" pitchFamily="18" charset="0"/>
                <a:cs typeface="Times New Roman" panose="02020603050405020304" pitchFamily="18" charset="0"/>
              </a:rPr>
              <a:t>  4004d4:       be 02 00 00 00    </a:t>
            </a:r>
            <a:r>
              <a:rPr lang="en-US" sz="2000" b="1" dirty="0" err="1">
                <a:solidFill>
                  <a:srgbClr val="000000"/>
                </a:solidFill>
                <a:latin typeface="Times New Roman" panose="02020603050405020304" pitchFamily="18" charset="0"/>
                <a:cs typeface="Times New Roman" panose="02020603050405020304" pitchFamily="18" charset="0"/>
              </a:rPr>
              <a:t>mov</a:t>
            </a:r>
            <a:r>
              <a:rPr lang="en-US" sz="2000" b="1" dirty="0">
                <a:solidFill>
                  <a:srgbClr val="000000"/>
                </a:solidFill>
                <a:latin typeface="Times New Roman" panose="02020603050405020304" pitchFamily="18" charset="0"/>
                <a:cs typeface="Times New Roman" panose="02020603050405020304" pitchFamily="18" charset="0"/>
              </a:rPr>
              <a:t>    $0x2,%esi</a:t>
            </a:r>
          </a:p>
          <a:p>
            <a:pPr>
              <a:lnSpc>
                <a:spcPct val="90000"/>
              </a:lnSpc>
            </a:pPr>
            <a:r>
              <a:rPr lang="sk-SK" sz="2000" b="1" dirty="0">
                <a:solidFill>
                  <a:srgbClr val="000000"/>
                </a:solidFill>
                <a:latin typeface="Times New Roman" panose="02020603050405020304" pitchFamily="18" charset="0"/>
                <a:cs typeface="Times New Roman" panose="02020603050405020304" pitchFamily="18" charset="0"/>
              </a:rPr>
              <a:t>  4004d9:       bf </a:t>
            </a:r>
            <a:r>
              <a:rPr lang="sk-SK" sz="2000" b="1" dirty="0">
                <a:solidFill>
                  <a:srgbClr val="006600"/>
                </a:solidFill>
                <a:latin typeface="Times New Roman" panose="02020603050405020304" pitchFamily="18" charset="0"/>
                <a:cs typeface="Times New Roman" panose="02020603050405020304" pitchFamily="18" charset="0"/>
              </a:rPr>
              <a:t>18 10 60 00    </a:t>
            </a:r>
            <a:r>
              <a:rPr lang="sk-SK" sz="2000" b="1" dirty="0">
                <a:solidFill>
                  <a:srgbClr val="000000"/>
                </a:solidFill>
                <a:latin typeface="Times New Roman" panose="02020603050405020304" pitchFamily="18" charset="0"/>
                <a:cs typeface="Times New Roman" panose="02020603050405020304" pitchFamily="18" charset="0"/>
              </a:rPr>
              <a:t>mov    </a:t>
            </a:r>
            <a:r>
              <a:rPr lang="sk-SK" sz="2000" b="1" dirty="0">
                <a:latin typeface="Times New Roman" panose="02020603050405020304" pitchFamily="18" charset="0"/>
                <a:cs typeface="Times New Roman" panose="02020603050405020304" pitchFamily="18" charset="0"/>
              </a:rPr>
              <a:t>$0x601018</a:t>
            </a:r>
            <a:r>
              <a:rPr lang="sk-SK" sz="2000" b="1" dirty="0">
                <a:solidFill>
                  <a:srgbClr val="000000"/>
                </a:solidFill>
                <a:latin typeface="Times New Roman" panose="02020603050405020304" pitchFamily="18" charset="0"/>
                <a:cs typeface="Times New Roman" panose="02020603050405020304" pitchFamily="18" charset="0"/>
              </a:rPr>
              <a:t>,%edi  </a:t>
            </a:r>
            <a:r>
              <a:rPr lang="sk-SK" sz="2000" b="1" dirty="0">
                <a:latin typeface="Times New Roman" panose="02020603050405020304" pitchFamily="18" charset="0"/>
                <a:cs typeface="Times New Roman" panose="02020603050405020304" pitchFamily="18" charset="0"/>
              </a:rPr>
              <a:t># %edi = &amp;array</a:t>
            </a:r>
          </a:p>
          <a:p>
            <a:pPr>
              <a:lnSpc>
                <a:spcPct val="90000"/>
              </a:lnSpc>
            </a:pPr>
            <a:r>
              <a:rPr lang="en-US" sz="2000" b="1" dirty="0">
                <a:solidFill>
                  <a:srgbClr val="000000"/>
                </a:solidFill>
                <a:latin typeface="Times New Roman" panose="02020603050405020304" pitchFamily="18" charset="0"/>
                <a:cs typeface="Times New Roman" panose="02020603050405020304" pitchFamily="18" charset="0"/>
              </a:rPr>
              <a:t>  4004de:       e8 </a:t>
            </a:r>
            <a:r>
              <a:rPr lang="en-US" sz="2000" b="1" dirty="0">
                <a:solidFill>
                  <a:srgbClr val="006600"/>
                </a:solidFill>
                <a:latin typeface="Times New Roman" panose="02020603050405020304" pitchFamily="18" charset="0"/>
                <a:cs typeface="Times New Roman" panose="02020603050405020304" pitchFamily="18" charset="0"/>
              </a:rPr>
              <a:t>05 00 00 00    </a:t>
            </a:r>
            <a:r>
              <a:rPr lang="en-US" sz="2000" b="1" dirty="0">
                <a:solidFill>
                  <a:srgbClr val="000000"/>
                </a:solidFill>
                <a:latin typeface="Times New Roman" panose="02020603050405020304" pitchFamily="18" charset="0"/>
                <a:cs typeface="Times New Roman" panose="02020603050405020304" pitchFamily="18" charset="0"/>
              </a:rPr>
              <a:t>callq  </a:t>
            </a:r>
            <a:r>
              <a:rPr lang="en-US" sz="2000" b="1" dirty="0">
                <a:solidFill>
                  <a:srgbClr val="FF0000"/>
                </a:solidFill>
                <a:latin typeface="Times New Roman" panose="02020603050405020304" pitchFamily="18" charset="0"/>
                <a:cs typeface="Times New Roman" panose="02020603050405020304" pitchFamily="18" charset="0"/>
              </a:rPr>
              <a:t>4004e8 </a:t>
            </a:r>
            <a:r>
              <a:rPr lang="en-US" sz="2000" b="1" dirty="0">
                <a:solidFill>
                  <a:srgbClr val="000000"/>
                </a:solidFill>
                <a:latin typeface="Times New Roman" panose="02020603050405020304" pitchFamily="18" charset="0"/>
                <a:cs typeface="Times New Roman" panose="02020603050405020304" pitchFamily="18" charset="0"/>
              </a:rPr>
              <a:t>&lt;sum&gt;    # sum()</a:t>
            </a:r>
          </a:p>
          <a:p>
            <a:pPr>
              <a:lnSpc>
                <a:spcPct val="900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3366FF"/>
                </a:solidFill>
                <a:latin typeface="Times New Roman" panose="02020603050405020304" pitchFamily="18" charset="0"/>
                <a:cs typeface="Times New Roman" panose="02020603050405020304" pitchFamily="18" charset="0"/>
              </a:rPr>
              <a:t>4004e3</a:t>
            </a:r>
            <a:r>
              <a:rPr lang="en-US" sz="2000" b="1" dirty="0">
                <a:solidFill>
                  <a:srgbClr val="000000"/>
                </a:solidFill>
                <a:latin typeface="Times New Roman" panose="02020603050405020304" pitchFamily="18" charset="0"/>
                <a:cs typeface="Times New Roman" panose="02020603050405020304" pitchFamily="18" charset="0"/>
              </a:rPr>
              <a:t>:       48 83 c4 08       add    $0x8,%rsp</a:t>
            </a:r>
          </a:p>
          <a:p>
            <a:pPr>
              <a:lnSpc>
                <a:spcPct val="90000"/>
              </a:lnSpc>
            </a:pPr>
            <a:r>
              <a:rPr lang="en-US" sz="2000" b="1" dirty="0">
                <a:solidFill>
                  <a:srgbClr val="000000"/>
                </a:solidFill>
                <a:latin typeface="Times New Roman" panose="02020603050405020304" pitchFamily="18" charset="0"/>
                <a:cs typeface="Times New Roman" panose="02020603050405020304" pitchFamily="18" charset="0"/>
              </a:rPr>
              <a:t>  4004e7:       c3                </a:t>
            </a:r>
            <a:r>
              <a:rPr lang="en-US" sz="2000" b="1" dirty="0" err="1">
                <a:solidFill>
                  <a:srgbClr val="000000"/>
                </a:solidFill>
                <a:latin typeface="Times New Roman" panose="02020603050405020304" pitchFamily="18" charset="0"/>
                <a:cs typeface="Times New Roman" panose="02020603050405020304" pitchFamily="18" charset="0"/>
              </a:rPr>
              <a:t>retq</a:t>
            </a:r>
            <a:endParaRPr lang="en-US" sz="2000" b="1" dirty="0">
              <a:solidFill>
                <a:srgbClr val="000000"/>
              </a:solidFill>
              <a:latin typeface="Times New Roman" panose="02020603050405020304" pitchFamily="18" charset="0"/>
              <a:cs typeface="Times New Roman" panose="02020603050405020304" pitchFamily="18" charset="0"/>
            </a:endParaRPr>
          </a:p>
          <a:p>
            <a:pPr>
              <a:lnSpc>
                <a:spcPct val="90000"/>
              </a:lnSpc>
            </a:pPr>
            <a:endParaRPr lang="en-US" sz="2000" b="1"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US" sz="2000" b="1" dirty="0">
                <a:solidFill>
                  <a:srgbClr val="000000"/>
                </a:solidFill>
                <a:latin typeface="Times New Roman" panose="02020603050405020304" pitchFamily="18" charset="0"/>
                <a:cs typeface="Times New Roman" panose="02020603050405020304" pitchFamily="18" charset="0"/>
              </a:rPr>
              <a:t>00000000004004e8 &lt;sum&gt;:</a:t>
            </a:r>
          </a:p>
          <a:p>
            <a:pPr>
              <a:lnSpc>
                <a:spcPct val="90000"/>
              </a:lnSpc>
            </a:pPr>
            <a:r>
              <a:rPr lang="sk-SK" sz="2000" b="1" dirty="0">
                <a:solidFill>
                  <a:srgbClr val="000000"/>
                </a:solidFill>
                <a:latin typeface="Times New Roman" panose="02020603050405020304" pitchFamily="18" charset="0"/>
                <a:cs typeface="Times New Roman" panose="02020603050405020304" pitchFamily="18" charset="0"/>
              </a:rPr>
              <a:t>  </a:t>
            </a:r>
            <a:r>
              <a:rPr lang="sk-SK" sz="2000" b="1" dirty="0">
                <a:solidFill>
                  <a:srgbClr val="FF0000"/>
                </a:solidFill>
                <a:latin typeface="Times New Roman" panose="02020603050405020304" pitchFamily="18" charset="0"/>
                <a:cs typeface="Times New Roman" panose="02020603050405020304" pitchFamily="18" charset="0"/>
              </a:rPr>
              <a:t>4004e8</a:t>
            </a:r>
            <a:r>
              <a:rPr lang="sk-SK" sz="2000" b="1" dirty="0">
                <a:solidFill>
                  <a:srgbClr val="000000"/>
                </a:solidFill>
                <a:latin typeface="Times New Roman" panose="02020603050405020304" pitchFamily="18" charset="0"/>
                <a:cs typeface="Times New Roman" panose="02020603050405020304" pitchFamily="18" charset="0"/>
              </a:rPr>
              <a:t>:       b8 00 00 00 00          mov    $0x0,%eax</a:t>
            </a:r>
          </a:p>
          <a:p>
            <a:pPr>
              <a:lnSpc>
                <a:spcPct val="90000"/>
              </a:lnSpc>
            </a:pPr>
            <a:r>
              <a:rPr lang="sk-SK" sz="2000" b="1" dirty="0">
                <a:solidFill>
                  <a:srgbClr val="000000"/>
                </a:solidFill>
                <a:latin typeface="Times New Roman" panose="02020603050405020304" pitchFamily="18" charset="0"/>
                <a:cs typeface="Times New Roman" panose="02020603050405020304" pitchFamily="18" charset="0"/>
              </a:rPr>
              <a:t>  4004ed:       ba 00 00 00 00          mov    $0x0,%edx</a:t>
            </a:r>
          </a:p>
          <a:p>
            <a:pPr>
              <a:lnSpc>
                <a:spcPct val="90000"/>
              </a:lnSpc>
            </a:pPr>
            <a:r>
              <a:rPr lang="cs-CZ" sz="2000" b="1" dirty="0">
                <a:solidFill>
                  <a:srgbClr val="000000"/>
                </a:solidFill>
                <a:latin typeface="Times New Roman" panose="02020603050405020304" pitchFamily="18" charset="0"/>
                <a:cs typeface="Times New Roman" panose="02020603050405020304" pitchFamily="18" charset="0"/>
              </a:rPr>
              <a:t>  4004f2:       </a:t>
            </a:r>
            <a:r>
              <a:rPr lang="cs-CZ" sz="2000" b="1" dirty="0" err="1">
                <a:solidFill>
                  <a:srgbClr val="000000"/>
                </a:solidFill>
                <a:latin typeface="Times New Roman" panose="02020603050405020304" pitchFamily="18" charset="0"/>
                <a:cs typeface="Times New Roman" panose="02020603050405020304" pitchFamily="18" charset="0"/>
              </a:rPr>
              <a:t>eb</a:t>
            </a:r>
            <a:r>
              <a:rPr lang="cs-CZ" sz="2000" b="1" dirty="0">
                <a:solidFill>
                  <a:srgbClr val="000000"/>
                </a:solidFill>
                <a:latin typeface="Times New Roman" panose="02020603050405020304" pitchFamily="18" charset="0"/>
                <a:cs typeface="Times New Roman" panose="02020603050405020304" pitchFamily="18" charset="0"/>
              </a:rPr>
              <a:t> 09                   </a:t>
            </a:r>
            <a:r>
              <a:rPr lang="cs-CZ" sz="2000" b="1" dirty="0" err="1">
                <a:solidFill>
                  <a:srgbClr val="000000"/>
                </a:solidFill>
                <a:latin typeface="Times New Roman" panose="02020603050405020304" pitchFamily="18" charset="0"/>
                <a:cs typeface="Times New Roman" panose="02020603050405020304" pitchFamily="18" charset="0"/>
              </a:rPr>
              <a:t>jmp</a:t>
            </a:r>
            <a:r>
              <a:rPr lang="cs-CZ" sz="2000" b="1" dirty="0">
                <a:solidFill>
                  <a:srgbClr val="000000"/>
                </a:solidFill>
                <a:latin typeface="Times New Roman" panose="02020603050405020304" pitchFamily="18" charset="0"/>
                <a:cs typeface="Times New Roman" panose="02020603050405020304" pitchFamily="18" charset="0"/>
              </a:rPr>
              <a:t>    4004fd &lt;sum+0x15&gt;</a:t>
            </a:r>
          </a:p>
          <a:p>
            <a:pPr>
              <a:lnSpc>
                <a:spcPct val="90000"/>
              </a:lnSpc>
            </a:pPr>
            <a:r>
              <a:rPr lang="ro-RO" sz="2000" b="1" dirty="0">
                <a:solidFill>
                  <a:srgbClr val="000000"/>
                </a:solidFill>
                <a:latin typeface="Times New Roman" panose="02020603050405020304" pitchFamily="18" charset="0"/>
                <a:cs typeface="Times New Roman" panose="02020603050405020304" pitchFamily="18" charset="0"/>
              </a:rPr>
              <a:t>  4004f4:       48 63 ca                movslq %edx,%rcx</a:t>
            </a:r>
          </a:p>
          <a:p>
            <a:pPr>
              <a:lnSpc>
                <a:spcPct val="90000"/>
              </a:lnSpc>
            </a:pPr>
            <a:r>
              <a:rPr lang="en-US" sz="2000" b="1" dirty="0">
                <a:solidFill>
                  <a:srgbClr val="000000"/>
                </a:solidFill>
                <a:latin typeface="Times New Roman" panose="02020603050405020304" pitchFamily="18" charset="0"/>
                <a:cs typeface="Times New Roman" panose="02020603050405020304" pitchFamily="18" charset="0"/>
              </a:rPr>
              <a:t>  4004f7:       03 04 8f                add    (%rdi,%rcx,4),%</a:t>
            </a:r>
            <a:r>
              <a:rPr lang="en-US" sz="2000" b="1" dirty="0" err="1">
                <a:solidFill>
                  <a:srgbClr val="000000"/>
                </a:solidFill>
                <a:latin typeface="Times New Roman" panose="02020603050405020304" pitchFamily="18" charset="0"/>
                <a:cs typeface="Times New Roman" panose="02020603050405020304" pitchFamily="18" charset="0"/>
              </a:rPr>
              <a:t>eax</a:t>
            </a:r>
            <a:endParaRPr lang="en-US" sz="2000" b="1"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US" sz="2000" b="1" dirty="0">
                <a:solidFill>
                  <a:srgbClr val="000000"/>
                </a:solidFill>
                <a:latin typeface="Times New Roman" panose="02020603050405020304" pitchFamily="18" charset="0"/>
                <a:cs typeface="Times New Roman" panose="02020603050405020304" pitchFamily="18" charset="0"/>
              </a:rPr>
              <a:t>  4004fa:       83 c2 01                add    $0x1,%edx</a:t>
            </a:r>
          </a:p>
          <a:p>
            <a:pPr>
              <a:lnSpc>
                <a:spcPct val="90000"/>
              </a:lnSpc>
            </a:pPr>
            <a:r>
              <a:rPr lang="nl-NL" sz="2000" b="1" dirty="0">
                <a:solidFill>
                  <a:srgbClr val="000000"/>
                </a:solidFill>
                <a:latin typeface="Times New Roman" panose="02020603050405020304" pitchFamily="18" charset="0"/>
                <a:cs typeface="Times New Roman" panose="02020603050405020304" pitchFamily="18" charset="0"/>
              </a:rPr>
              <a:t>  4004fd:       39 f2                   </a:t>
            </a:r>
            <a:r>
              <a:rPr lang="nl-NL" sz="2000" b="1" dirty="0" err="1">
                <a:solidFill>
                  <a:srgbClr val="000000"/>
                </a:solidFill>
                <a:latin typeface="Times New Roman" panose="02020603050405020304" pitchFamily="18" charset="0"/>
                <a:cs typeface="Times New Roman" panose="02020603050405020304" pitchFamily="18" charset="0"/>
              </a:rPr>
              <a:t>cmp</a:t>
            </a:r>
            <a:r>
              <a:rPr lang="nl-NL" sz="2000" b="1" dirty="0">
                <a:solidFill>
                  <a:srgbClr val="000000"/>
                </a:solidFill>
                <a:latin typeface="Times New Roman" panose="02020603050405020304" pitchFamily="18" charset="0"/>
                <a:cs typeface="Times New Roman" panose="02020603050405020304" pitchFamily="18" charset="0"/>
              </a:rPr>
              <a:t>    %</a:t>
            </a:r>
            <a:r>
              <a:rPr lang="nl-NL" sz="2000" b="1" dirty="0" err="1">
                <a:solidFill>
                  <a:srgbClr val="000000"/>
                </a:solidFill>
                <a:latin typeface="Times New Roman" panose="02020603050405020304" pitchFamily="18" charset="0"/>
                <a:cs typeface="Times New Roman" panose="02020603050405020304" pitchFamily="18" charset="0"/>
              </a:rPr>
              <a:t>esi</a:t>
            </a:r>
            <a:r>
              <a:rPr lang="nl-NL" sz="2000" b="1" dirty="0">
                <a:solidFill>
                  <a:srgbClr val="000000"/>
                </a:solidFill>
                <a:latin typeface="Times New Roman" panose="02020603050405020304" pitchFamily="18" charset="0"/>
                <a:cs typeface="Times New Roman" panose="02020603050405020304" pitchFamily="18" charset="0"/>
              </a:rPr>
              <a:t>,%</a:t>
            </a:r>
            <a:r>
              <a:rPr lang="nl-NL" sz="2000" b="1" dirty="0" err="1">
                <a:solidFill>
                  <a:srgbClr val="000000"/>
                </a:solidFill>
                <a:latin typeface="Times New Roman" panose="02020603050405020304" pitchFamily="18" charset="0"/>
                <a:cs typeface="Times New Roman" panose="02020603050405020304" pitchFamily="18" charset="0"/>
              </a:rPr>
              <a:t>edx</a:t>
            </a:r>
            <a:endParaRPr lang="nl-NL" sz="2000" b="1" dirty="0">
              <a:solidFill>
                <a:srgbClr val="000000"/>
              </a:solidFill>
              <a:latin typeface="Times New Roman" panose="02020603050405020304" pitchFamily="18" charset="0"/>
              <a:cs typeface="Times New Roman" panose="02020603050405020304" pitchFamily="18" charset="0"/>
            </a:endParaRPr>
          </a:p>
          <a:p>
            <a:pPr>
              <a:lnSpc>
                <a:spcPct val="90000"/>
              </a:lnSpc>
            </a:pPr>
            <a:r>
              <a:rPr lang="nl-NL" sz="2000" b="1" dirty="0">
                <a:solidFill>
                  <a:srgbClr val="000000"/>
                </a:solidFill>
                <a:latin typeface="Times New Roman" panose="02020603050405020304" pitchFamily="18" charset="0"/>
                <a:cs typeface="Times New Roman" panose="02020603050405020304" pitchFamily="18" charset="0"/>
              </a:rPr>
              <a:t>  4004ff:       7c f3                   </a:t>
            </a:r>
            <a:r>
              <a:rPr lang="nl-NL" sz="2000" b="1" dirty="0" err="1">
                <a:solidFill>
                  <a:srgbClr val="000000"/>
                </a:solidFill>
                <a:latin typeface="Times New Roman" panose="02020603050405020304" pitchFamily="18" charset="0"/>
                <a:cs typeface="Times New Roman" panose="02020603050405020304" pitchFamily="18" charset="0"/>
              </a:rPr>
              <a:t>jl</a:t>
            </a:r>
            <a:r>
              <a:rPr lang="nl-NL" sz="2000" b="1" dirty="0">
                <a:solidFill>
                  <a:srgbClr val="000000"/>
                </a:solidFill>
                <a:latin typeface="Times New Roman" panose="02020603050405020304" pitchFamily="18" charset="0"/>
                <a:cs typeface="Times New Roman" panose="02020603050405020304" pitchFamily="18" charset="0"/>
              </a:rPr>
              <a:t>     4004f4 &lt;sum+0xc&gt;</a:t>
            </a:r>
          </a:p>
          <a:p>
            <a:pPr>
              <a:lnSpc>
                <a:spcPct val="90000"/>
              </a:lnSpc>
            </a:pPr>
            <a:r>
              <a:rPr lang="hu-HU" sz="2000" b="1" dirty="0">
                <a:solidFill>
                  <a:srgbClr val="000000"/>
                </a:solidFill>
                <a:latin typeface="Times New Roman" panose="02020603050405020304" pitchFamily="18" charset="0"/>
                <a:cs typeface="Times New Roman" panose="02020603050405020304" pitchFamily="18" charset="0"/>
              </a:rPr>
              <a:t>  400501:       f3 c3                   repz retq</a:t>
            </a:r>
            <a:endParaRPr lang="ro-RO" sz="2000" b="1" dirty="0">
              <a:latin typeface="Times New Roman" panose="02020603050405020304" pitchFamily="18" charset="0"/>
              <a:ea typeface="msgothic" charset="0"/>
              <a:cs typeface="Times New Roman" panose="02020603050405020304" pitchFamily="18" charset="0"/>
            </a:endParaRPr>
          </a:p>
        </p:txBody>
      </p:sp>
      <p:sp>
        <p:nvSpPr>
          <p:cNvPr id="2" name="TextBox 1"/>
          <p:cNvSpPr txBox="1"/>
          <p:nvPr/>
        </p:nvSpPr>
        <p:spPr>
          <a:xfrm>
            <a:off x="1" y="6163786"/>
            <a:ext cx="9144000" cy="46166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sum()</a:t>
            </a:r>
            <a:r>
              <a:rPr lang="zh-CN" altLang="en-US" sz="2400" b="1" dirty="0">
                <a:latin typeface="Times New Roman" panose="02020603050405020304" pitchFamily="18" charset="0"/>
                <a:cs typeface="Times New Roman" panose="02020603050405020304" pitchFamily="18" charset="0"/>
              </a:rPr>
              <a:t>的调用指令使用</a:t>
            </a:r>
            <a:r>
              <a:rPr lang="en-US" altLang="zh-CN" sz="2400" b="1" dirty="0">
                <a:latin typeface="Times New Roman" panose="02020603050405020304" pitchFamily="18" charset="0"/>
                <a:cs typeface="Times New Roman" panose="02020603050405020304" pitchFamily="18" charset="0"/>
              </a:rPr>
              <a:t>PC</a:t>
            </a:r>
            <a:r>
              <a:rPr lang="zh-CN" altLang="en-US" sz="2400" b="1" dirty="0">
                <a:latin typeface="Times New Roman" panose="02020603050405020304" pitchFamily="18" charset="0"/>
                <a:cs typeface="Times New Roman" panose="02020603050405020304" pitchFamily="18" charset="0"/>
              </a:rPr>
              <a:t>相对寻址</a:t>
            </a:r>
            <a:r>
              <a:rPr lang="en-US" sz="2400" b="1" dirty="0">
                <a:latin typeface="Times New Roman" panose="02020603050405020304" pitchFamily="18" charset="0"/>
                <a:cs typeface="Times New Roman" panose="02020603050405020304" pitchFamily="18" charset="0"/>
              </a:rPr>
              <a:t> :  </a:t>
            </a:r>
            <a:r>
              <a:rPr lang="en-US" sz="2400" b="1" dirty="0">
                <a:solidFill>
                  <a:srgbClr val="FF0000"/>
                </a:solidFill>
                <a:latin typeface="Times New Roman" panose="02020603050405020304" pitchFamily="18" charset="0"/>
                <a:cs typeface="Times New Roman" panose="02020603050405020304" pitchFamily="18" charset="0"/>
              </a:rPr>
              <a:t>0x4004e8</a:t>
            </a:r>
            <a:r>
              <a:rPr lang="en-US" sz="2400" b="1" dirty="0">
                <a:latin typeface="Times New Roman" panose="02020603050405020304" pitchFamily="18" charset="0"/>
                <a:cs typeface="Times New Roman" panose="02020603050405020304" pitchFamily="18" charset="0"/>
              </a:rPr>
              <a:t> = </a:t>
            </a:r>
            <a:r>
              <a:rPr lang="en-US" sz="2400" b="1" dirty="0">
                <a:solidFill>
                  <a:srgbClr val="3366FF"/>
                </a:solidFill>
                <a:latin typeface="Times New Roman" panose="02020603050405020304" pitchFamily="18" charset="0"/>
                <a:cs typeface="Times New Roman" panose="02020603050405020304" pitchFamily="18" charset="0"/>
              </a:rPr>
              <a:t>0x4004e3</a:t>
            </a:r>
            <a:r>
              <a:rPr lang="en-US" sz="2400" b="1" dirty="0">
                <a:latin typeface="Times New Roman" panose="02020603050405020304" pitchFamily="18" charset="0"/>
                <a:cs typeface="Times New Roman" panose="02020603050405020304" pitchFamily="18" charset="0"/>
              </a:rPr>
              <a:t> + </a:t>
            </a:r>
            <a:r>
              <a:rPr lang="en-US" sz="2400" b="1" dirty="0">
                <a:solidFill>
                  <a:srgbClr val="006600"/>
                </a:solidFill>
                <a:latin typeface="Times New Roman" panose="02020603050405020304" pitchFamily="18" charset="0"/>
                <a:cs typeface="Times New Roman" panose="02020603050405020304" pitchFamily="18" charset="0"/>
              </a:rPr>
              <a:t>0x5</a:t>
            </a:r>
          </a:p>
        </p:txBody>
      </p:sp>
      <p:sp>
        <p:nvSpPr>
          <p:cNvPr id="3" name="Rectangle 2"/>
          <p:cNvSpPr/>
          <p:nvPr/>
        </p:nvSpPr>
        <p:spPr>
          <a:xfrm>
            <a:off x="4876800" y="760460"/>
            <a:ext cx="4101009" cy="400110"/>
          </a:xfrm>
          <a:prstGeom prst="rect">
            <a:avLst/>
          </a:prstGeom>
        </p:spPr>
        <p:txBody>
          <a:bodyPr wrap="square">
            <a:noAutofit/>
          </a:bodyPr>
          <a:lstStyle/>
          <a:p>
            <a:pPr algn="r"/>
            <a:r>
              <a:rPr lang="zh-CN" altLang="en-US" sz="2000" b="1" dirty="0">
                <a:solidFill>
                  <a:srgbClr val="006600"/>
                </a:solidFill>
                <a:latin typeface="Times New Roman" panose="02020603050405020304" pitchFamily="18" charset="0"/>
                <a:cs typeface="Times New Roman" panose="02020603050405020304" pitchFamily="18" charset="0"/>
              </a:rPr>
              <a:t>来源</a:t>
            </a:r>
            <a:r>
              <a:rPr lang="en-US" sz="2000" b="1" dirty="0">
                <a:solidFill>
                  <a:srgbClr val="006600"/>
                </a:solidFill>
                <a:latin typeface="Times New Roman" panose="02020603050405020304" pitchFamily="18" charset="0"/>
                <a:cs typeface="Times New Roman" panose="02020603050405020304" pitchFamily="18" charset="0"/>
              </a:rPr>
              <a:t>: </a:t>
            </a:r>
            <a:r>
              <a:rPr lang="en-US" sz="2000" b="1" dirty="0" err="1">
                <a:solidFill>
                  <a:srgbClr val="006600"/>
                </a:solidFill>
                <a:latin typeface="Times New Roman" panose="02020603050405020304" pitchFamily="18" charset="0"/>
                <a:cs typeface="Times New Roman" panose="02020603050405020304" pitchFamily="18" charset="0"/>
              </a:rPr>
              <a:t>objdump</a:t>
            </a:r>
            <a:r>
              <a:rPr lang="en-US" sz="2000" b="1" dirty="0">
                <a:solidFill>
                  <a:srgbClr val="006600"/>
                </a:solidFill>
                <a:latin typeface="Times New Roman" panose="02020603050405020304" pitchFamily="18" charset="0"/>
                <a:cs typeface="Times New Roman" panose="02020603050405020304" pitchFamily="18" charset="0"/>
              </a:rPr>
              <a:t> -dx </a:t>
            </a:r>
            <a:r>
              <a:rPr lang="en-US" altLang="zh-CN" sz="2000" b="1" dirty="0">
                <a:solidFill>
                  <a:srgbClr val="006600"/>
                </a:solidFill>
                <a:latin typeface="Times New Roman" panose="02020603050405020304" pitchFamily="18" charset="0"/>
                <a:cs typeface="Times New Roman" panose="02020603050405020304" pitchFamily="18" charset="0"/>
              </a:rPr>
              <a:t>-j .text </a:t>
            </a:r>
            <a:r>
              <a:rPr lang="en-US" sz="2000" b="1" dirty="0">
                <a:solidFill>
                  <a:srgbClr val="006600"/>
                </a:solidFill>
                <a:latin typeface="Times New Roman" panose="02020603050405020304" pitchFamily="18" charset="0"/>
                <a:cs typeface="Times New Roman" panose="02020603050405020304" pitchFamily="18" charset="0"/>
              </a:rPr>
              <a:t>prog</a:t>
            </a:r>
          </a:p>
        </p:txBody>
      </p:sp>
      <p:sp>
        <p:nvSpPr>
          <p:cNvPr id="4" name="动作按钮: 转到主页 3">
            <a:hlinkClick r:id="rId3" action="ppaction://hlinksldjump" highlightClick="1"/>
            <a:extLst>
              <a:ext uri="{FF2B5EF4-FFF2-40B4-BE49-F238E27FC236}">
                <a16:creationId xmlns:a16="http://schemas.microsoft.com/office/drawing/2014/main" id="{518DB8B0-64AC-41A7-978A-E3D13B6740CB}"/>
              </a:ext>
            </a:extLst>
          </p:cNvPr>
          <p:cNvSpPr/>
          <p:nvPr/>
        </p:nvSpPr>
        <p:spPr bwMode="auto">
          <a:xfrm>
            <a:off x="8382000" y="315623"/>
            <a:ext cx="622852" cy="417449"/>
          </a:xfrm>
          <a:prstGeom prst="actionButtonHome">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Narrow"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ECD7AF-8703-485A-8EF7-B519D9A42B01}"/>
              </a:ext>
            </a:extLst>
          </p:cNvPr>
          <p:cNvSpPr>
            <a:spLocks noGrp="1"/>
          </p:cNvSpPr>
          <p:nvPr>
            <p:ph idx="1"/>
          </p:nvPr>
        </p:nvSpPr>
        <p:spPr/>
        <p:txBody>
          <a:bodyPr/>
          <a:lstStyle/>
          <a:p>
            <a:pPr marL="0" indent="0">
              <a:buNone/>
            </a:pPr>
            <a:r>
              <a:rPr lang="en-US" altLang="zh-CN" dirty="0"/>
              <a:t> </a:t>
            </a:r>
            <a:endParaRPr lang="zh-CN" altLang="en-US" dirty="0"/>
          </a:p>
        </p:txBody>
      </p:sp>
      <p:sp>
        <p:nvSpPr>
          <p:cNvPr id="33793"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可执行目标文件</a:t>
            </a:r>
            <a:endParaRPr lang="en-GB" dirty="0"/>
          </a:p>
        </p:txBody>
      </p:sp>
      <p:grpSp>
        <p:nvGrpSpPr>
          <p:cNvPr id="3" name="组合 2">
            <a:extLst>
              <a:ext uri="{FF2B5EF4-FFF2-40B4-BE49-F238E27FC236}">
                <a16:creationId xmlns:a16="http://schemas.microsoft.com/office/drawing/2014/main" id="{4F565870-6B34-4529-BF04-A00F4C626D10}"/>
              </a:ext>
            </a:extLst>
          </p:cNvPr>
          <p:cNvGrpSpPr/>
          <p:nvPr/>
        </p:nvGrpSpPr>
        <p:grpSpPr>
          <a:xfrm>
            <a:off x="2466730" y="1066469"/>
            <a:ext cx="3324470" cy="5250405"/>
            <a:chOff x="-29024" y="1346583"/>
            <a:chExt cx="3324470" cy="5250405"/>
          </a:xfrm>
        </p:grpSpPr>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ELF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头</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段头表</a:t>
              </a:r>
              <a:r>
                <a:rPr lang="en-GB" altLang="zh-CN" sz="2000" b="1">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可执行文件</a:t>
              </a:r>
              <a:r>
                <a:rPr lang="en-GB" altLang="zh-CN" sz="2000" b="1">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.text</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.data</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.bss</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symtab</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节头表</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可重定位目标文件</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3804" name="Text Box 12"/>
            <p:cNvSpPr txBox="1">
              <a:spLocks noChangeArrowheads="1"/>
            </p:cNvSpPr>
            <p:nvPr/>
          </p:nvSpPr>
          <p:spPr bwMode="auto">
            <a:xfrm>
              <a:off x="-29024" y="1346583"/>
              <a:ext cx="309998"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.rodata</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.line</a:t>
              </a: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a:latin typeface="Times New Roman" panose="02020603050405020304" pitchFamily="18" charset="0"/>
                  <a:ea typeface="黑体" panose="02010609060101010101" pitchFamily="49" charset="-122"/>
                  <a:cs typeface="Times New Roman" panose="02020603050405020304" pitchFamily="18" charset="0"/>
                </a:rPr>
                <a:t>init </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strtab</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 name="组合 4"/>
          <p:cNvGrpSpPr/>
          <p:nvPr/>
        </p:nvGrpSpPr>
        <p:grpSpPr>
          <a:xfrm>
            <a:off x="333182" y="1667112"/>
            <a:ext cx="2381442" cy="633185"/>
            <a:chOff x="333182" y="1561188"/>
            <a:chExt cx="2381442" cy="633185"/>
          </a:xfrm>
        </p:grpSpPr>
        <p:sp>
          <p:nvSpPr>
            <p:cNvPr id="45" name="AutoShape 36"/>
            <p:cNvSpPr>
              <a:spLocks/>
            </p:cNvSpPr>
            <p:nvPr/>
          </p:nvSpPr>
          <p:spPr bwMode="auto">
            <a:xfrm flipH="1">
              <a:off x="2523743" y="1656881"/>
              <a:ext cx="190881" cy="460375"/>
            </a:xfrm>
            <a:prstGeom prst="rightBrace">
              <a:avLst>
                <a:gd name="adj1" fmla="val 141667"/>
                <a:gd name="adj2" fmla="val 50000"/>
              </a:avLst>
            </a:prstGeom>
            <a:ln w="1905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Text Box 25"/>
            <p:cNvSpPr txBox="1">
              <a:spLocks noChangeArrowheads="1"/>
            </p:cNvSpPr>
            <p:nvPr/>
          </p:nvSpPr>
          <p:spPr bwMode="auto">
            <a:xfrm>
              <a:off x="333182" y="1561188"/>
              <a:ext cx="2286001" cy="633185"/>
            </a:xfrm>
            <a:prstGeom prst="rect">
              <a:avLst/>
            </a:prstGeom>
            <a:noFill/>
            <a:ln w="9525">
              <a:noFill/>
              <a:round/>
              <a:headEnd/>
              <a:tailEnd/>
            </a:ln>
            <a:effectLst/>
          </p:spPr>
          <p:txBody>
            <a:bodyPr wrap="square" lIns="90000" tIns="46800" rIns="90000" bIns="46800">
              <a:no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将连续的文件节映射到运行时内存段</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7" name="组合 46"/>
          <p:cNvGrpSpPr/>
          <p:nvPr/>
        </p:nvGrpSpPr>
        <p:grpSpPr>
          <a:xfrm flipH="1">
            <a:off x="5819780" y="1287674"/>
            <a:ext cx="1876420" cy="2133599"/>
            <a:chOff x="1726955" y="625682"/>
            <a:chExt cx="987669" cy="2133599"/>
          </a:xfrm>
        </p:grpSpPr>
        <p:sp>
          <p:nvSpPr>
            <p:cNvPr id="48" name="AutoShape 36"/>
            <p:cNvSpPr>
              <a:spLocks/>
            </p:cNvSpPr>
            <p:nvPr/>
          </p:nvSpPr>
          <p:spPr bwMode="auto">
            <a:xfrm flipH="1">
              <a:off x="2523743" y="625682"/>
              <a:ext cx="190881" cy="2133599"/>
            </a:xfrm>
            <a:prstGeom prst="rightBrace">
              <a:avLst>
                <a:gd name="adj1" fmla="val 141667"/>
                <a:gd name="adj2" fmla="val 50000"/>
              </a:avLst>
            </a:prstGeom>
            <a:ln w="1905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Text Box 25"/>
            <p:cNvSpPr txBox="1">
              <a:spLocks noChangeArrowheads="1"/>
            </p:cNvSpPr>
            <p:nvPr/>
          </p:nvSpPr>
          <p:spPr bwMode="auto">
            <a:xfrm>
              <a:off x="1726955" y="1375888"/>
              <a:ext cx="796789" cy="633185"/>
            </a:xfrm>
            <a:prstGeom prst="rect">
              <a:avLst/>
            </a:prstGeom>
            <a:noFill/>
            <a:ln w="9525">
              <a:noFill/>
              <a:round/>
              <a:headEnd/>
              <a:tailEnd/>
            </a:ln>
            <a:effectLst/>
          </p:spPr>
          <p:txBody>
            <a:bodyPr wrap="squar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只读内存段</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代码段</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0" name="组合 49"/>
          <p:cNvGrpSpPr/>
          <p:nvPr/>
        </p:nvGrpSpPr>
        <p:grpSpPr>
          <a:xfrm flipH="1">
            <a:off x="5824727" y="3450072"/>
            <a:ext cx="1942725" cy="733202"/>
            <a:chOff x="1692055" y="609143"/>
            <a:chExt cx="1022569" cy="733202"/>
          </a:xfrm>
        </p:grpSpPr>
        <p:sp>
          <p:nvSpPr>
            <p:cNvPr id="51" name="AutoShape 36"/>
            <p:cNvSpPr>
              <a:spLocks/>
            </p:cNvSpPr>
            <p:nvPr/>
          </p:nvSpPr>
          <p:spPr bwMode="auto">
            <a:xfrm flipH="1">
              <a:off x="2523743" y="625682"/>
              <a:ext cx="190881" cy="716663"/>
            </a:xfrm>
            <a:prstGeom prst="rightBrace">
              <a:avLst>
                <a:gd name="adj1" fmla="val 141667"/>
                <a:gd name="adj2" fmla="val 50000"/>
              </a:avLst>
            </a:prstGeom>
            <a:ln w="1905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 name="Text Box 25"/>
            <p:cNvSpPr txBox="1">
              <a:spLocks noChangeArrowheads="1"/>
            </p:cNvSpPr>
            <p:nvPr/>
          </p:nvSpPr>
          <p:spPr bwMode="auto">
            <a:xfrm>
              <a:off x="1692055" y="609143"/>
              <a:ext cx="834293" cy="633185"/>
            </a:xfrm>
            <a:prstGeom prst="rect">
              <a:avLst/>
            </a:prstGeom>
            <a:noFill/>
            <a:ln w="9525">
              <a:noFill/>
              <a:round/>
              <a:headEnd/>
              <a:tailEnd/>
            </a:ln>
            <a:effectLst/>
          </p:spPr>
          <p:txBody>
            <a:bodyPr wrap="squar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读写内存段</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数据段</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3" name="组合 52"/>
          <p:cNvGrpSpPr/>
          <p:nvPr/>
        </p:nvGrpSpPr>
        <p:grpSpPr>
          <a:xfrm flipH="1">
            <a:off x="5836604" y="4233358"/>
            <a:ext cx="1947672" cy="2083516"/>
            <a:chOff x="1689451" y="625682"/>
            <a:chExt cx="1025173" cy="2083516"/>
          </a:xfrm>
        </p:grpSpPr>
        <p:sp>
          <p:nvSpPr>
            <p:cNvPr id="54" name="AutoShape 36"/>
            <p:cNvSpPr>
              <a:spLocks/>
            </p:cNvSpPr>
            <p:nvPr/>
          </p:nvSpPr>
          <p:spPr bwMode="auto">
            <a:xfrm flipH="1">
              <a:off x="2523743" y="625682"/>
              <a:ext cx="190881" cy="2083516"/>
            </a:xfrm>
            <a:prstGeom prst="rightBrace">
              <a:avLst>
                <a:gd name="adj1" fmla="val 141667"/>
                <a:gd name="adj2" fmla="val 50000"/>
              </a:avLst>
            </a:prstGeom>
            <a:ln w="1905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Text Box 25"/>
            <p:cNvSpPr txBox="1">
              <a:spLocks noChangeArrowheads="1"/>
            </p:cNvSpPr>
            <p:nvPr/>
          </p:nvSpPr>
          <p:spPr bwMode="auto">
            <a:xfrm>
              <a:off x="1689451" y="1211151"/>
              <a:ext cx="834292" cy="877673"/>
            </a:xfrm>
            <a:prstGeom prst="rect">
              <a:avLst/>
            </a:prstGeom>
            <a:noFill/>
            <a:ln w="9525">
              <a:noFill/>
              <a:round/>
              <a:headEnd/>
              <a:tailEnd/>
            </a:ln>
            <a:effectLst/>
          </p:spPr>
          <p:txBody>
            <a:bodyPr wrap="squar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不加载到内存的符号表和调试信息</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6" name="组合 55"/>
          <p:cNvGrpSpPr/>
          <p:nvPr/>
        </p:nvGrpSpPr>
        <p:grpSpPr>
          <a:xfrm>
            <a:off x="1234373" y="5681702"/>
            <a:ext cx="1480251" cy="633185"/>
            <a:chOff x="1234373" y="1561188"/>
            <a:chExt cx="1480251" cy="633185"/>
          </a:xfrm>
        </p:grpSpPr>
        <p:sp>
          <p:nvSpPr>
            <p:cNvPr id="57" name="AutoShape 36"/>
            <p:cNvSpPr>
              <a:spLocks/>
            </p:cNvSpPr>
            <p:nvPr/>
          </p:nvSpPr>
          <p:spPr bwMode="auto">
            <a:xfrm flipH="1">
              <a:off x="2523743" y="1656881"/>
              <a:ext cx="190881" cy="460375"/>
            </a:xfrm>
            <a:prstGeom prst="rightBrace">
              <a:avLst>
                <a:gd name="adj1" fmla="val 141667"/>
                <a:gd name="adj2" fmla="val 50000"/>
              </a:avLst>
            </a:prstGeom>
            <a:ln w="1905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Text Box 25"/>
            <p:cNvSpPr txBox="1">
              <a:spLocks noChangeArrowheads="1"/>
            </p:cNvSpPr>
            <p:nvPr/>
          </p:nvSpPr>
          <p:spPr bwMode="auto">
            <a:xfrm>
              <a:off x="1234373" y="1561188"/>
              <a:ext cx="1384810" cy="633185"/>
            </a:xfrm>
            <a:prstGeom prst="rect">
              <a:avLst/>
            </a:prstGeom>
            <a:noFill/>
            <a:ln w="9525">
              <a:noFill/>
              <a:round/>
              <a:headEnd/>
              <a:tailEnd/>
            </a:ln>
            <a:effectLst/>
          </p:spPr>
          <p:txBody>
            <a:bodyPr wrap="squar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描述目标文件的节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right)">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ltLang="zh-CN"/>
              <a:t>C</a:t>
            </a:r>
            <a:r>
              <a:rPr lang="zh-CN" altLang="en-US"/>
              <a:t>程序例子</a:t>
            </a:r>
            <a:endParaRPr lang="en-US" dirty="0"/>
          </a:p>
        </p:txBody>
      </p:sp>
      <p:sp>
        <p:nvSpPr>
          <p:cNvPr id="201731" name="Rectangle 3"/>
          <p:cNvSpPr>
            <a:spLocks noChangeArrowheads="1"/>
          </p:cNvSpPr>
          <p:nvPr/>
        </p:nvSpPr>
        <p:spPr bwMode="auto">
          <a:xfrm>
            <a:off x="762000" y="1360431"/>
            <a:ext cx="2969339" cy="3477875"/>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2000" b="1" dirty="0">
                <a:solidFill>
                  <a:srgbClr val="2D961E"/>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Courier New" pitchFamily="49" charset="0"/>
                <a:ea typeface="msgothic" charset="0"/>
                <a:cs typeface="msgothic" charset="0"/>
              </a:rPr>
              <a:t>main.c</a:t>
            </a:r>
            <a:endParaRPr lang="en-GB" altLang="zh-CN" sz="2000" b="1" i="1" dirty="0">
              <a:solidFill>
                <a:schemeClr val="tx1">
                  <a:lumMod val="50000"/>
                  <a:lumOff val="50000"/>
                </a:schemeClr>
              </a:solidFill>
              <a:latin typeface="Courier New" pitchFamily="49" charset="0"/>
              <a:ea typeface="msgothic" charset="0"/>
              <a:cs typeface="msgothic" charset="0"/>
            </a:endParaRPr>
          </a:p>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sum</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a</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n</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hu-HU" sz="2000" b="1" dirty="0">
                <a:solidFill>
                  <a:srgbClr val="2D961E"/>
                </a:solidFill>
                <a:latin typeface="Times New Roman" panose="02020603050405020304" pitchFamily="18" charset="0"/>
                <a:cs typeface="Times New Roman" panose="02020603050405020304" pitchFamily="18" charset="0"/>
              </a:rPr>
              <a:t>int</a:t>
            </a: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1651C"/>
                </a:solidFill>
                <a:latin typeface="Times New Roman" panose="02020603050405020304" pitchFamily="18" charset="0"/>
                <a:cs typeface="Times New Roman" panose="02020603050405020304" pitchFamily="18" charset="0"/>
              </a:rPr>
              <a:t>array</a:t>
            </a:r>
            <a:r>
              <a:rPr lang="hu-HU" sz="2000" b="1" dirty="0">
                <a:solidFill>
                  <a:srgbClr val="000000"/>
                </a:solidFill>
                <a:latin typeface="Times New Roman" panose="02020603050405020304" pitchFamily="18" charset="0"/>
                <a:cs typeface="Times New Roman" panose="02020603050405020304" pitchFamily="18" charset="0"/>
              </a:rPr>
              <a:t>[2] = {1, 2};</a:t>
            </a:r>
          </a:p>
          <a:p>
            <a:endParaRPr lang="hu-HU" sz="2000" b="1" dirty="0">
              <a:solidFill>
                <a:srgbClr val="000000"/>
              </a:solidFill>
              <a:latin typeface="Times New Roman" panose="02020603050405020304" pitchFamily="18" charset="0"/>
              <a:cs typeface="Times New Roman" panose="02020603050405020304" pitchFamily="18" charset="0"/>
            </a:endParaRPr>
          </a:p>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val</a:t>
            </a:r>
            <a:r>
              <a:rPr lang="fr-FR" sz="2000" b="1" dirty="0">
                <a:solidFill>
                  <a:srgbClr val="000000"/>
                </a:solidFill>
                <a:latin typeface="Times New Roman" panose="02020603050405020304" pitchFamily="18" charset="0"/>
                <a:cs typeface="Times New Roman" panose="02020603050405020304" pitchFamily="18" charset="0"/>
              </a:rPr>
              <a:t> = </a:t>
            </a:r>
            <a:r>
              <a:rPr lang="fr-FR" sz="2000" b="1" dirty="0" err="1">
                <a:solidFill>
                  <a:srgbClr val="000000"/>
                </a:solidFill>
                <a:latin typeface="Times New Roman" panose="02020603050405020304" pitchFamily="18" charset="0"/>
                <a:cs typeface="Times New Roman" panose="02020603050405020304" pitchFamily="18" charset="0"/>
              </a:rPr>
              <a:t>sum</a:t>
            </a:r>
            <a:r>
              <a:rPr lang="fr-FR" sz="2000" b="1" dirty="0">
                <a:solidFill>
                  <a:srgbClr val="000000"/>
                </a:solidFill>
                <a:latin typeface="Times New Roman" panose="02020603050405020304" pitchFamily="18" charset="0"/>
                <a:cs typeface="Times New Roman" panose="02020603050405020304" pitchFamily="18" charset="0"/>
              </a:rPr>
              <a:t>(</a:t>
            </a:r>
            <a:r>
              <a:rPr lang="fr-FR" sz="2000" b="1" dirty="0" err="1">
                <a:solidFill>
                  <a:srgbClr val="000000"/>
                </a:solidFill>
                <a:latin typeface="Times New Roman" panose="02020603050405020304" pitchFamily="18" charset="0"/>
                <a:cs typeface="Times New Roman" panose="02020603050405020304" pitchFamily="18" charset="0"/>
              </a:rPr>
              <a:t>array</a:t>
            </a:r>
            <a:r>
              <a:rPr lang="fr-FR" sz="2000" b="1" dirty="0">
                <a:solidFill>
                  <a:srgbClr val="000000"/>
                </a:solidFill>
                <a:latin typeface="Times New Roman" panose="02020603050405020304" pitchFamily="18" charset="0"/>
                <a:cs typeface="Times New Roman" panose="02020603050405020304" pitchFamily="18" charset="0"/>
              </a:rPr>
              <a:t>, 2);</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200FF"/>
                </a:solidFill>
                <a:latin typeface="Times New Roman" panose="02020603050405020304" pitchFamily="18" charset="0"/>
                <a:cs typeface="Times New Roman" panose="02020603050405020304" pitchFamily="18" charset="0"/>
              </a:rPr>
              <a:t>return</a:t>
            </a:r>
            <a:r>
              <a:rPr lang="fr-FR" sz="2000" b="1" dirty="0">
                <a:solidFill>
                  <a:srgbClr val="000000"/>
                </a:solidFill>
                <a:latin typeface="Times New Roman" panose="02020603050405020304" pitchFamily="18" charset="0"/>
                <a:cs typeface="Times New Roman" panose="02020603050405020304" pitchFamily="18" charset="0"/>
              </a:rPr>
              <a:t> val;</a:t>
            </a:r>
          </a:p>
          <a:p>
            <a:r>
              <a:rPr lang="fr-FR" sz="2000" b="1" dirty="0">
                <a:solidFill>
                  <a:srgbClr val="000000"/>
                </a:solidFill>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p:txBody>
      </p:sp>
      <p:sp>
        <p:nvSpPr>
          <p:cNvPr id="201734" name="Rectangle 6"/>
          <p:cNvSpPr>
            <a:spLocks noChangeArrowheads="1"/>
          </p:cNvSpPr>
          <p:nvPr/>
        </p:nvSpPr>
        <p:spPr bwMode="auto">
          <a:xfrm>
            <a:off x="5062382" y="1362074"/>
            <a:ext cx="2783326" cy="3477875"/>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2000" b="1" dirty="0">
                <a:solidFill>
                  <a:srgbClr val="2D961E"/>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Courier New" pitchFamily="49" charset="0"/>
                <a:ea typeface="msgothic" charset="0"/>
                <a:cs typeface="msgothic" charset="0"/>
              </a:rPr>
              <a:t>sum.c</a:t>
            </a:r>
            <a:endParaRPr lang="en-GB" altLang="zh-CN" sz="2000" b="1" i="1" dirty="0">
              <a:solidFill>
                <a:schemeClr val="tx1">
                  <a:lumMod val="50000"/>
                  <a:lumOff val="50000"/>
                </a:schemeClr>
              </a:solidFill>
              <a:latin typeface="Courier New" pitchFamily="49" charset="0"/>
              <a:ea typeface="msgothic" charset="0"/>
              <a:cs typeface="msgothic" charset="0"/>
            </a:endParaRPr>
          </a:p>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sum</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a</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s</a:t>
            </a:r>
            <a:r>
              <a:rPr lang="fr-FR" sz="2000" b="1" dirty="0">
                <a:solidFill>
                  <a:srgbClr val="000000"/>
                </a:solidFill>
                <a:latin typeface="Times New Roman" panose="02020603050405020304" pitchFamily="18" charset="0"/>
                <a:cs typeface="Times New Roman" panose="02020603050405020304" pitchFamily="18" charset="0"/>
              </a:rPr>
              <a:t> = 0;</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 {</a:t>
            </a:r>
          </a:p>
          <a:p>
            <a:r>
              <a:rPr lang="da-DK" sz="2000" b="1" dirty="0">
                <a:solidFill>
                  <a:srgbClr val="000000"/>
                </a:solidFill>
                <a:latin typeface="Times New Roman" panose="02020603050405020304" pitchFamily="18" charset="0"/>
                <a:cs typeface="Times New Roman" panose="02020603050405020304" pitchFamily="18" charset="0"/>
              </a:rPr>
              <a:t>        s += a[i];</a:t>
            </a:r>
          </a:p>
          <a:p>
            <a:r>
              <a:rPr lang="da-DK" sz="2000" b="1" dirty="0">
                <a:solidFill>
                  <a:srgbClr val="000000"/>
                </a:solidFill>
                <a:latin typeface="Times New Roman" panose="02020603050405020304" pitchFamily="18" charset="0"/>
                <a:cs typeface="Times New Roman" panose="02020603050405020304" pitchFamily="18" charset="0"/>
              </a:rPr>
              <a:t>    }</a:t>
            </a:r>
          </a:p>
          <a:p>
            <a:r>
              <a:rPr lang="is-IS" sz="2000" b="1" dirty="0">
                <a:solidFill>
                  <a:srgbClr val="000000"/>
                </a:solidFill>
                <a:latin typeface="Times New Roman" panose="02020603050405020304" pitchFamily="18" charset="0"/>
                <a:cs typeface="Times New Roman" panose="02020603050405020304" pitchFamily="18" charset="0"/>
              </a:rPr>
              <a:t>    </a:t>
            </a:r>
            <a:r>
              <a:rPr lang="is-IS" sz="2000" b="1" dirty="0">
                <a:solidFill>
                  <a:srgbClr val="C200FF"/>
                </a:solidFill>
                <a:latin typeface="Times New Roman" panose="02020603050405020304" pitchFamily="18" charset="0"/>
                <a:cs typeface="Times New Roman" panose="02020603050405020304" pitchFamily="18" charset="0"/>
              </a:rPr>
              <a:t>return</a:t>
            </a:r>
            <a:r>
              <a:rPr lang="is-IS" sz="2000" b="1" dirty="0">
                <a:solidFill>
                  <a:srgbClr val="000000"/>
                </a:solidFill>
                <a:latin typeface="Times New Roman" panose="02020603050405020304" pitchFamily="18" charset="0"/>
                <a:cs typeface="Times New Roman" panose="02020603050405020304" pitchFamily="18" charset="0"/>
              </a:rPr>
              <a:t> s;</a:t>
            </a:r>
          </a:p>
          <a:p>
            <a:r>
              <a:rPr lang="is-IS" sz="2000" b="1" dirty="0">
                <a:solidFill>
                  <a:srgbClr val="000000"/>
                </a:solidFill>
                <a:latin typeface="Times New Roman" panose="02020603050405020304" pitchFamily="18" charset="0"/>
                <a:cs typeface="Times New Roman" panose="02020603050405020304" pitchFamily="18" charset="0"/>
              </a:rPr>
              <a:t>}</a:t>
            </a:r>
          </a:p>
          <a:p>
            <a:endParaRPr lang="is-IS" sz="2000" b="1" dirty="0">
              <a:solidFill>
                <a:srgbClr val="000000"/>
              </a:solidFill>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13064919-4F79-4436-8376-127DB101B0F7}"/>
              </a:ext>
            </a:extLst>
          </p:cNvPr>
          <p:cNvSpPr>
            <a:spLocks noGrp="1"/>
          </p:cNvSpPr>
          <p:nvPr>
            <p:ph idx="1"/>
          </p:nvPr>
        </p:nvSpPr>
        <p:spPr/>
        <p:txBody>
          <a:bodyPr/>
          <a:lstStyle/>
          <a:p>
            <a:pPr marL="0" indent="0">
              <a:buNone/>
            </a:pPr>
            <a:r>
              <a:rPr lang="en-US" altLang="zh-CN" dirty="0"/>
              <a:t> </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b="1" dirty="0"/>
              <a:t>程序头部表</a:t>
            </a:r>
            <a:r>
              <a:rPr lang="en-US" altLang="zh-CN" b="1" dirty="0"/>
              <a:t>(program header table)</a:t>
            </a:r>
          </a:p>
          <a:p>
            <a:pPr lvl="1"/>
            <a:r>
              <a:rPr lang="en-US" altLang="zh-CN" b="1" dirty="0" err="1">
                <a:solidFill>
                  <a:srgbClr val="006600"/>
                </a:solidFill>
              </a:rPr>
              <a:t>objdump</a:t>
            </a:r>
            <a:r>
              <a:rPr lang="en-US" altLang="zh-CN" b="1" dirty="0">
                <a:solidFill>
                  <a:srgbClr val="006600"/>
                </a:solidFill>
              </a:rPr>
              <a:t> -dx prog &gt; prog_dump.txt</a:t>
            </a:r>
          </a:p>
          <a:p>
            <a:endParaRPr lang="zh-CN" altLang="en-US" dirty="0"/>
          </a:p>
        </p:txBody>
      </p:sp>
      <p:sp>
        <p:nvSpPr>
          <p:cNvPr id="3" name="标题 2"/>
          <p:cNvSpPr>
            <a:spLocks noGrp="1"/>
          </p:cNvSpPr>
          <p:nvPr>
            <p:ph type="title"/>
          </p:nvPr>
        </p:nvSpPr>
        <p:spPr/>
        <p:txBody>
          <a:bodyPr/>
          <a:lstStyle/>
          <a:p>
            <a:r>
              <a:rPr lang="zh-CN" altLang="en-US" dirty="0"/>
              <a:t>可执行目标文件</a:t>
            </a:r>
          </a:p>
        </p:txBody>
      </p:sp>
      <p:sp>
        <p:nvSpPr>
          <p:cNvPr id="5" name="内容占位符 1"/>
          <p:cNvSpPr txBox="1">
            <a:spLocks/>
          </p:cNvSpPr>
          <p:nvPr/>
        </p:nvSpPr>
        <p:spPr bwMode="auto">
          <a:xfrm>
            <a:off x="76200" y="2219619"/>
            <a:ext cx="9067799" cy="4267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defTabSz="914400">
              <a:buFont typeface="Wingdings 2" pitchFamily="18" charset="2"/>
              <a:buNone/>
            </a:pPr>
            <a:r>
              <a:rPr lang="en-US" altLang="zh-CN" sz="1600" b="1" kern="0" dirty="0"/>
              <a:t>Program Header:    </a:t>
            </a:r>
          </a:p>
          <a:p>
            <a:pPr marL="0" indent="0" defTabSz="914400">
              <a:buFont typeface="Wingdings 2" pitchFamily="18" charset="2"/>
              <a:buNone/>
            </a:pPr>
            <a:r>
              <a:rPr lang="en-US" altLang="zh-CN" sz="1400" b="1" kern="0" dirty="0">
                <a:solidFill>
                  <a:schemeClr val="bg1">
                    <a:lumMod val="50000"/>
                  </a:schemeClr>
                </a:solidFill>
              </a:rPr>
              <a:t>PHDR off    0x0000000000000040 </a:t>
            </a:r>
            <a:r>
              <a:rPr lang="en-US" altLang="zh-CN" sz="1400" b="1" kern="0" dirty="0" err="1">
                <a:solidFill>
                  <a:schemeClr val="bg1">
                    <a:lumMod val="50000"/>
                  </a:schemeClr>
                </a:solidFill>
              </a:rPr>
              <a:t>vaddr</a:t>
            </a:r>
            <a:r>
              <a:rPr lang="en-US" altLang="zh-CN" sz="1400" b="1" kern="0" dirty="0">
                <a:solidFill>
                  <a:schemeClr val="bg1">
                    <a:lumMod val="50000"/>
                  </a:schemeClr>
                </a:solidFill>
              </a:rPr>
              <a:t> 0x0000000000400040 </a:t>
            </a:r>
            <a:r>
              <a:rPr lang="en-US" altLang="zh-CN" sz="1400" b="1" kern="0" dirty="0" err="1">
                <a:solidFill>
                  <a:schemeClr val="bg1">
                    <a:lumMod val="50000"/>
                  </a:schemeClr>
                </a:solidFill>
              </a:rPr>
              <a:t>paddr</a:t>
            </a:r>
            <a:r>
              <a:rPr lang="en-US" altLang="zh-CN" sz="1400" b="1" kern="0" dirty="0">
                <a:solidFill>
                  <a:schemeClr val="bg1">
                    <a:lumMod val="50000"/>
                  </a:schemeClr>
                </a:solidFill>
              </a:rPr>
              <a:t> 0x0000000000400040 align 2**3 </a:t>
            </a:r>
          </a:p>
          <a:p>
            <a:pPr marL="0" indent="0" defTabSz="914400">
              <a:buFont typeface="Wingdings 2" pitchFamily="18" charset="2"/>
              <a:buNone/>
            </a:pPr>
            <a:r>
              <a:rPr lang="en-US" altLang="zh-CN" sz="1400" b="1" kern="0" dirty="0">
                <a:solidFill>
                  <a:schemeClr val="bg1">
                    <a:lumMod val="50000"/>
                  </a:schemeClr>
                </a:solidFill>
              </a:rPr>
              <a:t>        </a:t>
            </a:r>
            <a:r>
              <a:rPr lang="en-US" altLang="zh-CN" sz="1400" b="1" kern="0" dirty="0" err="1">
                <a:solidFill>
                  <a:schemeClr val="bg1">
                    <a:lumMod val="50000"/>
                  </a:schemeClr>
                </a:solidFill>
              </a:rPr>
              <a:t>filesz</a:t>
            </a:r>
            <a:r>
              <a:rPr lang="en-US" altLang="zh-CN" sz="1400" b="1" kern="0" dirty="0">
                <a:solidFill>
                  <a:schemeClr val="bg1">
                    <a:lumMod val="50000"/>
                  </a:schemeClr>
                </a:solidFill>
              </a:rPr>
              <a:t> 0x00000000000001f8 </a:t>
            </a:r>
            <a:r>
              <a:rPr lang="en-US" altLang="zh-CN" sz="1400" b="1" kern="0" dirty="0" err="1">
                <a:solidFill>
                  <a:schemeClr val="bg1">
                    <a:lumMod val="50000"/>
                  </a:schemeClr>
                </a:solidFill>
              </a:rPr>
              <a:t>memsz</a:t>
            </a:r>
            <a:r>
              <a:rPr lang="en-US" altLang="zh-CN" sz="1400" b="1" kern="0" dirty="0">
                <a:solidFill>
                  <a:schemeClr val="bg1">
                    <a:lumMod val="50000"/>
                  </a:schemeClr>
                </a:solidFill>
              </a:rPr>
              <a:t> 0x00000000000001f8 flags r-x</a:t>
            </a:r>
          </a:p>
          <a:p>
            <a:pPr marL="0" indent="0" defTabSz="914400">
              <a:buFont typeface="Wingdings 2" pitchFamily="18" charset="2"/>
              <a:buNone/>
            </a:pPr>
            <a:r>
              <a:rPr lang="en-US" altLang="zh-CN" sz="1400" b="1" kern="0" dirty="0">
                <a:solidFill>
                  <a:schemeClr val="bg1">
                    <a:lumMod val="50000"/>
                  </a:schemeClr>
                </a:solidFill>
              </a:rPr>
              <a:t>INTERP off    0x0000000000000238 </a:t>
            </a:r>
            <a:r>
              <a:rPr lang="en-US" altLang="zh-CN" sz="1400" b="1" kern="0" dirty="0" err="1">
                <a:solidFill>
                  <a:schemeClr val="bg1">
                    <a:lumMod val="50000"/>
                  </a:schemeClr>
                </a:solidFill>
              </a:rPr>
              <a:t>vaddr</a:t>
            </a:r>
            <a:r>
              <a:rPr lang="en-US" altLang="zh-CN" sz="1400" b="1" kern="0" dirty="0">
                <a:solidFill>
                  <a:schemeClr val="bg1">
                    <a:lumMod val="50000"/>
                  </a:schemeClr>
                </a:solidFill>
              </a:rPr>
              <a:t> 0x0000000000400238 </a:t>
            </a:r>
            <a:r>
              <a:rPr lang="en-US" altLang="zh-CN" sz="1400" b="1" kern="0" dirty="0" err="1">
                <a:solidFill>
                  <a:schemeClr val="bg1">
                    <a:lumMod val="50000"/>
                  </a:schemeClr>
                </a:solidFill>
              </a:rPr>
              <a:t>paddr</a:t>
            </a:r>
            <a:r>
              <a:rPr lang="en-US" altLang="zh-CN" sz="1400" b="1" kern="0" dirty="0">
                <a:solidFill>
                  <a:schemeClr val="bg1">
                    <a:lumMod val="50000"/>
                  </a:schemeClr>
                </a:solidFill>
              </a:rPr>
              <a:t> 0x0000000000400238 align 2**0</a:t>
            </a:r>
          </a:p>
          <a:p>
            <a:pPr marL="0" indent="0" defTabSz="914400">
              <a:buFont typeface="Wingdings 2" pitchFamily="18" charset="2"/>
              <a:buNone/>
            </a:pPr>
            <a:r>
              <a:rPr lang="en-US" altLang="zh-CN" sz="1400" b="1" kern="0" dirty="0">
                <a:solidFill>
                  <a:schemeClr val="bg1">
                    <a:lumMod val="50000"/>
                  </a:schemeClr>
                </a:solidFill>
              </a:rPr>
              <a:t>         </a:t>
            </a:r>
            <a:r>
              <a:rPr lang="en-US" altLang="zh-CN" sz="1400" b="1" kern="0" dirty="0" err="1">
                <a:solidFill>
                  <a:schemeClr val="bg1">
                    <a:lumMod val="50000"/>
                  </a:schemeClr>
                </a:solidFill>
              </a:rPr>
              <a:t>filesz</a:t>
            </a:r>
            <a:r>
              <a:rPr lang="en-US" altLang="zh-CN" sz="1400" b="1" kern="0" dirty="0">
                <a:solidFill>
                  <a:schemeClr val="bg1">
                    <a:lumMod val="50000"/>
                  </a:schemeClr>
                </a:solidFill>
              </a:rPr>
              <a:t> 0x000000000000001c </a:t>
            </a:r>
            <a:r>
              <a:rPr lang="en-US" altLang="zh-CN" sz="1400" b="1" kern="0" dirty="0" err="1">
                <a:solidFill>
                  <a:schemeClr val="bg1">
                    <a:lumMod val="50000"/>
                  </a:schemeClr>
                </a:solidFill>
              </a:rPr>
              <a:t>memsz</a:t>
            </a:r>
            <a:r>
              <a:rPr lang="en-US" altLang="zh-CN" sz="1400" b="1" kern="0" dirty="0">
                <a:solidFill>
                  <a:schemeClr val="bg1">
                    <a:lumMod val="50000"/>
                  </a:schemeClr>
                </a:solidFill>
              </a:rPr>
              <a:t> 0x000000000000001c flags r—</a:t>
            </a:r>
          </a:p>
          <a:p>
            <a:pPr marL="0" indent="0" defTabSz="914400">
              <a:buFont typeface="Wingdings 2" pitchFamily="18" charset="2"/>
              <a:buNone/>
            </a:pPr>
            <a:r>
              <a:rPr lang="en-US" altLang="zh-CN" sz="1600" b="1" kern="0" dirty="0"/>
              <a:t>LOAD </a:t>
            </a:r>
            <a:r>
              <a:rPr lang="en-US" altLang="zh-CN" sz="1600" b="1" kern="0" dirty="0">
                <a:solidFill>
                  <a:srgbClr val="C00000"/>
                </a:solidFill>
              </a:rPr>
              <a:t>off</a:t>
            </a:r>
            <a:r>
              <a:rPr lang="en-US" altLang="zh-CN" sz="1600" b="1" kern="0" dirty="0"/>
              <a:t>    0x0000000000000000 </a:t>
            </a:r>
            <a:r>
              <a:rPr lang="en-US" altLang="zh-CN" sz="1600" b="1" kern="0" dirty="0" err="1">
                <a:solidFill>
                  <a:srgbClr val="C00000"/>
                </a:solidFill>
              </a:rPr>
              <a:t>vaddr</a:t>
            </a:r>
            <a:r>
              <a:rPr lang="en-US" altLang="zh-CN" sz="1600" b="1" kern="0" dirty="0"/>
              <a:t> </a:t>
            </a:r>
            <a:r>
              <a:rPr lang="en-US" altLang="zh-CN" sz="1600" b="1" kern="0" dirty="0">
                <a:solidFill>
                  <a:srgbClr val="0000CC"/>
                </a:solidFill>
              </a:rPr>
              <a:t>0x0000000000400000 </a:t>
            </a:r>
            <a:r>
              <a:rPr lang="en-US" altLang="zh-CN" sz="1600" b="1" kern="0" dirty="0" err="1">
                <a:solidFill>
                  <a:srgbClr val="C00000"/>
                </a:solidFill>
              </a:rPr>
              <a:t>paddr</a:t>
            </a:r>
            <a:r>
              <a:rPr lang="en-US" altLang="zh-CN" sz="1600" b="1" kern="0" dirty="0"/>
              <a:t> 0x0000000000400000 </a:t>
            </a:r>
            <a:r>
              <a:rPr lang="en-US" altLang="zh-CN" sz="1600" b="1" kern="0" dirty="0">
                <a:solidFill>
                  <a:srgbClr val="C00000"/>
                </a:solidFill>
              </a:rPr>
              <a:t>align</a:t>
            </a:r>
            <a:r>
              <a:rPr lang="en-US" altLang="zh-CN" sz="1600" b="1" kern="0" dirty="0"/>
              <a:t> 2**21</a:t>
            </a:r>
          </a:p>
          <a:p>
            <a:pPr marL="0" indent="0" defTabSz="914400">
              <a:buFont typeface="Wingdings 2" pitchFamily="18" charset="2"/>
              <a:buNone/>
            </a:pPr>
            <a:r>
              <a:rPr lang="en-US" altLang="zh-CN" sz="1600" b="1" kern="0" dirty="0"/>
              <a:t>         </a:t>
            </a:r>
            <a:r>
              <a:rPr lang="en-US" altLang="zh-CN" sz="1600" b="1" kern="0" dirty="0" err="1">
                <a:solidFill>
                  <a:srgbClr val="C00000"/>
                </a:solidFill>
              </a:rPr>
              <a:t>filesz</a:t>
            </a:r>
            <a:r>
              <a:rPr lang="en-US" altLang="zh-CN" sz="1600" b="1" kern="0" dirty="0"/>
              <a:t> 0x000000000000069c </a:t>
            </a:r>
            <a:r>
              <a:rPr lang="en-US" altLang="zh-CN" sz="1600" b="1" kern="0" dirty="0" err="1">
                <a:solidFill>
                  <a:srgbClr val="C00000"/>
                </a:solidFill>
              </a:rPr>
              <a:t>memsz</a:t>
            </a:r>
            <a:r>
              <a:rPr lang="en-US" altLang="zh-CN" sz="1600" b="1" kern="0" dirty="0"/>
              <a:t> </a:t>
            </a:r>
            <a:r>
              <a:rPr lang="en-US" altLang="zh-CN" sz="1600" b="1" kern="0" dirty="0">
                <a:solidFill>
                  <a:srgbClr val="0000CC"/>
                </a:solidFill>
              </a:rPr>
              <a:t>0x000000000000069c</a:t>
            </a:r>
            <a:r>
              <a:rPr lang="en-US" altLang="zh-CN" sz="1600" b="1" kern="0" dirty="0"/>
              <a:t> </a:t>
            </a:r>
            <a:r>
              <a:rPr lang="en-US" altLang="zh-CN" sz="1600" b="1" kern="0" dirty="0">
                <a:solidFill>
                  <a:srgbClr val="C00000"/>
                </a:solidFill>
              </a:rPr>
              <a:t>flags</a:t>
            </a:r>
            <a:r>
              <a:rPr lang="en-US" altLang="zh-CN" sz="1600" b="1" kern="0" dirty="0"/>
              <a:t> r-x</a:t>
            </a:r>
          </a:p>
          <a:p>
            <a:pPr marL="0" indent="0" defTabSz="914400">
              <a:buFont typeface="Wingdings 2" pitchFamily="18" charset="2"/>
              <a:buNone/>
            </a:pPr>
            <a:r>
              <a:rPr lang="en-US" altLang="zh-CN" sz="1600" b="1" kern="0" dirty="0"/>
              <a:t>LOAD </a:t>
            </a:r>
            <a:r>
              <a:rPr lang="en-US" altLang="zh-CN" sz="1600" b="1" kern="0" dirty="0">
                <a:solidFill>
                  <a:srgbClr val="C00000"/>
                </a:solidFill>
              </a:rPr>
              <a:t>off</a:t>
            </a:r>
            <a:r>
              <a:rPr lang="en-US" altLang="zh-CN" sz="1600" b="1" kern="0" dirty="0"/>
              <a:t>    </a:t>
            </a:r>
            <a:r>
              <a:rPr lang="en-US" altLang="zh-CN" sz="1600" b="1" kern="0" dirty="0">
                <a:solidFill>
                  <a:srgbClr val="0000CC"/>
                </a:solidFill>
              </a:rPr>
              <a:t>0x0000000000000df8</a:t>
            </a:r>
            <a:r>
              <a:rPr lang="en-US" altLang="zh-CN" sz="1600" b="1" kern="0" dirty="0"/>
              <a:t> </a:t>
            </a:r>
            <a:r>
              <a:rPr lang="en-US" altLang="zh-CN" sz="1600" b="1" kern="0" dirty="0" err="1">
                <a:solidFill>
                  <a:srgbClr val="C00000"/>
                </a:solidFill>
              </a:rPr>
              <a:t>vaddr</a:t>
            </a:r>
            <a:r>
              <a:rPr lang="en-US" altLang="zh-CN" sz="1600" b="1" kern="0" dirty="0"/>
              <a:t> </a:t>
            </a:r>
            <a:r>
              <a:rPr lang="en-US" altLang="zh-CN" sz="1600" b="1" kern="0" dirty="0">
                <a:solidFill>
                  <a:srgbClr val="0000CC"/>
                </a:solidFill>
              </a:rPr>
              <a:t>0x0000000000600df8</a:t>
            </a:r>
            <a:r>
              <a:rPr lang="en-US" altLang="zh-CN" sz="1600" b="1" kern="0" dirty="0"/>
              <a:t> </a:t>
            </a:r>
            <a:r>
              <a:rPr lang="en-US" altLang="zh-CN" sz="1600" b="1" kern="0" dirty="0" err="1">
                <a:solidFill>
                  <a:srgbClr val="C00000"/>
                </a:solidFill>
              </a:rPr>
              <a:t>paddr</a:t>
            </a:r>
            <a:r>
              <a:rPr lang="en-US" altLang="zh-CN" sz="1600" b="1" kern="0" dirty="0"/>
              <a:t> 0x0000000000600df8 </a:t>
            </a:r>
            <a:r>
              <a:rPr lang="en-US" altLang="zh-CN" sz="1600" b="1" kern="0" dirty="0">
                <a:solidFill>
                  <a:srgbClr val="C00000"/>
                </a:solidFill>
              </a:rPr>
              <a:t>align</a:t>
            </a:r>
            <a:r>
              <a:rPr lang="en-US" altLang="zh-CN" sz="1600" b="1" kern="0" dirty="0"/>
              <a:t> 2**21 </a:t>
            </a:r>
          </a:p>
          <a:p>
            <a:pPr marL="0" indent="0" defTabSz="914400">
              <a:buFont typeface="Wingdings 2" pitchFamily="18" charset="2"/>
              <a:buNone/>
            </a:pPr>
            <a:r>
              <a:rPr lang="en-US" altLang="zh-CN" sz="1600" b="1" kern="0" dirty="0"/>
              <a:t>        </a:t>
            </a:r>
            <a:r>
              <a:rPr lang="en-US" altLang="zh-CN" sz="1600" b="1" kern="0" dirty="0" err="1">
                <a:solidFill>
                  <a:srgbClr val="C00000"/>
                </a:solidFill>
              </a:rPr>
              <a:t>filesz</a:t>
            </a:r>
            <a:r>
              <a:rPr lang="en-US" altLang="zh-CN" sz="1600" b="1" kern="0" dirty="0"/>
              <a:t> </a:t>
            </a:r>
            <a:r>
              <a:rPr lang="en-US" altLang="zh-CN" sz="1600" b="1" kern="0" dirty="0">
                <a:solidFill>
                  <a:srgbClr val="0000CC"/>
                </a:solidFill>
              </a:rPr>
              <a:t>0x0000000000000</a:t>
            </a:r>
            <a:r>
              <a:rPr lang="en-US" altLang="zh-CN" sz="1600" b="1" u="sng" kern="0" dirty="0">
                <a:solidFill>
                  <a:srgbClr val="0000CC"/>
                </a:solidFill>
                <a:effectLst>
                  <a:outerShdw blurRad="38100" dist="38100" dir="2700000" algn="tl">
                    <a:srgbClr val="000000">
                      <a:alpha val="43137"/>
                    </a:srgbClr>
                  </a:outerShdw>
                </a:effectLst>
              </a:rPr>
              <a:t>228</a:t>
            </a:r>
            <a:r>
              <a:rPr lang="en-US" altLang="zh-CN" sz="1600" b="1" kern="0" dirty="0"/>
              <a:t> </a:t>
            </a:r>
            <a:r>
              <a:rPr lang="en-US" altLang="zh-CN" sz="1600" b="1" kern="0" dirty="0" err="1">
                <a:solidFill>
                  <a:srgbClr val="C00000"/>
                </a:solidFill>
              </a:rPr>
              <a:t>memsz</a:t>
            </a:r>
            <a:r>
              <a:rPr lang="en-US" altLang="zh-CN" sz="1600" b="1" kern="0" dirty="0"/>
              <a:t> </a:t>
            </a:r>
            <a:r>
              <a:rPr lang="en-US" altLang="zh-CN" sz="1600" b="1" kern="0" dirty="0">
                <a:solidFill>
                  <a:srgbClr val="0000CC"/>
                </a:solidFill>
              </a:rPr>
              <a:t>0x0000000000000</a:t>
            </a:r>
            <a:r>
              <a:rPr lang="en-US" altLang="zh-CN" sz="1600" b="1" u="sng" kern="0" dirty="0">
                <a:solidFill>
                  <a:srgbClr val="0000CC"/>
                </a:solidFill>
                <a:effectLst>
                  <a:outerShdw blurRad="38100" dist="38100" dir="2700000" algn="tl">
                    <a:srgbClr val="000000">
                      <a:alpha val="43137"/>
                    </a:srgbClr>
                  </a:outerShdw>
                </a:effectLst>
              </a:rPr>
              <a:t>230</a:t>
            </a:r>
            <a:r>
              <a:rPr lang="en-US" altLang="zh-CN" sz="1600" b="1" kern="0" dirty="0">
                <a:solidFill>
                  <a:srgbClr val="0000CC"/>
                </a:solidFill>
              </a:rPr>
              <a:t> </a:t>
            </a:r>
            <a:r>
              <a:rPr lang="en-US" altLang="zh-CN" sz="1600" b="1" kern="0" dirty="0">
                <a:solidFill>
                  <a:srgbClr val="C00000"/>
                </a:solidFill>
              </a:rPr>
              <a:t>flags</a:t>
            </a:r>
            <a:r>
              <a:rPr lang="en-US" altLang="zh-CN" sz="1600" b="1" kern="0" dirty="0"/>
              <a:t> </a:t>
            </a:r>
            <a:r>
              <a:rPr lang="en-US" altLang="zh-CN" sz="1600" b="1" kern="0" dirty="0" err="1"/>
              <a:t>rw</a:t>
            </a:r>
            <a:r>
              <a:rPr lang="en-US" altLang="zh-CN" sz="1600" b="1" kern="0" dirty="0"/>
              <a:t>-</a:t>
            </a:r>
          </a:p>
          <a:p>
            <a:pPr marL="0" indent="0" defTabSz="914400">
              <a:buNone/>
            </a:pPr>
            <a:r>
              <a:rPr lang="en-US" altLang="zh-CN" sz="1400" b="1" kern="0" dirty="0">
                <a:solidFill>
                  <a:schemeClr val="bg1">
                    <a:lumMod val="50000"/>
                  </a:schemeClr>
                </a:solidFill>
              </a:rPr>
              <a:t>DYNAMIC off   0x0000000000000e10 </a:t>
            </a:r>
            <a:r>
              <a:rPr lang="en-US" altLang="zh-CN" sz="1400" b="1" kern="0" dirty="0" err="1">
                <a:solidFill>
                  <a:schemeClr val="bg1">
                    <a:lumMod val="50000"/>
                  </a:schemeClr>
                </a:solidFill>
              </a:rPr>
              <a:t>vaddr</a:t>
            </a:r>
            <a:r>
              <a:rPr lang="en-US" altLang="zh-CN" sz="1400" b="1" kern="0" dirty="0">
                <a:solidFill>
                  <a:schemeClr val="bg1">
                    <a:lumMod val="50000"/>
                  </a:schemeClr>
                </a:solidFill>
              </a:rPr>
              <a:t> 0x0000000000600e10 </a:t>
            </a:r>
            <a:r>
              <a:rPr lang="en-US" altLang="zh-CN" sz="1400" b="1" kern="0" dirty="0" err="1">
                <a:solidFill>
                  <a:schemeClr val="bg1">
                    <a:lumMod val="50000"/>
                  </a:schemeClr>
                </a:solidFill>
              </a:rPr>
              <a:t>paddr</a:t>
            </a:r>
            <a:r>
              <a:rPr lang="en-US" altLang="zh-CN" sz="1400" b="1" kern="0" dirty="0">
                <a:solidFill>
                  <a:schemeClr val="bg1">
                    <a:lumMod val="50000"/>
                  </a:schemeClr>
                </a:solidFill>
              </a:rPr>
              <a:t> 0x0000000000600e10 align 2**3</a:t>
            </a:r>
          </a:p>
          <a:p>
            <a:pPr marL="0" indent="0" defTabSz="914400">
              <a:buNone/>
            </a:pPr>
            <a:r>
              <a:rPr lang="en-US" altLang="zh-CN" sz="1400" b="1" kern="0" dirty="0">
                <a:solidFill>
                  <a:schemeClr val="bg1">
                    <a:lumMod val="50000"/>
                  </a:schemeClr>
                </a:solidFill>
              </a:rPr>
              <a:t>         </a:t>
            </a:r>
            <a:r>
              <a:rPr lang="en-US" altLang="zh-CN" sz="1400" b="1" kern="0" dirty="0" err="1">
                <a:solidFill>
                  <a:schemeClr val="bg1">
                    <a:lumMod val="50000"/>
                  </a:schemeClr>
                </a:solidFill>
              </a:rPr>
              <a:t>filesz</a:t>
            </a:r>
            <a:r>
              <a:rPr lang="en-US" altLang="zh-CN" sz="1400" b="1" kern="0" dirty="0">
                <a:solidFill>
                  <a:schemeClr val="bg1">
                    <a:lumMod val="50000"/>
                  </a:schemeClr>
                </a:solidFill>
              </a:rPr>
              <a:t> 0x00000000000001d0 </a:t>
            </a:r>
            <a:r>
              <a:rPr lang="en-US" altLang="zh-CN" sz="1400" b="1" kern="0" dirty="0" err="1">
                <a:solidFill>
                  <a:schemeClr val="bg1">
                    <a:lumMod val="50000"/>
                  </a:schemeClr>
                </a:solidFill>
              </a:rPr>
              <a:t>memsz</a:t>
            </a:r>
            <a:r>
              <a:rPr lang="en-US" altLang="zh-CN" sz="1400" b="1" kern="0" dirty="0">
                <a:solidFill>
                  <a:schemeClr val="bg1">
                    <a:lumMod val="50000"/>
                  </a:schemeClr>
                </a:solidFill>
              </a:rPr>
              <a:t> 0x00000000000001d0 flags </a:t>
            </a:r>
            <a:r>
              <a:rPr lang="en-US" altLang="zh-CN" sz="1400" b="1" kern="0" dirty="0" err="1">
                <a:solidFill>
                  <a:schemeClr val="bg1">
                    <a:lumMod val="50000"/>
                  </a:schemeClr>
                </a:solidFill>
              </a:rPr>
              <a:t>rw</a:t>
            </a:r>
            <a:r>
              <a:rPr lang="en-US" altLang="zh-CN" sz="1400" b="1" kern="0" dirty="0">
                <a:solidFill>
                  <a:schemeClr val="bg1">
                    <a:lumMod val="50000"/>
                  </a:schemeClr>
                </a:solidFill>
              </a:rPr>
              <a:t>-</a:t>
            </a:r>
          </a:p>
          <a:p>
            <a:pPr marL="0" indent="0" defTabSz="914400">
              <a:buNone/>
            </a:pPr>
            <a:r>
              <a:rPr lang="en-US" altLang="zh-CN" sz="1400" b="1" kern="0" dirty="0">
                <a:solidFill>
                  <a:schemeClr val="bg1">
                    <a:lumMod val="50000"/>
                  </a:schemeClr>
                </a:solidFill>
              </a:rPr>
              <a:t>NOTE off    0x0000000000000254 </a:t>
            </a:r>
            <a:r>
              <a:rPr lang="en-US" altLang="zh-CN" sz="1400" b="1" kern="0" dirty="0" err="1">
                <a:solidFill>
                  <a:schemeClr val="bg1">
                    <a:lumMod val="50000"/>
                  </a:schemeClr>
                </a:solidFill>
              </a:rPr>
              <a:t>vaddr</a:t>
            </a:r>
            <a:r>
              <a:rPr lang="en-US" altLang="zh-CN" sz="1400" b="1" kern="0" dirty="0">
                <a:solidFill>
                  <a:schemeClr val="bg1">
                    <a:lumMod val="50000"/>
                  </a:schemeClr>
                </a:solidFill>
              </a:rPr>
              <a:t> 0x0000000000400254 </a:t>
            </a:r>
            <a:r>
              <a:rPr lang="en-US" altLang="zh-CN" sz="1400" b="1" kern="0" dirty="0" err="1">
                <a:solidFill>
                  <a:schemeClr val="bg1">
                    <a:lumMod val="50000"/>
                  </a:schemeClr>
                </a:solidFill>
              </a:rPr>
              <a:t>paddr</a:t>
            </a:r>
            <a:r>
              <a:rPr lang="en-US" altLang="zh-CN" sz="1400" b="1" kern="0" dirty="0">
                <a:solidFill>
                  <a:schemeClr val="bg1">
                    <a:lumMod val="50000"/>
                  </a:schemeClr>
                </a:solidFill>
              </a:rPr>
              <a:t> 0x0000000000400254 align 2**2</a:t>
            </a:r>
          </a:p>
          <a:p>
            <a:pPr marL="0" indent="0" defTabSz="914400">
              <a:buNone/>
            </a:pPr>
            <a:r>
              <a:rPr lang="en-US" altLang="zh-CN" sz="1400" b="1" kern="0" dirty="0">
                <a:solidFill>
                  <a:schemeClr val="bg1">
                    <a:lumMod val="50000"/>
                  </a:schemeClr>
                </a:solidFill>
              </a:rPr>
              <a:t>         </a:t>
            </a:r>
            <a:r>
              <a:rPr lang="en-US" altLang="zh-CN" sz="1400" b="1" kern="0" dirty="0" err="1">
                <a:solidFill>
                  <a:schemeClr val="bg1">
                    <a:lumMod val="50000"/>
                  </a:schemeClr>
                </a:solidFill>
              </a:rPr>
              <a:t>filesz</a:t>
            </a:r>
            <a:r>
              <a:rPr lang="en-US" altLang="zh-CN" sz="1400" b="1" kern="0" dirty="0">
                <a:solidFill>
                  <a:schemeClr val="bg1">
                    <a:lumMod val="50000"/>
                  </a:schemeClr>
                </a:solidFill>
              </a:rPr>
              <a:t> 0x0000000000000044 </a:t>
            </a:r>
            <a:r>
              <a:rPr lang="en-US" altLang="zh-CN" sz="1400" b="1" kern="0" dirty="0" err="1">
                <a:solidFill>
                  <a:schemeClr val="bg1">
                    <a:lumMod val="50000"/>
                  </a:schemeClr>
                </a:solidFill>
              </a:rPr>
              <a:t>memsz</a:t>
            </a:r>
            <a:r>
              <a:rPr lang="en-US" altLang="zh-CN" sz="1400" b="1" kern="0" dirty="0">
                <a:solidFill>
                  <a:schemeClr val="bg1">
                    <a:lumMod val="50000"/>
                  </a:schemeClr>
                </a:solidFill>
              </a:rPr>
              <a:t> 0x0000000000000044 flags r—</a:t>
            </a:r>
          </a:p>
          <a:p>
            <a:pPr marL="0" indent="0" defTabSz="914400">
              <a:buNone/>
            </a:pPr>
            <a:r>
              <a:rPr lang="en-US" altLang="zh-CN" sz="1400" b="1" kern="0" dirty="0">
                <a:solidFill>
                  <a:schemeClr val="bg1">
                    <a:lumMod val="50000"/>
                  </a:schemeClr>
                </a:solidFill>
              </a:rPr>
              <a:t>EH_FRAME off    0x00000000000005b4 </a:t>
            </a:r>
            <a:r>
              <a:rPr lang="en-US" altLang="zh-CN" sz="1400" b="1" kern="0" dirty="0" err="1">
                <a:solidFill>
                  <a:schemeClr val="bg1">
                    <a:lumMod val="50000"/>
                  </a:schemeClr>
                </a:solidFill>
              </a:rPr>
              <a:t>vaddr</a:t>
            </a:r>
            <a:r>
              <a:rPr lang="en-US" altLang="zh-CN" sz="1400" b="1" kern="0" dirty="0">
                <a:solidFill>
                  <a:schemeClr val="bg1">
                    <a:lumMod val="50000"/>
                  </a:schemeClr>
                </a:solidFill>
              </a:rPr>
              <a:t> 0x00000000004005b4 </a:t>
            </a:r>
            <a:r>
              <a:rPr lang="en-US" altLang="zh-CN" sz="1400" b="1" kern="0" dirty="0" err="1">
                <a:solidFill>
                  <a:schemeClr val="bg1">
                    <a:lumMod val="50000"/>
                  </a:schemeClr>
                </a:solidFill>
              </a:rPr>
              <a:t>paddr</a:t>
            </a:r>
            <a:r>
              <a:rPr lang="en-US" altLang="zh-CN" sz="1400" b="1" kern="0" dirty="0">
                <a:solidFill>
                  <a:schemeClr val="bg1">
                    <a:lumMod val="50000"/>
                  </a:schemeClr>
                </a:solidFill>
              </a:rPr>
              <a:t> 0x00000000004005b4 align 2**2</a:t>
            </a:r>
          </a:p>
          <a:p>
            <a:pPr marL="0" indent="0" defTabSz="914400">
              <a:buNone/>
            </a:pPr>
            <a:r>
              <a:rPr lang="en-US" altLang="zh-CN" sz="1400" b="1" kern="0" dirty="0">
                <a:solidFill>
                  <a:schemeClr val="bg1">
                    <a:lumMod val="50000"/>
                  </a:schemeClr>
                </a:solidFill>
              </a:rPr>
              <a:t>         </a:t>
            </a:r>
            <a:r>
              <a:rPr lang="en-US" altLang="zh-CN" sz="1400" b="1" kern="0" dirty="0" err="1">
                <a:solidFill>
                  <a:schemeClr val="bg1">
                    <a:lumMod val="50000"/>
                  </a:schemeClr>
                </a:solidFill>
              </a:rPr>
              <a:t>filesz</a:t>
            </a:r>
            <a:r>
              <a:rPr lang="en-US" altLang="zh-CN" sz="1400" b="1" kern="0" dirty="0">
                <a:solidFill>
                  <a:schemeClr val="bg1">
                    <a:lumMod val="50000"/>
                  </a:schemeClr>
                </a:solidFill>
              </a:rPr>
              <a:t> 0x0000000000000034 </a:t>
            </a:r>
            <a:r>
              <a:rPr lang="en-US" altLang="zh-CN" sz="1400" b="1" kern="0" dirty="0" err="1">
                <a:solidFill>
                  <a:schemeClr val="bg1">
                    <a:lumMod val="50000"/>
                  </a:schemeClr>
                </a:solidFill>
              </a:rPr>
              <a:t>memsz</a:t>
            </a:r>
            <a:r>
              <a:rPr lang="en-US" altLang="zh-CN" sz="1400" b="1" kern="0" dirty="0">
                <a:solidFill>
                  <a:schemeClr val="bg1">
                    <a:lumMod val="50000"/>
                  </a:schemeClr>
                </a:solidFill>
              </a:rPr>
              <a:t> 0x0000000000000034 flags r--   STACK off</a:t>
            </a:r>
            <a:endParaRPr lang="zh-CN" altLang="en-US" sz="1400" b="1" kern="0" dirty="0">
              <a:solidFill>
                <a:schemeClr val="bg1">
                  <a:lumMod val="50000"/>
                </a:schemeClr>
              </a:solidFill>
            </a:endParaRPr>
          </a:p>
        </p:txBody>
      </p:sp>
      <p:sp>
        <p:nvSpPr>
          <p:cNvPr id="6" name="文本框 5"/>
          <p:cNvSpPr txBox="1"/>
          <p:nvPr/>
        </p:nvSpPr>
        <p:spPr>
          <a:xfrm>
            <a:off x="4545724" y="505442"/>
            <a:ext cx="3886200" cy="707886"/>
          </a:xfrm>
          <a:prstGeom prst="rect">
            <a:avLst/>
          </a:prstGeom>
          <a:solidFill>
            <a:srgbClr val="FFFF99"/>
          </a:solidFill>
          <a:ln w="19050">
            <a:solidFill>
              <a:srgbClr val="006600"/>
            </a:solidFill>
          </a:ln>
        </p:spPr>
        <p:txBody>
          <a:bodyPr wrap="square" rtlCol="0">
            <a:spAutoFit/>
          </a:bodyPr>
          <a:lstStyle/>
          <a:p>
            <a:pPr algn="ctr"/>
            <a:r>
              <a:rPr lang="en-US" altLang="zh-CN" sz="2000" b="1" kern="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vaddr</a:t>
            </a:r>
            <a:r>
              <a:rPr lang="en-US" altLang="zh-CN" sz="2000" b="1"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有对齐要求：</a:t>
            </a:r>
            <a:endParaRPr lang="en-US" altLang="zh-CN" sz="2000" b="1"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000" b="1"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kern="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vaddr</a:t>
            </a:r>
            <a:r>
              <a:rPr lang="en-US" altLang="zh-CN" sz="2000" b="1" kern="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mod align = off mod align</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074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2150B6-081B-437C-8890-C82A2F9F3887}"/>
              </a:ext>
            </a:extLst>
          </p:cNvPr>
          <p:cNvSpPr>
            <a:spLocks noGrp="1"/>
          </p:cNvSpPr>
          <p:nvPr>
            <p:ph idx="1"/>
          </p:nvPr>
        </p:nvSpPr>
        <p:spPr/>
        <p:txBody>
          <a:bodyPr/>
          <a:lstStyle/>
          <a:p>
            <a:r>
              <a:rPr lang="zh-CN" altLang="en-US" dirty="0"/>
              <a:t>传统：可执行程序载入内存的位置为</a:t>
            </a:r>
            <a:r>
              <a:rPr lang="en-US" altLang="zh-CN" dirty="0"/>
              <a:t>0x400000</a:t>
            </a:r>
            <a:r>
              <a:rPr lang="zh-CN" altLang="en-US" dirty="0"/>
              <a:t>（</a:t>
            </a:r>
            <a:r>
              <a:rPr lang="en-US" altLang="zh-CN" dirty="0"/>
              <a:t>64</a:t>
            </a:r>
            <a:r>
              <a:rPr lang="zh-CN" altLang="en-US" dirty="0"/>
              <a:t>位程序）或</a:t>
            </a:r>
            <a:r>
              <a:rPr lang="en-US" altLang="zh-CN" dirty="0"/>
              <a:t>0x8048000</a:t>
            </a:r>
            <a:r>
              <a:rPr lang="zh-CN" altLang="en-US" dirty="0"/>
              <a:t>（</a:t>
            </a:r>
            <a:r>
              <a:rPr lang="en-US" altLang="zh-CN" dirty="0"/>
              <a:t>32</a:t>
            </a:r>
            <a:r>
              <a:rPr lang="zh-CN" altLang="en-US" dirty="0"/>
              <a:t>位程序）</a:t>
            </a:r>
            <a:endParaRPr lang="en-US" altLang="zh-CN" dirty="0"/>
          </a:p>
          <a:p>
            <a:r>
              <a:rPr lang="zh-CN" altLang="en-US" dirty="0"/>
              <a:t>缺点：易受攻击</a:t>
            </a:r>
            <a:endParaRPr lang="en-US" altLang="zh-CN" dirty="0"/>
          </a:p>
          <a:p>
            <a:r>
              <a:rPr lang="zh-CN" altLang="en-US" dirty="0"/>
              <a:t>改进</a:t>
            </a:r>
            <a:r>
              <a:rPr lang="zh-CN" altLang="en-US"/>
              <a:t>：现代链接器都</a:t>
            </a:r>
            <a:r>
              <a:rPr lang="zh-CN" altLang="en-US" dirty="0"/>
              <a:t>是非固定地址的连接，程序可以加载到内存任意位置</a:t>
            </a:r>
            <a:endParaRPr lang="en-US" altLang="zh-CN" dirty="0"/>
          </a:p>
          <a:p>
            <a:pPr lvl="1"/>
            <a:r>
              <a:rPr lang="en-US" altLang="zh-CN" dirty="0" err="1"/>
              <a:t>readelf</a:t>
            </a:r>
            <a:r>
              <a:rPr lang="zh-CN" altLang="en-US" dirty="0"/>
              <a:t>看到的信息是</a:t>
            </a:r>
            <a:r>
              <a:rPr lang="en-US" altLang="zh-CN" b="1" dirty="0">
                <a:solidFill>
                  <a:srgbClr val="C00000"/>
                </a:solidFill>
              </a:rPr>
              <a:t>text</a:t>
            </a:r>
            <a:r>
              <a:rPr lang="zh-CN" altLang="en-US" b="1" dirty="0">
                <a:solidFill>
                  <a:srgbClr val="C00000"/>
                </a:solidFill>
              </a:rPr>
              <a:t>段的</a:t>
            </a:r>
            <a:r>
              <a:rPr lang="en-US" altLang="zh-CN" b="1" dirty="0" err="1">
                <a:solidFill>
                  <a:srgbClr val="C00000"/>
                </a:solidFill>
              </a:rPr>
              <a:t>vaddr</a:t>
            </a:r>
            <a:r>
              <a:rPr lang="zh-CN" altLang="en-US" b="1" dirty="0">
                <a:solidFill>
                  <a:srgbClr val="C00000"/>
                </a:solidFill>
              </a:rPr>
              <a:t>为</a:t>
            </a:r>
            <a:r>
              <a:rPr lang="en-US" altLang="zh-CN" b="1" dirty="0">
                <a:solidFill>
                  <a:srgbClr val="C00000"/>
                </a:solidFill>
              </a:rPr>
              <a:t>0</a:t>
            </a:r>
            <a:r>
              <a:rPr lang="zh-CN" altLang="en-US" dirty="0"/>
              <a:t>，这样在加载时使用动态地址，可以防止攻击。</a:t>
            </a:r>
            <a:endParaRPr lang="en-US" altLang="zh-CN" dirty="0"/>
          </a:p>
          <a:p>
            <a:pPr lvl="1"/>
            <a:r>
              <a:rPr lang="zh-CN" altLang="en-US" dirty="0"/>
              <a:t>最新链接器默认采用这种编译方式</a:t>
            </a:r>
            <a:endParaRPr lang="en-US" altLang="zh-CN" dirty="0"/>
          </a:p>
          <a:p>
            <a:pPr lvl="1"/>
            <a:r>
              <a:rPr lang="zh-CN" altLang="en-US" dirty="0"/>
              <a:t>关闭这个功能：连接时加</a:t>
            </a:r>
            <a:r>
              <a:rPr lang="en-US" altLang="zh-CN" dirty="0"/>
              <a:t>-no-pie</a:t>
            </a:r>
            <a:r>
              <a:rPr lang="zh-CN" altLang="en-US" dirty="0"/>
              <a:t>选项</a:t>
            </a:r>
            <a:endParaRPr lang="en-US" altLang="zh-CN" dirty="0"/>
          </a:p>
          <a:p>
            <a:pPr lvl="2"/>
            <a:r>
              <a:rPr lang="zh-CN" altLang="en-US" dirty="0"/>
              <a:t>否则：</a:t>
            </a:r>
            <a:r>
              <a:rPr lang="en-US" altLang="zh-CN" b="1" dirty="0">
                <a:solidFill>
                  <a:srgbClr val="C00000"/>
                </a:solidFill>
              </a:rPr>
              <a:t> text</a:t>
            </a:r>
            <a:r>
              <a:rPr lang="zh-CN" altLang="en-US" b="1" dirty="0">
                <a:solidFill>
                  <a:srgbClr val="C00000"/>
                </a:solidFill>
              </a:rPr>
              <a:t>段的</a:t>
            </a:r>
            <a:r>
              <a:rPr lang="en-US" altLang="zh-CN" b="1" dirty="0" err="1">
                <a:solidFill>
                  <a:srgbClr val="C00000"/>
                </a:solidFill>
              </a:rPr>
              <a:t>vaddr</a:t>
            </a:r>
            <a:r>
              <a:rPr lang="zh-CN" altLang="en-US" b="1" dirty="0">
                <a:solidFill>
                  <a:srgbClr val="C00000"/>
                </a:solidFill>
              </a:rPr>
              <a:t>为</a:t>
            </a:r>
            <a:r>
              <a:rPr lang="en-US" altLang="zh-CN" b="1" dirty="0">
                <a:solidFill>
                  <a:srgbClr val="C00000"/>
                </a:solidFill>
              </a:rPr>
              <a:t>0</a:t>
            </a:r>
            <a:endParaRPr lang="zh-CN" altLang="en-US" dirty="0"/>
          </a:p>
          <a:p>
            <a:pPr marL="0" indent="0">
              <a:buNone/>
            </a:pPr>
            <a:endParaRPr lang="en-US" altLang="zh-CN" dirty="0"/>
          </a:p>
        </p:txBody>
      </p:sp>
      <p:sp>
        <p:nvSpPr>
          <p:cNvPr id="3" name="标题 2">
            <a:extLst>
              <a:ext uri="{FF2B5EF4-FFF2-40B4-BE49-F238E27FC236}">
                <a16:creationId xmlns:a16="http://schemas.microsoft.com/office/drawing/2014/main" id="{F2029CDC-3284-4FF7-9B9A-76D06DF2DB1E}"/>
              </a:ext>
            </a:extLst>
          </p:cNvPr>
          <p:cNvSpPr>
            <a:spLocks noGrp="1"/>
          </p:cNvSpPr>
          <p:nvPr>
            <p:ph type="title"/>
          </p:nvPr>
        </p:nvSpPr>
        <p:spPr/>
        <p:txBody>
          <a:bodyPr/>
          <a:lstStyle/>
          <a:p>
            <a:r>
              <a:rPr lang="zh-CN" altLang="en-US" dirty="0"/>
              <a:t>可执行目标文件</a:t>
            </a:r>
          </a:p>
        </p:txBody>
      </p:sp>
    </p:spTree>
    <p:extLst>
      <p:ext uri="{BB962C8B-B14F-4D97-AF65-F5344CB8AC3E}">
        <p14:creationId xmlns:p14="http://schemas.microsoft.com/office/powerpoint/2010/main" val="3547077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t> </a:t>
            </a:r>
            <a:endParaRPr lang="zh-CN" altLang="en-US" dirty="0"/>
          </a:p>
        </p:txBody>
      </p:sp>
      <p:sp>
        <p:nvSpPr>
          <p:cNvPr id="3" name="标题 2"/>
          <p:cNvSpPr>
            <a:spLocks noGrp="1"/>
          </p:cNvSpPr>
          <p:nvPr>
            <p:ph type="title"/>
          </p:nvPr>
        </p:nvSpPr>
        <p:spPr>
          <a:xfrm>
            <a:off x="374090" y="371182"/>
            <a:ext cx="8693710" cy="762000"/>
          </a:xfrm>
        </p:spPr>
        <p:txBody>
          <a:bodyPr/>
          <a:lstStyle/>
          <a:p>
            <a:r>
              <a:rPr lang="zh-CN" altLang="en-US" dirty="0"/>
              <a:t>加载可执行目标文件</a:t>
            </a:r>
          </a:p>
        </p:txBody>
      </p:sp>
      <p:grpSp>
        <p:nvGrpSpPr>
          <p:cNvPr id="4" name="组合 3">
            <a:extLst>
              <a:ext uri="{FF2B5EF4-FFF2-40B4-BE49-F238E27FC236}">
                <a16:creationId xmlns:a16="http://schemas.microsoft.com/office/drawing/2014/main" id="{7A558BDA-968C-428E-993C-F52CE0A36E1C}"/>
              </a:ext>
            </a:extLst>
          </p:cNvPr>
          <p:cNvGrpSpPr/>
          <p:nvPr/>
        </p:nvGrpSpPr>
        <p:grpSpPr>
          <a:xfrm>
            <a:off x="3543744" y="773441"/>
            <a:ext cx="5591790" cy="6008359"/>
            <a:chOff x="3512292" y="854401"/>
            <a:chExt cx="5591790" cy="6008359"/>
          </a:xfrm>
        </p:grpSpPr>
        <p:sp>
          <p:nvSpPr>
            <p:cNvPr id="5" name="Rectangle 14"/>
            <p:cNvSpPr>
              <a:spLocks noChangeArrowheads="1"/>
            </p:cNvSpPr>
            <p:nvPr/>
          </p:nvSpPr>
          <p:spPr bwMode="auto">
            <a:xfrm>
              <a:off x="4686829" y="1262063"/>
              <a:ext cx="2789237" cy="487362"/>
            </a:xfrm>
            <a:prstGeom prst="rect">
              <a:avLst/>
            </a:prstGeom>
            <a:solidFill>
              <a:srgbClr val="FF0000"/>
            </a:solidFill>
            <a:ln w="3240">
              <a:solidFill>
                <a:schemeClr val="tx1"/>
              </a:solidFill>
              <a:miter lim="800000"/>
              <a:headEnd/>
              <a:tailEnd/>
            </a:ln>
            <a:effectLst/>
          </p:spPr>
          <p:txBody>
            <a:bodyPr wrap="square" lIns="90000" tIns="46800" rIns="90000" bIns="46800" anchor="ctr">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内核虚拟存储器</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Rectangle 15"/>
            <p:cNvSpPr>
              <a:spLocks noChangeArrowheads="1"/>
            </p:cNvSpPr>
            <p:nvPr/>
          </p:nvSpPr>
          <p:spPr bwMode="auto">
            <a:xfrm>
              <a:off x="4686829" y="2963863"/>
              <a:ext cx="2789237" cy="669925"/>
            </a:xfrm>
            <a:prstGeom prst="rect">
              <a:avLst/>
            </a:prstGeom>
            <a:solidFill>
              <a:srgbClr val="D5F1CF"/>
            </a:solidFill>
            <a:ln w="3240">
              <a:solidFill>
                <a:schemeClr val="tx1"/>
              </a:solidFill>
              <a:miter lim="800000"/>
              <a:headEnd/>
              <a:tailEnd/>
            </a:ln>
            <a:effectLst/>
          </p:spPr>
          <p:txBody>
            <a:bodyPr wrap="square" lIns="90000" tIns="46800" rIns="90000" bIns="46800" anchor="ctr">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共享库内存映射区</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headEnd/>
              <a:tailEnd/>
            </a:ln>
            <a:effectLst/>
          </p:spPr>
          <p:txBody>
            <a:bodyPr wrap="square" anchor="ct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headEnd/>
              <a:tailEnd/>
            </a:ln>
            <a:effectLst/>
          </p:spPr>
          <p:txBody>
            <a:bodyPr wrap="square" lIns="90000" tIns="46800" rIns="90000" bIns="46800" anchor="ctr">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运行时堆</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由</a:t>
              </a:r>
              <a:r>
                <a:rPr lang="en-GB" sz="2000" b="1" dirty="0">
                  <a:latin typeface="Times New Roman" panose="02020603050405020304" pitchFamily="18" charset="0"/>
                  <a:ea typeface="黑体" panose="02010609060101010101" pitchFamily="49" charset="-122"/>
                  <a:cs typeface="Times New Roman" panose="02020603050405020304" pitchFamily="18" charset="0"/>
                </a:rPr>
                <a:t>malloc</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创建</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headEnd/>
              <a:tailEnd/>
            </a:ln>
            <a:effectLst/>
          </p:spPr>
          <p:txBody>
            <a:bodyPr wrap="square" anchor="ct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Line 19"/>
            <p:cNvSpPr>
              <a:spLocks noChangeShapeType="1"/>
            </p:cNvSpPr>
            <p:nvPr/>
          </p:nvSpPr>
          <p:spPr bwMode="auto">
            <a:xfrm flipV="1">
              <a:off x="6076950" y="3943145"/>
              <a:ext cx="0" cy="398668"/>
            </a:xfrm>
            <a:prstGeom prst="line">
              <a:avLst/>
            </a:prstGeom>
            <a:noFill/>
            <a:ln w="3240">
              <a:solidFill>
                <a:schemeClr val="tx1"/>
              </a:solidFill>
              <a:miter lim="800000"/>
              <a:headEnd/>
              <a:tailEnd type="triangle" w="med" len="med"/>
            </a:ln>
            <a:effectLst/>
          </p:spPr>
          <p:txBody>
            <a:bodyPr wrap="square">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headEnd/>
              <a:tailEnd/>
            </a:ln>
            <a:effectLst/>
          </p:spPr>
          <p:txBody>
            <a:bodyPr wrap="square" lIns="90000" tIns="46800" rIns="90000" bIns="46800" anchor="ctr">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用户栈</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运行时创建</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Line 22"/>
            <p:cNvSpPr>
              <a:spLocks noChangeShapeType="1"/>
            </p:cNvSpPr>
            <p:nvPr/>
          </p:nvSpPr>
          <p:spPr bwMode="auto">
            <a:xfrm>
              <a:off x="6076950" y="2282825"/>
              <a:ext cx="0" cy="217812"/>
            </a:xfrm>
            <a:prstGeom prst="line">
              <a:avLst/>
            </a:prstGeom>
            <a:noFill/>
            <a:ln w="3240">
              <a:solidFill>
                <a:schemeClr val="tx1"/>
              </a:solidFill>
              <a:miter lim="800000"/>
              <a:headEnd/>
              <a:tailEnd type="triangle" w="med" len="med"/>
            </a:ln>
            <a:effectLst/>
          </p:spPr>
          <p:txBody>
            <a:bodyPr wrap="square">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headEnd/>
              <a:tailEnd/>
            </a:ln>
            <a:effectLst/>
          </p:spPr>
          <p:txBody>
            <a:bodyPr wrap="square" lIns="90000" tIns="46800" rIns="90000" bIns="46800" anchor="ctr">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Unused</a:t>
              </a:r>
            </a:p>
          </p:txBody>
        </p:sp>
        <p:sp>
          <p:nvSpPr>
            <p:cNvPr id="14" name="Text Box 24"/>
            <p:cNvSpPr txBox="1">
              <a:spLocks noChangeArrowheads="1"/>
            </p:cNvSpPr>
            <p:nvPr/>
          </p:nvSpPr>
          <p:spPr bwMode="auto">
            <a:xfrm>
              <a:off x="3512292" y="6531511"/>
              <a:ext cx="1140468" cy="326490"/>
            </a:xfrm>
            <a:prstGeom prst="rect">
              <a:avLst/>
            </a:prstGeom>
            <a:solidFill>
              <a:schemeClr val="bg1"/>
            </a:solidFill>
            <a:ln w="9525">
              <a:noFill/>
              <a:round/>
              <a:headEnd/>
              <a:tailEnd/>
            </a:ln>
            <a:effectLst/>
          </p:spPr>
          <p:txBody>
            <a:bodyPr wrap="square" lIns="90000" tIns="46800" rIns="90000" bIns="46800">
              <a:no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15" name="Text Box 25"/>
            <p:cNvSpPr txBox="1">
              <a:spLocks noChangeArrowheads="1"/>
            </p:cNvSpPr>
            <p:nvPr/>
          </p:nvSpPr>
          <p:spPr bwMode="auto">
            <a:xfrm>
              <a:off x="7834221" y="2108200"/>
              <a:ext cx="1125927" cy="685445"/>
            </a:xfrm>
            <a:prstGeom prst="rect">
              <a:avLst/>
            </a:prstGeom>
            <a:noFill/>
            <a:ln w="9525">
              <a:noFill/>
              <a:round/>
              <a:headEnd/>
              <a:tailEnd/>
            </a:ln>
            <a:effectLst/>
          </p:spPr>
          <p:txBody>
            <a:bodyPr wrap="square" lIns="90000" tIns="46800" rIns="90000" bIns="46800">
              <a:no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rsp</a:t>
              </a:r>
              <a:r>
                <a:rPr lang="en-GB" sz="2000" b="1" dirty="0">
                  <a:latin typeface="Times New Roman" panose="02020603050405020304" pitchFamily="18" charset="0"/>
                  <a:ea typeface="黑体" panose="02010609060101010101" pitchFamily="49" charset="-122"/>
                  <a:cs typeface="Times New Roman" panose="02020603050405020304" pitchFamily="18"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栈指针</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6" name="Line 26"/>
            <p:cNvSpPr>
              <a:spLocks noChangeShapeType="1"/>
            </p:cNvSpPr>
            <p:nvPr/>
          </p:nvSpPr>
          <p:spPr bwMode="auto">
            <a:xfrm flipH="1">
              <a:off x="7527834" y="2279650"/>
              <a:ext cx="384175" cy="1588"/>
            </a:xfrm>
            <a:prstGeom prst="line">
              <a:avLst/>
            </a:prstGeom>
            <a:noFill/>
            <a:ln w="3240">
              <a:solidFill>
                <a:srgbClr val="000066"/>
              </a:solidFill>
              <a:miter lim="800000"/>
              <a:headEnd/>
              <a:tailEnd type="triangle" w="med" len="med"/>
            </a:ln>
            <a:effectLst/>
          </p:spPr>
          <p:txBody>
            <a:bodyPr wrap="square">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Text Box 27"/>
            <p:cNvSpPr txBox="1">
              <a:spLocks noChangeArrowheads="1"/>
            </p:cNvSpPr>
            <p:nvPr/>
          </p:nvSpPr>
          <p:spPr bwMode="auto">
            <a:xfrm>
              <a:off x="7600950" y="899576"/>
              <a:ext cx="1503132" cy="999377"/>
            </a:xfrm>
            <a:prstGeom prst="rect">
              <a:avLst/>
            </a:prstGeom>
            <a:noFill/>
            <a:ln w="9525">
              <a:noFill/>
              <a:round/>
              <a:headEnd/>
              <a:tailEnd/>
            </a:ln>
            <a:effectLst/>
          </p:spPr>
          <p:txBody>
            <a:bodyPr wrap="square" lIns="90000" tIns="46800" rIns="90000" bIns="46800">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用户代码不可见内存</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Line 28"/>
            <p:cNvSpPr>
              <a:spLocks noChangeShapeType="1"/>
            </p:cNvSpPr>
            <p:nvPr/>
          </p:nvSpPr>
          <p:spPr bwMode="auto">
            <a:xfrm flipV="1">
              <a:off x="7543800" y="1257568"/>
              <a:ext cx="1588" cy="460375"/>
            </a:xfrm>
            <a:prstGeom prst="line">
              <a:avLst/>
            </a:prstGeom>
            <a:noFill/>
            <a:ln w="3240">
              <a:solidFill>
                <a:schemeClr val="tx1"/>
              </a:solidFill>
              <a:miter lim="800000"/>
              <a:headEnd/>
              <a:tailEnd type="triangle" w="med" len="med"/>
            </a:ln>
            <a:effectLst/>
          </p:spPr>
          <p:txBody>
            <a:bodyPr wrap="square">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Text Box 29"/>
            <p:cNvSpPr txBox="1">
              <a:spLocks noChangeArrowheads="1"/>
            </p:cNvSpPr>
            <p:nvPr/>
          </p:nvSpPr>
          <p:spPr bwMode="auto">
            <a:xfrm>
              <a:off x="7888288" y="4173538"/>
              <a:ext cx="580906" cy="383824"/>
            </a:xfrm>
            <a:prstGeom prst="rect">
              <a:avLst/>
            </a:prstGeom>
            <a:noFill/>
            <a:ln w="9525">
              <a:noFill/>
              <a:round/>
              <a:headEnd/>
              <a:tailEnd/>
            </a:ln>
            <a:effectLst/>
          </p:spPr>
          <p:txBody>
            <a:bodyPr wrap="square" lIns="90000" tIns="46800" rIns="90000" bIns="46800">
              <a:no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brk</a:t>
              </a:r>
            </a:p>
          </p:txBody>
        </p:sp>
        <p:sp>
          <p:nvSpPr>
            <p:cNvPr id="20" name="Line 30"/>
            <p:cNvSpPr>
              <a:spLocks noChangeShapeType="1"/>
            </p:cNvSpPr>
            <p:nvPr/>
          </p:nvSpPr>
          <p:spPr bwMode="auto">
            <a:xfrm flipH="1">
              <a:off x="7504113" y="4340225"/>
              <a:ext cx="384175" cy="1588"/>
            </a:xfrm>
            <a:prstGeom prst="line">
              <a:avLst/>
            </a:prstGeom>
            <a:noFill/>
            <a:ln w="3240">
              <a:solidFill>
                <a:srgbClr val="000066"/>
              </a:solidFill>
              <a:miter lim="800000"/>
              <a:headEnd/>
              <a:tailEnd type="triangle" w="med" len="med"/>
            </a:ln>
            <a:effectLst/>
          </p:spPr>
          <p:txBody>
            <a:bodyPr wrap="square">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Text Box 32"/>
            <p:cNvSpPr txBox="1">
              <a:spLocks noChangeArrowheads="1"/>
            </p:cNvSpPr>
            <p:nvPr/>
          </p:nvSpPr>
          <p:spPr bwMode="auto">
            <a:xfrm>
              <a:off x="3512292" y="6095146"/>
              <a:ext cx="1220504" cy="383824"/>
            </a:xfrm>
            <a:prstGeom prst="rect">
              <a:avLst/>
            </a:prstGeom>
            <a:noFill/>
            <a:ln w="9525">
              <a:noFill/>
              <a:round/>
              <a:headEnd/>
              <a:tailEnd/>
            </a:ln>
            <a:effectLst/>
          </p:spPr>
          <p:txBody>
            <a:bodyPr wrap="square" lIns="90000" tIns="46800" rIns="90000" bIns="46800">
              <a:no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0x400000</a:t>
              </a:r>
            </a:p>
          </p:txBody>
        </p:sp>
        <p:sp>
          <p:nvSpPr>
            <p:cNvPr id="22"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square" lIns="90000" tIns="46800" rIns="90000" bIns="46800" anchor="ctr">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读</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写段</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(.data, .</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bss</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3"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headEnd/>
              <a:tailEnd/>
            </a:ln>
            <a:effectLst/>
          </p:spPr>
          <p:txBody>
            <a:bodyPr wrap="square" lIns="90000" tIns="46800" rIns="90000" bIns="46800" anchor="ctr">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只读代码段</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(.init, .text, .</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rodata</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 name="AutoShape 36"/>
            <p:cNvSpPr>
              <a:spLocks/>
            </p:cNvSpPr>
            <p:nvPr/>
          </p:nvSpPr>
          <p:spPr bwMode="auto">
            <a:xfrm>
              <a:off x="7524750" y="5026025"/>
              <a:ext cx="76200" cy="1295400"/>
            </a:xfrm>
            <a:prstGeom prst="rightBrace">
              <a:avLst>
                <a:gd name="adj1" fmla="val 141667"/>
                <a:gd name="adj2" fmla="val 50000"/>
              </a:avLst>
            </a:prstGeom>
            <a:ln w="19050">
              <a:headEnd/>
              <a:tailEnd/>
            </a:ln>
          </p:spPr>
          <p:style>
            <a:lnRef idx="1">
              <a:schemeClr val="dk1"/>
            </a:lnRef>
            <a:fillRef idx="0">
              <a:schemeClr val="dk1"/>
            </a:fillRef>
            <a:effectRef idx="0">
              <a:schemeClr val="dk1"/>
            </a:effectRef>
            <a:fontRef idx="minor">
              <a:schemeClr val="tx1"/>
            </a:fontRef>
          </p:style>
          <p:txBody>
            <a:bodyPr wrap="square" anchor="ct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Text Box 37"/>
            <p:cNvSpPr txBox="1">
              <a:spLocks noChangeArrowheads="1"/>
            </p:cNvSpPr>
            <p:nvPr/>
          </p:nvSpPr>
          <p:spPr bwMode="auto">
            <a:xfrm>
              <a:off x="7677150" y="5010150"/>
              <a:ext cx="1207680" cy="697756"/>
            </a:xfrm>
            <a:prstGeom prst="rect">
              <a:avLst/>
            </a:prstGeom>
            <a:noFill/>
            <a:ln w="9525">
              <a:noFill/>
              <a:round/>
              <a:headEnd/>
              <a:tailEnd/>
            </a:ln>
            <a:effectLst/>
          </p:spPr>
          <p:txBody>
            <a:bodyPr wrap="square" lIns="90000" tIns="46800" rIns="90000" bIns="46800">
              <a:no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从可执行</a:t>
              </a:r>
              <a:endParaRPr lang="en-US" altLang="zh-CN" sz="2000" b="1">
                <a:latin typeface="Times New Roman" panose="02020603050405020304" pitchFamily="18" charset="0"/>
                <a:ea typeface="黑体" panose="02010609060101010101" pitchFamily="49" charset="-122"/>
                <a:cs typeface="Times New Roman" panose="02020603050405020304" pitchFamily="18"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文件加载</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Text Box 13"/>
            <p:cNvSpPr txBox="1">
              <a:spLocks noChangeArrowheads="1"/>
            </p:cNvSpPr>
            <p:nvPr/>
          </p:nvSpPr>
          <p:spPr bwMode="auto">
            <a:xfrm>
              <a:off x="4686830" y="854401"/>
              <a:ext cx="2780770" cy="398668"/>
            </a:xfrm>
            <a:prstGeom prst="rect">
              <a:avLst/>
            </a:prstGeom>
            <a:noFill/>
            <a:ln w="9525">
              <a:noFill/>
              <a:round/>
              <a:headEnd/>
              <a:tailEnd/>
            </a:ln>
            <a:effectLst/>
          </p:spPr>
          <p:txBody>
            <a:bodyPr wrap="square" lIns="90000" tIns="46800" rIns="90000" bIns="46800">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Linux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内存映像</a:t>
              </a:r>
              <a:endParaRPr lang="en-GB"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Text Box 32"/>
            <p:cNvSpPr txBox="1">
              <a:spLocks noChangeArrowheads="1"/>
            </p:cNvSpPr>
            <p:nvPr/>
          </p:nvSpPr>
          <p:spPr bwMode="auto">
            <a:xfrm>
              <a:off x="7483753" y="6189626"/>
              <a:ext cx="1473778" cy="673134"/>
            </a:xfrm>
            <a:prstGeom prst="rect">
              <a:avLst/>
            </a:prstGeom>
            <a:noFill/>
            <a:ln w="9525">
              <a:noFill/>
              <a:round/>
              <a:headEnd/>
              <a:tailEnd/>
            </a:ln>
            <a:effectLst/>
          </p:spPr>
          <p:txBody>
            <a:bodyPr wrap="square" lIns="90000" tIns="46800" rIns="90000" bIns="46800">
              <a:no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latin typeface="Times New Roman" panose="02020603050405020304" pitchFamily="18" charset="0"/>
                  <a:ea typeface="黑体" panose="02010609060101010101" pitchFamily="49" charset="-122"/>
                  <a:cs typeface="Times New Roman" panose="02020603050405020304" pitchFamily="18" charset="0"/>
                </a:rPr>
                <a:t>32</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位系统：</a:t>
              </a:r>
              <a:endParaRPr lang="en-US" altLang="zh-CN" sz="2000" b="1">
                <a:latin typeface="Times New Roman" panose="02020603050405020304" pitchFamily="18" charset="0"/>
                <a:ea typeface="黑体" panose="02010609060101010101" pitchFamily="49" charset="-122"/>
                <a:cs typeface="Times New Roman" panose="02020603050405020304" pitchFamily="18"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0x</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8048</a:t>
              </a:r>
              <a:r>
                <a:rPr lang="en-GB" sz="2000" b="1">
                  <a:latin typeface="Times New Roman" panose="02020603050405020304" pitchFamily="18" charset="0"/>
                  <a:ea typeface="黑体" panose="02010609060101010101" pitchFamily="49" charset="-122"/>
                  <a:cs typeface="Times New Roman" panose="02020603050405020304" pitchFamily="18" charset="0"/>
                </a:rPr>
                <a:t>000</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9" name="组合 28">
            <a:extLst>
              <a:ext uri="{FF2B5EF4-FFF2-40B4-BE49-F238E27FC236}">
                <a16:creationId xmlns:a16="http://schemas.microsoft.com/office/drawing/2014/main" id="{D3FA8016-ECDA-4BCD-BF61-D28B7F429814}"/>
              </a:ext>
            </a:extLst>
          </p:cNvPr>
          <p:cNvGrpSpPr/>
          <p:nvPr/>
        </p:nvGrpSpPr>
        <p:grpSpPr>
          <a:xfrm>
            <a:off x="76060" y="1017761"/>
            <a:ext cx="3324470" cy="5250405"/>
            <a:chOff x="-29024" y="1346583"/>
            <a:chExt cx="3324470" cy="5250405"/>
          </a:xfrm>
        </p:grpSpPr>
        <p:sp>
          <p:nvSpPr>
            <p:cNvPr id="30" name="Rectangle 2">
              <a:extLst>
                <a:ext uri="{FF2B5EF4-FFF2-40B4-BE49-F238E27FC236}">
                  <a16:creationId xmlns:a16="http://schemas.microsoft.com/office/drawing/2014/main" id="{FC7CE3B8-FEDF-45B9-85D6-9E2BC5B59CCA}"/>
                </a:ext>
              </a:extLst>
            </p:cNvPr>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ELF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头</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Rectangle 3">
              <a:extLst>
                <a:ext uri="{FF2B5EF4-FFF2-40B4-BE49-F238E27FC236}">
                  <a16:creationId xmlns:a16="http://schemas.microsoft.com/office/drawing/2014/main" id="{491F9F74-79CC-41EC-A5A2-53747DD75E85}"/>
                </a:ext>
              </a:extLst>
            </p:cNvPr>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段头表</a:t>
              </a:r>
              <a:r>
                <a:rPr lang="en-GB" altLang="zh-CN" sz="2000" b="1">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可执行文件</a:t>
              </a:r>
              <a:r>
                <a:rPr lang="en-GB" altLang="zh-CN" sz="2000" b="1">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2" name="Rectangle 4">
              <a:extLst>
                <a:ext uri="{FF2B5EF4-FFF2-40B4-BE49-F238E27FC236}">
                  <a16:creationId xmlns:a16="http://schemas.microsoft.com/office/drawing/2014/main" id="{D0965263-E63A-46C9-801D-83F58B4536DF}"/>
                </a:ext>
              </a:extLst>
            </p:cNvPr>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.text</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Rectangle 5">
              <a:extLst>
                <a:ext uri="{FF2B5EF4-FFF2-40B4-BE49-F238E27FC236}">
                  <a16:creationId xmlns:a16="http://schemas.microsoft.com/office/drawing/2014/main" id="{9735311F-4BC8-4DEB-B186-7AAB85F6EDE2}"/>
                </a:ext>
              </a:extLst>
            </p:cNvPr>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.data</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Rectangle 6">
              <a:extLst>
                <a:ext uri="{FF2B5EF4-FFF2-40B4-BE49-F238E27FC236}">
                  <a16:creationId xmlns:a16="http://schemas.microsoft.com/office/drawing/2014/main" id="{81ACF256-EE68-4BEF-A339-BE0689BF4A19}"/>
                </a:ext>
              </a:extLst>
            </p:cNvPr>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.bss</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Rectangle 7">
              <a:extLst>
                <a:ext uri="{FF2B5EF4-FFF2-40B4-BE49-F238E27FC236}">
                  <a16:creationId xmlns:a16="http://schemas.microsoft.com/office/drawing/2014/main" id="{39877BCF-8430-46DF-9C57-FDD7BE83B0F2}"/>
                </a:ext>
              </a:extLst>
            </p:cNvPr>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symtab</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Rectangle 10">
              <a:extLst>
                <a:ext uri="{FF2B5EF4-FFF2-40B4-BE49-F238E27FC236}">
                  <a16:creationId xmlns:a16="http://schemas.microsoft.com/office/drawing/2014/main" id="{C130235E-B23A-4E82-AD1A-3B21340A6CE3}"/>
                </a:ext>
              </a:extLst>
            </p:cNvPr>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.debug</a:t>
              </a:r>
            </a:p>
          </p:txBody>
        </p:sp>
        <p:sp>
          <p:nvSpPr>
            <p:cNvPr id="37" name="Rectangle 11">
              <a:extLst>
                <a:ext uri="{FF2B5EF4-FFF2-40B4-BE49-F238E27FC236}">
                  <a16:creationId xmlns:a16="http://schemas.microsoft.com/office/drawing/2014/main" id="{E2C2C07C-CB3F-418A-AADE-80A524A56452}"/>
                </a:ext>
              </a:extLst>
            </p:cNvPr>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节头表</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可重定位目标文件</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8" name="Text Box 12">
              <a:extLst>
                <a:ext uri="{FF2B5EF4-FFF2-40B4-BE49-F238E27FC236}">
                  <a16:creationId xmlns:a16="http://schemas.microsoft.com/office/drawing/2014/main" id="{00B3F875-C2D4-4519-B8BC-AF233F9695BD}"/>
                </a:ext>
              </a:extLst>
            </p:cNvPr>
            <p:cNvSpPr txBox="1">
              <a:spLocks noChangeArrowheads="1"/>
            </p:cNvSpPr>
            <p:nvPr/>
          </p:nvSpPr>
          <p:spPr bwMode="auto">
            <a:xfrm>
              <a:off x="-29024" y="1346583"/>
              <a:ext cx="309998"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39" name="Rectangle 5">
              <a:extLst>
                <a:ext uri="{FF2B5EF4-FFF2-40B4-BE49-F238E27FC236}">
                  <a16:creationId xmlns:a16="http://schemas.microsoft.com/office/drawing/2014/main" id="{89C77D05-0077-4F0E-A684-34FB0B510096}"/>
                </a:ext>
              </a:extLst>
            </p:cNvPr>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.rodata</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Rectangle 10">
              <a:extLst>
                <a:ext uri="{FF2B5EF4-FFF2-40B4-BE49-F238E27FC236}">
                  <a16:creationId xmlns:a16="http://schemas.microsoft.com/office/drawing/2014/main" id="{06C633D8-D815-4950-A78B-0A552B0A2C52}"/>
                </a:ext>
              </a:extLst>
            </p:cNvPr>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.line</a:t>
              </a:r>
            </a:p>
          </p:txBody>
        </p:sp>
        <p:sp>
          <p:nvSpPr>
            <p:cNvPr id="41" name="Rectangle 4">
              <a:extLst>
                <a:ext uri="{FF2B5EF4-FFF2-40B4-BE49-F238E27FC236}">
                  <a16:creationId xmlns:a16="http://schemas.microsoft.com/office/drawing/2014/main" id="{A4CBB70E-EA3E-40FE-B2A9-80E2B64B9C5E}"/>
                </a:ext>
              </a:extLst>
            </p:cNvPr>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a:latin typeface="Times New Roman" panose="02020603050405020304" pitchFamily="18" charset="0"/>
                  <a:ea typeface="黑体" panose="02010609060101010101" pitchFamily="49" charset="-122"/>
                  <a:cs typeface="Times New Roman" panose="02020603050405020304" pitchFamily="18" charset="0"/>
                </a:rPr>
                <a:t>init </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节</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Rectangle 10">
              <a:extLst>
                <a:ext uri="{FF2B5EF4-FFF2-40B4-BE49-F238E27FC236}">
                  <a16:creationId xmlns:a16="http://schemas.microsoft.com/office/drawing/2014/main" id="{EADDCFCE-255B-4FFC-8AFC-9F2FA8687C11}"/>
                </a:ext>
              </a:extLst>
            </p:cNvPr>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strtab</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3" name="Line 22">
            <a:extLst>
              <a:ext uri="{FF2B5EF4-FFF2-40B4-BE49-F238E27FC236}">
                <a16:creationId xmlns:a16="http://schemas.microsoft.com/office/drawing/2014/main" id="{C8210660-F947-4283-8974-7BFEE4B0B7E6}"/>
              </a:ext>
            </a:extLst>
          </p:cNvPr>
          <p:cNvSpPr>
            <a:spLocks noChangeShapeType="1"/>
          </p:cNvSpPr>
          <p:nvPr/>
        </p:nvSpPr>
        <p:spPr bwMode="auto">
          <a:xfrm flipV="1">
            <a:off x="6109990" y="2638428"/>
            <a:ext cx="0" cy="241300"/>
          </a:xfrm>
          <a:prstGeom prst="line">
            <a:avLst/>
          </a:prstGeom>
          <a:noFill/>
          <a:ln w="3240">
            <a:solidFill>
              <a:schemeClr val="tx1"/>
            </a:solidFill>
            <a:miter lim="800000"/>
            <a:headEnd/>
            <a:tailEnd type="triangle" w="med" len="med"/>
          </a:ln>
          <a:effectLst/>
        </p:spPr>
        <p:txBody>
          <a:bodyPr wrap="square">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Text Box 32">
            <a:extLst>
              <a:ext uri="{FF2B5EF4-FFF2-40B4-BE49-F238E27FC236}">
                <a16:creationId xmlns:a16="http://schemas.microsoft.com/office/drawing/2014/main" id="{99333CE2-04AD-4A0A-8C7E-D0EBEECEAEA4}"/>
              </a:ext>
            </a:extLst>
          </p:cNvPr>
          <p:cNvSpPr txBox="1">
            <a:spLocks noChangeArrowheads="1"/>
          </p:cNvSpPr>
          <p:nvPr/>
        </p:nvSpPr>
        <p:spPr bwMode="auto">
          <a:xfrm>
            <a:off x="3886200" y="1413896"/>
            <a:ext cx="832082" cy="383824"/>
          </a:xfrm>
          <a:prstGeom prst="rect">
            <a:avLst/>
          </a:prstGeom>
          <a:noFill/>
          <a:ln w="9525">
            <a:noFill/>
            <a:round/>
            <a:headEnd/>
            <a:tailEnd/>
          </a:ln>
          <a:effectLst/>
        </p:spPr>
        <p:txBody>
          <a:bodyPr wrap="square" lIns="90000" tIns="46800" rIns="90000" bIns="46800">
            <a:no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2</a:t>
            </a:r>
            <a:r>
              <a:rPr lang="en-GB" sz="2000" b="1" baseline="30000" dirty="0">
                <a:latin typeface="Times New Roman" panose="02020603050405020304" pitchFamily="18" charset="0"/>
                <a:ea typeface="黑体" panose="02010609060101010101" pitchFamily="49" charset="-122"/>
                <a:cs typeface="Times New Roman" panose="02020603050405020304" pitchFamily="18" charset="0"/>
              </a:rPr>
              <a:t>48</a:t>
            </a:r>
            <a:r>
              <a:rPr lang="en-GB" sz="2000" b="1" dirty="0">
                <a:latin typeface="Times New Roman" panose="02020603050405020304" pitchFamily="18" charset="0"/>
                <a:ea typeface="黑体" panose="02010609060101010101" pitchFamily="49" charset="-122"/>
                <a:cs typeface="Times New Roman" panose="02020603050405020304" pitchFamily="18" charset="0"/>
              </a:rPr>
              <a:t>-1</a:t>
            </a:r>
          </a:p>
        </p:txBody>
      </p:sp>
    </p:spTree>
    <p:extLst>
      <p:ext uri="{BB962C8B-B14F-4D97-AF65-F5344CB8AC3E}">
        <p14:creationId xmlns:p14="http://schemas.microsoft.com/office/powerpoint/2010/main" val="2195345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0" y="852495"/>
            <a:ext cx="5352653" cy="5833181"/>
            <a:chOff x="-81306" y="731131"/>
            <a:chExt cx="8452831" cy="5833181"/>
          </a:xfrm>
        </p:grpSpPr>
        <p:sp>
          <p:nvSpPr>
            <p:cNvPr id="3" name="Rectangle 2"/>
            <p:cNvSpPr>
              <a:spLocks noChangeArrowheads="1"/>
            </p:cNvSpPr>
            <p:nvPr/>
          </p:nvSpPr>
          <p:spPr bwMode="auto">
            <a:xfrm>
              <a:off x="68483" y="3544887"/>
              <a:ext cx="2384000" cy="533400"/>
            </a:xfrm>
            <a:prstGeom prst="rect">
              <a:avLst/>
            </a:prstGeom>
            <a:solidFill>
              <a:srgbClr val="F6F5BD"/>
            </a:solidFill>
            <a:ln w="1905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b="1" dirty="0">
                  <a:latin typeface="微软雅黑" panose="020B0503020204020204" charset="-122"/>
                  <a:ea typeface="微软雅黑" panose="020B0503020204020204" charset="-122"/>
                </a:rPr>
                <a:t>main()</a:t>
              </a:r>
            </a:p>
          </p:txBody>
        </p:sp>
        <p:sp>
          <p:nvSpPr>
            <p:cNvPr id="4" name="Text Box 3"/>
            <p:cNvSpPr txBox="1">
              <a:spLocks noChangeArrowheads="1"/>
            </p:cNvSpPr>
            <p:nvPr/>
          </p:nvSpPr>
          <p:spPr bwMode="auto">
            <a:xfrm>
              <a:off x="97160" y="3181350"/>
              <a:ext cx="97684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main.o</a:t>
              </a:r>
            </a:p>
          </p:txBody>
        </p:sp>
        <p:sp>
          <p:nvSpPr>
            <p:cNvPr id="5" name="Rectangle 4"/>
            <p:cNvSpPr>
              <a:spLocks noChangeArrowheads="1"/>
            </p:cNvSpPr>
            <p:nvPr/>
          </p:nvSpPr>
          <p:spPr bwMode="auto">
            <a:xfrm>
              <a:off x="68483" y="5408612"/>
              <a:ext cx="2394645" cy="358775"/>
            </a:xfrm>
            <a:prstGeom prst="rect">
              <a:avLst/>
            </a:prstGeom>
            <a:solidFill>
              <a:srgbClr val="008080">
                <a:alpha val="32156"/>
              </a:srgbClr>
            </a:solidFill>
            <a:ln w="1905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200" b="1" dirty="0" err="1">
                  <a:latin typeface="微软雅黑" panose="020B0503020204020204" charset="-122"/>
                  <a:ea typeface="微软雅黑" panose="020B0503020204020204" charset="-122"/>
                  <a:cs typeface="msgothic"/>
                </a:rPr>
                <a:t>int</a:t>
              </a:r>
              <a:r>
                <a:rPr lang="en-GB" altLang="zh-CN" sz="1200" b="1" dirty="0">
                  <a:latin typeface="微软雅黑" panose="020B0503020204020204" charset="-122"/>
                  <a:ea typeface="微软雅黑" panose="020B0503020204020204" charset="-122"/>
                  <a:cs typeface="msgothic"/>
                </a:rPr>
                <a:t> *bufp0</a:t>
              </a:r>
              <a:r>
                <a:rPr lang="en-GB" altLang="zh-CN" sz="100" b="1" dirty="0">
                  <a:latin typeface="微软雅黑" panose="020B0503020204020204" charset="-122"/>
                  <a:ea typeface="微软雅黑" panose="020B0503020204020204" charset="-122"/>
                  <a:cs typeface="msgothic"/>
                </a:rPr>
                <a:t>=&amp;</a:t>
              </a:r>
              <a:r>
                <a:rPr lang="en-GB" altLang="zh-CN" sz="1200" b="1" dirty="0" err="1">
                  <a:latin typeface="微软雅黑" panose="020B0503020204020204" charset="-122"/>
                  <a:ea typeface="微软雅黑" panose="020B0503020204020204" charset="-122"/>
                  <a:cs typeface="msgothic"/>
                </a:rPr>
                <a:t>buf</a:t>
              </a:r>
              <a:r>
                <a:rPr lang="en-GB" altLang="zh-CN" sz="1200" b="1" dirty="0">
                  <a:latin typeface="微软雅黑" panose="020B0503020204020204" charset="-122"/>
                  <a:ea typeface="微软雅黑" panose="020B0503020204020204" charset="-122"/>
                  <a:cs typeface="msgothic"/>
                </a:rPr>
                <a:t>[0]</a:t>
              </a:r>
            </a:p>
          </p:txBody>
        </p:sp>
        <p:sp>
          <p:nvSpPr>
            <p:cNvPr id="6" name="Rectangle 5"/>
            <p:cNvSpPr>
              <a:spLocks noChangeArrowheads="1"/>
            </p:cNvSpPr>
            <p:nvPr/>
          </p:nvSpPr>
          <p:spPr bwMode="auto">
            <a:xfrm>
              <a:off x="68484" y="4875212"/>
              <a:ext cx="2404704" cy="533400"/>
            </a:xfrm>
            <a:prstGeom prst="rect">
              <a:avLst/>
            </a:prstGeom>
            <a:solidFill>
              <a:srgbClr val="F6F5BD"/>
            </a:solidFill>
            <a:ln w="1905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b="1" dirty="0">
                  <a:latin typeface="微软雅黑" panose="020B0503020204020204" charset="-122"/>
                  <a:ea typeface="微软雅黑" panose="020B0503020204020204" charset="-122"/>
                </a:rPr>
                <a:t>swap()</a:t>
              </a:r>
            </a:p>
          </p:txBody>
        </p:sp>
        <p:sp>
          <p:nvSpPr>
            <p:cNvPr id="7" name="Text Box 6"/>
            <p:cNvSpPr txBox="1">
              <a:spLocks noChangeArrowheads="1"/>
            </p:cNvSpPr>
            <p:nvPr/>
          </p:nvSpPr>
          <p:spPr bwMode="auto">
            <a:xfrm>
              <a:off x="68484" y="4510087"/>
              <a:ext cx="997687"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a:solidFill>
                    <a:schemeClr val="accent2"/>
                  </a:solidFill>
                  <a:latin typeface="微软雅黑" panose="020B0503020204020204" charset="-122"/>
                  <a:ea typeface="微软雅黑" panose="020B0503020204020204" charset="-122"/>
                  <a:cs typeface="msgothic"/>
                </a:rPr>
                <a:t>swap.o</a:t>
              </a:r>
            </a:p>
          </p:txBody>
        </p:sp>
        <p:sp>
          <p:nvSpPr>
            <p:cNvPr id="8" name="Rectangle 12"/>
            <p:cNvSpPr>
              <a:spLocks noChangeArrowheads="1"/>
            </p:cNvSpPr>
            <p:nvPr/>
          </p:nvSpPr>
          <p:spPr bwMode="auto">
            <a:xfrm>
              <a:off x="68483" y="1900237"/>
              <a:ext cx="2384000" cy="533400"/>
            </a:xfrm>
            <a:prstGeom prst="rect">
              <a:avLst/>
            </a:prstGeom>
            <a:solidFill>
              <a:srgbClr val="F6F5BD"/>
            </a:solidFill>
            <a:ln w="1905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b="1" dirty="0">
                  <a:latin typeface="微软雅黑" panose="020B0503020204020204" charset="-122"/>
                  <a:ea typeface="微软雅黑" panose="020B0503020204020204" charset="-122"/>
                </a:rPr>
                <a:t>系统代码</a:t>
              </a:r>
            </a:p>
          </p:txBody>
        </p:sp>
        <p:sp>
          <p:nvSpPr>
            <p:cNvPr id="9" name="Rectangle 14"/>
            <p:cNvSpPr>
              <a:spLocks noChangeArrowheads="1"/>
            </p:cNvSpPr>
            <p:nvPr/>
          </p:nvSpPr>
          <p:spPr bwMode="auto">
            <a:xfrm>
              <a:off x="68484" y="4078287"/>
              <a:ext cx="2373634" cy="346075"/>
            </a:xfrm>
            <a:prstGeom prst="rect">
              <a:avLst/>
            </a:prstGeom>
            <a:solidFill>
              <a:srgbClr val="008080">
                <a:alpha val="38823"/>
              </a:srgbClr>
            </a:solidFill>
            <a:ln w="1905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err="1">
                  <a:latin typeface="微软雅黑" panose="020B0503020204020204" charset="-122"/>
                  <a:ea typeface="微软雅黑" panose="020B0503020204020204" charset="-122"/>
                  <a:cs typeface="msgothic"/>
                </a:rPr>
                <a:t>int</a:t>
              </a:r>
              <a:r>
                <a:rPr lang="en-GB" altLang="zh-CN" sz="1400" b="1" dirty="0">
                  <a:latin typeface="Courier New" panose="02070309020205020404" pitchFamily="49" charset="0"/>
                  <a:ea typeface="微软雅黑" panose="020B0503020204020204" charset="-122"/>
                  <a:cs typeface="msgothic"/>
                </a:rPr>
                <a:t> </a:t>
              </a:r>
              <a:r>
                <a:rPr lang="en-GB" altLang="zh-CN" sz="1400" b="1" dirty="0" err="1">
                  <a:latin typeface="微软雅黑" panose="020B0503020204020204" charset="-122"/>
                  <a:ea typeface="微软雅黑" panose="020B0503020204020204" charset="-122"/>
                  <a:cs typeface="msgothic"/>
                </a:rPr>
                <a:t>buf</a:t>
              </a:r>
              <a:r>
                <a:rPr lang="en-GB" altLang="zh-CN" sz="1400" b="1" dirty="0">
                  <a:latin typeface="微软雅黑" panose="020B0503020204020204" charset="-122"/>
                  <a:ea typeface="微软雅黑" panose="020B0503020204020204" charset="-122"/>
                  <a:cs typeface="msgothic"/>
                </a:rPr>
                <a:t>[2]={1,2}</a:t>
              </a:r>
            </a:p>
          </p:txBody>
        </p:sp>
        <p:sp>
          <p:nvSpPr>
            <p:cNvPr id="10" name="Rectangle 15"/>
            <p:cNvSpPr>
              <a:spLocks noChangeArrowheads="1"/>
            </p:cNvSpPr>
            <p:nvPr/>
          </p:nvSpPr>
          <p:spPr bwMode="auto">
            <a:xfrm>
              <a:off x="68483" y="2433637"/>
              <a:ext cx="2384000" cy="373063"/>
            </a:xfrm>
            <a:prstGeom prst="rect">
              <a:avLst/>
            </a:prstGeom>
            <a:solidFill>
              <a:srgbClr val="008080">
                <a:alpha val="29019"/>
              </a:srgbClr>
            </a:solidFill>
            <a:ln w="1905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11" name="Text Box 19"/>
            <p:cNvSpPr txBox="1">
              <a:spLocks noChangeArrowheads="1"/>
            </p:cNvSpPr>
            <p:nvPr/>
          </p:nvSpPr>
          <p:spPr bwMode="auto">
            <a:xfrm>
              <a:off x="-81306" y="1444237"/>
              <a:ext cx="3773853"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latin typeface="Calibri" panose="020F0502020204030204" pitchFamily="34" charset="0"/>
                  <a:ea typeface="微软雅黑" panose="020B0503020204020204" charset="-122"/>
                  <a:cs typeface="msgothic"/>
                </a:rPr>
                <a:t>可重定位目标文件</a:t>
              </a:r>
            </a:p>
          </p:txBody>
        </p:sp>
        <p:sp>
          <p:nvSpPr>
            <p:cNvPr id="12" name="Text Box 20"/>
            <p:cNvSpPr txBox="1">
              <a:spLocks noChangeArrowheads="1"/>
            </p:cNvSpPr>
            <p:nvPr/>
          </p:nvSpPr>
          <p:spPr bwMode="auto">
            <a:xfrm>
              <a:off x="4458951" y="731131"/>
              <a:ext cx="3204454"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dirty="0">
                  <a:latin typeface="Calibri" panose="020F0502020204030204" pitchFamily="34" charset="0"/>
                  <a:ea typeface="微软雅黑" panose="020B0503020204020204" charset="-122"/>
                  <a:cs typeface="msgothic"/>
                </a:rPr>
                <a:t>可执行目标文件</a:t>
              </a:r>
            </a:p>
          </p:txBody>
        </p:sp>
        <p:sp>
          <p:nvSpPr>
            <p:cNvPr id="13" name="Text Box 23"/>
            <p:cNvSpPr txBox="1">
              <a:spLocks noChangeArrowheads="1"/>
            </p:cNvSpPr>
            <p:nvPr/>
          </p:nvSpPr>
          <p:spPr bwMode="auto">
            <a:xfrm>
              <a:off x="2442118" y="1707436"/>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.text</a:t>
              </a:r>
            </a:p>
          </p:txBody>
        </p:sp>
        <p:sp>
          <p:nvSpPr>
            <p:cNvPr id="14" name="Text Box 24"/>
            <p:cNvSpPr txBox="1">
              <a:spLocks noChangeArrowheads="1"/>
            </p:cNvSpPr>
            <p:nvPr/>
          </p:nvSpPr>
          <p:spPr bwMode="auto">
            <a:xfrm>
              <a:off x="2458960" y="2262801"/>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.data</a:t>
              </a:r>
            </a:p>
          </p:txBody>
        </p:sp>
        <p:sp>
          <p:nvSpPr>
            <p:cNvPr id="15" name="Text Box 25"/>
            <p:cNvSpPr txBox="1">
              <a:spLocks noChangeArrowheads="1"/>
            </p:cNvSpPr>
            <p:nvPr/>
          </p:nvSpPr>
          <p:spPr bwMode="auto">
            <a:xfrm>
              <a:off x="2383610" y="3368694"/>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.text</a:t>
              </a:r>
            </a:p>
          </p:txBody>
        </p:sp>
        <p:sp>
          <p:nvSpPr>
            <p:cNvPr id="16" name="Text Box 26"/>
            <p:cNvSpPr txBox="1">
              <a:spLocks noChangeArrowheads="1"/>
            </p:cNvSpPr>
            <p:nvPr/>
          </p:nvSpPr>
          <p:spPr bwMode="auto">
            <a:xfrm>
              <a:off x="2633113" y="3951287"/>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dirty="0">
                  <a:latin typeface="微软雅黑" panose="020B0503020204020204" charset="-122"/>
                  <a:ea typeface="微软雅黑" panose="020B0503020204020204" charset="-122"/>
                  <a:cs typeface="msgothic"/>
                </a:rPr>
                <a:t>.data</a:t>
              </a:r>
            </a:p>
          </p:txBody>
        </p:sp>
        <p:sp>
          <p:nvSpPr>
            <p:cNvPr id="17" name="Text Box 27"/>
            <p:cNvSpPr txBox="1">
              <a:spLocks noChangeArrowheads="1"/>
            </p:cNvSpPr>
            <p:nvPr/>
          </p:nvSpPr>
          <p:spPr bwMode="auto">
            <a:xfrm>
              <a:off x="2576730" y="4652962"/>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dirty="0">
                  <a:latin typeface="微软雅黑" panose="020B0503020204020204" charset="-122"/>
                  <a:ea typeface="微软雅黑" panose="020B0503020204020204" charset="-122"/>
                  <a:cs typeface="msgothic"/>
                </a:rPr>
                <a:t>.text</a:t>
              </a:r>
            </a:p>
          </p:txBody>
        </p:sp>
        <p:sp>
          <p:nvSpPr>
            <p:cNvPr id="18" name="Text Box 28"/>
            <p:cNvSpPr txBox="1">
              <a:spLocks noChangeArrowheads="1"/>
            </p:cNvSpPr>
            <p:nvPr/>
          </p:nvSpPr>
          <p:spPr bwMode="auto">
            <a:xfrm>
              <a:off x="2608648" y="5228363"/>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dirty="0">
                  <a:latin typeface="微软雅黑" panose="020B0503020204020204" charset="-122"/>
                  <a:ea typeface="微软雅黑" panose="020B0503020204020204" charset="-122"/>
                  <a:cs typeface="msgothic"/>
                </a:rPr>
                <a:t>.data</a:t>
              </a:r>
            </a:p>
          </p:txBody>
        </p:sp>
        <p:sp>
          <p:nvSpPr>
            <p:cNvPr id="19" name="Rectangle 7"/>
            <p:cNvSpPr>
              <a:spLocks noChangeArrowheads="1"/>
            </p:cNvSpPr>
            <p:nvPr/>
          </p:nvSpPr>
          <p:spPr bwMode="auto">
            <a:xfrm>
              <a:off x="4613071" y="4421187"/>
              <a:ext cx="2606675" cy="331788"/>
            </a:xfrm>
            <a:prstGeom prst="rect">
              <a:avLst/>
            </a:prstGeom>
            <a:solidFill>
              <a:srgbClr val="008080">
                <a:alpha val="30980"/>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a:latin typeface="微软雅黑" panose="020B0503020204020204" charset="-122"/>
                  <a:ea typeface="微软雅黑" panose="020B0503020204020204" charset="-122"/>
                  <a:cs typeface="msgothic"/>
                </a:rPr>
                <a:t>int buf[2]={1,2}</a:t>
              </a:r>
            </a:p>
          </p:txBody>
        </p:sp>
        <p:sp>
          <p:nvSpPr>
            <p:cNvPr id="20" name="Rectangle 8"/>
            <p:cNvSpPr>
              <a:spLocks noChangeArrowheads="1"/>
            </p:cNvSpPr>
            <p:nvPr/>
          </p:nvSpPr>
          <p:spPr bwMode="auto">
            <a:xfrm>
              <a:off x="4613071" y="1360487"/>
              <a:ext cx="2606675" cy="382588"/>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msgothic"/>
                </a:rPr>
                <a:t>Headers</a:t>
              </a:r>
            </a:p>
          </p:txBody>
        </p:sp>
        <p:sp>
          <p:nvSpPr>
            <p:cNvPr id="21" name="Rectangle 9"/>
            <p:cNvSpPr>
              <a:spLocks noChangeArrowheads="1"/>
            </p:cNvSpPr>
            <p:nvPr/>
          </p:nvSpPr>
          <p:spPr bwMode="auto">
            <a:xfrm>
              <a:off x="4613071" y="2138362"/>
              <a:ext cx="2606675" cy="64135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b="1" dirty="0">
                  <a:latin typeface="微软雅黑" panose="020B0503020204020204" charset="-122"/>
                  <a:ea typeface="微软雅黑" panose="020B0503020204020204" charset="-122"/>
                </a:rPr>
                <a:t>main()</a:t>
              </a:r>
            </a:p>
          </p:txBody>
        </p:sp>
        <p:sp>
          <p:nvSpPr>
            <p:cNvPr id="22" name="Rectangle 10"/>
            <p:cNvSpPr>
              <a:spLocks noChangeArrowheads="1"/>
            </p:cNvSpPr>
            <p:nvPr/>
          </p:nvSpPr>
          <p:spPr bwMode="auto">
            <a:xfrm>
              <a:off x="4613071" y="2779712"/>
              <a:ext cx="2606675" cy="64135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b="1" dirty="0">
                  <a:latin typeface="微软雅黑" panose="020B0503020204020204" charset="-122"/>
                  <a:ea typeface="微软雅黑" panose="020B0503020204020204" charset="-122"/>
                </a:rPr>
                <a:t>swap()</a:t>
              </a:r>
            </a:p>
          </p:txBody>
        </p:sp>
        <p:sp>
          <p:nvSpPr>
            <p:cNvPr id="23" name="Text Box 11"/>
            <p:cNvSpPr txBox="1">
              <a:spLocks noChangeArrowheads="1"/>
            </p:cNvSpPr>
            <p:nvPr/>
          </p:nvSpPr>
          <p:spPr bwMode="auto">
            <a:xfrm>
              <a:off x="4307315" y="1152525"/>
              <a:ext cx="298778"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Calibri" panose="020F0502020204030204" pitchFamily="34" charset="0"/>
                  <a:ea typeface="msgothic"/>
                  <a:cs typeface="msgothic"/>
                </a:rPr>
                <a:t>0</a:t>
              </a:r>
            </a:p>
          </p:txBody>
        </p:sp>
        <p:sp>
          <p:nvSpPr>
            <p:cNvPr id="24" name="Rectangle 13"/>
            <p:cNvSpPr>
              <a:spLocks noChangeArrowheads="1"/>
            </p:cNvSpPr>
            <p:nvPr/>
          </p:nvSpPr>
          <p:spPr bwMode="auto">
            <a:xfrm>
              <a:off x="4613071" y="4754562"/>
              <a:ext cx="2606675" cy="330200"/>
            </a:xfrm>
            <a:prstGeom prst="rect">
              <a:avLst/>
            </a:prstGeom>
            <a:solidFill>
              <a:srgbClr val="008080">
                <a:alpha val="27843"/>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100" b="1">
                  <a:latin typeface="微软雅黑" panose="020B0503020204020204" charset="-122"/>
                  <a:ea typeface="微软雅黑" panose="020B0503020204020204" charset="-122"/>
                  <a:cs typeface="msgothic"/>
                </a:rPr>
                <a:t>int</a:t>
              </a:r>
              <a:r>
                <a:rPr lang="en-GB" altLang="zh-CN" sz="1100" b="1">
                  <a:latin typeface="Courier New" panose="02070309020205020404" pitchFamily="49" charset="0"/>
                  <a:ea typeface="微软雅黑" panose="020B0503020204020204" charset="-122"/>
                  <a:cs typeface="msgothic"/>
                </a:rPr>
                <a:t> </a:t>
              </a:r>
              <a:r>
                <a:rPr lang="en-GB" altLang="zh-CN" sz="1100" b="1">
                  <a:latin typeface="微软雅黑" panose="020B0503020204020204" charset="-122"/>
                  <a:ea typeface="微软雅黑" panose="020B0503020204020204" charset="-122"/>
                  <a:cs typeface="msgothic"/>
                </a:rPr>
                <a:t>*bufp0=&amp;buf[0]</a:t>
              </a:r>
            </a:p>
          </p:txBody>
        </p:sp>
        <p:sp>
          <p:nvSpPr>
            <p:cNvPr id="25" name="Rectangle 16"/>
            <p:cNvSpPr>
              <a:spLocks noChangeArrowheads="1"/>
            </p:cNvSpPr>
            <p:nvPr/>
          </p:nvSpPr>
          <p:spPr bwMode="auto">
            <a:xfrm>
              <a:off x="4613071" y="3421062"/>
              <a:ext cx="2606675" cy="639763"/>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b="1" dirty="0">
                  <a:latin typeface="微软雅黑" panose="020B0503020204020204" charset="-122"/>
                  <a:ea typeface="微软雅黑" panose="020B0503020204020204" charset="-122"/>
                </a:rPr>
                <a:t>更多系统代码</a:t>
              </a:r>
            </a:p>
          </p:txBody>
        </p:sp>
        <p:sp>
          <p:nvSpPr>
            <p:cNvPr id="26" name="Rectangle 18"/>
            <p:cNvSpPr>
              <a:spLocks noChangeArrowheads="1"/>
            </p:cNvSpPr>
            <p:nvPr/>
          </p:nvSpPr>
          <p:spPr bwMode="auto">
            <a:xfrm>
              <a:off x="4613071" y="4060825"/>
              <a:ext cx="2606675" cy="360362"/>
            </a:xfrm>
            <a:prstGeom prst="rect">
              <a:avLst/>
            </a:prstGeom>
            <a:solidFill>
              <a:srgbClr val="008080">
                <a:alpha val="27058"/>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系统数据</a:t>
              </a:r>
            </a:p>
          </p:txBody>
        </p:sp>
        <p:sp>
          <p:nvSpPr>
            <p:cNvPr id="27" name="AutoShape 21"/>
            <p:cNvSpPr/>
            <p:nvPr/>
          </p:nvSpPr>
          <p:spPr bwMode="auto">
            <a:xfrm>
              <a:off x="7302296" y="1360487"/>
              <a:ext cx="328613" cy="2700338"/>
            </a:xfrm>
            <a:prstGeom prst="rightBrace">
              <a:avLst>
                <a:gd name="adj1" fmla="val 66576"/>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28" name="Text Box 22"/>
            <p:cNvSpPr txBox="1">
              <a:spLocks noChangeArrowheads="1"/>
            </p:cNvSpPr>
            <p:nvPr/>
          </p:nvSpPr>
          <p:spPr bwMode="auto">
            <a:xfrm>
              <a:off x="7663406" y="2544762"/>
              <a:ext cx="708119"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.text</a:t>
              </a:r>
            </a:p>
          </p:txBody>
        </p:sp>
        <p:sp>
          <p:nvSpPr>
            <p:cNvPr id="29" name="Rectangle 30"/>
            <p:cNvSpPr>
              <a:spLocks noChangeArrowheads="1"/>
            </p:cNvSpPr>
            <p:nvPr/>
          </p:nvSpPr>
          <p:spPr bwMode="auto">
            <a:xfrm>
              <a:off x="4613071" y="5435600"/>
              <a:ext cx="2606675" cy="736600"/>
            </a:xfrm>
            <a:prstGeom prst="rect">
              <a:avLst/>
            </a:prstGeom>
            <a:solidFill>
              <a:srgbClr val="FFFFFF"/>
            </a:solidFill>
            <a:ln w="2556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105000"/>
                </a:lnSpc>
              </a:pPr>
              <a:r>
                <a:rPr lang="en-GB" altLang="zh-CN" sz="1800" b="1">
                  <a:latin typeface="微软雅黑" panose="020B0503020204020204" charset="-122"/>
                  <a:ea typeface="微软雅黑" panose="020B0503020204020204" charset="-122"/>
                  <a:cs typeface="msgothic"/>
                </a:rPr>
                <a:t>.symtab</a:t>
              </a:r>
            </a:p>
            <a:p>
              <a:pPr algn="ctr">
                <a:lnSpc>
                  <a:spcPct val="105000"/>
                </a:lnSpc>
              </a:pPr>
              <a:r>
                <a:rPr lang="en-GB" altLang="zh-CN" sz="1800" b="1">
                  <a:latin typeface="微软雅黑" panose="020B0503020204020204" charset="-122"/>
                  <a:ea typeface="微软雅黑" panose="020B0503020204020204" charset="-122"/>
                  <a:cs typeface="msgothic"/>
                </a:rPr>
                <a:t>.debug</a:t>
              </a:r>
            </a:p>
          </p:txBody>
        </p:sp>
        <p:sp>
          <p:nvSpPr>
            <p:cNvPr id="30" name="AutoShape 31"/>
            <p:cNvSpPr/>
            <p:nvPr/>
          </p:nvSpPr>
          <p:spPr bwMode="auto">
            <a:xfrm>
              <a:off x="7286421" y="4060825"/>
              <a:ext cx="285750" cy="958850"/>
            </a:xfrm>
            <a:prstGeom prst="rightBrace">
              <a:avLst>
                <a:gd name="adj1" fmla="val 27963"/>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1" name="Text Box 32"/>
            <p:cNvSpPr txBox="1">
              <a:spLocks noChangeArrowheads="1"/>
            </p:cNvSpPr>
            <p:nvPr/>
          </p:nvSpPr>
          <p:spPr bwMode="auto">
            <a:xfrm>
              <a:off x="7591191" y="4473575"/>
              <a:ext cx="763648"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.data</a:t>
              </a:r>
            </a:p>
          </p:txBody>
        </p:sp>
        <p:sp>
          <p:nvSpPr>
            <p:cNvPr id="32" name="Rectangle 33"/>
            <p:cNvSpPr>
              <a:spLocks noChangeArrowheads="1"/>
            </p:cNvSpPr>
            <p:nvPr/>
          </p:nvSpPr>
          <p:spPr bwMode="auto">
            <a:xfrm>
              <a:off x="4613071" y="5087937"/>
              <a:ext cx="2606675" cy="347663"/>
            </a:xfrm>
            <a:prstGeom prst="rect">
              <a:avLst/>
            </a:prstGeom>
            <a:solidFill>
              <a:srgbClr val="993366">
                <a:alpha val="41176"/>
              </a:srgbClr>
            </a:solidFill>
            <a:ln w="25527">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en-GB" altLang="zh-CN" sz="1800" b="1">
                  <a:latin typeface="微软雅黑" panose="020B0503020204020204" charset="-122"/>
                  <a:ea typeface="微软雅黑" panose="020B0503020204020204" charset="-122"/>
                  <a:cs typeface="Courier New" panose="02070309020205020404" pitchFamily="49" charset="0"/>
                </a:rPr>
                <a:t>int *bufp1</a:t>
              </a:r>
            </a:p>
          </p:txBody>
        </p:sp>
        <p:sp>
          <p:nvSpPr>
            <p:cNvPr id="33" name="Text Box 34"/>
            <p:cNvSpPr txBox="1">
              <a:spLocks noChangeArrowheads="1"/>
            </p:cNvSpPr>
            <p:nvPr/>
          </p:nvSpPr>
          <p:spPr bwMode="auto">
            <a:xfrm>
              <a:off x="7620417" y="5092700"/>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.bss</a:t>
              </a:r>
            </a:p>
          </p:txBody>
        </p:sp>
        <p:sp>
          <p:nvSpPr>
            <p:cNvPr id="34" name="Rectangle 38"/>
            <p:cNvSpPr>
              <a:spLocks noChangeArrowheads="1"/>
            </p:cNvSpPr>
            <p:nvPr/>
          </p:nvSpPr>
          <p:spPr bwMode="auto">
            <a:xfrm>
              <a:off x="4613071" y="1749425"/>
              <a:ext cx="2606675" cy="384175"/>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b="1" dirty="0">
                  <a:latin typeface="微软雅黑" panose="020B0503020204020204" charset="-122"/>
                  <a:ea typeface="微软雅黑" panose="020B0503020204020204" charset="-122"/>
                </a:rPr>
                <a:t>系统代码</a:t>
              </a:r>
            </a:p>
          </p:txBody>
        </p:sp>
        <p:sp>
          <p:nvSpPr>
            <p:cNvPr id="35" name="AutoShape 39"/>
            <p:cNvSpPr/>
            <p:nvPr/>
          </p:nvSpPr>
          <p:spPr bwMode="auto">
            <a:xfrm>
              <a:off x="7268959" y="5121275"/>
              <a:ext cx="269875" cy="323850"/>
            </a:xfrm>
            <a:prstGeom prst="rightBrace">
              <a:avLst>
                <a:gd name="adj1" fmla="val 10000"/>
                <a:gd name="adj2" fmla="val 50000"/>
              </a:avLst>
            </a:prstGeom>
            <a:noFill/>
            <a:ln w="2556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36" name="Rectangle 33"/>
            <p:cNvSpPr>
              <a:spLocks noChangeArrowheads="1"/>
            </p:cNvSpPr>
            <p:nvPr/>
          </p:nvSpPr>
          <p:spPr bwMode="auto">
            <a:xfrm>
              <a:off x="68484" y="5762625"/>
              <a:ext cx="2390779" cy="401637"/>
            </a:xfrm>
            <a:prstGeom prst="rect">
              <a:avLst/>
            </a:prstGeom>
            <a:solidFill>
              <a:srgbClr val="993366">
                <a:alpha val="36862"/>
              </a:srgbClr>
            </a:solidFill>
            <a:ln w="1905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400" b="1" dirty="0">
                  <a:latin typeface="微软雅黑" panose="020B0503020204020204" charset="-122"/>
                  <a:ea typeface="微软雅黑" panose="020B0503020204020204" charset="-122"/>
                  <a:cs typeface="Courier New" panose="02070309020205020404" pitchFamily="49" charset="0"/>
                </a:rPr>
                <a:t>static </a:t>
              </a:r>
              <a:r>
                <a:rPr lang="en-GB" altLang="zh-CN" sz="1400" b="1" dirty="0" err="1">
                  <a:latin typeface="微软雅黑" panose="020B0503020204020204" charset="-122"/>
                  <a:ea typeface="微软雅黑" panose="020B0503020204020204" charset="-122"/>
                  <a:cs typeface="Courier New" panose="02070309020205020404" pitchFamily="49" charset="0"/>
                </a:rPr>
                <a:t>int</a:t>
              </a:r>
              <a:r>
                <a:rPr lang="en-GB" altLang="zh-CN" sz="1400" b="1" dirty="0">
                  <a:latin typeface="微软雅黑" panose="020B0503020204020204" charset="-122"/>
                  <a:ea typeface="微软雅黑" panose="020B0503020204020204" charset="-122"/>
                  <a:cs typeface="Courier New" panose="02070309020205020404" pitchFamily="49" charset="0"/>
                </a:rPr>
                <a:t> *bufp1</a:t>
              </a:r>
            </a:p>
          </p:txBody>
        </p:sp>
        <p:sp>
          <p:nvSpPr>
            <p:cNvPr id="37" name="Text Box 34"/>
            <p:cNvSpPr txBox="1">
              <a:spLocks noChangeArrowheads="1"/>
            </p:cNvSpPr>
            <p:nvPr/>
          </p:nvSpPr>
          <p:spPr bwMode="auto">
            <a:xfrm>
              <a:off x="2562636" y="5616575"/>
              <a:ext cx="628996" cy="3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bss</a:t>
              </a:r>
              <a:endParaRPr lang="en-GB" altLang="zh-CN" sz="1800" b="1" dirty="0">
                <a:latin typeface="微软雅黑" panose="020B0503020204020204" charset="-122"/>
                <a:ea typeface="微软雅黑" panose="020B0503020204020204" charset="-122"/>
                <a:cs typeface="msgothic"/>
              </a:endParaRPr>
            </a:p>
          </p:txBody>
        </p:sp>
        <p:sp>
          <p:nvSpPr>
            <p:cNvPr id="38" name="Line 44"/>
            <p:cNvSpPr>
              <a:spLocks noChangeShapeType="1"/>
            </p:cNvSpPr>
            <p:nvPr/>
          </p:nvSpPr>
          <p:spPr bwMode="auto">
            <a:xfrm flipV="1">
              <a:off x="3149396" y="1903412"/>
              <a:ext cx="1436688" cy="24765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39" name="Line 45"/>
            <p:cNvSpPr>
              <a:spLocks noChangeShapeType="1"/>
            </p:cNvSpPr>
            <p:nvPr/>
          </p:nvSpPr>
          <p:spPr bwMode="auto">
            <a:xfrm flipV="1">
              <a:off x="3155746" y="2547937"/>
              <a:ext cx="1436688" cy="1219200"/>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0" name="Line 46"/>
            <p:cNvSpPr>
              <a:spLocks noChangeShapeType="1"/>
            </p:cNvSpPr>
            <p:nvPr/>
          </p:nvSpPr>
          <p:spPr bwMode="auto">
            <a:xfrm flipV="1">
              <a:off x="3358017" y="3189287"/>
              <a:ext cx="1180441" cy="1830388"/>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1" name="Line 47"/>
            <p:cNvSpPr>
              <a:spLocks noChangeShapeType="1"/>
            </p:cNvSpPr>
            <p:nvPr/>
          </p:nvSpPr>
          <p:spPr bwMode="auto">
            <a:xfrm>
              <a:off x="3197021" y="2547937"/>
              <a:ext cx="1349375" cy="1697038"/>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2" name="Line 48"/>
            <p:cNvSpPr>
              <a:spLocks noChangeShapeType="1"/>
            </p:cNvSpPr>
            <p:nvPr/>
          </p:nvSpPr>
          <p:spPr bwMode="auto">
            <a:xfrm>
              <a:off x="3157334" y="4216400"/>
              <a:ext cx="1395412" cy="404812"/>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3" name="Line 49"/>
            <p:cNvSpPr>
              <a:spLocks noChangeShapeType="1"/>
            </p:cNvSpPr>
            <p:nvPr/>
          </p:nvSpPr>
          <p:spPr bwMode="auto">
            <a:xfrm flipV="1">
              <a:off x="3158921" y="4932362"/>
              <a:ext cx="1363663" cy="684213"/>
            </a:xfrm>
            <a:prstGeom prst="line">
              <a:avLst/>
            </a:prstGeom>
            <a:noFill/>
            <a:ln w="5715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4" name="Line 50"/>
            <p:cNvSpPr>
              <a:spLocks noChangeShapeType="1"/>
            </p:cNvSpPr>
            <p:nvPr/>
          </p:nvSpPr>
          <p:spPr bwMode="auto">
            <a:xfrm flipV="1">
              <a:off x="3106534" y="5314950"/>
              <a:ext cx="1436687" cy="768350"/>
            </a:xfrm>
            <a:prstGeom prst="line">
              <a:avLst/>
            </a:prstGeom>
            <a:noFill/>
            <a:ln w="57150">
              <a:solidFill>
                <a:srgbClr val="CC0066"/>
              </a:solidFill>
              <a:rou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45" name="灯片编号占位符 45"/>
            <p:cNvSpPr txBox="1"/>
            <p:nvPr/>
          </p:nvSpPr>
          <p:spPr>
            <a:xfrm>
              <a:off x="6219621" y="6088062"/>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1pPr>
              <a:lvl2pPr marL="742950" indent="-28575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2pPr>
              <a:lvl3pPr marL="11430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3pPr>
              <a:lvl4pPr marL="16002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4pPr>
              <a:lvl5pPr marL="2057400" indent="-228600" algn="ctr" rtl="0" eaLnBrk="0" fontAlgn="base"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5pPr>
              <a:lvl6pPr marL="25146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6pPr>
              <a:lvl7pPr marL="29718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7pPr>
              <a:lvl8pPr marL="34290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8pPr>
              <a:lvl9pPr marL="3886200" indent="-228600" algn="l" defTabSz="457200" rtl="0" eaLnBrk="0" fontAlgn="base" latinLnBrk="0" hangingPunct="0">
                <a:spcBef>
                  <a:spcPct val="0"/>
                </a:spcBef>
                <a:spcAft>
                  <a:spcPct val="0"/>
                </a:spcAft>
                <a:defRPr sz="4200" kern="1200">
                  <a:solidFill>
                    <a:schemeClr val="tx1"/>
                  </a:solidFill>
                  <a:latin typeface="Arial" panose="020B0604020202020204" pitchFamily="34" charset="0"/>
                  <a:ea typeface="宋体" panose="02010600030101010101" pitchFamily="2" charset="-122"/>
                  <a:cs typeface="ヒラギノ角ゴ ProN W3" charset="-128"/>
                  <a:sym typeface="Gill Sans" charset="0"/>
                </a:defRPr>
              </a:lvl9pPr>
            </a:lstStyle>
            <a:p>
              <a:pPr eaLnBrk="1" hangingPunct="1"/>
              <a:endParaRPr lang="en-US" altLang="zh-CN" sz="1800"/>
            </a:p>
          </p:txBody>
        </p:sp>
      </p:grpSp>
      <p:sp>
        <p:nvSpPr>
          <p:cNvPr id="47" name="矩形 46"/>
          <p:cNvSpPr/>
          <p:nvPr/>
        </p:nvSpPr>
        <p:spPr>
          <a:xfrm>
            <a:off x="149408" y="931236"/>
            <a:ext cx="1723549" cy="461665"/>
          </a:xfrm>
          <a:prstGeom prst="rect">
            <a:avLst/>
          </a:prstGeom>
        </p:spPr>
        <p:txBody>
          <a:bodyPr wrap="none">
            <a:spAutoFit/>
          </a:bodyPr>
          <a:lstStyle/>
          <a:p>
            <a:r>
              <a:rPr lang="zh-CN" altLang="en-US" sz="2400" b="1" dirty="0">
                <a:solidFill>
                  <a:srgbClr val="FF0000"/>
                </a:solidFill>
                <a:ea typeface="微软雅黑" panose="020B0503020204020204" charset="-122"/>
              </a:rPr>
              <a:t>编译、链接</a:t>
            </a:r>
            <a:endParaRPr lang="zh-CN" altLang="en-US" sz="2400" dirty="0"/>
          </a:p>
        </p:txBody>
      </p:sp>
      <p:sp>
        <p:nvSpPr>
          <p:cNvPr id="48" name="矩形 47"/>
          <p:cNvSpPr/>
          <p:nvPr/>
        </p:nvSpPr>
        <p:spPr>
          <a:xfrm>
            <a:off x="4725807" y="1892289"/>
            <a:ext cx="1140090" cy="830997"/>
          </a:xfrm>
          <a:prstGeom prst="rect">
            <a:avLst/>
          </a:prstGeom>
        </p:spPr>
        <p:txBody>
          <a:bodyPr wrap="square">
            <a:spAutoFit/>
          </a:bodyPr>
          <a:lstStyle/>
          <a:p>
            <a:r>
              <a:rPr lang="en-US" altLang="zh-CN" sz="2400" b="1">
                <a:solidFill>
                  <a:srgbClr val="FF0000"/>
                </a:solidFill>
                <a:latin typeface="+mj-lt"/>
                <a:ea typeface="微软雅黑" panose="020B0503020204020204" charset="-122"/>
              </a:rPr>
              <a:t>OS</a:t>
            </a:r>
          </a:p>
          <a:p>
            <a:r>
              <a:rPr lang="zh-CN" altLang="en-US" sz="2400" b="1">
                <a:solidFill>
                  <a:srgbClr val="FF0000"/>
                </a:solidFill>
                <a:latin typeface="微软雅黑" panose="020B0503020204020204" charset="-122"/>
                <a:ea typeface="微软雅黑" panose="020B0503020204020204" charset="-122"/>
              </a:rPr>
              <a:t>加载</a:t>
            </a:r>
          </a:p>
        </p:txBody>
      </p:sp>
      <p:grpSp>
        <p:nvGrpSpPr>
          <p:cNvPr id="101" name="组合 100"/>
          <p:cNvGrpSpPr/>
          <p:nvPr/>
        </p:nvGrpSpPr>
        <p:grpSpPr>
          <a:xfrm>
            <a:off x="5484994" y="970676"/>
            <a:ext cx="3678566" cy="5963524"/>
            <a:chOff x="6342049" y="609600"/>
            <a:chExt cx="4270717" cy="5963524"/>
          </a:xfrm>
        </p:grpSpPr>
        <p:sp>
          <p:nvSpPr>
            <p:cNvPr id="79" name="Rectangle 2"/>
            <p:cNvSpPr>
              <a:spLocks noChangeArrowheads="1"/>
            </p:cNvSpPr>
            <p:nvPr/>
          </p:nvSpPr>
          <p:spPr bwMode="auto">
            <a:xfrm>
              <a:off x="6618616" y="1684337"/>
              <a:ext cx="2832100" cy="725488"/>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p>
          </p:txBody>
        </p:sp>
        <p:sp>
          <p:nvSpPr>
            <p:cNvPr id="80" name="Text Box 25"/>
            <p:cNvSpPr txBox="1">
              <a:spLocks noChangeArrowheads="1"/>
            </p:cNvSpPr>
            <p:nvPr/>
          </p:nvSpPr>
          <p:spPr bwMode="auto">
            <a:xfrm>
              <a:off x="9705396" y="1530350"/>
              <a:ext cx="90737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lIns="0" tIns="46800" rIns="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rsp</a:t>
              </a:r>
              <a:r>
                <a:rPr lang="en-GB" altLang="zh-CN" sz="1800" b="1" dirty="0">
                  <a:latin typeface="微软雅黑" panose="020B0503020204020204" charset="-122"/>
                  <a:ea typeface="微软雅黑" panose="020B0503020204020204" charset="-122"/>
                  <a:cs typeface="msgothic"/>
                </a:rPr>
                <a:t> </a:t>
              </a:r>
            </a:p>
            <a:p>
              <a:pPr>
                <a:lnSpc>
                  <a:spcPct val="98000"/>
                </a:lnSpc>
              </a:pPr>
              <a:r>
                <a:rPr lang="en-GB" altLang="zh-CN" sz="1800" b="1" dirty="0">
                  <a:latin typeface="微软雅黑" panose="020B0503020204020204" charset="-122"/>
                  <a:ea typeface="微软雅黑" panose="020B0503020204020204" charset="-122"/>
                  <a:cs typeface="msgothic"/>
                </a:rPr>
                <a:t>(</a:t>
              </a:r>
              <a:r>
                <a:rPr lang="zh-CN" altLang="en-GB" sz="1800" b="1" dirty="0">
                  <a:latin typeface="微软雅黑" panose="020B0503020204020204" charset="-122"/>
                  <a:ea typeface="微软雅黑" panose="020B0503020204020204" charset="-122"/>
                  <a:cs typeface="msgothic"/>
                </a:rPr>
                <a:t>栈顶</a:t>
              </a:r>
              <a:r>
                <a:rPr lang="en-GB" altLang="zh-CN" sz="1800" b="1" dirty="0">
                  <a:latin typeface="微软雅黑" panose="020B0503020204020204" charset="-122"/>
                  <a:ea typeface="微软雅黑" panose="020B0503020204020204" charset="-122"/>
                  <a:cs typeface="msgothic"/>
                </a:rPr>
                <a:t>)</a:t>
              </a:r>
            </a:p>
          </p:txBody>
        </p:sp>
        <p:sp>
          <p:nvSpPr>
            <p:cNvPr id="81" name="Line 26"/>
            <p:cNvSpPr>
              <a:spLocks noChangeShapeType="1"/>
            </p:cNvSpPr>
            <p:nvPr/>
          </p:nvSpPr>
          <p:spPr bwMode="auto">
            <a:xfrm flipH="1">
              <a:off x="9501516" y="16986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3" name="Text Box 29"/>
            <p:cNvSpPr txBox="1">
              <a:spLocks noChangeArrowheads="1"/>
            </p:cNvSpPr>
            <p:nvPr/>
          </p:nvSpPr>
          <p:spPr bwMode="auto">
            <a:xfrm>
              <a:off x="9904741" y="3754437"/>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800" b="1">
                  <a:latin typeface="微软雅黑" panose="020B0503020204020204" charset="-122"/>
                  <a:ea typeface="微软雅黑" panose="020B0503020204020204" charset="-122"/>
                  <a:cs typeface="msgothic"/>
                </a:rPr>
                <a:t>brk</a:t>
              </a:r>
            </a:p>
          </p:txBody>
        </p:sp>
        <p:sp>
          <p:nvSpPr>
            <p:cNvPr id="84" name="Line 30"/>
            <p:cNvSpPr>
              <a:spLocks noChangeShapeType="1"/>
            </p:cNvSpPr>
            <p:nvPr/>
          </p:nvSpPr>
          <p:spPr bwMode="auto">
            <a:xfrm flipH="1">
              <a:off x="9520566" y="3921125"/>
              <a:ext cx="384175" cy="1587"/>
            </a:xfrm>
            <a:prstGeom prst="line">
              <a:avLst/>
            </a:prstGeom>
            <a:noFill/>
            <a:ln w="3240">
              <a:solidFill>
                <a:srgbClr val="000066"/>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85" name="Rectangle 14"/>
            <p:cNvSpPr>
              <a:spLocks noChangeArrowheads="1"/>
            </p:cNvSpPr>
            <p:nvPr/>
          </p:nvSpPr>
          <p:spPr bwMode="auto">
            <a:xfrm>
              <a:off x="6620203" y="609600"/>
              <a:ext cx="2830513" cy="517525"/>
            </a:xfrm>
            <a:prstGeom prst="rect">
              <a:avLst/>
            </a:prstGeom>
            <a:solidFill>
              <a:srgbClr val="F1C7C7"/>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内核虚存区</a:t>
              </a:r>
            </a:p>
          </p:txBody>
        </p:sp>
        <p:sp>
          <p:nvSpPr>
            <p:cNvPr id="86" name="Rectangle 15"/>
            <p:cNvSpPr>
              <a:spLocks noChangeArrowheads="1"/>
            </p:cNvSpPr>
            <p:nvPr/>
          </p:nvSpPr>
          <p:spPr bwMode="auto">
            <a:xfrm>
              <a:off x="6620203" y="24177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共享库</a:t>
              </a:r>
              <a:r>
                <a:rPr lang="zh-CN" altLang="en-US" sz="1800" b="1">
                  <a:latin typeface="微软雅黑" panose="020B0503020204020204" charset="-122"/>
                  <a:ea typeface="微软雅黑" panose="020B0503020204020204" charset="-122"/>
                  <a:cs typeface="msgothic"/>
                </a:rPr>
                <a:t>的内存映射</a:t>
              </a:r>
              <a:r>
                <a:rPr lang="zh-CN" altLang="en-GB" sz="1800" b="1">
                  <a:latin typeface="微软雅黑" panose="020B0503020204020204" charset="-122"/>
                  <a:ea typeface="微软雅黑" panose="020B0503020204020204" charset="-122"/>
                  <a:cs typeface="msgothic"/>
                </a:rPr>
                <a:t>区域</a:t>
              </a:r>
              <a:endParaRPr lang="en-US" altLang="zh-CN" sz="1800" b="1">
                <a:latin typeface="微软雅黑" panose="020B0503020204020204" charset="-122"/>
                <a:ea typeface="微软雅黑" panose="020B0503020204020204" charset="-122"/>
                <a:cs typeface="msgothic"/>
              </a:endParaRPr>
            </a:p>
            <a:p>
              <a:pPr algn="ctr">
                <a:lnSpc>
                  <a:spcPct val="98000"/>
                </a:lnSpc>
              </a:pPr>
              <a:r>
                <a:rPr lang="zh-CN" altLang="en-US" sz="1800" b="1">
                  <a:latin typeface="微软雅黑" panose="020B0503020204020204" charset="-122"/>
                  <a:ea typeface="微软雅黑" panose="020B0503020204020204" charset="-122"/>
                  <a:cs typeface="msgothic"/>
                </a:rPr>
                <a:t>共享内存（</a:t>
              </a:r>
              <a:r>
                <a:rPr lang="en-US" altLang="zh-CN" sz="1800" b="1">
                  <a:latin typeface="微软雅黑" panose="020B0503020204020204" charset="-122"/>
                  <a:ea typeface="微软雅黑" panose="020B0503020204020204" charset="-122"/>
                  <a:cs typeface="msgothic"/>
                </a:rPr>
                <a:t>mmap</a:t>
              </a:r>
              <a:r>
                <a:rPr lang="zh-CN" altLang="en-US" sz="1800" b="1">
                  <a:latin typeface="微软雅黑" panose="020B0503020204020204" charset="-122"/>
                  <a:ea typeface="微软雅黑" panose="020B0503020204020204" charset="-122"/>
                  <a:cs typeface="msgothic"/>
                </a:rPr>
                <a:t>）</a:t>
              </a:r>
              <a:endParaRPr lang="zh-CN" altLang="en-GB" sz="1800" b="1">
                <a:latin typeface="微软雅黑" panose="020B0503020204020204" charset="-122"/>
                <a:ea typeface="微软雅黑" panose="020B0503020204020204" charset="-122"/>
                <a:cs typeface="msgothic"/>
              </a:endParaRPr>
            </a:p>
          </p:txBody>
        </p:sp>
        <p:sp>
          <p:nvSpPr>
            <p:cNvPr id="87" name="Rectangle 16"/>
            <p:cNvSpPr>
              <a:spLocks noChangeArrowheads="1"/>
            </p:cNvSpPr>
            <p:nvPr/>
          </p:nvSpPr>
          <p:spPr bwMode="auto">
            <a:xfrm>
              <a:off x="6620203" y="3124200"/>
              <a:ext cx="2830513" cy="768350"/>
            </a:xfrm>
            <a:prstGeom prst="rect">
              <a:avLst/>
            </a:prstGeom>
            <a:solidFill>
              <a:schemeClr val="bg1"/>
            </a:solidFill>
            <a:ln w="3302">
              <a:solidFill>
                <a:schemeClr val="tx1"/>
              </a:solidFill>
              <a:miter lim="800000"/>
            </a:ln>
          </p:spPr>
          <p:txBody>
            <a:bodyPr wrap="none" anchor="ctr"/>
            <a:lstStyle/>
            <a:p>
              <a:pPr eaLnBrk="0" hangingPunct="0">
                <a:defRPr/>
              </a:pPr>
              <a:endParaRPr lang="en-US" sz="1800" b="1">
                <a:latin typeface="Arial Narrow" panose="020B0606020202030204" pitchFamily="34" charset="0"/>
                <a:ea typeface="+mn-ea"/>
              </a:endParaRPr>
            </a:p>
          </p:txBody>
        </p:sp>
        <p:sp>
          <p:nvSpPr>
            <p:cNvPr id="88" name="Rectangle 17"/>
            <p:cNvSpPr>
              <a:spLocks noChangeArrowheads="1"/>
            </p:cNvSpPr>
            <p:nvPr/>
          </p:nvSpPr>
          <p:spPr bwMode="auto">
            <a:xfrm>
              <a:off x="6620203" y="3890962"/>
              <a:ext cx="2830513" cy="711200"/>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US" sz="1800" b="1">
                  <a:latin typeface="微软雅黑" panose="020B0503020204020204" charset="-122"/>
                  <a:ea typeface="微软雅黑" panose="020B0503020204020204" charset="-122"/>
                  <a:cs typeface="msgothic"/>
                </a:rPr>
                <a:t>运行时 </a:t>
              </a:r>
              <a:r>
                <a:rPr lang="zh-CN" altLang="en-GB" sz="1800" b="1">
                  <a:latin typeface="微软雅黑" panose="020B0503020204020204" charset="-122"/>
                  <a:ea typeface="微软雅黑" panose="020B0503020204020204" charset="-122"/>
                  <a:cs typeface="msgothic"/>
                </a:rPr>
                <a:t>堆（</a:t>
              </a:r>
              <a:r>
                <a:rPr lang="en-GB" altLang="zh-CN" sz="1800" b="1">
                  <a:latin typeface="微软雅黑" panose="020B0503020204020204" charset="-122"/>
                  <a:ea typeface="微软雅黑" panose="020B0503020204020204" charset="-122"/>
                  <a:cs typeface="msgothic"/>
                </a:rPr>
                <a:t>heap</a:t>
              </a:r>
              <a:r>
                <a:rPr lang="zh-CN" altLang="en-GB" sz="1800" b="1">
                  <a:latin typeface="微软雅黑" panose="020B0503020204020204" charset="-122"/>
                  <a:ea typeface="微软雅黑" panose="020B0503020204020204" charset="-122"/>
                  <a:cs typeface="msgothic"/>
                </a:rPr>
                <a:t>）</a:t>
              </a:r>
            </a:p>
            <a:p>
              <a:pPr algn="ctr">
                <a:lnSpc>
                  <a:spcPct val="98000"/>
                </a:lnSpc>
              </a:pPr>
              <a:r>
                <a:rPr lang="en-GB" altLang="zh-CN" sz="1800" b="1">
                  <a:latin typeface="微软雅黑" panose="020B0503020204020204" charset="-122"/>
                  <a:ea typeface="微软雅黑" panose="020B0503020204020204" charset="-122"/>
                  <a:cs typeface="msgothic"/>
                </a:rPr>
                <a:t>(</a:t>
              </a:r>
              <a:r>
                <a:rPr lang="zh-CN" altLang="en-GB" sz="1800" b="1">
                  <a:latin typeface="微软雅黑" panose="020B0503020204020204" charset="-122"/>
                  <a:ea typeface="微软雅黑" panose="020B0503020204020204" charset="-122"/>
                  <a:cs typeface="msgothic"/>
                </a:rPr>
                <a:t>由</a:t>
              </a:r>
              <a:r>
                <a:rPr lang="en-GB" altLang="zh-CN" sz="1800" b="1">
                  <a:latin typeface="微软雅黑" panose="020B0503020204020204" charset="-122"/>
                  <a:ea typeface="微软雅黑" panose="020B0503020204020204" charset="-122"/>
                  <a:cs typeface="msgothic"/>
                </a:rPr>
                <a:t>malloc</a:t>
              </a:r>
              <a:r>
                <a:rPr lang="zh-CN" altLang="en-GB" sz="1800" b="1">
                  <a:latin typeface="微软雅黑" panose="020B0503020204020204" charset="-122"/>
                  <a:ea typeface="微软雅黑" panose="020B0503020204020204" charset="-122"/>
                  <a:cs typeface="msgothic"/>
                </a:rPr>
                <a:t>动态生成</a:t>
              </a:r>
              <a:r>
                <a:rPr lang="en-US" altLang="zh-CN" sz="1800" b="1">
                  <a:latin typeface="微软雅黑" panose="020B0503020204020204" charset="-122"/>
                  <a:ea typeface="微软雅黑" panose="020B0503020204020204" charset="-122"/>
                  <a:cs typeface="msgothic"/>
                </a:rPr>
                <a:t>&lt;128K</a:t>
              </a:r>
              <a:r>
                <a:rPr lang="en-GB" altLang="zh-CN" sz="1800" b="1">
                  <a:latin typeface="Calibri" panose="020F0502020204030204" pitchFamily="34" charset="0"/>
                  <a:ea typeface="微软雅黑" panose="020B0503020204020204" charset="-122"/>
                  <a:cs typeface="msgothic"/>
                </a:rPr>
                <a:t>)</a:t>
              </a:r>
            </a:p>
          </p:txBody>
        </p:sp>
        <p:sp>
          <p:nvSpPr>
            <p:cNvPr id="89" name="Line 19"/>
            <p:cNvSpPr>
              <a:spLocks noChangeShapeType="1"/>
            </p:cNvSpPr>
            <p:nvPr/>
          </p:nvSpPr>
          <p:spPr bwMode="auto">
            <a:xfrm flipV="1">
              <a:off x="8031491" y="3473450"/>
              <a:ext cx="1587" cy="407987"/>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0" name="Rectangle 20"/>
            <p:cNvSpPr>
              <a:spLocks noChangeArrowheads="1"/>
            </p:cNvSpPr>
            <p:nvPr/>
          </p:nvSpPr>
          <p:spPr bwMode="auto">
            <a:xfrm>
              <a:off x="6620203" y="1095375"/>
              <a:ext cx="2830513" cy="598487"/>
            </a:xfrm>
            <a:prstGeom prst="rect">
              <a:avLst/>
            </a:prstGeom>
            <a:solidFill>
              <a:srgbClr val="D5F1CF"/>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a:latin typeface="微软雅黑" panose="020B0503020204020204" charset="-122"/>
                  <a:ea typeface="微软雅黑" panose="020B0503020204020204" charset="-122"/>
                  <a:cs typeface="msgothic"/>
                </a:rPr>
                <a:t>用户栈（</a:t>
              </a:r>
              <a:r>
                <a:rPr lang="en-GB" altLang="zh-CN" sz="1800" b="1">
                  <a:latin typeface="微软雅黑" panose="020B0503020204020204" charset="-122"/>
                  <a:ea typeface="微软雅黑" panose="020B0503020204020204" charset="-122"/>
                  <a:cs typeface="msgothic"/>
                </a:rPr>
                <a:t>User stack</a:t>
              </a:r>
              <a:r>
                <a:rPr lang="zh-CN" altLang="en-GB" sz="1800" b="1">
                  <a:latin typeface="微软雅黑" panose="020B0503020204020204" charset="-122"/>
                  <a:ea typeface="微软雅黑" panose="020B0503020204020204" charset="-122"/>
                  <a:cs typeface="msgothic"/>
                </a:rPr>
                <a:t>）</a:t>
              </a:r>
            </a:p>
            <a:p>
              <a:pPr algn="ctr">
                <a:lnSpc>
                  <a:spcPct val="98000"/>
                </a:lnSpc>
              </a:pPr>
              <a:r>
                <a:rPr lang="zh-CN" altLang="en-US" sz="1800" b="1">
                  <a:latin typeface="Calibri" panose="020F0502020204030204" pitchFamily="34" charset="0"/>
                  <a:ea typeface="微软雅黑" panose="020B0503020204020204" charset="-122"/>
                  <a:cs typeface="msgothic"/>
                </a:rPr>
                <a:t>运行时创建</a:t>
              </a:r>
              <a:endParaRPr lang="zh-CN" altLang="en-GB" sz="1800" b="1">
                <a:latin typeface="Calibri" panose="020F0502020204030204" pitchFamily="34" charset="0"/>
                <a:ea typeface="微软雅黑" panose="020B0503020204020204" charset="-122"/>
                <a:cs typeface="msgothic"/>
              </a:endParaRPr>
            </a:p>
          </p:txBody>
        </p:sp>
        <p:sp>
          <p:nvSpPr>
            <p:cNvPr id="91" name="Line 21"/>
            <p:cNvSpPr>
              <a:spLocks noChangeShapeType="1"/>
            </p:cNvSpPr>
            <p:nvPr/>
          </p:nvSpPr>
          <p:spPr bwMode="auto">
            <a:xfrm flipV="1">
              <a:off x="8031491" y="2178050"/>
              <a:ext cx="1587" cy="246062"/>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2" name="Line 22"/>
            <p:cNvSpPr>
              <a:spLocks noChangeShapeType="1"/>
            </p:cNvSpPr>
            <p:nvPr/>
          </p:nvSpPr>
          <p:spPr bwMode="auto">
            <a:xfrm>
              <a:off x="8031491" y="1693862"/>
              <a:ext cx="1587" cy="242888"/>
            </a:xfrm>
            <a:prstGeom prst="line">
              <a:avLst/>
            </a:prstGeom>
            <a:noFill/>
            <a:ln w="3240">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93" name="Rectangle 23"/>
            <p:cNvSpPr>
              <a:spLocks noChangeArrowheads="1"/>
            </p:cNvSpPr>
            <p:nvPr/>
          </p:nvSpPr>
          <p:spPr bwMode="auto">
            <a:xfrm>
              <a:off x="6620203" y="5975350"/>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a:latin typeface="微软雅黑" panose="020B0503020204020204" charset="-122"/>
                  <a:ea typeface="微软雅黑" panose="020B0503020204020204" charset="-122"/>
                  <a:cs typeface="msgothic"/>
                </a:rPr>
                <a:t>未使用</a:t>
              </a:r>
            </a:p>
          </p:txBody>
        </p:sp>
        <p:sp>
          <p:nvSpPr>
            <p:cNvPr id="94" name="Text Box 24"/>
            <p:cNvSpPr txBox="1">
              <a:spLocks noChangeArrowheads="1"/>
            </p:cNvSpPr>
            <p:nvPr/>
          </p:nvSpPr>
          <p:spPr bwMode="auto">
            <a:xfrm>
              <a:off x="6342049" y="6207125"/>
              <a:ext cx="335647" cy="365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en-GB" altLang="zh-CN" sz="1800" b="1">
                  <a:latin typeface="Arial Black" panose="020B0A04020102020204" pitchFamily="34" charset="0"/>
                  <a:ea typeface="msgothic"/>
                  <a:cs typeface="msgothic"/>
                </a:rPr>
                <a:t>0</a:t>
              </a:r>
            </a:p>
          </p:txBody>
        </p:sp>
        <p:sp>
          <p:nvSpPr>
            <p:cNvPr id="95" name="Rectangle 34"/>
            <p:cNvSpPr>
              <a:spLocks noChangeArrowheads="1"/>
            </p:cNvSpPr>
            <p:nvPr/>
          </p:nvSpPr>
          <p:spPr bwMode="auto">
            <a:xfrm>
              <a:off x="6620203" y="4598987"/>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GB" sz="1800" b="1" dirty="0">
                  <a:latin typeface="微软雅黑" panose="020B0503020204020204" charset="-122"/>
                  <a:ea typeface="微软雅黑" panose="020B050302020402020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1800" b="1" dirty="0">
                  <a:latin typeface="微软雅黑" panose="020B0503020204020204" charset="-122"/>
                  <a:ea typeface="微软雅黑" panose="020B0503020204020204" charset="-122"/>
                  <a:cs typeface="msgothic"/>
                </a:rPr>
                <a:t>(.data, .</a:t>
              </a:r>
              <a:r>
                <a:rPr lang="en-GB" altLang="zh-CN" sz="1800" b="1" dirty="0" err="1">
                  <a:latin typeface="微软雅黑" panose="020B0503020204020204" charset="-122"/>
                  <a:ea typeface="微软雅黑" panose="020B0503020204020204" charset="-122"/>
                  <a:cs typeface="msgothic"/>
                </a:rPr>
                <a:t>bss</a:t>
              </a:r>
              <a:r>
                <a:rPr lang="en-GB" altLang="zh-CN" sz="1800" b="1" dirty="0">
                  <a:latin typeface="微软雅黑" panose="020B0503020204020204" charset="-122"/>
                  <a:ea typeface="微软雅黑" panose="020B0503020204020204" charset="-122"/>
                  <a:cs typeface="msgothic"/>
                </a:rPr>
                <a:t>)</a:t>
              </a:r>
            </a:p>
          </p:txBody>
        </p:sp>
        <p:sp>
          <p:nvSpPr>
            <p:cNvPr id="96" name="Rectangle 35"/>
            <p:cNvSpPr>
              <a:spLocks noChangeArrowheads="1"/>
            </p:cNvSpPr>
            <p:nvPr/>
          </p:nvSpPr>
          <p:spPr bwMode="auto">
            <a:xfrm>
              <a:off x="6620203" y="5264150"/>
              <a:ext cx="2830513" cy="711200"/>
            </a:xfrm>
            <a:prstGeom prst="rect">
              <a:avLst/>
            </a:prstGeom>
            <a:solidFill>
              <a:srgbClr val="F6F5BD"/>
            </a:solidFill>
            <a:ln w="3240">
              <a:solidFill>
                <a:schemeClr val="tx1"/>
              </a:solidFill>
              <a:miter lim="800000"/>
            </a:ln>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pPr>
              <a:r>
                <a:rPr lang="zh-CN" altLang="en-GB" sz="1800" b="1" dirty="0">
                  <a:latin typeface="微软雅黑" panose="020B0503020204020204" charset="-122"/>
                  <a:ea typeface="微软雅黑" panose="020B0503020204020204" charset="-122"/>
                  <a:cs typeface="msgothic"/>
                </a:rPr>
                <a:t>只读代码段</a:t>
              </a:r>
            </a:p>
            <a:p>
              <a:pPr algn="ctr">
                <a:lnSpc>
                  <a:spcPct val="98000"/>
                </a:lnSpc>
              </a:pP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init</a:t>
              </a:r>
              <a:r>
                <a:rPr lang="en-GB" altLang="zh-CN" sz="1800" b="1" dirty="0">
                  <a:latin typeface="微软雅黑" panose="020B0503020204020204" charset="-122"/>
                  <a:ea typeface="微软雅黑" panose="020B0503020204020204" charset="-122"/>
                  <a:cs typeface="msgothic"/>
                </a:rPr>
                <a:t>, .text</a:t>
              </a:r>
              <a:r>
                <a:rPr lang="en-GB" altLang="zh-CN" sz="1800" b="1" dirty="0">
                  <a:latin typeface="Calibri" panose="020F0502020204030204" pitchFamily="34" charset="0"/>
                  <a:ea typeface="微软雅黑" panose="020B0503020204020204" charset="-122"/>
                  <a:cs typeface="msgothic"/>
                </a:rPr>
                <a:t>, </a:t>
              </a:r>
              <a:r>
                <a:rPr lang="en-GB" altLang="zh-CN" sz="1800" b="1" dirty="0">
                  <a:latin typeface="微软雅黑" panose="020B0503020204020204" charset="-122"/>
                  <a:ea typeface="微软雅黑" panose="020B0503020204020204" charset="-122"/>
                  <a:cs typeface="msgothic"/>
                </a:rPr>
                <a:t>.</a:t>
              </a:r>
              <a:r>
                <a:rPr lang="en-GB" altLang="zh-CN" sz="1800" b="1" dirty="0" err="1">
                  <a:latin typeface="微软雅黑" panose="020B0503020204020204" charset="-122"/>
                  <a:ea typeface="微软雅黑" panose="020B0503020204020204" charset="-122"/>
                  <a:cs typeface="msgothic"/>
                </a:rPr>
                <a:t>rodata</a:t>
              </a:r>
              <a:r>
                <a:rPr lang="en-GB" altLang="zh-CN" sz="1800" b="1" dirty="0">
                  <a:latin typeface="Calibri" panose="020F0502020204030204" pitchFamily="34" charset="0"/>
                  <a:ea typeface="微软雅黑" panose="020B0503020204020204" charset="-122"/>
                  <a:cs typeface="msgothic"/>
                </a:rPr>
                <a:t>)</a:t>
              </a:r>
            </a:p>
          </p:txBody>
        </p:sp>
        <p:grpSp>
          <p:nvGrpSpPr>
            <p:cNvPr id="97" name="Group 24"/>
            <p:cNvGrpSpPr/>
            <p:nvPr/>
          </p:nvGrpSpPr>
          <p:grpSpPr bwMode="auto">
            <a:xfrm>
              <a:off x="9484053" y="4675187"/>
              <a:ext cx="1071563" cy="1327150"/>
              <a:chOff x="4956" y="3074"/>
              <a:chExt cx="675" cy="836"/>
            </a:xfrm>
          </p:grpSpPr>
          <p:sp>
            <p:nvSpPr>
              <p:cNvPr id="98" name="AutoShape 36"/>
              <p:cNvSpPr/>
              <p:nvPr/>
            </p:nvSpPr>
            <p:spPr bwMode="auto">
              <a:xfrm>
                <a:off x="4956" y="3094"/>
                <a:ext cx="140" cy="816"/>
              </a:xfrm>
              <a:prstGeom prst="rightBrace">
                <a:avLst>
                  <a:gd name="adj1" fmla="val 48571"/>
                  <a:gd name="adj2" fmla="val 50000"/>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800" b="1">
                  <a:latin typeface="Arial Narrow" panose="020B0606020202030204" pitchFamily="34" charset="0"/>
                </a:endParaRPr>
              </a:p>
            </p:txBody>
          </p:sp>
          <p:sp>
            <p:nvSpPr>
              <p:cNvPr id="99" name="Text Box 37"/>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8000"/>
                  </a:lnSpc>
                </a:pPr>
                <a:r>
                  <a:rPr lang="zh-CN" altLang="en-GB" sz="1800" b="1">
                    <a:solidFill>
                      <a:srgbClr val="FF0000"/>
                    </a:solidFill>
                    <a:latin typeface="Calibri" panose="020F0502020204030204" pitchFamily="34" charset="0"/>
                    <a:ea typeface="微软雅黑" panose="020B0503020204020204" charset="-122"/>
                    <a:cs typeface="msgothic"/>
                  </a:rPr>
                  <a:t>从可执行文件装入</a:t>
                </a:r>
              </a:p>
            </p:txBody>
          </p:sp>
        </p:grpSp>
      </p:grpSp>
      <p:sp>
        <p:nvSpPr>
          <p:cNvPr id="102" name="Text Box 31"/>
          <p:cNvSpPr txBox="1">
            <a:spLocks noChangeArrowheads="1"/>
          </p:cNvSpPr>
          <p:nvPr/>
        </p:nvSpPr>
        <p:spPr bwMode="auto">
          <a:xfrm>
            <a:off x="4349639" y="1195139"/>
            <a:ext cx="1452940"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0xC0000000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03" name="Text Box 32"/>
          <p:cNvSpPr txBox="1">
            <a:spLocks noChangeArrowheads="1"/>
          </p:cNvSpPr>
          <p:nvPr/>
        </p:nvSpPr>
        <p:spPr bwMode="auto">
          <a:xfrm>
            <a:off x="4343400" y="6255464"/>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0x08048000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US" altLang="zh-CN" sz="1600" b="1" dirty="0">
              <a:solidFill>
                <a:srgbClr val="00B050"/>
              </a:solidFill>
              <a:latin typeface="微软雅黑" panose="020B0503020204020204" charset="-122"/>
              <a:ea typeface="微软雅黑" panose="020B0503020204020204" charset="-122"/>
              <a:cs typeface="msgothic"/>
            </a:endParaRPr>
          </a:p>
        </p:txBody>
      </p:sp>
      <p:sp>
        <p:nvSpPr>
          <p:cNvPr id="107" name="Line 43"/>
          <p:cNvSpPr>
            <a:spLocks noChangeShapeType="1"/>
          </p:cNvSpPr>
          <p:nvPr/>
        </p:nvSpPr>
        <p:spPr bwMode="auto">
          <a:xfrm>
            <a:off x="5045647" y="3036022"/>
            <a:ext cx="650219" cy="281145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AutoShape 41"/>
          <p:cNvSpPr/>
          <p:nvPr/>
        </p:nvSpPr>
        <p:spPr bwMode="auto">
          <a:xfrm>
            <a:off x="5277774" y="4665220"/>
            <a:ext cx="284826" cy="877456"/>
          </a:xfrm>
          <a:prstGeom prst="rightBrace">
            <a:avLst>
              <a:gd name="adj1" fmla="val 23394"/>
              <a:gd name="adj2" fmla="val 50000"/>
            </a:avLst>
          </a:prstGeom>
          <a:noFill/>
          <a:ln w="38100">
            <a:solidFill>
              <a:srgbClr val="0066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Line 40"/>
          <p:cNvSpPr>
            <a:spLocks noChangeShapeType="1"/>
          </p:cNvSpPr>
          <p:nvPr/>
        </p:nvSpPr>
        <p:spPr bwMode="auto">
          <a:xfrm flipV="1">
            <a:off x="5393988" y="5202951"/>
            <a:ext cx="329226" cy="15875"/>
          </a:xfrm>
          <a:prstGeom prst="line">
            <a:avLst/>
          </a:prstGeom>
          <a:noFill/>
          <a:ln w="38100">
            <a:solidFill>
              <a:srgbClr val="0066CC"/>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 name="Rectangle 2"/>
          <p:cNvSpPr txBox="1">
            <a:spLocks noChangeArrowheads="1"/>
          </p:cNvSpPr>
          <p:nvPr/>
        </p:nvSpPr>
        <p:spPr bwMode="auto">
          <a:xfrm>
            <a:off x="-33251" y="152400"/>
            <a:ext cx="8991600" cy="543739"/>
          </a:xfrm>
          <a:prstGeom prst="rect">
            <a:avLst/>
          </a:prstGeom>
          <a:noFill/>
          <a:ln w="9525">
            <a:noFill/>
            <a:miter lim="800000"/>
          </a:ln>
          <a:effectLst/>
        </p:spPr>
        <p:txBody>
          <a:bodyPr vert="horz" wrap="square" lIns="63500" tIns="25400" rIns="63500" bIns="25400" numCol="1" anchor="t" anchorCtr="0" compatLnSpc="1">
            <a:spAutoFit/>
          </a:bodyPr>
          <a:lst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a:lstStyle>
          <a:p>
            <a:pPr algn="ctr"/>
            <a:r>
              <a:rPr lang="zh-CN" altLang="en-US" sz="3200" b="1" kern="0" dirty="0">
                <a:solidFill>
                  <a:srgbClr val="0070C0"/>
                </a:solidFill>
                <a:latin typeface="黑体" panose="02010609060101010101" pitchFamily="49" charset="-122"/>
                <a:ea typeface="黑体" panose="02010609060101010101" pitchFamily="49" charset="-122"/>
              </a:rPr>
              <a:t>源程序、目标文件、执行程序、虚拟内存映像</a:t>
            </a:r>
          </a:p>
        </p:txBody>
      </p:sp>
      <p:sp>
        <p:nvSpPr>
          <p:cNvPr id="115" name="Text Box 31"/>
          <p:cNvSpPr txBox="1">
            <a:spLocks noChangeArrowheads="1"/>
          </p:cNvSpPr>
          <p:nvPr/>
        </p:nvSpPr>
        <p:spPr bwMode="auto">
          <a:xfrm>
            <a:off x="8251253" y="1271339"/>
            <a:ext cx="816547"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2</a:t>
            </a:r>
            <a:r>
              <a:rPr lang="en-US" altLang="zh-CN" sz="1600" b="1" baseline="30000" dirty="0">
                <a:solidFill>
                  <a:srgbClr val="00B050"/>
                </a:solidFill>
                <a:latin typeface="微软雅黑" panose="020B0503020204020204" charset="-122"/>
                <a:ea typeface="微软雅黑" panose="020B0503020204020204" charset="-122"/>
                <a:cs typeface="msgothic"/>
              </a:rPr>
              <a:t>48</a:t>
            </a:r>
            <a:r>
              <a:rPr lang="en-US" altLang="zh-CN" sz="1600" b="1" dirty="0">
                <a:solidFill>
                  <a:srgbClr val="00B050"/>
                </a:solidFill>
                <a:latin typeface="微软雅黑" panose="020B0503020204020204" charset="-122"/>
                <a:ea typeface="微软雅黑" panose="020B0503020204020204" charset="-122"/>
                <a:cs typeface="msgothic"/>
              </a:rPr>
              <a:t>-1  </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64</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16" name="Text Box 32"/>
          <p:cNvSpPr txBox="1">
            <a:spLocks noChangeArrowheads="1"/>
          </p:cNvSpPr>
          <p:nvPr/>
        </p:nvSpPr>
        <p:spPr bwMode="auto">
          <a:xfrm>
            <a:off x="8107956" y="6224339"/>
            <a:ext cx="1188444"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0x400000</a:t>
            </a:r>
          </a:p>
          <a:p>
            <a:pPr>
              <a:lnSpc>
                <a:spcPct val="94000"/>
              </a:lnSpc>
            </a:pPr>
            <a:r>
              <a:rPr lang="en-US" altLang="zh-CN" sz="1600" b="1" dirty="0">
                <a:solidFill>
                  <a:srgbClr val="00B050"/>
                </a:solidFill>
                <a:latin typeface="微软雅黑" panose="020B0503020204020204" charset="-122"/>
                <a:ea typeface="微软雅黑" panose="020B0503020204020204" charset="-122"/>
                <a:cs typeface="msgothic"/>
              </a:rPr>
              <a:t>64</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
        <p:nvSpPr>
          <p:cNvPr id="117" name="Text Box 31"/>
          <p:cNvSpPr txBox="1">
            <a:spLocks noChangeArrowheads="1"/>
          </p:cNvSpPr>
          <p:nvPr/>
        </p:nvSpPr>
        <p:spPr bwMode="auto">
          <a:xfrm>
            <a:off x="4554468" y="3322979"/>
            <a:ext cx="1441718" cy="55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0x40000000</a:t>
            </a:r>
          </a:p>
          <a:p>
            <a:pPr>
              <a:lnSpc>
                <a:spcPct val="94000"/>
              </a:lnSpc>
            </a:pPr>
            <a:r>
              <a:rPr lang="en-GB" altLang="zh-CN" sz="1600" b="1" dirty="0">
                <a:solidFill>
                  <a:srgbClr val="00B050"/>
                </a:solidFill>
                <a:latin typeface="微软雅黑" panose="020B0503020204020204" charset="-122"/>
                <a:ea typeface="微软雅黑" panose="020B0503020204020204" charset="-122"/>
                <a:cs typeface="msgothic"/>
              </a:rPr>
              <a:t>32</a:t>
            </a:r>
            <a:r>
              <a:rPr lang="zh-CN" altLang="en-US" sz="1600" b="1" dirty="0">
                <a:solidFill>
                  <a:srgbClr val="00B050"/>
                </a:solidFill>
                <a:latin typeface="微软雅黑" panose="020B0503020204020204" charset="-122"/>
                <a:ea typeface="微软雅黑" panose="020B0503020204020204" charset="-122"/>
                <a:cs typeface="msgothic"/>
              </a:rPr>
              <a:t>位</a:t>
            </a:r>
            <a:endParaRPr lang="en-GB" altLang="zh-CN" sz="1600" b="1" dirty="0">
              <a:solidFill>
                <a:srgbClr val="00B050"/>
              </a:solidFill>
              <a:latin typeface="微软雅黑" panose="020B0503020204020204" charset="-122"/>
              <a:ea typeface="微软雅黑" panose="020B0503020204020204" charset="-122"/>
              <a:cs typeface="ms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3B5256A-1FD6-415E-9655-060A8515E344}"/>
              </a:ext>
            </a:extLst>
          </p:cNvPr>
          <p:cNvSpPr>
            <a:spLocks noGrp="1"/>
          </p:cNvSpPr>
          <p:nvPr>
            <p:ph idx="1"/>
          </p:nvPr>
        </p:nvSpPr>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如何打包程序员常用的函数</a:t>
            </a:r>
            <a:r>
              <a:rPr lang="en-GB" altLang="zh-CN"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t>Math</a:t>
            </a:r>
            <a:r>
              <a:rPr lang="zh-CN" altLang="en-US" dirty="0"/>
              <a:t>、</a:t>
            </a:r>
            <a:r>
              <a:rPr lang="en-GB" altLang="zh-CN" dirty="0"/>
              <a:t>I/O</a:t>
            </a:r>
            <a:r>
              <a:rPr lang="zh-CN" altLang="en-US" dirty="0"/>
              <a:t>、存储管理、串处理</a:t>
            </a:r>
            <a:r>
              <a:rPr lang="en-GB" altLang="zh-CN" dirty="0"/>
              <a:t>,</a:t>
            </a:r>
            <a:r>
              <a:rPr lang="zh-CN" altLang="en-US" dirty="0"/>
              <a:t>等等。</a:t>
            </a:r>
            <a:endParaRPr lang="en-US" altLang="zh-CN"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尴尬，考虑到目前的链接器框架</a:t>
            </a:r>
            <a:r>
              <a:rPr lang="en-GB" altLang="zh-CN"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990000"/>
                </a:solidFill>
              </a:rPr>
              <a:t>选择</a:t>
            </a:r>
            <a:r>
              <a:rPr lang="en-GB" altLang="zh-CN" b="1" dirty="0">
                <a:solidFill>
                  <a:srgbClr val="990000"/>
                </a:solidFill>
              </a:rPr>
              <a:t> 1:</a:t>
            </a:r>
            <a:r>
              <a:rPr lang="zh-CN" altLang="en-US" dirty="0"/>
              <a:t>将所有函数都放入一个源文件中</a:t>
            </a:r>
            <a:endParaRPr lang="en-GB" altLang="zh-CN"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程序员将大目标文件链接到他们的程序中</a:t>
            </a:r>
            <a:endParaRPr lang="en-GB" altLang="zh-CN"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时间和空间效率低下</a:t>
            </a:r>
            <a:endParaRPr lang="en-GB" altLang="zh-CN"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solidFill>
                  <a:srgbClr val="990000"/>
                </a:solidFill>
              </a:rPr>
              <a:t>选择</a:t>
            </a:r>
            <a:r>
              <a:rPr lang="en-GB" altLang="zh-CN" b="1" dirty="0">
                <a:solidFill>
                  <a:srgbClr val="990000"/>
                </a:solidFill>
              </a:rPr>
              <a:t> 2:</a:t>
            </a:r>
            <a:r>
              <a:rPr lang="zh-CN" altLang="en-US" dirty="0"/>
              <a:t>将每个函数放在一个单独的源文件中</a:t>
            </a:r>
            <a:endParaRPr lang="en-GB" altLang="zh-CN"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程序员明确地将适当的二进制文件链接到他们的程序中</a:t>
            </a:r>
            <a:endParaRPr lang="en-GB" altLang="zh-CN" dirty="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更高效，但对程序员来说是负担</a:t>
            </a:r>
            <a:endParaRPr lang="en-GB" altLang="zh-CN" dirty="0"/>
          </a:p>
          <a:p>
            <a:endParaRPr lang="zh-CN" altLang="en-US" dirty="0"/>
          </a:p>
        </p:txBody>
      </p:sp>
      <p:sp>
        <p:nvSpPr>
          <p:cNvPr id="3" name="标题 2">
            <a:extLst>
              <a:ext uri="{FF2B5EF4-FFF2-40B4-BE49-F238E27FC236}">
                <a16:creationId xmlns:a16="http://schemas.microsoft.com/office/drawing/2014/main" id="{42823FB5-121D-4076-90A7-6DEBCC4CFAA9}"/>
              </a:ext>
            </a:extLst>
          </p:cNvPr>
          <p:cNvSpPr>
            <a:spLocks noGrp="1"/>
          </p:cNvSpPr>
          <p:nvPr>
            <p:ph type="title"/>
          </p:nvPr>
        </p:nvSpPr>
        <p:spPr/>
        <p:txBody>
          <a:bodyPr/>
          <a:lstStyle/>
          <a:p>
            <a:r>
              <a:rPr lang="zh-CN" altLang="en-US" dirty="0"/>
              <a:t>常用函数打包</a:t>
            </a:r>
          </a:p>
        </p:txBody>
      </p:sp>
    </p:spTree>
    <p:extLst>
      <p:ext uri="{BB962C8B-B14F-4D97-AF65-F5344CB8AC3E}">
        <p14:creationId xmlns:p14="http://schemas.microsoft.com/office/powerpoint/2010/main" val="2406620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287E1A0-9B65-409F-A3F8-0111112CE428}"/>
              </a:ext>
            </a:extLst>
          </p:cNvPr>
          <p:cNvSpPr>
            <a:spLocks noGrp="1"/>
          </p:cNvSpPr>
          <p:nvPr>
            <p:ph idx="1"/>
          </p:nvPr>
        </p:nvSpPr>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solidFill>
                  <a:srgbClr val="990000"/>
                </a:solidFill>
              </a:rPr>
              <a:t>静态库</a:t>
            </a:r>
            <a:r>
              <a:rPr lang="en-GB" altLang="zh-CN" dirty="0">
                <a:solidFill>
                  <a:srgbClr val="990000"/>
                </a:solidFill>
              </a:rPr>
              <a:t> </a:t>
            </a:r>
            <a:r>
              <a:rPr lang="en-GB" altLang="zh-CN" dirty="0"/>
              <a:t>(.</a:t>
            </a:r>
            <a:r>
              <a:rPr lang="en-GB" altLang="zh-CN" dirty="0">
                <a:latin typeface="Courier New" pitchFamily="49" charset="0"/>
              </a:rPr>
              <a:t>a</a:t>
            </a:r>
            <a:r>
              <a:rPr lang="en-GB" altLang="zh-CN" dirty="0"/>
              <a:t> </a:t>
            </a:r>
            <a:r>
              <a:rPr lang="zh-CN" altLang="en-US" dirty="0">
                <a:solidFill>
                  <a:srgbClr val="000004"/>
                </a:solidFill>
              </a:rPr>
              <a:t>存档文件</a:t>
            </a:r>
            <a:r>
              <a:rPr lang="en-GB" altLang="zh-CN"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将多个相关的可重定位目标文件连接到一个带有索引的单个文件</a:t>
            </a:r>
            <a:endParaRPr lang="en-GB" altLang="zh-CN"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增强链接器通过查找一个或多个存档文件中的符号来解析尚未解析的外部引用</a:t>
            </a:r>
            <a:endParaRPr lang="en-GB" altLang="zh-CN" dirty="0"/>
          </a:p>
          <a:p>
            <a:pPr lvl="1">
              <a:buSzPct val="75000"/>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如果存档的一个成员文件解析了符号引用，就把它链接到 可执行文件中</a:t>
            </a:r>
            <a:endParaRPr lang="en-GB" altLang="zh-CN" dirty="0"/>
          </a:p>
          <a:p>
            <a:endParaRPr lang="zh-CN" altLang="en-US" dirty="0"/>
          </a:p>
        </p:txBody>
      </p:sp>
      <p:sp>
        <p:nvSpPr>
          <p:cNvPr id="3" name="标题 2">
            <a:extLst>
              <a:ext uri="{FF2B5EF4-FFF2-40B4-BE49-F238E27FC236}">
                <a16:creationId xmlns:a16="http://schemas.microsoft.com/office/drawing/2014/main" id="{F36EA25B-14AC-41E0-BE77-D5FA030A2090}"/>
              </a:ext>
            </a:extLst>
          </p:cNvPr>
          <p:cNvSpPr>
            <a:spLocks noGrp="1"/>
          </p:cNvSpPr>
          <p:nvPr>
            <p:ph type="title"/>
          </p:nvPr>
        </p:nvSpPr>
        <p:spPr/>
        <p:txBody>
          <a:bodyPr/>
          <a:lstStyle/>
          <a:p>
            <a:r>
              <a:rPr lang="zh-CN" altLang="en-US" dirty="0"/>
              <a:t>传统的解决方案</a:t>
            </a:r>
            <a:r>
              <a:rPr lang="en-GB" altLang="zh-CN" dirty="0"/>
              <a:t>:</a:t>
            </a:r>
            <a:r>
              <a:rPr lang="zh-CN" altLang="en-US" dirty="0"/>
              <a:t>静态库</a:t>
            </a:r>
          </a:p>
        </p:txBody>
      </p:sp>
    </p:spTree>
    <p:extLst>
      <p:ext uri="{BB962C8B-B14F-4D97-AF65-F5344CB8AC3E}">
        <p14:creationId xmlns:p14="http://schemas.microsoft.com/office/powerpoint/2010/main" val="1521255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59EB19-4B17-4556-80AE-06FDCDDD6742}"/>
              </a:ext>
            </a:extLst>
          </p:cNvPr>
          <p:cNvSpPr>
            <a:spLocks noGrp="1"/>
          </p:cNvSpPr>
          <p:nvPr>
            <p:ph idx="1"/>
          </p:nvPr>
        </p:nvSpPr>
        <p:spPr/>
        <p:txBody>
          <a:bodyPr/>
          <a:lstStyle/>
          <a:p>
            <a:pPr marL="0" indent="0">
              <a:buNone/>
            </a:pPr>
            <a:r>
              <a:rPr lang="en-US" altLang="zh-CN" dirty="0"/>
              <a:t> </a:t>
            </a:r>
            <a:endParaRPr lang="zh-CN" altLang="en-US" dirty="0"/>
          </a:p>
        </p:txBody>
      </p:sp>
      <p:sp>
        <p:nvSpPr>
          <p:cNvPr id="3" name="标题 2">
            <a:extLst>
              <a:ext uri="{FF2B5EF4-FFF2-40B4-BE49-F238E27FC236}">
                <a16:creationId xmlns:a16="http://schemas.microsoft.com/office/drawing/2014/main" id="{D456132F-D2D4-471C-B5C9-8651466C280B}"/>
              </a:ext>
            </a:extLst>
          </p:cNvPr>
          <p:cNvSpPr>
            <a:spLocks noGrp="1"/>
          </p:cNvSpPr>
          <p:nvPr>
            <p:ph type="title"/>
          </p:nvPr>
        </p:nvSpPr>
        <p:spPr/>
        <p:txBody>
          <a:bodyPr/>
          <a:lstStyle/>
          <a:p>
            <a:r>
              <a:rPr lang="zh-CN" altLang="en-US" dirty="0"/>
              <a:t>创建静态库</a:t>
            </a:r>
          </a:p>
        </p:txBody>
      </p:sp>
      <p:grpSp>
        <p:nvGrpSpPr>
          <p:cNvPr id="5" name="组合 4">
            <a:extLst>
              <a:ext uri="{FF2B5EF4-FFF2-40B4-BE49-F238E27FC236}">
                <a16:creationId xmlns:a16="http://schemas.microsoft.com/office/drawing/2014/main" id="{BE90AC9F-2038-4BD5-A7DF-BD1AD3576D73}"/>
              </a:ext>
            </a:extLst>
          </p:cNvPr>
          <p:cNvGrpSpPr/>
          <p:nvPr/>
        </p:nvGrpSpPr>
        <p:grpSpPr>
          <a:xfrm>
            <a:off x="306385" y="1566937"/>
            <a:ext cx="7089973" cy="1766537"/>
            <a:chOff x="306385" y="1566937"/>
            <a:chExt cx="7089973" cy="1766537"/>
          </a:xfrm>
        </p:grpSpPr>
        <p:sp>
          <p:nvSpPr>
            <p:cNvPr id="6" name="Line 2">
              <a:extLst>
                <a:ext uri="{FF2B5EF4-FFF2-40B4-BE49-F238E27FC236}">
                  <a16:creationId xmlns:a16="http://schemas.microsoft.com/office/drawing/2014/main" id="{87440181-9092-48BA-BD31-A83BEA180B6D}"/>
                </a:ext>
              </a:extLst>
            </p:cNvPr>
            <p:cNvSpPr>
              <a:spLocks noChangeShapeType="1"/>
            </p:cNvSpPr>
            <p:nvPr/>
          </p:nvSpPr>
          <p:spPr bwMode="auto">
            <a:xfrm>
              <a:off x="1217953" y="1871737"/>
              <a:ext cx="2111" cy="381000"/>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Rectangle 3">
              <a:extLst>
                <a:ext uri="{FF2B5EF4-FFF2-40B4-BE49-F238E27FC236}">
                  <a16:creationId xmlns:a16="http://schemas.microsoft.com/office/drawing/2014/main" id="{43D3EA32-7837-41FA-BCE8-2CB79955B435}"/>
                </a:ext>
              </a:extLst>
            </p:cNvPr>
            <p:cNvSpPr>
              <a:spLocks noChangeArrowheads="1"/>
            </p:cNvSpPr>
            <p:nvPr/>
          </p:nvSpPr>
          <p:spPr bwMode="auto">
            <a:xfrm>
              <a:off x="306385" y="2241625"/>
              <a:ext cx="1823136" cy="391046"/>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翻</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编译器</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 Box 4">
              <a:extLst>
                <a:ext uri="{FF2B5EF4-FFF2-40B4-BE49-F238E27FC236}">
                  <a16:creationId xmlns:a16="http://schemas.microsoft.com/office/drawing/2014/main" id="{12A66CAA-653C-4843-8538-DEFEFA0B8E2F}"/>
                </a:ext>
              </a:extLst>
            </p:cNvPr>
            <p:cNvSpPr txBox="1">
              <a:spLocks noChangeArrowheads="1"/>
            </p:cNvSpPr>
            <p:nvPr/>
          </p:nvSpPr>
          <p:spPr bwMode="auto">
            <a:xfrm>
              <a:off x="521616" y="1566937"/>
              <a:ext cx="771663"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黑体" panose="02010609060101010101" pitchFamily="49" charset="-122"/>
                  <a:cs typeface="Times New Roman" panose="02020603050405020304" pitchFamily="18" charset="0"/>
                </a:rPr>
                <a:t>atoi.c</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5">
              <a:extLst>
                <a:ext uri="{FF2B5EF4-FFF2-40B4-BE49-F238E27FC236}">
                  <a16:creationId xmlns:a16="http://schemas.microsoft.com/office/drawing/2014/main" id="{FE4369E1-8AED-4DAA-BA80-27B213F29F03}"/>
                </a:ext>
              </a:extLst>
            </p:cNvPr>
            <p:cNvSpPr txBox="1">
              <a:spLocks noChangeArrowheads="1"/>
            </p:cNvSpPr>
            <p:nvPr/>
          </p:nvSpPr>
          <p:spPr bwMode="auto">
            <a:xfrm>
              <a:off x="766389" y="2938537"/>
              <a:ext cx="786090"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atoi.o</a:t>
              </a:r>
            </a:p>
          </p:txBody>
        </p:sp>
        <p:sp>
          <p:nvSpPr>
            <p:cNvPr id="10" name="Rectangle 6">
              <a:extLst>
                <a:ext uri="{FF2B5EF4-FFF2-40B4-BE49-F238E27FC236}">
                  <a16:creationId xmlns:a16="http://schemas.microsoft.com/office/drawing/2014/main" id="{83BB4BCF-42F8-40B4-9110-5448E388F97D}"/>
                </a:ext>
              </a:extLst>
            </p:cNvPr>
            <p:cNvSpPr>
              <a:spLocks noChangeArrowheads="1"/>
            </p:cNvSpPr>
            <p:nvPr/>
          </p:nvSpPr>
          <p:spPr bwMode="auto">
            <a:xfrm>
              <a:off x="2534662" y="2241625"/>
              <a:ext cx="1823136" cy="391046"/>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翻译器</a:t>
              </a:r>
              <a:endParaRPr lang="en-GB" altLang="zh-CN"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Text Box 7">
              <a:extLst>
                <a:ext uri="{FF2B5EF4-FFF2-40B4-BE49-F238E27FC236}">
                  <a16:creationId xmlns:a16="http://schemas.microsoft.com/office/drawing/2014/main" id="{6AE9C234-943A-4DED-BB57-A6800203CE92}"/>
                </a:ext>
              </a:extLst>
            </p:cNvPr>
            <p:cNvSpPr txBox="1">
              <a:spLocks noChangeArrowheads="1"/>
            </p:cNvSpPr>
            <p:nvPr/>
          </p:nvSpPr>
          <p:spPr bwMode="auto">
            <a:xfrm>
              <a:off x="2549433" y="1566937"/>
              <a:ext cx="999289"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printf.c</a:t>
              </a:r>
            </a:p>
          </p:txBody>
        </p:sp>
        <p:sp>
          <p:nvSpPr>
            <p:cNvPr id="12" name="Text Box 8">
              <a:extLst>
                <a:ext uri="{FF2B5EF4-FFF2-40B4-BE49-F238E27FC236}">
                  <a16:creationId xmlns:a16="http://schemas.microsoft.com/office/drawing/2014/main" id="{518FFBA1-4C95-417F-9929-E0DD72CBB996}"/>
                </a:ext>
              </a:extLst>
            </p:cNvPr>
            <p:cNvSpPr txBox="1">
              <a:spLocks noChangeArrowheads="1"/>
            </p:cNvSpPr>
            <p:nvPr/>
          </p:nvSpPr>
          <p:spPr bwMode="auto">
            <a:xfrm>
              <a:off x="2574755" y="2938537"/>
              <a:ext cx="1013717"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printf.o</a:t>
              </a:r>
            </a:p>
          </p:txBody>
        </p:sp>
        <p:sp>
          <p:nvSpPr>
            <p:cNvPr id="13" name="Line 9">
              <a:extLst>
                <a:ext uri="{FF2B5EF4-FFF2-40B4-BE49-F238E27FC236}">
                  <a16:creationId xmlns:a16="http://schemas.microsoft.com/office/drawing/2014/main" id="{262866C5-0F1E-4C54-A9E1-74850DC952A3}"/>
                </a:ext>
              </a:extLst>
            </p:cNvPr>
            <p:cNvSpPr>
              <a:spLocks noChangeShapeType="1"/>
            </p:cNvSpPr>
            <p:nvPr/>
          </p:nvSpPr>
          <p:spPr bwMode="auto">
            <a:xfrm>
              <a:off x="3446230" y="1871737"/>
              <a:ext cx="2111" cy="381000"/>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Line 10">
              <a:extLst>
                <a:ext uri="{FF2B5EF4-FFF2-40B4-BE49-F238E27FC236}">
                  <a16:creationId xmlns:a16="http://schemas.microsoft.com/office/drawing/2014/main" id="{809F9EF8-97E2-4844-A8BA-4FCB0C309AC6}"/>
                </a:ext>
              </a:extLst>
            </p:cNvPr>
            <p:cNvSpPr>
              <a:spLocks noChangeShapeType="1"/>
            </p:cNvSpPr>
            <p:nvPr/>
          </p:nvSpPr>
          <p:spPr bwMode="auto">
            <a:xfrm>
              <a:off x="1217953" y="2633737"/>
              <a:ext cx="2111" cy="381000"/>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Line 11">
              <a:extLst>
                <a:ext uri="{FF2B5EF4-FFF2-40B4-BE49-F238E27FC236}">
                  <a16:creationId xmlns:a16="http://schemas.microsoft.com/office/drawing/2014/main" id="{04D185E4-C115-4CDD-BDC7-9674F8D864EC}"/>
                </a:ext>
              </a:extLst>
            </p:cNvPr>
            <p:cNvSpPr>
              <a:spLocks noChangeShapeType="1"/>
            </p:cNvSpPr>
            <p:nvPr/>
          </p:nvSpPr>
          <p:spPr bwMode="auto">
            <a:xfrm>
              <a:off x="3446230" y="2633737"/>
              <a:ext cx="2111" cy="381000"/>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Text Box 16">
              <a:extLst>
                <a:ext uri="{FF2B5EF4-FFF2-40B4-BE49-F238E27FC236}">
                  <a16:creationId xmlns:a16="http://schemas.microsoft.com/office/drawing/2014/main" id="{6056F74D-32DC-49F3-B3DB-8CDD90644979}"/>
                </a:ext>
              </a:extLst>
            </p:cNvPr>
            <p:cNvSpPr txBox="1">
              <a:spLocks noChangeArrowheads="1"/>
            </p:cNvSpPr>
            <p:nvPr/>
          </p:nvSpPr>
          <p:spPr bwMode="auto">
            <a:xfrm>
              <a:off x="4661654" y="2111450"/>
              <a:ext cx="374118"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7" name="Rectangle 17">
              <a:extLst>
                <a:ext uri="{FF2B5EF4-FFF2-40B4-BE49-F238E27FC236}">
                  <a16:creationId xmlns:a16="http://schemas.microsoft.com/office/drawing/2014/main" id="{0EEFFB26-744B-4276-B5D5-F2865E361CCE}"/>
                </a:ext>
              </a:extLst>
            </p:cNvPr>
            <p:cNvSpPr>
              <a:spLocks noChangeArrowheads="1"/>
            </p:cNvSpPr>
            <p:nvPr/>
          </p:nvSpPr>
          <p:spPr bwMode="auto">
            <a:xfrm>
              <a:off x="5573222" y="2252737"/>
              <a:ext cx="1823136" cy="391046"/>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翻译器</a:t>
              </a:r>
              <a:endParaRPr lang="en-GB" altLang="zh-CN"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Text Box 18">
              <a:extLst>
                <a:ext uri="{FF2B5EF4-FFF2-40B4-BE49-F238E27FC236}">
                  <a16:creationId xmlns:a16="http://schemas.microsoft.com/office/drawing/2014/main" id="{A537B055-C88B-4BEB-9779-8A5D3F1FE08B}"/>
                </a:ext>
              </a:extLst>
            </p:cNvPr>
            <p:cNvSpPr txBox="1">
              <a:spLocks noChangeArrowheads="1"/>
            </p:cNvSpPr>
            <p:nvPr/>
          </p:nvSpPr>
          <p:spPr bwMode="auto">
            <a:xfrm>
              <a:off x="5587993" y="1578050"/>
              <a:ext cx="1228519"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random.c</a:t>
              </a:r>
            </a:p>
          </p:txBody>
        </p:sp>
        <p:sp>
          <p:nvSpPr>
            <p:cNvPr id="19" name="Text Box 19">
              <a:extLst>
                <a:ext uri="{FF2B5EF4-FFF2-40B4-BE49-F238E27FC236}">
                  <a16:creationId xmlns:a16="http://schemas.microsoft.com/office/drawing/2014/main" id="{2585DF3E-D48C-472E-BD0C-B86C44F54FF5}"/>
                </a:ext>
              </a:extLst>
            </p:cNvPr>
            <p:cNvSpPr txBox="1">
              <a:spLocks noChangeArrowheads="1"/>
            </p:cNvSpPr>
            <p:nvPr/>
          </p:nvSpPr>
          <p:spPr bwMode="auto">
            <a:xfrm>
              <a:off x="5613314" y="2949650"/>
              <a:ext cx="1242946"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random.o</a:t>
              </a:r>
            </a:p>
          </p:txBody>
        </p:sp>
        <p:sp>
          <p:nvSpPr>
            <p:cNvPr id="20" name="Line 20">
              <a:extLst>
                <a:ext uri="{FF2B5EF4-FFF2-40B4-BE49-F238E27FC236}">
                  <a16:creationId xmlns:a16="http://schemas.microsoft.com/office/drawing/2014/main" id="{F1229EE5-3EDD-4D21-A944-776DED805564}"/>
                </a:ext>
              </a:extLst>
            </p:cNvPr>
            <p:cNvSpPr>
              <a:spLocks noChangeShapeType="1"/>
            </p:cNvSpPr>
            <p:nvPr/>
          </p:nvSpPr>
          <p:spPr bwMode="auto">
            <a:xfrm>
              <a:off x="6484790" y="1882850"/>
              <a:ext cx="2111" cy="381000"/>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Line 21">
              <a:extLst>
                <a:ext uri="{FF2B5EF4-FFF2-40B4-BE49-F238E27FC236}">
                  <a16:creationId xmlns:a16="http://schemas.microsoft.com/office/drawing/2014/main" id="{E9206D96-A320-439F-9AC2-C314E478EDBC}"/>
                </a:ext>
              </a:extLst>
            </p:cNvPr>
            <p:cNvSpPr>
              <a:spLocks noChangeShapeType="1"/>
            </p:cNvSpPr>
            <p:nvPr/>
          </p:nvSpPr>
          <p:spPr bwMode="auto">
            <a:xfrm>
              <a:off x="6484790" y="2644850"/>
              <a:ext cx="2111" cy="381000"/>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1E3FF17C-92BE-469D-8B9F-E9D8278BDF07}"/>
              </a:ext>
            </a:extLst>
          </p:cNvPr>
          <p:cNvGrpSpPr/>
          <p:nvPr/>
        </p:nvGrpSpPr>
        <p:grpSpPr>
          <a:xfrm>
            <a:off x="1503681" y="3192444"/>
            <a:ext cx="7578718" cy="1836756"/>
            <a:chOff x="1503681" y="3173118"/>
            <a:chExt cx="7578718" cy="1836756"/>
          </a:xfrm>
        </p:grpSpPr>
        <p:sp>
          <p:nvSpPr>
            <p:cNvPr id="23" name="Line 12">
              <a:extLst>
                <a:ext uri="{FF2B5EF4-FFF2-40B4-BE49-F238E27FC236}">
                  <a16:creationId xmlns:a16="http://schemas.microsoft.com/office/drawing/2014/main" id="{AEAD6FBE-B79B-4F6F-95C4-2A0869E9B7B1}"/>
                </a:ext>
              </a:extLst>
            </p:cNvPr>
            <p:cNvSpPr>
              <a:spLocks noChangeShapeType="1"/>
            </p:cNvSpPr>
            <p:nvPr/>
          </p:nvSpPr>
          <p:spPr bwMode="auto">
            <a:xfrm>
              <a:off x="3446230" y="3316362"/>
              <a:ext cx="2111" cy="471488"/>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Text Box 13">
              <a:extLst>
                <a:ext uri="{FF2B5EF4-FFF2-40B4-BE49-F238E27FC236}">
                  <a16:creationId xmlns:a16="http://schemas.microsoft.com/office/drawing/2014/main" id="{1ADBD95C-8BE6-455D-B427-C192CCC4E6D6}"/>
                </a:ext>
              </a:extLst>
            </p:cNvPr>
            <p:cNvSpPr txBox="1">
              <a:spLocks noChangeArrowheads="1"/>
            </p:cNvSpPr>
            <p:nvPr/>
          </p:nvSpPr>
          <p:spPr bwMode="auto">
            <a:xfrm>
              <a:off x="2834298" y="4626050"/>
              <a:ext cx="771663"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libc.a</a:t>
              </a:r>
            </a:p>
          </p:txBody>
        </p:sp>
        <p:sp>
          <p:nvSpPr>
            <p:cNvPr id="25" name="Line 14">
              <a:extLst>
                <a:ext uri="{FF2B5EF4-FFF2-40B4-BE49-F238E27FC236}">
                  <a16:creationId xmlns:a16="http://schemas.microsoft.com/office/drawing/2014/main" id="{F2641670-B757-4CE4-A20B-E4EACA7631C2}"/>
                </a:ext>
              </a:extLst>
            </p:cNvPr>
            <p:cNvSpPr>
              <a:spLocks noChangeShapeType="1"/>
            </p:cNvSpPr>
            <p:nvPr/>
          </p:nvSpPr>
          <p:spPr bwMode="auto">
            <a:xfrm flipH="1">
              <a:off x="4659544" y="3173118"/>
              <a:ext cx="1013717" cy="538532"/>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Rectangle 15">
              <a:extLst>
                <a:ext uri="{FF2B5EF4-FFF2-40B4-BE49-F238E27FC236}">
                  <a16:creationId xmlns:a16="http://schemas.microsoft.com/office/drawing/2014/main" id="{3DC46E0C-5B3F-4F4F-B062-12AFAF0AF324}"/>
                </a:ext>
              </a:extLst>
            </p:cNvPr>
            <p:cNvSpPr>
              <a:spLocks noChangeArrowheads="1"/>
            </p:cNvSpPr>
            <p:nvPr/>
          </p:nvSpPr>
          <p:spPr bwMode="auto">
            <a:xfrm>
              <a:off x="2288111" y="3787850"/>
              <a:ext cx="2952811" cy="391046"/>
            </a:xfrm>
            <a:prstGeom prst="rect">
              <a:avLst/>
            </a:prstGeom>
            <a:solidFill>
              <a:schemeClr val="accent2">
                <a:lumMod val="20000"/>
                <a:lumOff val="80000"/>
              </a:schemeClr>
            </a:solidFill>
            <a:ln w="28440">
              <a:solidFill>
                <a:schemeClr val="tx1"/>
              </a:solidFill>
              <a:miter lim="800000"/>
              <a:headEnd/>
              <a:tailEnd/>
            </a:ln>
            <a:effectLst/>
          </p:spPr>
          <p:txBody>
            <a:bodyPr wrap="square"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归档器</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库管器</a:t>
              </a:r>
              <a:r>
                <a:rPr lang="en-GB" sz="2000" b="1">
                  <a:latin typeface="Times New Roman" panose="02020603050405020304" pitchFamily="18" charset="0"/>
                  <a:ea typeface="黑体" panose="02010609060101010101" pitchFamily="49" charset="-122"/>
                  <a:cs typeface="Times New Roman" panose="02020603050405020304" pitchFamily="18" charset="0"/>
                </a:rPr>
                <a:t> </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ar</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7" name="Line 22">
              <a:extLst>
                <a:ext uri="{FF2B5EF4-FFF2-40B4-BE49-F238E27FC236}">
                  <a16:creationId xmlns:a16="http://schemas.microsoft.com/office/drawing/2014/main" id="{6752E477-5EBA-45E2-87B8-218EBD991692}"/>
                </a:ext>
              </a:extLst>
            </p:cNvPr>
            <p:cNvSpPr>
              <a:spLocks noChangeShapeType="1"/>
            </p:cNvSpPr>
            <p:nvPr/>
          </p:nvSpPr>
          <p:spPr bwMode="auto">
            <a:xfrm>
              <a:off x="1503681" y="3240162"/>
              <a:ext cx="1334837" cy="471488"/>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Text Box 23">
              <a:extLst>
                <a:ext uri="{FF2B5EF4-FFF2-40B4-BE49-F238E27FC236}">
                  <a16:creationId xmlns:a16="http://schemas.microsoft.com/office/drawing/2014/main" id="{C3DAB656-2813-4D70-9D74-C4FA2D47982B}"/>
                </a:ext>
              </a:extLst>
            </p:cNvPr>
            <p:cNvSpPr txBox="1">
              <a:spLocks noChangeArrowheads="1"/>
            </p:cNvSpPr>
            <p:nvPr/>
          </p:nvSpPr>
          <p:spPr bwMode="auto">
            <a:xfrm>
              <a:off x="3891403" y="4195738"/>
              <a:ext cx="5190996" cy="38382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unix</a:t>
              </a:r>
              <a:r>
                <a:rPr lang="en-GB"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&gt; </a:t>
              </a:r>
              <a:r>
                <a:rPr lang="en-GB" sz="20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ar</a:t>
              </a:r>
              <a:r>
                <a:rPr lang="en-GB"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rs</a:t>
              </a:r>
              <a:r>
                <a:rPr lang="en-GB"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libc.a</a:t>
              </a:r>
              <a:r>
                <a:rPr lang="en-GB"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atoi.o</a:t>
              </a:r>
              <a:r>
                <a:rPr lang="en-GB"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printf.o</a:t>
              </a:r>
              <a:r>
                <a:rPr lang="en-GB"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 </a:t>
              </a:r>
              <a:r>
                <a:rPr lang="en-GB" sz="2000" b="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random.o</a:t>
              </a:r>
              <a:endParaRPr lang="en-GB"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Line 24">
              <a:extLst>
                <a:ext uri="{FF2B5EF4-FFF2-40B4-BE49-F238E27FC236}">
                  <a16:creationId xmlns:a16="http://schemas.microsoft.com/office/drawing/2014/main" id="{F496BD25-EAFC-494D-958F-8B45D81885F3}"/>
                </a:ext>
              </a:extLst>
            </p:cNvPr>
            <p:cNvSpPr>
              <a:spLocks noChangeShapeType="1"/>
            </p:cNvSpPr>
            <p:nvPr/>
          </p:nvSpPr>
          <p:spPr bwMode="auto">
            <a:xfrm>
              <a:off x="3446230" y="4230762"/>
              <a:ext cx="2111" cy="457200"/>
            </a:xfrm>
            <a:prstGeom prst="line">
              <a:avLst/>
            </a:prstGeom>
            <a:noFill/>
            <a:ln w="28440">
              <a:solidFill>
                <a:srgbClr val="000066"/>
              </a:solidFill>
              <a:miter lim="800000"/>
              <a:headEnd/>
              <a:tailEnd type="triangle" w="med" len="med"/>
            </a:ln>
            <a:effectLst/>
          </p:spPr>
          <p:txBody>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Text Box 26">
              <a:extLst>
                <a:ext uri="{FF2B5EF4-FFF2-40B4-BE49-F238E27FC236}">
                  <a16:creationId xmlns:a16="http://schemas.microsoft.com/office/drawing/2014/main" id="{3B39A197-4CF1-48AE-8E90-BFF879983699}"/>
                </a:ext>
              </a:extLst>
            </p:cNvPr>
            <p:cNvSpPr txBox="1">
              <a:spLocks noChangeArrowheads="1"/>
            </p:cNvSpPr>
            <p:nvPr/>
          </p:nvSpPr>
          <p:spPr bwMode="auto">
            <a:xfrm>
              <a:off x="3878978" y="4606470"/>
              <a:ext cx="2122540" cy="396135"/>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标准库</a:t>
              </a:r>
              <a:endParaRPr lang="en-GB"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1" name="Rectangle 2">
            <a:extLst>
              <a:ext uri="{FF2B5EF4-FFF2-40B4-BE49-F238E27FC236}">
                <a16:creationId xmlns:a16="http://schemas.microsoft.com/office/drawing/2014/main" id="{EB05E96D-7ECE-43FA-863A-C55897070F77}"/>
              </a:ext>
            </a:extLst>
          </p:cNvPr>
          <p:cNvSpPr txBox="1">
            <a:spLocks noChangeArrowheads="1"/>
          </p:cNvSpPr>
          <p:nvPr/>
        </p:nvSpPr>
        <p:spPr bwMode="auto">
          <a:xfrm>
            <a:off x="457200" y="5562600"/>
            <a:ext cx="8307387"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kern="0" dirty="0">
                <a:latin typeface="Calibri" pitchFamily="34" charset="0"/>
              </a:rPr>
              <a:t>存档文件可以增量更新</a:t>
            </a:r>
            <a:endParaRPr lang="en-GB" sz="2000" kern="0" dirty="0">
              <a:latin typeface="Calibri" pitchFamily="34" charset="0"/>
            </a:endParaRP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kern="0" dirty="0">
                <a:latin typeface="Calibri" pitchFamily="34" charset="0"/>
              </a:rPr>
              <a:t>重新编译变化的函数，在存档文件中替换</a:t>
            </a:r>
            <a:r>
              <a:rPr lang="en-US" altLang="zh-CN" sz="2000" kern="0" dirty="0">
                <a:latin typeface="Calibri" pitchFamily="34" charset="0"/>
              </a:rPr>
              <a:t>.o</a:t>
            </a:r>
            <a:r>
              <a:rPr lang="zh-CN" altLang="en-US" sz="2000" kern="0" dirty="0">
                <a:latin typeface="Calibri" pitchFamily="34" charset="0"/>
              </a:rPr>
              <a:t>文件</a:t>
            </a:r>
            <a:endParaRPr lang="en-US" sz="2000" kern="0" dirty="0">
              <a:latin typeface="Calibri" pitchFamily="34" charset="0"/>
            </a:endParaRP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kern="0" dirty="0">
              <a:latin typeface="Calibri" pitchFamily="34" charset="0"/>
            </a:endParaRPr>
          </a:p>
        </p:txBody>
      </p:sp>
    </p:spTree>
    <p:extLst>
      <p:ext uri="{BB962C8B-B14F-4D97-AF65-F5344CB8AC3E}">
        <p14:creationId xmlns:p14="http://schemas.microsoft.com/office/powerpoint/2010/main" val="37285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up)">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
                                            <p:txEl>
                                              <p:pRg st="1" end="1"/>
                                            </p:txEl>
                                          </p:spTgt>
                                        </p:tgtEl>
                                        <p:attrNameLst>
                                          <p:attrName>style.visibility</p:attrName>
                                        </p:attrNameLst>
                                      </p:cBhvr>
                                      <p:to>
                                        <p:strVal val="visible"/>
                                      </p:to>
                                    </p:set>
                                    <p:animEffect transition="in" filter="wipe(up)">
                                      <p:cBhvr>
                                        <p:cTn id="22"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DA9126-8AEF-44AC-9CA1-8A62A535C7D7}"/>
              </a:ext>
            </a:extLst>
          </p:cNvPr>
          <p:cNvSpPr>
            <a:spLocks noGrp="1"/>
          </p:cNvSpPr>
          <p:nvPr>
            <p:ph idx="1"/>
          </p:nvPr>
        </p:nvSpPr>
        <p:spPr/>
        <p:txBody>
          <a:bodyPr/>
          <a:lstStyle/>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b="1" dirty="0" err="1"/>
              <a:t>libc.a</a:t>
            </a:r>
            <a:r>
              <a:rPr lang="en-GB" altLang="zh-CN" sz="2000" b="1" dirty="0"/>
              <a:t> ( C </a:t>
            </a:r>
            <a:r>
              <a:rPr lang="zh-CN" altLang="en-US" sz="2000" b="1" dirty="0"/>
              <a:t>标准库</a:t>
            </a:r>
            <a:r>
              <a:rPr lang="en-GB" altLang="zh-CN" sz="2000" b="1" dirty="0"/>
              <a:t>)</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b="1" dirty="0"/>
              <a:t>4.6 MB </a:t>
            </a:r>
            <a:r>
              <a:rPr lang="zh-CN" altLang="en-US" sz="2000" b="1" dirty="0"/>
              <a:t>存档文件：</a:t>
            </a:r>
            <a:r>
              <a:rPr lang="en-GB" altLang="zh-CN" sz="2000" b="1" dirty="0"/>
              <a:t>1496 </a:t>
            </a:r>
            <a:r>
              <a:rPr lang="zh-CN" altLang="en-US" sz="2000" b="1" dirty="0"/>
              <a:t>目标文件。</a:t>
            </a:r>
            <a:endParaRPr lang="en-GB" altLang="zh-CN" sz="2000" b="1"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b="1" dirty="0"/>
              <a:t>I/O, </a:t>
            </a:r>
            <a:r>
              <a:rPr lang="zh-CN" altLang="en-US" sz="2000" b="1" dirty="0"/>
              <a:t>存储器分配</a:t>
            </a:r>
            <a:r>
              <a:rPr lang="en-GB" altLang="zh-CN" sz="2000" b="1" dirty="0"/>
              <a:t>,</a:t>
            </a:r>
            <a:r>
              <a:rPr lang="zh-CN" altLang="en-US" sz="2000" b="1" dirty="0"/>
              <a:t>信号处理，字符串处理，日期和时间，随机数，整数数学运算。</a:t>
            </a:r>
            <a:endParaRPr lang="en-GB" altLang="zh-CN" sz="2000" b="1" dirty="0"/>
          </a:p>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b="1" dirty="0" err="1"/>
              <a:t>libm.a</a:t>
            </a:r>
            <a:r>
              <a:rPr lang="en-GB" altLang="zh-CN" sz="2000" b="1" dirty="0"/>
              <a:t> (C </a:t>
            </a:r>
            <a:r>
              <a:rPr lang="zh-CN" altLang="en-US" sz="2000" b="1" dirty="0"/>
              <a:t>数学库</a:t>
            </a:r>
            <a:r>
              <a:rPr lang="en-GB" altLang="zh-CN" sz="2000" b="1" dirty="0"/>
              <a:t>)</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b="1" dirty="0"/>
              <a:t>2 MB </a:t>
            </a:r>
            <a:r>
              <a:rPr lang="zh-CN" altLang="en-US" sz="2000" b="1" dirty="0"/>
              <a:t>存档文件：</a:t>
            </a:r>
            <a:r>
              <a:rPr lang="en-GB" altLang="zh-CN" sz="2000" b="1" dirty="0"/>
              <a:t>444 object </a:t>
            </a:r>
            <a:r>
              <a:rPr lang="zh-CN" altLang="en-US" sz="2000" b="1" dirty="0"/>
              <a:t>目标文件。</a:t>
            </a:r>
            <a:endParaRPr lang="en-GB" altLang="zh-CN" sz="2000" b="1" dirty="0"/>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sz="2000" b="1" dirty="0"/>
              <a:t>浮点数学运算</a:t>
            </a:r>
            <a:r>
              <a:rPr lang="en-GB" altLang="zh-CN" sz="2000" b="1" dirty="0"/>
              <a:t>(sin, cos, tan, log, </a:t>
            </a:r>
            <a:r>
              <a:rPr lang="en-GB" altLang="zh-CN" sz="2000" b="1" dirty="0" err="1"/>
              <a:t>exp</a:t>
            </a:r>
            <a:r>
              <a:rPr lang="en-GB" altLang="zh-CN" sz="2000" b="1" dirty="0"/>
              <a:t>, sqrt, …) </a:t>
            </a:r>
            <a:r>
              <a:rPr lang="en-GB" altLang="zh-CN" sz="1800" dirty="0"/>
              <a:t>	</a:t>
            </a:r>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sz="2000" dirty="0"/>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tLang="zh-CN" sz="2000" dirty="0"/>
          </a:p>
          <a:p>
            <a:endParaRPr lang="zh-CN" altLang="en-US" dirty="0"/>
          </a:p>
        </p:txBody>
      </p:sp>
      <p:sp>
        <p:nvSpPr>
          <p:cNvPr id="3" name="标题 2">
            <a:extLst>
              <a:ext uri="{FF2B5EF4-FFF2-40B4-BE49-F238E27FC236}">
                <a16:creationId xmlns:a16="http://schemas.microsoft.com/office/drawing/2014/main" id="{8B42A54F-3D46-473C-943B-EC4C1AC0E826}"/>
              </a:ext>
            </a:extLst>
          </p:cNvPr>
          <p:cNvSpPr>
            <a:spLocks noGrp="1"/>
          </p:cNvSpPr>
          <p:nvPr>
            <p:ph type="title"/>
          </p:nvPr>
        </p:nvSpPr>
        <p:spPr/>
        <p:txBody>
          <a:bodyPr/>
          <a:lstStyle/>
          <a:p>
            <a:r>
              <a:rPr lang="zh-CN" altLang="en-US" dirty="0"/>
              <a:t>常用库</a:t>
            </a:r>
          </a:p>
        </p:txBody>
      </p:sp>
      <p:sp>
        <p:nvSpPr>
          <p:cNvPr id="4" name="Text Box 3">
            <a:extLst>
              <a:ext uri="{FF2B5EF4-FFF2-40B4-BE49-F238E27FC236}">
                <a16:creationId xmlns:a16="http://schemas.microsoft.com/office/drawing/2014/main" id="{EFCE4DDB-FDE4-4357-86FC-0EBE9A64408D}"/>
              </a:ext>
            </a:extLst>
          </p:cNvPr>
          <p:cNvSpPr txBox="1">
            <a:spLocks noChangeArrowheads="1"/>
          </p:cNvSpPr>
          <p:nvPr/>
        </p:nvSpPr>
        <p:spPr bwMode="auto">
          <a:xfrm>
            <a:off x="914400" y="3733800"/>
            <a:ext cx="3733800" cy="295882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Times New Roman" panose="02020603050405020304" pitchFamily="18" charset="0"/>
                <a:ea typeface="msgothic" charset="0"/>
                <a:cs typeface="Times New Roman" panose="02020603050405020304" pitchFamily="18" charset="0"/>
              </a:rPr>
              <a:t>/</a:t>
            </a:r>
            <a:r>
              <a:rPr lang="en-US" altLang="zh-CN" b="1" dirty="0" err="1">
                <a:latin typeface="Times New Roman" panose="02020603050405020304" pitchFamily="18" charset="0"/>
                <a:ea typeface="msgothic" charset="0"/>
                <a:cs typeface="Times New Roman" panose="02020603050405020304" pitchFamily="18" charset="0"/>
              </a:rPr>
              <a:t>usr</a:t>
            </a:r>
            <a:r>
              <a:rPr lang="en-US" altLang="zh-CN" b="1" dirty="0">
                <a:latin typeface="Times New Roman" panose="02020603050405020304" pitchFamily="18" charset="0"/>
                <a:ea typeface="msgothic" charset="0"/>
                <a:cs typeface="Times New Roman" panose="02020603050405020304" pitchFamily="18" charset="0"/>
              </a:rPr>
              <a:t>/lib32&gt;</a:t>
            </a:r>
            <a:r>
              <a:rPr lang="en-GB" b="1" dirty="0">
                <a:latin typeface="Times New Roman" panose="02020603050405020304" pitchFamily="18" charset="0"/>
                <a:ea typeface="msgothic" charset="0"/>
                <a:cs typeface="Times New Roman" panose="02020603050405020304" pitchFamily="18" charset="0"/>
              </a:rPr>
              <a:t> </a:t>
            </a:r>
            <a:r>
              <a:rPr lang="en-GB" b="1" dirty="0" err="1">
                <a:latin typeface="Times New Roman" panose="02020603050405020304" pitchFamily="18" charset="0"/>
                <a:ea typeface="msgothic" charset="0"/>
                <a:cs typeface="Times New Roman" panose="02020603050405020304" pitchFamily="18" charset="0"/>
              </a:rPr>
              <a:t>ar</a:t>
            </a:r>
            <a:r>
              <a:rPr lang="en-GB" b="1" dirty="0">
                <a:latin typeface="Times New Roman" panose="02020603050405020304" pitchFamily="18" charset="0"/>
                <a:ea typeface="msgothic" charset="0"/>
                <a:cs typeface="Times New Roman" panose="02020603050405020304" pitchFamily="18" charset="0"/>
              </a:rPr>
              <a:t> -t </a:t>
            </a:r>
            <a:r>
              <a:rPr lang="en-GB" b="1" dirty="0" err="1">
                <a:latin typeface="Times New Roman" panose="02020603050405020304" pitchFamily="18" charset="0"/>
                <a:ea typeface="msgothic" charset="0"/>
                <a:cs typeface="Times New Roman" panose="02020603050405020304" pitchFamily="18" charset="0"/>
              </a:rPr>
              <a:t>libc.a</a:t>
            </a:r>
            <a:r>
              <a:rPr lang="en-GB" b="1" dirty="0">
                <a:latin typeface="Times New Roman" panose="02020603050405020304" pitchFamily="18" charset="0"/>
                <a:ea typeface="msgothic" charset="0"/>
                <a:cs typeface="Times New Roman" panose="02020603050405020304" pitchFamily="18"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Times New Roman" panose="02020603050405020304" pitchFamily="18" charset="0"/>
                <a:ea typeface="msgothic" charset="0"/>
                <a:cs typeface="Times New Roman" panose="02020603050405020304" pitchFamily="18"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fork.o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fprintf.o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fpu_control.o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fputc.o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freopen.o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fscanf.o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fseek.o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fstab.o</a:t>
            </a:r>
            <a:r>
              <a:rPr lang="en-GB" b="1" dirty="0">
                <a:latin typeface="Times New Roman" panose="02020603050405020304" pitchFamily="18" charset="0"/>
                <a:ea typeface="msgothic" charset="0"/>
                <a:cs typeface="Times New Roman" panose="02020603050405020304" pitchFamily="18" charset="0"/>
              </a:rPr>
              <a:t> …</a:t>
            </a:r>
          </a:p>
        </p:txBody>
      </p:sp>
      <p:sp>
        <p:nvSpPr>
          <p:cNvPr id="5" name="Text Box 4">
            <a:extLst>
              <a:ext uri="{FF2B5EF4-FFF2-40B4-BE49-F238E27FC236}">
                <a16:creationId xmlns:a16="http://schemas.microsoft.com/office/drawing/2014/main" id="{85F26921-AF5C-4386-9AF0-FF3E4D65BE87}"/>
              </a:ext>
            </a:extLst>
          </p:cNvPr>
          <p:cNvSpPr txBox="1">
            <a:spLocks noChangeArrowheads="1"/>
          </p:cNvSpPr>
          <p:nvPr/>
        </p:nvSpPr>
        <p:spPr bwMode="auto">
          <a:xfrm>
            <a:off x="5120636" y="3739896"/>
            <a:ext cx="3398527" cy="295882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latin typeface="Times New Roman" panose="02020603050405020304" pitchFamily="18" charset="0"/>
                <a:ea typeface="msgothic" charset="0"/>
                <a:cs typeface="Times New Roman" panose="02020603050405020304" pitchFamily="18" charset="0"/>
              </a:rPr>
              <a:t>/</a:t>
            </a:r>
            <a:r>
              <a:rPr lang="en-US" altLang="zh-CN" b="1" dirty="0" err="1">
                <a:latin typeface="Times New Roman" panose="02020603050405020304" pitchFamily="18" charset="0"/>
                <a:ea typeface="msgothic" charset="0"/>
                <a:cs typeface="Times New Roman" panose="02020603050405020304" pitchFamily="18" charset="0"/>
              </a:rPr>
              <a:t>usr</a:t>
            </a:r>
            <a:r>
              <a:rPr lang="en-US" altLang="zh-CN" b="1" dirty="0">
                <a:latin typeface="Times New Roman" panose="02020603050405020304" pitchFamily="18" charset="0"/>
                <a:ea typeface="msgothic" charset="0"/>
                <a:cs typeface="Times New Roman" panose="02020603050405020304" pitchFamily="18" charset="0"/>
              </a:rPr>
              <a:t>/lib32&gt;</a:t>
            </a:r>
            <a:r>
              <a:rPr lang="en-GB" b="1" dirty="0">
                <a:latin typeface="Times New Roman" panose="02020603050405020304" pitchFamily="18" charset="0"/>
                <a:ea typeface="msgothic" charset="0"/>
                <a:cs typeface="Times New Roman" panose="02020603050405020304" pitchFamily="18" charset="0"/>
              </a:rPr>
              <a:t> </a:t>
            </a:r>
            <a:r>
              <a:rPr lang="en-GB" b="1" dirty="0" err="1">
                <a:latin typeface="Times New Roman" panose="02020603050405020304" pitchFamily="18" charset="0"/>
                <a:ea typeface="msgothic" charset="0"/>
                <a:cs typeface="Times New Roman" panose="02020603050405020304" pitchFamily="18" charset="0"/>
              </a:rPr>
              <a:t>ar</a:t>
            </a:r>
            <a:r>
              <a:rPr lang="en-GB" b="1" dirty="0">
                <a:latin typeface="Times New Roman" panose="02020603050405020304" pitchFamily="18" charset="0"/>
                <a:ea typeface="msgothic" charset="0"/>
                <a:cs typeface="Times New Roman" panose="02020603050405020304" pitchFamily="18" charset="0"/>
              </a:rPr>
              <a:t> -t </a:t>
            </a:r>
            <a:r>
              <a:rPr lang="en-GB" b="1" dirty="0" err="1">
                <a:latin typeface="Times New Roman" panose="02020603050405020304" pitchFamily="18" charset="0"/>
                <a:ea typeface="msgothic" charset="0"/>
                <a:cs typeface="Times New Roman" panose="02020603050405020304" pitchFamily="18" charset="0"/>
              </a:rPr>
              <a:t>libm.a</a:t>
            </a:r>
            <a:r>
              <a:rPr lang="en-GB" b="1" dirty="0">
                <a:latin typeface="Times New Roman" panose="02020603050405020304" pitchFamily="18" charset="0"/>
                <a:ea typeface="msgothic" charset="0"/>
                <a:cs typeface="Times New Roman" panose="02020603050405020304" pitchFamily="18"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Times New Roman" panose="02020603050405020304" pitchFamily="18" charset="0"/>
                <a:ea typeface="msgothic" charset="0"/>
                <a:cs typeface="Times New Roman" panose="02020603050405020304" pitchFamily="18"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e_acos.o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e_acosf.o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e_acosh.o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e_acoshf.o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e_acoshl.o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e_acosl.o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e_asin.o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e_asinf.o</a:t>
            </a:r>
            <a:r>
              <a:rPr lang="en-GB"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err="1">
                <a:latin typeface="Times New Roman" panose="02020603050405020304" pitchFamily="18" charset="0"/>
                <a:ea typeface="msgothic" charset="0"/>
                <a:cs typeface="Times New Roman" panose="02020603050405020304" pitchFamily="18" charset="0"/>
              </a:rPr>
              <a:t>e_asinl.o</a:t>
            </a:r>
            <a:r>
              <a:rPr lang="en-GB" b="1" dirty="0">
                <a:latin typeface="Times New Roman" panose="02020603050405020304" pitchFamily="18" charset="0"/>
                <a:ea typeface="msgothic" charset="0"/>
                <a:cs typeface="Times New Roman" panose="02020603050405020304" pitchFamily="18" charset="0"/>
              </a:rPr>
              <a:t> …</a:t>
            </a:r>
          </a:p>
        </p:txBody>
      </p:sp>
    </p:spTree>
    <p:extLst>
      <p:ext uri="{BB962C8B-B14F-4D97-AF65-F5344CB8AC3E}">
        <p14:creationId xmlns:p14="http://schemas.microsoft.com/office/powerpoint/2010/main" val="53674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4002B3-AB42-4DBE-B4D2-ED672D9E311F}"/>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a:t>与静态库链接</a:t>
            </a:r>
            <a:endParaRPr lang="en-US" dirty="0"/>
          </a:p>
        </p:txBody>
      </p:sp>
      <p:sp>
        <p:nvSpPr>
          <p:cNvPr id="4" name="Rectangle 2"/>
          <p:cNvSpPr>
            <a:spLocks noChangeArrowheads="1"/>
          </p:cNvSpPr>
          <p:nvPr/>
        </p:nvSpPr>
        <p:spPr bwMode="auto">
          <a:xfrm>
            <a:off x="5296340" y="1133182"/>
            <a:ext cx="3729419" cy="4403386"/>
          </a:xfrm>
          <a:prstGeom prst="rect">
            <a:avLst/>
          </a:prstGeom>
          <a:solidFill>
            <a:srgbClr val="F7F5CD"/>
          </a:solidFill>
          <a:ln w="3240">
            <a:solidFill>
              <a:srgbClr val="000066"/>
            </a:solidFill>
            <a:miter lim="800000"/>
            <a:headEnd/>
            <a:tailEnd/>
          </a:ln>
          <a:effectLst/>
        </p:spPr>
        <p:txBody>
          <a:bodyPr wrap="none" lIns="90000" tIns="46800" rIns="90000" bIns="46800">
            <a:noAutofit/>
          </a:bodyPr>
          <a:lstStyle/>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stdio.h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a:t>
            </a:r>
            <a:r>
              <a:rPr lang="en-US" sz="2000" b="1" dirty="0" err="1">
                <a:solidFill>
                  <a:srgbClr val="9D206F"/>
                </a:solidFill>
                <a:latin typeface="Times New Roman" panose="02020603050405020304" pitchFamily="18" charset="0"/>
                <a:cs typeface="Times New Roman" panose="02020603050405020304" pitchFamily="18" charset="0"/>
              </a:rPr>
              <a:t>vector.h</a:t>
            </a:r>
            <a:r>
              <a:rPr lang="en-US" sz="2000" b="1" dirty="0">
                <a:solidFill>
                  <a:srgbClr val="9D206F"/>
                </a:solidFill>
                <a:latin typeface="Times New Roman" panose="02020603050405020304" pitchFamily="18" charset="0"/>
                <a:cs typeface="Times New Roman" panose="02020603050405020304" pitchFamily="18" charset="0"/>
              </a:rPr>
              <a:t>"</a:t>
            </a:r>
            <a:endParaRPr lang="en-US" sz="2000" b="1" dirty="0">
              <a:solidFill>
                <a:srgbClr val="000000"/>
              </a:solidFill>
              <a:latin typeface="Times New Roman" panose="02020603050405020304" pitchFamily="18" charset="0"/>
              <a:cs typeface="Times New Roman" panose="02020603050405020304" pitchFamily="18" charset="0"/>
            </a:endParaRP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[2] = {1, 2};</a:t>
            </a:r>
          </a:p>
          <a:p>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y</a:t>
            </a:r>
            <a:r>
              <a:rPr lang="fr-FR" sz="2000" b="1" dirty="0">
                <a:solidFill>
                  <a:srgbClr val="000000"/>
                </a:solidFill>
                <a:latin typeface="Times New Roman" panose="02020603050405020304" pitchFamily="18" charset="0"/>
                <a:cs typeface="Times New Roman" panose="02020603050405020304" pitchFamily="18" charset="0"/>
              </a:rPr>
              <a:t>[2] = {3, 4};</a:t>
            </a:r>
          </a:p>
          <a:p>
            <a:r>
              <a:rPr lang="nl-NL" sz="2000" b="1" dirty="0">
                <a:solidFill>
                  <a:srgbClr val="2D961E"/>
                </a:solidFill>
                <a:latin typeface="Times New Roman" panose="02020603050405020304" pitchFamily="18" charset="0"/>
                <a:cs typeface="Times New Roman" panose="02020603050405020304" pitchFamily="18" charset="0"/>
              </a:rPr>
              <a:t>int</a:t>
            </a:r>
            <a:r>
              <a:rPr lang="nl-NL" sz="2000" b="1" dirty="0">
                <a:solidFill>
                  <a:srgbClr val="000000"/>
                </a:solidFill>
                <a:latin typeface="Times New Roman" panose="02020603050405020304" pitchFamily="18" charset="0"/>
                <a:cs typeface="Times New Roman" panose="02020603050405020304" pitchFamily="18" charset="0"/>
              </a:rPr>
              <a:t> </a:t>
            </a:r>
            <a:r>
              <a:rPr lang="nl-NL" sz="2000" b="1" dirty="0" err="1">
                <a:solidFill>
                  <a:srgbClr val="C1651C"/>
                </a:solidFill>
                <a:latin typeface="Times New Roman" panose="02020603050405020304" pitchFamily="18" charset="0"/>
                <a:cs typeface="Times New Roman" panose="02020603050405020304" pitchFamily="18" charset="0"/>
              </a:rPr>
              <a:t>z</a:t>
            </a:r>
            <a:r>
              <a:rPr lang="nl-NL" sz="2000" b="1" dirty="0">
                <a:solidFill>
                  <a:srgbClr val="000000"/>
                </a:solidFill>
                <a:latin typeface="Times New Roman" panose="02020603050405020304" pitchFamily="18" charset="0"/>
                <a:cs typeface="Times New Roman" panose="02020603050405020304" pitchFamily="18" charset="0"/>
              </a:rPr>
              <a:t>[2];</a:t>
            </a:r>
          </a:p>
          <a:p>
            <a:endParaRPr lang="nl-NL" sz="2000" b="1" dirty="0">
              <a:solidFill>
                <a:srgbClr val="000000"/>
              </a:solidFill>
              <a:latin typeface="Times New Roman" panose="02020603050405020304" pitchFamily="18" charset="0"/>
              <a:cs typeface="Times New Roman" panose="02020603050405020304" pitchFamily="18" charset="0"/>
            </a:endParaRPr>
          </a:p>
          <a:p>
            <a:r>
              <a:rPr lang="nl-NL" sz="2000" b="1" dirty="0">
                <a:solidFill>
                  <a:srgbClr val="2D961E"/>
                </a:solidFill>
                <a:latin typeface="Times New Roman" panose="02020603050405020304" pitchFamily="18" charset="0"/>
                <a:cs typeface="Times New Roman" panose="02020603050405020304" pitchFamily="18" charset="0"/>
              </a:rPr>
              <a:t>int</a:t>
            </a:r>
            <a:r>
              <a:rPr lang="nl-NL" sz="2000" b="1" dirty="0">
                <a:solidFill>
                  <a:srgbClr val="000000"/>
                </a:solidFill>
                <a:latin typeface="Times New Roman" panose="02020603050405020304" pitchFamily="18" charset="0"/>
                <a:cs typeface="Times New Roman" panose="02020603050405020304" pitchFamily="18" charset="0"/>
              </a:rPr>
              <a:t> </a:t>
            </a:r>
            <a:r>
              <a:rPr lang="nl-NL" sz="2000" b="1" dirty="0" err="1">
                <a:solidFill>
                  <a:srgbClr val="4A00FF"/>
                </a:solidFill>
                <a:latin typeface="Times New Roman" panose="02020603050405020304" pitchFamily="18" charset="0"/>
                <a:cs typeface="Times New Roman" panose="02020603050405020304" pitchFamily="18" charset="0"/>
              </a:rPr>
              <a:t>main</a:t>
            </a:r>
            <a:r>
              <a:rPr lang="nl-NL" sz="2000" b="1" dirty="0">
                <a:solidFill>
                  <a:srgbClr val="000000"/>
                </a:solidFill>
                <a:latin typeface="Times New Roman" panose="02020603050405020304" pitchFamily="18" charset="0"/>
                <a:cs typeface="Times New Roman" panose="02020603050405020304" pitchFamily="18" charset="0"/>
              </a:rPr>
              <a:t>()</a:t>
            </a:r>
          </a:p>
          <a:p>
            <a:r>
              <a:rPr lang="nl-NL"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addvec</a:t>
            </a:r>
            <a:r>
              <a:rPr lang="en-US" sz="2000" b="1" dirty="0">
                <a:solidFill>
                  <a:srgbClr val="000000"/>
                </a:solidFill>
                <a:latin typeface="Times New Roman" panose="02020603050405020304" pitchFamily="18" charset="0"/>
                <a:cs typeface="Times New Roman" panose="02020603050405020304" pitchFamily="18" charset="0"/>
              </a:rPr>
              <a:t>(x, y, z, 2);</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"z = [%d %d]\n”</a:t>
            </a:r>
            <a:r>
              <a:rPr lang="ro-RO" sz="2000" b="1" dirty="0">
                <a:solidFill>
                  <a:srgbClr val="000000"/>
                </a:solidFill>
                <a:latin typeface="Times New Roman" panose="02020603050405020304" pitchFamily="18" charset="0"/>
                <a:cs typeface="Times New Roman" panose="02020603050405020304" pitchFamily="18" charset="0"/>
              </a:rPr>
              <a:t>,</a:t>
            </a:r>
          </a:p>
          <a:p>
            <a:r>
              <a:rPr lang="ro-RO" sz="2000" b="1" dirty="0">
                <a:solidFill>
                  <a:srgbClr val="000000"/>
                </a:solidFill>
                <a:latin typeface="Times New Roman" panose="02020603050405020304" pitchFamily="18" charset="0"/>
                <a:cs typeface="Times New Roman" panose="02020603050405020304" pitchFamily="18" charset="0"/>
              </a:rPr>
              <a:t>           z[0], z[1]);</a:t>
            </a:r>
          </a:p>
          <a:p>
            <a:r>
              <a:rPr lang="is-IS" sz="2000" b="1" dirty="0">
                <a:solidFill>
                  <a:srgbClr val="000000"/>
                </a:solidFill>
                <a:latin typeface="Times New Roman" panose="02020603050405020304" pitchFamily="18" charset="0"/>
                <a:cs typeface="Times New Roman" panose="02020603050405020304" pitchFamily="18" charset="0"/>
              </a:rPr>
              <a:t>    </a:t>
            </a:r>
            <a:r>
              <a:rPr lang="is-IS" sz="2000" b="1" dirty="0">
                <a:solidFill>
                  <a:srgbClr val="C200FF"/>
                </a:solidFill>
                <a:latin typeface="Times New Roman" panose="02020603050405020304" pitchFamily="18" charset="0"/>
                <a:cs typeface="Times New Roman" panose="02020603050405020304" pitchFamily="18" charset="0"/>
              </a:rPr>
              <a:t>return</a:t>
            </a:r>
            <a:r>
              <a:rPr lang="is-IS" sz="2000" b="1" dirty="0">
                <a:solidFill>
                  <a:srgbClr val="000000"/>
                </a:solidFill>
                <a:latin typeface="Times New Roman" panose="02020603050405020304" pitchFamily="18" charset="0"/>
                <a:cs typeface="Times New Roman" panose="02020603050405020304" pitchFamily="18" charset="0"/>
              </a:rPr>
              <a:t> 0;</a:t>
            </a:r>
          </a:p>
          <a:p>
            <a:r>
              <a:rPr lang="is-IS" sz="2000" b="1" dirty="0">
                <a:solidFill>
                  <a:srgbClr val="000000"/>
                </a:solidFill>
                <a:latin typeface="Times New Roman" panose="02020603050405020304" pitchFamily="18" charset="0"/>
                <a:cs typeface="Times New Roman" panose="02020603050405020304" pitchFamily="18" charset="0"/>
              </a:rPr>
              <a:t>}</a:t>
            </a:r>
            <a:r>
              <a:rPr lang="en-GB" altLang="zh-CN" sz="2000" b="1" i="1" dirty="0">
                <a:solidFill>
                  <a:schemeClr val="tx1">
                    <a:lumMod val="50000"/>
                    <a:lumOff val="50000"/>
                  </a:schemeClr>
                </a:solidFill>
                <a:latin typeface="Times New Roman" panose="02020603050405020304" pitchFamily="18" charset="0"/>
                <a:cs typeface="Times New Roman" panose="02020603050405020304" pitchFamily="18" charset="0"/>
              </a:rPr>
              <a:t>                                         main2.c</a:t>
            </a:r>
            <a:endParaRPr lang="is-IS" sz="2000" b="1" dirty="0">
              <a:solidFill>
                <a:srgbClr val="000000"/>
              </a:solidFill>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653EA1E8-431F-4A04-B513-26EA1A4651A1}"/>
              </a:ext>
            </a:extLst>
          </p:cNvPr>
          <p:cNvGrpSpPr/>
          <p:nvPr/>
        </p:nvGrpSpPr>
        <p:grpSpPr>
          <a:xfrm>
            <a:off x="332738" y="1127717"/>
            <a:ext cx="4822462" cy="4940382"/>
            <a:chOff x="4154062" y="908935"/>
            <a:chExt cx="4822462" cy="4940382"/>
          </a:xfrm>
        </p:grpSpPr>
        <p:sp>
          <p:nvSpPr>
            <p:cNvPr id="6" name="Rectangle 2"/>
            <p:cNvSpPr>
              <a:spLocks noChangeArrowheads="1"/>
            </p:cNvSpPr>
            <p:nvPr/>
          </p:nvSpPr>
          <p:spPr bwMode="auto">
            <a:xfrm>
              <a:off x="4154062" y="908935"/>
              <a:ext cx="4822462" cy="1992868"/>
            </a:xfrm>
            <a:prstGeom prst="rect">
              <a:avLst/>
            </a:prstGeom>
            <a:solidFill>
              <a:srgbClr val="F7F5CD"/>
            </a:solidFill>
            <a:ln w="3240">
              <a:solidFill>
                <a:srgbClr val="000066"/>
              </a:solidFill>
              <a:miter lim="800000"/>
              <a:headEnd/>
              <a:tailEnd/>
            </a:ln>
            <a:effectLst/>
          </p:spPr>
          <p:txBody>
            <a:bodyPr wrap="square" lIns="90000" tIns="46800" rIns="90000" bIns="46800">
              <a:no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4A00FF"/>
                  </a:solidFill>
                  <a:latin typeface="Times New Roman" panose="02020603050405020304" pitchFamily="18" charset="0"/>
                  <a:cs typeface="Times New Roman" panose="02020603050405020304" pitchFamily="18" charset="0"/>
                </a:rPr>
                <a:t>addvec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z</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n</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es-ES_tradnl" sz="2000" b="1" dirty="0">
                  <a:solidFill>
                    <a:srgbClr val="000000"/>
                  </a:solidFill>
                  <a:latin typeface="Times New Roman" panose="02020603050405020304" pitchFamily="18" charset="0"/>
                  <a:cs typeface="Times New Roman" panose="02020603050405020304" pitchFamily="18" charset="0"/>
                </a:rPr>
                <a:t>        z[i] = x[i] + y[i];</a:t>
              </a:r>
            </a:p>
            <a:p>
              <a:pPr algn="dist"/>
              <a:r>
                <a:rPr lang="es-ES_tradnl" sz="2000" b="1" dirty="0">
                  <a:solidFill>
                    <a:srgbClr val="000000"/>
                  </a:solidFill>
                  <a:latin typeface="Times New Roman" panose="02020603050405020304" pitchFamily="18" charset="0"/>
                  <a:cs typeface="Times New Roman" panose="02020603050405020304" pitchFamily="18" charset="0"/>
                </a:rPr>
                <a:t>}                                                      </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addvec.c</a:t>
              </a:r>
              <a:endParaRPr lang="is-IS" sz="2000" b="1" dirty="0">
                <a:solidFill>
                  <a:srgbClr val="000000"/>
                </a:solidFill>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4154062" y="3082204"/>
              <a:ext cx="4811531" cy="1995967"/>
            </a:xfrm>
            <a:prstGeom prst="rect">
              <a:avLst/>
            </a:prstGeom>
            <a:solidFill>
              <a:srgbClr val="F7F5CD"/>
            </a:solidFill>
            <a:ln w="3240">
              <a:solidFill>
                <a:srgbClr val="000066"/>
              </a:solidFill>
              <a:miter lim="800000"/>
              <a:headEnd/>
              <a:tailEnd/>
            </a:ln>
            <a:effectLst/>
          </p:spPr>
          <p:txBody>
            <a:bodyPr wrap="square" lIns="90000" tIns="46800" rIns="90000" bIns="46800">
              <a:no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4A00FF"/>
                  </a:solidFill>
                  <a:latin typeface="Times New Roman" panose="02020603050405020304" pitchFamily="18" charset="0"/>
                  <a:cs typeface="Times New Roman" panose="02020603050405020304" pitchFamily="18" charset="0"/>
                </a:rPr>
                <a:t>multvec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x</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y</a:t>
              </a:r>
              <a:r>
                <a:rPr lang="en-US" sz="2000" b="1" dirty="0">
                  <a:solidFill>
                    <a:srgbClr val="000000"/>
                  </a:solidFill>
                  <a:latin typeface="Times New Roman" panose="02020603050405020304" pitchFamily="18" charset="0"/>
                  <a:cs typeface="Times New Roman" panose="02020603050405020304" pitchFamily="18" charset="0"/>
                </a:rPr>
                <a: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z</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n</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C200FF"/>
                  </a:solidFill>
                  <a:latin typeface="Times New Roman" panose="02020603050405020304" pitchFamily="18" charset="0"/>
                  <a:cs typeface="Times New Roman" panose="02020603050405020304" pitchFamily="18" charset="0"/>
                </a:rPr>
                <a:t>    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es-ES_tradnl" sz="2000" b="1" dirty="0">
                  <a:solidFill>
                    <a:srgbClr val="000000"/>
                  </a:solidFill>
                  <a:latin typeface="Times New Roman" panose="02020603050405020304" pitchFamily="18" charset="0"/>
                  <a:cs typeface="Times New Roman" panose="02020603050405020304" pitchFamily="18" charset="0"/>
                </a:rPr>
                <a:t>        z[i] = x[i] * y[i];</a:t>
              </a:r>
            </a:p>
            <a:p>
              <a:pPr algn="dist"/>
              <a:r>
                <a:rPr lang="es-ES_tradnl" sz="2000" b="1" dirty="0">
                  <a:solidFill>
                    <a:srgbClr val="000000"/>
                  </a:solidFill>
                  <a:latin typeface="Times New Roman" panose="02020603050405020304" pitchFamily="18" charset="0"/>
                  <a:cs typeface="Times New Roman" panose="02020603050405020304" pitchFamily="18" charset="0"/>
                </a:rPr>
                <a:t>}                                                  </a:t>
              </a:r>
              <a:r>
                <a:rPr lang="en-GB" altLang="zh-CN" sz="2000" b="1" i="1" dirty="0" err="1">
                  <a:solidFill>
                    <a:schemeClr val="tx1">
                      <a:lumMod val="50000"/>
                      <a:lumOff val="50000"/>
                    </a:schemeClr>
                  </a:solidFill>
                  <a:latin typeface="Times New Roman" panose="02020603050405020304" pitchFamily="18" charset="0"/>
                  <a:cs typeface="Times New Roman" panose="02020603050405020304" pitchFamily="18" charset="0"/>
                </a:rPr>
                <a:t>multvec.c</a:t>
              </a:r>
              <a:endParaRPr lang="en-GB" altLang="zh-CN" sz="2000" b="1" i="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0" name="Left Brace 9"/>
            <p:cNvSpPr/>
            <p:nvPr/>
          </p:nvSpPr>
          <p:spPr bwMode="auto">
            <a:xfrm rot="16200000">
              <a:off x="6376895" y="2957866"/>
              <a:ext cx="381000" cy="4698393"/>
            </a:xfrm>
            <a:prstGeom prst="leftBrace">
              <a:avLst>
                <a:gd name="adj1" fmla="val 233773"/>
                <a:gd name="adj2" fmla="val 50485"/>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TextBox 11"/>
            <p:cNvSpPr txBox="1"/>
            <p:nvPr/>
          </p:nvSpPr>
          <p:spPr>
            <a:xfrm>
              <a:off x="5757965" y="5449207"/>
              <a:ext cx="1320105" cy="400110"/>
            </a:xfrm>
            <a:prstGeom prst="rect">
              <a:avLst/>
            </a:prstGeom>
            <a:noFill/>
          </p:spPr>
          <p:txBody>
            <a:bodyPr wrap="none" rtlCol="0">
              <a:spAutoFit/>
            </a:bodyPr>
            <a:lstStyle/>
            <a:p>
              <a:r>
                <a:rPr lang="en-US" sz="2000" b="1" dirty="0" err="1">
                  <a:latin typeface="Times New Roman" panose="02020603050405020304" pitchFamily="18" charset="0"/>
                  <a:cs typeface="Times New Roman" panose="02020603050405020304" pitchFamily="18" charset="0"/>
                </a:rPr>
                <a:t>libvector.a</a:t>
              </a:r>
              <a:endParaRPr lang="en-US" sz="2000" b="1" dirty="0">
                <a:latin typeface="Times New Roman" panose="02020603050405020304" pitchFamily="18" charset="0"/>
                <a:cs typeface="Times New Roman" panose="02020603050405020304" pitchFamily="18" charset="0"/>
              </a:endParaRPr>
            </a:p>
          </p:txBody>
        </p:sp>
      </p:grpSp>
      <p:sp>
        <p:nvSpPr>
          <p:cNvPr id="15" name="文本框 14">
            <a:extLst>
              <a:ext uri="{FF2B5EF4-FFF2-40B4-BE49-F238E27FC236}">
                <a16:creationId xmlns:a16="http://schemas.microsoft.com/office/drawing/2014/main" id="{54E45A51-8CCB-4936-9ED1-2C95E8C3E924}"/>
              </a:ext>
            </a:extLst>
          </p:cNvPr>
          <p:cNvSpPr txBox="1"/>
          <p:nvPr/>
        </p:nvSpPr>
        <p:spPr>
          <a:xfrm>
            <a:off x="30683" y="6150114"/>
            <a:ext cx="5186141" cy="707886"/>
          </a:xfrm>
          <a:prstGeom prst="rect">
            <a:avLst/>
          </a:prstGeom>
          <a:solidFill>
            <a:schemeClr val="bg1"/>
          </a:solidFill>
        </p:spPr>
        <p:txBody>
          <a:bodyPr wrap="square" rtlCol="0">
            <a:spAutoFit/>
          </a:bodyPr>
          <a:lstStyle/>
          <a:p>
            <a:r>
              <a:rPr lang="en-US" altLang="zh-CN" sz="2000" b="1" dirty="0" err="1">
                <a:latin typeface="Times New Roman" panose="02020603050405020304" pitchFamily="18" charset="0"/>
                <a:cs typeface="Times New Roman" panose="02020603050405020304" pitchFamily="18" charset="0"/>
              </a:rPr>
              <a:t>linux</a:t>
            </a:r>
            <a:r>
              <a:rPr lang="en-US" altLang="zh-CN" sz="2000" b="1" dirty="0">
                <a:latin typeface="Times New Roman" panose="02020603050405020304" pitchFamily="18" charset="0"/>
                <a:cs typeface="Times New Roman" panose="02020603050405020304" pitchFamily="18" charset="0"/>
              </a:rPr>
              <a:t>&gt;</a:t>
            </a:r>
            <a:r>
              <a:rPr lang="en-US" altLang="zh-CN" sz="2000" b="1" dirty="0" err="1">
                <a:latin typeface="Times New Roman" panose="02020603050405020304" pitchFamily="18" charset="0"/>
                <a:cs typeface="Times New Roman" panose="02020603050405020304" pitchFamily="18" charset="0"/>
              </a:rPr>
              <a:t>gcc</a:t>
            </a:r>
            <a:r>
              <a:rPr lang="en-US" altLang="zh-CN" sz="2000" b="1" dirty="0">
                <a:latin typeface="Times New Roman" panose="02020603050405020304" pitchFamily="18" charset="0"/>
                <a:cs typeface="Times New Roman" panose="02020603050405020304" pitchFamily="18" charset="0"/>
              </a:rPr>
              <a:t> -c </a:t>
            </a:r>
            <a:r>
              <a:rPr lang="en-US" altLang="zh-CN" sz="2000" b="1" dirty="0" err="1">
                <a:latin typeface="Times New Roman" panose="02020603050405020304" pitchFamily="18" charset="0"/>
                <a:cs typeface="Times New Roman" panose="02020603050405020304" pitchFamily="18" charset="0"/>
              </a:rPr>
              <a:t>addvec.c</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multvec.c</a:t>
            </a:r>
            <a:endParaRPr lang="en-US" altLang="zh-CN" sz="2000" b="1" dirty="0">
              <a:latin typeface="Times New Roman" panose="02020603050405020304" pitchFamily="18" charset="0"/>
              <a:cs typeface="Times New Roman" panose="02020603050405020304" pitchFamily="18" charset="0"/>
            </a:endParaRPr>
          </a:p>
          <a:p>
            <a:r>
              <a:rPr lang="en-US" altLang="zh-CN" sz="2000" b="1" dirty="0" err="1">
                <a:latin typeface="Times New Roman" panose="02020603050405020304" pitchFamily="18" charset="0"/>
                <a:cs typeface="Times New Roman" panose="02020603050405020304" pitchFamily="18" charset="0"/>
              </a:rPr>
              <a:t>linux</a:t>
            </a:r>
            <a:r>
              <a:rPr lang="en-US" altLang="zh-CN" sz="2000" b="1" dirty="0">
                <a:latin typeface="Times New Roman" panose="02020603050405020304" pitchFamily="18" charset="0"/>
                <a:cs typeface="Times New Roman" panose="02020603050405020304" pitchFamily="18" charset="0"/>
              </a:rPr>
              <a:t>&gt;ar </a:t>
            </a:r>
            <a:r>
              <a:rPr lang="en-US" altLang="zh-CN" sz="2000" b="1" dirty="0" err="1">
                <a:latin typeface="Times New Roman" panose="02020603050405020304" pitchFamily="18" charset="0"/>
                <a:cs typeface="Times New Roman" panose="02020603050405020304" pitchFamily="18" charset="0"/>
              </a:rPr>
              <a:t>rcs</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libvector.a</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addvec.o</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multvec.o</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76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8CB648-434D-4E1D-BA92-AEEEA2544397}"/>
              </a:ext>
            </a:extLst>
          </p:cNvPr>
          <p:cNvSpPr>
            <a:spLocks noGrp="1"/>
          </p:cNvSpPr>
          <p:nvPr>
            <p:ph idx="1"/>
          </p:nvPr>
        </p:nvSpPr>
        <p:spPr/>
        <p:txBody>
          <a:bodyPr/>
          <a:lstStyle/>
          <a:p>
            <a:pPr marL="0" indent="0">
              <a:buNone/>
            </a:pPr>
            <a:r>
              <a:rPr lang="en-US" altLang="zh-CN" dirty="0"/>
              <a:t> </a:t>
            </a:r>
            <a:endParaRPr lang="zh-CN" altLang="en-US" dirty="0"/>
          </a:p>
        </p:txBody>
      </p:sp>
      <p:sp>
        <p:nvSpPr>
          <p:cNvPr id="2" name="TextBox 1"/>
          <p:cNvSpPr txBox="1"/>
          <p:nvPr/>
        </p:nvSpPr>
        <p:spPr>
          <a:xfrm>
            <a:off x="42082" y="5168460"/>
            <a:ext cx="6128530" cy="960263"/>
          </a:xfrm>
          <a:prstGeom prst="rect">
            <a:avLst/>
          </a:prstGeom>
          <a:solidFill>
            <a:srgbClr val="E6E6E6"/>
          </a:solidFill>
          <a:ln w="6480">
            <a:solidFill>
              <a:schemeClr val="tx1"/>
            </a:solidFill>
            <a:miter lim="800000"/>
            <a:headEnd/>
            <a:tailEnd/>
          </a:ln>
          <a:effectLst/>
        </p:spPr>
        <p:txBody>
          <a:bodyPr wrap="square" lIns="90000" tIns="46800" rIns="90000" bIns="46800">
            <a:spAutoFit/>
          </a:bodyPr>
          <a:lstStyle>
            <a:defPPr>
              <a:defRPr lang="zh-CN"/>
            </a:defPPr>
            <a:lvl1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latin typeface="Times New Roman" panose="02020603050405020304" pitchFamily="18" charset="0"/>
                <a:ea typeface="msgothic" charset="0"/>
                <a:cs typeface="Times New Roman" panose="02020603050405020304" pitchFamily="18" charset="0"/>
              </a:defRPr>
            </a:lvl1pPr>
          </a:lstStyle>
          <a:p>
            <a:r>
              <a:rPr lang="zh-CN" altLang="en-US" dirty="0"/>
              <a:t>编译时用</a:t>
            </a:r>
            <a:r>
              <a:rPr lang="en-US" altLang="zh-CN" dirty="0"/>
              <a:t>-c</a:t>
            </a:r>
            <a:r>
              <a:rPr lang="zh-CN" altLang="en-US" dirty="0"/>
              <a:t>选项生成</a:t>
            </a:r>
            <a:r>
              <a:rPr lang="en-US" altLang="zh-CN" dirty="0"/>
              <a:t>main2.o</a:t>
            </a:r>
            <a:r>
              <a:rPr lang="zh-CN" altLang="en-US" dirty="0"/>
              <a:t>：</a:t>
            </a:r>
            <a:r>
              <a:rPr lang="en-US" altLang="zh-CN" dirty="0" err="1"/>
              <a:t>gcc</a:t>
            </a:r>
            <a:r>
              <a:rPr lang="en-US" altLang="zh-CN" dirty="0"/>
              <a:t> –c main2.c</a:t>
            </a:r>
          </a:p>
          <a:p>
            <a:r>
              <a:rPr lang="zh-CN" altLang="en-US" dirty="0"/>
              <a:t>链接方法</a:t>
            </a:r>
            <a:r>
              <a:rPr lang="en-US" altLang="zh-CN" dirty="0"/>
              <a:t>1</a:t>
            </a:r>
            <a:r>
              <a:rPr lang="zh-CN" altLang="en-US" dirty="0"/>
              <a:t>：</a:t>
            </a:r>
            <a:r>
              <a:rPr lang="en-US" altLang="zh-CN" dirty="0" err="1"/>
              <a:t>gcc</a:t>
            </a:r>
            <a:r>
              <a:rPr lang="en-US" altLang="zh-CN" dirty="0"/>
              <a:t> -static -o prog2c main2.o -L. -</a:t>
            </a:r>
            <a:r>
              <a:rPr lang="en-US" altLang="zh-CN" i="1" dirty="0" err="1"/>
              <a:t>l</a:t>
            </a:r>
            <a:r>
              <a:rPr lang="en-US" altLang="zh-CN" dirty="0" err="1"/>
              <a:t>vector</a:t>
            </a:r>
            <a:endParaRPr lang="en-US" altLang="zh-CN" dirty="0"/>
          </a:p>
          <a:p>
            <a:r>
              <a:rPr lang="zh-CN" altLang="en-US" dirty="0"/>
              <a:t>链接方法</a:t>
            </a:r>
            <a:r>
              <a:rPr lang="en-US" altLang="zh-CN" dirty="0"/>
              <a:t>2</a:t>
            </a:r>
            <a:r>
              <a:rPr lang="zh-CN" altLang="en-US" dirty="0"/>
              <a:t>：</a:t>
            </a:r>
            <a:r>
              <a:rPr lang="en-US" altLang="zh-CN" dirty="0" err="1"/>
              <a:t>gcc</a:t>
            </a:r>
            <a:r>
              <a:rPr lang="en-US" altLang="zh-CN" dirty="0"/>
              <a:t> -static -o prog2c main2.o ./</a:t>
            </a:r>
            <a:r>
              <a:rPr lang="en-US" altLang="zh-CN" dirty="0" err="1"/>
              <a:t>libvector.a</a:t>
            </a:r>
            <a:endParaRPr lang="en-US" altLang="zh-CN" dirty="0"/>
          </a:p>
        </p:txBody>
      </p:sp>
      <p:sp>
        <p:nvSpPr>
          <p:cNvPr id="3174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与静态库链接</a:t>
            </a:r>
            <a:endParaRPr lang="en-GB" dirty="0"/>
          </a:p>
        </p:txBody>
      </p:sp>
      <p:sp>
        <p:nvSpPr>
          <p:cNvPr id="31746" name="Line 2"/>
          <p:cNvSpPr>
            <a:spLocks noChangeShapeType="1"/>
          </p:cNvSpPr>
          <p:nvPr/>
        </p:nvSpPr>
        <p:spPr bwMode="auto">
          <a:xfrm>
            <a:off x="1132342" y="1989708"/>
            <a:ext cx="1587" cy="381000"/>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47" name="Rectangle 3"/>
          <p:cNvSpPr>
            <a:spLocks noChangeArrowheads="1"/>
          </p:cNvSpPr>
          <p:nvPr/>
        </p:nvSpPr>
        <p:spPr bwMode="auto">
          <a:xfrm>
            <a:off x="608467" y="2399284"/>
            <a:ext cx="2070100" cy="692667"/>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msgothic" charset="0"/>
                <a:cs typeface="Times New Roman" panose="02020603050405020304" pitchFamily="18" charset="0"/>
              </a:rPr>
              <a:t>翻译器</a:t>
            </a:r>
            <a:endParaRPr lang="en-GB" sz="2000" b="1" dirty="0">
              <a:latin typeface="Times New Roman" panose="02020603050405020304" pitchFamily="18" charset="0"/>
              <a:ea typeface="msgothic" charset="0"/>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a:t>
            </a:r>
            <a:r>
              <a:rPr lang="en-GB" sz="2000" b="1" dirty="0" err="1">
                <a:latin typeface="Times New Roman" panose="02020603050405020304" pitchFamily="18" charset="0"/>
                <a:ea typeface="msgothic" charset="0"/>
                <a:cs typeface="Times New Roman" panose="02020603050405020304" pitchFamily="18" charset="0"/>
              </a:rPr>
              <a:t>cpp</a:t>
            </a:r>
            <a:r>
              <a:rPr lang="en-GB" sz="2000" b="1" dirty="0">
                <a:latin typeface="Times New Roman" panose="02020603050405020304" pitchFamily="18" charset="0"/>
                <a:ea typeface="msgothic" charset="0"/>
                <a:cs typeface="Times New Roman" panose="02020603050405020304" pitchFamily="18" charset="0"/>
              </a:rPr>
              <a:t>, cc1, as)</a:t>
            </a:r>
          </a:p>
        </p:txBody>
      </p:sp>
      <p:sp>
        <p:nvSpPr>
          <p:cNvPr id="31748" name="Text Box 4"/>
          <p:cNvSpPr txBox="1">
            <a:spLocks noChangeArrowheads="1"/>
          </p:cNvSpPr>
          <p:nvPr/>
        </p:nvSpPr>
        <p:spPr bwMode="auto">
          <a:xfrm>
            <a:off x="638340" y="1692846"/>
            <a:ext cx="1042571"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main2.c</a:t>
            </a:r>
          </a:p>
        </p:txBody>
      </p:sp>
      <p:sp>
        <p:nvSpPr>
          <p:cNvPr id="31749" name="Text Box 5"/>
          <p:cNvSpPr txBox="1">
            <a:spLocks noChangeArrowheads="1"/>
          </p:cNvSpPr>
          <p:nvPr/>
        </p:nvSpPr>
        <p:spPr bwMode="auto">
          <a:xfrm>
            <a:off x="2280540" y="3400996"/>
            <a:ext cx="1056997"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main2.o</a:t>
            </a:r>
          </a:p>
        </p:txBody>
      </p:sp>
      <p:sp>
        <p:nvSpPr>
          <p:cNvPr id="31750" name="Line 6"/>
          <p:cNvSpPr>
            <a:spLocks noChangeShapeType="1"/>
          </p:cNvSpPr>
          <p:nvPr/>
        </p:nvSpPr>
        <p:spPr bwMode="auto">
          <a:xfrm>
            <a:off x="1675267" y="3088259"/>
            <a:ext cx="815975" cy="381000"/>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51" name="Line 7"/>
          <p:cNvSpPr>
            <a:spLocks noChangeShapeType="1"/>
          </p:cNvSpPr>
          <p:nvPr/>
        </p:nvSpPr>
        <p:spPr bwMode="auto">
          <a:xfrm>
            <a:off x="2778580" y="3697859"/>
            <a:ext cx="762000" cy="304800"/>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52" name="Text Box 8"/>
          <p:cNvSpPr txBox="1">
            <a:spLocks noChangeArrowheads="1"/>
          </p:cNvSpPr>
          <p:nvPr/>
        </p:nvSpPr>
        <p:spPr bwMode="auto">
          <a:xfrm>
            <a:off x="5905514" y="2670746"/>
            <a:ext cx="771663"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libc.a</a:t>
            </a:r>
          </a:p>
        </p:txBody>
      </p:sp>
      <p:sp>
        <p:nvSpPr>
          <p:cNvPr id="31753" name="Line 9"/>
          <p:cNvSpPr>
            <a:spLocks noChangeShapeType="1"/>
          </p:cNvSpPr>
          <p:nvPr/>
        </p:nvSpPr>
        <p:spPr bwMode="auto">
          <a:xfrm>
            <a:off x="4415293" y="3056509"/>
            <a:ext cx="1587" cy="1022350"/>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54" name="Rectangle 10"/>
          <p:cNvSpPr>
            <a:spLocks noChangeArrowheads="1"/>
          </p:cNvSpPr>
          <p:nvPr/>
        </p:nvSpPr>
        <p:spPr bwMode="auto">
          <a:xfrm>
            <a:off x="2930980" y="4078859"/>
            <a:ext cx="2971800" cy="391046"/>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msgothic" charset="0"/>
                <a:cs typeface="Times New Roman" panose="02020603050405020304" pitchFamily="18" charset="0"/>
              </a:rPr>
              <a:t>链接器</a:t>
            </a:r>
            <a:r>
              <a:rPr lang="en-GB" sz="2000" b="1">
                <a:latin typeface="Times New Roman" panose="02020603050405020304" pitchFamily="18" charset="0"/>
                <a:ea typeface="msgothic" charset="0"/>
                <a:cs typeface="Times New Roman" panose="02020603050405020304" pitchFamily="18" charset="0"/>
              </a:rPr>
              <a:t> </a:t>
            </a:r>
            <a:r>
              <a:rPr lang="en-GB" sz="2000" b="1" dirty="0">
                <a:latin typeface="Times New Roman" panose="02020603050405020304" pitchFamily="18" charset="0"/>
                <a:ea typeface="msgothic" charset="0"/>
                <a:cs typeface="Times New Roman" panose="02020603050405020304" pitchFamily="18" charset="0"/>
              </a:rPr>
              <a:t>(ld)</a:t>
            </a:r>
          </a:p>
        </p:txBody>
      </p:sp>
      <p:sp>
        <p:nvSpPr>
          <p:cNvPr id="31755" name="Text Box 11"/>
          <p:cNvSpPr txBox="1">
            <a:spLocks noChangeArrowheads="1"/>
          </p:cNvSpPr>
          <p:nvPr/>
        </p:nvSpPr>
        <p:spPr bwMode="auto">
          <a:xfrm>
            <a:off x="3964560" y="4721576"/>
            <a:ext cx="932156"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prog2c</a:t>
            </a:r>
          </a:p>
        </p:txBody>
      </p:sp>
      <p:sp>
        <p:nvSpPr>
          <p:cNvPr id="31756" name="Line 12"/>
          <p:cNvSpPr>
            <a:spLocks noChangeShapeType="1"/>
          </p:cNvSpPr>
          <p:nvPr/>
        </p:nvSpPr>
        <p:spPr bwMode="auto">
          <a:xfrm>
            <a:off x="4415292" y="4454037"/>
            <a:ext cx="1588" cy="414338"/>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57" name="Text Box 13"/>
          <p:cNvSpPr txBox="1">
            <a:spLocks noChangeArrowheads="1"/>
          </p:cNvSpPr>
          <p:nvPr/>
        </p:nvSpPr>
        <p:spPr bwMode="auto">
          <a:xfrm>
            <a:off x="5850045" y="3295999"/>
            <a:ext cx="2464434" cy="67313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printf.o</a:t>
            </a:r>
            <a:r>
              <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 </a:t>
            </a:r>
            <a:r>
              <a:rPr lang="zh-CN" altLang="en-US"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和由</a:t>
            </a:r>
            <a:r>
              <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 </a:t>
            </a: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printf.o</a:t>
            </a:r>
            <a:r>
              <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调用的其他模块</a:t>
            </a:r>
            <a:endPar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31758" name="Text Box 14"/>
          <p:cNvSpPr txBox="1">
            <a:spLocks noChangeArrowheads="1"/>
          </p:cNvSpPr>
          <p:nvPr/>
        </p:nvSpPr>
        <p:spPr bwMode="auto">
          <a:xfrm>
            <a:off x="3812043" y="2670746"/>
            <a:ext cx="1317197"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libvector.a</a:t>
            </a:r>
          </a:p>
        </p:txBody>
      </p:sp>
      <p:sp>
        <p:nvSpPr>
          <p:cNvPr id="31759" name="Text Box 15"/>
          <p:cNvSpPr txBox="1">
            <a:spLocks noChangeArrowheads="1"/>
          </p:cNvSpPr>
          <p:nvPr/>
        </p:nvSpPr>
        <p:spPr bwMode="auto">
          <a:xfrm>
            <a:off x="4410287" y="3412460"/>
            <a:ext cx="1143560" cy="383824"/>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addvec.o</a:t>
            </a:r>
            <a:endParaRPr lang="en-GB" sz="2000" b="1" dirty="0">
              <a:latin typeface="Times New Roman" panose="02020603050405020304" pitchFamily="18" charset="0"/>
              <a:ea typeface="msgothic" charset="0"/>
              <a:cs typeface="Times New Roman" panose="02020603050405020304" pitchFamily="18" charset="0"/>
            </a:endParaRPr>
          </a:p>
        </p:txBody>
      </p:sp>
      <p:sp>
        <p:nvSpPr>
          <p:cNvPr id="31760" name="Line 16"/>
          <p:cNvSpPr>
            <a:spLocks noChangeShapeType="1"/>
          </p:cNvSpPr>
          <p:nvPr/>
        </p:nvSpPr>
        <p:spPr bwMode="auto">
          <a:xfrm flipH="1">
            <a:off x="5415417" y="2997243"/>
            <a:ext cx="841375" cy="1066800"/>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61" name="Text Box 17"/>
          <p:cNvSpPr txBox="1">
            <a:spLocks noChangeArrowheads="1"/>
          </p:cNvSpPr>
          <p:nvPr/>
        </p:nvSpPr>
        <p:spPr bwMode="auto">
          <a:xfrm>
            <a:off x="7363280" y="2613596"/>
            <a:ext cx="951199"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i="1">
                <a:solidFill>
                  <a:srgbClr val="C00000"/>
                </a:solidFill>
                <a:latin typeface="Times New Roman" panose="02020603050405020304" pitchFamily="18" charset="0"/>
                <a:ea typeface="msgothic" charset="0"/>
                <a:cs typeface="Times New Roman" panose="02020603050405020304" pitchFamily="18" charset="0"/>
              </a:rPr>
              <a:t>静态库</a:t>
            </a:r>
            <a:endParaRPr lang="en-GB" sz="2000" b="1" i="1" dirty="0">
              <a:solidFill>
                <a:srgbClr val="C00000"/>
              </a:solidFill>
              <a:latin typeface="Times New Roman" panose="02020603050405020304" pitchFamily="18" charset="0"/>
              <a:ea typeface="msgothic" charset="0"/>
              <a:cs typeface="Times New Roman" panose="02020603050405020304" pitchFamily="18" charset="0"/>
            </a:endParaRPr>
          </a:p>
        </p:txBody>
      </p:sp>
      <p:sp>
        <p:nvSpPr>
          <p:cNvPr id="31762" name="Text Box 18"/>
          <p:cNvSpPr txBox="1">
            <a:spLocks noChangeArrowheads="1"/>
          </p:cNvSpPr>
          <p:nvPr/>
        </p:nvSpPr>
        <p:spPr bwMode="auto">
          <a:xfrm>
            <a:off x="659267" y="3289871"/>
            <a:ext cx="1207680" cy="697756"/>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i="1">
                <a:solidFill>
                  <a:srgbClr val="C00000"/>
                </a:solidFill>
                <a:latin typeface="Times New Roman" panose="02020603050405020304" pitchFamily="18" charset="0"/>
                <a:ea typeface="msgothic" charset="0"/>
                <a:cs typeface="Times New Roman" panose="02020603050405020304" pitchFamily="18" charset="0"/>
              </a:rPr>
              <a:t>可重定位</a:t>
            </a:r>
            <a:endParaRPr lang="en-US" altLang="zh-CN" sz="2000" b="1" i="1">
              <a:solidFill>
                <a:srgbClr val="C00000"/>
              </a:solidFill>
              <a:latin typeface="Times New Roman" panose="02020603050405020304" pitchFamily="18" charset="0"/>
              <a:ea typeface="msgothic" charset="0"/>
              <a:cs typeface="Times New Roman" panose="02020603050405020304" pitchFamily="18"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i="1">
                <a:solidFill>
                  <a:srgbClr val="C00000"/>
                </a:solidFill>
                <a:latin typeface="Times New Roman" panose="02020603050405020304" pitchFamily="18" charset="0"/>
                <a:ea typeface="msgothic" charset="0"/>
                <a:cs typeface="Times New Roman" panose="02020603050405020304" pitchFamily="18" charset="0"/>
              </a:rPr>
              <a:t>目标文件</a:t>
            </a:r>
            <a:endParaRPr lang="en-GB" sz="2000" b="1" i="1" dirty="0">
              <a:solidFill>
                <a:srgbClr val="C00000"/>
              </a:solidFill>
              <a:latin typeface="Times New Roman" panose="02020603050405020304" pitchFamily="18" charset="0"/>
              <a:ea typeface="msgothic" charset="0"/>
              <a:cs typeface="Times New Roman" panose="02020603050405020304" pitchFamily="18" charset="0"/>
            </a:endParaRPr>
          </a:p>
        </p:txBody>
      </p:sp>
      <p:sp>
        <p:nvSpPr>
          <p:cNvPr id="31763" name="Text Box 19"/>
          <p:cNvSpPr txBox="1">
            <a:spLocks noChangeArrowheads="1"/>
          </p:cNvSpPr>
          <p:nvPr/>
        </p:nvSpPr>
        <p:spPr bwMode="auto">
          <a:xfrm>
            <a:off x="5179441" y="4517353"/>
            <a:ext cx="3278759"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完全连接的可执行目标文件</a:t>
            </a:r>
            <a:endParaRPr lang="en-GB"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764" name="Text Box 20"/>
          <p:cNvSpPr txBox="1">
            <a:spLocks noChangeArrowheads="1"/>
          </p:cNvSpPr>
          <p:nvPr/>
        </p:nvSpPr>
        <p:spPr bwMode="auto">
          <a:xfrm>
            <a:off x="1812683" y="1692846"/>
            <a:ext cx="1047892"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vector.h</a:t>
            </a:r>
          </a:p>
        </p:txBody>
      </p:sp>
      <p:sp>
        <p:nvSpPr>
          <p:cNvPr id="31765" name="Line 21"/>
          <p:cNvSpPr>
            <a:spLocks noChangeShapeType="1"/>
          </p:cNvSpPr>
          <p:nvPr/>
        </p:nvSpPr>
        <p:spPr bwMode="auto">
          <a:xfrm>
            <a:off x="2316617" y="1989708"/>
            <a:ext cx="1587" cy="381000"/>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66" name="Rectangle 22"/>
          <p:cNvSpPr>
            <a:spLocks noChangeArrowheads="1"/>
          </p:cNvSpPr>
          <p:nvPr/>
        </p:nvSpPr>
        <p:spPr bwMode="auto">
          <a:xfrm>
            <a:off x="3762830" y="1696021"/>
            <a:ext cx="1304925" cy="692667"/>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msgothic" charset="0"/>
                <a:cs typeface="Times New Roman" panose="02020603050405020304" pitchFamily="18" charset="0"/>
              </a:rPr>
              <a:t>归档器</a:t>
            </a:r>
            <a:endParaRPr lang="en-GB" sz="2000" b="1" dirty="0">
              <a:latin typeface="Times New Roman" panose="02020603050405020304" pitchFamily="18" charset="0"/>
              <a:ea typeface="msgothic" charset="0"/>
              <a:cs typeface="Times New Roman" panose="02020603050405020304" pitchFamily="18"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a:t>
            </a:r>
            <a:r>
              <a:rPr lang="en-GB" sz="2000" b="1" dirty="0" err="1">
                <a:latin typeface="Times New Roman" panose="02020603050405020304" pitchFamily="18" charset="0"/>
                <a:ea typeface="msgothic" charset="0"/>
                <a:cs typeface="Times New Roman" panose="02020603050405020304" pitchFamily="18" charset="0"/>
              </a:rPr>
              <a:t>ar</a:t>
            </a:r>
            <a:r>
              <a:rPr lang="en-GB" sz="2000" b="1" dirty="0">
                <a:latin typeface="Times New Roman" panose="02020603050405020304" pitchFamily="18" charset="0"/>
                <a:ea typeface="msgothic" charset="0"/>
                <a:cs typeface="Times New Roman" panose="02020603050405020304" pitchFamily="18" charset="0"/>
              </a:rPr>
              <a:t>)</a:t>
            </a:r>
          </a:p>
        </p:txBody>
      </p:sp>
      <p:sp>
        <p:nvSpPr>
          <p:cNvPr id="31767" name="Line 23"/>
          <p:cNvSpPr>
            <a:spLocks noChangeShapeType="1"/>
          </p:cNvSpPr>
          <p:nvPr/>
        </p:nvSpPr>
        <p:spPr bwMode="auto">
          <a:xfrm>
            <a:off x="4415293" y="2362771"/>
            <a:ext cx="1587" cy="411163"/>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68" name="Line 24"/>
          <p:cNvSpPr>
            <a:spLocks noChangeShapeType="1"/>
          </p:cNvSpPr>
          <p:nvPr/>
        </p:nvSpPr>
        <p:spPr bwMode="auto">
          <a:xfrm>
            <a:off x="3862842" y="1281683"/>
            <a:ext cx="1588" cy="411163"/>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69" name="Line 25"/>
          <p:cNvSpPr>
            <a:spLocks noChangeShapeType="1"/>
          </p:cNvSpPr>
          <p:nvPr/>
        </p:nvSpPr>
        <p:spPr bwMode="auto">
          <a:xfrm>
            <a:off x="5005842" y="1281683"/>
            <a:ext cx="1588" cy="411163"/>
          </a:xfrm>
          <a:prstGeom prst="line">
            <a:avLst/>
          </a:prstGeom>
          <a:noFill/>
          <a:ln w="28440">
            <a:solidFill>
              <a:srgbClr val="000066"/>
            </a:solidFill>
            <a:miter lim="800000"/>
            <a:headEnd/>
            <a:tailEnd type="triangle" w="med" len="med"/>
          </a:ln>
          <a:effectLst/>
        </p:spPr>
        <p:txBody>
          <a:bodyPr/>
          <a:lstStyle/>
          <a:p>
            <a:endParaRPr lang="en-US" sz="2000" b="1">
              <a:latin typeface="Times New Roman" panose="02020603050405020304" pitchFamily="18" charset="0"/>
              <a:cs typeface="Times New Roman" panose="02020603050405020304" pitchFamily="18" charset="0"/>
            </a:endParaRPr>
          </a:p>
        </p:txBody>
      </p:sp>
      <p:sp>
        <p:nvSpPr>
          <p:cNvPr id="31770" name="Text Box 26"/>
          <p:cNvSpPr txBox="1">
            <a:spLocks noChangeArrowheads="1"/>
          </p:cNvSpPr>
          <p:nvPr/>
        </p:nvSpPr>
        <p:spPr bwMode="auto">
          <a:xfrm>
            <a:off x="3106287" y="945134"/>
            <a:ext cx="1143560"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addvec.o</a:t>
            </a:r>
          </a:p>
        </p:txBody>
      </p:sp>
      <p:sp>
        <p:nvSpPr>
          <p:cNvPr id="31771" name="Text Box 27"/>
          <p:cNvSpPr txBox="1">
            <a:spLocks noChangeArrowheads="1"/>
          </p:cNvSpPr>
          <p:nvPr/>
        </p:nvSpPr>
        <p:spPr bwMode="auto">
          <a:xfrm>
            <a:off x="4450300" y="930846"/>
            <a:ext cx="1241343" cy="3838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msgothic" charset="0"/>
                <a:cs typeface="Times New Roman" panose="02020603050405020304" pitchFamily="18" charset="0"/>
              </a:rPr>
              <a:t>multvec.o</a:t>
            </a:r>
          </a:p>
        </p:txBody>
      </p:sp>
      <p:sp>
        <p:nvSpPr>
          <p:cNvPr id="32" name="TextBox 1">
            <a:extLst>
              <a:ext uri="{FF2B5EF4-FFF2-40B4-BE49-F238E27FC236}">
                <a16:creationId xmlns:a16="http://schemas.microsoft.com/office/drawing/2014/main" id="{C87A83B9-E72E-432E-8371-B3C7A4A2EFD5}"/>
              </a:ext>
            </a:extLst>
          </p:cNvPr>
          <p:cNvSpPr txBox="1"/>
          <p:nvPr/>
        </p:nvSpPr>
        <p:spPr>
          <a:xfrm>
            <a:off x="1447800" y="6153008"/>
            <a:ext cx="7299325" cy="673134"/>
          </a:xfrm>
          <a:prstGeom prst="rect">
            <a:avLst/>
          </a:prstGeom>
          <a:solidFill>
            <a:srgbClr val="E6E6E6"/>
          </a:solidFill>
          <a:ln w="6480">
            <a:solidFill>
              <a:schemeClr val="tx1"/>
            </a:solidFill>
            <a:miter lim="800000"/>
            <a:headEnd/>
            <a:tailEnd/>
          </a:ln>
          <a:effectLst/>
        </p:spPr>
        <p:txBody>
          <a:bodyPr wrap="square" lIns="90000" tIns="46800" rIns="90000" bIns="46800">
            <a:spAutoFit/>
          </a:bodyPr>
          <a:lstStyle>
            <a:defPPr>
              <a:defRPr lang="zh-CN"/>
            </a:defPPr>
            <a:lvl1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latin typeface="Times New Roman" panose="02020603050405020304" pitchFamily="18" charset="0"/>
                <a:ea typeface="msgothic" charset="0"/>
                <a:cs typeface="Times New Roman" panose="02020603050405020304" pitchFamily="18" charset="0"/>
              </a:defRPr>
            </a:lvl1pPr>
          </a:lstStyle>
          <a:p>
            <a:r>
              <a:rPr lang="zh-CN" altLang="en-US" dirty="0"/>
              <a:t>直接编译链接方法</a:t>
            </a:r>
            <a:r>
              <a:rPr lang="en-US" altLang="zh-CN" dirty="0"/>
              <a:t>1</a:t>
            </a:r>
            <a:r>
              <a:rPr lang="zh-CN" altLang="en-US" dirty="0"/>
              <a:t>：</a:t>
            </a:r>
            <a:r>
              <a:rPr lang="en-US" altLang="zh-CN" dirty="0" err="1"/>
              <a:t>gcc</a:t>
            </a:r>
            <a:r>
              <a:rPr lang="en-US" altLang="zh-CN" dirty="0"/>
              <a:t> -static -o prog2c  main2.c ./</a:t>
            </a:r>
            <a:r>
              <a:rPr lang="en-US" altLang="zh-CN" dirty="0" err="1"/>
              <a:t>libvector.a</a:t>
            </a:r>
            <a:endParaRPr lang="en-US" altLang="zh-CN" dirty="0"/>
          </a:p>
          <a:p>
            <a:r>
              <a:rPr lang="zh-CN" altLang="en-US" dirty="0"/>
              <a:t>直接编译链接方法</a:t>
            </a:r>
            <a:r>
              <a:rPr lang="en-US" altLang="zh-CN" dirty="0"/>
              <a:t>2</a:t>
            </a:r>
            <a:r>
              <a:rPr lang="zh-CN" altLang="en-US" dirty="0"/>
              <a:t>：</a:t>
            </a:r>
            <a:r>
              <a:rPr lang="en-US" altLang="zh-CN" dirty="0" err="1"/>
              <a:t>gcc</a:t>
            </a:r>
            <a:r>
              <a:rPr lang="en-US" altLang="zh-CN" dirty="0"/>
              <a:t> -static -o prog2c  main2.c -L. -</a:t>
            </a:r>
            <a:r>
              <a:rPr lang="en-US" altLang="zh-CN" i="1" dirty="0" err="1"/>
              <a:t>l</a:t>
            </a:r>
            <a:r>
              <a:rPr lang="en-US" altLang="zh-CN" dirty="0" err="1"/>
              <a:t>vector</a:t>
            </a:r>
            <a:endParaRPr lang="en-US" altLang="zh-C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latin typeface="Calibri"/>
                <a:cs typeface="Calibri"/>
              </a:rPr>
              <a:t>使用编译器驱动程序</a:t>
            </a:r>
            <a:r>
              <a:rPr lang="en-US" altLang="zh-CN" sz="2400" dirty="0">
                <a:latin typeface="Calibri"/>
                <a:cs typeface="Calibri"/>
              </a:rPr>
              <a:t>(</a:t>
            </a:r>
            <a:r>
              <a:rPr lang="en-US" altLang="zh-CN" sz="2400" i="1" dirty="0">
                <a:latin typeface="Calibri"/>
                <a:cs typeface="Calibri"/>
              </a:rPr>
              <a:t>compiler driver</a:t>
            </a:r>
            <a:r>
              <a:rPr lang="en-US" altLang="zh-CN" sz="2400" dirty="0">
                <a:latin typeface="Calibri"/>
                <a:cs typeface="Calibri"/>
              </a:rPr>
              <a:t>)</a:t>
            </a:r>
            <a:r>
              <a:rPr lang="zh-CN" altLang="en-US" sz="2400" dirty="0">
                <a:latin typeface="Calibri"/>
                <a:cs typeface="Calibri"/>
              </a:rPr>
              <a:t>进行程序的翻译和链接</a:t>
            </a:r>
            <a:r>
              <a:rPr lang="en-US" altLang="zh-CN" sz="2400" dirty="0">
                <a:latin typeface="Calibri"/>
                <a:cs typeface="Calibri"/>
              </a:rPr>
              <a:t>:</a:t>
            </a:r>
          </a:p>
          <a:p>
            <a:pPr lvl="1"/>
            <a:r>
              <a:rPr lang="en-US" altLang="zh-CN" sz="2000" b="1" dirty="0" err="1"/>
              <a:t>linux</a:t>
            </a:r>
            <a:r>
              <a:rPr lang="en-US" altLang="zh-CN" sz="2000" b="1" dirty="0"/>
              <a:t>&gt; </a:t>
            </a:r>
            <a:r>
              <a:rPr lang="en-US" altLang="zh-CN" sz="2000" b="1" i="1" dirty="0" err="1"/>
              <a:t>gcc</a:t>
            </a:r>
            <a:r>
              <a:rPr lang="en-US" altLang="zh-CN" sz="2000" b="1" i="1" dirty="0"/>
              <a:t> -</a:t>
            </a:r>
            <a:r>
              <a:rPr lang="en-US" altLang="zh-CN" sz="2000" b="1" i="1" dirty="0" err="1"/>
              <a:t>Og</a:t>
            </a:r>
            <a:r>
              <a:rPr lang="en-US" altLang="zh-CN" sz="2000" b="1" i="1" dirty="0"/>
              <a:t> -o </a:t>
            </a:r>
            <a:r>
              <a:rPr lang="en-US" altLang="zh-CN" sz="2000" b="1" i="1" dirty="0" err="1"/>
              <a:t>prog</a:t>
            </a:r>
            <a:r>
              <a:rPr lang="en-US" altLang="zh-CN" sz="2000" b="1" i="1" dirty="0"/>
              <a:t> </a:t>
            </a:r>
            <a:r>
              <a:rPr lang="en-US" altLang="zh-CN" sz="2000" b="1" i="1" dirty="0" err="1"/>
              <a:t>main.c</a:t>
            </a:r>
            <a:r>
              <a:rPr lang="en-US" altLang="zh-CN" sz="2000" b="1" i="1" dirty="0"/>
              <a:t> </a:t>
            </a:r>
            <a:r>
              <a:rPr lang="en-US" altLang="zh-CN" sz="2000" b="1" i="1" dirty="0" err="1"/>
              <a:t>sum.c</a:t>
            </a:r>
            <a:endParaRPr lang="en-US" altLang="zh-CN" sz="2000" b="1" i="1" dirty="0"/>
          </a:p>
          <a:p>
            <a:pPr lvl="1"/>
            <a:r>
              <a:rPr lang="en-US" altLang="zh-CN" sz="2000" b="1" dirty="0" err="1"/>
              <a:t>linux</a:t>
            </a:r>
            <a:r>
              <a:rPr lang="en-US" altLang="zh-CN" sz="2000" b="1" dirty="0"/>
              <a:t>&gt; </a:t>
            </a:r>
            <a:r>
              <a:rPr lang="en-US" altLang="zh-CN" sz="2000" b="1" i="1" dirty="0"/>
              <a:t>./prog</a:t>
            </a:r>
          </a:p>
          <a:p>
            <a:endParaRPr lang="zh-CN" altLang="en-US" sz="2400" dirty="0"/>
          </a:p>
        </p:txBody>
      </p:sp>
      <p:sp>
        <p:nvSpPr>
          <p:cNvPr id="228354" name="Rectangle 2"/>
          <p:cNvSpPr>
            <a:spLocks noGrp="1" noChangeArrowheads="1"/>
          </p:cNvSpPr>
          <p:nvPr>
            <p:ph type="title"/>
          </p:nvPr>
        </p:nvSpPr>
        <p:spPr/>
        <p:txBody>
          <a:bodyPr/>
          <a:lstStyle/>
          <a:p>
            <a:r>
              <a:rPr lang="zh-CN" altLang="en-US"/>
              <a:t>静态链接</a:t>
            </a:r>
            <a:endParaRPr lang="en-US"/>
          </a:p>
        </p:txBody>
      </p:sp>
      <p:grpSp>
        <p:nvGrpSpPr>
          <p:cNvPr id="3" name="组合 2"/>
          <p:cNvGrpSpPr/>
          <p:nvPr/>
        </p:nvGrpSpPr>
        <p:grpSpPr>
          <a:xfrm>
            <a:off x="1219200" y="2696598"/>
            <a:ext cx="3702050" cy="2115962"/>
            <a:chOff x="1219200" y="2696598"/>
            <a:chExt cx="3702050" cy="2115962"/>
          </a:xfrm>
        </p:grpSpPr>
        <p:sp>
          <p:nvSpPr>
            <p:cNvPr id="228356" name="Line 4"/>
            <p:cNvSpPr>
              <a:spLocks noChangeShapeType="1"/>
            </p:cNvSpPr>
            <p:nvPr/>
          </p:nvSpPr>
          <p:spPr bwMode="auto">
            <a:xfrm>
              <a:off x="2057400" y="3069661"/>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58" name="Rectangle 6"/>
            <p:cNvSpPr>
              <a:spLocks noChangeArrowheads="1"/>
            </p:cNvSpPr>
            <p:nvPr/>
          </p:nvSpPr>
          <p:spPr bwMode="auto">
            <a:xfrm>
              <a:off x="1219200" y="3439548"/>
              <a:ext cx="1752600" cy="705321"/>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2000" dirty="0">
                  <a:latin typeface="Times New Roman" panose="02020603050405020304" pitchFamily="18" charset="0"/>
                  <a:ea typeface="黑体" panose="02010609060101010101" pitchFamily="49" charset="-122"/>
                  <a:cs typeface="Times New Roman" panose="02020603050405020304" pitchFamily="18" charset="0"/>
                </a:rPr>
                <a:t>Translators</a:t>
              </a:r>
            </a:p>
            <a:p>
              <a:pPr algn="ctr"/>
              <a:r>
                <a:rPr 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sz="2000" dirty="0" err="1">
                  <a:latin typeface="Times New Roman" panose="02020603050405020304" pitchFamily="18" charset="0"/>
                  <a:ea typeface="黑体" panose="02010609060101010101" pitchFamily="49" charset="-122"/>
                  <a:cs typeface="Times New Roman" panose="02020603050405020304" pitchFamily="18" charset="0"/>
                </a:rPr>
                <a:t>cpp</a:t>
              </a:r>
              <a:r>
                <a:rPr 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cc1</a:t>
              </a:r>
              <a:r>
                <a:rPr lang="en-US" sz="2000" dirty="0">
                  <a:latin typeface="Times New Roman" panose="02020603050405020304" pitchFamily="18" charset="0"/>
                  <a:ea typeface="黑体" panose="02010609060101010101" pitchFamily="49" charset="-122"/>
                  <a:cs typeface="Times New Roman" panose="02020603050405020304" pitchFamily="18" charset="0"/>
                </a:rPr>
                <a:t>, as)</a:t>
              </a:r>
            </a:p>
          </p:txBody>
        </p:sp>
        <p:sp>
          <p:nvSpPr>
            <p:cNvPr id="228359" name="Text Box 7"/>
            <p:cNvSpPr txBox="1">
              <a:spLocks noChangeArrowheads="1"/>
            </p:cNvSpPr>
            <p:nvPr/>
          </p:nvSpPr>
          <p:spPr bwMode="auto">
            <a:xfrm>
              <a:off x="1524000" y="2696598"/>
              <a:ext cx="873957" cy="400110"/>
            </a:xfrm>
            <a:prstGeom prst="rect">
              <a:avLst/>
            </a:prstGeom>
            <a:noFill/>
            <a:ln w="25400">
              <a:noFill/>
              <a:miter lim="800000"/>
              <a:headEnd/>
              <a:tailEnd/>
            </a:ln>
            <a:effectLst/>
          </p:spPr>
          <p:txBody>
            <a:bodyPr wrap="none">
              <a:prstTxWarp prst="textNoShape">
                <a:avLst/>
              </a:prstTxWarp>
              <a:spAutoFit/>
            </a:bodyPr>
            <a:lstStyle/>
            <a:p>
              <a:r>
                <a:rPr lang="en-US" sz="2000" dirty="0" err="1">
                  <a:latin typeface="Times New Roman" panose="02020603050405020304" pitchFamily="18" charset="0"/>
                  <a:ea typeface="黑体" panose="02010609060101010101" pitchFamily="49" charset="-122"/>
                  <a:cs typeface="Times New Roman" panose="02020603050405020304" pitchFamily="18" charset="0"/>
                </a:rPr>
                <a:t>main.c</a:t>
              </a:r>
              <a:endParaRPr 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0" name="Text Box 8"/>
            <p:cNvSpPr txBox="1">
              <a:spLocks noChangeArrowheads="1"/>
            </p:cNvSpPr>
            <p:nvPr/>
          </p:nvSpPr>
          <p:spPr bwMode="auto">
            <a:xfrm>
              <a:off x="1658938" y="4412450"/>
              <a:ext cx="888385" cy="400110"/>
            </a:xfrm>
            <a:prstGeom prst="rect">
              <a:avLst/>
            </a:prstGeom>
            <a:noFill/>
            <a:ln w="25400">
              <a:noFill/>
              <a:miter lim="800000"/>
              <a:headEnd/>
              <a:tailEnd/>
            </a:ln>
            <a:effectLst/>
          </p:spPr>
          <p:txBody>
            <a:bodyPr wrap="none">
              <a:prstTxWarp prst="textNoShape">
                <a:avLst/>
              </a:prstTxWarp>
              <a:spAutoFit/>
            </a:bodyPr>
            <a:lstStyle/>
            <a:p>
              <a:r>
                <a:rPr lang="en-US" sz="2000" dirty="0" err="1">
                  <a:latin typeface="Times New Roman" panose="02020603050405020304" pitchFamily="18" charset="0"/>
                  <a:ea typeface="黑体" panose="02010609060101010101" pitchFamily="49" charset="-122"/>
                  <a:cs typeface="Times New Roman" panose="02020603050405020304" pitchFamily="18" charset="0"/>
                </a:rPr>
                <a:t>main.o</a:t>
              </a:r>
              <a:endParaRPr 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1" name="Rectangle 9"/>
            <p:cNvSpPr>
              <a:spLocks noChangeArrowheads="1"/>
            </p:cNvSpPr>
            <p:nvPr/>
          </p:nvSpPr>
          <p:spPr bwMode="auto">
            <a:xfrm>
              <a:off x="3124200" y="3439548"/>
              <a:ext cx="1797050" cy="705321"/>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2000" dirty="0">
                  <a:latin typeface="Times New Roman" panose="02020603050405020304" pitchFamily="18" charset="0"/>
                  <a:ea typeface="黑体" panose="02010609060101010101" pitchFamily="49" charset="-122"/>
                  <a:cs typeface="Times New Roman" panose="02020603050405020304" pitchFamily="18" charset="0"/>
                </a:rPr>
                <a:t>Translators</a:t>
              </a:r>
            </a:p>
            <a:p>
              <a:pPr algn="ctr"/>
              <a:r>
                <a:rPr 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sz="2000" dirty="0" err="1">
                  <a:latin typeface="Times New Roman" panose="02020603050405020304" pitchFamily="18" charset="0"/>
                  <a:ea typeface="黑体" panose="02010609060101010101" pitchFamily="49" charset="-122"/>
                  <a:cs typeface="Times New Roman" panose="02020603050405020304" pitchFamily="18" charset="0"/>
                </a:rPr>
                <a:t>cpp</a:t>
              </a:r>
              <a:r>
                <a:rPr 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sz="20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cc1</a:t>
              </a:r>
              <a:r>
                <a:rPr lang="en-US" sz="2000" dirty="0">
                  <a:latin typeface="Times New Roman" panose="02020603050405020304" pitchFamily="18" charset="0"/>
                  <a:ea typeface="黑体" panose="02010609060101010101" pitchFamily="49" charset="-122"/>
                  <a:cs typeface="Times New Roman" panose="02020603050405020304" pitchFamily="18" charset="0"/>
                </a:rPr>
                <a:t>, as)</a:t>
              </a:r>
            </a:p>
          </p:txBody>
        </p:sp>
        <p:sp>
          <p:nvSpPr>
            <p:cNvPr id="228362" name="Text Box 10"/>
            <p:cNvSpPr txBox="1">
              <a:spLocks noChangeArrowheads="1"/>
            </p:cNvSpPr>
            <p:nvPr/>
          </p:nvSpPr>
          <p:spPr bwMode="auto">
            <a:xfrm>
              <a:off x="3581400" y="2696598"/>
              <a:ext cx="788999" cy="400110"/>
            </a:xfrm>
            <a:prstGeom prst="rect">
              <a:avLst/>
            </a:prstGeom>
            <a:noFill/>
            <a:ln w="25400">
              <a:noFill/>
              <a:miter lim="800000"/>
              <a:headEnd/>
              <a:tailEnd/>
            </a:ln>
            <a:effectLst/>
          </p:spPr>
          <p:txBody>
            <a:bodyPr wrap="none">
              <a:prstTxWarp prst="textNoShape">
                <a:avLst/>
              </a:prstTxWarp>
              <a:spAutoFit/>
            </a:bodyPr>
            <a:lstStyle/>
            <a:p>
              <a:r>
                <a:rPr lang="en-US" sz="2000" dirty="0" err="1">
                  <a:latin typeface="Times New Roman" panose="02020603050405020304" pitchFamily="18" charset="0"/>
                  <a:ea typeface="黑体" panose="02010609060101010101" pitchFamily="49" charset="-122"/>
                  <a:cs typeface="Times New Roman" panose="02020603050405020304" pitchFamily="18" charset="0"/>
                </a:rPr>
                <a:t>sum.c</a:t>
              </a:r>
              <a:endParaRPr 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3" name="Text Box 11"/>
            <p:cNvSpPr txBox="1">
              <a:spLocks noChangeArrowheads="1"/>
            </p:cNvSpPr>
            <p:nvPr/>
          </p:nvSpPr>
          <p:spPr bwMode="auto">
            <a:xfrm>
              <a:off x="3695625" y="4372998"/>
              <a:ext cx="803426" cy="400110"/>
            </a:xfrm>
            <a:prstGeom prst="rect">
              <a:avLst/>
            </a:prstGeom>
            <a:noFill/>
            <a:ln w="25400">
              <a:noFill/>
              <a:miter lim="800000"/>
              <a:headEnd/>
              <a:tailEnd/>
            </a:ln>
            <a:effectLst/>
          </p:spPr>
          <p:txBody>
            <a:bodyPr wrap="none">
              <a:prstTxWarp prst="textNoShape">
                <a:avLst/>
              </a:prstTxWarp>
              <a:spAutoFit/>
            </a:bodyPr>
            <a:lstStyle/>
            <a:p>
              <a:pPr algn="ctr"/>
              <a:r>
                <a:rPr lang="en-US" sz="2000" dirty="0" err="1">
                  <a:latin typeface="Times New Roman" panose="02020603050405020304" pitchFamily="18" charset="0"/>
                  <a:ea typeface="黑体" panose="02010609060101010101" pitchFamily="49" charset="-122"/>
                  <a:cs typeface="Times New Roman" panose="02020603050405020304" pitchFamily="18" charset="0"/>
                </a:rPr>
                <a:t>sum.o</a:t>
              </a:r>
              <a:endParaRPr 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5" name="Line 13"/>
            <p:cNvSpPr>
              <a:spLocks noChangeShapeType="1"/>
            </p:cNvSpPr>
            <p:nvPr/>
          </p:nvSpPr>
          <p:spPr bwMode="auto">
            <a:xfrm>
              <a:off x="4049713" y="3069661"/>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6" name="Line 14"/>
            <p:cNvSpPr>
              <a:spLocks noChangeShapeType="1"/>
            </p:cNvSpPr>
            <p:nvPr/>
          </p:nvSpPr>
          <p:spPr bwMode="auto">
            <a:xfrm>
              <a:off x="2057400" y="4136461"/>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7" name="Line 15"/>
            <p:cNvSpPr>
              <a:spLocks noChangeShapeType="1"/>
            </p:cNvSpPr>
            <p:nvPr/>
          </p:nvSpPr>
          <p:spPr bwMode="auto">
            <a:xfrm>
              <a:off x="4049713" y="4136461"/>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 name="组合 3"/>
          <p:cNvGrpSpPr/>
          <p:nvPr/>
        </p:nvGrpSpPr>
        <p:grpSpPr>
          <a:xfrm>
            <a:off x="1447800" y="4746061"/>
            <a:ext cx="2971800" cy="1473260"/>
            <a:chOff x="1447800" y="4746061"/>
            <a:chExt cx="2971800" cy="1473260"/>
          </a:xfrm>
        </p:grpSpPr>
        <p:sp>
          <p:nvSpPr>
            <p:cNvPr id="228357" name="Rectangle 5"/>
            <p:cNvSpPr>
              <a:spLocks noChangeArrowheads="1"/>
            </p:cNvSpPr>
            <p:nvPr/>
          </p:nvSpPr>
          <p:spPr bwMode="auto">
            <a:xfrm>
              <a:off x="1447800" y="5127061"/>
              <a:ext cx="2971800" cy="397545"/>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2000">
                  <a:latin typeface="Times New Roman" panose="02020603050405020304" pitchFamily="18" charset="0"/>
                  <a:ea typeface="黑体" panose="02010609060101010101" pitchFamily="49" charset="-122"/>
                  <a:cs typeface="Times New Roman" panose="02020603050405020304" pitchFamily="18" charset="0"/>
                </a:rPr>
                <a:t>Linker (ld)</a:t>
              </a:r>
            </a:p>
          </p:txBody>
        </p:sp>
        <p:sp>
          <p:nvSpPr>
            <p:cNvPr id="228364" name="Text Box 12"/>
            <p:cNvSpPr txBox="1">
              <a:spLocks noChangeArrowheads="1"/>
            </p:cNvSpPr>
            <p:nvPr/>
          </p:nvSpPr>
          <p:spPr bwMode="auto">
            <a:xfrm>
              <a:off x="2590800" y="5819211"/>
              <a:ext cx="654346" cy="400110"/>
            </a:xfrm>
            <a:prstGeom prst="rect">
              <a:avLst/>
            </a:prstGeom>
            <a:noFill/>
            <a:ln w="25400">
              <a:noFill/>
              <a:miter lim="800000"/>
              <a:headEnd/>
              <a:tailEnd/>
            </a:ln>
            <a:effectLst/>
          </p:spPr>
          <p:txBody>
            <a:bodyPr wrap="none">
              <a:prstTxWarp prst="textNoShape">
                <a:avLst/>
              </a:prstTxWarp>
              <a:spAutoFit/>
            </a:bodyPr>
            <a:lstStyle/>
            <a:p>
              <a:r>
                <a:rPr lang="en-US" sz="2000" dirty="0" err="1">
                  <a:latin typeface="Times New Roman" panose="02020603050405020304" pitchFamily="18" charset="0"/>
                  <a:ea typeface="黑体" panose="02010609060101010101" pitchFamily="49" charset="-122"/>
                  <a:cs typeface="Times New Roman" panose="02020603050405020304" pitchFamily="18" charset="0"/>
                </a:rPr>
                <a:t>prog</a:t>
              </a:r>
              <a:endParaRPr 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8" name="Line 16"/>
            <p:cNvSpPr>
              <a:spLocks noChangeShapeType="1"/>
            </p:cNvSpPr>
            <p:nvPr/>
          </p:nvSpPr>
          <p:spPr bwMode="auto">
            <a:xfrm>
              <a:off x="4049713" y="4746061"/>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69" name="Line 17"/>
            <p:cNvSpPr>
              <a:spLocks noChangeShapeType="1"/>
            </p:cNvSpPr>
            <p:nvPr/>
          </p:nvSpPr>
          <p:spPr bwMode="auto">
            <a:xfrm>
              <a:off x="2949575" y="551917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70" name="Line 18"/>
            <p:cNvSpPr>
              <a:spLocks noChangeShapeType="1"/>
            </p:cNvSpPr>
            <p:nvPr/>
          </p:nvSpPr>
          <p:spPr bwMode="auto">
            <a:xfrm>
              <a:off x="2057400" y="4746061"/>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28371" name="Text Box 19"/>
          <p:cNvSpPr txBox="1">
            <a:spLocks noChangeArrowheads="1"/>
          </p:cNvSpPr>
          <p:nvPr/>
        </p:nvSpPr>
        <p:spPr bwMode="auto">
          <a:xfrm>
            <a:off x="5073650" y="2748986"/>
            <a:ext cx="954107" cy="400110"/>
          </a:xfrm>
          <a:prstGeom prst="rect">
            <a:avLst/>
          </a:prstGeom>
          <a:noFill/>
          <a:ln w="25400">
            <a:noFill/>
            <a:miter lim="800000"/>
            <a:headEnd/>
            <a:tailEnd/>
          </a:ln>
          <a:effectLst/>
        </p:spPr>
        <p:txBody>
          <a:bodyPr wrap="none">
            <a:prstTxWarp prst="textNoShape">
              <a:avLst/>
            </a:prstTxWarp>
            <a:spAutoFit/>
          </a:bodyPr>
          <a:lstStyle/>
          <a:p>
            <a:r>
              <a:rPr lang="zh-CN" altLang="en-US" sz="2000" i="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源程序</a:t>
            </a:r>
            <a:endParaRPr 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72" name="Text Box 20"/>
          <p:cNvSpPr txBox="1">
            <a:spLocks noChangeArrowheads="1"/>
          </p:cNvSpPr>
          <p:nvPr/>
        </p:nvSpPr>
        <p:spPr bwMode="auto">
          <a:xfrm>
            <a:off x="5010150" y="4293623"/>
            <a:ext cx="3518912" cy="400110"/>
          </a:xfrm>
          <a:prstGeom prst="rect">
            <a:avLst/>
          </a:prstGeom>
          <a:noFill/>
          <a:ln w="25400">
            <a:noFill/>
            <a:miter lim="800000"/>
            <a:headEnd/>
            <a:tailEnd/>
          </a:ln>
          <a:effectLst/>
        </p:spPr>
        <p:txBody>
          <a:bodyPr wrap="none">
            <a:prstTxWarp prst="textNoShape">
              <a:avLst/>
            </a:prstTxWarp>
            <a:spAutoFit/>
          </a:bodyPr>
          <a:lstStyle/>
          <a:p>
            <a:r>
              <a:rPr lang="zh-CN" alt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分开编译成</a:t>
            </a:r>
            <a:r>
              <a:rPr lang="zh-CN" altLang="en-US" sz="2000" i="1" u="sng"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可重定位</a:t>
            </a:r>
            <a:r>
              <a:rPr lang="zh-CN" alt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目标文件</a:t>
            </a:r>
            <a:endParaRPr 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373" name="Text Box 21"/>
          <p:cNvSpPr txBox="1">
            <a:spLocks noChangeArrowheads="1"/>
          </p:cNvSpPr>
          <p:nvPr/>
        </p:nvSpPr>
        <p:spPr bwMode="auto">
          <a:xfrm>
            <a:off x="5073650" y="5177858"/>
            <a:ext cx="3689351" cy="1015663"/>
          </a:xfrm>
          <a:prstGeom prst="rect">
            <a:avLst/>
          </a:prstGeom>
          <a:noFill/>
          <a:ln w="25400">
            <a:noFill/>
            <a:miter lim="800000"/>
            <a:headEnd/>
            <a:tailEnd/>
          </a:ln>
          <a:effectLst/>
        </p:spPr>
        <p:txBody>
          <a:bodyPr wrap="square">
            <a:prstTxWarp prst="textNoShape">
              <a:avLst/>
            </a:prstTxWarp>
            <a:spAutoFit/>
          </a:bodyPr>
          <a:lstStyle/>
          <a:p>
            <a:r>
              <a:rPr lang="zh-CN" alt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完全链接的</a:t>
            </a:r>
            <a:r>
              <a:rPr lang="zh-CN" altLang="en-US" sz="2000" i="1" u="sng"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可执行的</a:t>
            </a:r>
            <a:r>
              <a:rPr lang="zh-CN" alt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目标文件</a:t>
            </a:r>
            <a:endParaRPr 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包括</a:t>
            </a:r>
            <a:r>
              <a:rPr lang="en-US" altLang="zh-CN" sz="2000" i="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main.c</a:t>
            </a:r>
            <a:r>
              <a:rPr lang="zh-CN" alt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sum.cd</a:t>
            </a:r>
            <a:r>
              <a:rPr lang="zh-CN" alt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定义的所有函数的代码和数据</a:t>
            </a:r>
            <a:r>
              <a:rPr lang="en-US" sz="20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文本框 5">
            <a:extLst>
              <a:ext uri="{FF2B5EF4-FFF2-40B4-BE49-F238E27FC236}">
                <a16:creationId xmlns:a16="http://schemas.microsoft.com/office/drawing/2014/main" id="{A7C5117F-BB7C-494F-8899-F1EC9872CF52}"/>
              </a:ext>
            </a:extLst>
          </p:cNvPr>
          <p:cNvSpPr txBox="1"/>
          <p:nvPr/>
        </p:nvSpPr>
        <p:spPr>
          <a:xfrm>
            <a:off x="0" y="6486818"/>
            <a:ext cx="8839199" cy="400110"/>
          </a:xfrm>
          <a:prstGeom prst="rect">
            <a:avLst/>
          </a:prstGeom>
          <a:solidFill>
            <a:schemeClr val="accent3">
              <a:lumMod val="95000"/>
            </a:schemeClr>
          </a:solid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usr</a:t>
            </a:r>
            <a:r>
              <a:rPr lang="en-US" altLang="zh-CN" sz="2000" dirty="0">
                <a:latin typeface="Times New Roman" panose="02020603050405020304" pitchFamily="18" charset="0"/>
                <a:cs typeface="Times New Roman" panose="02020603050405020304" pitchFamily="18" charset="0"/>
              </a:rPr>
              <a:t>/lib/</a:t>
            </a:r>
            <a:r>
              <a:rPr lang="en-US" altLang="zh-CN" sz="2000" dirty="0" err="1">
                <a:latin typeface="Times New Roman" panose="02020603050405020304" pitchFamily="18" charset="0"/>
                <a:cs typeface="Times New Roman" panose="02020603050405020304" pitchFamily="18" charset="0"/>
              </a:rPr>
              <a:t>gcc</a:t>
            </a:r>
            <a:r>
              <a:rPr lang="en-US" altLang="zh-CN" sz="2000" dirty="0">
                <a:latin typeface="Times New Roman" panose="02020603050405020304" pitchFamily="18" charset="0"/>
                <a:cs typeface="Times New Roman" panose="02020603050405020304" pitchFamily="18" charset="0"/>
              </a:rPr>
              <a:t>/x86_64-linux-gnu/7/cc1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837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837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8C7D2D-AE1A-47E6-9BBF-5A8C1A5BFD6D}"/>
              </a:ext>
            </a:extLst>
          </p:cNvPr>
          <p:cNvSpPr>
            <a:spLocks noGrp="1"/>
          </p:cNvSpPr>
          <p:nvPr>
            <p:ph idx="1"/>
          </p:nvPr>
        </p:nvSpPr>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链接器解析外部引用的算法</a:t>
            </a:r>
            <a:r>
              <a:rPr lang="en-GB" altLang="zh-CN"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按照命令行的顺序扫描</a:t>
            </a:r>
            <a:r>
              <a:rPr lang="en-GB" altLang="zh-CN" dirty="0"/>
              <a:t>.o</a:t>
            </a:r>
            <a:r>
              <a:rPr lang="zh-CN" altLang="en-US" dirty="0"/>
              <a:t>与</a:t>
            </a:r>
            <a:r>
              <a:rPr lang="en-GB" altLang="zh-CN" dirty="0"/>
              <a:t> .a</a:t>
            </a:r>
            <a:r>
              <a:rPr lang="zh-CN" altLang="en-US" dirty="0"/>
              <a:t>文件</a:t>
            </a:r>
            <a:endParaRPr lang="en-GB" altLang="zh-CN"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在扫描期间，保持一个当前未解析的引用列表</a:t>
            </a:r>
            <a:r>
              <a:rPr lang="en-US" altLang="zh-CN" dirty="0"/>
              <a:t>U</a:t>
            </a:r>
            <a:endParaRPr lang="en-GB" altLang="zh-CN"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对于每个新的</a:t>
            </a:r>
            <a:r>
              <a:rPr lang="en-GB" altLang="zh-CN" b="1" dirty="0">
                <a:latin typeface="Courier New" pitchFamily="49" charset="0"/>
              </a:rPr>
              <a:t>.o</a:t>
            </a:r>
            <a:r>
              <a:rPr lang="zh-CN" altLang="en-US" b="1" dirty="0">
                <a:latin typeface="Courier New" pitchFamily="49" charset="0"/>
              </a:rPr>
              <a:t>或</a:t>
            </a:r>
            <a:r>
              <a:rPr lang="en-GB" altLang="zh-CN" dirty="0"/>
              <a:t> </a:t>
            </a:r>
            <a:r>
              <a:rPr lang="en-GB" altLang="zh-CN" b="1" dirty="0">
                <a:latin typeface="Courier New" pitchFamily="49" charset="0"/>
              </a:rPr>
              <a:t>.a</a:t>
            </a:r>
            <a:r>
              <a:rPr lang="zh-CN" altLang="en-US" b="1" dirty="0">
                <a:latin typeface="Courier New" pitchFamily="49" charset="0"/>
              </a:rPr>
              <a:t>文件（</a:t>
            </a:r>
            <a:r>
              <a:rPr lang="zh-CN" altLang="en-US" dirty="0"/>
              <a:t> </a:t>
            </a:r>
            <a:r>
              <a:rPr lang="en-GB" altLang="zh-CN" i="1" dirty="0" err="1"/>
              <a:t>obj</a:t>
            </a:r>
            <a:r>
              <a:rPr lang="zh-CN" altLang="en-US" i="1" dirty="0"/>
              <a:t>文件）</a:t>
            </a:r>
            <a:r>
              <a:rPr lang="en-GB" altLang="zh-CN" dirty="0"/>
              <a:t>,</a:t>
            </a:r>
            <a:r>
              <a:rPr lang="zh-CN" altLang="en-US" dirty="0"/>
              <a:t>利用该目标文件中定义的符号，尝试解析列表</a:t>
            </a:r>
            <a:r>
              <a:rPr lang="en-US" altLang="zh-CN" dirty="0"/>
              <a:t>U</a:t>
            </a:r>
            <a:r>
              <a:rPr lang="zh-CN" altLang="en-US" dirty="0"/>
              <a:t>中尚未解析的符号引用。</a:t>
            </a:r>
            <a:endParaRPr lang="en-GB" altLang="zh-CN"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若扫描结束时，在未解析符号列表</a:t>
            </a:r>
            <a:r>
              <a:rPr lang="en-US" altLang="zh-CN" dirty="0"/>
              <a:t>U</a:t>
            </a:r>
            <a:r>
              <a:rPr lang="zh-CN" altLang="en-US" dirty="0"/>
              <a:t>中仍存在条目，那么就报错！</a:t>
            </a:r>
            <a:endParaRPr lang="en-GB" altLang="zh-CN"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问题</a:t>
            </a:r>
            <a:r>
              <a:rPr lang="en-GB" altLang="zh-CN"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命令行中的顺序很重要</a:t>
            </a:r>
            <a:r>
              <a:rPr lang="en-GB" altLang="zh-CN"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准则</a:t>
            </a:r>
            <a:r>
              <a:rPr lang="en-US" altLang="zh-CN" dirty="0"/>
              <a:t>:</a:t>
            </a:r>
            <a:r>
              <a:rPr lang="zh-CN" altLang="en-US" dirty="0"/>
              <a:t>将库放在命令行的末尾</a:t>
            </a:r>
            <a:endParaRPr lang="en-GB" altLang="zh-CN" dirty="0"/>
          </a:p>
          <a:p>
            <a:endParaRPr lang="zh-CN" altLang="en-US" dirty="0"/>
          </a:p>
        </p:txBody>
      </p:sp>
      <p:sp>
        <p:nvSpPr>
          <p:cNvPr id="3" name="标题 2">
            <a:extLst>
              <a:ext uri="{FF2B5EF4-FFF2-40B4-BE49-F238E27FC236}">
                <a16:creationId xmlns:a16="http://schemas.microsoft.com/office/drawing/2014/main" id="{2DD2480E-B5C9-44B6-8703-EFA7ED085053}"/>
              </a:ext>
            </a:extLst>
          </p:cNvPr>
          <p:cNvSpPr>
            <a:spLocks noGrp="1"/>
          </p:cNvSpPr>
          <p:nvPr>
            <p:ph type="title"/>
          </p:nvPr>
        </p:nvSpPr>
        <p:spPr/>
        <p:txBody>
          <a:bodyPr/>
          <a:lstStyle/>
          <a:p>
            <a:r>
              <a:rPr lang="zh-CN" altLang="en-US" dirty="0"/>
              <a:t>使用静态库</a:t>
            </a:r>
          </a:p>
        </p:txBody>
      </p:sp>
      <p:sp>
        <p:nvSpPr>
          <p:cNvPr id="4" name="Rectangle 3">
            <a:extLst>
              <a:ext uri="{FF2B5EF4-FFF2-40B4-BE49-F238E27FC236}">
                <a16:creationId xmlns:a16="http://schemas.microsoft.com/office/drawing/2014/main" id="{AF194625-7B50-4B71-8973-BDE13AC87890}"/>
              </a:ext>
            </a:extLst>
          </p:cNvPr>
          <p:cNvSpPr>
            <a:spLocks noChangeArrowheads="1"/>
          </p:cNvSpPr>
          <p:nvPr/>
        </p:nvSpPr>
        <p:spPr bwMode="auto">
          <a:xfrm>
            <a:off x="966730" y="5334000"/>
            <a:ext cx="6577070" cy="1251754"/>
          </a:xfrm>
          <a:prstGeom prst="rect">
            <a:avLst/>
          </a:prstGeom>
          <a:solidFill>
            <a:srgbClr val="E6E6E6"/>
          </a:solidFill>
          <a:ln w="648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unix</a:t>
            </a:r>
            <a:r>
              <a:rPr lang="en-GB" sz="2000" b="1" dirty="0">
                <a:latin typeface="Times New Roman" panose="02020603050405020304" pitchFamily="18" charset="0"/>
                <a:ea typeface="msgothic" charset="0"/>
                <a:cs typeface="Times New Roman" panose="02020603050405020304" pitchFamily="18" charset="0"/>
              </a:rPr>
              <a:t>&gt; </a:t>
            </a:r>
            <a:r>
              <a:rPr lang="en-GB" sz="2000" b="1" dirty="0" err="1">
                <a:latin typeface="Times New Roman" panose="02020603050405020304" pitchFamily="18" charset="0"/>
                <a:ea typeface="msgothic" charset="0"/>
                <a:cs typeface="Times New Roman" panose="02020603050405020304" pitchFamily="18" charset="0"/>
              </a:rPr>
              <a:t>gcc</a:t>
            </a:r>
            <a:r>
              <a:rPr lang="en-GB" sz="2000" b="1" dirty="0">
                <a:latin typeface="Times New Roman" panose="02020603050405020304" pitchFamily="18" charset="0"/>
                <a:ea typeface="msgothic" charset="0"/>
                <a:cs typeface="Times New Roman" panose="02020603050405020304" pitchFamily="18" charset="0"/>
              </a:rPr>
              <a:t> -L. </a:t>
            </a:r>
            <a:r>
              <a:rPr lang="en-GB" sz="2000" b="1" dirty="0" err="1">
                <a:latin typeface="Times New Roman" panose="02020603050405020304" pitchFamily="18" charset="0"/>
                <a:ea typeface="msgothic" charset="0"/>
                <a:cs typeface="Times New Roman" panose="02020603050405020304" pitchFamily="18" charset="0"/>
              </a:rPr>
              <a:t>libtest.o</a:t>
            </a:r>
            <a:r>
              <a:rPr lang="en-GB" sz="2000" b="1" dirty="0">
                <a:latin typeface="Times New Roman" panose="02020603050405020304" pitchFamily="18" charset="0"/>
                <a:ea typeface="msgothic" charset="0"/>
                <a:cs typeface="Times New Roman" panose="02020603050405020304" pitchFamily="18" charset="0"/>
              </a:rPr>
              <a:t> -</a:t>
            </a:r>
            <a:r>
              <a:rPr lang="en-GB" sz="2000" b="1" dirty="0" err="1">
                <a:latin typeface="Times New Roman" panose="02020603050405020304" pitchFamily="18" charset="0"/>
                <a:ea typeface="msgothic" charset="0"/>
                <a:cs typeface="Times New Roman" panose="02020603050405020304" pitchFamily="18" charset="0"/>
              </a:rPr>
              <a:t>lmine</a:t>
            </a:r>
            <a:r>
              <a:rPr lang="en-GB" sz="2000"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unix</a:t>
            </a:r>
            <a:r>
              <a:rPr lang="en-GB" sz="2000" b="1" dirty="0">
                <a:latin typeface="Times New Roman" panose="02020603050405020304" pitchFamily="18" charset="0"/>
                <a:ea typeface="msgothic" charset="0"/>
                <a:cs typeface="Times New Roman" panose="02020603050405020304" pitchFamily="18" charset="0"/>
              </a:rPr>
              <a:t>&gt; </a:t>
            </a:r>
            <a:r>
              <a:rPr lang="en-GB" sz="2000" b="1" dirty="0" err="1">
                <a:latin typeface="Times New Roman" panose="02020603050405020304" pitchFamily="18" charset="0"/>
                <a:ea typeface="msgothic" charset="0"/>
                <a:cs typeface="Times New Roman" panose="02020603050405020304" pitchFamily="18" charset="0"/>
              </a:rPr>
              <a:t>gcc</a:t>
            </a:r>
            <a:r>
              <a:rPr lang="en-GB" sz="2000" b="1" dirty="0">
                <a:latin typeface="Times New Roman" panose="02020603050405020304" pitchFamily="18" charset="0"/>
                <a:ea typeface="msgothic" charset="0"/>
                <a:cs typeface="Times New Roman" panose="02020603050405020304" pitchFamily="18" charset="0"/>
              </a:rPr>
              <a:t> -L. -</a:t>
            </a:r>
            <a:r>
              <a:rPr lang="en-GB" sz="2000" b="1" dirty="0" err="1">
                <a:latin typeface="Times New Roman" panose="02020603050405020304" pitchFamily="18" charset="0"/>
                <a:ea typeface="msgothic" charset="0"/>
                <a:cs typeface="Times New Roman" panose="02020603050405020304" pitchFamily="18" charset="0"/>
              </a:rPr>
              <a:t>lmine</a:t>
            </a:r>
            <a:r>
              <a:rPr lang="en-GB" sz="2000" b="1" dirty="0">
                <a:latin typeface="Times New Roman" panose="02020603050405020304" pitchFamily="18" charset="0"/>
                <a:ea typeface="msgothic" charset="0"/>
                <a:cs typeface="Times New Roman" panose="02020603050405020304" pitchFamily="18" charset="0"/>
              </a:rPr>
              <a:t> </a:t>
            </a:r>
            <a:r>
              <a:rPr lang="en-GB" sz="2000" b="1" dirty="0" err="1">
                <a:latin typeface="Times New Roman" panose="02020603050405020304" pitchFamily="18" charset="0"/>
                <a:ea typeface="msgothic" charset="0"/>
                <a:cs typeface="Times New Roman" panose="02020603050405020304" pitchFamily="18" charset="0"/>
              </a:rPr>
              <a:t>libtest.o</a:t>
            </a:r>
            <a:r>
              <a:rPr lang="en-GB" sz="2000" b="1" dirty="0">
                <a:latin typeface="Times New Roman" panose="02020603050405020304" pitchFamily="18" charset="0"/>
                <a:ea typeface="msgothic" charset="0"/>
                <a:cs typeface="Times New Roman" panose="02020603050405020304" pitchFamily="18"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  </a:t>
            </a:r>
            <a:r>
              <a:rPr lang="en-GB" sz="2000" b="1" dirty="0" err="1">
                <a:latin typeface="Times New Roman" panose="02020603050405020304" pitchFamily="18" charset="0"/>
                <a:ea typeface="msgothic" charset="0"/>
                <a:cs typeface="Times New Roman" panose="02020603050405020304" pitchFamily="18" charset="0"/>
              </a:rPr>
              <a:t>libtest.o</a:t>
            </a:r>
            <a:r>
              <a:rPr lang="en-GB" sz="2000" b="1" dirty="0">
                <a:latin typeface="Times New Roman" panose="02020603050405020304" pitchFamily="18" charset="0"/>
                <a:ea typeface="msgothic" charset="0"/>
                <a:cs typeface="Times New Roman" panose="02020603050405020304" pitchFamily="18" charset="0"/>
              </a:rPr>
              <a:t>: In function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  </a:t>
            </a:r>
            <a:r>
              <a:rPr lang="en-GB" sz="2000" b="1" dirty="0" err="1">
                <a:latin typeface="Times New Roman" panose="02020603050405020304" pitchFamily="18" charset="0"/>
                <a:ea typeface="msgothic" charset="0"/>
                <a:cs typeface="Times New Roman" panose="02020603050405020304" pitchFamily="18" charset="0"/>
              </a:rPr>
              <a:t>libtest.o</a:t>
            </a:r>
            <a:r>
              <a:rPr lang="en-GB" sz="2000" b="1" dirty="0">
                <a:latin typeface="Times New Roman" panose="02020603050405020304" pitchFamily="18" charset="0"/>
                <a:ea typeface="msgothic" charset="0"/>
                <a:cs typeface="Times New Roman" panose="02020603050405020304" pitchFamily="18" charset="0"/>
              </a:rPr>
              <a:t>(.text+0x4): undefined reference to </a:t>
            </a:r>
            <a:r>
              <a:rPr lang="en-GB" altLang="zh-CN" sz="2000" b="1" dirty="0">
                <a:latin typeface="Times New Roman" panose="02020603050405020304" pitchFamily="18" charset="0"/>
                <a:ea typeface="msgothic" charset="0"/>
                <a:cs typeface="Times New Roman" panose="02020603050405020304" pitchFamily="18" charset="0"/>
              </a:rPr>
              <a:t>'</a:t>
            </a:r>
            <a:r>
              <a:rPr lang="en-GB" sz="2000" b="1" dirty="0" err="1">
                <a:latin typeface="Times New Roman" panose="02020603050405020304" pitchFamily="18" charset="0"/>
                <a:ea typeface="msgothic" charset="0"/>
                <a:cs typeface="Times New Roman" panose="02020603050405020304" pitchFamily="18" charset="0"/>
              </a:rPr>
              <a:t>libfun</a:t>
            </a:r>
            <a:r>
              <a:rPr lang="en-GB" sz="2000" b="1" dirty="0">
                <a:latin typeface="Times New Roman" panose="02020603050405020304" pitchFamily="18" charset="0"/>
                <a:ea typeface="msgothic" charset="0"/>
                <a:cs typeface="Times New Roman" panose="02020603050405020304" pitchFamily="18" charset="0"/>
              </a:rPr>
              <a:t>' </a:t>
            </a:r>
          </a:p>
        </p:txBody>
      </p:sp>
      <p:sp>
        <p:nvSpPr>
          <p:cNvPr id="5" name="对话气泡: 圆角矩形 4">
            <a:extLst>
              <a:ext uri="{FF2B5EF4-FFF2-40B4-BE49-F238E27FC236}">
                <a16:creationId xmlns:a16="http://schemas.microsoft.com/office/drawing/2014/main" id="{4199C158-9DF3-4AC6-9278-8627ECA66417}"/>
              </a:ext>
            </a:extLst>
          </p:cNvPr>
          <p:cNvSpPr/>
          <p:nvPr/>
        </p:nvSpPr>
        <p:spPr bwMode="auto">
          <a:xfrm>
            <a:off x="2971800" y="327537"/>
            <a:ext cx="6019800" cy="761999"/>
          </a:xfrm>
          <a:prstGeom prst="wedgeRoundRectCallout">
            <a:avLst>
              <a:gd name="adj1" fmla="val 20801"/>
              <a:gd name="adj2" fmla="val 44569"/>
              <a:gd name="adj3" fmla="val 16667"/>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zh-CN" altLang="en-US" sz="2000" b="1" dirty="0">
                <a:latin typeface="Times New Roman" panose="02020603050405020304" pitchFamily="18" charset="0"/>
                <a:cs typeface="Times New Roman" panose="02020603050405020304" pitchFamily="18" charset="0"/>
              </a:rPr>
              <a:t>搞不定依赖顺序：</a:t>
            </a:r>
            <a:endParaRPr lang="en-US" altLang="zh-CN" sz="2000" b="1"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zh-CN" sz="2000" b="1" dirty="0">
                <a:solidFill>
                  <a:srgbClr val="0000CC"/>
                </a:solidFill>
                <a:latin typeface="Times New Roman" panose="02020603050405020304" pitchFamily="18" charset="0"/>
                <a:cs typeface="Times New Roman" panose="02020603050405020304" pitchFamily="18" charset="0"/>
              </a:rPr>
              <a:t>-</a:t>
            </a:r>
            <a:r>
              <a:rPr lang="en-US" altLang="zh-CN" sz="2000" b="1" dirty="0" err="1">
                <a:solidFill>
                  <a:srgbClr val="0000CC"/>
                </a:solidFill>
                <a:latin typeface="Times New Roman" panose="02020603050405020304" pitchFamily="18" charset="0"/>
                <a:cs typeface="Times New Roman" panose="02020603050405020304" pitchFamily="18" charset="0"/>
              </a:rPr>
              <a:t>Xlinker</a:t>
            </a:r>
            <a:r>
              <a:rPr lang="en-US" altLang="zh-CN" sz="2000" b="1" dirty="0">
                <a:solidFill>
                  <a:srgbClr val="0000CC"/>
                </a:solidFill>
                <a:latin typeface="Times New Roman" panose="02020603050405020304" pitchFamily="18" charset="0"/>
                <a:cs typeface="Times New Roman" panose="02020603050405020304" pitchFamily="18" charset="0"/>
              </a:rPr>
              <a:t> --start-group </a:t>
            </a:r>
            <a:r>
              <a:rPr lang="en-US" altLang="zh-CN" sz="2000" dirty="0">
                <a:latin typeface="Times New Roman" panose="02020603050405020304" pitchFamily="18" charset="0"/>
                <a:cs typeface="Times New Roman" panose="02020603050405020304" pitchFamily="18" charset="0"/>
              </a:rPr>
              <a:t>-la -</a:t>
            </a:r>
            <a:r>
              <a:rPr lang="en-US" altLang="zh-CN" sz="2000" dirty="0" err="1">
                <a:latin typeface="Times New Roman" panose="02020603050405020304" pitchFamily="18" charset="0"/>
                <a:cs typeface="Times New Roman" panose="02020603050405020304" pitchFamily="18" charset="0"/>
              </a:rPr>
              <a:t>lb</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0000CC"/>
                </a:solidFill>
                <a:latin typeface="Times New Roman" panose="02020603050405020304" pitchFamily="18" charset="0"/>
                <a:cs typeface="Times New Roman" panose="02020603050405020304" pitchFamily="18" charset="0"/>
              </a:rPr>
              <a:t>-</a:t>
            </a:r>
            <a:r>
              <a:rPr lang="en-US" altLang="zh-CN" sz="2000" b="1" dirty="0" err="1">
                <a:solidFill>
                  <a:srgbClr val="0000CC"/>
                </a:solidFill>
                <a:latin typeface="Times New Roman" panose="02020603050405020304" pitchFamily="18" charset="0"/>
                <a:cs typeface="Times New Roman" panose="02020603050405020304" pitchFamily="18" charset="0"/>
              </a:rPr>
              <a:t>Xlinker</a:t>
            </a:r>
            <a:r>
              <a:rPr lang="en-US" altLang="zh-CN" sz="2000" b="1" dirty="0">
                <a:solidFill>
                  <a:srgbClr val="0000CC"/>
                </a:solidFill>
                <a:latin typeface="Times New Roman" panose="02020603050405020304" pitchFamily="18" charset="0"/>
                <a:cs typeface="Times New Roman" panose="02020603050405020304" pitchFamily="18" charset="0"/>
              </a:rPr>
              <a:t> --end-group</a:t>
            </a:r>
            <a:endParaRPr kumimoji="0" lang="zh-CN" altLang="en-US" sz="20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7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静态库缺点</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在存储的可执行文件中存在重复</a:t>
            </a:r>
            <a:r>
              <a:rPr lang="en-GB" dirty="0"/>
              <a:t> (</a:t>
            </a:r>
            <a:r>
              <a:rPr lang="zh-CN" altLang="en-US" dirty="0"/>
              <a:t>例如每个程序都需</a:t>
            </a:r>
            <a:r>
              <a:rPr lang="en-GB" dirty="0" err="1"/>
              <a:t>libc</a:t>
            </a:r>
            <a:r>
              <a:rPr lang="en-GB" dirty="0"/>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在运行的可执行文件中存在重复</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系统库的小错误修复要求每个应用程序显式地重新链接</a:t>
            </a: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solidFill>
                <a:srgbClr val="000004"/>
              </a:solidFill>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现代的解决方案</a:t>
            </a:r>
            <a:r>
              <a:rPr lang="en-US" altLang="zh-CN" dirty="0"/>
              <a:t>——</a:t>
            </a:r>
            <a:r>
              <a:rPr lang="zh-CN" altLang="en-US" dirty="0"/>
              <a:t>共享库</a:t>
            </a:r>
            <a:endParaRPr lang="en-GB" dirty="0">
              <a:solidFill>
                <a:srgbClr val="000004"/>
              </a:solidFill>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包含代码和数据的目标文件，在</a:t>
            </a:r>
            <a:r>
              <a:rPr lang="en-US" altLang="zh-CN" dirty="0"/>
              <a:t>(</a:t>
            </a:r>
            <a:r>
              <a:rPr lang="zh-CN" altLang="en-US" dirty="0"/>
              <a:t>程序</a:t>
            </a:r>
            <a:r>
              <a:rPr lang="en-US" altLang="zh-CN" dirty="0"/>
              <a:t>)</a:t>
            </a:r>
            <a:r>
              <a:rPr lang="zh-CN" altLang="en-US" dirty="0"/>
              <a:t>加载时或运行时，共享库被动态地加载并链接到应用程序中</a:t>
            </a:r>
            <a:endParaRPr lang="en-GB" i="1"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也称</a:t>
            </a:r>
            <a:r>
              <a:rPr lang="en-GB" dirty="0"/>
              <a:t>: </a:t>
            </a:r>
            <a:r>
              <a:rPr lang="zh-CN" altLang="en-US" dirty="0"/>
              <a:t>动态链接库</a:t>
            </a:r>
            <a:r>
              <a:rPr lang="en-GB" dirty="0"/>
              <a:t>(DLL)</a:t>
            </a:r>
            <a:r>
              <a:rPr lang="zh-CN" altLang="en-US" dirty="0"/>
              <a:t>、</a:t>
            </a:r>
            <a:endParaRPr lang="en-US" altLang="zh-CN"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cs typeface="Courier New"/>
              </a:rPr>
              <a:t>.</a:t>
            </a:r>
            <a:r>
              <a:rPr lang="en-GB" dirty="0">
                <a:latin typeface="Courier New"/>
                <a:cs typeface="Courier New"/>
              </a:rPr>
              <a:t>so</a:t>
            </a:r>
            <a:r>
              <a:rPr lang="zh-CN" altLang="en-US" dirty="0">
                <a:cs typeface="Courier New"/>
              </a:rPr>
              <a:t>文件</a:t>
            </a:r>
            <a:r>
              <a:rPr lang="en-US" altLang="zh-CN" dirty="0">
                <a:cs typeface="Courier New"/>
              </a:rPr>
              <a:t>(</a:t>
            </a:r>
            <a:r>
              <a:rPr lang="en-US" altLang="zh-CN" dirty="0" err="1">
                <a:cs typeface="Courier New"/>
              </a:rPr>
              <a:t>linux</a:t>
            </a:r>
            <a:r>
              <a:rPr lang="en-US" altLang="zh-CN" dirty="0">
                <a:cs typeface="Courier New"/>
              </a:rPr>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dirty="0">
                <a:cs typeface="Courier New"/>
              </a:rPr>
              <a:t>.</a:t>
            </a:r>
            <a:r>
              <a:rPr lang="en-US" dirty="0" err="1">
                <a:cs typeface="Courier New"/>
              </a:rPr>
              <a:t>dll</a:t>
            </a:r>
            <a:r>
              <a:rPr lang="zh-CN" altLang="en-US" dirty="0">
                <a:cs typeface="Courier New"/>
              </a:rPr>
              <a:t>文件（</a:t>
            </a:r>
            <a:r>
              <a:rPr lang="en-US" altLang="zh-CN" dirty="0">
                <a:cs typeface="Courier New"/>
              </a:rPr>
              <a:t>windows</a:t>
            </a:r>
            <a:r>
              <a:rPr lang="zh-CN" altLang="en-US" dirty="0">
                <a:cs typeface="Courier New"/>
              </a:rPr>
              <a:t>）</a:t>
            </a:r>
            <a:endParaRPr lang="en-GB" dirty="0"/>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p:txBody>
      </p:sp>
      <p:sp>
        <p:nvSpPr>
          <p:cNvPr id="3481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现代的解决方案</a:t>
            </a:r>
            <a:r>
              <a:rPr lang="en-GB"/>
              <a:t>:</a:t>
            </a:r>
            <a:r>
              <a:rPr lang="zh-CN" altLang="en-US"/>
              <a:t>共享库</a:t>
            </a:r>
            <a:endParaRPr lang="en-GB"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ln/>
        </p:spPr>
        <p:txBody>
          <a:bodyPr/>
          <a:lstStyle/>
          <a:p>
            <a:pPr>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加载时链接：当可执行文件首次加载和运行时进行动态链接</a:t>
            </a:r>
            <a:endParaRPr lang="en-GB" b="1" dirty="0"/>
          </a:p>
          <a:p>
            <a:pPr lvl="1">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dirty="0"/>
              <a:t>Linux</a:t>
            </a:r>
            <a:r>
              <a:rPr lang="zh-CN" altLang="en-US" dirty="0"/>
              <a:t>通常由动态链接器</a:t>
            </a:r>
            <a:r>
              <a:rPr lang="en-GB" altLang="zh-CN" dirty="0"/>
              <a:t>(</a:t>
            </a:r>
            <a:r>
              <a:rPr lang="en-GB" altLang="zh-CN" b="1" dirty="0">
                <a:latin typeface="Courier New" pitchFamily="49" charset="0"/>
              </a:rPr>
              <a:t>ld-linux.so</a:t>
            </a:r>
            <a:r>
              <a:rPr lang="en-GB" altLang="zh-CN" dirty="0">
                <a:latin typeface="Courier New" pitchFamily="49" charset="0"/>
              </a:rPr>
              <a:t>)</a:t>
            </a:r>
            <a:r>
              <a:rPr lang="zh-CN" altLang="en-US" dirty="0"/>
              <a:t>自动处理</a:t>
            </a:r>
            <a:endParaRPr lang="en-GB" dirty="0"/>
          </a:p>
          <a:p>
            <a:pPr lvl="1">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标准</a:t>
            </a:r>
            <a:r>
              <a:rPr lang="en-GB" dirty="0"/>
              <a:t>C </a:t>
            </a:r>
            <a:r>
              <a:rPr lang="zh-CN" altLang="en-US" dirty="0"/>
              <a:t>库</a:t>
            </a:r>
            <a:r>
              <a:rPr lang="en-GB" dirty="0"/>
              <a:t> (</a:t>
            </a:r>
            <a:r>
              <a:rPr lang="en-GB" b="1" dirty="0">
                <a:latin typeface="Courier New" pitchFamily="49" charset="0"/>
              </a:rPr>
              <a:t>libc.so</a:t>
            </a:r>
            <a:r>
              <a:rPr lang="en-GB" dirty="0"/>
              <a:t>)</a:t>
            </a:r>
            <a:r>
              <a:rPr lang="zh-CN" altLang="en-US" dirty="0"/>
              <a:t>通常是动态链接的</a:t>
            </a:r>
            <a:r>
              <a:rPr lang="en-GB" dirty="0"/>
              <a:t> </a:t>
            </a:r>
          </a:p>
          <a:p>
            <a:pPr>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运行时链接：在程序</a:t>
            </a:r>
            <a:r>
              <a:rPr lang="zh-CN" altLang="en-US" b="1" dirty="0">
                <a:solidFill>
                  <a:srgbClr val="0000CC"/>
                </a:solidFill>
              </a:rPr>
              <a:t>开始运行后</a:t>
            </a:r>
            <a:r>
              <a:rPr lang="en-US" altLang="zh-CN" b="1" dirty="0">
                <a:solidFill>
                  <a:schemeClr val="tx1">
                    <a:lumMod val="75000"/>
                    <a:lumOff val="25000"/>
                  </a:schemeClr>
                </a:solidFill>
              </a:rPr>
              <a:t>(</a:t>
            </a:r>
            <a:r>
              <a:rPr lang="zh-CN" altLang="en-US" b="1" dirty="0">
                <a:solidFill>
                  <a:schemeClr val="tx1">
                    <a:lumMod val="75000"/>
                    <a:lumOff val="25000"/>
                  </a:schemeClr>
                </a:solidFill>
              </a:rPr>
              <a:t>通过编程指令</a:t>
            </a:r>
            <a:r>
              <a:rPr lang="en-US" altLang="zh-CN" b="1" dirty="0">
                <a:solidFill>
                  <a:schemeClr val="tx1">
                    <a:lumMod val="75000"/>
                    <a:lumOff val="25000"/>
                  </a:schemeClr>
                </a:solidFill>
              </a:rPr>
              <a:t>)</a:t>
            </a:r>
            <a:r>
              <a:rPr lang="zh-CN" altLang="en-US" b="1" dirty="0"/>
              <a:t>进行动态链接</a:t>
            </a:r>
            <a:endParaRPr lang="en-GB" b="1" dirty="0"/>
          </a:p>
          <a:p>
            <a:pPr lvl="1">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在</a:t>
            </a:r>
            <a:r>
              <a:rPr lang="en-GB" dirty="0"/>
              <a:t>Linux</a:t>
            </a:r>
            <a:r>
              <a:rPr lang="zh-CN" altLang="en-US" dirty="0"/>
              <a:t>中，通过调用</a:t>
            </a:r>
            <a:r>
              <a:rPr lang="en-GB" dirty="0" err="1"/>
              <a:t>dlopen</a:t>
            </a:r>
            <a:r>
              <a:rPr lang="en-GB" dirty="0"/>
              <a:t>()</a:t>
            </a:r>
            <a:r>
              <a:rPr lang="zh-CN" altLang="en-US" dirty="0"/>
              <a:t>接口完成的</a:t>
            </a:r>
            <a:endParaRPr lang="en-GB" dirty="0">
              <a:latin typeface="Courier New" pitchFamily="49" charset="0"/>
            </a:endParaRPr>
          </a:p>
          <a:p>
            <a:pPr lvl="2">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分发软件</a:t>
            </a:r>
            <a:endParaRPr lang="en-GB" dirty="0"/>
          </a:p>
          <a:p>
            <a:pPr lvl="2">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高性能</a:t>
            </a:r>
            <a:r>
              <a:rPr lang="en-GB" dirty="0"/>
              <a:t>web</a:t>
            </a:r>
            <a:r>
              <a:rPr lang="zh-CN" altLang="en-US" dirty="0"/>
              <a:t>服务器</a:t>
            </a:r>
            <a:endParaRPr lang="en-GB" dirty="0"/>
          </a:p>
          <a:p>
            <a:pPr lvl="2">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运行时库打桩</a:t>
            </a:r>
            <a:endParaRPr lang="en-GB" dirty="0"/>
          </a:p>
          <a:p>
            <a:pPr>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b="1" dirty="0"/>
              <a:t>共享库载入内存后，可以由多个进程共享</a:t>
            </a:r>
            <a:endParaRPr lang="en-GB" b="1" dirty="0"/>
          </a:p>
          <a:p>
            <a:pPr lvl="1">
              <a:spcBef>
                <a:spcPts val="3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t>第九章的虚拟内存会介绍共享内存的知识</a:t>
            </a:r>
            <a:endParaRPr lang="en-GB" dirty="0"/>
          </a:p>
        </p:txBody>
      </p:sp>
      <p:sp>
        <p:nvSpPr>
          <p:cNvPr id="35841"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共享库</a:t>
            </a:r>
            <a:r>
              <a:rPr lang="en-GB"/>
              <a:t> </a:t>
            </a:r>
            <a:r>
              <a:rPr lang="en-GB" dirty="0"/>
              <a:t>(cont.)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5AFEE09-77FC-4428-919B-BBB3DB3B1510}"/>
              </a:ext>
            </a:extLst>
          </p:cNvPr>
          <p:cNvSpPr>
            <a:spLocks noGrp="1"/>
          </p:cNvSpPr>
          <p:nvPr>
            <p:ph idx="1"/>
          </p:nvPr>
        </p:nvSpPr>
        <p:spPr/>
        <p:txBody>
          <a:bodyPr/>
          <a:lstStyle/>
          <a:p>
            <a:pPr marL="0" indent="0">
              <a:buNone/>
            </a:pPr>
            <a:r>
              <a:rPr lang="en-US" altLang="zh-CN" dirty="0"/>
              <a:t> </a:t>
            </a:r>
            <a:endParaRPr lang="zh-CN" altLang="en-US" dirty="0"/>
          </a:p>
        </p:txBody>
      </p:sp>
      <p:sp>
        <p:nvSpPr>
          <p:cNvPr id="3686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加载时的动态链接</a:t>
            </a:r>
            <a:endParaRPr lang="en-GB" dirty="0"/>
          </a:p>
        </p:txBody>
      </p:sp>
      <p:grpSp>
        <p:nvGrpSpPr>
          <p:cNvPr id="4" name="组合 3">
            <a:extLst>
              <a:ext uri="{FF2B5EF4-FFF2-40B4-BE49-F238E27FC236}">
                <a16:creationId xmlns:a16="http://schemas.microsoft.com/office/drawing/2014/main" id="{9F3F7D9A-91CE-4A95-83B3-BE591B4A070C}"/>
              </a:ext>
            </a:extLst>
          </p:cNvPr>
          <p:cNvGrpSpPr/>
          <p:nvPr/>
        </p:nvGrpSpPr>
        <p:grpSpPr>
          <a:xfrm>
            <a:off x="914400" y="1010963"/>
            <a:ext cx="3378676" cy="2138148"/>
            <a:chOff x="914400" y="1010963"/>
            <a:chExt cx="3378676" cy="2138148"/>
          </a:xfrm>
        </p:grpSpPr>
        <p:sp>
          <p:nvSpPr>
            <p:cNvPr id="36866" name="Line 2"/>
            <p:cNvSpPr>
              <a:spLocks noChangeShapeType="1"/>
            </p:cNvSpPr>
            <p:nvPr/>
          </p:nvSpPr>
          <p:spPr bwMode="auto">
            <a:xfrm>
              <a:off x="2620963" y="1247500"/>
              <a:ext cx="0" cy="3810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67" name="Rectangle 3"/>
            <p:cNvSpPr>
              <a:spLocks noChangeArrowheads="1"/>
            </p:cNvSpPr>
            <p:nvPr/>
          </p:nvSpPr>
          <p:spPr bwMode="auto">
            <a:xfrm>
              <a:off x="2454275" y="1657075"/>
              <a:ext cx="1676400" cy="692667"/>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翻译器</a:t>
              </a:r>
              <a:r>
                <a:rPr lang="en-GB" sz="2000" b="1" dirty="0">
                  <a:latin typeface="Times New Roman" panose="02020603050405020304" pitchFamily="18" charset="0"/>
                  <a:ea typeface="黑体" panose="02010609060101010101" pitchFamily="49" charset="-122"/>
                  <a:cs typeface="Times New Roman" panose="02020603050405020304" pitchFamily="18" charset="0"/>
                </a:rPr>
                <a:t>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cpp</a:t>
              </a:r>
              <a:r>
                <a:rPr lang="en-GB" sz="2000" b="1" dirty="0">
                  <a:latin typeface="Times New Roman" panose="02020603050405020304" pitchFamily="18" charset="0"/>
                  <a:ea typeface="黑体" panose="02010609060101010101" pitchFamily="49" charset="-122"/>
                  <a:cs typeface="Times New Roman" panose="02020603050405020304" pitchFamily="18" charset="0"/>
                </a:rPr>
                <a:t>, cc1, as)</a:t>
              </a:r>
            </a:p>
          </p:txBody>
        </p:sp>
        <p:sp>
          <p:nvSpPr>
            <p:cNvPr id="36868" name="Text Box 4"/>
            <p:cNvSpPr txBox="1">
              <a:spLocks noChangeArrowheads="1"/>
            </p:cNvSpPr>
            <p:nvPr/>
          </p:nvSpPr>
          <p:spPr bwMode="auto">
            <a:xfrm>
              <a:off x="2082816" y="1010963"/>
              <a:ext cx="1042571" cy="383824"/>
            </a:xfrm>
            <a:prstGeom prst="rect">
              <a:avLst/>
            </a:prstGeom>
            <a:noFill/>
            <a:ln w="9525">
              <a:noFill/>
              <a:round/>
              <a:headEnd/>
              <a:tailEnd/>
            </a:ln>
            <a:effectLst/>
          </p:spPr>
          <p:txBody>
            <a:bodyPr wrap="non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main2.c</a:t>
              </a:r>
            </a:p>
          </p:txBody>
        </p:sp>
        <p:sp>
          <p:nvSpPr>
            <p:cNvPr id="36869" name="Text Box 5"/>
            <p:cNvSpPr txBox="1">
              <a:spLocks noChangeArrowheads="1"/>
            </p:cNvSpPr>
            <p:nvPr/>
          </p:nvSpPr>
          <p:spPr bwMode="auto">
            <a:xfrm>
              <a:off x="2735046" y="2568300"/>
              <a:ext cx="1090661" cy="383824"/>
            </a:xfrm>
            <a:prstGeom prst="rect">
              <a:avLst/>
            </a:prstGeom>
            <a:noFill/>
            <a:ln w="9525">
              <a:noFill/>
              <a:round/>
              <a:headEnd/>
              <a:tailEnd/>
            </a:ln>
            <a:effectLst/>
          </p:spPr>
          <p:txBody>
            <a:bodyPr wrap="non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main2.o</a:t>
              </a:r>
            </a:p>
          </p:txBody>
        </p:sp>
        <p:sp>
          <p:nvSpPr>
            <p:cNvPr id="36870" name="Line 6"/>
            <p:cNvSpPr>
              <a:spLocks noChangeShapeType="1"/>
            </p:cNvSpPr>
            <p:nvPr/>
          </p:nvSpPr>
          <p:spPr bwMode="auto">
            <a:xfrm>
              <a:off x="3291432" y="2372558"/>
              <a:ext cx="0" cy="28649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5" name="Text Box 21"/>
            <p:cNvSpPr txBox="1">
              <a:spLocks noChangeArrowheads="1"/>
            </p:cNvSpPr>
            <p:nvPr/>
          </p:nvSpPr>
          <p:spPr bwMode="auto">
            <a:xfrm>
              <a:off x="914400" y="2451355"/>
              <a:ext cx="1371600" cy="697756"/>
            </a:xfrm>
            <a:prstGeom prst="rect">
              <a:avLst/>
            </a:prstGeom>
            <a:noFill/>
            <a:ln w="9525">
              <a:noFill/>
              <a:round/>
              <a:headEnd/>
              <a:tailEnd/>
            </a:ln>
            <a:effectLst/>
          </p:spPr>
          <p:txBody>
            <a:bodyPr lIns="90000" tIns="46800" rIns="90000" bIns="46800">
              <a:noAutofit/>
            </a:bodyPr>
            <a:lstStyle>
              <a:defPPr>
                <a:defRPr lang="zh-CN"/>
              </a:defPPr>
              <a:lvl1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i="1">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solidFill>
                    <a:srgbClr val="C00000"/>
                  </a:solidFill>
                </a:rPr>
                <a:t>可重定位</a:t>
              </a:r>
              <a:endParaRPr lang="en-US" altLang="zh-CN" dirty="0">
                <a:solidFill>
                  <a:srgbClr val="C00000"/>
                </a:solidFill>
              </a:endParaRPr>
            </a:p>
            <a:p>
              <a:r>
                <a:rPr lang="zh-CN" altLang="en-US" dirty="0">
                  <a:solidFill>
                    <a:srgbClr val="C00000"/>
                  </a:solidFill>
                </a:rPr>
                <a:t>目标文件</a:t>
              </a:r>
              <a:endParaRPr lang="en-GB" dirty="0">
                <a:solidFill>
                  <a:srgbClr val="C00000"/>
                </a:solidFill>
              </a:endParaRPr>
            </a:p>
          </p:txBody>
        </p:sp>
        <p:sp>
          <p:nvSpPr>
            <p:cNvPr id="36887" name="Line 23"/>
            <p:cNvSpPr>
              <a:spLocks noChangeShapeType="1"/>
            </p:cNvSpPr>
            <p:nvPr/>
          </p:nvSpPr>
          <p:spPr bwMode="auto">
            <a:xfrm>
              <a:off x="3783013" y="1247500"/>
              <a:ext cx="0" cy="3810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8" name="Text Box 24"/>
            <p:cNvSpPr txBox="1">
              <a:spLocks noChangeArrowheads="1"/>
            </p:cNvSpPr>
            <p:nvPr/>
          </p:nvSpPr>
          <p:spPr bwMode="auto">
            <a:xfrm>
              <a:off x="3245184" y="1010963"/>
              <a:ext cx="1047892" cy="383824"/>
            </a:xfrm>
            <a:prstGeom prst="rect">
              <a:avLst/>
            </a:prstGeom>
            <a:noFill/>
            <a:ln w="9525">
              <a:noFill/>
              <a:round/>
              <a:headEnd/>
              <a:tailEnd/>
            </a:ln>
            <a:effectLst/>
          </p:spPr>
          <p:txBody>
            <a:bodyPr wrap="non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vector.h</a:t>
              </a:r>
            </a:p>
          </p:txBody>
        </p:sp>
      </p:grpSp>
      <p:grpSp>
        <p:nvGrpSpPr>
          <p:cNvPr id="8" name="组合 7">
            <a:extLst>
              <a:ext uri="{FF2B5EF4-FFF2-40B4-BE49-F238E27FC236}">
                <a16:creationId xmlns:a16="http://schemas.microsoft.com/office/drawing/2014/main" id="{AB13507F-3EB1-4D1B-9A25-D3F1811697D0}"/>
              </a:ext>
            </a:extLst>
          </p:cNvPr>
          <p:cNvGrpSpPr/>
          <p:nvPr/>
        </p:nvGrpSpPr>
        <p:grpSpPr>
          <a:xfrm>
            <a:off x="543862" y="4295500"/>
            <a:ext cx="6482413" cy="2600947"/>
            <a:chOff x="543862" y="4295500"/>
            <a:chExt cx="6482413" cy="2600947"/>
          </a:xfrm>
        </p:grpSpPr>
        <p:sp>
          <p:nvSpPr>
            <p:cNvPr id="36875" name="Line 11"/>
            <p:cNvSpPr>
              <a:spLocks noChangeShapeType="1"/>
            </p:cNvSpPr>
            <p:nvPr/>
          </p:nvSpPr>
          <p:spPr bwMode="auto">
            <a:xfrm>
              <a:off x="3292475" y="4295500"/>
              <a:ext cx="0" cy="4572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76" name="Rectangle 12"/>
            <p:cNvSpPr>
              <a:spLocks noChangeArrowheads="1"/>
            </p:cNvSpPr>
            <p:nvPr/>
          </p:nvSpPr>
          <p:spPr bwMode="auto">
            <a:xfrm>
              <a:off x="2454275" y="6124300"/>
              <a:ext cx="3200400" cy="391046"/>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动态链接器</a:t>
              </a:r>
              <a:r>
                <a:rPr lang="en-GB" sz="2000" b="1">
                  <a:latin typeface="Times New Roman" panose="02020603050405020304" pitchFamily="18" charset="0"/>
                  <a:ea typeface="黑体" panose="02010609060101010101" pitchFamily="49" charset="-122"/>
                  <a:cs typeface="Times New Roman" panose="02020603050405020304" pitchFamily="18" charset="0"/>
                </a:rPr>
                <a:t>(ld-linux.so</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6877" name="Line 13"/>
            <p:cNvSpPr>
              <a:spLocks noChangeShapeType="1"/>
            </p:cNvSpPr>
            <p:nvPr/>
          </p:nvSpPr>
          <p:spPr bwMode="auto">
            <a:xfrm>
              <a:off x="3292475" y="5133700"/>
              <a:ext cx="0" cy="9906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1" name="Text Box 17"/>
            <p:cNvSpPr txBox="1">
              <a:spLocks noChangeArrowheads="1"/>
            </p:cNvSpPr>
            <p:nvPr/>
          </p:nvSpPr>
          <p:spPr bwMode="auto">
            <a:xfrm>
              <a:off x="4476100" y="4844775"/>
              <a:ext cx="1416583" cy="673134"/>
            </a:xfrm>
            <a:prstGeom prst="rect">
              <a:avLst/>
            </a:prstGeom>
            <a:noFill/>
            <a:ln w="9525">
              <a:noFill/>
              <a:round/>
              <a:headEnd/>
              <a:tailEnd/>
            </a:ln>
            <a:effectLst/>
          </p:spPr>
          <p:txBody>
            <a:bodyPr wrap="non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libvector.so</a:t>
              </a:r>
            </a:p>
          </p:txBody>
        </p:sp>
        <p:sp>
          <p:nvSpPr>
            <p:cNvPr id="36882" name="Text Box 18"/>
            <p:cNvSpPr txBox="1">
              <a:spLocks noChangeArrowheads="1"/>
            </p:cNvSpPr>
            <p:nvPr/>
          </p:nvSpPr>
          <p:spPr bwMode="auto">
            <a:xfrm>
              <a:off x="5254625" y="5559150"/>
              <a:ext cx="1771650" cy="396135"/>
            </a:xfrm>
            <a:prstGeom prst="rect">
              <a:avLst/>
            </a:prstGeom>
            <a:noFill/>
            <a:ln w="9525">
              <a:noFill/>
              <a:round/>
              <a:headEnd/>
              <a:tailEnd/>
            </a:ln>
            <a:effectLst/>
          </p:spPr>
          <p:txBody>
            <a:bodyPr lIns="90000" tIns="46800" rIns="90000" bIns="46800">
              <a:no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i="1">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代码和数据</a:t>
              </a:r>
              <a:endParaRPr lang="en-GB" sz="2000" b="1" i="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3" name="Line 19"/>
            <p:cNvSpPr>
              <a:spLocks noChangeShapeType="1"/>
            </p:cNvSpPr>
            <p:nvPr/>
          </p:nvSpPr>
          <p:spPr bwMode="auto">
            <a:xfrm>
              <a:off x="5173663" y="5438500"/>
              <a:ext cx="0" cy="6858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6" name="Text Box 22"/>
            <p:cNvSpPr txBox="1">
              <a:spLocks noChangeArrowheads="1"/>
            </p:cNvSpPr>
            <p:nvPr/>
          </p:nvSpPr>
          <p:spPr bwMode="auto">
            <a:xfrm>
              <a:off x="543862" y="5897070"/>
              <a:ext cx="2112676" cy="999377"/>
            </a:xfrm>
            <a:prstGeom prst="rect">
              <a:avLst/>
            </a:prstGeom>
            <a:noFill/>
            <a:ln w="9525">
              <a:noFill/>
              <a:round/>
              <a:headEnd/>
              <a:tailEnd/>
            </a:ln>
            <a:effectLst/>
          </p:spPr>
          <p:txBody>
            <a:bodyPr lIns="90000" tIns="46800" rIns="90000" bIns="46800">
              <a:noAutofit/>
            </a:bodyPr>
            <a:lstStyle>
              <a:defPPr>
                <a:defRPr lang="zh-CN"/>
              </a:defPPr>
              <a:lvl1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i="1">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内存中完全链接的可执行文件</a:t>
              </a:r>
              <a:endParaRPr lang="en-GB" dirty="0"/>
            </a:p>
          </p:txBody>
        </p:sp>
        <p:sp>
          <p:nvSpPr>
            <p:cNvPr id="36889" name="Rectangle 25"/>
            <p:cNvSpPr>
              <a:spLocks noChangeArrowheads="1"/>
            </p:cNvSpPr>
            <p:nvPr/>
          </p:nvSpPr>
          <p:spPr bwMode="auto">
            <a:xfrm>
              <a:off x="2454275" y="4749525"/>
              <a:ext cx="1657350" cy="692667"/>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加载器</a:t>
              </a:r>
              <a:r>
                <a:rPr lang="en-GB" sz="2000" b="1">
                  <a:latin typeface="Times New Roman" panose="02020603050405020304" pitchFamily="18" charset="0"/>
                  <a:ea typeface="黑体" panose="02010609060101010101" pitchFamily="49" charset="-122"/>
                  <a:cs typeface="Times New Roman" panose="02020603050405020304" pitchFamily="18" charset="0"/>
                </a:rPr>
                <a:t> </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r>
                <a:rPr lang="en-GB" sz="2000" b="1" dirty="0" err="1">
                  <a:latin typeface="Times New Roman" panose="02020603050405020304" pitchFamily="18" charset="0"/>
                  <a:ea typeface="黑体" panose="02010609060101010101" pitchFamily="49" charset="-122"/>
                  <a:cs typeface="Times New Roman" panose="02020603050405020304" pitchFamily="18" charset="0"/>
                </a:rPr>
                <a:t>execve</a:t>
              </a:r>
              <a:r>
                <a:rPr lang="en-GB" sz="2000" b="1" dirty="0">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5" name="组合 4">
            <a:extLst>
              <a:ext uri="{FF2B5EF4-FFF2-40B4-BE49-F238E27FC236}">
                <a16:creationId xmlns:a16="http://schemas.microsoft.com/office/drawing/2014/main" id="{86D92C68-C03D-462A-9C6B-D83DEDF6216A}"/>
              </a:ext>
            </a:extLst>
          </p:cNvPr>
          <p:cNvGrpSpPr/>
          <p:nvPr/>
        </p:nvGrpSpPr>
        <p:grpSpPr>
          <a:xfrm>
            <a:off x="4191000" y="964683"/>
            <a:ext cx="4876800" cy="2005057"/>
            <a:chOff x="4191000" y="964683"/>
            <a:chExt cx="4876800" cy="2005057"/>
          </a:xfrm>
        </p:grpSpPr>
        <p:sp>
          <p:nvSpPr>
            <p:cNvPr id="36871" name="Text Box 7"/>
            <p:cNvSpPr txBox="1">
              <a:spLocks noChangeArrowheads="1"/>
            </p:cNvSpPr>
            <p:nvPr/>
          </p:nvSpPr>
          <p:spPr bwMode="auto">
            <a:xfrm>
              <a:off x="4191000" y="1949175"/>
              <a:ext cx="1416583" cy="673134"/>
            </a:xfrm>
            <a:prstGeom prst="rect">
              <a:avLst/>
            </a:prstGeom>
            <a:noFill/>
            <a:ln w="9525">
              <a:noFill/>
              <a:round/>
              <a:headEnd/>
              <a:tailEnd/>
            </a:ln>
            <a:effectLst/>
          </p:spPr>
          <p:txBody>
            <a:bodyPr wrap="non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latin typeface="Times New Roman" panose="02020603050405020304" pitchFamily="18" charset="0"/>
                  <a:ea typeface="黑体" panose="02010609060101010101" pitchFamily="49" charset="-122"/>
                  <a:cs typeface="Times New Roman" panose="02020603050405020304" pitchFamily="18" charset="0"/>
                </a:rPr>
                <a:t>libvector.so</a:t>
              </a:r>
            </a:p>
          </p:txBody>
        </p:sp>
        <p:sp>
          <p:nvSpPr>
            <p:cNvPr id="36879" name="Text Box 15"/>
            <p:cNvSpPr txBox="1">
              <a:spLocks noChangeArrowheads="1"/>
            </p:cNvSpPr>
            <p:nvPr/>
          </p:nvSpPr>
          <p:spPr bwMode="auto">
            <a:xfrm>
              <a:off x="4899291" y="2573605"/>
              <a:ext cx="2609850" cy="396135"/>
            </a:xfrm>
            <a:prstGeom prst="rect">
              <a:avLst/>
            </a:prstGeom>
            <a:noFill/>
            <a:ln w="9525">
              <a:noFill/>
              <a:round/>
              <a:headEnd/>
              <a:tailEnd/>
            </a:ln>
            <a:effectLst/>
          </p:spPr>
          <p:txBody>
            <a:bodyPr lIns="90000" tIns="46800" rIns="90000" bIns="46800">
              <a:no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i="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rPr>
                <a:t>重定位与符号表信息</a:t>
              </a:r>
              <a:endParaRPr lang="en-GB" sz="2000" b="1" i="1" dirty="0">
                <a:solidFill>
                  <a:schemeClr val="tx1">
                    <a:lumMod val="50000"/>
                    <a:lumOff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
            <p:cNvGrpSpPr/>
            <p:nvPr/>
          </p:nvGrpSpPr>
          <p:grpSpPr>
            <a:xfrm>
              <a:off x="4369276" y="964683"/>
              <a:ext cx="4698524" cy="1432218"/>
              <a:chOff x="4369276" y="964683"/>
              <a:chExt cx="4698524" cy="1432218"/>
            </a:xfrm>
          </p:grpSpPr>
          <p:sp>
            <p:nvSpPr>
              <p:cNvPr id="36890" name="Text Box 26"/>
              <p:cNvSpPr txBox="1">
                <a:spLocks noChangeArrowheads="1"/>
              </p:cNvSpPr>
              <p:nvPr/>
            </p:nvSpPr>
            <p:spPr bwMode="auto">
              <a:xfrm>
                <a:off x="4369276" y="964683"/>
                <a:ext cx="4698524" cy="673134"/>
              </a:xfrm>
              <a:prstGeom prst="rect">
                <a:avLst/>
              </a:prstGeom>
              <a:noFill/>
              <a:ln w="9525">
                <a:noFill/>
                <a:round/>
                <a:headEnd/>
                <a:tailEnd/>
              </a:ln>
              <a:effectLst/>
            </p:spPr>
            <p:txBody>
              <a:bodyPr wrap="none" lIns="90000" tIns="46800" rIns="90000" bIns="46800">
                <a:no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linux</a:t>
                </a:r>
                <a:r>
                  <a:rPr lang="en-GB"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&gt; </a:t>
                </a:r>
                <a:r>
                  <a:rPr lang="en-GB"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gcc</a:t>
                </a:r>
                <a:r>
                  <a:rPr lang="en-GB"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-shared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fpic</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addvec.c</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multvec.c</a:t>
                </a:r>
                <a:endPar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91" name="Line 27"/>
              <p:cNvSpPr>
                <a:spLocks noChangeShapeType="1"/>
              </p:cNvSpPr>
              <p:nvPr/>
            </p:nvSpPr>
            <p:spPr bwMode="auto">
              <a:xfrm flipH="1">
                <a:off x="5851524" y="1574798"/>
                <a:ext cx="323850" cy="822103"/>
              </a:xfrm>
              <a:prstGeom prst="line">
                <a:avLst/>
              </a:prstGeom>
              <a:noFill/>
              <a:ln w="25560">
                <a:solidFill>
                  <a:srgbClr val="0000CC"/>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6" name="组合 5">
            <a:extLst>
              <a:ext uri="{FF2B5EF4-FFF2-40B4-BE49-F238E27FC236}">
                <a16:creationId xmlns:a16="http://schemas.microsoft.com/office/drawing/2014/main" id="{EB1E8BDF-72AA-435A-A9D4-1BD4F33F3B1C}"/>
              </a:ext>
            </a:extLst>
          </p:cNvPr>
          <p:cNvGrpSpPr/>
          <p:nvPr/>
        </p:nvGrpSpPr>
        <p:grpSpPr>
          <a:xfrm>
            <a:off x="622361" y="2542900"/>
            <a:ext cx="8496477" cy="2028080"/>
            <a:chOff x="622361" y="2542900"/>
            <a:chExt cx="8496477" cy="2028080"/>
          </a:xfrm>
        </p:grpSpPr>
        <p:sp>
          <p:nvSpPr>
            <p:cNvPr id="36872" name="Rectangle 8"/>
            <p:cNvSpPr>
              <a:spLocks noChangeArrowheads="1"/>
            </p:cNvSpPr>
            <p:nvPr/>
          </p:nvSpPr>
          <p:spPr bwMode="auto">
            <a:xfrm>
              <a:off x="2454275" y="3225525"/>
              <a:ext cx="2800350" cy="391046"/>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no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a:latin typeface="Times New Roman" panose="02020603050405020304" pitchFamily="18" charset="0"/>
                  <a:ea typeface="黑体" panose="02010609060101010101" pitchFamily="49" charset="-122"/>
                  <a:cs typeface="Times New Roman" panose="02020603050405020304" pitchFamily="18" charset="0"/>
                </a:rPr>
                <a:t>链接器</a:t>
              </a:r>
              <a:r>
                <a:rPr lang="en-GB" sz="2000" b="1">
                  <a:latin typeface="Times New Roman" panose="02020603050405020304" pitchFamily="18" charset="0"/>
                  <a:ea typeface="黑体" panose="02010609060101010101" pitchFamily="49" charset="-122"/>
                  <a:cs typeface="Times New Roman" panose="02020603050405020304" pitchFamily="18" charset="0"/>
                </a:rPr>
                <a:t> </a:t>
              </a:r>
              <a:r>
                <a:rPr lang="en-GB" sz="2000" b="1" dirty="0">
                  <a:latin typeface="Times New Roman" panose="02020603050405020304" pitchFamily="18" charset="0"/>
                  <a:ea typeface="黑体" panose="02010609060101010101" pitchFamily="49" charset="-122"/>
                  <a:cs typeface="Times New Roman" panose="02020603050405020304" pitchFamily="18" charset="0"/>
                </a:rPr>
                <a:t>(ld)</a:t>
              </a:r>
            </a:p>
          </p:txBody>
        </p:sp>
        <p:sp>
          <p:nvSpPr>
            <p:cNvPr id="36873" name="Text Box 9"/>
            <p:cNvSpPr txBox="1">
              <a:spLocks noChangeArrowheads="1"/>
            </p:cNvSpPr>
            <p:nvPr/>
          </p:nvSpPr>
          <p:spPr bwMode="auto">
            <a:xfrm>
              <a:off x="2811525" y="3974825"/>
              <a:ext cx="888874" cy="383824"/>
            </a:xfrm>
            <a:prstGeom prst="rect">
              <a:avLst/>
            </a:prstGeom>
            <a:noFill/>
            <a:ln w="9525">
              <a:noFill/>
              <a:round/>
              <a:headEnd/>
              <a:tailEnd/>
            </a:ln>
            <a:effectLst/>
          </p:spPr>
          <p:txBody>
            <a:bodyPr wrap="none" lIns="90000" tIns="46800" rIns="90000" bIns="46800">
              <a:no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黑体" panose="02010609060101010101" pitchFamily="49" charset="-122"/>
                  <a:cs typeface="Times New Roman" panose="02020603050405020304" pitchFamily="18" charset="0"/>
                </a:rPr>
                <a:t>prog2</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a:t>
              </a:r>
              <a:endParaRPr lang="en-GB"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74" name="Line 10"/>
            <p:cNvSpPr>
              <a:spLocks noChangeShapeType="1"/>
            </p:cNvSpPr>
            <p:nvPr/>
          </p:nvSpPr>
          <p:spPr bwMode="auto">
            <a:xfrm>
              <a:off x="3292475" y="3609700"/>
              <a:ext cx="0" cy="3810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78" name="Line 14"/>
            <p:cNvSpPr>
              <a:spLocks noChangeShapeType="1"/>
            </p:cNvSpPr>
            <p:nvPr/>
          </p:nvSpPr>
          <p:spPr bwMode="auto">
            <a:xfrm>
              <a:off x="3292475" y="2847700"/>
              <a:ext cx="0" cy="3810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0" name="Line 16"/>
            <p:cNvSpPr>
              <a:spLocks noChangeShapeType="1"/>
            </p:cNvSpPr>
            <p:nvPr/>
          </p:nvSpPr>
          <p:spPr bwMode="auto">
            <a:xfrm>
              <a:off x="4888563" y="2542900"/>
              <a:ext cx="0" cy="685800"/>
            </a:xfrm>
            <a:prstGeom prst="line">
              <a:avLst/>
            </a:prstGeom>
            <a:noFill/>
            <a:ln w="28575">
              <a:solidFill>
                <a:srgbClr val="000066"/>
              </a:solidFill>
              <a:miter lim="800000"/>
              <a:headEnd/>
              <a:tailEnd type="triangle" w="med" len="med"/>
            </a:ln>
            <a:effectLst/>
          </p:spPr>
          <p:txBody>
            <a:bodyPr>
              <a:noAutofit/>
            </a:bodyPr>
            <a:lstStyle/>
            <a:p>
              <a:endParaRPr 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84" name="Text Box 20"/>
            <p:cNvSpPr txBox="1">
              <a:spLocks noChangeArrowheads="1"/>
            </p:cNvSpPr>
            <p:nvPr/>
          </p:nvSpPr>
          <p:spPr bwMode="auto">
            <a:xfrm>
              <a:off x="622361" y="3873224"/>
              <a:ext cx="2112681" cy="697756"/>
            </a:xfrm>
            <a:prstGeom prst="rect">
              <a:avLst/>
            </a:prstGeom>
            <a:noFill/>
            <a:ln w="9525">
              <a:noFill/>
              <a:round/>
              <a:headEnd/>
              <a:tailEnd/>
            </a:ln>
            <a:effectLst/>
          </p:spPr>
          <p:txBody>
            <a:bodyPr lIns="90000" tIns="46800" rIns="90000" bIns="46800">
              <a:noAutofit/>
            </a:bodyPr>
            <a:lstStyle>
              <a:defPPr>
                <a:defRPr lang="zh-CN"/>
              </a:defPPr>
              <a:lvl1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i="1">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部分链接的可执行目标文件</a:t>
              </a:r>
              <a:endParaRPr lang="en-GB" dirty="0"/>
            </a:p>
          </p:txBody>
        </p:sp>
        <p:sp>
          <p:nvSpPr>
            <p:cNvPr id="31" name="Text Box 26"/>
            <p:cNvSpPr txBox="1">
              <a:spLocks noChangeArrowheads="1"/>
            </p:cNvSpPr>
            <p:nvPr/>
          </p:nvSpPr>
          <p:spPr bwMode="auto">
            <a:xfrm>
              <a:off x="4318237" y="3632656"/>
              <a:ext cx="4800601" cy="428436"/>
            </a:xfrm>
            <a:prstGeom prst="rect">
              <a:avLst/>
            </a:prstGeom>
            <a:noFill/>
            <a:ln w="9525">
              <a:noFill/>
              <a:round/>
              <a:headEnd/>
              <a:tailEnd/>
            </a:ln>
            <a:effectLst/>
          </p:spPr>
          <p:txBody>
            <a:bodyPr wrap="none" lIns="90000" tIns="46800" rIns="90000" bIns="46800">
              <a:no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linux</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&gt; </a:t>
              </a:r>
              <a:r>
                <a:rPr lang="en-GB" sz="20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gcc</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-o </a:t>
              </a:r>
              <a:r>
                <a:rPr lang="en-GB"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prog2</a:t>
              </a:r>
              <a:r>
                <a:rPr lang="en-US"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a:t>
              </a:r>
              <a:r>
                <a:rPr lang="en-GB" altLang="zh-CN" sz="20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main2.c ./</a:t>
              </a:r>
              <a:r>
                <a:rPr lang="en-GB" sz="20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libvector.so</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67129B-A4EA-45ED-B123-330BFE183EBF}"/>
              </a:ext>
            </a:extLst>
          </p:cNvPr>
          <p:cNvSpPr>
            <a:spLocks noGrp="1"/>
          </p:cNvSpPr>
          <p:nvPr>
            <p:ph idx="1"/>
          </p:nvPr>
        </p:nvSpPr>
        <p:spPr/>
        <p:txBody>
          <a:bodyPr/>
          <a:lstStyle/>
          <a:p>
            <a:endParaRPr lang="zh-CN" altLang="en-US"/>
          </a:p>
        </p:txBody>
      </p:sp>
      <p:sp>
        <p:nvSpPr>
          <p:cNvPr id="37889"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运行时动态链接</a:t>
            </a:r>
            <a:endParaRPr lang="en-GB" dirty="0"/>
          </a:p>
        </p:txBody>
      </p:sp>
      <p:sp>
        <p:nvSpPr>
          <p:cNvPr id="37890" name="Text Box 2"/>
          <p:cNvSpPr txBox="1">
            <a:spLocks noChangeArrowheads="1"/>
          </p:cNvSpPr>
          <p:nvPr/>
        </p:nvSpPr>
        <p:spPr bwMode="auto">
          <a:xfrm>
            <a:off x="355294" y="1110230"/>
            <a:ext cx="8610600" cy="5634492"/>
          </a:xfrm>
          <a:prstGeom prst="rect">
            <a:avLst/>
          </a:prstGeom>
          <a:solidFill>
            <a:srgbClr val="F6F5BD"/>
          </a:solidFill>
          <a:ln w="12600">
            <a:solidFill>
              <a:srgbClr val="000066"/>
            </a:solidFill>
            <a:miter lim="800000"/>
            <a:headEnd/>
            <a:tailEnd/>
          </a:ln>
          <a:effectLst/>
        </p:spPr>
        <p:txBody>
          <a:bodyPr wrap="square" lIns="90000" tIns="46800" rIns="90000" bIns="46800">
            <a:spAutoFit/>
          </a:bodyPr>
          <a:lstStyle/>
          <a:p>
            <a:pPr algn="dist"/>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stdio.h</a:t>
            </a:r>
            <a:r>
              <a:rPr lang="en-US" sz="2000" b="1" dirty="0">
                <a:solidFill>
                  <a:srgbClr val="9D206F"/>
                </a:solidFill>
                <a:latin typeface="Times New Roman" panose="02020603050405020304" pitchFamily="18" charset="0"/>
                <a:cs typeface="Times New Roman" panose="02020603050405020304" pitchFamily="18" charset="0"/>
              </a:rPr>
              <a:t>&gt;                                                                                            </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dll.c</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stdlib.h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dlfcn.h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[2] = {1, 2};</a:t>
            </a:r>
          </a:p>
          <a:p>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y</a:t>
            </a:r>
            <a:r>
              <a:rPr lang="fr-FR" sz="2000" b="1" dirty="0">
                <a:solidFill>
                  <a:srgbClr val="000000"/>
                </a:solidFill>
                <a:latin typeface="Times New Roman" panose="02020603050405020304" pitchFamily="18" charset="0"/>
                <a:cs typeface="Times New Roman" panose="02020603050405020304" pitchFamily="18" charset="0"/>
              </a:rPr>
              <a:t>[2] = {3, 4};</a:t>
            </a:r>
          </a:p>
          <a:p>
            <a:r>
              <a:rPr lang="nl-NL" sz="2000" b="1" dirty="0">
                <a:solidFill>
                  <a:srgbClr val="2D961E"/>
                </a:solidFill>
                <a:latin typeface="Times New Roman" panose="02020603050405020304" pitchFamily="18" charset="0"/>
                <a:cs typeface="Times New Roman" panose="02020603050405020304" pitchFamily="18" charset="0"/>
              </a:rPr>
              <a:t>int</a:t>
            </a:r>
            <a:r>
              <a:rPr lang="nl-NL" sz="2000" b="1" dirty="0">
                <a:solidFill>
                  <a:srgbClr val="000000"/>
                </a:solidFill>
                <a:latin typeface="Times New Roman" panose="02020603050405020304" pitchFamily="18" charset="0"/>
                <a:cs typeface="Times New Roman" panose="02020603050405020304" pitchFamily="18" charset="0"/>
              </a:rPr>
              <a:t> </a:t>
            </a:r>
            <a:r>
              <a:rPr lang="nl-NL" sz="2000" b="1" dirty="0">
                <a:solidFill>
                  <a:srgbClr val="C1651C"/>
                </a:solidFill>
                <a:latin typeface="Times New Roman" panose="02020603050405020304" pitchFamily="18" charset="0"/>
                <a:cs typeface="Times New Roman" panose="02020603050405020304" pitchFamily="18" charset="0"/>
              </a:rPr>
              <a:t>z</a:t>
            </a:r>
            <a:r>
              <a:rPr lang="nl-NL" sz="2000" b="1" dirty="0">
                <a:solidFill>
                  <a:srgbClr val="000000"/>
                </a:solidFill>
                <a:latin typeface="Times New Roman" panose="02020603050405020304" pitchFamily="18" charset="0"/>
                <a:cs typeface="Times New Roman" panose="02020603050405020304" pitchFamily="18" charset="0"/>
              </a:rPr>
              <a:t>[2];</a:t>
            </a:r>
          </a:p>
          <a:p>
            <a:r>
              <a:rPr lang="nl-NL" sz="2000" b="1" dirty="0">
                <a:solidFill>
                  <a:srgbClr val="2D961E"/>
                </a:solidFill>
                <a:latin typeface="Times New Roman" panose="02020603050405020304" pitchFamily="18" charset="0"/>
                <a:cs typeface="Times New Roman" panose="02020603050405020304" pitchFamily="18" charset="0"/>
              </a:rPr>
              <a:t>int</a:t>
            </a:r>
            <a:r>
              <a:rPr lang="nl-NL" sz="2000" b="1" dirty="0">
                <a:solidFill>
                  <a:srgbClr val="000000"/>
                </a:solidFill>
                <a:latin typeface="Times New Roman" panose="02020603050405020304" pitchFamily="18" charset="0"/>
                <a:cs typeface="Times New Roman" panose="02020603050405020304" pitchFamily="18" charset="0"/>
              </a:rPr>
              <a:t> </a:t>
            </a:r>
            <a:r>
              <a:rPr lang="nl-NL" sz="2000" b="1" dirty="0">
                <a:solidFill>
                  <a:srgbClr val="4A00FF"/>
                </a:solidFill>
                <a:latin typeface="Times New Roman" panose="02020603050405020304" pitchFamily="18" charset="0"/>
                <a:cs typeface="Times New Roman" panose="02020603050405020304" pitchFamily="18" charset="0"/>
              </a:rPr>
              <a:t>main</a:t>
            </a:r>
            <a:r>
              <a:rPr lang="nl-NL" sz="2000" b="1" dirty="0">
                <a:solidFill>
                  <a:srgbClr val="000000"/>
                </a:solidFill>
                <a:latin typeface="Times New Roman" panose="02020603050405020304" pitchFamily="18" charset="0"/>
                <a:cs typeface="Times New Roman" panose="02020603050405020304" pitchFamily="18" charset="0"/>
              </a:rPr>
              <a:t>()</a:t>
            </a:r>
          </a:p>
          <a:p>
            <a:r>
              <a:rPr lang="nl-NL" sz="2000" b="1" dirty="0">
                <a:solidFill>
                  <a:srgbClr val="000000"/>
                </a:solidFill>
                <a:latin typeface="Times New Roman" panose="02020603050405020304" pitchFamily="18" charset="0"/>
                <a:cs typeface="Times New Roman" panose="02020603050405020304" pitchFamily="18" charset="0"/>
              </a:rPr>
              <a:t>{</a:t>
            </a:r>
          </a:p>
          <a:p>
            <a:r>
              <a:rPr lang="nl-NL" sz="2000" b="1" dirty="0">
                <a:solidFill>
                  <a:srgbClr val="000000"/>
                </a:solidFill>
                <a:latin typeface="Times New Roman" panose="02020603050405020304" pitchFamily="18" charset="0"/>
                <a:cs typeface="Times New Roman" panose="02020603050405020304" pitchFamily="18" charset="0"/>
              </a:rPr>
              <a:t>    </a:t>
            </a:r>
            <a:r>
              <a:rPr lang="nl-NL" sz="2000" b="1" dirty="0" err="1">
                <a:solidFill>
                  <a:srgbClr val="2D961E"/>
                </a:solidFill>
                <a:latin typeface="Times New Roman" panose="02020603050405020304" pitchFamily="18" charset="0"/>
                <a:cs typeface="Times New Roman" panose="02020603050405020304" pitchFamily="18" charset="0"/>
              </a:rPr>
              <a:t>void</a:t>
            </a:r>
            <a:r>
              <a:rPr lang="nl-NL" sz="2000" b="1" dirty="0">
                <a:solidFill>
                  <a:srgbClr val="000000"/>
                </a:solidFill>
                <a:latin typeface="Times New Roman" panose="02020603050405020304" pitchFamily="18" charset="0"/>
                <a:cs typeface="Times New Roman" panose="02020603050405020304" pitchFamily="18" charset="0"/>
              </a:rPr>
              <a:t> *</a:t>
            </a:r>
            <a:r>
              <a:rPr lang="nl-NL" sz="2000" b="1" dirty="0">
                <a:solidFill>
                  <a:srgbClr val="C1651C"/>
                </a:solidFill>
                <a:latin typeface="Times New Roman" panose="02020603050405020304" pitchFamily="18" charset="0"/>
                <a:cs typeface="Times New Roman" panose="02020603050405020304" pitchFamily="18" charset="0"/>
              </a:rPr>
              <a:t>handle</a:t>
            </a:r>
            <a:r>
              <a:rPr lang="nl-NL"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void</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addvec</a:t>
            </a:r>
            <a:r>
              <a:rPr lang="fi-FI" sz="2000" b="1" dirty="0" err="1">
                <a:solidFill>
                  <a:srgbClr val="000000"/>
                </a:solidFill>
                <a:latin typeface="Times New Roman" panose="02020603050405020304" pitchFamily="18" charset="0"/>
                <a:cs typeface="Times New Roman" panose="02020603050405020304" pitchFamily="18" charset="0"/>
              </a:rPr>
              <a:t>)(</a:t>
            </a:r>
            <a:r>
              <a:rPr lang="fi-FI" sz="2000" b="1" dirty="0" err="1">
                <a:solidFill>
                  <a:srgbClr val="2D961E"/>
                </a:solidFill>
                <a:latin typeface="Times New Roman" panose="02020603050405020304" pitchFamily="18" charset="0"/>
                <a:cs typeface="Times New Roman" panose="02020603050405020304" pitchFamily="18" charset="0"/>
              </a:rPr>
              <a:t>int</a:t>
            </a:r>
            <a:r>
              <a:rPr lang="fi-FI" sz="2000" b="1" dirty="0">
                <a:solidFill>
                  <a:srgbClr val="000000"/>
                </a:solidFill>
                <a:latin typeface="Times New Roman" panose="02020603050405020304" pitchFamily="18" charset="0"/>
                <a:cs typeface="Times New Roman" panose="02020603050405020304" pitchFamily="18" charset="0"/>
              </a:rPr>
              <a:t> *, </a:t>
            </a:r>
            <a:r>
              <a:rPr lang="fi-FI" sz="2000" b="1" dirty="0" err="1">
                <a:solidFill>
                  <a:srgbClr val="2D961E"/>
                </a:solidFill>
                <a:latin typeface="Times New Roman" panose="02020603050405020304" pitchFamily="18" charset="0"/>
                <a:cs typeface="Times New Roman" panose="02020603050405020304" pitchFamily="18" charset="0"/>
              </a:rPr>
              <a:t>int</a:t>
            </a:r>
            <a:r>
              <a:rPr lang="fi-FI" sz="2000" b="1" dirty="0">
                <a:solidFill>
                  <a:srgbClr val="000000"/>
                </a:solidFill>
                <a:latin typeface="Times New Roman" panose="02020603050405020304" pitchFamily="18" charset="0"/>
                <a:cs typeface="Times New Roman" panose="02020603050405020304" pitchFamily="18" charset="0"/>
              </a:rPr>
              <a:t> *, </a:t>
            </a:r>
            <a:r>
              <a:rPr lang="fi-FI" sz="2000" b="1" dirty="0" err="1">
                <a:solidFill>
                  <a:srgbClr val="2D961E"/>
                </a:solidFill>
                <a:latin typeface="Times New Roman" panose="02020603050405020304" pitchFamily="18" charset="0"/>
                <a:cs typeface="Times New Roman" panose="02020603050405020304" pitchFamily="18" charset="0"/>
              </a:rPr>
              <a:t>int</a:t>
            </a:r>
            <a:r>
              <a:rPr lang="fi-FI" sz="2000" b="1" dirty="0">
                <a:solidFill>
                  <a:srgbClr val="000000"/>
                </a:solidFill>
                <a:latin typeface="Times New Roman" panose="02020603050405020304" pitchFamily="18" charset="0"/>
                <a:cs typeface="Times New Roman" panose="02020603050405020304" pitchFamily="18" charset="0"/>
              </a:rPr>
              <a:t> *, </a:t>
            </a:r>
            <a:r>
              <a:rPr lang="fi-FI" sz="2000" b="1" dirty="0" err="1">
                <a:solidFill>
                  <a:srgbClr val="2D961E"/>
                </a:solidFill>
                <a:latin typeface="Times New Roman" panose="02020603050405020304" pitchFamily="18" charset="0"/>
                <a:cs typeface="Times New Roman" panose="02020603050405020304" pitchFamily="18" charset="0"/>
              </a:rPr>
              <a:t>int</a:t>
            </a:r>
            <a:r>
              <a:rPr lang="fi-FI"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char</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error</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B2418"/>
                </a:solidFill>
                <a:latin typeface="Times New Roman" panose="02020603050405020304" pitchFamily="18" charset="0"/>
                <a:cs typeface="Times New Roman" panose="02020603050405020304" pitchFamily="18" charset="0"/>
              </a:rPr>
              <a:t>/*</a:t>
            </a:r>
            <a:r>
              <a:rPr lang="zh-CN" altLang="en-US" sz="2000" b="1" dirty="0">
                <a:solidFill>
                  <a:srgbClr val="CB2418"/>
                </a:solidFill>
                <a:latin typeface="Times New Roman" panose="02020603050405020304" pitchFamily="18" charset="0"/>
                <a:cs typeface="Times New Roman" panose="02020603050405020304" pitchFamily="18" charset="0"/>
              </a:rPr>
              <a:t>动态加载包含</a:t>
            </a:r>
            <a:r>
              <a:rPr lang="fi-FI" sz="2000" b="1" dirty="0">
                <a:solidFill>
                  <a:srgbClr val="CB2418"/>
                </a:solidFill>
                <a:latin typeface="Times New Roman" panose="02020603050405020304" pitchFamily="18" charset="0"/>
                <a:cs typeface="Times New Roman" panose="02020603050405020304" pitchFamily="18" charset="0"/>
              </a:rPr>
              <a:t>addvec()</a:t>
            </a:r>
            <a:r>
              <a:rPr lang="zh-CN" altLang="en-US" sz="2000" b="1" dirty="0">
                <a:solidFill>
                  <a:srgbClr val="CB2418"/>
                </a:solidFill>
                <a:latin typeface="Times New Roman" panose="02020603050405020304" pitchFamily="18" charset="0"/>
                <a:cs typeface="Times New Roman" panose="02020603050405020304" pitchFamily="18" charset="0"/>
              </a:rPr>
              <a:t>的共享库</a:t>
            </a:r>
            <a:r>
              <a:rPr lang="fi-FI" sz="2000" b="1" dirty="0">
                <a:solidFill>
                  <a:srgbClr val="CB2418"/>
                </a:solidFill>
                <a:latin typeface="Times New Roman" panose="02020603050405020304" pitchFamily="18" charset="0"/>
                <a:cs typeface="Times New Roman" panose="02020603050405020304" pitchFamily="18" charset="0"/>
              </a:rPr>
              <a:t>*/</a:t>
            </a:r>
            <a:endParaRPr lang="fi-FI"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000000"/>
                </a:solidFill>
                <a:latin typeface="Times New Roman" panose="02020603050405020304" pitchFamily="18" charset="0"/>
                <a:cs typeface="Times New Roman" panose="02020603050405020304" pitchFamily="18" charset="0"/>
              </a:rPr>
              <a:t>handle</a:t>
            </a:r>
            <a:r>
              <a:rPr lang="fi-FI" sz="2000" b="1" dirty="0">
                <a:solidFill>
                  <a:srgbClr val="000000"/>
                </a:solidFill>
                <a:latin typeface="Times New Roman" panose="02020603050405020304" pitchFamily="18" charset="0"/>
                <a:cs typeface="Times New Roman" panose="02020603050405020304" pitchFamily="18" charset="0"/>
              </a:rPr>
              <a:t> = </a:t>
            </a:r>
            <a:r>
              <a:rPr lang="fi-FI" sz="2000" b="1" dirty="0" err="1">
                <a:solidFill>
                  <a:srgbClr val="000000"/>
                </a:solidFill>
                <a:latin typeface="Times New Roman" panose="02020603050405020304" pitchFamily="18" charset="0"/>
                <a:cs typeface="Times New Roman" panose="02020603050405020304" pitchFamily="18" charset="0"/>
              </a:rPr>
              <a:t>dlopen(</a:t>
            </a:r>
            <a:r>
              <a:rPr lang="fi-FI" sz="2000" b="1" dirty="0" err="1">
                <a:solidFill>
                  <a:srgbClr val="9D206F"/>
                </a:solidFill>
                <a:latin typeface="Times New Roman" panose="02020603050405020304" pitchFamily="18" charset="0"/>
                <a:cs typeface="Times New Roman" panose="02020603050405020304" pitchFamily="18" charset="0"/>
              </a:rPr>
              <a:t>"./libvector.so</a:t>
            </a:r>
            <a:r>
              <a:rPr lang="fi-FI" sz="2000" b="1" dirty="0">
                <a:solidFill>
                  <a:srgbClr val="9D206F"/>
                </a:solidFill>
                <a:latin typeface="Times New Roman" panose="02020603050405020304" pitchFamily="18" charset="0"/>
                <a:cs typeface="Times New Roman" panose="02020603050405020304" pitchFamily="18" charset="0"/>
              </a:rPr>
              <a:t>"</a:t>
            </a:r>
            <a:r>
              <a:rPr lang="fi-FI" sz="2000" b="1" dirty="0">
                <a:solidFill>
                  <a:srgbClr val="000000"/>
                </a:solidFill>
                <a:latin typeface="Times New Roman" panose="02020603050405020304" pitchFamily="18" charset="0"/>
                <a:cs typeface="Times New Roman" panose="02020603050405020304" pitchFamily="18" charset="0"/>
              </a:rPr>
              <a:t>, RTLD_LAZY);</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(!handle) {</a:t>
            </a:r>
          </a:p>
          <a:p>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err="1">
                <a:solidFill>
                  <a:srgbClr val="000000"/>
                </a:solidFill>
                <a:latin typeface="Times New Roman" panose="02020603050405020304" pitchFamily="18" charset="0"/>
                <a:cs typeface="Times New Roman" panose="02020603050405020304" pitchFamily="18" charset="0"/>
              </a:rPr>
              <a:t>fprintf</a:t>
            </a:r>
            <a:r>
              <a:rPr lang="pl-PL" sz="2000" b="1" dirty="0">
                <a:solidFill>
                  <a:srgbClr val="000000"/>
                </a:solidFill>
                <a:latin typeface="Times New Roman" panose="02020603050405020304" pitchFamily="18" charset="0"/>
                <a:cs typeface="Times New Roman" panose="02020603050405020304" pitchFamily="18" charset="0"/>
              </a:rPr>
              <a:t>(</a:t>
            </a:r>
            <a:r>
              <a:rPr lang="pl-PL" sz="2000" b="1" dirty="0" err="1">
                <a:solidFill>
                  <a:srgbClr val="000000"/>
                </a:solidFill>
                <a:latin typeface="Times New Roman" panose="02020603050405020304" pitchFamily="18" charset="0"/>
                <a:cs typeface="Times New Roman" panose="02020603050405020304" pitchFamily="18" charset="0"/>
              </a:rPr>
              <a:t>stderr</a:t>
            </a: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9D206F"/>
                </a:solidFill>
                <a:latin typeface="Times New Roman" panose="02020603050405020304" pitchFamily="18" charset="0"/>
                <a:cs typeface="Times New Roman" panose="02020603050405020304" pitchFamily="18" charset="0"/>
              </a:rPr>
              <a:t>"%s\n"</a:t>
            </a: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err="1">
                <a:solidFill>
                  <a:srgbClr val="000000"/>
                </a:solidFill>
                <a:latin typeface="Times New Roman" panose="02020603050405020304" pitchFamily="18" charset="0"/>
                <a:cs typeface="Times New Roman" panose="02020603050405020304" pitchFamily="18" charset="0"/>
              </a:rPr>
              <a:t>dlerror</a:t>
            </a:r>
            <a:r>
              <a:rPr lang="pl-PL"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err="1">
                <a:solidFill>
                  <a:srgbClr val="000000"/>
                </a:solidFill>
                <a:latin typeface="Times New Roman" panose="02020603050405020304" pitchFamily="18" charset="0"/>
                <a:cs typeface="Times New Roman" panose="02020603050405020304" pitchFamily="18" charset="0"/>
              </a:rPr>
              <a:t>exit</a:t>
            </a:r>
            <a:r>
              <a:rPr lang="pl-PL" sz="2000" b="1" dirty="0">
                <a:solidFill>
                  <a:srgbClr val="000000"/>
                </a:solidFill>
                <a:latin typeface="Times New Roman" panose="02020603050405020304" pitchFamily="18" charset="0"/>
                <a:cs typeface="Times New Roman" panose="02020603050405020304" pitchFamily="18" charset="0"/>
              </a:rPr>
              <a:t>(1);</a:t>
            </a:r>
          </a:p>
          <a:p>
            <a:r>
              <a:rPr lang="pl-PL" sz="2000" b="1"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78EC34-2D8B-4046-A45A-E9F7D601AD88}"/>
              </a:ext>
            </a:extLst>
          </p:cNvPr>
          <p:cNvSpPr>
            <a:spLocks noGrp="1"/>
          </p:cNvSpPr>
          <p:nvPr>
            <p:ph idx="1"/>
          </p:nvPr>
        </p:nvSpPr>
        <p:spPr/>
        <p:txBody>
          <a:bodyPr/>
          <a:lstStyle/>
          <a:p>
            <a:pPr marL="0" indent="0">
              <a:buNone/>
            </a:pPr>
            <a:r>
              <a:rPr lang="en-US" altLang="zh-CN" dirty="0"/>
              <a:t> </a:t>
            </a:r>
            <a:endParaRPr lang="zh-CN" altLang="en-US" dirty="0"/>
          </a:p>
        </p:txBody>
      </p:sp>
      <p:sp>
        <p:nvSpPr>
          <p:cNvPr id="38913" name="Rectangle 1"/>
          <p:cNvSpPr>
            <a:spLocks noGrp="1" noChangeArrowheads="1"/>
          </p:cNvSpPr>
          <p:nvPr>
            <p:ph type="title"/>
          </p:nvPr>
        </p:nvSpPr>
        <p:spPr>
          <a:xfrm>
            <a:off x="374090" y="371182"/>
            <a:ext cx="8693710" cy="762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运行时动态链接</a:t>
            </a:r>
            <a:endParaRPr lang="en-GB" dirty="0"/>
          </a:p>
        </p:txBody>
      </p:sp>
      <p:sp>
        <p:nvSpPr>
          <p:cNvPr id="38914" name="Text Box 2"/>
          <p:cNvSpPr txBox="1">
            <a:spLocks noChangeArrowheads="1"/>
          </p:cNvSpPr>
          <p:nvPr/>
        </p:nvSpPr>
        <p:spPr bwMode="auto">
          <a:xfrm>
            <a:off x="0" y="952486"/>
            <a:ext cx="6768947" cy="5923802"/>
          </a:xfrm>
          <a:prstGeom prst="rect">
            <a:avLst/>
          </a:prstGeom>
          <a:solidFill>
            <a:srgbClr val="F6F5BD"/>
          </a:solidFill>
          <a:ln w="12600">
            <a:solidFill>
              <a:schemeClr val="tx1"/>
            </a:solidFill>
            <a:miter lim="800000"/>
            <a:headEnd/>
            <a:tailEnd/>
          </a:ln>
          <a:effectLst/>
        </p:spPr>
        <p:txBody>
          <a:bodyPr wrap="square" lIns="90000" tIns="46800" rIns="90000" bIns="46800">
            <a:spAutoFit/>
          </a:bodyPr>
          <a:lstStyle/>
          <a:p>
            <a:pPr algn="dist">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    ...                                                                       </a:t>
            </a:r>
            <a:r>
              <a:rPr lang="en-GB" altLang="zh-CN" sz="2000" b="1" i="1" dirty="0" err="1">
                <a:solidFill>
                  <a:schemeClr val="tx1">
                    <a:lumMod val="50000"/>
                    <a:lumOff val="50000"/>
                  </a:schemeClr>
                </a:solidFill>
                <a:latin typeface="Courier New" pitchFamily="49" charset="0"/>
                <a:ea typeface="msgothic" charset="0"/>
                <a:cs typeface="msgothic" charset="0"/>
              </a:rPr>
              <a:t>dll.c</a:t>
            </a:r>
            <a:endParaRPr lang="en-GB" sz="2000" b="1" dirty="0">
              <a:latin typeface="Times New Roman" panose="02020603050405020304" pitchFamily="18" charset="0"/>
              <a:ea typeface="msgothic"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 </a:t>
            </a:r>
            <a:r>
              <a:rPr lang="zh-CN" altLang="en-US" sz="2000" b="1" dirty="0">
                <a:solidFill>
                  <a:srgbClr val="CB2418"/>
                </a:solidFill>
                <a:latin typeface="Times New Roman" panose="02020603050405020304" pitchFamily="18" charset="0"/>
                <a:cs typeface="Times New Roman" panose="02020603050405020304" pitchFamily="18" charset="0"/>
              </a:rPr>
              <a:t>获取我们刚刚加载的</a:t>
            </a:r>
            <a:r>
              <a:rPr lang="en-US" sz="2000" b="1" dirty="0" err="1">
                <a:solidFill>
                  <a:srgbClr val="CB2418"/>
                </a:solidFill>
                <a:latin typeface="Times New Roman" panose="02020603050405020304" pitchFamily="18" charset="0"/>
                <a:cs typeface="Times New Roman" panose="02020603050405020304" pitchFamily="18" charset="0"/>
              </a:rPr>
              <a:t>addvec</a:t>
            </a:r>
            <a:r>
              <a:rPr lang="en-US" sz="2000" b="1" dirty="0">
                <a:solidFill>
                  <a:srgbClr val="CB2418"/>
                </a:solidFill>
                <a:latin typeface="Times New Roman" panose="02020603050405020304" pitchFamily="18" charset="0"/>
                <a:cs typeface="Times New Roman" panose="02020603050405020304" pitchFamily="18" charset="0"/>
              </a:rPr>
              <a:t>()</a:t>
            </a:r>
            <a:r>
              <a:rPr lang="zh-CN" altLang="en-US" sz="2000" b="1" dirty="0">
                <a:solidFill>
                  <a:srgbClr val="CB2418"/>
                </a:solidFill>
                <a:latin typeface="Times New Roman" panose="02020603050405020304" pitchFamily="18" charset="0"/>
                <a:cs typeface="Times New Roman" panose="02020603050405020304" pitchFamily="18" charset="0"/>
              </a:rPr>
              <a:t>函数的指针 </a:t>
            </a:r>
            <a:r>
              <a:rPr lang="en-US" sz="2000" b="1" dirty="0">
                <a:solidFill>
                  <a:srgbClr val="CB2418"/>
                </a:solidFill>
                <a:latin typeface="Times New Roman" panose="02020603050405020304" pitchFamily="18" charset="0"/>
                <a:cs typeface="Times New Roman" panose="02020603050405020304" pitchFamily="18" charset="0"/>
              </a:rPr>
              <a: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addvec</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err="1">
                <a:solidFill>
                  <a:srgbClr val="000000"/>
                </a:solidFill>
                <a:latin typeface="Times New Roman" panose="02020603050405020304" pitchFamily="18" charset="0"/>
                <a:cs typeface="Times New Roman" panose="02020603050405020304" pitchFamily="18" charset="0"/>
              </a:rPr>
              <a:t>dlsym</a:t>
            </a:r>
            <a:r>
              <a:rPr lang="en-US" sz="2000" b="1" dirty="0">
                <a:solidFill>
                  <a:srgbClr val="000000"/>
                </a:solidFill>
                <a:latin typeface="Times New Roman" panose="02020603050405020304" pitchFamily="18" charset="0"/>
                <a:cs typeface="Times New Roman" panose="02020603050405020304" pitchFamily="18" charset="0"/>
              </a:rPr>
              <a:t>(handle, </a:t>
            </a:r>
            <a:r>
              <a:rPr lang="en-US" sz="2000" b="1" dirty="0">
                <a:solidFill>
                  <a:srgbClr val="9D206F"/>
                </a:solidFill>
                <a:latin typeface="Times New Roman" panose="02020603050405020304" pitchFamily="18" charset="0"/>
                <a:cs typeface="Times New Roman" panose="02020603050405020304" pitchFamily="18" charset="0"/>
              </a:rPr>
              <a:t>"</a:t>
            </a:r>
            <a:r>
              <a:rPr lang="en-US" sz="2000" b="1" dirty="0" err="1">
                <a:solidFill>
                  <a:srgbClr val="9D206F"/>
                </a:solidFill>
                <a:latin typeface="Times New Roman" panose="02020603050405020304" pitchFamily="18" charset="0"/>
                <a:cs typeface="Times New Roman" panose="02020603050405020304" pitchFamily="18" charset="0"/>
              </a:rPr>
              <a:t>addvec</a:t>
            </a:r>
            <a:r>
              <a:rPr lang="en-US" sz="2000" b="1" dirty="0">
                <a:solidFill>
                  <a:srgbClr val="9D206F"/>
                </a:solidFill>
                <a:latin typeface="Times New Roman" panose="02020603050405020304" pitchFamily="18" charset="0"/>
                <a:cs typeface="Times New Roman" panose="02020603050405020304" pitchFamily="18" charset="0"/>
              </a:rPr>
              <a:t>"</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((error = </a:t>
            </a:r>
            <a:r>
              <a:rPr lang="en-US" sz="2000" b="1" dirty="0" err="1">
                <a:solidFill>
                  <a:srgbClr val="000000"/>
                </a:solidFill>
                <a:latin typeface="Times New Roman" panose="02020603050405020304" pitchFamily="18" charset="0"/>
                <a:cs typeface="Times New Roman" panose="02020603050405020304" pitchFamily="18" charset="0"/>
              </a:rPr>
              <a:t>dlerror</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2C9290"/>
                </a:solidFill>
                <a:latin typeface="Times New Roman" panose="02020603050405020304" pitchFamily="18" charset="0"/>
                <a:cs typeface="Times New Roman" panose="02020603050405020304" pitchFamily="18" charset="0"/>
              </a:rPr>
              <a:t>NULL</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fprintf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000000"/>
                </a:solidFill>
                <a:latin typeface="Times New Roman" panose="02020603050405020304" pitchFamily="18" charset="0"/>
                <a:cs typeface="Times New Roman" panose="02020603050405020304" pitchFamily="18" charset="0"/>
              </a:rPr>
              <a:t>stderr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"%s\n"</a:t>
            </a:r>
            <a:r>
              <a:rPr lang="en-US" sz="2000" b="1" dirty="0">
                <a:solidFill>
                  <a:srgbClr val="000000"/>
                </a:solidFill>
                <a:latin typeface="Times New Roman" panose="02020603050405020304" pitchFamily="18" charset="0"/>
                <a:cs typeface="Times New Roman" panose="02020603050405020304" pitchFamily="18" charset="0"/>
              </a:rPr>
              <a:t>, error);</a:t>
            </a:r>
          </a:p>
          <a:p>
            <a:r>
              <a:rPr lang="en-US" sz="2000" b="1" dirty="0">
                <a:solidFill>
                  <a:srgbClr val="000000"/>
                </a:solidFill>
                <a:latin typeface="Times New Roman" panose="02020603050405020304" pitchFamily="18" charset="0"/>
                <a:cs typeface="Times New Roman" panose="02020603050405020304" pitchFamily="18" charset="0"/>
              </a:rPr>
              <a:t>        exit(1);</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a:t>
            </a:r>
            <a:r>
              <a:rPr lang="zh-CN" altLang="en-US" sz="2000" b="1" dirty="0">
                <a:solidFill>
                  <a:srgbClr val="CB2418"/>
                </a:solidFill>
                <a:latin typeface="Times New Roman" panose="02020603050405020304" pitchFamily="18" charset="0"/>
                <a:cs typeface="Times New Roman" panose="02020603050405020304" pitchFamily="18" charset="0"/>
              </a:rPr>
              <a:t>现在就可以像其他函数一样调用</a:t>
            </a:r>
            <a:r>
              <a:rPr lang="en-US" sz="2000" b="1" dirty="0" err="1">
                <a:solidFill>
                  <a:srgbClr val="CB2418"/>
                </a:solidFill>
                <a:latin typeface="Times New Roman" panose="02020603050405020304" pitchFamily="18" charset="0"/>
                <a:cs typeface="Times New Roman" panose="02020603050405020304" pitchFamily="18" charset="0"/>
              </a:rPr>
              <a:t>addvec</a:t>
            </a:r>
            <a:r>
              <a:rPr lang="en-US" sz="2000" b="1" dirty="0">
                <a:solidFill>
                  <a:srgbClr val="CB2418"/>
                </a:solidFill>
                <a:latin typeface="Times New Roman" panose="02020603050405020304" pitchFamily="18" charset="0"/>
                <a:cs typeface="Times New Roman" panose="02020603050405020304" pitchFamily="18" charset="0"/>
              </a:rPr>
              <a:t>()</a:t>
            </a:r>
            <a:r>
              <a:rPr lang="zh-CN" altLang="en-US" sz="2000" b="1" dirty="0">
                <a:solidFill>
                  <a:srgbClr val="CB2418"/>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addvec</a:t>
            </a:r>
            <a:r>
              <a:rPr lang="en-US" sz="2000" b="1" dirty="0">
                <a:solidFill>
                  <a:srgbClr val="000000"/>
                </a:solidFill>
                <a:latin typeface="Times New Roman" panose="02020603050405020304" pitchFamily="18" charset="0"/>
                <a:cs typeface="Times New Roman" panose="02020603050405020304" pitchFamily="18" charset="0"/>
              </a:rPr>
              <a:t>(x, y, z, 2);</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"z = [%d %d]\n"</a:t>
            </a:r>
            <a:r>
              <a:rPr lang="ro-RO" sz="2000" b="1" dirty="0">
                <a:solidFill>
                  <a:srgbClr val="000000"/>
                </a:solidFill>
                <a:latin typeface="Times New Roman" panose="02020603050405020304" pitchFamily="18" charset="0"/>
                <a:cs typeface="Times New Roman" panose="02020603050405020304" pitchFamily="18" charset="0"/>
              </a:rPr>
              <a:t>, z[0], z[1]);</a:t>
            </a:r>
          </a:p>
          <a:p>
            <a:endParaRPr lang="ro-RO" sz="2000" b="1" dirty="0">
              <a:solidFill>
                <a:srgbClr val="000000"/>
              </a:solidFill>
              <a:latin typeface="Times New Roman" panose="02020603050405020304" pitchFamily="18" charset="0"/>
              <a:cs typeface="Times New Roman" panose="02020603050405020304" pitchFamily="18" charset="0"/>
            </a:endParaRPr>
          </a:p>
          <a:p>
            <a:r>
              <a:rPr lang="ro-RO" sz="2000" b="1" dirty="0">
                <a:solidFill>
                  <a:srgbClr val="000000"/>
                </a:solidFill>
                <a:latin typeface="Times New Roman" panose="02020603050405020304" pitchFamily="18" charset="0"/>
                <a:cs typeface="Times New Roman" panose="02020603050405020304" pitchFamily="18" charset="0"/>
              </a:rPr>
              <a:t>    </a:t>
            </a:r>
            <a:r>
              <a:rPr lang="ro-RO" sz="2000" b="1" dirty="0">
                <a:solidFill>
                  <a:srgbClr val="CB2418"/>
                </a:solidFill>
                <a:latin typeface="Times New Roman" panose="02020603050405020304" pitchFamily="18" charset="0"/>
                <a:cs typeface="Times New Roman" panose="02020603050405020304" pitchFamily="18" charset="0"/>
              </a:rPr>
              <a:t>/*</a:t>
            </a:r>
            <a:r>
              <a:rPr lang="zh-CN" altLang="en-US" sz="2000" b="1" dirty="0">
                <a:solidFill>
                  <a:srgbClr val="CB2418"/>
                </a:solidFill>
                <a:latin typeface="Times New Roman" panose="02020603050405020304" pitchFamily="18" charset="0"/>
                <a:cs typeface="Times New Roman" panose="02020603050405020304" pitchFamily="18" charset="0"/>
              </a:rPr>
              <a:t>卸载共享库</a:t>
            </a:r>
            <a:r>
              <a:rPr lang="ro-RO" sz="2000" b="1" dirty="0">
                <a:solidFill>
                  <a:srgbClr val="CB2418"/>
                </a:solidFill>
                <a:latin typeface="Times New Roman" panose="02020603050405020304" pitchFamily="18" charset="0"/>
                <a:cs typeface="Times New Roman" panose="02020603050405020304" pitchFamily="18" charset="0"/>
              </a:rPr>
              <a:t>*/</a:t>
            </a:r>
            <a:endParaRPr lang="ro-RO"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dlclose</a:t>
            </a:r>
            <a:r>
              <a:rPr lang="en-US" sz="2000" b="1" dirty="0">
                <a:solidFill>
                  <a:srgbClr val="000000"/>
                </a:solidFill>
                <a:latin typeface="Times New Roman" panose="02020603050405020304" pitchFamily="18" charset="0"/>
                <a:cs typeface="Times New Roman" panose="02020603050405020304" pitchFamily="18" charset="0"/>
              </a:rPr>
              <a:t>(handle) &lt; 0) {</a:t>
            </a:r>
          </a:p>
          <a:p>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err="1">
                <a:solidFill>
                  <a:srgbClr val="000000"/>
                </a:solidFill>
                <a:latin typeface="Times New Roman" panose="02020603050405020304" pitchFamily="18" charset="0"/>
                <a:cs typeface="Times New Roman" panose="02020603050405020304" pitchFamily="18" charset="0"/>
              </a:rPr>
              <a:t>fprintf</a:t>
            </a:r>
            <a:r>
              <a:rPr lang="pl-PL" sz="2000" b="1" dirty="0">
                <a:solidFill>
                  <a:srgbClr val="000000"/>
                </a:solidFill>
                <a:latin typeface="Times New Roman" panose="02020603050405020304" pitchFamily="18" charset="0"/>
                <a:cs typeface="Times New Roman" panose="02020603050405020304" pitchFamily="18" charset="0"/>
              </a:rPr>
              <a:t>(</a:t>
            </a:r>
            <a:r>
              <a:rPr lang="pl-PL" sz="2000" b="1" dirty="0" err="1">
                <a:solidFill>
                  <a:srgbClr val="000000"/>
                </a:solidFill>
                <a:latin typeface="Times New Roman" panose="02020603050405020304" pitchFamily="18" charset="0"/>
                <a:cs typeface="Times New Roman" panose="02020603050405020304" pitchFamily="18" charset="0"/>
              </a:rPr>
              <a:t>stderr</a:t>
            </a: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9D206F"/>
                </a:solidFill>
                <a:latin typeface="Times New Roman" panose="02020603050405020304" pitchFamily="18" charset="0"/>
                <a:cs typeface="Times New Roman" panose="02020603050405020304" pitchFamily="18" charset="0"/>
              </a:rPr>
              <a:t>"%s\n"</a:t>
            </a: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err="1">
                <a:solidFill>
                  <a:srgbClr val="000000"/>
                </a:solidFill>
                <a:latin typeface="Times New Roman" panose="02020603050405020304" pitchFamily="18" charset="0"/>
                <a:cs typeface="Times New Roman" panose="02020603050405020304" pitchFamily="18" charset="0"/>
              </a:rPr>
              <a:t>dlerror</a:t>
            </a:r>
            <a:r>
              <a:rPr lang="pl-PL"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err="1">
                <a:solidFill>
                  <a:srgbClr val="000000"/>
                </a:solidFill>
                <a:latin typeface="Times New Roman" panose="02020603050405020304" pitchFamily="18" charset="0"/>
                <a:cs typeface="Times New Roman" panose="02020603050405020304" pitchFamily="18" charset="0"/>
              </a:rPr>
              <a:t>exit</a:t>
            </a:r>
            <a:r>
              <a:rPr lang="pl-PL" sz="2000" b="1" dirty="0">
                <a:solidFill>
                  <a:srgbClr val="000000"/>
                </a:solidFill>
                <a:latin typeface="Times New Roman" panose="02020603050405020304" pitchFamily="18" charset="0"/>
                <a:cs typeface="Times New Roman" panose="02020603050405020304" pitchFamily="18" charset="0"/>
              </a:rPr>
              <a:t>(1);</a:t>
            </a:r>
          </a:p>
          <a:p>
            <a:r>
              <a:rPr lang="pl-PL" sz="2000" b="1" dirty="0">
                <a:solidFill>
                  <a:srgbClr val="000000"/>
                </a:solidFill>
                <a:latin typeface="Times New Roman" panose="02020603050405020304" pitchFamily="18" charset="0"/>
                <a:cs typeface="Times New Roman" panose="02020603050405020304" pitchFamily="18" charset="0"/>
              </a:rPr>
              <a:t>    }</a:t>
            </a:r>
          </a:p>
          <a:p>
            <a:r>
              <a:rPr lang="is-IS" sz="2000" b="1" dirty="0">
                <a:solidFill>
                  <a:srgbClr val="000000"/>
                </a:solidFill>
                <a:latin typeface="Times New Roman" panose="02020603050405020304" pitchFamily="18" charset="0"/>
                <a:cs typeface="Times New Roman" panose="02020603050405020304" pitchFamily="18" charset="0"/>
              </a:rPr>
              <a:t>    </a:t>
            </a:r>
            <a:r>
              <a:rPr lang="is-IS" sz="2000" b="1" dirty="0">
                <a:solidFill>
                  <a:srgbClr val="C200FF"/>
                </a:solidFill>
                <a:latin typeface="Times New Roman" panose="02020603050405020304" pitchFamily="18" charset="0"/>
                <a:cs typeface="Times New Roman" panose="02020603050405020304" pitchFamily="18" charset="0"/>
              </a:rPr>
              <a:t>return</a:t>
            </a:r>
            <a:r>
              <a:rPr lang="is-IS" sz="2000" b="1" dirty="0">
                <a:solidFill>
                  <a:srgbClr val="000000"/>
                </a:solidFill>
                <a:latin typeface="Times New Roman" panose="02020603050405020304" pitchFamily="18" charset="0"/>
                <a:cs typeface="Times New Roman" panose="02020603050405020304" pitchFamily="18" charset="0"/>
              </a:rPr>
              <a:t> 0;</a:t>
            </a:r>
          </a:p>
          <a:p>
            <a:r>
              <a:rPr lang="is-IS" sz="2000" b="1" dirty="0">
                <a:solidFill>
                  <a:srgbClr val="000000"/>
                </a:solidFill>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ea typeface="msgothic" charset="0"/>
              <a:cs typeface="Times New Roman" panose="02020603050405020304" pitchFamily="18" charset="0"/>
            </a:endParaRPr>
          </a:p>
        </p:txBody>
      </p:sp>
      <p:sp>
        <p:nvSpPr>
          <p:cNvPr id="5" name="文本框 4"/>
          <p:cNvSpPr txBox="1"/>
          <p:nvPr/>
        </p:nvSpPr>
        <p:spPr>
          <a:xfrm>
            <a:off x="4267200" y="3733800"/>
            <a:ext cx="4648200" cy="2819398"/>
          </a:xfrm>
          <a:prstGeom prst="rect">
            <a:avLst/>
          </a:prstGeom>
          <a:solidFill>
            <a:srgbClr val="92D050"/>
          </a:solidFill>
          <a:effectLst>
            <a:outerShdw blurRad="50800" dist="38100" dir="2700000" algn="tl" rotWithShape="0">
              <a:prstClr val="black">
                <a:alpha val="40000"/>
              </a:prstClr>
            </a:outerShdw>
          </a:effectLst>
        </p:spPr>
        <p:txBody>
          <a:bodyPr wrap="square" rtlCol="0">
            <a:noAutofit/>
          </a:bodyPr>
          <a:lstStyle/>
          <a:p>
            <a:r>
              <a:rPr lang="zh-CN" altLang="en-US" sz="2400" b="1" dirty="0"/>
              <a:t>编译：</a:t>
            </a:r>
            <a:endParaRPr lang="en-US" altLang="zh-CN" sz="2400" b="1" dirty="0"/>
          </a:p>
          <a:p>
            <a:r>
              <a:rPr lang="en-US" altLang="zh-CN" sz="2400" b="1" dirty="0" err="1"/>
              <a:t>linux</a:t>
            </a:r>
            <a:r>
              <a:rPr lang="en-US" altLang="zh-CN" sz="2400" b="1" dirty="0"/>
              <a:t>&gt; </a:t>
            </a:r>
            <a:r>
              <a:rPr lang="en-US" altLang="zh-CN" sz="2400" b="1" dirty="0" err="1"/>
              <a:t>gcc</a:t>
            </a:r>
            <a:r>
              <a:rPr lang="en-US" altLang="zh-CN" sz="2400" b="1" dirty="0"/>
              <a:t> </a:t>
            </a:r>
            <a:r>
              <a:rPr lang="en-US" altLang="zh-CN" sz="2400" b="1" dirty="0">
                <a:solidFill>
                  <a:srgbClr val="0000CC"/>
                </a:solidFill>
              </a:rPr>
              <a:t>–</a:t>
            </a:r>
            <a:r>
              <a:rPr lang="en-US" altLang="zh-CN" sz="2400" b="1" dirty="0" err="1">
                <a:solidFill>
                  <a:srgbClr val="0000CC"/>
                </a:solidFill>
              </a:rPr>
              <a:t>rdynamic</a:t>
            </a:r>
            <a:r>
              <a:rPr lang="en-US" altLang="zh-CN" sz="2400" b="1" dirty="0">
                <a:solidFill>
                  <a:srgbClr val="0000CC"/>
                </a:solidFill>
              </a:rPr>
              <a:t> </a:t>
            </a:r>
            <a:r>
              <a:rPr lang="en-US" altLang="zh-CN" sz="2400" b="1" dirty="0"/>
              <a:t>–o prog2r </a:t>
            </a:r>
            <a:r>
              <a:rPr lang="en-US" altLang="zh-CN" sz="2400" b="1" dirty="0" err="1"/>
              <a:t>dll.c</a:t>
            </a:r>
            <a:r>
              <a:rPr lang="en-US" altLang="zh-CN" sz="2400" b="1" dirty="0"/>
              <a:t>  </a:t>
            </a:r>
            <a:r>
              <a:rPr lang="en-US" altLang="zh-CN" sz="2400" b="1" dirty="0">
                <a:solidFill>
                  <a:srgbClr val="0000CC"/>
                </a:solidFill>
              </a:rPr>
              <a:t>-</a:t>
            </a:r>
            <a:r>
              <a:rPr lang="en-US" altLang="zh-CN" sz="2400" b="1" dirty="0" err="1">
                <a:solidFill>
                  <a:srgbClr val="0000CC"/>
                </a:solidFill>
              </a:rPr>
              <a:t>ldl</a:t>
            </a:r>
            <a:endParaRPr lang="en-US" altLang="zh-CN" sz="2400" b="1" dirty="0">
              <a:solidFill>
                <a:srgbClr val="0000CC"/>
              </a:solidFill>
            </a:endParaRPr>
          </a:p>
          <a:p>
            <a:pPr>
              <a:spcBef>
                <a:spcPts val="1200"/>
              </a:spcBef>
            </a:pPr>
            <a:r>
              <a:rPr lang="zh-CN" altLang="en-US" sz="2000" dirty="0"/>
              <a:t> </a:t>
            </a:r>
            <a:r>
              <a:rPr lang="en-US" altLang="zh-CN" sz="2000" dirty="0"/>
              <a:t>-</a:t>
            </a:r>
            <a:r>
              <a:rPr lang="en-US" altLang="zh-CN" sz="2000" dirty="0" err="1"/>
              <a:t>rdynamic</a:t>
            </a:r>
            <a:r>
              <a:rPr lang="en-US" altLang="zh-CN" sz="2000" dirty="0"/>
              <a:t> :</a:t>
            </a:r>
            <a:r>
              <a:rPr lang="zh-CN" altLang="en-US" sz="2000" dirty="0"/>
              <a:t>通知链接器将所有符号添加到动态符号表中，这些符号将在</a:t>
            </a:r>
            <a:r>
              <a:rPr lang="en-US" altLang="zh-CN" sz="2000" dirty="0" err="1"/>
              <a:t>dlsym</a:t>
            </a:r>
            <a:r>
              <a:rPr lang="zh-CN" altLang="en-US" sz="2000" dirty="0"/>
              <a:t>、向后追踪</a:t>
            </a:r>
            <a:r>
              <a:rPr lang="en-US" altLang="zh-CN" sz="2000" dirty="0"/>
              <a:t>(</a:t>
            </a:r>
            <a:r>
              <a:rPr lang="en-US" altLang="zh-CN" sz="2000" dirty="0" err="1"/>
              <a:t>backtrace</a:t>
            </a:r>
            <a:r>
              <a:rPr lang="en-US" altLang="zh-CN" sz="2000" dirty="0"/>
              <a:t>)</a:t>
            </a:r>
            <a:r>
              <a:rPr lang="zh-CN" altLang="en-US" sz="2000" dirty="0"/>
              <a:t>时使用</a:t>
            </a:r>
            <a:endParaRPr lang="en-US" altLang="zh-CN" sz="2000" dirty="0"/>
          </a:p>
          <a:p>
            <a:pPr>
              <a:spcBef>
                <a:spcPts val="1200"/>
              </a:spcBef>
            </a:pPr>
            <a:r>
              <a:rPr lang="en-US" altLang="zh-CN" sz="2000" dirty="0"/>
              <a:t>-</a:t>
            </a:r>
            <a:r>
              <a:rPr lang="en-US" altLang="zh-CN" sz="2000" dirty="0" err="1"/>
              <a:t>ldl</a:t>
            </a:r>
            <a:r>
              <a:rPr lang="en-US" altLang="zh-CN" sz="2000" dirty="0"/>
              <a:t>:</a:t>
            </a:r>
            <a:r>
              <a:rPr lang="zh-CN" altLang="en-US" sz="2000" dirty="0"/>
              <a:t>运行时</a:t>
            </a:r>
            <a:r>
              <a:rPr lang="en-US" altLang="zh-CN" sz="2000" dirty="0"/>
              <a:t>/</a:t>
            </a:r>
            <a:r>
              <a:rPr lang="zh-CN" altLang="en-US" sz="2000" dirty="0"/>
              <a:t>显式加载动态库的动态函数库</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up)">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up)">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up)">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up)">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A53485-DC66-411C-BD56-2A4CB294FF14}"/>
              </a:ext>
            </a:extLst>
          </p:cNvPr>
          <p:cNvSpPr>
            <a:spLocks noGrp="1"/>
          </p:cNvSpPr>
          <p:nvPr>
            <p:ph idx="1"/>
          </p:nvPr>
        </p:nvSpPr>
        <p:spPr/>
        <p:txBody>
          <a:bodyPr/>
          <a:lstStyle/>
          <a:p>
            <a:r>
              <a:rPr lang="en-US" altLang="zh-CN" dirty="0"/>
              <a:t>void *</a:t>
            </a:r>
            <a:r>
              <a:rPr lang="en-US" altLang="zh-CN" dirty="0" err="1"/>
              <a:t>dlopen</a:t>
            </a:r>
            <a:r>
              <a:rPr lang="en-US" altLang="zh-CN" dirty="0"/>
              <a:t>(const char *filename, int flag)</a:t>
            </a:r>
          </a:p>
          <a:p>
            <a:r>
              <a:rPr lang="zh-CN" altLang="en-US" sz="2400" dirty="0"/>
              <a:t>功    能：打开指定共享库，并返回文件描述符。</a:t>
            </a:r>
          </a:p>
          <a:p>
            <a:r>
              <a:rPr lang="zh-CN" altLang="en-US" sz="2400" dirty="0"/>
              <a:t>返回值： 成功时返回文件描述符，否则返回</a:t>
            </a:r>
            <a:r>
              <a:rPr lang="en-US" altLang="zh-CN" sz="2400" dirty="0"/>
              <a:t>NULL</a:t>
            </a:r>
            <a:r>
              <a:rPr lang="zh-CN" altLang="en-US" sz="2400" dirty="0"/>
              <a:t>。</a:t>
            </a:r>
          </a:p>
          <a:p>
            <a:r>
              <a:rPr lang="zh-CN" altLang="en-US" sz="2400" dirty="0"/>
              <a:t>说    明：</a:t>
            </a:r>
          </a:p>
          <a:p>
            <a:pPr marL="114300" indent="0">
              <a:lnSpc>
                <a:spcPct val="150000"/>
              </a:lnSpc>
              <a:spcBef>
                <a:spcPts val="0"/>
              </a:spcBef>
              <a:buNone/>
            </a:pPr>
            <a:r>
              <a:rPr lang="zh-CN" altLang="en-US" sz="2400" b="1" dirty="0"/>
              <a:t>（</a:t>
            </a:r>
            <a:r>
              <a:rPr lang="en-US" altLang="zh-CN" sz="2400" b="1" dirty="0"/>
              <a:t>1</a:t>
            </a:r>
            <a:r>
              <a:rPr lang="zh-CN" altLang="en-US" sz="2400" b="1" dirty="0"/>
              <a:t>）</a:t>
            </a:r>
            <a:r>
              <a:rPr lang="en-US" altLang="zh-CN" sz="2400" b="1" dirty="0"/>
              <a:t>filename: </a:t>
            </a:r>
            <a:r>
              <a:rPr lang="zh-CN" altLang="en-US" sz="2400" b="1" dirty="0"/>
              <a:t>库文件路径</a:t>
            </a:r>
            <a:endParaRPr lang="en-US" altLang="zh-CN" sz="2400" b="1" dirty="0"/>
          </a:p>
          <a:p>
            <a:pPr marL="114300" indent="0">
              <a:lnSpc>
                <a:spcPct val="150000"/>
              </a:lnSpc>
              <a:spcBef>
                <a:spcPts val="0"/>
              </a:spcBef>
              <a:buNone/>
            </a:pPr>
            <a:r>
              <a:rPr lang="en-US" altLang="zh-CN" sz="2000" dirty="0"/>
              <a:t>   </a:t>
            </a:r>
            <a:r>
              <a:rPr lang="zh-CN" altLang="en-US" sz="2000" dirty="0"/>
              <a:t>如不以</a:t>
            </a:r>
            <a:r>
              <a:rPr lang="en-US" altLang="zh-CN" sz="2000" dirty="0"/>
              <a:t>/</a:t>
            </a:r>
            <a:r>
              <a:rPr lang="zh-CN" altLang="en-US" sz="2000" dirty="0"/>
              <a:t>开头，则为非绝对路径名，按以下顺序搜索库文件：</a:t>
            </a:r>
          </a:p>
          <a:p>
            <a:pPr marL="114300" indent="0">
              <a:lnSpc>
                <a:spcPct val="150000"/>
              </a:lnSpc>
              <a:spcBef>
                <a:spcPts val="0"/>
              </a:spcBef>
              <a:buNone/>
            </a:pPr>
            <a:r>
              <a:rPr lang="zh-CN" altLang="en-US" sz="2000" dirty="0"/>
              <a:t>    ① 环境变量中的</a:t>
            </a:r>
            <a:r>
              <a:rPr lang="en-US" altLang="zh-CN" sz="2000" dirty="0"/>
              <a:t>LD_LIBRARY_PATH</a:t>
            </a:r>
            <a:r>
              <a:rPr lang="zh-CN" altLang="en-US" sz="2000" dirty="0"/>
              <a:t>值指定的那些路径；</a:t>
            </a:r>
          </a:p>
          <a:p>
            <a:pPr marL="114300" indent="0">
              <a:lnSpc>
                <a:spcPct val="150000"/>
              </a:lnSpc>
              <a:spcBef>
                <a:spcPts val="0"/>
              </a:spcBef>
              <a:buNone/>
            </a:pPr>
            <a:r>
              <a:rPr lang="zh-CN" altLang="en-US" sz="2000" dirty="0"/>
              <a:t>    ② 动态链接缓冲文件</a:t>
            </a:r>
            <a:r>
              <a:rPr lang="en-US" altLang="zh-CN" sz="2000" dirty="0"/>
              <a:t>/</a:t>
            </a:r>
            <a:r>
              <a:rPr lang="en-US" altLang="zh-CN" sz="2000" dirty="0" err="1"/>
              <a:t>etc</a:t>
            </a:r>
            <a:r>
              <a:rPr lang="en-US" altLang="zh-CN" sz="2000" dirty="0"/>
              <a:t>/</a:t>
            </a:r>
            <a:r>
              <a:rPr lang="en-US" altLang="zh-CN" sz="2000" dirty="0" err="1"/>
              <a:t>ld.so.cache</a:t>
            </a:r>
            <a:r>
              <a:rPr lang="en-US" altLang="zh-CN" sz="2000" dirty="0"/>
              <a:t>;</a:t>
            </a:r>
          </a:p>
          <a:p>
            <a:pPr marL="114300" indent="0">
              <a:lnSpc>
                <a:spcPct val="150000"/>
              </a:lnSpc>
              <a:spcBef>
                <a:spcPts val="0"/>
              </a:spcBef>
              <a:buNone/>
            </a:pPr>
            <a:r>
              <a:rPr lang="en-US" altLang="zh-CN" sz="2000" dirty="0"/>
              <a:t>    ③ </a:t>
            </a:r>
            <a:r>
              <a:rPr lang="zh-CN" altLang="en-US" sz="2000" dirty="0"/>
              <a:t>库文件默认目录</a:t>
            </a:r>
            <a:r>
              <a:rPr lang="en-US" altLang="zh-CN" sz="2000" dirty="0"/>
              <a:t>/lib</a:t>
            </a:r>
            <a:r>
              <a:rPr lang="zh-CN" altLang="en-US" sz="2000" dirty="0"/>
              <a:t>、</a:t>
            </a:r>
            <a:r>
              <a:rPr lang="en-US" altLang="zh-CN" sz="2000" dirty="0"/>
              <a:t>/</a:t>
            </a:r>
            <a:r>
              <a:rPr lang="en-US" altLang="zh-CN" sz="2000" dirty="0" err="1"/>
              <a:t>usr</a:t>
            </a:r>
            <a:r>
              <a:rPr lang="en-US" altLang="zh-CN" sz="2000" dirty="0"/>
              <a:t>/lib</a:t>
            </a:r>
          </a:p>
          <a:p>
            <a:endParaRPr lang="zh-CN" altLang="en-US" dirty="0"/>
          </a:p>
        </p:txBody>
      </p:sp>
      <p:sp>
        <p:nvSpPr>
          <p:cNvPr id="3" name="标题 2">
            <a:extLst>
              <a:ext uri="{FF2B5EF4-FFF2-40B4-BE49-F238E27FC236}">
                <a16:creationId xmlns:a16="http://schemas.microsoft.com/office/drawing/2014/main" id="{4C9C3DF0-28D2-45ED-BFD3-E46360479233}"/>
              </a:ext>
            </a:extLst>
          </p:cNvPr>
          <p:cNvSpPr>
            <a:spLocks noGrp="1"/>
          </p:cNvSpPr>
          <p:nvPr>
            <p:ph type="title"/>
          </p:nvPr>
        </p:nvSpPr>
        <p:spPr/>
        <p:txBody>
          <a:bodyPr/>
          <a:lstStyle/>
          <a:p>
            <a:r>
              <a:rPr lang="en-US" altLang="zh-CN" dirty="0" err="1"/>
              <a:t>dlopen</a:t>
            </a:r>
            <a:r>
              <a:rPr lang="en-US" altLang="zh-CN" dirty="0"/>
              <a:t>()</a:t>
            </a:r>
            <a:endParaRPr lang="zh-CN" altLang="en-US" dirty="0"/>
          </a:p>
        </p:txBody>
      </p:sp>
    </p:spTree>
    <p:extLst>
      <p:ext uri="{BB962C8B-B14F-4D97-AF65-F5344CB8AC3E}">
        <p14:creationId xmlns:p14="http://schemas.microsoft.com/office/powerpoint/2010/main" val="2208598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E3599D-045F-49E0-9718-6D522917B9DD}"/>
              </a:ext>
            </a:extLst>
          </p:cNvPr>
          <p:cNvSpPr>
            <a:spLocks noGrp="1"/>
          </p:cNvSpPr>
          <p:nvPr>
            <p:ph idx="1"/>
          </p:nvPr>
        </p:nvSpPr>
        <p:spPr/>
        <p:txBody>
          <a:bodyPr/>
          <a:lstStyle/>
          <a:p>
            <a:pPr marL="114300" indent="0">
              <a:spcBef>
                <a:spcPts val="0"/>
              </a:spcBef>
              <a:buNone/>
            </a:pPr>
            <a:r>
              <a:rPr lang="zh-CN" altLang="en-US" sz="2400" b="1" dirty="0"/>
              <a:t>（</a:t>
            </a:r>
            <a:r>
              <a:rPr lang="en-US" altLang="zh-CN" sz="2400" b="1" dirty="0"/>
              <a:t>2</a:t>
            </a:r>
            <a:r>
              <a:rPr lang="zh-CN" altLang="en-US" sz="2400" b="1" dirty="0"/>
              <a:t>）</a:t>
            </a:r>
            <a:r>
              <a:rPr lang="en-US" altLang="zh-CN" sz="2400" b="1" dirty="0"/>
              <a:t>flag</a:t>
            </a:r>
            <a:r>
              <a:rPr lang="zh-CN" altLang="en-US" sz="2400" b="1" dirty="0"/>
              <a:t>：如何解析符号</a:t>
            </a:r>
          </a:p>
          <a:p>
            <a:pPr marL="114300" indent="0">
              <a:spcBef>
                <a:spcPts val="1200"/>
              </a:spcBef>
              <a:buNone/>
            </a:pPr>
            <a:r>
              <a:rPr lang="zh-CN" altLang="en-US" sz="2000" kern="1200" dirty="0"/>
              <a:t>  ① 解析方式</a:t>
            </a:r>
            <a:endParaRPr lang="en-US" altLang="zh-CN" sz="2000" kern="1200" dirty="0"/>
          </a:p>
          <a:p>
            <a:pPr marL="857250" lvl="1">
              <a:spcBef>
                <a:spcPts val="1200"/>
              </a:spcBef>
            </a:pPr>
            <a:r>
              <a:rPr lang="en-US" altLang="zh-CN" sz="2000" dirty="0"/>
              <a:t>RTLD_LAZY</a:t>
            </a:r>
            <a:r>
              <a:rPr lang="zh-CN" altLang="en-US" sz="2000" dirty="0"/>
              <a:t>：暂缓决定，</a:t>
            </a:r>
            <a:r>
              <a:rPr lang="zh-CN" altLang="en-US" sz="2000" kern="1200" dirty="0"/>
              <a:t>在</a:t>
            </a:r>
            <a:r>
              <a:rPr lang="en-US" altLang="zh-CN" sz="2000" kern="1200" dirty="0" err="1"/>
              <a:t>dlopen</a:t>
            </a:r>
            <a:r>
              <a:rPr lang="zh-CN" altLang="en-US" sz="2000" kern="1200" dirty="0"/>
              <a:t>返回前，对于动态库中的未定义符号不执行解析（只对函数引用有效，对于变量引用总是立即解析）。</a:t>
            </a:r>
            <a:r>
              <a:rPr lang="zh-CN" altLang="en-US" sz="2000" dirty="0"/>
              <a:t>等有需要时，即在调用动态链接库中函数的时候再</a:t>
            </a:r>
            <a:r>
              <a:rPr lang="zh-CN" altLang="en-US" sz="2000" kern="1200" dirty="0"/>
              <a:t>解析</a:t>
            </a:r>
            <a:r>
              <a:rPr lang="zh-CN" altLang="en-US" sz="2000" dirty="0"/>
              <a:t>符号。</a:t>
            </a:r>
          </a:p>
          <a:p>
            <a:pPr marL="857250" lvl="1">
              <a:spcBef>
                <a:spcPts val="1200"/>
              </a:spcBef>
            </a:pPr>
            <a:r>
              <a:rPr lang="en-US" altLang="zh-CN" sz="2000" dirty="0"/>
              <a:t>RTLD_NOW</a:t>
            </a:r>
            <a:r>
              <a:rPr lang="zh-CN" altLang="en-US" sz="2000" dirty="0"/>
              <a:t>：立即决定，在</a:t>
            </a:r>
            <a:r>
              <a:rPr lang="en-US" altLang="zh-CN" sz="2000" dirty="0" err="1"/>
              <a:t>dlopen</a:t>
            </a:r>
            <a:r>
              <a:rPr lang="zh-CN" altLang="en-US" sz="2000" dirty="0"/>
              <a:t>返回前，</a:t>
            </a:r>
            <a:r>
              <a:rPr lang="zh-CN" altLang="en-US" sz="2000" kern="1200" dirty="0"/>
              <a:t>解析出所有未定义符号，如果解析不出来，</a:t>
            </a:r>
            <a:r>
              <a:rPr lang="en-US" altLang="zh-CN" sz="2000" kern="1200" dirty="0" err="1"/>
              <a:t>dlopen</a:t>
            </a:r>
            <a:r>
              <a:rPr lang="zh-CN" altLang="en-US" sz="2000" kern="1200" dirty="0"/>
              <a:t>会返回</a:t>
            </a:r>
            <a:r>
              <a:rPr lang="en-US" altLang="zh-CN" sz="2000" kern="1200" dirty="0"/>
              <a:t>NULL</a:t>
            </a:r>
            <a:r>
              <a:rPr lang="zh-CN" altLang="en-US" sz="2000" kern="1200" dirty="0"/>
              <a:t>，错误为：</a:t>
            </a:r>
            <a:r>
              <a:rPr lang="en-US" altLang="zh-CN" sz="2000" kern="1200" dirty="0"/>
              <a:t> "undefined symbol: </a:t>
            </a:r>
            <a:r>
              <a:rPr lang="en-US" altLang="zh-CN" sz="2000" kern="1200" dirty="0" err="1"/>
              <a:t>xxxx</a:t>
            </a:r>
            <a:r>
              <a:rPr lang="en-US" altLang="zh-CN" sz="2000" kern="1200" dirty="0"/>
              <a:t>....... "</a:t>
            </a:r>
            <a:r>
              <a:rPr lang="zh-CN" altLang="en-US" sz="2000" dirty="0"/>
              <a:t>。    </a:t>
            </a:r>
          </a:p>
          <a:p>
            <a:pPr marL="0" indent="0">
              <a:spcBef>
                <a:spcPts val="1200"/>
              </a:spcBef>
              <a:buNone/>
            </a:pPr>
            <a:r>
              <a:rPr lang="zh-CN" altLang="en-US" sz="2000" kern="1200" dirty="0"/>
              <a:t>    ② 作用范围，可与解析方式通过</a:t>
            </a:r>
            <a:r>
              <a:rPr lang="en-US" altLang="zh-CN" sz="2000" kern="1200" dirty="0"/>
              <a:t>"|"</a:t>
            </a:r>
            <a:r>
              <a:rPr lang="zh-CN" altLang="en-US" sz="2000" kern="1200" dirty="0"/>
              <a:t>组合使用</a:t>
            </a:r>
            <a:endParaRPr lang="en-US" altLang="zh-CN" sz="2000" kern="1200" dirty="0"/>
          </a:p>
          <a:p>
            <a:pPr lvl="1">
              <a:spcBef>
                <a:spcPts val="1200"/>
              </a:spcBef>
            </a:pPr>
            <a:r>
              <a:rPr lang="en-US" altLang="zh-CN" sz="2000" kern="1200" dirty="0"/>
              <a:t>RTLD_GLOBAL</a:t>
            </a:r>
            <a:r>
              <a:rPr lang="zh-CN" altLang="en-US" sz="2000" kern="1200" dirty="0"/>
              <a:t>：动态库中定义的符号可被其后打开的其它库重定位。</a:t>
            </a:r>
            <a:endParaRPr lang="en-US" altLang="zh-CN" sz="2000" kern="1200" dirty="0"/>
          </a:p>
          <a:p>
            <a:pPr lvl="1">
              <a:spcBef>
                <a:spcPts val="1200"/>
              </a:spcBef>
            </a:pPr>
            <a:r>
              <a:rPr lang="zh-CN" altLang="en-US" sz="2000" kern="1200" dirty="0"/>
              <a:t> </a:t>
            </a:r>
            <a:r>
              <a:rPr lang="en-US" altLang="zh-CN" sz="2000" kern="1200" dirty="0"/>
              <a:t>RTLD_LOCAL</a:t>
            </a:r>
            <a:r>
              <a:rPr lang="zh-CN" altLang="en-US" sz="2000" kern="1200" dirty="0"/>
              <a:t>： 与</a:t>
            </a:r>
            <a:r>
              <a:rPr lang="en-US" altLang="zh-CN" sz="2000" kern="1200" dirty="0"/>
              <a:t>RTLD_GLOBAL</a:t>
            </a:r>
            <a:r>
              <a:rPr lang="zh-CN" altLang="en-US" sz="2000" kern="1200" dirty="0"/>
              <a:t>作用相反，动态库中定义的符号不能被其后打开的其它库重定位。如果没有指明是</a:t>
            </a:r>
            <a:r>
              <a:rPr lang="en-US" altLang="zh-CN" sz="2000" kern="1200" dirty="0"/>
              <a:t>RTLD_GLOBAL</a:t>
            </a:r>
            <a:r>
              <a:rPr lang="zh-CN" altLang="en-US" sz="2000" kern="1200" dirty="0"/>
              <a:t>还是</a:t>
            </a:r>
            <a:r>
              <a:rPr lang="en-US" altLang="zh-CN" sz="2000" kern="1200" dirty="0"/>
              <a:t>RTLD_LOCAL</a:t>
            </a:r>
            <a:r>
              <a:rPr lang="zh-CN" altLang="en-US" sz="2000" kern="1200" dirty="0"/>
              <a:t>，则缺省为</a:t>
            </a:r>
            <a:r>
              <a:rPr lang="en-US" altLang="zh-CN" sz="2000" kern="1200" dirty="0"/>
              <a:t>RTLD_LOCAL</a:t>
            </a:r>
            <a:r>
              <a:rPr lang="zh-CN" altLang="en-US" sz="2000" kern="1200" dirty="0"/>
              <a:t>。</a:t>
            </a:r>
            <a:endParaRPr lang="en-US" altLang="zh-CN" sz="2000" kern="1200" dirty="0"/>
          </a:p>
          <a:p>
            <a:endParaRPr lang="zh-CN" altLang="en-US" dirty="0"/>
          </a:p>
        </p:txBody>
      </p:sp>
      <p:sp>
        <p:nvSpPr>
          <p:cNvPr id="3" name="标题 2">
            <a:extLst>
              <a:ext uri="{FF2B5EF4-FFF2-40B4-BE49-F238E27FC236}">
                <a16:creationId xmlns:a16="http://schemas.microsoft.com/office/drawing/2014/main" id="{1469FC52-4F84-4ECD-8AE0-0D6377847F5D}"/>
              </a:ext>
            </a:extLst>
          </p:cNvPr>
          <p:cNvSpPr>
            <a:spLocks noGrp="1"/>
          </p:cNvSpPr>
          <p:nvPr>
            <p:ph type="title"/>
          </p:nvPr>
        </p:nvSpPr>
        <p:spPr/>
        <p:txBody>
          <a:bodyPr/>
          <a:lstStyle/>
          <a:p>
            <a:r>
              <a:rPr lang="en-US" altLang="zh-CN" dirty="0" err="1"/>
              <a:t>dlopen</a:t>
            </a:r>
            <a:r>
              <a:rPr lang="zh-CN" altLang="en-US" dirty="0"/>
              <a:t>说明</a:t>
            </a:r>
          </a:p>
        </p:txBody>
      </p:sp>
    </p:spTree>
    <p:extLst>
      <p:ext uri="{BB962C8B-B14F-4D97-AF65-F5344CB8AC3E}">
        <p14:creationId xmlns:p14="http://schemas.microsoft.com/office/powerpoint/2010/main" val="4100829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F588C6-7446-4E46-9D3D-96146E0A57B0}"/>
              </a:ext>
            </a:extLst>
          </p:cNvPr>
          <p:cNvSpPr>
            <a:spLocks noGrp="1"/>
          </p:cNvSpPr>
          <p:nvPr>
            <p:ph idx="1"/>
          </p:nvPr>
        </p:nvSpPr>
        <p:spPr/>
        <p:txBody>
          <a:bodyPr/>
          <a:lstStyle/>
          <a:p>
            <a:r>
              <a:rPr lang="en-US" altLang="zh-CN" dirty="0"/>
              <a:t>void *</a:t>
            </a:r>
            <a:r>
              <a:rPr lang="en-US" altLang="zh-CN" dirty="0" err="1"/>
              <a:t>dlsym</a:t>
            </a:r>
            <a:r>
              <a:rPr lang="en-US" altLang="zh-CN" dirty="0"/>
              <a:t>(void *handle, char *symbol);</a:t>
            </a:r>
          </a:p>
          <a:p>
            <a:pPr lvl="1"/>
            <a:r>
              <a:rPr lang="zh-CN" altLang="en-US" dirty="0"/>
              <a:t>功能：返回共享库中指定函数的入口地址</a:t>
            </a:r>
            <a:endParaRPr lang="en-US" altLang="zh-CN" dirty="0"/>
          </a:p>
          <a:p>
            <a:pPr lvl="1"/>
            <a:r>
              <a:rPr lang="zh-CN" altLang="en-US" dirty="0"/>
              <a:t>说明：根据共享库文件描述符</a:t>
            </a:r>
            <a:r>
              <a:rPr lang="en-US" altLang="zh-CN" dirty="0"/>
              <a:t>handle</a:t>
            </a:r>
            <a:r>
              <a:rPr lang="zh-CN" altLang="en-US" dirty="0"/>
              <a:t>与符号</a:t>
            </a:r>
            <a:r>
              <a:rPr lang="en-US" altLang="zh-CN" dirty="0"/>
              <a:t>symbol</a:t>
            </a:r>
            <a:r>
              <a:rPr lang="zh-CN" altLang="en-US" dirty="0"/>
              <a:t>，返回</a:t>
            </a:r>
            <a:r>
              <a:rPr lang="en-US" altLang="zh-CN" dirty="0"/>
              <a:t>symbol</a:t>
            </a:r>
            <a:r>
              <a:rPr lang="zh-CN" altLang="en-US" dirty="0"/>
              <a:t>对应的函数入口地址，相当于返回一个函数指针</a:t>
            </a:r>
            <a:endParaRPr lang="en-US" altLang="zh-CN" dirty="0"/>
          </a:p>
          <a:p>
            <a:pPr lvl="1"/>
            <a:r>
              <a:rPr lang="zh-CN" altLang="en-US" dirty="0"/>
              <a:t>默认是</a:t>
            </a:r>
            <a:r>
              <a:rPr lang="en-US" altLang="zh-CN" dirty="0"/>
              <a:t>C</a:t>
            </a:r>
            <a:r>
              <a:rPr lang="zh-CN" altLang="en-US" dirty="0"/>
              <a:t>语言函数名，</a:t>
            </a:r>
            <a:r>
              <a:rPr lang="en-US" altLang="zh-CN" dirty="0"/>
              <a:t>C++</a:t>
            </a:r>
            <a:r>
              <a:rPr lang="zh-CN" altLang="en-US" dirty="0"/>
              <a:t>程序中需要使用</a:t>
            </a:r>
            <a:r>
              <a:rPr lang="en-US" altLang="zh-CN" b="1" dirty="0">
                <a:solidFill>
                  <a:srgbClr val="006600"/>
                </a:solidFill>
              </a:rPr>
              <a:t>extern "C"</a:t>
            </a:r>
            <a:endParaRPr lang="en-US" altLang="zh-CN" dirty="0"/>
          </a:p>
          <a:p>
            <a:pPr marL="1314450" lvl="3" indent="0">
              <a:spcBef>
                <a:spcPts val="0"/>
              </a:spcBef>
              <a:buNone/>
            </a:pPr>
            <a:r>
              <a:rPr lang="en-US" altLang="zh-CN" sz="2000" b="1" dirty="0">
                <a:solidFill>
                  <a:srgbClr val="006600"/>
                </a:solidFill>
              </a:rPr>
              <a:t>extern "C" {</a:t>
            </a:r>
            <a:r>
              <a:rPr lang="en-US" altLang="zh-CN" sz="2000" dirty="0"/>
              <a:t>   int func1(void  *param){return 0;};</a:t>
            </a:r>
          </a:p>
          <a:p>
            <a:pPr marL="1314450" lvl="3" indent="0">
              <a:spcBef>
                <a:spcPts val="0"/>
              </a:spcBef>
              <a:buNone/>
            </a:pPr>
            <a:r>
              <a:rPr lang="en-US" altLang="zh-CN" sz="2000" dirty="0"/>
              <a:t>    int func2(char *</a:t>
            </a:r>
            <a:r>
              <a:rPr lang="en-US" altLang="zh-CN" sz="2000" dirty="0" err="1"/>
              <a:t>buf</a:t>
            </a:r>
            <a:r>
              <a:rPr lang="en-US" altLang="zh-CN" sz="2000" dirty="0"/>
              <a:t>, int </a:t>
            </a:r>
            <a:r>
              <a:rPr lang="en-US" altLang="zh-CN" sz="2000" dirty="0" err="1"/>
              <a:t>len</a:t>
            </a:r>
            <a:r>
              <a:rPr lang="en-US" altLang="zh-CN" sz="2000" dirty="0"/>
              <a:t>){return 0;}</a:t>
            </a:r>
          </a:p>
          <a:p>
            <a:pPr marL="1314450" lvl="3" indent="0">
              <a:spcBef>
                <a:spcPts val="0"/>
              </a:spcBef>
              <a:buNone/>
            </a:pPr>
            <a:r>
              <a:rPr lang="en-US" altLang="zh-CN" sz="2000" dirty="0"/>
              <a:t>    int func3(){return 0;}</a:t>
            </a:r>
          </a:p>
          <a:p>
            <a:pPr marL="1314450" lvl="3" indent="0">
              <a:spcBef>
                <a:spcPts val="0"/>
              </a:spcBef>
              <a:buNone/>
            </a:pPr>
            <a:r>
              <a:rPr lang="en-US" altLang="zh-CN" sz="2000" b="1" dirty="0">
                <a:solidFill>
                  <a:srgbClr val="006600"/>
                </a:solidFill>
              </a:rPr>
              <a:t>}</a:t>
            </a:r>
          </a:p>
          <a:p>
            <a:pPr marL="342900" lvl="3" indent="-342900">
              <a:buClr>
                <a:srgbClr val="990000"/>
              </a:buClr>
              <a:buSzPct val="60000"/>
              <a:buFont typeface="Wingdings 2" pitchFamily="18" charset="2"/>
              <a:buChar char="¢"/>
            </a:pPr>
            <a:r>
              <a:rPr lang="en-US" altLang="zh-CN" sz="2800" dirty="0"/>
              <a:t>void </a:t>
            </a:r>
            <a:r>
              <a:rPr lang="en-US" altLang="zh-CN" sz="2800" dirty="0" err="1"/>
              <a:t>dlclose</a:t>
            </a:r>
            <a:r>
              <a:rPr lang="en-US" altLang="zh-CN" sz="2800" dirty="0"/>
              <a:t>(void *handle);</a:t>
            </a:r>
          </a:p>
          <a:p>
            <a:pPr lvl="1"/>
            <a:r>
              <a:rPr lang="zh-CN" altLang="en-US" dirty="0"/>
              <a:t>功能：关闭已经打开的指定共享库文件。</a:t>
            </a:r>
            <a:endParaRPr lang="en-US" altLang="zh-CN" dirty="0"/>
          </a:p>
          <a:p>
            <a:r>
              <a:rPr lang="en-US" altLang="zh-CN" dirty="0"/>
              <a:t>const char </a:t>
            </a:r>
            <a:r>
              <a:rPr lang="zh-CN" altLang="en-US" dirty="0"/>
              <a:t>*</a:t>
            </a:r>
            <a:r>
              <a:rPr lang="en-US" altLang="zh-CN" dirty="0" err="1"/>
              <a:t>dlerror</a:t>
            </a:r>
            <a:r>
              <a:rPr lang="en-US" altLang="zh-CN" dirty="0"/>
              <a:t>(void);</a:t>
            </a:r>
          </a:p>
          <a:p>
            <a:pPr lvl="1"/>
            <a:r>
              <a:rPr lang="zh-CN" altLang="en-US" dirty="0"/>
              <a:t>功能：返回动态共享库操作状态信息（失败信息）。</a:t>
            </a:r>
            <a:endParaRPr lang="en-US" altLang="zh-CN" dirty="0"/>
          </a:p>
          <a:p>
            <a:pPr lvl="1"/>
            <a:endParaRPr lang="zh-CN" altLang="en-US" dirty="0"/>
          </a:p>
        </p:txBody>
      </p:sp>
      <p:sp>
        <p:nvSpPr>
          <p:cNvPr id="3" name="标题 2">
            <a:extLst>
              <a:ext uri="{FF2B5EF4-FFF2-40B4-BE49-F238E27FC236}">
                <a16:creationId xmlns:a16="http://schemas.microsoft.com/office/drawing/2014/main" id="{F020FD31-9431-4962-8931-91F69213329A}"/>
              </a:ext>
            </a:extLst>
          </p:cNvPr>
          <p:cNvSpPr>
            <a:spLocks noGrp="1"/>
          </p:cNvSpPr>
          <p:nvPr>
            <p:ph type="title"/>
          </p:nvPr>
        </p:nvSpPr>
        <p:spPr/>
        <p:txBody>
          <a:bodyPr/>
          <a:lstStyle/>
          <a:p>
            <a:r>
              <a:rPr lang="en-US" altLang="zh-CN" dirty="0" err="1"/>
              <a:t>dlsym</a:t>
            </a:r>
            <a:r>
              <a:rPr lang="en-US" altLang="zh-CN" dirty="0"/>
              <a:t>()</a:t>
            </a:r>
            <a:endParaRPr lang="zh-CN" altLang="en-US" dirty="0"/>
          </a:p>
        </p:txBody>
      </p:sp>
    </p:spTree>
    <p:extLst>
      <p:ext uri="{BB962C8B-B14F-4D97-AF65-F5344CB8AC3E}">
        <p14:creationId xmlns:p14="http://schemas.microsoft.com/office/powerpoint/2010/main" val="3508376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链接是一个技术：</a:t>
            </a:r>
            <a:r>
              <a:rPr lang="en-US" dirty="0"/>
              <a:t> </a:t>
            </a:r>
            <a:r>
              <a:rPr lang="zh-CN" altLang="en-US" dirty="0"/>
              <a:t>允许从多个目标文件创建程序</a:t>
            </a:r>
            <a:r>
              <a:rPr lang="en-US" dirty="0"/>
              <a:t> </a:t>
            </a:r>
          </a:p>
          <a:p>
            <a:endParaRPr lang="en-US" dirty="0"/>
          </a:p>
          <a:p>
            <a:r>
              <a:rPr lang="zh-CN" altLang="en-US" dirty="0"/>
              <a:t>链接可以在程序生命周期的不同时间发生</a:t>
            </a:r>
            <a:r>
              <a:rPr lang="en-US" dirty="0"/>
              <a:t>:</a:t>
            </a:r>
          </a:p>
          <a:p>
            <a:pPr lvl="1"/>
            <a:r>
              <a:rPr lang="zh-CN" altLang="en-US" dirty="0"/>
              <a:t>编译时</a:t>
            </a:r>
            <a:r>
              <a:rPr lang="en-US" altLang="zh-CN" dirty="0"/>
              <a:t>(</a:t>
            </a:r>
            <a:r>
              <a:rPr lang="zh-CN" altLang="en-US" dirty="0"/>
              <a:t>当程序被编译链接时，</a:t>
            </a:r>
            <a:r>
              <a:rPr lang="en-US" altLang="zh-CN" dirty="0"/>
              <a:t>GCC</a:t>
            </a:r>
            <a:r>
              <a:rPr lang="zh-CN" altLang="en-US" dirty="0"/>
              <a:t>编译时</a:t>
            </a:r>
            <a:r>
              <a:rPr lang="en-US" altLang="zh-CN" dirty="0"/>
              <a:t>)</a:t>
            </a:r>
          </a:p>
          <a:p>
            <a:pPr lvl="1"/>
            <a:r>
              <a:rPr lang="zh-CN" altLang="en-US" dirty="0"/>
              <a:t>加载时</a:t>
            </a:r>
            <a:r>
              <a:rPr lang="en-US" altLang="zh-CN" dirty="0"/>
              <a:t>(</a:t>
            </a:r>
            <a:r>
              <a:rPr lang="zh-CN" altLang="en-US" dirty="0"/>
              <a:t>将程序加载到内存中</a:t>
            </a:r>
            <a:r>
              <a:rPr lang="en-US" altLang="zh-CN" dirty="0"/>
              <a:t>)</a:t>
            </a:r>
          </a:p>
          <a:p>
            <a:pPr lvl="1"/>
            <a:r>
              <a:rPr lang="zh-CN" altLang="en-US" dirty="0"/>
              <a:t>运行时</a:t>
            </a:r>
            <a:r>
              <a:rPr lang="en-US" altLang="zh-CN" dirty="0"/>
              <a:t>(</a:t>
            </a:r>
            <a:r>
              <a:rPr lang="zh-CN" altLang="en-US" dirty="0"/>
              <a:t>当程序正在执行时</a:t>
            </a:r>
            <a:r>
              <a:rPr lang="en-US" altLang="zh-CN" dirty="0"/>
              <a:t>)</a:t>
            </a:r>
            <a:endParaRPr lang="en-US" dirty="0"/>
          </a:p>
          <a:p>
            <a:pPr lvl="1"/>
            <a:endParaRPr lang="en-US" dirty="0"/>
          </a:p>
          <a:p>
            <a:r>
              <a:rPr lang="zh-CN" altLang="en-US" dirty="0"/>
              <a:t>理解链接可以帮助我们避免讨厌的错误，做一个更优秀的程序员。</a:t>
            </a:r>
            <a:r>
              <a:rPr lang="en-US" dirty="0"/>
              <a:t> </a:t>
            </a:r>
          </a:p>
        </p:txBody>
      </p:sp>
      <p:sp>
        <p:nvSpPr>
          <p:cNvPr id="2" name="Title 1"/>
          <p:cNvSpPr>
            <a:spLocks noGrp="1"/>
          </p:cNvSpPr>
          <p:nvPr>
            <p:ph type="title"/>
          </p:nvPr>
        </p:nvSpPr>
        <p:spPr/>
        <p:txBody>
          <a:bodyPr/>
          <a:lstStyle/>
          <a:p>
            <a:r>
              <a:rPr lang="zh-CN" altLang="en-US"/>
              <a:t>链接汇总</a:t>
            </a:r>
            <a:r>
              <a:rPr lang="en-US" dirty="0"/>
              <a:t>	</a:t>
            </a:r>
          </a:p>
        </p:txBody>
      </p:sp>
    </p:spTree>
    <p:extLst>
      <p:ext uri="{BB962C8B-B14F-4D97-AF65-F5344CB8AC3E}">
        <p14:creationId xmlns:p14="http://schemas.microsoft.com/office/powerpoint/2010/main" val="159240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7" name="Rectangle 5"/>
          <p:cNvSpPr>
            <a:spLocks noGrp="1" noChangeArrowheads="1"/>
          </p:cNvSpPr>
          <p:nvPr>
            <p:ph idx="1"/>
          </p:nvPr>
        </p:nvSpPr>
        <p:spPr/>
        <p:txBody>
          <a:bodyPr/>
          <a:lstStyle/>
          <a:p>
            <a:r>
              <a:rPr lang="zh-CN" altLang="en-US" dirty="0"/>
              <a:t>理由</a:t>
            </a:r>
            <a:r>
              <a:rPr lang="en-US" dirty="0"/>
              <a:t> 1: </a:t>
            </a:r>
            <a:r>
              <a:rPr lang="zh-CN" altLang="en-US" dirty="0"/>
              <a:t>模块化</a:t>
            </a:r>
            <a:endParaRPr lang="en-US" dirty="0"/>
          </a:p>
          <a:p>
            <a:endParaRPr lang="en-US" dirty="0"/>
          </a:p>
          <a:p>
            <a:pPr lvl="1"/>
            <a:r>
              <a:rPr lang="zh-CN" altLang="en-US" dirty="0"/>
              <a:t>程序可以编写为一个较小的源文件的集合，而不是一个整体巨大的一团。</a:t>
            </a:r>
            <a:endParaRPr lang="en-US" dirty="0"/>
          </a:p>
          <a:p>
            <a:pPr lvl="1"/>
            <a:endParaRPr lang="en-US" dirty="0"/>
          </a:p>
          <a:p>
            <a:pPr lvl="1"/>
            <a:r>
              <a:rPr lang="zh-CN" altLang="en-US" dirty="0"/>
              <a:t>可以构建公共函数库</a:t>
            </a:r>
            <a:r>
              <a:rPr lang="en-US" dirty="0"/>
              <a:t> (</a:t>
            </a:r>
            <a:r>
              <a:rPr lang="zh-CN" altLang="en-US" dirty="0"/>
              <a:t>稍后详述</a:t>
            </a:r>
            <a:r>
              <a:rPr lang="en-US" dirty="0"/>
              <a:t>)</a:t>
            </a:r>
          </a:p>
          <a:p>
            <a:pPr lvl="2"/>
            <a:r>
              <a:rPr lang="zh-CN" altLang="en-US" dirty="0"/>
              <a:t>例如：数学运算库</a:t>
            </a:r>
            <a:r>
              <a:rPr lang="en-US" dirty="0"/>
              <a:t>, </a:t>
            </a:r>
            <a:r>
              <a:rPr lang="zh-CN" altLang="en-US" dirty="0"/>
              <a:t>标准</a:t>
            </a:r>
            <a:r>
              <a:rPr lang="en-US" altLang="zh-CN" dirty="0"/>
              <a:t>C</a:t>
            </a:r>
            <a:r>
              <a:rPr lang="zh-CN" altLang="en-US" dirty="0"/>
              <a:t>库</a:t>
            </a:r>
            <a:endParaRPr lang="en-US" dirty="0"/>
          </a:p>
        </p:txBody>
      </p:sp>
      <p:sp>
        <p:nvSpPr>
          <p:cNvPr id="197636" name="Rectangle 4"/>
          <p:cNvSpPr>
            <a:spLocks noGrp="1" noChangeArrowheads="1"/>
          </p:cNvSpPr>
          <p:nvPr>
            <p:ph type="title"/>
          </p:nvPr>
        </p:nvSpPr>
        <p:spPr/>
        <p:txBody>
          <a:bodyPr/>
          <a:lstStyle/>
          <a:p>
            <a:r>
              <a:rPr lang="zh-CN" altLang="en-US"/>
              <a:t>为什么用链接器</a:t>
            </a:r>
            <a:r>
              <a:rPr lang="en-US"/>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solidFill>
                  <a:schemeClr val="bg1">
                    <a:lumMod val="75000"/>
                  </a:schemeClr>
                </a:solidFill>
              </a:rPr>
              <a:t>链接</a:t>
            </a:r>
            <a:endParaRPr lang="en-US" altLang="zh-CN" dirty="0">
              <a:solidFill>
                <a:schemeClr val="bg1">
                  <a:lumMod val="75000"/>
                </a:schemeClr>
              </a:solidFill>
            </a:endParaRPr>
          </a:p>
          <a:p>
            <a:r>
              <a:rPr lang="zh-CN" altLang="en-US" dirty="0"/>
              <a:t>案例学习</a:t>
            </a:r>
            <a:r>
              <a:rPr lang="en-US" altLang="zh-CN" dirty="0"/>
              <a:t>: </a:t>
            </a:r>
            <a:r>
              <a:rPr lang="zh-CN" altLang="en-US" dirty="0"/>
              <a:t>库打桩机制</a:t>
            </a:r>
          </a:p>
        </p:txBody>
      </p:sp>
      <p:sp>
        <p:nvSpPr>
          <p:cNvPr id="2" name="Title 1"/>
          <p:cNvSpPr>
            <a:spLocks noGrp="1"/>
          </p:cNvSpPr>
          <p:nvPr>
            <p:ph type="title"/>
          </p:nvPr>
        </p:nvSpPr>
        <p:spPr/>
        <p:txBody>
          <a:bodyPr/>
          <a:lstStyle/>
          <a:p>
            <a:r>
              <a:rPr lang="zh-CN" altLang="en-US"/>
              <a:t>要点</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zh-CN" altLang="en-US" dirty="0"/>
              <a:t>库打桩机制</a:t>
            </a:r>
            <a:r>
              <a:rPr lang="en-GB" dirty="0"/>
              <a:t>:   </a:t>
            </a:r>
            <a:r>
              <a:rPr lang="zh-CN" altLang="en-US" dirty="0"/>
              <a:t>强大的链接技术</a:t>
            </a:r>
            <a:r>
              <a:rPr lang="en-US" altLang="zh-CN" dirty="0"/>
              <a:t>---</a:t>
            </a:r>
            <a:r>
              <a:rPr lang="en-GB" dirty="0"/>
              <a:t> </a:t>
            </a:r>
            <a:r>
              <a:rPr lang="zh-CN" altLang="en-US" dirty="0"/>
              <a:t>允许程序员拦截对任意函数的调用</a:t>
            </a:r>
            <a:endParaRPr lang="en-GB" dirty="0"/>
          </a:p>
          <a:p>
            <a:pPr>
              <a:lnSpc>
                <a:spcPct val="150000"/>
              </a:lnSpc>
            </a:pPr>
            <a:r>
              <a:rPr lang="zh-CN" altLang="en-US" dirty="0"/>
              <a:t>打桩可出现在</a:t>
            </a:r>
            <a:r>
              <a:rPr lang="en-GB" dirty="0"/>
              <a:t>:</a:t>
            </a:r>
          </a:p>
          <a:p>
            <a:pPr lvl="1">
              <a:lnSpc>
                <a:spcPct val="150000"/>
              </a:lnSpc>
            </a:pPr>
            <a:r>
              <a:rPr lang="zh-CN" altLang="en-US" dirty="0"/>
              <a:t>编译时：源代码被编译时</a:t>
            </a:r>
            <a:r>
              <a:rPr lang="en-GB" dirty="0"/>
              <a:t>	</a:t>
            </a:r>
          </a:p>
          <a:p>
            <a:pPr lvl="1">
              <a:lnSpc>
                <a:spcPct val="150000"/>
              </a:lnSpc>
            </a:pPr>
            <a:r>
              <a:rPr lang="zh-CN" altLang="en-US" dirty="0"/>
              <a:t>链接时间：当可重定位目标文件被静态链接来形成一个可执行目标文件时</a:t>
            </a:r>
            <a:endParaRPr lang="en-GB" dirty="0"/>
          </a:p>
          <a:p>
            <a:pPr lvl="1">
              <a:lnSpc>
                <a:spcPct val="150000"/>
              </a:lnSpc>
            </a:pPr>
            <a:r>
              <a:rPr lang="zh-CN" altLang="en-US" dirty="0"/>
              <a:t>加载</a:t>
            </a:r>
            <a:r>
              <a:rPr lang="en-US" altLang="zh-CN" dirty="0"/>
              <a:t>/</a:t>
            </a:r>
            <a:r>
              <a:rPr lang="zh-CN" altLang="en-US" dirty="0"/>
              <a:t>运行时：当一个可执行目标文件被加载到内存中，动态链接，然后执行时</a:t>
            </a:r>
            <a:endParaRPr lang="en-GB" dirty="0"/>
          </a:p>
          <a:p>
            <a:endParaRPr lang="en-US" dirty="0"/>
          </a:p>
        </p:txBody>
      </p:sp>
      <p:sp>
        <p:nvSpPr>
          <p:cNvPr id="2" name="Title 1"/>
          <p:cNvSpPr>
            <a:spLocks noGrp="1"/>
          </p:cNvSpPr>
          <p:nvPr>
            <p:ph type="title"/>
          </p:nvPr>
        </p:nvSpPr>
        <p:spPr/>
        <p:txBody>
          <a:bodyPr/>
          <a:lstStyle/>
          <a:p>
            <a:r>
              <a:rPr lang="zh-CN" altLang="en-US"/>
              <a:t>案例学习</a:t>
            </a:r>
            <a:r>
              <a:rPr lang="en-US" altLang="zh-CN"/>
              <a:t>: </a:t>
            </a:r>
            <a:r>
              <a:rPr lang="zh-CN" altLang="en-US"/>
              <a:t>库打桩机制</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安全</a:t>
            </a:r>
            <a:endParaRPr lang="en-GB" dirty="0"/>
          </a:p>
          <a:p>
            <a:pPr lvl="1"/>
            <a:r>
              <a:rPr lang="zh-CN" altLang="en-US" dirty="0"/>
              <a:t>监禁</a:t>
            </a:r>
            <a:r>
              <a:rPr lang="en-US" altLang="zh-CN" b="1" dirty="0"/>
              <a:t>confinement</a:t>
            </a:r>
            <a:r>
              <a:rPr lang="en-GB" dirty="0"/>
              <a:t> (</a:t>
            </a:r>
            <a:r>
              <a:rPr lang="zh-CN" altLang="en-US" dirty="0"/>
              <a:t>沙箱</a:t>
            </a:r>
            <a:r>
              <a:rPr lang="en-GB" dirty="0"/>
              <a:t>sandboxing)</a:t>
            </a:r>
          </a:p>
          <a:p>
            <a:pPr lvl="1"/>
            <a:r>
              <a:rPr lang="zh-CN" altLang="en-US" dirty="0"/>
              <a:t>幕后加密</a:t>
            </a:r>
            <a:endParaRPr lang="en-GB" dirty="0"/>
          </a:p>
          <a:p>
            <a:r>
              <a:rPr lang="zh-CN" altLang="en-US" dirty="0"/>
              <a:t>调试</a:t>
            </a:r>
            <a:endParaRPr lang="en-US" dirty="0"/>
          </a:p>
          <a:p>
            <a:pPr lvl="1"/>
            <a:r>
              <a:rPr lang="en-US" altLang="zh-CN" dirty="0"/>
              <a:t>2014</a:t>
            </a:r>
            <a:r>
              <a:rPr lang="zh-CN" altLang="en-US" dirty="0"/>
              <a:t>年，两名</a:t>
            </a:r>
            <a:r>
              <a:rPr lang="en-US" dirty="0"/>
              <a:t>Facebook</a:t>
            </a:r>
            <a:r>
              <a:rPr lang="zh-CN" altLang="en-US" dirty="0"/>
              <a:t>工程师使用了打桩机制，调试了他们的</a:t>
            </a:r>
            <a:r>
              <a:rPr lang="en-US" dirty="0"/>
              <a:t>iPhone</a:t>
            </a:r>
            <a:r>
              <a:rPr lang="zh-CN" altLang="en-US" dirty="0"/>
              <a:t> </a:t>
            </a:r>
            <a:r>
              <a:rPr lang="en-US" altLang="zh-CN" dirty="0"/>
              <a:t>APP</a:t>
            </a:r>
            <a:r>
              <a:rPr lang="zh-CN" altLang="en-US" dirty="0"/>
              <a:t>中一个</a:t>
            </a:r>
            <a:r>
              <a:rPr lang="en-US" altLang="zh-CN" dirty="0"/>
              <a:t>1</a:t>
            </a:r>
            <a:r>
              <a:rPr lang="zh-CN" altLang="en-US" dirty="0"/>
              <a:t>年之久的危险</a:t>
            </a:r>
            <a:r>
              <a:rPr lang="en-US" altLang="zh-CN" dirty="0"/>
              <a:t>bug</a:t>
            </a:r>
            <a:endParaRPr lang="en-US" dirty="0"/>
          </a:p>
          <a:p>
            <a:pPr lvl="1"/>
            <a:r>
              <a:rPr lang="en-US" altLang="zh-CN" dirty="0"/>
              <a:t>SPDY</a:t>
            </a:r>
            <a:r>
              <a:rPr lang="zh-CN" altLang="en-US" dirty="0"/>
              <a:t>网络堆栈中的代码正在写入错误的位置</a:t>
            </a:r>
            <a:endParaRPr lang="en-US" dirty="0"/>
          </a:p>
          <a:p>
            <a:pPr lvl="1"/>
            <a:r>
              <a:rPr lang="zh-CN" altLang="en-US" dirty="0"/>
              <a:t>通过拦截</a:t>
            </a:r>
            <a:r>
              <a:rPr lang="en-US" altLang="zh-CN" dirty="0" err="1"/>
              <a:t>Posix</a:t>
            </a:r>
            <a:r>
              <a:rPr lang="zh-CN" altLang="en-US" dirty="0"/>
              <a:t>的</a:t>
            </a:r>
            <a:r>
              <a:rPr lang="en-US" altLang="zh-CN" dirty="0"/>
              <a:t>write</a:t>
            </a:r>
            <a:r>
              <a:rPr lang="zh-CN" altLang="en-US" dirty="0"/>
              <a:t>函数</a:t>
            </a:r>
            <a:r>
              <a:rPr lang="en-US" altLang="zh-CN" dirty="0"/>
              <a:t>(write, </a:t>
            </a:r>
            <a:r>
              <a:rPr lang="en-US" altLang="zh-CN" dirty="0" err="1"/>
              <a:t>writev</a:t>
            </a:r>
            <a:r>
              <a:rPr lang="en-US" altLang="zh-CN" dirty="0"/>
              <a:t>, </a:t>
            </a:r>
            <a:r>
              <a:rPr lang="en-US" altLang="zh-CN" dirty="0" err="1"/>
              <a:t>pwrite</a:t>
            </a:r>
            <a:r>
              <a:rPr lang="en-US" altLang="zh-CN" dirty="0"/>
              <a:t>)</a:t>
            </a:r>
            <a:r>
              <a:rPr lang="zh-CN" altLang="en-US" dirty="0"/>
              <a:t>来解决问题</a:t>
            </a:r>
            <a:endParaRPr lang="en-US" altLang="zh-CN" dirty="0"/>
          </a:p>
          <a:p>
            <a:pPr marL="457200" lvl="1" indent="0">
              <a:buNone/>
            </a:pPr>
            <a:endParaRPr lang="en-US" dirty="0"/>
          </a:p>
          <a:p>
            <a:pPr marL="457200" lvl="1" indent="0">
              <a:buNone/>
            </a:pPr>
            <a:r>
              <a:rPr lang="zh-CN" altLang="en-US" sz="1800" b="1" dirty="0">
                <a:solidFill>
                  <a:schemeClr val="tx1">
                    <a:lumMod val="65000"/>
                    <a:lumOff val="35000"/>
                  </a:schemeClr>
                </a:solidFill>
              </a:rPr>
              <a:t>来源</a:t>
            </a:r>
            <a:r>
              <a:rPr lang="en-US" sz="1800" b="1" dirty="0">
                <a:solidFill>
                  <a:schemeClr val="tx1">
                    <a:lumMod val="65000"/>
                    <a:lumOff val="35000"/>
                  </a:schemeClr>
                </a:solidFill>
              </a:rPr>
              <a:t>:  Facebook engineering blog post at </a:t>
            </a:r>
            <a:r>
              <a:rPr lang="en-US" sz="1800" b="1" dirty="0">
                <a:solidFill>
                  <a:schemeClr val="tx1">
                    <a:lumMod val="65000"/>
                    <a:lumOff val="35000"/>
                  </a:schemeClr>
                </a:solidFill>
                <a:latin typeface="Courier New"/>
                <a:cs typeface="Courier New"/>
              </a:rPr>
              <a:t>https://code.facebook.com/posts/313033472212144/debugging-file-corruption-on-ios/</a:t>
            </a:r>
          </a:p>
          <a:p>
            <a:pPr marL="0" indent="0">
              <a:buNone/>
            </a:pPr>
            <a:endParaRPr lang="en-US" dirty="0"/>
          </a:p>
        </p:txBody>
      </p:sp>
      <p:sp>
        <p:nvSpPr>
          <p:cNvPr id="2" name="Title 1"/>
          <p:cNvSpPr>
            <a:spLocks noGrp="1"/>
          </p:cNvSpPr>
          <p:nvPr>
            <p:ph type="title"/>
          </p:nvPr>
        </p:nvSpPr>
        <p:spPr/>
        <p:txBody>
          <a:bodyPr/>
          <a:lstStyle/>
          <a:p>
            <a:r>
              <a:rPr lang="zh-CN" altLang="en-US"/>
              <a:t>一些打桩应用程序</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zh-CN" altLang="en-US" b="0" dirty="0"/>
              <a:t>监控和性能分析</a:t>
            </a:r>
            <a:endParaRPr lang="en-GB" dirty="0"/>
          </a:p>
          <a:p>
            <a:pPr lvl="1">
              <a:lnSpc>
                <a:spcPct val="150000"/>
              </a:lnSpc>
            </a:pPr>
            <a:r>
              <a:rPr lang="zh-CN" altLang="en-US" dirty="0"/>
              <a:t>计算函数调用的次数</a:t>
            </a:r>
            <a:endParaRPr lang="en-GB" dirty="0"/>
          </a:p>
          <a:p>
            <a:pPr lvl="1">
              <a:lnSpc>
                <a:spcPct val="150000"/>
              </a:lnSpc>
            </a:pPr>
            <a:r>
              <a:rPr lang="zh-CN" altLang="en-US" dirty="0"/>
              <a:t>刻画函数的调用位置</a:t>
            </a:r>
            <a:r>
              <a:rPr lang="en-US" altLang="zh-CN" dirty="0"/>
              <a:t>(</a:t>
            </a:r>
            <a:r>
              <a:rPr lang="en-GB" altLang="zh-CN" dirty="0"/>
              <a:t>sites)</a:t>
            </a:r>
            <a:r>
              <a:rPr lang="zh-CN" altLang="en-US" dirty="0"/>
              <a:t>和参数</a:t>
            </a:r>
            <a:endParaRPr lang="en-GB" dirty="0"/>
          </a:p>
          <a:p>
            <a:pPr lvl="1">
              <a:lnSpc>
                <a:spcPct val="150000"/>
              </a:lnSpc>
            </a:pPr>
            <a:r>
              <a:rPr lang="en-GB" dirty="0"/>
              <a:t>Malloc </a:t>
            </a:r>
            <a:r>
              <a:rPr lang="zh-CN" altLang="en-US" dirty="0"/>
              <a:t>跟踪</a:t>
            </a:r>
            <a:endParaRPr lang="en-GB" dirty="0"/>
          </a:p>
          <a:p>
            <a:pPr lvl="2">
              <a:lnSpc>
                <a:spcPct val="150000"/>
              </a:lnSpc>
            </a:pPr>
            <a:r>
              <a:rPr lang="zh-CN" altLang="en-US" dirty="0"/>
              <a:t>检测内存泄露</a:t>
            </a:r>
            <a:endParaRPr lang="en-GB" dirty="0"/>
          </a:p>
          <a:p>
            <a:pPr lvl="2">
              <a:lnSpc>
                <a:spcPct val="150000"/>
              </a:lnSpc>
            </a:pPr>
            <a:r>
              <a:rPr lang="zh-CN" altLang="en-US" b="1" dirty="0">
                <a:solidFill>
                  <a:srgbClr val="C00000"/>
                </a:solidFill>
              </a:rPr>
              <a:t>生成地址痕迹</a:t>
            </a:r>
            <a:r>
              <a:rPr lang="en-US" altLang="zh-CN" b="1" dirty="0">
                <a:solidFill>
                  <a:srgbClr val="C00000"/>
                </a:solidFill>
              </a:rPr>
              <a:t>(</a:t>
            </a:r>
            <a:r>
              <a:rPr lang="en-GB" b="1" dirty="0">
                <a:solidFill>
                  <a:srgbClr val="C00000"/>
                </a:solidFill>
              </a:rPr>
              <a:t>traces)</a:t>
            </a:r>
          </a:p>
          <a:p>
            <a:pPr marL="0" indent="0">
              <a:buNone/>
            </a:pPr>
            <a:endParaRPr lang="en-US" dirty="0">
              <a:latin typeface="Courier New"/>
              <a:cs typeface="Courier New"/>
            </a:endParaRPr>
          </a:p>
        </p:txBody>
      </p:sp>
      <p:sp>
        <p:nvSpPr>
          <p:cNvPr id="2" name="Title 1"/>
          <p:cNvSpPr>
            <a:spLocks noGrp="1"/>
          </p:cNvSpPr>
          <p:nvPr>
            <p:ph type="title"/>
          </p:nvPr>
        </p:nvSpPr>
        <p:spPr/>
        <p:txBody>
          <a:bodyPr/>
          <a:lstStyle/>
          <a:p>
            <a:r>
              <a:rPr lang="zh-CN" altLang="en-US"/>
              <a:t>一些打桩应用程序</a:t>
            </a:r>
            <a:endParaRPr lang="en-US" dirty="0"/>
          </a:p>
        </p:txBody>
      </p:sp>
    </p:spTree>
    <p:extLst>
      <p:ext uri="{BB962C8B-B14F-4D97-AF65-F5344CB8AC3E}">
        <p14:creationId xmlns:p14="http://schemas.microsoft.com/office/powerpoint/2010/main" val="2440562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目标：跟踪已分配</a:t>
            </a:r>
            <a:r>
              <a:rPr lang="en-US" altLang="zh-CN" dirty="0"/>
              <a:t>/</a:t>
            </a:r>
            <a:r>
              <a:rPr lang="zh-CN" altLang="en-US" dirty="0"/>
              <a:t>释放的内存块的地址和大小，不破坏程序，也不修改源代码</a:t>
            </a:r>
            <a:endParaRPr lang="en-US" dirty="0"/>
          </a:p>
          <a:p>
            <a:r>
              <a:rPr lang="zh-CN" altLang="en-US" dirty="0"/>
              <a:t>三个解决方案</a:t>
            </a:r>
            <a:r>
              <a:rPr lang="en-US" dirty="0"/>
              <a:t>:  </a:t>
            </a:r>
            <a:r>
              <a:rPr lang="zh-CN" altLang="en-US" b="0" dirty="0"/>
              <a:t>在编译时、链接时和加载</a:t>
            </a:r>
            <a:r>
              <a:rPr lang="en-US" altLang="zh-CN" b="0" dirty="0"/>
              <a:t>/</a:t>
            </a:r>
            <a:r>
              <a:rPr lang="zh-CN" altLang="en-US" b="0" dirty="0"/>
              <a:t>运行时，对库函数</a:t>
            </a:r>
            <a:r>
              <a:rPr lang="en-US" altLang="zh-CN" b="0" dirty="0"/>
              <a:t>malloc</a:t>
            </a:r>
            <a:r>
              <a:rPr lang="zh-CN" altLang="en-US" b="0" dirty="0"/>
              <a:t>和</a:t>
            </a:r>
            <a:r>
              <a:rPr lang="en-US" altLang="zh-CN" b="0" dirty="0"/>
              <a:t>free</a:t>
            </a:r>
            <a:r>
              <a:rPr lang="zh-CN" altLang="en-US" b="0" dirty="0"/>
              <a:t>进行打桩</a:t>
            </a:r>
            <a:endParaRPr lang="en-US" dirty="0"/>
          </a:p>
        </p:txBody>
      </p:sp>
      <p:sp>
        <p:nvSpPr>
          <p:cNvPr id="2" name="Title 1"/>
          <p:cNvSpPr>
            <a:spLocks noGrp="1"/>
          </p:cNvSpPr>
          <p:nvPr>
            <p:ph type="title"/>
          </p:nvPr>
        </p:nvSpPr>
        <p:spPr/>
        <p:txBody>
          <a:bodyPr/>
          <a:lstStyle/>
          <a:p>
            <a:r>
              <a:rPr lang="zh-CN" altLang="en-US"/>
              <a:t>程序实例</a:t>
            </a:r>
            <a:r>
              <a:rPr lang="en-US" dirty="0"/>
              <a:t>		</a:t>
            </a:r>
          </a:p>
        </p:txBody>
      </p:sp>
      <p:grpSp>
        <p:nvGrpSpPr>
          <p:cNvPr id="4" name="组合 3">
            <a:extLst>
              <a:ext uri="{FF2B5EF4-FFF2-40B4-BE49-F238E27FC236}">
                <a16:creationId xmlns:a16="http://schemas.microsoft.com/office/drawing/2014/main" id="{BC47E2D0-9937-4CE6-8ED8-67175890D1EB}"/>
              </a:ext>
            </a:extLst>
          </p:cNvPr>
          <p:cNvGrpSpPr/>
          <p:nvPr/>
        </p:nvGrpSpPr>
        <p:grpSpPr>
          <a:xfrm>
            <a:off x="1524000" y="3296677"/>
            <a:ext cx="4739761" cy="3192769"/>
            <a:chOff x="1203839" y="3436630"/>
            <a:chExt cx="3517106" cy="2589991"/>
          </a:xfrm>
        </p:grpSpPr>
        <p:sp>
          <p:nvSpPr>
            <p:cNvPr id="5" name="Text Box 2"/>
            <p:cNvSpPr txBox="1">
              <a:spLocks noChangeArrowheads="1"/>
            </p:cNvSpPr>
            <p:nvPr/>
          </p:nvSpPr>
          <p:spPr bwMode="auto">
            <a:xfrm>
              <a:off x="1203839" y="3436630"/>
              <a:ext cx="3517106" cy="2587504"/>
            </a:xfrm>
            <a:prstGeom prst="rect">
              <a:avLst/>
            </a:prstGeom>
            <a:solidFill>
              <a:srgbClr val="F6F5BD"/>
            </a:solidFill>
            <a:ln w="12600">
              <a:solidFill>
                <a:schemeClr val="tx1"/>
              </a:solidFill>
              <a:miter lim="800000"/>
              <a:headEnd/>
              <a:tailEnd/>
            </a:ln>
            <a:effectLst/>
          </p:spPr>
          <p:txBody>
            <a:bodyPr wrap="none" lIns="90000" tIns="46800" rIns="90000" bIns="46800">
              <a:noAutofit/>
            </a:bodyPr>
            <a:lstStyle/>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stdio.h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malloc.h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p</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err="1">
                  <a:solidFill>
                    <a:srgbClr val="000000"/>
                  </a:solidFill>
                  <a:latin typeface="Times New Roman" panose="02020603050405020304" pitchFamily="18" charset="0"/>
                  <a:cs typeface="Times New Roman" panose="02020603050405020304" pitchFamily="18" charset="0"/>
                </a:rPr>
                <a:t>malloc</a:t>
              </a:r>
              <a:r>
                <a:rPr lang="en-US" sz="2000" b="1" dirty="0">
                  <a:solidFill>
                    <a:srgbClr val="000000"/>
                  </a:solidFill>
                  <a:latin typeface="Times New Roman" panose="02020603050405020304" pitchFamily="18" charset="0"/>
                  <a:cs typeface="Times New Roman" panose="02020603050405020304" pitchFamily="18" charset="0"/>
                </a:rPr>
                <a:t>(32);</a:t>
              </a:r>
            </a:p>
            <a:p>
              <a:r>
                <a:rPr lang="en-US" sz="2000" b="1" dirty="0">
                  <a:solidFill>
                    <a:srgbClr val="000000"/>
                  </a:solidFill>
                  <a:latin typeface="Times New Roman" panose="02020603050405020304" pitchFamily="18" charset="0"/>
                  <a:cs typeface="Times New Roman" panose="02020603050405020304" pitchFamily="18" charset="0"/>
                </a:rPr>
                <a:t>    free(p);</a:t>
              </a:r>
            </a:p>
            <a:p>
              <a:r>
                <a:rPr lang="is-IS" sz="2000" b="1" dirty="0">
                  <a:solidFill>
                    <a:srgbClr val="000000"/>
                  </a:solidFill>
                  <a:latin typeface="Times New Roman" panose="02020603050405020304" pitchFamily="18" charset="0"/>
                  <a:cs typeface="Times New Roman" panose="02020603050405020304" pitchFamily="18" charset="0"/>
                </a:rPr>
                <a:t>    </a:t>
              </a:r>
              <a:r>
                <a:rPr lang="is-IS" sz="2000" b="1" dirty="0">
                  <a:solidFill>
                    <a:srgbClr val="C200FF"/>
                  </a:solidFill>
                  <a:latin typeface="Times New Roman" panose="02020603050405020304" pitchFamily="18" charset="0"/>
                  <a:cs typeface="Times New Roman" panose="02020603050405020304" pitchFamily="18" charset="0"/>
                </a:rPr>
                <a:t>return</a:t>
              </a:r>
              <a:r>
                <a:rPr lang="is-IS" sz="2000" b="1" dirty="0">
                  <a:solidFill>
                    <a:srgbClr val="000000"/>
                  </a:solidFill>
                  <a:latin typeface="Times New Roman" panose="02020603050405020304" pitchFamily="18" charset="0"/>
                  <a:cs typeface="Times New Roman" panose="02020603050405020304" pitchFamily="18" charset="0"/>
                </a:rPr>
                <a:t>(0);</a:t>
              </a:r>
            </a:p>
            <a:p>
              <a:r>
                <a:rPr lang="is-IS"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ea typeface="msgothic" charset="0"/>
                <a:cs typeface="Times New Roman" panose="02020603050405020304" pitchFamily="18" charset="0"/>
              </a:endParaRPr>
            </a:p>
          </p:txBody>
        </p:sp>
        <p:sp>
          <p:nvSpPr>
            <p:cNvPr id="6" name="TextBox 5"/>
            <p:cNvSpPr txBox="1"/>
            <p:nvPr/>
          </p:nvSpPr>
          <p:spPr>
            <a:xfrm>
              <a:off x="4087565" y="5657289"/>
              <a:ext cx="633379" cy="369332"/>
            </a:xfrm>
            <a:prstGeom prst="rect">
              <a:avLst/>
            </a:prstGeom>
            <a:noFill/>
          </p:spPr>
          <p:txBody>
            <a:bodyPr wrap="none" rtlCol="0">
              <a:noAutofit/>
            </a:bodyPr>
            <a:lstStyle/>
            <a:p>
              <a:pPr algn="r"/>
              <a:r>
                <a:rPr lang="en-US" sz="2400" b="1" dirty="0" err="1">
                  <a:solidFill>
                    <a:srgbClr val="7F7F7F"/>
                  </a:solidFill>
                  <a:latin typeface="Times New Roman" panose="02020603050405020304" pitchFamily="18" charset="0"/>
                  <a:cs typeface="Times New Roman" panose="02020603050405020304" pitchFamily="18" charset="0"/>
                </a:rPr>
                <a:t>int.c</a:t>
              </a:r>
              <a:endParaRPr lang="en-US" sz="2400" b="1" dirty="0">
                <a:solidFill>
                  <a:srgbClr val="7F7F7F"/>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3CC80B-ACAE-43B6-B14A-C730B266F5FD}"/>
              </a:ext>
            </a:extLst>
          </p:cNvPr>
          <p:cNvSpPr>
            <a:spLocks noGrp="1"/>
          </p:cNvSpPr>
          <p:nvPr>
            <p:ph idx="1"/>
          </p:nvPr>
        </p:nvSpPr>
        <p:spPr/>
        <p:txBody>
          <a:bodyPr/>
          <a:lstStyle/>
          <a:p>
            <a:endParaRPr lang="zh-CN" altLang="en-US"/>
          </a:p>
        </p:txBody>
      </p:sp>
      <p:sp>
        <p:nvSpPr>
          <p:cNvPr id="2" name="Title 1"/>
          <p:cNvSpPr>
            <a:spLocks noGrp="1"/>
          </p:cNvSpPr>
          <p:nvPr>
            <p:ph type="title"/>
          </p:nvPr>
        </p:nvSpPr>
        <p:spPr/>
        <p:txBody>
          <a:bodyPr/>
          <a:lstStyle/>
          <a:p>
            <a:r>
              <a:rPr lang="zh-CN" altLang="en-US"/>
              <a:t>编译时打桩</a:t>
            </a:r>
            <a:endParaRPr lang="en-US" dirty="0"/>
          </a:p>
        </p:txBody>
      </p:sp>
      <p:grpSp>
        <p:nvGrpSpPr>
          <p:cNvPr id="6" name="组合 5">
            <a:extLst>
              <a:ext uri="{FF2B5EF4-FFF2-40B4-BE49-F238E27FC236}">
                <a16:creationId xmlns:a16="http://schemas.microsoft.com/office/drawing/2014/main" id="{79FF79E5-5504-4D26-8275-6C41B952F719}"/>
              </a:ext>
            </a:extLst>
          </p:cNvPr>
          <p:cNvGrpSpPr/>
          <p:nvPr/>
        </p:nvGrpSpPr>
        <p:grpSpPr>
          <a:xfrm>
            <a:off x="357018" y="1149488"/>
            <a:ext cx="8558382" cy="5632311"/>
            <a:chOff x="357018" y="1149488"/>
            <a:chExt cx="8558382" cy="5632311"/>
          </a:xfrm>
        </p:grpSpPr>
        <p:sp>
          <p:nvSpPr>
            <p:cNvPr id="4" name="Rectangle 3"/>
            <p:cNvSpPr/>
            <p:nvPr/>
          </p:nvSpPr>
          <p:spPr>
            <a:xfrm>
              <a:off x="357018" y="1149488"/>
              <a:ext cx="8558382" cy="5632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2000" b="1" dirty="0">
                  <a:solidFill>
                    <a:srgbClr val="926492"/>
                  </a:solidFill>
                  <a:latin typeface="Times New Roman" panose="02020603050405020304" pitchFamily="18" charset="0"/>
                  <a:cs typeface="Times New Roman" panose="02020603050405020304" pitchFamily="18" charset="0"/>
                </a:rPr>
                <a:t>#</a:t>
              </a:r>
              <a:r>
                <a:rPr lang="en-US" sz="2000" b="1" dirty="0" err="1">
                  <a:solidFill>
                    <a:srgbClr val="926492"/>
                  </a:solidFill>
                  <a:latin typeface="Times New Roman" panose="02020603050405020304" pitchFamily="18" charset="0"/>
                  <a:cs typeface="Times New Roman" panose="02020603050405020304" pitchFamily="18" charset="0"/>
                </a:rPr>
                <a:t>ifdef</a:t>
              </a:r>
              <a:r>
                <a:rPr lang="en-US" sz="2000" b="1" dirty="0">
                  <a:solidFill>
                    <a:srgbClr val="000000"/>
                  </a:solidFill>
                  <a:latin typeface="Times New Roman" panose="02020603050405020304" pitchFamily="18" charset="0"/>
                  <a:cs typeface="Times New Roman" panose="02020603050405020304" pitchFamily="18" charset="0"/>
                </a:rPr>
                <a:t> COMPILETIME</a:t>
              </a:r>
            </a:p>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stdio.h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malloc.h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CB2418"/>
                  </a:solidFill>
                  <a:latin typeface="Times New Roman" panose="02020603050405020304" pitchFamily="18" charset="0"/>
                  <a:cs typeface="Times New Roman" panose="02020603050405020304" pitchFamily="18" charset="0"/>
                </a:rPr>
                <a:t>/* </a:t>
              </a:r>
              <a:r>
                <a:rPr lang="en-US" sz="2000" b="1" dirty="0" err="1">
                  <a:solidFill>
                    <a:srgbClr val="CB2418"/>
                  </a:solidFill>
                  <a:latin typeface="Times New Roman" panose="02020603050405020304" pitchFamily="18" charset="0"/>
                  <a:cs typeface="Times New Roman" panose="02020603050405020304" pitchFamily="18" charset="0"/>
                </a:rPr>
                <a:t>malloc</a:t>
              </a:r>
              <a:r>
                <a:rPr lang="en-US" sz="2000" b="1" dirty="0">
                  <a:solidFill>
                    <a:srgbClr val="CB2418"/>
                  </a:solidFill>
                  <a:latin typeface="Times New Roman" panose="02020603050405020304" pitchFamily="18" charset="0"/>
                  <a:cs typeface="Times New Roman" panose="02020603050405020304" pitchFamily="18" charset="0"/>
                </a:rPr>
                <a:t> wrapper function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4A00FF"/>
                  </a:solidFill>
                  <a:latin typeface="Times New Roman" panose="02020603050405020304" pitchFamily="18" charset="0"/>
                  <a:cs typeface="Times New Roman" panose="02020603050405020304" pitchFamily="18" charset="0"/>
                </a:rPr>
                <a:t>mymalloc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size_t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size</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err="1">
                  <a:solidFill>
                    <a:srgbClr val="000000"/>
                  </a:solidFill>
                  <a:latin typeface="Times New Roman" panose="02020603050405020304" pitchFamily="18" charset="0"/>
                  <a:cs typeface="Times New Roman" panose="02020603050405020304" pitchFamily="18" charset="0"/>
                </a:rPr>
                <a:t>malloc</a:t>
              </a:r>
              <a:r>
                <a:rPr lang="en-US" sz="2000" b="1" dirty="0">
                  <a:solidFill>
                    <a:srgbClr val="000000"/>
                  </a:solidFill>
                  <a:latin typeface="Times New Roman" panose="02020603050405020304" pitchFamily="18" charset="0"/>
                  <a:cs typeface="Times New Roman" panose="02020603050405020304" pitchFamily="18" charset="0"/>
                </a:rPr>
                <a:t>(size);</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"malloc(%d)=%p\n"</a:t>
              </a:r>
              <a:r>
                <a:rPr lang="en-US" sz="2000" b="1" dirty="0">
                  <a:solidFill>
                    <a:srgbClr val="000000"/>
                  </a:solidFill>
                  <a:latin typeface="Times New Roman" panose="02020603050405020304" pitchFamily="18" charset="0"/>
                  <a:cs typeface="Times New Roman" panose="02020603050405020304" pitchFamily="18" charset="0"/>
                </a:rPr>
                <a:t>,</a:t>
              </a:r>
              <a:r>
                <a:rPr lang="it-IT" sz="2000" b="1" dirty="0">
                  <a:solidFill>
                    <a:srgbClr val="000000"/>
                  </a:solidFill>
                  <a:latin typeface="Times New Roman" panose="02020603050405020304" pitchFamily="18" charset="0"/>
                  <a:cs typeface="Times New Roman" panose="02020603050405020304" pitchFamily="18" charset="0"/>
                </a:rPr>
                <a:t> (</a:t>
              </a:r>
              <a:r>
                <a:rPr lang="it-IT" sz="2000" b="1" dirty="0">
                  <a:solidFill>
                    <a:srgbClr val="2D961E"/>
                  </a:solidFill>
                  <a:latin typeface="Times New Roman" panose="02020603050405020304" pitchFamily="18" charset="0"/>
                  <a:cs typeface="Times New Roman" panose="02020603050405020304" pitchFamily="18" charset="0"/>
                </a:rPr>
                <a:t>int</a:t>
              </a:r>
              <a:r>
                <a:rPr lang="it-IT" sz="2000" b="1" dirty="0">
                  <a:solidFill>
                    <a:srgbClr val="000000"/>
                  </a:solidFill>
                  <a:latin typeface="Times New Roman" panose="02020603050405020304" pitchFamily="18" charset="0"/>
                  <a:cs typeface="Times New Roman" panose="02020603050405020304" pitchFamily="18" charset="0"/>
                </a:rPr>
                <a:t>)size, ptr);</a:t>
              </a:r>
            </a:p>
            <a:p>
              <a:r>
                <a:rPr lang="it-IT" sz="2000" b="1" dirty="0">
                  <a:solidFill>
                    <a:srgbClr val="000000"/>
                  </a:solidFill>
                  <a:latin typeface="Times New Roman" panose="02020603050405020304" pitchFamily="18" charset="0"/>
                  <a:cs typeface="Times New Roman" panose="02020603050405020304" pitchFamily="18" charset="0"/>
                </a:rPr>
                <a:t>    </a:t>
              </a:r>
              <a:r>
                <a:rPr lang="it-IT" sz="2000" b="1" dirty="0" err="1">
                  <a:solidFill>
                    <a:srgbClr val="C200FF"/>
                  </a:solidFill>
                  <a:latin typeface="Times New Roman" panose="02020603050405020304" pitchFamily="18" charset="0"/>
                  <a:cs typeface="Times New Roman" panose="02020603050405020304" pitchFamily="18" charset="0"/>
                </a:rPr>
                <a:t>return</a:t>
              </a:r>
              <a:r>
                <a:rPr lang="it-IT" sz="2000" b="1" dirty="0">
                  <a:solidFill>
                    <a:srgbClr val="000000"/>
                  </a:solidFill>
                  <a:latin typeface="Times New Roman" panose="02020603050405020304" pitchFamily="18" charset="0"/>
                  <a:cs typeface="Times New Roman" panose="02020603050405020304" pitchFamily="18" charset="0"/>
                </a:rPr>
                <a:t> </a:t>
              </a:r>
              <a:r>
                <a:rPr lang="it-IT" sz="2000" b="1" dirty="0" err="1">
                  <a:solidFill>
                    <a:srgbClr val="000000"/>
                  </a:solidFill>
                  <a:latin typeface="Times New Roman" panose="02020603050405020304" pitchFamily="18" charset="0"/>
                  <a:cs typeface="Times New Roman" panose="02020603050405020304" pitchFamily="18" charset="0"/>
                </a:rPr>
                <a:t>ptr</a:t>
              </a:r>
              <a:r>
                <a:rPr lang="it-IT" sz="2000" b="1" dirty="0">
                  <a:solidFill>
                    <a:srgbClr val="000000"/>
                  </a:solidFill>
                  <a:latin typeface="Times New Roman" panose="02020603050405020304" pitchFamily="18" charset="0"/>
                  <a:cs typeface="Times New Roman" panose="02020603050405020304" pitchFamily="18" charset="0"/>
                </a:rPr>
                <a:t>;</a:t>
              </a:r>
            </a:p>
            <a:p>
              <a:r>
                <a:rPr lang="it-IT" sz="2000" b="1" dirty="0">
                  <a:solidFill>
                    <a:srgbClr val="000000"/>
                  </a:solidFill>
                  <a:latin typeface="Times New Roman" panose="02020603050405020304" pitchFamily="18" charset="0"/>
                  <a:cs typeface="Times New Roman" panose="02020603050405020304" pitchFamily="18" charset="0"/>
                </a:rPr>
                <a:t>}</a:t>
              </a:r>
            </a:p>
            <a:p>
              <a:r>
                <a:rPr lang="it-IT" sz="2000" b="1" dirty="0">
                  <a:solidFill>
                    <a:srgbClr val="CB2418"/>
                  </a:solidFill>
                  <a:latin typeface="Times New Roman" panose="02020603050405020304" pitchFamily="18" charset="0"/>
                  <a:cs typeface="Times New Roman" panose="02020603050405020304" pitchFamily="18" charset="0"/>
                </a:rPr>
                <a:t>/* free </a:t>
              </a:r>
              <a:r>
                <a:rPr lang="it-IT" sz="2000" b="1" dirty="0" err="1">
                  <a:solidFill>
                    <a:srgbClr val="CB2418"/>
                  </a:solidFill>
                  <a:latin typeface="Times New Roman" panose="02020603050405020304" pitchFamily="18" charset="0"/>
                  <a:cs typeface="Times New Roman" panose="02020603050405020304" pitchFamily="18" charset="0"/>
                </a:rPr>
                <a:t>wrapper</a:t>
              </a:r>
              <a:r>
                <a:rPr lang="it-IT" sz="2000" b="1" dirty="0">
                  <a:solidFill>
                    <a:srgbClr val="CB2418"/>
                  </a:solidFill>
                  <a:latin typeface="Times New Roman" panose="02020603050405020304" pitchFamily="18" charset="0"/>
                  <a:cs typeface="Times New Roman" panose="02020603050405020304" pitchFamily="18" charset="0"/>
                </a:rPr>
                <a:t> </a:t>
              </a:r>
              <a:r>
                <a:rPr lang="it-IT" sz="2000" b="1" dirty="0" err="1">
                  <a:solidFill>
                    <a:srgbClr val="CB2418"/>
                  </a:solidFill>
                  <a:latin typeface="Times New Roman" panose="02020603050405020304" pitchFamily="18" charset="0"/>
                  <a:cs typeface="Times New Roman" panose="02020603050405020304" pitchFamily="18" charset="0"/>
                </a:rPr>
                <a:t>function</a:t>
              </a:r>
              <a:r>
                <a:rPr lang="it-IT" sz="2000" b="1" dirty="0">
                  <a:solidFill>
                    <a:srgbClr val="CB2418"/>
                  </a:solidFill>
                  <a:latin typeface="Times New Roman" panose="02020603050405020304" pitchFamily="18" charset="0"/>
                  <a:cs typeface="Times New Roman" panose="02020603050405020304" pitchFamily="18" charset="0"/>
                </a:rPr>
                <a:t> */</a:t>
              </a:r>
              <a:endParaRPr lang="it-IT" sz="2000" b="1" dirty="0">
                <a:solidFill>
                  <a:srgbClr val="000000"/>
                </a:solidFill>
                <a:latin typeface="Times New Roman" panose="02020603050405020304" pitchFamily="18" charset="0"/>
                <a:cs typeface="Times New Roman" panose="02020603050405020304" pitchFamily="18" charset="0"/>
              </a:endParaRPr>
            </a:p>
            <a:p>
              <a:r>
                <a:rPr lang="it-IT" sz="2000" b="1" dirty="0" err="1">
                  <a:solidFill>
                    <a:srgbClr val="2D961E"/>
                  </a:solidFill>
                  <a:latin typeface="Times New Roman" panose="02020603050405020304" pitchFamily="18" charset="0"/>
                  <a:cs typeface="Times New Roman" panose="02020603050405020304" pitchFamily="18" charset="0"/>
                </a:rPr>
                <a:t>void</a:t>
              </a:r>
              <a:r>
                <a:rPr lang="it-IT" sz="2000" b="1" dirty="0">
                  <a:solidFill>
                    <a:srgbClr val="000000"/>
                  </a:solidFill>
                  <a:latin typeface="Times New Roman" panose="02020603050405020304" pitchFamily="18" charset="0"/>
                  <a:cs typeface="Times New Roman" panose="02020603050405020304" pitchFamily="18" charset="0"/>
                </a:rPr>
                <a:t> </a:t>
              </a:r>
              <a:r>
                <a:rPr lang="it-IT" sz="2000" b="1" dirty="0" err="1">
                  <a:solidFill>
                    <a:srgbClr val="4A00FF"/>
                  </a:solidFill>
                  <a:latin typeface="Times New Roman" panose="02020603050405020304" pitchFamily="18" charset="0"/>
                  <a:cs typeface="Times New Roman" panose="02020603050405020304" pitchFamily="18" charset="0"/>
                </a:rPr>
                <a:t>myfree</a:t>
              </a:r>
              <a:r>
                <a:rPr lang="it-IT" sz="2000" b="1" dirty="0">
                  <a:solidFill>
                    <a:srgbClr val="000000"/>
                  </a:solidFill>
                  <a:latin typeface="Times New Roman" panose="02020603050405020304" pitchFamily="18" charset="0"/>
                  <a:cs typeface="Times New Roman" panose="02020603050405020304" pitchFamily="18" charset="0"/>
                </a:rPr>
                <a:t>(</a:t>
              </a:r>
              <a:r>
                <a:rPr lang="it-IT" sz="2000" b="1" dirty="0" err="1">
                  <a:solidFill>
                    <a:srgbClr val="2D961E"/>
                  </a:solidFill>
                  <a:latin typeface="Times New Roman" panose="02020603050405020304" pitchFamily="18" charset="0"/>
                  <a:cs typeface="Times New Roman" panose="02020603050405020304" pitchFamily="18" charset="0"/>
                </a:rPr>
                <a:t>void</a:t>
              </a:r>
              <a:r>
                <a:rPr lang="it-IT" sz="2000" b="1" dirty="0">
                  <a:solidFill>
                    <a:srgbClr val="000000"/>
                  </a:solidFill>
                  <a:latin typeface="Times New Roman" panose="02020603050405020304" pitchFamily="18" charset="0"/>
                  <a:cs typeface="Times New Roman" panose="02020603050405020304" pitchFamily="18" charset="0"/>
                </a:rPr>
                <a:t> *</a:t>
              </a:r>
              <a:r>
                <a:rPr lang="it-IT" sz="2000" b="1" dirty="0" err="1">
                  <a:solidFill>
                    <a:srgbClr val="C1651C"/>
                  </a:solidFill>
                  <a:latin typeface="Times New Roman" panose="02020603050405020304" pitchFamily="18" charset="0"/>
                  <a:cs typeface="Times New Roman" panose="02020603050405020304" pitchFamily="18" charset="0"/>
                </a:rPr>
                <a:t>ptr</a:t>
              </a:r>
              <a:r>
                <a:rPr lang="it-IT" sz="2000" b="1" dirty="0">
                  <a:solidFill>
                    <a:srgbClr val="000000"/>
                  </a:solidFill>
                  <a:latin typeface="Times New Roman" panose="02020603050405020304" pitchFamily="18" charset="0"/>
                  <a:cs typeface="Times New Roman" panose="02020603050405020304" pitchFamily="18" charset="0"/>
                </a:rPr>
                <a:t>)</a:t>
              </a:r>
            </a:p>
            <a:p>
              <a:r>
                <a:rPr lang="it-IT"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free(</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"free(%p)\n"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926492"/>
                  </a:solidFill>
                  <a:latin typeface="Times New Roman" panose="02020603050405020304" pitchFamily="18" charset="0"/>
                  <a:cs typeface="Times New Roman" panose="02020603050405020304" pitchFamily="18" charset="0"/>
                </a:rPr>
                <a:t>#</a:t>
              </a:r>
              <a:r>
                <a:rPr lang="en-US" sz="2000" b="1" dirty="0" err="1">
                  <a:solidFill>
                    <a:srgbClr val="926492"/>
                  </a:solidFill>
                  <a:latin typeface="Times New Roman" panose="02020603050405020304" pitchFamily="18" charset="0"/>
                  <a:cs typeface="Times New Roman" panose="02020603050405020304" pitchFamily="18" charset="0"/>
                </a:rPr>
                <a:t>endif</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234107" y="6320134"/>
              <a:ext cx="1678665" cy="461665"/>
            </a:xfrm>
            <a:prstGeom prst="rect">
              <a:avLst/>
            </a:prstGeom>
            <a:noFill/>
          </p:spPr>
          <p:txBody>
            <a:bodyPr wrap="none" rtlCol="0">
              <a:spAutoFit/>
            </a:bodyPr>
            <a:lstStyle/>
            <a:p>
              <a:r>
                <a:rPr lang="en-US" sz="2400" b="1" dirty="0" err="1">
                  <a:solidFill>
                    <a:srgbClr val="7F7F7F"/>
                  </a:solidFill>
                  <a:latin typeface="Times New Roman" panose="02020603050405020304" pitchFamily="18" charset="0"/>
                  <a:cs typeface="Times New Roman" panose="02020603050405020304" pitchFamily="18" charset="0"/>
                </a:rPr>
                <a:t>mymalloc.c</a:t>
              </a:r>
              <a:endParaRPr lang="en-US" sz="2400" b="1" dirty="0">
                <a:solidFill>
                  <a:srgbClr val="7F7F7F"/>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7EFE54-78A7-4D56-82D1-41A66C9828B0}"/>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a:t>编译时打桩</a:t>
            </a:r>
            <a:endParaRPr lang="en-US" dirty="0"/>
          </a:p>
        </p:txBody>
      </p:sp>
      <p:grpSp>
        <p:nvGrpSpPr>
          <p:cNvPr id="6" name="组合 5">
            <a:extLst>
              <a:ext uri="{FF2B5EF4-FFF2-40B4-BE49-F238E27FC236}">
                <a16:creationId xmlns:a16="http://schemas.microsoft.com/office/drawing/2014/main" id="{CBB9B5B6-7135-4007-80D6-65233076C913}"/>
              </a:ext>
            </a:extLst>
          </p:cNvPr>
          <p:cNvGrpSpPr/>
          <p:nvPr/>
        </p:nvGrpSpPr>
        <p:grpSpPr>
          <a:xfrm>
            <a:off x="433218" y="1352607"/>
            <a:ext cx="8579403" cy="1948459"/>
            <a:chOff x="433218" y="1352607"/>
            <a:chExt cx="8579403" cy="1948459"/>
          </a:xfrm>
        </p:grpSpPr>
        <p:sp>
          <p:nvSpPr>
            <p:cNvPr id="4" name="Rectangle 3"/>
            <p:cNvSpPr/>
            <p:nvPr/>
          </p:nvSpPr>
          <p:spPr>
            <a:xfrm>
              <a:off x="433218" y="1352607"/>
              <a:ext cx="8558382" cy="1938992"/>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2000" b="1" dirty="0">
                  <a:solidFill>
                    <a:srgbClr val="926492"/>
                  </a:solidFill>
                  <a:latin typeface="Times New Roman" panose="02020603050405020304" pitchFamily="18" charset="0"/>
                  <a:cs typeface="Times New Roman" panose="02020603050405020304" pitchFamily="18" charset="0"/>
                </a:rPr>
                <a:t>#define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4A00FF"/>
                  </a:solidFill>
                  <a:latin typeface="Times New Roman" panose="02020603050405020304" pitchFamily="18" charset="0"/>
                  <a:cs typeface="Times New Roman" panose="02020603050405020304" pitchFamily="18" charset="0"/>
                </a:rPr>
                <a:t>malloc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C1651C"/>
                  </a:solidFill>
                  <a:latin typeface="Times New Roman" panose="02020603050405020304" pitchFamily="18" charset="0"/>
                  <a:cs typeface="Times New Roman" panose="02020603050405020304" pitchFamily="18" charset="0"/>
                </a:rPr>
                <a:t>size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mymalloc</a:t>
              </a:r>
              <a:r>
                <a:rPr lang="en-US" sz="2000" b="1" dirty="0">
                  <a:solidFill>
                    <a:srgbClr val="000000"/>
                  </a:solidFill>
                  <a:latin typeface="Times New Roman" panose="02020603050405020304" pitchFamily="18" charset="0"/>
                  <a:cs typeface="Times New Roman" panose="02020603050405020304" pitchFamily="18" charset="0"/>
                </a:rPr>
                <a:t>(size)</a:t>
              </a:r>
            </a:p>
            <a:p>
              <a:r>
                <a:rPr lang="en-US" sz="2000" b="1" dirty="0">
                  <a:solidFill>
                    <a:srgbClr val="926492"/>
                  </a:solidFill>
                  <a:latin typeface="Times New Roman" panose="02020603050405020304" pitchFamily="18" charset="0"/>
                  <a:cs typeface="Times New Roman" panose="02020603050405020304" pitchFamily="18" charset="0"/>
                </a:rPr>
                <a:t>#define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free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myfree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4A00FF"/>
                  </a:solidFill>
                  <a:latin typeface="Times New Roman" panose="02020603050405020304" pitchFamily="18" charset="0"/>
                  <a:cs typeface="Times New Roman" panose="02020603050405020304" pitchFamily="18" charset="0"/>
                </a:rPr>
                <a:t>mymalloc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size_t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size</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4A00FF"/>
                  </a:solidFill>
                  <a:latin typeface="Times New Roman" panose="02020603050405020304" pitchFamily="18" charset="0"/>
                  <a:cs typeface="Times New Roman" panose="02020603050405020304" pitchFamily="18" charset="0"/>
                </a:rPr>
                <a:t>myfree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709059" y="2839401"/>
              <a:ext cx="1303562" cy="461665"/>
            </a:xfrm>
            <a:prstGeom prst="rect">
              <a:avLst/>
            </a:prstGeom>
            <a:noFill/>
          </p:spPr>
          <p:txBody>
            <a:bodyPr wrap="none" rtlCol="0">
              <a:spAutoFit/>
            </a:bodyPr>
            <a:lstStyle/>
            <a:p>
              <a:r>
                <a:rPr lang="en-US" sz="2400" b="1" dirty="0" err="1">
                  <a:solidFill>
                    <a:srgbClr val="7F7F7F"/>
                  </a:solidFill>
                  <a:latin typeface="Times New Roman" panose="02020603050405020304" pitchFamily="18" charset="0"/>
                  <a:cs typeface="Times New Roman" panose="02020603050405020304" pitchFamily="18" charset="0"/>
                </a:rPr>
                <a:t>malloc.h</a:t>
              </a:r>
              <a:endParaRPr lang="en-US" sz="2400" b="1" dirty="0">
                <a:solidFill>
                  <a:srgbClr val="7F7F7F"/>
                </a:solidFill>
                <a:latin typeface="Times New Roman" panose="02020603050405020304" pitchFamily="18" charset="0"/>
                <a:cs typeface="Times New Roman" panose="02020603050405020304" pitchFamily="18" charset="0"/>
              </a:endParaRPr>
            </a:p>
          </p:txBody>
        </p:sp>
      </p:grpSp>
      <p:sp>
        <p:nvSpPr>
          <p:cNvPr id="7" name="Rectangle 6"/>
          <p:cNvSpPr/>
          <p:nvPr/>
        </p:nvSpPr>
        <p:spPr>
          <a:xfrm>
            <a:off x="433218" y="3566402"/>
            <a:ext cx="7592093" cy="2862322"/>
          </a:xfrm>
          <a:prstGeom prst="rect">
            <a:avLst/>
          </a:prstGeom>
          <a:solidFill>
            <a:srgbClr val="E6E6E6"/>
          </a:solidFill>
          <a:ln w="28575" cap="flat" cmpd="sng" algn="ctr">
            <a:solidFill>
              <a:srgbClr val="000000"/>
            </a:solidFill>
            <a:prstDash val="solid"/>
            <a:round/>
            <a:headEnd type="none" w="med" len="med"/>
            <a:tailEnd type="none" w="med" len="med"/>
          </a:ln>
        </p:spPr>
        <p:txBody>
          <a:bodyPr wrap="square">
            <a:spAutoFit/>
          </a:bodyPr>
          <a:lstStyle/>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 make </a:t>
            </a:r>
            <a:r>
              <a:rPr lang="en-US" sz="2000" b="1" dirty="0" err="1">
                <a:latin typeface="Times New Roman" panose="02020603050405020304" pitchFamily="18" charset="0"/>
                <a:cs typeface="Times New Roman" panose="02020603050405020304" pitchFamily="18" charset="0"/>
              </a:rPr>
              <a:t>intc</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gcc</a:t>
            </a:r>
            <a:r>
              <a:rPr lang="en-US" sz="2000" dirty="0">
                <a:latin typeface="Times New Roman" panose="02020603050405020304" pitchFamily="18" charset="0"/>
                <a:cs typeface="Times New Roman" panose="02020603050405020304" pitchFamily="18" charset="0"/>
              </a:rPr>
              <a:t> -Wall </a:t>
            </a:r>
            <a:r>
              <a:rPr lang="en-US" sz="2000" b="1" dirty="0">
                <a:solidFill>
                  <a:srgbClr val="0000CC"/>
                </a:solidFill>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COMPILETIME -c </a:t>
            </a:r>
            <a:r>
              <a:rPr lang="en-US" sz="2000" dirty="0" err="1">
                <a:latin typeface="Times New Roman" panose="02020603050405020304" pitchFamily="18" charset="0"/>
                <a:cs typeface="Times New Roman" panose="02020603050405020304" pitchFamily="18" charset="0"/>
              </a:rPr>
              <a:t>mymalloc.c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gcc</a:t>
            </a:r>
            <a:r>
              <a:rPr lang="en-US" sz="2000" dirty="0">
                <a:latin typeface="Times New Roman" panose="02020603050405020304" pitchFamily="18" charset="0"/>
                <a:cs typeface="Times New Roman" panose="02020603050405020304" pitchFamily="18" charset="0"/>
              </a:rPr>
              <a:t> -Wall </a:t>
            </a:r>
            <a:r>
              <a:rPr lang="en-US" sz="2000" b="1" dirty="0">
                <a:solidFill>
                  <a:srgbClr val="0000CC"/>
                </a:solidFill>
                <a:latin typeface="Times New Roman" panose="0202060305040502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-o </a:t>
            </a:r>
            <a:r>
              <a:rPr lang="en-US" sz="2000" dirty="0" err="1">
                <a:latin typeface="Times New Roman" panose="02020603050405020304" pitchFamily="18" charset="0"/>
                <a:cs typeface="Times New Roman" panose="02020603050405020304" pitchFamily="18" charset="0"/>
              </a:rPr>
              <a:t>intc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mymalloc.o</a:t>
            </a: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 make </a:t>
            </a:r>
            <a:r>
              <a:rPr lang="en-US" sz="2000" b="1" dirty="0" err="1">
                <a:latin typeface="Times New Roman" panose="02020603050405020304" pitchFamily="18" charset="0"/>
                <a:cs typeface="Times New Roman" panose="02020603050405020304" pitchFamily="18" charset="0"/>
              </a:rPr>
              <a:t>runc</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intc</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malloc(32)=0x9ee010</a:t>
            </a:r>
          </a:p>
          <a:p>
            <a:r>
              <a:rPr lang="en-US" sz="2000" b="1" dirty="0">
                <a:latin typeface="Times New Roman" panose="02020603050405020304" pitchFamily="18" charset="0"/>
                <a:cs typeface="Times New Roman" panose="02020603050405020304" pitchFamily="18" charset="0"/>
              </a:rPr>
              <a:t>free(0x9ee010)</a:t>
            </a:r>
          </a:p>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a:t>
            </a:r>
          </a:p>
          <a:p>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39391F-42BB-49ED-8D35-FA8CD93A5539}"/>
              </a:ext>
            </a:extLst>
          </p:cNvPr>
          <p:cNvSpPr>
            <a:spLocks noGrp="1"/>
          </p:cNvSpPr>
          <p:nvPr>
            <p:ph idx="1"/>
          </p:nvPr>
        </p:nvSpPr>
        <p:spPr/>
        <p:txBody>
          <a:bodyPr/>
          <a:lstStyle/>
          <a:p>
            <a:endParaRPr lang="zh-CN" altLang="en-US"/>
          </a:p>
        </p:txBody>
      </p:sp>
      <p:sp>
        <p:nvSpPr>
          <p:cNvPr id="2" name="Title 1"/>
          <p:cNvSpPr>
            <a:spLocks noGrp="1"/>
          </p:cNvSpPr>
          <p:nvPr>
            <p:ph type="title"/>
          </p:nvPr>
        </p:nvSpPr>
        <p:spPr/>
        <p:txBody>
          <a:bodyPr/>
          <a:lstStyle/>
          <a:p>
            <a:r>
              <a:rPr lang="zh-CN" altLang="en-US"/>
              <a:t>链接时打桩</a:t>
            </a:r>
            <a:endParaRPr lang="en-US" dirty="0"/>
          </a:p>
        </p:txBody>
      </p:sp>
      <p:grpSp>
        <p:nvGrpSpPr>
          <p:cNvPr id="6" name="组合 5">
            <a:extLst>
              <a:ext uri="{FF2B5EF4-FFF2-40B4-BE49-F238E27FC236}">
                <a16:creationId xmlns:a16="http://schemas.microsoft.com/office/drawing/2014/main" id="{D3EF1EBC-9B8C-4170-9856-F74EA00D8917}"/>
              </a:ext>
            </a:extLst>
          </p:cNvPr>
          <p:cNvGrpSpPr/>
          <p:nvPr/>
        </p:nvGrpSpPr>
        <p:grpSpPr>
          <a:xfrm>
            <a:off x="415268" y="1133182"/>
            <a:ext cx="8408500" cy="5557117"/>
            <a:chOff x="415268" y="1133182"/>
            <a:chExt cx="8408500" cy="5557117"/>
          </a:xfrm>
        </p:grpSpPr>
        <p:sp>
          <p:nvSpPr>
            <p:cNvPr id="4" name="Rectangle 3"/>
            <p:cNvSpPr/>
            <p:nvPr/>
          </p:nvSpPr>
          <p:spPr>
            <a:xfrm>
              <a:off x="415268" y="1133182"/>
              <a:ext cx="8390107" cy="5538129"/>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noAutofit/>
            </a:bodyPr>
            <a:lstStyle/>
            <a:p>
              <a:r>
                <a:rPr lang="en-US" sz="2000" b="1" dirty="0">
                  <a:solidFill>
                    <a:srgbClr val="926492"/>
                  </a:solidFill>
                  <a:latin typeface="Times New Roman" panose="02020603050405020304" pitchFamily="18" charset="0"/>
                  <a:cs typeface="Times New Roman" panose="02020603050405020304" pitchFamily="18" charset="0"/>
                </a:rPr>
                <a:t>#</a:t>
              </a:r>
              <a:r>
                <a:rPr lang="en-US" sz="2000" b="1" dirty="0" err="1">
                  <a:solidFill>
                    <a:srgbClr val="926492"/>
                  </a:solidFill>
                  <a:latin typeface="Times New Roman" panose="02020603050405020304" pitchFamily="18" charset="0"/>
                  <a:cs typeface="Times New Roman" panose="02020603050405020304" pitchFamily="18" charset="0"/>
                </a:rPr>
                <a:t>ifdef</a:t>
              </a:r>
              <a:r>
                <a:rPr lang="en-US" sz="2000" b="1" dirty="0">
                  <a:solidFill>
                    <a:srgbClr val="000000"/>
                  </a:solidFill>
                  <a:latin typeface="Times New Roman" panose="02020603050405020304" pitchFamily="18" charset="0"/>
                  <a:cs typeface="Times New Roman" panose="02020603050405020304" pitchFamily="18" charset="0"/>
                </a:rPr>
                <a:t> LINKTIME</a:t>
              </a:r>
            </a:p>
            <a:p>
              <a:r>
                <a:rPr lang="en-US" sz="2000" b="1" dirty="0">
                  <a:solidFill>
                    <a:srgbClr val="926492"/>
                  </a:solidFill>
                  <a:latin typeface="Times New Roman" panose="02020603050405020304" pitchFamily="18" charset="0"/>
                  <a:cs typeface="Times New Roman" panose="02020603050405020304" pitchFamily="18" charset="0"/>
                </a:rPr>
                <a:t>#include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9D206F"/>
                  </a:solidFill>
                  <a:latin typeface="Times New Roman" panose="02020603050405020304" pitchFamily="18" charset="0"/>
                  <a:cs typeface="Times New Roman" panose="02020603050405020304" pitchFamily="18" charset="0"/>
                </a:rPr>
                <a:t>&lt;</a:t>
              </a:r>
              <a:r>
                <a:rPr lang="en-US" sz="2000" b="1" dirty="0" err="1">
                  <a:solidFill>
                    <a:srgbClr val="9D206F"/>
                  </a:solidFill>
                  <a:latin typeface="Times New Roman" panose="02020603050405020304" pitchFamily="18" charset="0"/>
                  <a:cs typeface="Times New Roman" panose="02020603050405020304" pitchFamily="18" charset="0"/>
                </a:rPr>
                <a:t>stdio.h</a:t>
              </a:r>
              <a:r>
                <a:rPr lang="en-US" sz="2000"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__</a:t>
              </a:r>
              <a:r>
                <a:rPr lang="en-US" sz="2000" b="1" dirty="0" err="1">
                  <a:solidFill>
                    <a:srgbClr val="4A00FF"/>
                  </a:solidFill>
                  <a:latin typeface="Times New Roman" panose="02020603050405020304" pitchFamily="18" charset="0"/>
                  <a:cs typeface="Times New Roman" panose="02020603050405020304" pitchFamily="18" charset="0"/>
                </a:rPr>
                <a:t>real_malloc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size_t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size</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__</a:t>
              </a:r>
              <a:r>
                <a:rPr lang="en-US" sz="2000" b="1" dirty="0" err="1">
                  <a:solidFill>
                    <a:srgbClr val="4A00FF"/>
                  </a:solidFill>
                  <a:latin typeface="Times New Roman" panose="02020603050405020304" pitchFamily="18" charset="0"/>
                  <a:cs typeface="Times New Roman" panose="02020603050405020304" pitchFamily="18" charset="0"/>
                </a:rPr>
                <a:t>real_free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CB2418"/>
                  </a:solidFill>
                  <a:latin typeface="Times New Roman" panose="02020603050405020304" pitchFamily="18" charset="0"/>
                  <a:cs typeface="Times New Roman" panose="02020603050405020304" pitchFamily="18" charset="0"/>
                </a:rPr>
                <a:t>/* </a:t>
              </a:r>
              <a:r>
                <a:rPr lang="en-US" sz="2000" b="1" dirty="0" err="1">
                  <a:solidFill>
                    <a:srgbClr val="CB2418"/>
                  </a:solidFill>
                  <a:latin typeface="Times New Roman" panose="02020603050405020304" pitchFamily="18" charset="0"/>
                  <a:cs typeface="Times New Roman" panose="02020603050405020304" pitchFamily="18" charset="0"/>
                </a:rPr>
                <a:t>malloc</a:t>
              </a:r>
              <a:r>
                <a:rPr lang="en-US" sz="2000" b="1" dirty="0">
                  <a:solidFill>
                    <a:srgbClr val="CB2418"/>
                  </a:solidFill>
                  <a:latin typeface="Times New Roman" panose="02020603050405020304" pitchFamily="18" charset="0"/>
                  <a:cs typeface="Times New Roman" panose="02020603050405020304" pitchFamily="18" charset="0"/>
                </a:rPr>
                <a:t> wrapper function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__</a:t>
              </a:r>
              <a:r>
                <a:rPr lang="en-US" sz="2000" b="1" dirty="0" err="1">
                  <a:solidFill>
                    <a:srgbClr val="4A00FF"/>
                  </a:solidFill>
                  <a:latin typeface="Times New Roman" panose="02020603050405020304" pitchFamily="18" charset="0"/>
                  <a:cs typeface="Times New Roman" panose="02020603050405020304" pitchFamily="18" charset="0"/>
                </a:rPr>
                <a:t>wrap_malloc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size_t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size</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 = __</a:t>
              </a:r>
              <a:r>
                <a:rPr lang="en-US" sz="2000" b="1" dirty="0" err="1">
                  <a:solidFill>
                    <a:srgbClr val="000000"/>
                  </a:solidFill>
                  <a:latin typeface="Times New Roman" panose="02020603050405020304" pitchFamily="18" charset="0"/>
                  <a:cs typeface="Times New Roman" panose="02020603050405020304" pitchFamily="18" charset="0"/>
                </a:rPr>
                <a:t>real_malloc</a:t>
              </a:r>
              <a:r>
                <a:rPr lang="en-US" sz="2000" b="1" dirty="0">
                  <a:solidFill>
                    <a:srgbClr val="000000"/>
                  </a:solidFill>
                  <a:latin typeface="Times New Roman" panose="02020603050405020304" pitchFamily="18" charset="0"/>
                  <a:cs typeface="Times New Roman" panose="02020603050405020304" pitchFamily="18" charset="0"/>
                </a:rPr>
                <a:t>(size); </a:t>
              </a:r>
              <a:r>
                <a:rPr lang="en-US" sz="2000" b="1" dirty="0">
                  <a:solidFill>
                    <a:srgbClr val="CB2418"/>
                  </a:solidFill>
                  <a:latin typeface="Times New Roman" panose="02020603050405020304" pitchFamily="18" charset="0"/>
                  <a:cs typeface="Times New Roman" panose="02020603050405020304" pitchFamily="18" charset="0"/>
                </a:rPr>
                <a:t>/* Call </a:t>
              </a:r>
              <a:r>
                <a:rPr lang="en-US" sz="2000" b="1" dirty="0" err="1">
                  <a:solidFill>
                    <a:srgbClr val="CB2418"/>
                  </a:solidFill>
                  <a:latin typeface="Times New Roman" panose="02020603050405020304" pitchFamily="18" charset="0"/>
                  <a:cs typeface="Times New Roman" panose="02020603050405020304" pitchFamily="18" charset="0"/>
                </a:rPr>
                <a:t>libc</a:t>
              </a:r>
              <a:r>
                <a:rPr lang="en-US" sz="2000" b="1" dirty="0">
                  <a:solidFill>
                    <a:srgbClr val="CB2418"/>
                  </a:solidFill>
                  <a:latin typeface="Times New Roman" panose="02020603050405020304" pitchFamily="18" charset="0"/>
                  <a:cs typeface="Times New Roman" panose="02020603050405020304" pitchFamily="18" charset="0"/>
                </a:rPr>
                <a:t> </a:t>
              </a:r>
              <a:r>
                <a:rPr lang="en-US" sz="2000" b="1" dirty="0" err="1">
                  <a:solidFill>
                    <a:srgbClr val="CB2418"/>
                  </a:solidFill>
                  <a:latin typeface="Times New Roman" panose="02020603050405020304" pitchFamily="18" charset="0"/>
                  <a:cs typeface="Times New Roman" panose="02020603050405020304" pitchFamily="18" charset="0"/>
                </a:rPr>
                <a:t>malloc</a:t>
              </a:r>
              <a:r>
                <a:rPr lang="en-US" sz="2000" b="1" dirty="0">
                  <a:solidFill>
                    <a:srgbClr val="CB2418"/>
                  </a:solidFill>
                  <a:latin typeface="Times New Roman" panose="02020603050405020304" pitchFamily="18" charset="0"/>
                  <a:cs typeface="Times New Roman" panose="02020603050405020304" pitchFamily="18" charset="0"/>
                </a:rPr>
                <a:t>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a:t>
              </a:r>
              <a:r>
                <a:rPr lang="en-US" sz="2000" b="1" dirty="0" err="1">
                  <a:solidFill>
                    <a:srgbClr val="9D206F"/>
                  </a:solidFill>
                  <a:latin typeface="Times New Roman" panose="02020603050405020304" pitchFamily="18" charset="0"/>
                  <a:cs typeface="Times New Roman" panose="02020603050405020304" pitchFamily="18" charset="0"/>
                </a:rPr>
                <a:t>malloc</a:t>
              </a:r>
              <a:r>
                <a:rPr lang="en-US" sz="2000" b="1" dirty="0">
                  <a:solidFill>
                    <a:srgbClr val="9D206F"/>
                  </a:solidFill>
                  <a:latin typeface="Times New Roman" panose="02020603050405020304" pitchFamily="18" charset="0"/>
                  <a:cs typeface="Times New Roman" panose="02020603050405020304" pitchFamily="18" charset="0"/>
                </a:rPr>
                <a:t>(%d) = %p\n"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)size,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return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CB2418"/>
                  </a:solidFill>
                  <a:latin typeface="Times New Roman" panose="02020603050405020304" pitchFamily="18" charset="0"/>
                  <a:cs typeface="Times New Roman" panose="02020603050405020304" pitchFamily="18" charset="0"/>
                </a:rPr>
                <a:t>/* free wrapper function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__</a:t>
              </a:r>
              <a:r>
                <a:rPr lang="en-US" sz="2000" b="1" dirty="0" err="1">
                  <a:solidFill>
                    <a:srgbClr val="4A00FF"/>
                  </a:solidFill>
                  <a:latin typeface="Times New Roman" panose="02020603050405020304" pitchFamily="18" charset="0"/>
                  <a:cs typeface="Times New Roman" panose="02020603050405020304" pitchFamily="18" charset="0"/>
                </a:rPr>
                <a:t>wrap_free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__</a:t>
              </a:r>
              <a:r>
                <a:rPr lang="en-US" sz="2000" b="1" dirty="0" err="1">
                  <a:solidFill>
                    <a:srgbClr val="000000"/>
                  </a:solidFill>
                  <a:latin typeface="Times New Roman" panose="02020603050405020304" pitchFamily="18" charset="0"/>
                  <a:cs typeface="Times New Roman" panose="02020603050405020304" pitchFamily="18" charset="0"/>
                </a:rPr>
                <a:t>real_free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 Call </a:t>
              </a:r>
              <a:r>
                <a:rPr lang="en-US" sz="2000" b="1" dirty="0" err="1">
                  <a:solidFill>
                    <a:srgbClr val="CB2418"/>
                  </a:solidFill>
                  <a:latin typeface="Times New Roman" panose="02020603050405020304" pitchFamily="18" charset="0"/>
                  <a:cs typeface="Times New Roman" panose="02020603050405020304" pitchFamily="18" charset="0"/>
                </a:rPr>
                <a:t>libc</a:t>
              </a:r>
              <a:r>
                <a:rPr lang="en-US" sz="2000" b="1" dirty="0">
                  <a:solidFill>
                    <a:srgbClr val="CB2418"/>
                  </a:solidFill>
                  <a:latin typeface="Times New Roman" panose="02020603050405020304" pitchFamily="18" charset="0"/>
                  <a:cs typeface="Times New Roman" panose="02020603050405020304" pitchFamily="18" charset="0"/>
                </a:rPr>
                <a:t> free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"free(%p)\n"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926492"/>
                  </a:solidFill>
                  <a:latin typeface="Times New Roman" panose="02020603050405020304" pitchFamily="18" charset="0"/>
                  <a:cs typeface="Times New Roman" panose="02020603050405020304" pitchFamily="18" charset="0"/>
                </a:rPr>
                <a:t>#</a:t>
              </a:r>
              <a:r>
                <a:rPr lang="en-US" sz="2000" b="1" dirty="0" err="1">
                  <a:solidFill>
                    <a:srgbClr val="926492"/>
                  </a:solidFill>
                  <a:latin typeface="Times New Roman" panose="02020603050405020304" pitchFamily="18" charset="0"/>
                  <a:cs typeface="Times New Roman" panose="02020603050405020304" pitchFamily="18" charset="0"/>
                </a:rPr>
                <a:t>endif</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45103" y="6228634"/>
              <a:ext cx="1678665" cy="461665"/>
            </a:xfrm>
            <a:prstGeom prst="rect">
              <a:avLst/>
            </a:prstGeom>
            <a:noFill/>
          </p:spPr>
          <p:txBody>
            <a:bodyPr wrap="none" rtlCol="0">
              <a:spAutoFit/>
            </a:bodyPr>
            <a:lstStyle/>
            <a:p>
              <a:r>
                <a:rPr lang="en-US" sz="2400" b="1" dirty="0" err="1">
                  <a:solidFill>
                    <a:srgbClr val="7F7F7F"/>
                  </a:solidFill>
                  <a:latin typeface="Times New Roman" panose="02020603050405020304" pitchFamily="18" charset="0"/>
                  <a:cs typeface="Times New Roman" panose="02020603050405020304" pitchFamily="18" charset="0"/>
                </a:rPr>
                <a:t>mymalloc.c</a:t>
              </a:r>
              <a:endParaRPr lang="en-US" sz="2400" b="1" dirty="0">
                <a:solidFill>
                  <a:srgbClr val="7F7F7F"/>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1" y="4114801"/>
            <a:ext cx="8915400" cy="2743200"/>
          </a:xfrm>
          <a:solidFill>
            <a:schemeClr val="bg1"/>
          </a:solidFill>
        </p:spPr>
        <p:txBody>
          <a:bodyPr/>
          <a:lstStyle/>
          <a:p>
            <a:pPr>
              <a:spcBef>
                <a:spcPts val="0"/>
              </a:spcBef>
            </a:pPr>
            <a:r>
              <a:rPr lang="en-US" dirty="0"/>
              <a:t> “-</a:t>
            </a:r>
            <a:r>
              <a:rPr lang="en-US" dirty="0" err="1"/>
              <a:t>Wl</a:t>
            </a:r>
            <a:r>
              <a:rPr lang="en-US" dirty="0"/>
              <a:t>” </a:t>
            </a:r>
            <a:r>
              <a:rPr lang="zh-CN" altLang="en-US" dirty="0"/>
              <a:t>标志将参数传递给链接器，将每个逗号替换为空格</a:t>
            </a:r>
            <a:endParaRPr lang="en-US" dirty="0"/>
          </a:p>
          <a:p>
            <a:pPr>
              <a:spcBef>
                <a:spcPts val="0"/>
              </a:spcBef>
            </a:pPr>
            <a:r>
              <a:rPr lang="en-US" dirty="0"/>
              <a:t> “--</a:t>
            </a:r>
            <a:r>
              <a:rPr lang="en-US" dirty="0" err="1"/>
              <a:t>wrap,malloc</a:t>
            </a:r>
            <a:r>
              <a:rPr lang="en-US" dirty="0"/>
              <a:t> ” </a:t>
            </a:r>
            <a:r>
              <a:rPr lang="zh-CN" altLang="en-US" dirty="0"/>
              <a:t>参数 </a:t>
            </a:r>
            <a:r>
              <a:rPr lang="zh-CN" altLang="en-US" b="0" dirty="0"/>
              <a:t>指示链接器以一种特殊的方式解析引用</a:t>
            </a:r>
            <a:r>
              <a:rPr lang="en-US" dirty="0"/>
              <a:t>:</a:t>
            </a:r>
          </a:p>
          <a:p>
            <a:pPr lvl="1">
              <a:spcBef>
                <a:spcPts val="0"/>
              </a:spcBef>
            </a:pPr>
            <a:r>
              <a:rPr lang="zh-CN" altLang="en-US" dirty="0"/>
              <a:t>将</a:t>
            </a:r>
            <a:r>
              <a:rPr lang="en-US" dirty="0"/>
              <a:t>malloc </a:t>
            </a:r>
            <a:r>
              <a:rPr lang="zh-CN" altLang="en-US" dirty="0"/>
              <a:t>的引用被解析为</a:t>
            </a:r>
            <a:r>
              <a:rPr lang="en-US" dirty="0"/>
              <a:t> __</a:t>
            </a:r>
            <a:r>
              <a:rPr lang="en-US" dirty="0" err="1"/>
              <a:t>wrap_malloc</a:t>
            </a:r>
            <a:endParaRPr lang="en-US" dirty="0"/>
          </a:p>
          <a:p>
            <a:pPr lvl="1">
              <a:spcBef>
                <a:spcPts val="0"/>
              </a:spcBef>
            </a:pPr>
            <a:r>
              <a:rPr lang="zh-CN" altLang="en-US" dirty="0"/>
              <a:t>将</a:t>
            </a:r>
            <a:r>
              <a:rPr lang="en-US" dirty="0"/>
              <a:t>__</a:t>
            </a:r>
            <a:r>
              <a:rPr lang="en-US" dirty="0" err="1"/>
              <a:t>real_malloc</a:t>
            </a:r>
            <a:r>
              <a:rPr lang="zh-CN" altLang="en-US" dirty="0"/>
              <a:t>的引用解析为</a:t>
            </a:r>
            <a:r>
              <a:rPr lang="en-US" dirty="0"/>
              <a:t> malloc</a:t>
            </a:r>
          </a:p>
        </p:txBody>
      </p:sp>
      <p:sp>
        <p:nvSpPr>
          <p:cNvPr id="2" name="Title 1"/>
          <p:cNvSpPr>
            <a:spLocks noGrp="1"/>
          </p:cNvSpPr>
          <p:nvPr>
            <p:ph type="title"/>
          </p:nvPr>
        </p:nvSpPr>
        <p:spPr/>
        <p:txBody>
          <a:bodyPr/>
          <a:lstStyle/>
          <a:p>
            <a:r>
              <a:rPr lang="zh-CN" altLang="en-US"/>
              <a:t>链接时打桩</a:t>
            </a:r>
            <a:endParaRPr lang="en-US" dirty="0"/>
          </a:p>
        </p:txBody>
      </p:sp>
      <p:sp>
        <p:nvSpPr>
          <p:cNvPr id="6" name="Rectangle 5"/>
          <p:cNvSpPr/>
          <p:nvPr/>
        </p:nvSpPr>
        <p:spPr>
          <a:xfrm>
            <a:off x="623887" y="991526"/>
            <a:ext cx="8367714" cy="2923877"/>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 make </a:t>
            </a:r>
            <a:r>
              <a:rPr lang="en-US" sz="2000" b="1" dirty="0" err="1">
                <a:latin typeface="Times New Roman" panose="02020603050405020304" pitchFamily="18" charset="0"/>
                <a:cs typeface="Times New Roman" panose="02020603050405020304" pitchFamily="18" charset="0"/>
              </a:rPr>
              <a:t>intl</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gcc</a:t>
            </a:r>
            <a:r>
              <a:rPr lang="en-US" sz="2000" dirty="0">
                <a:latin typeface="Times New Roman" panose="02020603050405020304" pitchFamily="18" charset="0"/>
                <a:cs typeface="Times New Roman" panose="02020603050405020304" pitchFamily="18" charset="0"/>
              </a:rPr>
              <a:t> -Wall </a:t>
            </a:r>
            <a:r>
              <a:rPr lang="en-US" sz="2000" b="1" dirty="0">
                <a:solidFill>
                  <a:srgbClr val="0000CC"/>
                </a:solidFill>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LINKTIME -c </a:t>
            </a:r>
            <a:r>
              <a:rPr lang="en-US" sz="2000" dirty="0" err="1">
                <a:latin typeface="Times New Roman" panose="02020603050405020304" pitchFamily="18" charset="0"/>
                <a:cs typeface="Times New Roman" panose="02020603050405020304" pitchFamily="18" charset="0"/>
              </a:rPr>
              <a:t>mymalloc.c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gcc</a:t>
            </a:r>
            <a:r>
              <a:rPr lang="en-US" sz="2000" dirty="0">
                <a:latin typeface="Times New Roman" panose="02020603050405020304" pitchFamily="18" charset="0"/>
                <a:cs typeface="Times New Roman" panose="02020603050405020304" pitchFamily="18" charset="0"/>
              </a:rPr>
              <a:t> -Wall -c </a:t>
            </a:r>
            <a:r>
              <a:rPr lang="en-US" sz="2000" dirty="0" err="1">
                <a:latin typeface="Times New Roman" panose="02020603050405020304" pitchFamily="18" charset="0"/>
                <a:cs typeface="Times New Roman" panose="02020603050405020304" pitchFamily="18" charset="0"/>
              </a:rPr>
              <a:t>int.c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gcc</a:t>
            </a:r>
            <a:r>
              <a:rPr lang="en-US" sz="2000" dirty="0">
                <a:latin typeface="Times New Roman" panose="02020603050405020304" pitchFamily="18" charset="0"/>
                <a:cs typeface="Times New Roman" panose="02020603050405020304" pitchFamily="18" charset="0"/>
              </a:rPr>
              <a:t> -Wall </a:t>
            </a:r>
            <a:r>
              <a:rPr lang="en-US" sz="2400" b="1" dirty="0">
                <a:solidFill>
                  <a:srgbClr val="0000CC"/>
                </a:solidFill>
                <a:latin typeface="Times New Roman" panose="02020603050405020304" pitchFamily="18" charset="0"/>
                <a:cs typeface="Times New Roman" panose="02020603050405020304" pitchFamily="18" charset="0"/>
              </a:rPr>
              <a:t>-</a:t>
            </a:r>
            <a:r>
              <a:rPr lang="en-US" sz="2400" b="1" i="1" dirty="0" err="1">
                <a:solidFill>
                  <a:srgbClr val="0000CC"/>
                </a:solidFill>
                <a:latin typeface="Times New Roman" panose="02020603050405020304" pitchFamily="18" charset="0"/>
                <a:cs typeface="Times New Roman" panose="02020603050405020304" pitchFamily="18" charset="0"/>
              </a:rPr>
              <a:t>Wl</a:t>
            </a:r>
            <a:r>
              <a:rPr lang="en-US" sz="2400" b="1" dirty="0">
                <a:solidFill>
                  <a:srgbClr val="0000CC"/>
                </a:solidFill>
                <a:latin typeface="Times New Roman" panose="02020603050405020304" pitchFamily="18" charset="0"/>
                <a:cs typeface="Times New Roman" panose="02020603050405020304" pitchFamily="18" charset="0"/>
              </a:rPr>
              <a:t>,--</a:t>
            </a:r>
            <a:r>
              <a:rPr lang="en-US" sz="2400" b="1" dirty="0" err="1">
                <a:solidFill>
                  <a:srgbClr val="0000CC"/>
                </a:solidFill>
                <a:latin typeface="Times New Roman" panose="02020603050405020304" pitchFamily="18" charset="0"/>
                <a:cs typeface="Times New Roman" panose="02020603050405020304" pitchFamily="18" charset="0"/>
              </a:rPr>
              <a:t>wrap,malloc</a:t>
            </a:r>
            <a:r>
              <a:rPr lang="en-US" sz="2400" b="1" dirty="0">
                <a:solidFill>
                  <a:srgbClr val="0000CC"/>
                </a:solidFill>
                <a:latin typeface="Times New Roman" panose="02020603050405020304" pitchFamily="18" charset="0"/>
                <a:cs typeface="Times New Roman" panose="02020603050405020304" pitchFamily="18" charset="0"/>
              </a:rPr>
              <a:t> -</a:t>
            </a:r>
            <a:r>
              <a:rPr lang="en-US" sz="2400" b="1" i="1" dirty="0" err="1">
                <a:solidFill>
                  <a:srgbClr val="0000CC"/>
                </a:solidFill>
                <a:latin typeface="Times New Roman" panose="02020603050405020304" pitchFamily="18" charset="0"/>
                <a:cs typeface="Times New Roman" panose="02020603050405020304" pitchFamily="18" charset="0"/>
              </a:rPr>
              <a:t>Wl</a:t>
            </a:r>
            <a:r>
              <a:rPr lang="en-US" sz="2400" b="1" dirty="0">
                <a:solidFill>
                  <a:srgbClr val="0000CC"/>
                </a:solidFill>
                <a:latin typeface="Times New Roman" panose="02020603050405020304" pitchFamily="18" charset="0"/>
                <a:cs typeface="Times New Roman" panose="02020603050405020304" pitchFamily="18" charset="0"/>
              </a:rPr>
              <a:t>,--</a:t>
            </a:r>
            <a:r>
              <a:rPr lang="en-US" sz="2400" b="1" dirty="0" err="1">
                <a:solidFill>
                  <a:srgbClr val="0000CC"/>
                </a:solidFill>
                <a:latin typeface="Times New Roman" panose="02020603050405020304" pitchFamily="18" charset="0"/>
                <a:cs typeface="Times New Roman" panose="02020603050405020304" pitchFamily="18" charset="0"/>
              </a:rPr>
              <a:t>wrap,free</a:t>
            </a:r>
            <a:r>
              <a:rPr lang="en-US" sz="2400" b="1" dirty="0">
                <a:solidFill>
                  <a:srgbClr val="0000CC"/>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 </a:t>
            </a:r>
            <a:r>
              <a:rPr lang="en-US" sz="2000" dirty="0" err="1">
                <a:latin typeface="Times New Roman" panose="02020603050405020304" pitchFamily="18" charset="0"/>
                <a:cs typeface="Times New Roman" panose="02020603050405020304" pitchFamily="18" charset="0"/>
              </a:rPr>
              <a:t>intl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mymalloc.o</a:t>
            </a: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 make </a:t>
            </a:r>
            <a:r>
              <a:rPr lang="en-US" sz="2000" b="1" dirty="0" err="1">
                <a:latin typeface="Times New Roman" panose="02020603050405020304" pitchFamily="18" charset="0"/>
                <a:cs typeface="Times New Roman" panose="02020603050405020304" pitchFamily="18" charset="0"/>
              </a:rPr>
              <a:t>runl</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intl</a:t>
            </a:r>
            <a:endParaRPr lang="en-US" sz="2000" dirty="0">
              <a:latin typeface="Times New Roman" panose="02020603050405020304" pitchFamily="18" charset="0"/>
              <a:cs typeface="Times New Roman" panose="02020603050405020304" pitchFamily="18" charset="0"/>
            </a:endParaRPr>
          </a:p>
          <a:p>
            <a:r>
              <a:rPr lang="fi-FI" sz="2000" dirty="0">
                <a:latin typeface="Times New Roman" panose="02020603050405020304" pitchFamily="18" charset="0"/>
                <a:cs typeface="Times New Roman" panose="02020603050405020304" pitchFamily="18" charset="0"/>
              </a:rPr>
              <a:t>malloc(32) = 0x18</a:t>
            </a:r>
            <a:r>
              <a:rPr lang="en-US" altLang="zh-CN" sz="2000" dirty="0">
                <a:latin typeface="Times New Roman" panose="02020603050405020304" pitchFamily="18" charset="0"/>
                <a:cs typeface="Times New Roman" panose="02020603050405020304" pitchFamily="18" charset="0"/>
              </a:rPr>
              <a:t>cf010</a:t>
            </a:r>
            <a:endParaRPr lang="fi-FI"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free(0x</a:t>
            </a:r>
            <a:r>
              <a:rPr lang="fi-FI" altLang="zh-CN" sz="2000" dirty="0">
                <a:latin typeface="Times New Roman" panose="02020603050405020304" pitchFamily="18" charset="0"/>
                <a:cs typeface="Times New Roman" panose="02020603050405020304" pitchFamily="18" charset="0"/>
              </a:rPr>
              <a:t>18</a:t>
            </a:r>
            <a:r>
              <a:rPr lang="en-US" altLang="zh-CN" sz="2000" dirty="0">
                <a:latin typeface="Times New Roman" panose="02020603050405020304" pitchFamily="18" charset="0"/>
                <a:cs typeface="Times New Roman" panose="02020603050405020304" pitchFamily="18" charset="0"/>
              </a:rPr>
              <a:t>cf010</a:t>
            </a:r>
            <a:r>
              <a:rPr lang="en-US" sz="2000" dirty="0">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633B5BE-617E-4F0E-BBF7-3724EE4752AC}"/>
              </a:ext>
            </a:extLst>
          </p:cNvPr>
          <p:cNvSpPr>
            <a:spLocks noGrp="1"/>
          </p:cNvSpPr>
          <p:nvPr>
            <p:ph type="title"/>
          </p:nvPr>
        </p:nvSpPr>
        <p:spPr/>
        <p:txBody>
          <a:bodyPr/>
          <a:lstStyle/>
          <a:p>
            <a:r>
              <a:rPr lang="zh-CN" altLang="en-US" dirty="0"/>
              <a:t>加载</a:t>
            </a:r>
            <a:r>
              <a:rPr lang="en-US" altLang="zh-CN" dirty="0"/>
              <a:t>/</a:t>
            </a:r>
            <a:r>
              <a:rPr lang="zh-CN" altLang="en-US" dirty="0"/>
              <a:t>运行时打桩</a:t>
            </a:r>
          </a:p>
        </p:txBody>
      </p:sp>
      <p:grpSp>
        <p:nvGrpSpPr>
          <p:cNvPr id="2" name="组合 1">
            <a:extLst>
              <a:ext uri="{FF2B5EF4-FFF2-40B4-BE49-F238E27FC236}">
                <a16:creationId xmlns:a16="http://schemas.microsoft.com/office/drawing/2014/main" id="{270DBB0E-7A86-47B4-8194-FDE71F5D0D09}"/>
              </a:ext>
            </a:extLst>
          </p:cNvPr>
          <p:cNvGrpSpPr/>
          <p:nvPr/>
        </p:nvGrpSpPr>
        <p:grpSpPr>
          <a:xfrm>
            <a:off x="259789" y="1052900"/>
            <a:ext cx="8655611" cy="5805100"/>
            <a:chOff x="214471" y="1052900"/>
            <a:chExt cx="8655611" cy="5805100"/>
          </a:xfrm>
        </p:grpSpPr>
        <p:sp>
          <p:nvSpPr>
            <p:cNvPr id="4" name="Rectangle 3"/>
            <p:cNvSpPr/>
            <p:nvPr/>
          </p:nvSpPr>
          <p:spPr>
            <a:xfrm>
              <a:off x="214471" y="1052900"/>
              <a:ext cx="8655611" cy="5786199"/>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b="1" dirty="0">
                  <a:solidFill>
                    <a:srgbClr val="926492"/>
                  </a:solidFill>
                  <a:latin typeface="Times New Roman" panose="02020603050405020304" pitchFamily="18" charset="0"/>
                  <a:cs typeface="Times New Roman" panose="02020603050405020304" pitchFamily="18" charset="0"/>
                </a:rPr>
                <a:t>#</a:t>
              </a:r>
              <a:r>
                <a:rPr lang="en-US" b="1" dirty="0" err="1">
                  <a:solidFill>
                    <a:srgbClr val="926492"/>
                  </a:solidFill>
                  <a:latin typeface="Times New Roman" panose="02020603050405020304" pitchFamily="18" charset="0"/>
                  <a:cs typeface="Times New Roman" panose="02020603050405020304" pitchFamily="18" charset="0"/>
                </a:rPr>
                <a:t>ifdef</a:t>
              </a:r>
              <a:r>
                <a:rPr lang="en-US" b="1" dirty="0">
                  <a:solidFill>
                    <a:srgbClr val="000000"/>
                  </a:solidFill>
                  <a:latin typeface="Times New Roman" panose="02020603050405020304" pitchFamily="18" charset="0"/>
                  <a:cs typeface="Times New Roman" panose="02020603050405020304" pitchFamily="18" charset="0"/>
                </a:rPr>
                <a:t> RUNTIME</a:t>
              </a:r>
            </a:p>
            <a:p>
              <a:r>
                <a:rPr lang="en-US" b="1" dirty="0">
                  <a:solidFill>
                    <a:srgbClr val="926492"/>
                  </a:solidFill>
                  <a:latin typeface="Times New Roman" panose="02020603050405020304" pitchFamily="18" charset="0"/>
                  <a:cs typeface="Times New Roman" panose="02020603050405020304" pitchFamily="18" charset="0"/>
                </a:rPr>
                <a:t>#define</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C1651C"/>
                  </a:solidFill>
                  <a:latin typeface="Times New Roman" panose="02020603050405020304" pitchFamily="18" charset="0"/>
                  <a:cs typeface="Times New Roman" panose="02020603050405020304" pitchFamily="18" charset="0"/>
                </a:rPr>
                <a:t>_GNU_SOURCE</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926492"/>
                  </a:solidFill>
                  <a:latin typeface="Times New Roman" panose="02020603050405020304" pitchFamily="18" charset="0"/>
                  <a:cs typeface="Times New Roman" panose="02020603050405020304" pitchFamily="18" charset="0"/>
                </a:rPr>
                <a:t>#include</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9D206F"/>
                  </a:solidFill>
                  <a:latin typeface="Times New Roman" panose="02020603050405020304" pitchFamily="18" charset="0"/>
                  <a:cs typeface="Times New Roman" panose="02020603050405020304" pitchFamily="18" charset="0"/>
                </a:rPr>
                <a:t>&lt;</a:t>
              </a:r>
              <a:r>
                <a:rPr lang="en-US" b="1" dirty="0" err="1">
                  <a:solidFill>
                    <a:srgbClr val="9D206F"/>
                  </a:solidFill>
                  <a:latin typeface="Times New Roman" panose="02020603050405020304" pitchFamily="18" charset="0"/>
                  <a:cs typeface="Times New Roman" panose="02020603050405020304" pitchFamily="18" charset="0"/>
                </a:rPr>
                <a:t>stdio.h</a:t>
              </a:r>
              <a:r>
                <a:rPr lang="en-US" b="1" dirty="0">
                  <a:solidFill>
                    <a:srgbClr val="9D206F"/>
                  </a:solidFill>
                  <a:latin typeface="Times New Roman" panose="02020603050405020304" pitchFamily="18" charset="0"/>
                  <a:cs typeface="Times New Roman" panose="02020603050405020304" pitchFamily="18" charset="0"/>
                </a:rPr>
                <a:t>&gt;</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926492"/>
                  </a:solidFill>
                  <a:latin typeface="Times New Roman" panose="02020603050405020304" pitchFamily="18" charset="0"/>
                  <a:cs typeface="Times New Roman" panose="02020603050405020304" pitchFamily="18" charset="0"/>
                </a:rPr>
                <a:t>#include</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9D206F"/>
                  </a:solidFill>
                  <a:latin typeface="Times New Roman" panose="02020603050405020304" pitchFamily="18" charset="0"/>
                  <a:cs typeface="Times New Roman" panose="02020603050405020304" pitchFamily="18" charset="0"/>
                </a:rPr>
                <a:t>&lt;</a:t>
              </a:r>
              <a:r>
                <a:rPr lang="en-US" b="1" dirty="0" err="1">
                  <a:solidFill>
                    <a:srgbClr val="9D206F"/>
                  </a:solidFill>
                  <a:latin typeface="Times New Roman" panose="02020603050405020304" pitchFamily="18" charset="0"/>
                  <a:cs typeface="Times New Roman" panose="02020603050405020304" pitchFamily="18" charset="0"/>
                </a:rPr>
                <a:t>stdlib.h</a:t>
              </a:r>
              <a:r>
                <a:rPr lang="en-US" b="1" dirty="0">
                  <a:solidFill>
                    <a:srgbClr val="9D206F"/>
                  </a:solidFill>
                  <a:latin typeface="Times New Roman" panose="02020603050405020304" pitchFamily="18" charset="0"/>
                  <a:cs typeface="Times New Roman" panose="02020603050405020304" pitchFamily="18" charset="0"/>
                </a:rPr>
                <a:t>&gt;</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926492"/>
                  </a:solidFill>
                  <a:latin typeface="Times New Roman" panose="02020603050405020304" pitchFamily="18" charset="0"/>
                  <a:cs typeface="Times New Roman" panose="02020603050405020304" pitchFamily="18" charset="0"/>
                </a:rPr>
                <a:t>#include</a:t>
              </a:r>
              <a:r>
                <a:rPr lang="en-US" b="1" dirty="0">
                  <a:solidFill>
                    <a:srgbClr val="000000"/>
                  </a:solidFill>
                  <a:latin typeface="Times New Roman" panose="02020603050405020304" pitchFamily="18" charset="0"/>
                  <a:cs typeface="Times New Roman" panose="02020603050405020304" pitchFamily="18" charset="0"/>
                </a:rPr>
                <a:t> </a:t>
              </a:r>
              <a:r>
                <a:rPr lang="en-US" b="1" dirty="0">
                  <a:solidFill>
                    <a:srgbClr val="9D206F"/>
                  </a:solidFill>
                  <a:latin typeface="Times New Roman" panose="02020603050405020304" pitchFamily="18" charset="0"/>
                  <a:cs typeface="Times New Roman" panose="02020603050405020304" pitchFamily="18" charset="0"/>
                </a:rPr>
                <a:t>&lt;</a:t>
              </a:r>
              <a:r>
                <a:rPr lang="en-US" b="1" dirty="0" err="1">
                  <a:solidFill>
                    <a:srgbClr val="9D206F"/>
                  </a:solidFill>
                  <a:latin typeface="Times New Roman" panose="02020603050405020304" pitchFamily="18" charset="0"/>
                  <a:cs typeface="Times New Roman" panose="02020603050405020304" pitchFamily="18" charset="0"/>
                </a:rPr>
                <a:t>dlfcn.h</a:t>
              </a:r>
              <a:r>
                <a:rPr lang="en-US" b="1" dirty="0">
                  <a:solidFill>
                    <a:srgbClr val="9D206F"/>
                  </a:solidFill>
                  <a:latin typeface="Times New Roman" panose="02020603050405020304" pitchFamily="18" charset="0"/>
                  <a:cs typeface="Times New Roman" panose="02020603050405020304" pitchFamily="18" charset="0"/>
                </a:rPr>
                <a:t>&gt;</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CB2418"/>
                  </a:solidFill>
                  <a:latin typeface="Times New Roman" panose="02020603050405020304" pitchFamily="18" charset="0"/>
                  <a:cs typeface="Times New Roman" panose="02020603050405020304" pitchFamily="18" charset="0"/>
                </a:rPr>
                <a:t>/* </a:t>
              </a:r>
              <a:r>
                <a:rPr lang="en-US" sz="2000" b="1" dirty="0" err="1">
                  <a:solidFill>
                    <a:srgbClr val="CB2418"/>
                  </a:solidFill>
                  <a:latin typeface="Times New Roman" panose="02020603050405020304" pitchFamily="18" charset="0"/>
                  <a:cs typeface="Times New Roman" panose="02020603050405020304" pitchFamily="18" charset="0"/>
                </a:rPr>
                <a:t>malloc</a:t>
              </a:r>
              <a:r>
                <a:rPr lang="en-US" sz="2000" b="1" dirty="0">
                  <a:solidFill>
                    <a:srgbClr val="CB2418"/>
                  </a:solidFill>
                  <a:latin typeface="Times New Roman" panose="02020603050405020304" pitchFamily="18" charset="0"/>
                  <a:cs typeface="Times New Roman" panose="02020603050405020304" pitchFamily="18" charset="0"/>
                </a:rPr>
                <a:t> wrapper function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4A00FF"/>
                  </a:solidFill>
                  <a:latin typeface="Times New Roman" panose="02020603050405020304" pitchFamily="18" charset="0"/>
                  <a:cs typeface="Times New Roman" panose="02020603050405020304" pitchFamily="18" charset="0"/>
                </a:rPr>
                <a:t>malloc</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size_t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size</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mallocp</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2D961E"/>
                  </a:solidFill>
                  <a:latin typeface="Times New Roman" panose="02020603050405020304" pitchFamily="18" charset="0"/>
                  <a:cs typeface="Times New Roman" panose="02020603050405020304" pitchFamily="18" charset="0"/>
                </a:rPr>
                <a:t>size_t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size</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2D961E"/>
                  </a:solidFill>
                  <a:latin typeface="Times New Roman" panose="02020603050405020304" pitchFamily="18" charset="0"/>
                  <a:cs typeface="Times New Roman" panose="02020603050405020304" pitchFamily="18" charset="0"/>
                </a:rPr>
                <a:t>char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1651C"/>
                  </a:solidFill>
                  <a:latin typeface="Times New Roman" panose="02020603050405020304" pitchFamily="18" charset="0"/>
                  <a:cs typeface="Times New Roman" panose="02020603050405020304" pitchFamily="18" charset="0"/>
                </a:rPr>
                <a:t>error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mallocp</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err="1">
                  <a:solidFill>
                    <a:srgbClr val="000000"/>
                  </a:solidFill>
                  <a:latin typeface="Times New Roman" panose="02020603050405020304" pitchFamily="18" charset="0"/>
                  <a:cs typeface="Times New Roman" panose="02020603050405020304" pitchFamily="18" charset="0"/>
                </a:rPr>
                <a:t>dlsym</a:t>
              </a:r>
              <a:r>
                <a:rPr lang="en-US" sz="2000" b="1" dirty="0">
                  <a:solidFill>
                    <a:srgbClr val="000000"/>
                  </a:solidFill>
                  <a:latin typeface="Times New Roman" panose="02020603050405020304" pitchFamily="18" charset="0"/>
                  <a:cs typeface="Times New Roman" panose="02020603050405020304" pitchFamily="18" charset="0"/>
                </a:rPr>
                <a:t>(RTLD_NEXT, </a:t>
              </a:r>
              <a:r>
                <a:rPr lang="en-US" sz="2000" b="1" dirty="0">
                  <a:solidFill>
                    <a:srgbClr val="9D206F"/>
                  </a:solidFill>
                  <a:latin typeface="Times New Roman" panose="02020603050405020304" pitchFamily="18" charset="0"/>
                  <a:cs typeface="Times New Roman" panose="02020603050405020304" pitchFamily="18" charset="0"/>
                </a:rPr>
                <a:t>"malloc"</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 Get </a:t>
              </a:r>
              <a:r>
                <a:rPr lang="en-US" sz="2000" b="1" dirty="0" err="1">
                  <a:solidFill>
                    <a:srgbClr val="CB2418"/>
                  </a:solidFill>
                  <a:latin typeface="Times New Roman" panose="02020603050405020304" pitchFamily="18" charset="0"/>
                  <a:cs typeface="Times New Roman" panose="02020603050405020304" pitchFamily="18" charset="0"/>
                </a:rPr>
                <a:t>addr</a:t>
              </a:r>
              <a:r>
                <a:rPr lang="en-US" sz="2000" b="1" dirty="0">
                  <a:solidFill>
                    <a:srgbClr val="CB2418"/>
                  </a:solidFill>
                  <a:latin typeface="Times New Roman" panose="02020603050405020304" pitchFamily="18" charset="0"/>
                  <a:cs typeface="Times New Roman" panose="02020603050405020304" pitchFamily="18" charset="0"/>
                </a:rPr>
                <a:t> of </a:t>
              </a:r>
              <a:r>
                <a:rPr lang="en-US" sz="2000" b="1" dirty="0" err="1">
                  <a:solidFill>
                    <a:srgbClr val="CB2418"/>
                  </a:solidFill>
                  <a:latin typeface="Times New Roman" panose="02020603050405020304" pitchFamily="18" charset="0"/>
                  <a:cs typeface="Times New Roman" panose="02020603050405020304" pitchFamily="18" charset="0"/>
                </a:rPr>
                <a:t>libc</a:t>
              </a:r>
              <a:r>
                <a:rPr lang="en-US" sz="2000" b="1" dirty="0">
                  <a:solidFill>
                    <a:srgbClr val="CB2418"/>
                  </a:solidFill>
                  <a:latin typeface="Times New Roman" panose="02020603050405020304" pitchFamily="18" charset="0"/>
                  <a:cs typeface="Times New Roman" panose="02020603050405020304" pitchFamily="18" charset="0"/>
                </a:rPr>
                <a:t> malloc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((error = </a:t>
              </a:r>
              <a:r>
                <a:rPr lang="en-US" sz="2000" b="1" dirty="0" err="1">
                  <a:solidFill>
                    <a:srgbClr val="000000"/>
                  </a:solidFill>
                  <a:latin typeface="Times New Roman" panose="02020603050405020304" pitchFamily="18" charset="0"/>
                  <a:cs typeface="Times New Roman" panose="02020603050405020304" pitchFamily="18" charset="0"/>
                </a:rPr>
                <a:t>dlerror</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2C9290"/>
                  </a:solidFill>
                  <a:latin typeface="Times New Roman" panose="02020603050405020304" pitchFamily="18" charset="0"/>
                  <a:cs typeface="Times New Roman" panose="02020603050405020304" pitchFamily="18" charset="0"/>
                </a:rPr>
                <a:t>NULL</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fputs</a:t>
              </a:r>
              <a:r>
                <a:rPr lang="en-US" sz="2000" b="1" dirty="0">
                  <a:solidFill>
                    <a:srgbClr val="000000"/>
                  </a:solidFill>
                  <a:latin typeface="Times New Roman" panose="02020603050405020304" pitchFamily="18" charset="0"/>
                  <a:cs typeface="Times New Roman" panose="02020603050405020304" pitchFamily="18" charset="0"/>
                </a:rPr>
                <a:t>(error, </a:t>
              </a:r>
              <a:r>
                <a:rPr lang="en-US" sz="2000" b="1" dirty="0" err="1">
                  <a:solidFill>
                    <a:srgbClr val="000000"/>
                  </a:solidFill>
                  <a:latin typeface="Times New Roman" panose="02020603050405020304" pitchFamily="18" charset="0"/>
                  <a:cs typeface="Times New Roman" panose="02020603050405020304" pitchFamily="18" charset="0"/>
                </a:rPr>
                <a:t>stderr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exit(1);</a:t>
              </a:r>
            </a:p>
            <a:p>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2D961E"/>
                  </a:solidFill>
                  <a:latin typeface="Times New Roman" panose="02020603050405020304" pitchFamily="18" charset="0"/>
                  <a:cs typeface="Times New Roman" panose="02020603050405020304" pitchFamily="18" charset="0"/>
                </a:rPr>
                <a:t>char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err="1">
                  <a:solidFill>
                    <a:srgbClr val="000000"/>
                  </a:solidFill>
                  <a:latin typeface="Times New Roman" panose="02020603050405020304" pitchFamily="18" charset="0"/>
                  <a:cs typeface="Times New Roman" panose="02020603050405020304" pitchFamily="18" charset="0"/>
                </a:rPr>
                <a:t>mallocp</a:t>
              </a:r>
              <a:r>
                <a:rPr lang="en-US" sz="2000" b="1" dirty="0">
                  <a:solidFill>
                    <a:srgbClr val="000000"/>
                  </a:solidFill>
                  <a:latin typeface="Times New Roman" panose="02020603050405020304" pitchFamily="18" charset="0"/>
                  <a:cs typeface="Times New Roman" panose="02020603050405020304" pitchFamily="18" charset="0"/>
                </a:rPr>
                <a:t>(size); </a:t>
              </a:r>
              <a:r>
                <a:rPr lang="en-US" sz="2000" b="1" dirty="0">
                  <a:solidFill>
                    <a:srgbClr val="CB2418"/>
                  </a:solidFill>
                  <a:latin typeface="Times New Roman" panose="02020603050405020304" pitchFamily="18" charset="0"/>
                  <a:cs typeface="Times New Roman" panose="02020603050405020304" pitchFamily="18" charset="0"/>
                </a:rPr>
                <a:t>/* Call </a:t>
              </a:r>
              <a:r>
                <a:rPr lang="en-US" sz="2000" b="1" dirty="0" err="1">
                  <a:solidFill>
                    <a:srgbClr val="CB2418"/>
                  </a:solidFill>
                  <a:latin typeface="Times New Roman" panose="02020603050405020304" pitchFamily="18" charset="0"/>
                  <a:cs typeface="Times New Roman" panose="02020603050405020304" pitchFamily="18" charset="0"/>
                </a:rPr>
                <a:t>libc</a:t>
              </a:r>
              <a:r>
                <a:rPr lang="en-US" sz="2000" b="1" dirty="0">
                  <a:solidFill>
                    <a:srgbClr val="CB2418"/>
                  </a:solidFill>
                  <a:latin typeface="Times New Roman" panose="02020603050405020304" pitchFamily="18" charset="0"/>
                  <a:cs typeface="Times New Roman" panose="02020603050405020304" pitchFamily="18" charset="0"/>
                </a:rPr>
                <a:t> </a:t>
              </a:r>
              <a:r>
                <a:rPr lang="en-US" sz="2000" b="1" dirty="0" err="1">
                  <a:solidFill>
                    <a:srgbClr val="CB2418"/>
                  </a:solidFill>
                  <a:latin typeface="Times New Roman" panose="02020603050405020304" pitchFamily="18" charset="0"/>
                  <a:cs typeface="Times New Roman" panose="02020603050405020304" pitchFamily="18" charset="0"/>
                </a:rPr>
                <a:t>malloc</a:t>
              </a:r>
              <a:r>
                <a:rPr lang="en-US" sz="2000" b="1" dirty="0">
                  <a:solidFill>
                    <a:srgbClr val="CB2418"/>
                  </a:solidFill>
                  <a:latin typeface="Times New Roman" panose="02020603050405020304" pitchFamily="18" charset="0"/>
                  <a:cs typeface="Times New Roman" panose="02020603050405020304" pitchFamily="18" charset="0"/>
                </a:rPr>
                <a:t>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a:t>
              </a:r>
              <a:r>
                <a:rPr lang="en-US" sz="2000" b="1" dirty="0" err="1">
                  <a:solidFill>
                    <a:srgbClr val="9D206F"/>
                  </a:solidFill>
                  <a:latin typeface="Times New Roman" panose="02020603050405020304" pitchFamily="18" charset="0"/>
                  <a:cs typeface="Times New Roman" panose="02020603050405020304" pitchFamily="18" charset="0"/>
                </a:rPr>
                <a:t>malloc</a:t>
              </a:r>
              <a:r>
                <a:rPr lang="en-US" sz="2000" b="1" dirty="0">
                  <a:solidFill>
                    <a:srgbClr val="9D206F"/>
                  </a:solidFill>
                  <a:latin typeface="Times New Roman" panose="02020603050405020304" pitchFamily="18" charset="0"/>
                  <a:cs typeface="Times New Roman" panose="02020603050405020304" pitchFamily="18" charset="0"/>
                </a:rPr>
                <a:t>(%d) = %p\n"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)size,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return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60228" y="6396335"/>
              <a:ext cx="1678665" cy="461665"/>
            </a:xfrm>
            <a:prstGeom prst="rect">
              <a:avLst/>
            </a:prstGeom>
            <a:noFill/>
          </p:spPr>
          <p:txBody>
            <a:bodyPr wrap="none" rtlCol="0">
              <a:spAutoFit/>
            </a:bodyPr>
            <a:lstStyle/>
            <a:p>
              <a:r>
                <a:rPr lang="en-US" sz="2400" b="1" dirty="0" err="1">
                  <a:solidFill>
                    <a:srgbClr val="7F7F7F"/>
                  </a:solidFill>
                  <a:latin typeface="Times New Roman" panose="02020603050405020304" pitchFamily="18" charset="0"/>
                  <a:cs typeface="Times New Roman" panose="02020603050405020304" pitchFamily="18" charset="0"/>
                </a:rPr>
                <a:t>mymalloc.c</a:t>
              </a:r>
              <a:endParaRPr lang="en-US" sz="2400" b="1" dirty="0">
                <a:solidFill>
                  <a:srgbClr val="7F7F7F"/>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idx="1"/>
          </p:nvPr>
        </p:nvSpPr>
        <p:spPr/>
        <p:txBody>
          <a:bodyPr/>
          <a:lstStyle/>
          <a:p>
            <a:r>
              <a:rPr lang="zh-CN" altLang="en-US" dirty="0"/>
              <a:t>理由</a:t>
            </a:r>
            <a:r>
              <a:rPr lang="en-US" dirty="0"/>
              <a:t> 2: </a:t>
            </a:r>
            <a:r>
              <a:rPr lang="zh-CN" altLang="en-US" dirty="0"/>
              <a:t>效率</a:t>
            </a:r>
            <a:endParaRPr lang="en-US" dirty="0"/>
          </a:p>
          <a:p>
            <a:endParaRPr lang="en-US" dirty="0"/>
          </a:p>
          <a:p>
            <a:pPr lvl="1"/>
            <a:r>
              <a:rPr lang="zh-CN" altLang="en-US" dirty="0"/>
              <a:t>时间</a:t>
            </a:r>
            <a:r>
              <a:rPr lang="en-US" dirty="0"/>
              <a:t>: </a:t>
            </a:r>
            <a:r>
              <a:rPr lang="zh-CN" altLang="en-US" dirty="0"/>
              <a:t>分开编译</a:t>
            </a:r>
            <a:endParaRPr lang="en-US" dirty="0"/>
          </a:p>
          <a:p>
            <a:pPr lvl="2"/>
            <a:r>
              <a:rPr lang="zh-CN" altLang="en-US" dirty="0"/>
              <a:t>更改一个源文件，编译，然后重新链接。</a:t>
            </a:r>
            <a:endParaRPr lang="en-US" dirty="0"/>
          </a:p>
          <a:p>
            <a:pPr lvl="2"/>
            <a:r>
              <a:rPr lang="zh-CN" altLang="en-US" dirty="0"/>
              <a:t>不需要重新编译其他源文件。</a:t>
            </a:r>
            <a:endParaRPr lang="en-US" dirty="0"/>
          </a:p>
          <a:p>
            <a:pPr lvl="2"/>
            <a:endParaRPr lang="en-US" dirty="0"/>
          </a:p>
          <a:p>
            <a:pPr lvl="1"/>
            <a:r>
              <a:rPr lang="zh-CN" altLang="en-US" dirty="0"/>
              <a:t>空间</a:t>
            </a:r>
            <a:r>
              <a:rPr lang="en-US" dirty="0"/>
              <a:t>: </a:t>
            </a:r>
            <a:r>
              <a:rPr lang="zh-CN" altLang="en-US" dirty="0"/>
              <a:t>库</a:t>
            </a:r>
            <a:r>
              <a:rPr lang="en-US" dirty="0"/>
              <a:t> </a:t>
            </a:r>
          </a:p>
          <a:p>
            <a:pPr lvl="2"/>
            <a:r>
              <a:rPr lang="zh-CN" altLang="en-US" dirty="0"/>
              <a:t>可以将公共函数聚合为单个文件</a:t>
            </a:r>
            <a:r>
              <a:rPr lang="en-US" dirty="0"/>
              <a:t>...</a:t>
            </a:r>
          </a:p>
          <a:p>
            <a:pPr lvl="2"/>
            <a:r>
              <a:rPr lang="zh-CN" altLang="en-US" dirty="0"/>
              <a:t>而可执行文件和运行内存映像</a:t>
            </a:r>
            <a:r>
              <a:rPr lang="zh-CN" altLang="en-US" dirty="0">
                <a:solidFill>
                  <a:srgbClr val="0000CC"/>
                </a:solidFill>
              </a:rPr>
              <a:t>只包含它们实际使用的函数</a:t>
            </a:r>
            <a:r>
              <a:rPr lang="zh-CN" altLang="en-US" dirty="0"/>
              <a:t>的代码</a:t>
            </a:r>
            <a:r>
              <a:rPr lang="en-US" dirty="0"/>
              <a:t>.</a:t>
            </a:r>
          </a:p>
          <a:p>
            <a:pPr lvl="3"/>
            <a:endParaRPr lang="en-US" dirty="0"/>
          </a:p>
          <a:p>
            <a:endParaRPr lang="en-US" dirty="0"/>
          </a:p>
        </p:txBody>
      </p:sp>
      <p:sp>
        <p:nvSpPr>
          <p:cNvPr id="281602" name="Rectangle 2"/>
          <p:cNvSpPr>
            <a:spLocks noGrp="1" noChangeArrowheads="1"/>
          </p:cNvSpPr>
          <p:nvPr>
            <p:ph type="title"/>
          </p:nvPr>
        </p:nvSpPr>
        <p:spPr/>
        <p:txBody>
          <a:bodyPr/>
          <a:lstStyle/>
          <a:p>
            <a:r>
              <a:rPr lang="zh-CN" altLang="en-US" dirty="0"/>
              <a:t>为什么用链接器</a:t>
            </a:r>
            <a:r>
              <a:rPr lang="en-US" altLang="zh-CN" dirty="0"/>
              <a:t>?</a:t>
            </a:r>
            <a:r>
              <a:rPr lang="en-US" dirty="0"/>
              <a:t>(</a:t>
            </a:r>
            <a:r>
              <a:rPr lang="en-US" dirty="0" err="1"/>
              <a:t>cont</a:t>
            </a:r>
            <a:r>
              <a:rPr lang="en-US" dirty="0"/>
              <a: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4491B0-7AFC-4F6A-8602-D24C4676CC48}"/>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grpSp>
        <p:nvGrpSpPr>
          <p:cNvPr id="5" name="组合 4">
            <a:extLst>
              <a:ext uri="{FF2B5EF4-FFF2-40B4-BE49-F238E27FC236}">
                <a16:creationId xmlns:a16="http://schemas.microsoft.com/office/drawing/2014/main" id="{1A276FB4-A4D0-41CC-B9A1-2771D5DF9354}"/>
              </a:ext>
            </a:extLst>
          </p:cNvPr>
          <p:cNvGrpSpPr/>
          <p:nvPr/>
        </p:nvGrpSpPr>
        <p:grpSpPr>
          <a:xfrm>
            <a:off x="344783" y="1133182"/>
            <a:ext cx="8443924" cy="5659835"/>
            <a:chOff x="344783" y="1133182"/>
            <a:chExt cx="8443924" cy="5659835"/>
          </a:xfrm>
        </p:grpSpPr>
        <p:sp>
          <p:nvSpPr>
            <p:cNvPr id="4" name="Rectangle 3"/>
            <p:cNvSpPr/>
            <p:nvPr/>
          </p:nvSpPr>
          <p:spPr>
            <a:xfrm>
              <a:off x="344783" y="1133182"/>
              <a:ext cx="8391832" cy="5632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2000" b="1" dirty="0">
                  <a:solidFill>
                    <a:srgbClr val="CB2418"/>
                  </a:solidFill>
                  <a:latin typeface="Times New Roman" panose="02020603050405020304" pitchFamily="18" charset="0"/>
                  <a:cs typeface="Times New Roman" panose="02020603050405020304" pitchFamily="18" charset="0"/>
                </a:rPr>
                <a:t>/* free wrapper function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free</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C1651C"/>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void</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freep</a:t>
              </a:r>
              <a:r>
                <a:rPr lang="fi-FI" sz="2000" b="1" dirty="0" err="1">
                  <a:solidFill>
                    <a:srgbClr val="000000"/>
                  </a:solidFill>
                  <a:latin typeface="Times New Roman" panose="02020603050405020304" pitchFamily="18" charset="0"/>
                  <a:cs typeface="Times New Roman" panose="02020603050405020304" pitchFamily="18" charset="0"/>
                </a:rPr>
                <a:t>)(</a:t>
              </a:r>
              <a:r>
                <a:rPr lang="fi-FI" sz="2000" b="1" dirty="0" err="1">
                  <a:solidFill>
                    <a:srgbClr val="2D961E"/>
                  </a:solidFill>
                  <a:latin typeface="Times New Roman" panose="02020603050405020304" pitchFamily="18" charset="0"/>
                  <a:cs typeface="Times New Roman" panose="02020603050405020304" pitchFamily="18" charset="0"/>
                </a:rPr>
                <a:t>void</a:t>
              </a:r>
              <a:r>
                <a:rPr lang="fi-FI" sz="2000" b="1" dirty="0">
                  <a:solidFill>
                    <a:srgbClr val="000000"/>
                  </a:solidFill>
                  <a:latin typeface="Times New Roman" panose="02020603050405020304" pitchFamily="18" charset="0"/>
                  <a:cs typeface="Times New Roman" panose="02020603050405020304" pitchFamily="18" charset="0"/>
                </a:rPr>
                <a:t> *) = </a:t>
              </a:r>
              <a:r>
                <a:rPr lang="fi-FI" sz="2000" b="1" dirty="0">
                  <a:solidFill>
                    <a:srgbClr val="2C9290"/>
                  </a:solidFill>
                  <a:latin typeface="Times New Roman" panose="02020603050405020304" pitchFamily="18" charset="0"/>
                  <a:cs typeface="Times New Roman" panose="02020603050405020304" pitchFamily="18" charset="0"/>
                </a:rPr>
                <a:t>NULL</a:t>
              </a:r>
              <a:r>
                <a:rPr lang="fi-FI"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char</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error</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is-IS" sz="2000" b="1" dirty="0">
                  <a:solidFill>
                    <a:srgbClr val="000000"/>
                  </a:solidFill>
                  <a:latin typeface="Times New Roman" panose="02020603050405020304" pitchFamily="18" charset="0"/>
                  <a:cs typeface="Times New Roman" panose="02020603050405020304" pitchFamily="18" charset="0"/>
                </a:rPr>
                <a:t>        </a:t>
              </a:r>
              <a:r>
                <a:rPr lang="is-IS" sz="2000" b="1" dirty="0">
                  <a:solidFill>
                    <a:srgbClr val="C200FF"/>
                  </a:solidFill>
                  <a:latin typeface="Times New Roman" panose="02020603050405020304" pitchFamily="18" charset="0"/>
                  <a:cs typeface="Times New Roman" panose="02020603050405020304" pitchFamily="18" charset="0"/>
                </a:rPr>
                <a:t>return</a:t>
              </a:r>
              <a:r>
                <a:rPr lang="is-IS" sz="2000" b="1" dirty="0">
                  <a:solidFill>
                    <a:srgbClr val="000000"/>
                  </a:solidFill>
                  <a:latin typeface="Times New Roman" panose="02020603050405020304" pitchFamily="18" charset="0"/>
                  <a:cs typeface="Times New Roman" panose="02020603050405020304" pitchFamily="18" charset="0"/>
                </a:rPr>
                <a:t>;</a:t>
              </a:r>
            </a:p>
            <a:p>
              <a:endParaRPr lang="is-I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freep</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err="1">
                  <a:solidFill>
                    <a:srgbClr val="000000"/>
                  </a:solidFill>
                  <a:latin typeface="Times New Roman" panose="02020603050405020304" pitchFamily="18" charset="0"/>
                  <a:cs typeface="Times New Roman" panose="02020603050405020304" pitchFamily="18" charset="0"/>
                </a:rPr>
                <a:t>dlsym</a:t>
              </a:r>
              <a:r>
                <a:rPr lang="en-US" sz="2000" b="1" dirty="0">
                  <a:solidFill>
                    <a:srgbClr val="000000"/>
                  </a:solidFill>
                  <a:latin typeface="Times New Roman" panose="02020603050405020304" pitchFamily="18" charset="0"/>
                  <a:cs typeface="Times New Roman" panose="02020603050405020304" pitchFamily="18" charset="0"/>
                </a:rPr>
                <a:t>(RTLD_NEXT, </a:t>
              </a:r>
              <a:r>
                <a:rPr lang="en-US" sz="2000" b="1" dirty="0">
                  <a:solidFill>
                    <a:srgbClr val="9D206F"/>
                  </a:solidFill>
                  <a:latin typeface="Times New Roman" panose="02020603050405020304" pitchFamily="18" charset="0"/>
                  <a:cs typeface="Times New Roman" panose="02020603050405020304" pitchFamily="18" charset="0"/>
                </a:rPr>
                <a:t>"free"</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 Get address of </a:t>
              </a:r>
              <a:r>
                <a:rPr lang="en-US" sz="2000" b="1" dirty="0" err="1">
                  <a:solidFill>
                    <a:srgbClr val="CB2418"/>
                  </a:solidFill>
                  <a:latin typeface="Times New Roman" panose="02020603050405020304" pitchFamily="18" charset="0"/>
                  <a:cs typeface="Times New Roman" panose="02020603050405020304" pitchFamily="18" charset="0"/>
                </a:rPr>
                <a:t>libc</a:t>
              </a:r>
              <a:r>
                <a:rPr lang="en-US" sz="2000" b="1" dirty="0">
                  <a:solidFill>
                    <a:srgbClr val="CB2418"/>
                  </a:solidFill>
                  <a:latin typeface="Times New Roman" panose="02020603050405020304" pitchFamily="18" charset="0"/>
                  <a:cs typeface="Times New Roman" panose="02020603050405020304" pitchFamily="18" charset="0"/>
                </a:rPr>
                <a:t> free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((error = </a:t>
              </a:r>
              <a:r>
                <a:rPr lang="en-US" sz="2000" b="1" dirty="0" err="1">
                  <a:solidFill>
                    <a:srgbClr val="000000"/>
                  </a:solidFill>
                  <a:latin typeface="Times New Roman" panose="02020603050405020304" pitchFamily="18" charset="0"/>
                  <a:cs typeface="Times New Roman" panose="02020603050405020304" pitchFamily="18" charset="0"/>
                </a:rPr>
                <a:t>dlerror</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2C9290"/>
                  </a:solidFill>
                  <a:latin typeface="Times New Roman" panose="02020603050405020304" pitchFamily="18" charset="0"/>
                  <a:cs typeface="Times New Roman" panose="02020603050405020304" pitchFamily="18" charset="0"/>
                </a:rPr>
                <a:t>NULL</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fputs</a:t>
              </a:r>
              <a:r>
                <a:rPr lang="en-US" sz="2000" b="1" dirty="0">
                  <a:solidFill>
                    <a:srgbClr val="000000"/>
                  </a:solidFill>
                  <a:latin typeface="Times New Roman" panose="02020603050405020304" pitchFamily="18" charset="0"/>
                  <a:cs typeface="Times New Roman" panose="02020603050405020304" pitchFamily="18" charset="0"/>
                </a:rPr>
                <a:t>(error, </a:t>
              </a:r>
              <a:r>
                <a:rPr lang="en-US" sz="2000" b="1" dirty="0" err="1">
                  <a:solidFill>
                    <a:srgbClr val="000000"/>
                  </a:solidFill>
                  <a:latin typeface="Times New Roman" panose="02020603050405020304" pitchFamily="18" charset="0"/>
                  <a:cs typeface="Times New Roman" panose="02020603050405020304" pitchFamily="18" charset="0"/>
                </a:rPr>
                <a:t>stderr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exit(1);</a:t>
              </a:r>
            </a:p>
            <a:p>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freep</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B2418"/>
                  </a:solidFill>
                  <a:latin typeface="Times New Roman" panose="02020603050405020304" pitchFamily="18" charset="0"/>
                  <a:cs typeface="Times New Roman" panose="02020603050405020304" pitchFamily="18" charset="0"/>
                </a:rPr>
                <a:t>/* Call </a:t>
              </a:r>
              <a:r>
                <a:rPr lang="en-US" sz="2000" b="1" dirty="0" err="1">
                  <a:solidFill>
                    <a:srgbClr val="CB2418"/>
                  </a:solidFill>
                  <a:latin typeface="Times New Roman" panose="02020603050405020304" pitchFamily="18" charset="0"/>
                  <a:cs typeface="Times New Roman" panose="02020603050405020304" pitchFamily="18" charset="0"/>
                </a:rPr>
                <a:t>libc</a:t>
              </a:r>
              <a:r>
                <a:rPr lang="en-US" sz="2000" b="1" dirty="0">
                  <a:solidFill>
                    <a:srgbClr val="CB2418"/>
                  </a:solidFill>
                  <a:latin typeface="Times New Roman" panose="02020603050405020304" pitchFamily="18" charset="0"/>
                  <a:cs typeface="Times New Roman" panose="02020603050405020304" pitchFamily="18" charset="0"/>
                </a:rPr>
                <a:t> free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"free(%p)\n"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ptr</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926492"/>
                  </a:solidFill>
                  <a:latin typeface="Times New Roman" panose="02020603050405020304" pitchFamily="18" charset="0"/>
                  <a:cs typeface="Times New Roman" panose="02020603050405020304" pitchFamily="18" charset="0"/>
                </a:rPr>
                <a:t>#</a:t>
              </a:r>
              <a:r>
                <a:rPr lang="en-US" sz="2000" b="1" dirty="0" err="1">
                  <a:solidFill>
                    <a:srgbClr val="926492"/>
                  </a:solidFill>
                  <a:latin typeface="Times New Roman" panose="02020603050405020304" pitchFamily="18" charset="0"/>
                  <a:cs typeface="Times New Roman" panose="02020603050405020304" pitchFamily="18" charset="0"/>
                </a:rPr>
                <a:t>endif</a:t>
              </a:r>
              <a:endParaRPr lang="en-US"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110042" y="6331352"/>
              <a:ext cx="1678665" cy="461665"/>
            </a:xfrm>
            <a:prstGeom prst="rect">
              <a:avLst/>
            </a:prstGeom>
            <a:noFill/>
          </p:spPr>
          <p:txBody>
            <a:bodyPr wrap="none" rtlCol="0">
              <a:spAutoFit/>
            </a:bodyPr>
            <a:lstStyle/>
            <a:p>
              <a:r>
                <a:rPr lang="en-US" altLang="zh-CN" sz="2400" b="1" dirty="0" err="1">
                  <a:solidFill>
                    <a:srgbClr val="7F7F7F"/>
                  </a:solidFill>
                  <a:latin typeface="Times New Roman" panose="02020603050405020304" pitchFamily="18" charset="0"/>
                  <a:cs typeface="Times New Roman" panose="02020603050405020304" pitchFamily="18" charset="0"/>
                </a:rPr>
                <a:t>mymalloc.c</a:t>
              </a:r>
              <a:endParaRPr lang="en-US" altLang="zh-CN" sz="2400" b="1" dirty="0">
                <a:solidFill>
                  <a:srgbClr val="7F7F7F"/>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5704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4074855"/>
            <a:ext cx="8363665" cy="954346"/>
          </a:xfrm>
        </p:spPr>
        <p:txBody>
          <a:bodyPr/>
          <a:lstStyle/>
          <a:p>
            <a:r>
              <a:rPr lang="en-US" altLang="zh-CN" sz="2400" dirty="0"/>
              <a:t>LD_PRELOAD</a:t>
            </a:r>
            <a:r>
              <a:rPr lang="zh-CN" altLang="en-US" sz="2400" dirty="0"/>
              <a:t>环境变量告诉动态链接器，首先查看</a:t>
            </a:r>
            <a:r>
              <a:rPr lang="en-US" altLang="zh-CN" sz="2400" dirty="0"/>
              <a:t>mymalloc.so</a:t>
            </a:r>
            <a:r>
              <a:rPr lang="zh-CN" altLang="en-US" sz="2400" dirty="0"/>
              <a:t>，解析尚未解析的符号引用</a:t>
            </a:r>
            <a:r>
              <a:rPr lang="en-US" sz="2400" dirty="0"/>
              <a:t>(</a:t>
            </a:r>
            <a:r>
              <a:rPr lang="zh-CN" altLang="en-US" sz="2400" dirty="0"/>
              <a:t>例如</a:t>
            </a:r>
            <a:r>
              <a:rPr lang="en-US" altLang="zh-CN" sz="2400" dirty="0"/>
              <a:t>malloc) </a:t>
            </a:r>
            <a:r>
              <a:rPr lang="zh-CN" altLang="en-US" sz="2400" dirty="0"/>
              <a:t>。</a:t>
            </a:r>
            <a:endParaRPr lang="en-US" sz="2400" dirty="0"/>
          </a:p>
        </p:txBody>
      </p:sp>
      <p:sp>
        <p:nvSpPr>
          <p:cNvPr id="2" name="Title 1"/>
          <p:cNvSpPr>
            <a:spLocks noGrp="1"/>
          </p:cNvSpPr>
          <p:nvPr>
            <p:ph type="title"/>
          </p:nvPr>
        </p:nvSpPr>
        <p:spPr/>
        <p:txBody>
          <a:bodyPr/>
          <a:lstStyle/>
          <a:p>
            <a:r>
              <a:rPr lang="zh-CN" altLang="en-US" dirty="0"/>
              <a:t>加载</a:t>
            </a:r>
            <a:r>
              <a:rPr lang="en-US" altLang="zh-CN" dirty="0"/>
              <a:t>/</a:t>
            </a:r>
            <a:r>
              <a:rPr lang="zh-CN" altLang="en-US" dirty="0"/>
              <a:t>运行时打桩</a:t>
            </a:r>
            <a:endParaRPr lang="en-US" dirty="0"/>
          </a:p>
        </p:txBody>
      </p:sp>
      <p:sp>
        <p:nvSpPr>
          <p:cNvPr id="6" name="Rectangle 5"/>
          <p:cNvSpPr/>
          <p:nvPr/>
        </p:nvSpPr>
        <p:spPr>
          <a:xfrm>
            <a:off x="990600" y="1971999"/>
            <a:ext cx="7769940" cy="1938992"/>
          </a:xfrm>
          <a:prstGeom prst="rect">
            <a:avLst/>
          </a:prstGeom>
          <a:solidFill>
            <a:srgbClr val="E6E6E6"/>
          </a:solidFill>
          <a:ln w="28575" cap="flat" cmpd="sng" algn="ctr">
            <a:solidFill>
              <a:schemeClr val="tx1"/>
            </a:solidFill>
            <a:prstDash val="solid"/>
            <a:round/>
            <a:headEnd type="none" w="med" len="med"/>
            <a:tailEnd type="none" w="med" len="med"/>
          </a:ln>
        </p:spPr>
        <p:txBody>
          <a:bodyPr wrap="square">
            <a:spAutoFit/>
          </a:bodyPr>
          <a:lstStyle/>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 make </a:t>
            </a:r>
            <a:r>
              <a:rPr lang="en-US" sz="2000" b="1" dirty="0" err="1">
                <a:latin typeface="Times New Roman" panose="02020603050405020304" pitchFamily="18" charset="0"/>
                <a:cs typeface="Times New Roman" panose="02020603050405020304" pitchFamily="18" charset="0"/>
              </a:rPr>
              <a:t>intr</a:t>
            </a:r>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 make </a:t>
            </a:r>
            <a:r>
              <a:rPr lang="en-US" sz="2000" b="1" dirty="0" err="1">
                <a:latin typeface="Times New Roman" panose="02020603050405020304" pitchFamily="18" charset="0"/>
                <a:cs typeface="Times New Roman" panose="02020603050405020304" pitchFamily="18" charset="0"/>
              </a:rPr>
              <a:t>runr</a:t>
            </a:r>
            <a:endParaRPr lang="en-US" sz="2000" b="1" dirty="0">
              <a:latin typeface="Times New Roman" panose="02020603050405020304" pitchFamily="18" charset="0"/>
              <a:cs typeface="Times New Roman" panose="02020603050405020304" pitchFamily="18" charset="0"/>
            </a:endParaRPr>
          </a:p>
          <a:p>
            <a:r>
              <a:rPr lang="fi-FI" sz="2000" b="0" dirty="0">
                <a:latin typeface="Times New Roman" panose="02020603050405020304" pitchFamily="18" charset="0"/>
                <a:cs typeface="Times New Roman" panose="02020603050405020304" pitchFamily="18" charset="0"/>
              </a:rPr>
              <a:t>malloc(32) = 0xe60010</a:t>
            </a:r>
          </a:p>
          <a:p>
            <a:r>
              <a:rPr lang="en-US" sz="2000" b="0" dirty="0">
                <a:latin typeface="Times New Roman" panose="02020603050405020304" pitchFamily="18" charset="0"/>
                <a:cs typeface="Times New Roman" panose="02020603050405020304" pitchFamily="18" charset="0"/>
              </a:rPr>
              <a:t>free(0xe60010)</a:t>
            </a:r>
          </a:p>
          <a:p>
            <a:r>
              <a:rPr lang="en-US" sz="2000" b="1" dirty="0" err="1">
                <a:latin typeface="Times New Roman" panose="02020603050405020304" pitchFamily="18" charset="0"/>
                <a:cs typeface="Times New Roman" panose="02020603050405020304" pitchFamily="18" charset="0"/>
              </a:rPr>
              <a:t>linux</a:t>
            </a:r>
            <a:r>
              <a:rPr lang="en-US" sz="2000" b="1" dirty="0">
                <a:latin typeface="Times New Roman" panose="02020603050405020304" pitchFamily="18" charset="0"/>
                <a:cs typeface="Times New Roman" panose="02020603050405020304" pitchFamily="18" charset="0"/>
              </a:rPr>
              <a:t>&gt;</a:t>
            </a:r>
            <a:r>
              <a:rPr lang="en-US" altLang="zh-CN" sz="2000" b="1" dirty="0">
                <a:solidFill>
                  <a:srgbClr val="0000CC"/>
                </a:solidFill>
                <a:latin typeface="Times New Roman" panose="02020603050405020304" pitchFamily="18" charset="0"/>
                <a:cs typeface="Times New Roman" panose="02020603050405020304" pitchFamily="18" charset="0"/>
              </a:rPr>
              <a:t> LD_PRELOAD=</a:t>
            </a:r>
            <a:r>
              <a:rPr lang="en-US" altLang="zh-CN" sz="2000" dirty="0">
                <a:latin typeface="Times New Roman" panose="02020603050405020304" pitchFamily="18" charset="0"/>
                <a:cs typeface="Times New Roman" panose="02020603050405020304" pitchFamily="18" charset="0"/>
              </a:rPr>
              <a:t>"</a:t>
            </a:r>
            <a:r>
              <a:rPr lang="en-US" altLang="zh-CN" sz="2000" b="1" dirty="0">
                <a:solidFill>
                  <a:srgbClr val="0000CC"/>
                </a:solidFill>
                <a:latin typeface="Times New Roman" panose="02020603050405020304" pitchFamily="18" charset="0"/>
                <a:cs typeface="Times New Roman" panose="02020603050405020304" pitchFamily="18" charset="0"/>
              </a:rPr>
              <a:t>./mymalloc.so</a:t>
            </a:r>
            <a:r>
              <a:rPr lang="en-US" altLang="zh-CN" sz="2000" dirty="0">
                <a:latin typeface="Times New Roman" panose="02020603050405020304" pitchFamily="18" charset="0"/>
                <a:cs typeface="Times New Roman" panose="02020603050405020304" pitchFamily="18" charset="0"/>
              </a:rPr>
              <a:t>"</a:t>
            </a:r>
            <a:r>
              <a:rPr lang="en-US" altLang="zh-CN" sz="2000" b="1" dirty="0">
                <a:solidFill>
                  <a:srgbClr val="0000CC"/>
                </a:solidFill>
                <a:latin typeface="Times New Roman" panose="02020603050405020304" pitchFamily="18" charset="0"/>
                <a:cs typeface="Times New Roman" panose="02020603050405020304" pitchFamily="18" charset="0"/>
              </a:rPr>
              <a:t>   /</a:t>
            </a:r>
            <a:r>
              <a:rPr lang="en-US" altLang="zh-CN" sz="2000" b="1" dirty="0" err="1">
                <a:solidFill>
                  <a:srgbClr val="0000CC"/>
                </a:solidFill>
                <a:latin typeface="Times New Roman" panose="02020603050405020304" pitchFamily="18" charset="0"/>
                <a:cs typeface="Times New Roman" panose="02020603050405020304" pitchFamily="18" charset="0"/>
              </a:rPr>
              <a:t>usr</a:t>
            </a:r>
            <a:r>
              <a:rPr lang="en-US" altLang="zh-CN" sz="2000" b="1" dirty="0">
                <a:solidFill>
                  <a:srgbClr val="0000CC"/>
                </a:solidFill>
                <a:latin typeface="Times New Roman" panose="02020603050405020304" pitchFamily="18" charset="0"/>
                <a:cs typeface="Times New Roman" panose="02020603050405020304" pitchFamily="18" charset="0"/>
              </a:rPr>
              <a:t>/bin/uptime</a:t>
            </a:r>
          </a:p>
          <a:p>
            <a:r>
              <a:rPr lang="en-US" sz="2000" b="1" dirty="0">
                <a:solidFill>
                  <a:srgbClr val="0000CC"/>
                </a:solidFill>
                <a:latin typeface="Times New Roman" panose="02020603050405020304" pitchFamily="18" charset="0"/>
                <a:cs typeface="Times New Roman" panose="02020603050405020304" pitchFamily="18" charset="0"/>
              </a:rPr>
              <a:t>....</a:t>
            </a:r>
          </a:p>
        </p:txBody>
      </p:sp>
      <p:sp>
        <p:nvSpPr>
          <p:cNvPr id="4" name="对话气泡: 圆角矩形 3">
            <a:extLst>
              <a:ext uri="{FF2B5EF4-FFF2-40B4-BE49-F238E27FC236}">
                <a16:creationId xmlns:a16="http://schemas.microsoft.com/office/drawing/2014/main" id="{84B52E33-25A8-4F55-BF9F-516C6A975DCE}"/>
              </a:ext>
            </a:extLst>
          </p:cNvPr>
          <p:cNvSpPr/>
          <p:nvPr/>
        </p:nvSpPr>
        <p:spPr bwMode="auto">
          <a:xfrm>
            <a:off x="1447800" y="1128067"/>
            <a:ext cx="7620000" cy="762000"/>
          </a:xfrm>
          <a:prstGeom prst="wedgeRoundRectCallout">
            <a:avLst>
              <a:gd name="adj1" fmla="val -39829"/>
              <a:gd name="adj2" fmla="val 74914"/>
              <a:gd name="adj3" fmla="val 16667"/>
            </a:avLst>
          </a:prstGeom>
          <a:solidFill>
            <a:schemeClr val="accent1">
              <a:lumMod val="20000"/>
              <a:lumOff val="80000"/>
            </a:schemeClr>
          </a:solidFill>
          <a:ln w="25400" cap="flat" cmpd="sng" algn="ctr">
            <a:solidFill>
              <a:srgbClr val="CC0000"/>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r>
              <a:rPr lang="en-US" altLang="zh-CN" sz="2000" b="1" dirty="0" err="1">
                <a:latin typeface="Times New Roman" panose="02020603050405020304" pitchFamily="18" charset="0"/>
                <a:cs typeface="Times New Roman" panose="02020603050405020304" pitchFamily="18" charset="0"/>
              </a:rPr>
              <a:t>gcc</a:t>
            </a:r>
            <a:r>
              <a:rPr lang="en-US" altLang="zh-CN" sz="2000" b="1" dirty="0">
                <a:latin typeface="Times New Roman" panose="02020603050405020304" pitchFamily="18" charset="0"/>
                <a:cs typeface="Times New Roman" panose="02020603050405020304" pitchFamily="18" charset="0"/>
              </a:rPr>
              <a:t> -Wall -DRUNTIME </a:t>
            </a:r>
            <a:r>
              <a:rPr lang="en-US" altLang="zh-CN" sz="2000" b="1" dirty="0">
                <a:solidFill>
                  <a:srgbClr val="0000CC"/>
                </a:solidFill>
                <a:latin typeface="Times New Roman" panose="02020603050405020304" pitchFamily="18" charset="0"/>
                <a:cs typeface="Times New Roman" panose="02020603050405020304" pitchFamily="18" charset="0"/>
              </a:rPr>
              <a:t>-shared -</a:t>
            </a:r>
            <a:r>
              <a:rPr lang="en-US" altLang="zh-CN" sz="2000" b="1" dirty="0" err="1">
                <a:solidFill>
                  <a:srgbClr val="0000CC"/>
                </a:solidFill>
                <a:latin typeface="Times New Roman" panose="02020603050405020304" pitchFamily="18" charset="0"/>
                <a:cs typeface="Times New Roman" panose="02020603050405020304" pitchFamily="18" charset="0"/>
              </a:rPr>
              <a:t>fpic</a:t>
            </a:r>
            <a:r>
              <a:rPr lang="en-US" altLang="zh-CN" sz="2000" b="1" dirty="0">
                <a:solidFill>
                  <a:srgbClr val="0000CC"/>
                </a:solidFill>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-o mymalloc.so </a:t>
            </a:r>
            <a:r>
              <a:rPr lang="en-US" altLang="zh-CN" sz="2000" b="1" dirty="0" err="1">
                <a:latin typeface="Times New Roman" panose="02020603050405020304" pitchFamily="18" charset="0"/>
                <a:cs typeface="Times New Roman" panose="02020603050405020304" pitchFamily="18" charset="0"/>
              </a:rPr>
              <a:t>mymalloc.c</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0000CC"/>
                </a:solidFill>
                <a:latin typeface="Times New Roman" panose="02020603050405020304" pitchFamily="18" charset="0"/>
                <a:cs typeface="Times New Roman" panose="02020603050405020304" pitchFamily="18" charset="0"/>
              </a:rPr>
              <a:t>-</a:t>
            </a:r>
            <a:r>
              <a:rPr lang="en-US" altLang="zh-CN" sz="2000" b="1" dirty="0" err="1">
                <a:solidFill>
                  <a:srgbClr val="0000CC"/>
                </a:solidFill>
                <a:latin typeface="Times New Roman" panose="02020603050405020304" pitchFamily="18" charset="0"/>
                <a:cs typeface="Times New Roman" panose="02020603050405020304" pitchFamily="18" charset="0"/>
              </a:rPr>
              <a:t>ldl</a:t>
            </a:r>
            <a:endParaRPr lang="en-US" altLang="zh-CN" sz="2000" b="1" dirty="0">
              <a:solidFill>
                <a:srgbClr val="0000CC"/>
              </a:solidFill>
              <a:latin typeface="Times New Roman" panose="02020603050405020304" pitchFamily="18" charset="0"/>
              <a:cs typeface="Times New Roman" panose="02020603050405020304" pitchFamily="18" charset="0"/>
            </a:endParaRPr>
          </a:p>
          <a:p>
            <a:r>
              <a:rPr lang="en-US" altLang="zh-CN" sz="2000" b="1" dirty="0" err="1">
                <a:latin typeface="Times New Roman" panose="02020603050405020304" pitchFamily="18" charset="0"/>
                <a:cs typeface="Times New Roman" panose="02020603050405020304" pitchFamily="18" charset="0"/>
              </a:rPr>
              <a:t>gcc</a:t>
            </a:r>
            <a:r>
              <a:rPr lang="en-US" altLang="zh-CN" sz="2000" b="1" dirty="0">
                <a:latin typeface="Times New Roman" panose="02020603050405020304" pitchFamily="18" charset="0"/>
                <a:cs typeface="Times New Roman" panose="02020603050405020304" pitchFamily="18" charset="0"/>
              </a:rPr>
              <a:t> -Wall -o </a:t>
            </a:r>
            <a:r>
              <a:rPr lang="en-US" altLang="zh-CN" sz="2000" b="1" dirty="0" err="1">
                <a:latin typeface="Times New Roman" panose="02020603050405020304" pitchFamily="18" charset="0"/>
                <a:cs typeface="Times New Roman" panose="02020603050405020304" pitchFamily="18" charset="0"/>
              </a:rPr>
              <a:t>intr</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int.c</a:t>
            </a:r>
            <a:endParaRPr kumimoji="0" lang="zh-CN" altLang="en-US" sz="2000" b="1" u="none" strike="noStrike" cap="none" normalizeH="0" baseline="0" dirty="0">
              <a:ln>
                <a:noFill/>
              </a:ln>
              <a:solidFill>
                <a:schemeClr val="tx1"/>
              </a:solidFill>
              <a:effectLst/>
              <a:latin typeface="Arial Narrow" pitchFamily="34" charset="0"/>
            </a:endParaRPr>
          </a:p>
        </p:txBody>
      </p:sp>
      <p:sp>
        <p:nvSpPr>
          <p:cNvPr id="7" name="对话气泡: 圆角矩形 6">
            <a:extLst>
              <a:ext uri="{FF2B5EF4-FFF2-40B4-BE49-F238E27FC236}">
                <a16:creationId xmlns:a16="http://schemas.microsoft.com/office/drawing/2014/main" id="{E950A1F1-68BD-47CB-A042-A479AB1E72F4}"/>
              </a:ext>
            </a:extLst>
          </p:cNvPr>
          <p:cNvSpPr/>
          <p:nvPr/>
        </p:nvSpPr>
        <p:spPr bwMode="auto">
          <a:xfrm>
            <a:off x="4117260" y="2348827"/>
            <a:ext cx="4874340" cy="384470"/>
          </a:xfrm>
          <a:prstGeom prst="wedgeRoundRectCallout">
            <a:avLst>
              <a:gd name="adj1" fmla="val -71225"/>
              <a:gd name="adj2" fmla="val -276"/>
              <a:gd name="adj3" fmla="val 16667"/>
            </a:avLst>
          </a:prstGeom>
          <a:solidFill>
            <a:schemeClr val="accent1">
              <a:lumMod val="20000"/>
              <a:lumOff val="80000"/>
            </a:scheme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2000" b="1" dirty="0">
                <a:latin typeface="Times New Roman" panose="02020603050405020304" pitchFamily="18" charset="0"/>
                <a:cs typeface="Times New Roman" panose="02020603050405020304" pitchFamily="18" charset="0"/>
              </a:rPr>
              <a:t> (LD_PRELOAD="./mymalloc.so"   ./</a:t>
            </a:r>
            <a:r>
              <a:rPr lang="en-US" altLang="zh-CN" sz="2000" b="1" dirty="0" err="1">
                <a:latin typeface="Times New Roman" panose="02020603050405020304" pitchFamily="18" charset="0"/>
                <a:cs typeface="Times New Roman" panose="02020603050405020304" pitchFamily="18" charset="0"/>
              </a:rPr>
              <a:t>intr</a:t>
            </a:r>
            <a:r>
              <a:rPr lang="en-US" altLang="zh-CN" sz="2000" b="1" dirty="0">
                <a:latin typeface="Times New Roman" panose="02020603050405020304" pitchFamily="18" charset="0"/>
                <a:cs typeface="Times New Roman" panose="02020603050405020304" pitchFamily="18" charset="0"/>
              </a:rPr>
              <a:t>)</a:t>
            </a:r>
            <a:endParaRPr kumimoji="0" lang="zh-CN" altLang="en-US" sz="2000" b="1" u="none" strike="noStrike" cap="none" normalizeH="0" baseline="0" dirty="0">
              <a:ln>
                <a:noFill/>
              </a:ln>
              <a:solidFill>
                <a:schemeClr val="tx1"/>
              </a:solidFill>
              <a:effectLst/>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up)">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up)">
                                      <p:cBhvr>
                                        <p:cTn id="32" dur="500"/>
                                        <p:tgtEl>
                                          <p:spTgt spid="6">
                                            <p:txEl>
                                              <p:pRg st="2" end="2"/>
                                            </p:txEl>
                                          </p:spTgt>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wipe(up)">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wipe(up)">
                                      <p:cBhvr>
                                        <p:cTn id="41" dur="500"/>
                                        <p:tgtEl>
                                          <p:spTgt spid="6">
                                            <p:txEl>
                                              <p:pRg st="4" end="4"/>
                                            </p:txEl>
                                          </p:spTgt>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wipe(up)">
                                      <p:cBhvr>
                                        <p:cTn id="4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编译时</a:t>
            </a:r>
            <a:endParaRPr lang="en-US" dirty="0"/>
          </a:p>
          <a:p>
            <a:pPr lvl="1"/>
            <a:r>
              <a:rPr lang="zh-CN" altLang="en-US" dirty="0"/>
              <a:t>采用宏，将</a:t>
            </a:r>
            <a:r>
              <a:rPr lang="en-US" dirty="0"/>
              <a:t>malloc/free</a:t>
            </a:r>
            <a:r>
              <a:rPr lang="zh-CN" altLang="en-US" dirty="0"/>
              <a:t>的显式调用转换成对</a:t>
            </a:r>
            <a:r>
              <a:rPr lang="en-US" dirty="0" err="1"/>
              <a:t>mymalloc</a:t>
            </a:r>
            <a:r>
              <a:rPr lang="en-US" dirty="0"/>
              <a:t>/ </a:t>
            </a:r>
            <a:r>
              <a:rPr lang="en-US" dirty="0" err="1"/>
              <a:t>myfree</a:t>
            </a:r>
            <a:r>
              <a:rPr lang="zh-CN" altLang="en-US" dirty="0"/>
              <a:t>的调用</a:t>
            </a:r>
            <a:endParaRPr lang="en-US" dirty="0"/>
          </a:p>
          <a:p>
            <a:r>
              <a:rPr lang="zh-CN" altLang="en-US" dirty="0"/>
              <a:t>链接时</a:t>
            </a:r>
            <a:endParaRPr lang="en-US" dirty="0"/>
          </a:p>
          <a:p>
            <a:pPr lvl="1"/>
            <a:r>
              <a:rPr lang="zh-CN" altLang="en-US" dirty="0"/>
              <a:t>使用链接技巧，来获得特殊的符号名解析</a:t>
            </a:r>
            <a:endParaRPr lang="en-US" dirty="0"/>
          </a:p>
          <a:p>
            <a:pPr lvl="2"/>
            <a:r>
              <a:rPr lang="en-US" dirty="0" err="1"/>
              <a:t>malloc</a:t>
            </a:r>
            <a:r>
              <a:rPr lang="en-US" dirty="0"/>
              <a:t> </a:t>
            </a:r>
            <a:r>
              <a:rPr lang="en-US" dirty="0">
                <a:sym typeface="Wingdings" pitchFamily="2" charset="2"/>
              </a:rPr>
              <a:t> __</a:t>
            </a:r>
            <a:r>
              <a:rPr lang="en-US" dirty="0" err="1">
                <a:sym typeface="Wingdings" pitchFamily="2" charset="2"/>
              </a:rPr>
              <a:t>wrap_malloc</a:t>
            </a:r>
            <a:endParaRPr lang="en-US" dirty="0">
              <a:sym typeface="Wingdings" pitchFamily="2" charset="2"/>
            </a:endParaRPr>
          </a:p>
          <a:p>
            <a:pPr lvl="2"/>
            <a:r>
              <a:rPr lang="en-US" dirty="0">
                <a:sym typeface="Wingdings" pitchFamily="2" charset="2"/>
              </a:rPr>
              <a:t>__</a:t>
            </a:r>
            <a:r>
              <a:rPr lang="en-US" dirty="0" err="1">
                <a:sym typeface="Wingdings" pitchFamily="2" charset="2"/>
              </a:rPr>
              <a:t>real_malloc</a:t>
            </a:r>
            <a:r>
              <a:rPr lang="en-US" dirty="0">
                <a:sym typeface="Wingdings" pitchFamily="2" charset="2"/>
              </a:rPr>
              <a:t>  </a:t>
            </a:r>
            <a:r>
              <a:rPr lang="en-US" dirty="0" err="1">
                <a:sym typeface="Wingdings" pitchFamily="2" charset="2"/>
              </a:rPr>
              <a:t>malloc</a:t>
            </a:r>
            <a:endParaRPr lang="en-US" dirty="0">
              <a:sym typeface="Wingdings" pitchFamily="2" charset="2"/>
            </a:endParaRPr>
          </a:p>
          <a:p>
            <a:r>
              <a:rPr lang="zh-CN" altLang="en-US" dirty="0">
                <a:sym typeface="Wingdings" pitchFamily="2" charset="2"/>
              </a:rPr>
              <a:t>加载</a:t>
            </a:r>
            <a:r>
              <a:rPr lang="en-US" altLang="zh-CN" dirty="0">
                <a:sym typeface="Wingdings" pitchFamily="2" charset="2"/>
              </a:rPr>
              <a:t>/</a:t>
            </a:r>
            <a:r>
              <a:rPr lang="zh-CN" altLang="en-US" dirty="0">
                <a:sym typeface="Wingdings" pitchFamily="2" charset="2"/>
              </a:rPr>
              <a:t>运行时</a:t>
            </a:r>
            <a:endParaRPr lang="en-US" dirty="0">
              <a:sym typeface="Wingdings" pitchFamily="2" charset="2"/>
            </a:endParaRPr>
          </a:p>
          <a:p>
            <a:pPr lvl="1"/>
            <a:r>
              <a:rPr lang="zh-CN" altLang="en-US" dirty="0">
                <a:sym typeface="Wingdings" pitchFamily="2" charset="2"/>
              </a:rPr>
              <a:t>实现</a:t>
            </a:r>
            <a:r>
              <a:rPr lang="en-US" altLang="zh-CN" dirty="0">
                <a:sym typeface="Wingdings" pitchFamily="2" charset="2"/>
              </a:rPr>
              <a:t>malloc/free</a:t>
            </a:r>
            <a:r>
              <a:rPr lang="zh-CN" altLang="en-US" dirty="0">
                <a:sym typeface="Wingdings" pitchFamily="2" charset="2"/>
              </a:rPr>
              <a:t>的自定义版本：使用动态链接，用不同的名字来加载库函数</a:t>
            </a:r>
            <a:r>
              <a:rPr lang="en-US" altLang="zh-CN" dirty="0">
                <a:sym typeface="Wingdings" pitchFamily="2" charset="2"/>
              </a:rPr>
              <a:t>malloc/free </a:t>
            </a:r>
            <a:endParaRPr lang="en-US" dirty="0"/>
          </a:p>
        </p:txBody>
      </p:sp>
      <p:sp>
        <p:nvSpPr>
          <p:cNvPr id="2" name="Title 1"/>
          <p:cNvSpPr>
            <a:spLocks noGrp="1"/>
          </p:cNvSpPr>
          <p:nvPr>
            <p:ph type="title"/>
          </p:nvPr>
        </p:nvSpPr>
        <p:spPr/>
        <p:txBody>
          <a:bodyPr/>
          <a:lstStyle/>
          <a:p>
            <a:r>
              <a:rPr lang="zh-CN" altLang="en-US"/>
              <a:t>打桩回顾</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5BBF8B8-96A3-40DE-BDE5-9BB801723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8422"/>
            <a:ext cx="7551805" cy="5267325"/>
          </a:xfrm>
        </p:spPr>
      </p:pic>
      <p:sp>
        <p:nvSpPr>
          <p:cNvPr id="3" name="标题 2">
            <a:extLst>
              <a:ext uri="{FF2B5EF4-FFF2-40B4-BE49-F238E27FC236}">
                <a16:creationId xmlns:a16="http://schemas.microsoft.com/office/drawing/2014/main" id="{DAC376D7-7DCD-4FD3-A0FC-172D31854298}"/>
              </a:ext>
            </a:extLst>
          </p:cNvPr>
          <p:cNvSpPr>
            <a:spLocks noGrp="1"/>
          </p:cNvSpPr>
          <p:nvPr>
            <p:ph type="title"/>
          </p:nvPr>
        </p:nvSpPr>
        <p:spPr/>
        <p:txBody>
          <a:bodyPr/>
          <a:lstStyle/>
          <a:p>
            <a:r>
              <a:rPr lang="en-US" altLang="zh-CN" dirty="0"/>
              <a:t>CALL</a:t>
            </a:r>
            <a:r>
              <a:rPr lang="zh-CN" altLang="en-US" dirty="0"/>
              <a:t>指令格式</a:t>
            </a:r>
            <a:r>
              <a:rPr lang="en-US" altLang="zh-CN" dirty="0"/>
              <a:t>(</a:t>
            </a:r>
            <a:r>
              <a:rPr lang="zh-CN" altLang="en-US" dirty="0"/>
              <a:t>对被调用函数的寻址方式</a:t>
            </a:r>
            <a:r>
              <a:rPr lang="en-US" altLang="zh-CN" dirty="0"/>
              <a:t>)</a:t>
            </a:r>
            <a:endParaRPr lang="zh-CN" altLang="en-US" dirty="0"/>
          </a:p>
        </p:txBody>
      </p:sp>
      <p:grpSp>
        <p:nvGrpSpPr>
          <p:cNvPr id="22" name="组合 21">
            <a:extLst>
              <a:ext uri="{FF2B5EF4-FFF2-40B4-BE49-F238E27FC236}">
                <a16:creationId xmlns:a16="http://schemas.microsoft.com/office/drawing/2014/main" id="{E6E76B17-3817-4A84-982C-6FAA9ED59E81}"/>
              </a:ext>
            </a:extLst>
          </p:cNvPr>
          <p:cNvGrpSpPr/>
          <p:nvPr/>
        </p:nvGrpSpPr>
        <p:grpSpPr>
          <a:xfrm>
            <a:off x="711200" y="1879600"/>
            <a:ext cx="7366000" cy="644525"/>
            <a:chOff x="711200" y="1879600"/>
            <a:chExt cx="7366000" cy="644525"/>
          </a:xfrm>
        </p:grpSpPr>
        <p:sp>
          <p:nvSpPr>
            <p:cNvPr id="2" name="矩形 1">
              <a:extLst>
                <a:ext uri="{FF2B5EF4-FFF2-40B4-BE49-F238E27FC236}">
                  <a16:creationId xmlns:a16="http://schemas.microsoft.com/office/drawing/2014/main" id="{A82FD7E1-53D0-4B37-A401-B1FF6323E606}"/>
                </a:ext>
              </a:extLst>
            </p:cNvPr>
            <p:cNvSpPr/>
            <p:nvPr/>
          </p:nvSpPr>
          <p:spPr bwMode="auto">
            <a:xfrm>
              <a:off x="711200" y="1879600"/>
              <a:ext cx="304800" cy="533400"/>
            </a:xfrm>
            <a:prstGeom prst="rect">
              <a:avLst/>
            </a:prstGeom>
            <a:noFill/>
            <a:ln w="381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grpSp>
          <p:nvGrpSpPr>
            <p:cNvPr id="12" name="组合 11">
              <a:extLst>
                <a:ext uri="{FF2B5EF4-FFF2-40B4-BE49-F238E27FC236}">
                  <a16:creationId xmlns:a16="http://schemas.microsoft.com/office/drawing/2014/main" id="{19321E26-8E5D-403C-9C15-D871A414857F}"/>
                </a:ext>
              </a:extLst>
            </p:cNvPr>
            <p:cNvGrpSpPr/>
            <p:nvPr/>
          </p:nvGrpSpPr>
          <p:grpSpPr>
            <a:xfrm>
              <a:off x="5334000" y="2057400"/>
              <a:ext cx="2743200" cy="152400"/>
              <a:chOff x="5334000" y="2057400"/>
              <a:chExt cx="2743200" cy="152400"/>
            </a:xfrm>
          </p:grpSpPr>
          <p:cxnSp>
            <p:nvCxnSpPr>
              <p:cNvPr id="9" name="直接连接符 8">
                <a:extLst>
                  <a:ext uri="{FF2B5EF4-FFF2-40B4-BE49-F238E27FC236}">
                    <a16:creationId xmlns:a16="http://schemas.microsoft.com/office/drawing/2014/main" id="{C50019D7-1CAF-489A-96A1-A7FB0720AB6E}"/>
                  </a:ext>
                </a:extLst>
              </p:cNvPr>
              <p:cNvCxnSpPr/>
              <p:nvPr/>
            </p:nvCxnSpPr>
            <p:spPr bwMode="auto">
              <a:xfrm>
                <a:off x="5943600" y="2057400"/>
                <a:ext cx="2133600" cy="0"/>
              </a:xfrm>
              <a:prstGeom prst="line">
                <a:avLst/>
              </a:prstGeom>
              <a:noFill/>
              <a:ln w="25400" cap="flat" cmpd="sng" algn="ctr">
                <a:solidFill>
                  <a:srgbClr val="CC0000"/>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655D69F8-8793-44EE-9CF4-92DB4374CAF9}"/>
                  </a:ext>
                </a:extLst>
              </p:cNvPr>
              <p:cNvCxnSpPr>
                <a:cxnSpLocks/>
              </p:cNvCxnSpPr>
              <p:nvPr/>
            </p:nvCxnSpPr>
            <p:spPr bwMode="auto">
              <a:xfrm>
                <a:off x="5334000" y="2209800"/>
                <a:ext cx="609600" cy="0"/>
              </a:xfrm>
              <a:prstGeom prst="line">
                <a:avLst/>
              </a:prstGeom>
              <a:noFill/>
              <a:ln w="25400" cap="flat" cmpd="sng" algn="ctr">
                <a:solidFill>
                  <a:srgbClr val="CC0000"/>
                </a:solidFill>
                <a:prstDash val="solid"/>
                <a:round/>
                <a:headEnd type="none" w="med" len="med"/>
                <a:tailEnd type="none" w="med" len="med"/>
              </a:ln>
              <a:effectLst/>
            </p:spPr>
          </p:cxnSp>
        </p:grpSp>
        <p:grpSp>
          <p:nvGrpSpPr>
            <p:cNvPr id="13" name="组合 12">
              <a:extLst>
                <a:ext uri="{FF2B5EF4-FFF2-40B4-BE49-F238E27FC236}">
                  <a16:creationId xmlns:a16="http://schemas.microsoft.com/office/drawing/2014/main" id="{4EC18DED-0AD9-4224-99A4-5F0C98B18313}"/>
                </a:ext>
              </a:extLst>
            </p:cNvPr>
            <p:cNvGrpSpPr/>
            <p:nvPr/>
          </p:nvGrpSpPr>
          <p:grpSpPr>
            <a:xfrm>
              <a:off x="5334000" y="2371725"/>
              <a:ext cx="2743200" cy="152400"/>
              <a:chOff x="5334000" y="2057400"/>
              <a:chExt cx="2743200" cy="152400"/>
            </a:xfrm>
          </p:grpSpPr>
          <p:cxnSp>
            <p:nvCxnSpPr>
              <p:cNvPr id="14" name="直接连接符 13">
                <a:extLst>
                  <a:ext uri="{FF2B5EF4-FFF2-40B4-BE49-F238E27FC236}">
                    <a16:creationId xmlns:a16="http://schemas.microsoft.com/office/drawing/2014/main" id="{3A04187E-85A9-4265-A69F-D978AECDB9DA}"/>
                  </a:ext>
                </a:extLst>
              </p:cNvPr>
              <p:cNvCxnSpPr/>
              <p:nvPr/>
            </p:nvCxnSpPr>
            <p:spPr bwMode="auto">
              <a:xfrm>
                <a:off x="5943600" y="2057400"/>
                <a:ext cx="2133600" cy="0"/>
              </a:xfrm>
              <a:prstGeom prst="line">
                <a:avLst/>
              </a:prstGeom>
              <a:noFill/>
              <a:ln w="25400" cap="flat" cmpd="sng" algn="ctr">
                <a:solidFill>
                  <a:srgbClr val="CC0000"/>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1C1901FD-B838-4B94-9056-001C5ABAA990}"/>
                  </a:ext>
                </a:extLst>
              </p:cNvPr>
              <p:cNvCxnSpPr>
                <a:cxnSpLocks/>
              </p:cNvCxnSpPr>
              <p:nvPr/>
            </p:nvCxnSpPr>
            <p:spPr bwMode="auto">
              <a:xfrm>
                <a:off x="5334000" y="2209800"/>
                <a:ext cx="609600" cy="0"/>
              </a:xfrm>
              <a:prstGeom prst="line">
                <a:avLst/>
              </a:prstGeom>
              <a:noFill/>
              <a:ln w="25400" cap="flat" cmpd="sng" algn="ctr">
                <a:solidFill>
                  <a:srgbClr val="CC0000"/>
                </a:solidFill>
                <a:prstDash val="solid"/>
                <a:round/>
                <a:headEnd type="none" w="med" len="med"/>
                <a:tailEnd type="none" w="med" len="med"/>
              </a:ln>
              <a:effectLst/>
            </p:spPr>
          </p:cxnSp>
        </p:grpSp>
      </p:grpSp>
      <p:grpSp>
        <p:nvGrpSpPr>
          <p:cNvPr id="21" name="组合 20">
            <a:extLst>
              <a:ext uri="{FF2B5EF4-FFF2-40B4-BE49-F238E27FC236}">
                <a16:creationId xmlns:a16="http://schemas.microsoft.com/office/drawing/2014/main" id="{53203FB6-8BE7-4E63-8D45-8E39BE47D93E}"/>
              </a:ext>
            </a:extLst>
          </p:cNvPr>
          <p:cNvGrpSpPr/>
          <p:nvPr/>
        </p:nvGrpSpPr>
        <p:grpSpPr>
          <a:xfrm>
            <a:off x="714375" y="2679700"/>
            <a:ext cx="6143625" cy="533400"/>
            <a:chOff x="714375" y="2679700"/>
            <a:chExt cx="6143625" cy="533400"/>
          </a:xfrm>
        </p:grpSpPr>
        <p:sp>
          <p:nvSpPr>
            <p:cNvPr id="6" name="矩形 5">
              <a:extLst>
                <a:ext uri="{FF2B5EF4-FFF2-40B4-BE49-F238E27FC236}">
                  <a16:creationId xmlns:a16="http://schemas.microsoft.com/office/drawing/2014/main" id="{E7B2FE19-3945-401D-8F7A-F5C51852EF74}"/>
                </a:ext>
              </a:extLst>
            </p:cNvPr>
            <p:cNvSpPr/>
            <p:nvPr/>
          </p:nvSpPr>
          <p:spPr bwMode="auto">
            <a:xfrm>
              <a:off x="714375" y="2679700"/>
              <a:ext cx="304800" cy="533400"/>
            </a:xfrm>
            <a:prstGeom prst="rect">
              <a:avLst/>
            </a:prstGeom>
            <a:noFill/>
            <a:ln w="38100" cap="flat" cmpd="sng" algn="ctr">
              <a:solidFill>
                <a:schemeClr val="accent6">
                  <a:lumMod val="60000"/>
                  <a:lumOff val="4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cxnSp>
          <p:nvCxnSpPr>
            <p:cNvPr id="17" name="直接连接符 16">
              <a:extLst>
                <a:ext uri="{FF2B5EF4-FFF2-40B4-BE49-F238E27FC236}">
                  <a16:creationId xmlns:a16="http://schemas.microsoft.com/office/drawing/2014/main" id="{5443618A-640B-4D0C-97C6-A89D9E0F9C56}"/>
                </a:ext>
              </a:extLst>
            </p:cNvPr>
            <p:cNvCxnSpPr>
              <a:cxnSpLocks/>
            </p:cNvCxnSpPr>
            <p:nvPr/>
          </p:nvCxnSpPr>
          <p:spPr bwMode="auto">
            <a:xfrm>
              <a:off x="5943600" y="2864679"/>
              <a:ext cx="914400" cy="0"/>
            </a:xfrm>
            <a:prstGeom prst="line">
              <a:avLst/>
            </a:prstGeom>
            <a:noFill/>
            <a:ln w="25400" cap="flat" cmpd="sng" algn="ctr">
              <a:solidFill>
                <a:schemeClr val="accent6">
                  <a:lumMod val="60000"/>
                  <a:lumOff val="40000"/>
                </a:schemeClr>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862543D2-CFD7-412E-929D-0A0371C64025}"/>
                </a:ext>
              </a:extLst>
            </p:cNvPr>
            <p:cNvCxnSpPr>
              <a:cxnSpLocks/>
            </p:cNvCxnSpPr>
            <p:nvPr/>
          </p:nvCxnSpPr>
          <p:spPr bwMode="auto">
            <a:xfrm>
              <a:off x="5943600" y="3200400"/>
              <a:ext cx="914400" cy="0"/>
            </a:xfrm>
            <a:prstGeom prst="line">
              <a:avLst/>
            </a:prstGeom>
            <a:noFill/>
            <a:ln w="25400" cap="flat" cmpd="sng" algn="ctr">
              <a:solidFill>
                <a:schemeClr val="accent6">
                  <a:lumMod val="60000"/>
                  <a:lumOff val="40000"/>
                </a:schemeClr>
              </a:solidFill>
              <a:prstDash val="solid"/>
              <a:round/>
              <a:headEnd type="none" w="med" len="med"/>
              <a:tailEnd type="none" w="med" len="med"/>
            </a:ln>
            <a:effectLst/>
          </p:spPr>
        </p:cxnSp>
      </p:grpSp>
    </p:spTree>
    <p:extLst>
      <p:ext uri="{BB962C8B-B14F-4D97-AF65-F5344CB8AC3E}">
        <p14:creationId xmlns:p14="http://schemas.microsoft.com/office/powerpoint/2010/main" val="94931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764A2421-ACC6-45E2-83B0-509C56A18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351" y="1152818"/>
            <a:ext cx="8623188" cy="5334000"/>
          </a:xfrm>
        </p:spPr>
      </p:pic>
      <p:sp>
        <p:nvSpPr>
          <p:cNvPr id="3" name="标题 2">
            <a:extLst>
              <a:ext uri="{FF2B5EF4-FFF2-40B4-BE49-F238E27FC236}">
                <a16:creationId xmlns:a16="http://schemas.microsoft.com/office/drawing/2014/main" id="{4477FC42-410A-4B83-A2C1-0FDC2C0C3584}"/>
              </a:ext>
            </a:extLst>
          </p:cNvPr>
          <p:cNvSpPr>
            <a:spLocks noGrp="1"/>
          </p:cNvSpPr>
          <p:nvPr>
            <p:ph type="title"/>
          </p:nvPr>
        </p:nvSpPr>
        <p:spPr/>
        <p:txBody>
          <a:bodyPr/>
          <a:lstStyle/>
          <a:p>
            <a:r>
              <a:rPr lang="en-US" altLang="zh-CN" dirty="0"/>
              <a:t>JMP</a:t>
            </a:r>
            <a:r>
              <a:rPr lang="zh-CN" altLang="en-US" dirty="0"/>
              <a:t>指令格式</a:t>
            </a:r>
            <a:r>
              <a:rPr lang="en-US" altLang="zh-CN" dirty="0"/>
              <a:t>(</a:t>
            </a:r>
            <a:r>
              <a:rPr lang="zh-CN" altLang="en-US" dirty="0"/>
              <a:t>对跳转目的地址的寻址方式</a:t>
            </a:r>
            <a:r>
              <a:rPr lang="en-US" altLang="zh-CN" dirty="0"/>
              <a:t>)</a:t>
            </a:r>
            <a:endParaRPr lang="zh-CN" altLang="en-US" dirty="0"/>
          </a:p>
        </p:txBody>
      </p:sp>
    </p:spTree>
    <p:extLst>
      <p:ext uri="{BB962C8B-B14F-4D97-AF65-F5344CB8AC3E}">
        <p14:creationId xmlns:p14="http://schemas.microsoft.com/office/powerpoint/2010/main" val="1828045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51A113-F72A-40F9-BA41-226F6344DCDE}"/>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7F046DFC-E4F5-465C-9CFB-D20D3A77F129}"/>
              </a:ext>
            </a:extLst>
          </p:cNvPr>
          <p:cNvSpPr>
            <a:spLocks noGrp="1"/>
          </p:cNvSpPr>
          <p:nvPr>
            <p:ph type="title"/>
          </p:nvPr>
        </p:nvSpPr>
        <p:spPr/>
        <p:txBody>
          <a:bodyPr/>
          <a:lstStyle/>
          <a:p>
            <a:r>
              <a:rPr lang="zh-CN" altLang="en-US" dirty="0"/>
              <a:t>链接实例：</a:t>
            </a:r>
          </a:p>
        </p:txBody>
      </p:sp>
      <p:sp>
        <p:nvSpPr>
          <p:cNvPr id="6" name="TextBox 4">
            <a:extLst>
              <a:ext uri="{FF2B5EF4-FFF2-40B4-BE49-F238E27FC236}">
                <a16:creationId xmlns:a16="http://schemas.microsoft.com/office/drawing/2014/main" id="{5138D1D7-C0E4-497C-9ADF-9CC04BC6F68A}"/>
              </a:ext>
            </a:extLst>
          </p:cNvPr>
          <p:cNvSpPr txBox="1"/>
          <p:nvPr/>
        </p:nvSpPr>
        <p:spPr>
          <a:xfrm>
            <a:off x="12211089" y="5548316"/>
            <a:ext cx="1678665" cy="461665"/>
          </a:xfrm>
          <a:prstGeom prst="rect">
            <a:avLst/>
          </a:prstGeom>
          <a:noFill/>
        </p:spPr>
        <p:txBody>
          <a:bodyPr wrap="none" rtlCol="0">
            <a:spAutoFit/>
          </a:bodyPr>
          <a:lstStyle/>
          <a:p>
            <a:r>
              <a:rPr lang="en-US" sz="2400" b="1" dirty="0" err="1">
                <a:solidFill>
                  <a:srgbClr val="7F7F7F"/>
                </a:solidFill>
                <a:latin typeface="Times New Roman" panose="02020603050405020304" pitchFamily="18" charset="0"/>
                <a:cs typeface="Times New Roman" panose="02020603050405020304" pitchFamily="18" charset="0"/>
              </a:rPr>
              <a:t>mymalloc.c</a:t>
            </a:r>
            <a:endParaRPr lang="en-US" sz="2400" b="1" dirty="0">
              <a:solidFill>
                <a:srgbClr val="7F7F7F"/>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1E7B4E77-DCE4-454F-8673-F8B0293BA937}"/>
              </a:ext>
            </a:extLst>
          </p:cNvPr>
          <p:cNvSpPr/>
          <p:nvPr/>
        </p:nvSpPr>
        <p:spPr>
          <a:xfrm>
            <a:off x="319257" y="1190755"/>
            <a:ext cx="6500982" cy="5016758"/>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main.c</a:t>
            </a:r>
            <a:r>
              <a:rPr lang="en-US" altLang="zh-CN"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#include &lt;</a:t>
            </a:r>
            <a:r>
              <a:rPr lang="en-US" sz="2000" b="1" dirty="0" err="1">
                <a:latin typeface="Times New Roman" panose="02020603050405020304" pitchFamily="18" charset="0"/>
                <a:cs typeface="Times New Roman" panose="02020603050405020304" pitchFamily="18" charset="0"/>
              </a:rPr>
              <a:t>stdio.h</a:t>
            </a:r>
            <a:r>
              <a:rPr lang="en-US" sz="2000" b="1" dirty="0">
                <a:latin typeface="Times New Roman" panose="02020603050405020304" pitchFamily="18" charset="0"/>
                <a:cs typeface="Times New Roman" panose="02020603050405020304" pitchFamily="18" charset="0"/>
              </a:rPr>
              <a:t>&gt;</a:t>
            </a:r>
          </a:p>
          <a:p>
            <a:r>
              <a:rPr lang="en-US" sz="2000" b="1" dirty="0">
                <a:latin typeface="Times New Roman" panose="02020603050405020304" pitchFamily="18" charset="0"/>
                <a:cs typeface="Times New Roman" panose="02020603050405020304" pitchFamily="18" charset="0"/>
              </a:rPr>
              <a:t>#include "</a:t>
            </a:r>
            <a:r>
              <a:rPr lang="en-US" sz="2000" b="1" dirty="0" err="1">
                <a:latin typeface="Times New Roman" panose="02020603050405020304" pitchFamily="18" charset="0"/>
                <a:cs typeface="Times New Roman" panose="02020603050405020304" pitchFamily="18" charset="0"/>
              </a:rPr>
              <a:t>vector.h</a:t>
            </a:r>
            <a:r>
              <a:rPr lang="en-US" sz="2000" b="1"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int x[2] = {1, 2};</a:t>
            </a:r>
          </a:p>
          <a:p>
            <a:r>
              <a:rPr lang="en-US" sz="2000" b="1" dirty="0">
                <a:latin typeface="Times New Roman" panose="02020603050405020304" pitchFamily="18" charset="0"/>
                <a:cs typeface="Times New Roman" panose="02020603050405020304" pitchFamily="18" charset="0"/>
              </a:rPr>
              <a:t>int y[2] = {3, 4};</a:t>
            </a:r>
          </a:p>
          <a:p>
            <a:r>
              <a:rPr lang="en-US" sz="2000" b="1" dirty="0">
                <a:latin typeface="Times New Roman" panose="02020603050405020304" pitchFamily="18" charset="0"/>
                <a:cs typeface="Times New Roman" panose="02020603050405020304" pitchFamily="18" charset="0"/>
              </a:rPr>
              <a:t>static int z[2];</a:t>
            </a:r>
          </a:p>
          <a:p>
            <a:r>
              <a:rPr lang="en-US" sz="2000" b="1" dirty="0">
                <a:latin typeface="Times New Roman" panose="02020603050405020304" pitchFamily="18" charset="0"/>
                <a:cs typeface="Times New Roman" panose="02020603050405020304" pitchFamily="18" charset="0"/>
              </a:rPr>
              <a:t>static int w[2]= {5, 6};</a:t>
            </a:r>
          </a:p>
          <a:p>
            <a:r>
              <a:rPr lang="en-US" sz="2000" b="1" dirty="0">
                <a:latin typeface="Times New Roman" panose="02020603050405020304" pitchFamily="18" charset="0"/>
                <a:cs typeface="Times New Roman" panose="02020603050405020304" pitchFamily="18" charset="0"/>
              </a:rPr>
              <a:t>extern int </a:t>
            </a:r>
            <a:r>
              <a:rPr lang="en-US" sz="2000" b="1" dirty="0" err="1">
                <a:latin typeface="Times New Roman" panose="02020603050405020304" pitchFamily="18" charset="0"/>
                <a:cs typeface="Times New Roman" panose="02020603050405020304" pitchFamily="18" charset="0"/>
              </a:rPr>
              <a:t>addcnt</a:t>
            </a:r>
            <a:r>
              <a:rPr lang="en-US" sz="2000" b="1"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int main() </a:t>
            </a:r>
          </a:p>
          <a:p>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addvec</a:t>
            </a:r>
            <a:r>
              <a:rPr lang="en-US" sz="2000" b="1" dirty="0">
                <a:latin typeface="Times New Roman" panose="02020603050405020304" pitchFamily="18" charset="0"/>
                <a:cs typeface="Times New Roman" panose="02020603050405020304" pitchFamily="18" charset="0"/>
              </a:rPr>
              <a:t>(x, y, z, 2);</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("z = [%d %d] </a:t>
            </a:r>
            <a:r>
              <a:rPr lang="en-US" sz="2000" b="1" dirty="0" err="1">
                <a:latin typeface="Times New Roman" panose="02020603050405020304" pitchFamily="18" charset="0"/>
                <a:cs typeface="Times New Roman" panose="02020603050405020304" pitchFamily="18" charset="0"/>
              </a:rPr>
              <a:t>addcnt</a:t>
            </a:r>
            <a:r>
              <a:rPr lang="en-US" sz="2000" b="1" dirty="0">
                <a:latin typeface="Times New Roman" panose="02020603050405020304" pitchFamily="18" charset="0"/>
                <a:cs typeface="Times New Roman" panose="02020603050405020304" pitchFamily="18" charset="0"/>
              </a:rPr>
              <a:t>=%d\n", z[0], z[1],</a:t>
            </a:r>
            <a:r>
              <a:rPr lang="en-US" sz="2000" b="1" dirty="0" err="1">
                <a:latin typeface="Times New Roman" panose="02020603050405020304" pitchFamily="18" charset="0"/>
                <a:cs typeface="Times New Roman" panose="02020603050405020304" pitchFamily="18" charset="0"/>
              </a:rPr>
              <a:t>addcnt</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return 0;</a:t>
            </a:r>
          </a:p>
          <a:p>
            <a:r>
              <a:rPr lang="en-US" sz="2000" b="1" dirty="0">
                <a:latin typeface="Times New Roman" panose="02020603050405020304" pitchFamily="18" charset="0"/>
                <a:cs typeface="Times New Roman" panose="02020603050405020304" pitchFamily="18" charset="0"/>
              </a:rPr>
              <a:t>}</a:t>
            </a:r>
          </a:p>
        </p:txBody>
      </p:sp>
      <p:sp>
        <p:nvSpPr>
          <p:cNvPr id="8" name="文本框 7">
            <a:extLst>
              <a:ext uri="{FF2B5EF4-FFF2-40B4-BE49-F238E27FC236}">
                <a16:creationId xmlns:a16="http://schemas.microsoft.com/office/drawing/2014/main" id="{ACBD6F33-00BF-45DD-B91F-672D2A22B729}"/>
              </a:ext>
            </a:extLst>
          </p:cNvPr>
          <p:cNvSpPr txBox="1"/>
          <p:nvPr/>
        </p:nvSpPr>
        <p:spPr>
          <a:xfrm>
            <a:off x="1646237" y="5646003"/>
            <a:ext cx="7375525"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gcc</a:t>
            </a:r>
            <a:r>
              <a:rPr lang="en-US" altLang="zh-CN" sz="2400" b="1" dirty="0">
                <a:latin typeface="Times New Roman" panose="02020603050405020304" pitchFamily="18" charset="0"/>
                <a:cs typeface="Times New Roman" panose="02020603050405020304" pitchFamily="18" charset="0"/>
              </a:rPr>
              <a:t> -m64 </a:t>
            </a:r>
            <a:r>
              <a:rPr lang="en-US" altLang="zh-CN" sz="2400" b="1" dirty="0">
                <a:solidFill>
                  <a:schemeClr val="tx1"/>
                </a:solidFill>
                <a:latin typeface="Times New Roman" panose="02020603050405020304" pitchFamily="18" charset="0"/>
                <a:cs typeface="Times New Roman" panose="02020603050405020304" pitchFamily="18" charset="0"/>
              </a:rPr>
              <a:t>-no-pie </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dirty="0" err="1">
                <a:solidFill>
                  <a:srgbClr val="0000CC"/>
                </a:solidFill>
                <a:latin typeface="Times New Roman" panose="02020603050405020304" pitchFamily="18" charset="0"/>
                <a:cs typeface="Times New Roman" panose="02020603050405020304" pitchFamily="18" charset="0"/>
              </a:rPr>
              <a:t>fno</a:t>
            </a:r>
            <a:r>
              <a:rPr lang="en-US" altLang="zh-CN" sz="2400" b="1" dirty="0">
                <a:solidFill>
                  <a:srgbClr val="0000CC"/>
                </a:solidFill>
                <a:latin typeface="Times New Roman" panose="02020603050405020304" pitchFamily="18" charset="0"/>
                <a:cs typeface="Times New Roman" panose="02020603050405020304" pitchFamily="18" charset="0"/>
              </a:rPr>
              <a:t>-PIC </a:t>
            </a:r>
            <a:r>
              <a:rPr lang="en-US" altLang="zh-CN" sz="2400" b="1" dirty="0">
                <a:latin typeface="Times New Roman" panose="02020603050405020304" pitchFamily="18" charset="0"/>
                <a:cs typeface="Times New Roman" panose="02020603050405020304" pitchFamily="18" charset="0"/>
              </a:rPr>
              <a:t>-c </a:t>
            </a:r>
            <a:r>
              <a:rPr lang="en-US" altLang="zh-CN" sz="2400" b="1" dirty="0" err="1">
                <a:latin typeface="Times New Roman" panose="02020603050405020304" pitchFamily="18" charset="0"/>
                <a:cs typeface="Times New Roman" panose="02020603050405020304" pitchFamily="18" charset="0"/>
              </a:rPr>
              <a:t>addvec.c</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main.c</a:t>
            </a:r>
            <a:endParaRPr lang="en-US" altLang="zh-CN" sz="2400" b="1" dirty="0">
              <a:latin typeface="Times New Roman" panose="02020603050405020304" pitchFamily="18" charset="0"/>
              <a:cs typeface="Times New Roman" panose="02020603050405020304" pitchFamily="18" charset="0"/>
            </a:endParaRPr>
          </a:p>
          <a:p>
            <a:r>
              <a:rPr lang="en-US" altLang="zh-CN" sz="2400" b="1" dirty="0" err="1">
                <a:latin typeface="Times New Roman" panose="02020603050405020304" pitchFamily="18" charset="0"/>
                <a:cs typeface="Times New Roman" panose="02020603050405020304" pitchFamily="18" charset="0"/>
              </a:rPr>
              <a:t>gcc</a:t>
            </a:r>
            <a:r>
              <a:rPr lang="en-US" altLang="zh-CN" sz="2400" b="1" dirty="0">
                <a:latin typeface="Times New Roman" panose="02020603050405020304" pitchFamily="18" charset="0"/>
                <a:cs typeface="Times New Roman" panose="02020603050405020304" pitchFamily="18" charset="0"/>
              </a:rPr>
              <a:t> -m64 </a:t>
            </a:r>
            <a:r>
              <a:rPr lang="en-US" altLang="zh-CN" sz="2400" b="1" dirty="0">
                <a:solidFill>
                  <a:srgbClr val="0000CC"/>
                </a:solidFill>
                <a:latin typeface="Times New Roman" panose="02020603050405020304" pitchFamily="18" charset="0"/>
                <a:cs typeface="Times New Roman" panose="02020603050405020304" pitchFamily="18" charset="0"/>
              </a:rPr>
              <a:t>-no-pie </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fno</a:t>
            </a:r>
            <a:r>
              <a:rPr lang="en-US" altLang="zh-CN" sz="2400" b="1" dirty="0">
                <a:latin typeface="Times New Roman" panose="02020603050405020304" pitchFamily="18" charset="0"/>
                <a:cs typeface="Times New Roman" panose="02020603050405020304" pitchFamily="18" charset="0"/>
              </a:rPr>
              <a:t>-PIC -o prog </a:t>
            </a:r>
            <a:r>
              <a:rPr lang="en-US" altLang="zh-CN" sz="2400" b="1" dirty="0" err="1">
                <a:latin typeface="Times New Roman" panose="02020603050405020304" pitchFamily="18" charset="0"/>
                <a:cs typeface="Times New Roman" panose="02020603050405020304" pitchFamily="18" charset="0"/>
              </a:rPr>
              <a:t>addvec.o</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main.o</a:t>
            </a:r>
            <a:endParaRPr lang="zh-CN" altLang="en-US" sz="2400" b="1"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41CE366E-376E-4BD9-AE91-398374D644F9}"/>
              </a:ext>
            </a:extLst>
          </p:cNvPr>
          <p:cNvSpPr/>
          <p:nvPr/>
        </p:nvSpPr>
        <p:spPr>
          <a:xfrm>
            <a:off x="5334000" y="377670"/>
            <a:ext cx="3681582" cy="4401205"/>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addvec.c</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int </a:t>
            </a:r>
            <a:r>
              <a:rPr lang="en-US" sz="2000" b="1" dirty="0" err="1">
                <a:latin typeface="Times New Roman" panose="02020603050405020304" pitchFamily="18" charset="0"/>
                <a:cs typeface="Times New Roman" panose="02020603050405020304" pitchFamily="18" charset="0"/>
              </a:rPr>
              <a:t>addcnt</a:t>
            </a:r>
            <a:r>
              <a:rPr lang="en-US" sz="2000" b="1" dirty="0">
                <a:latin typeface="Times New Roman" panose="02020603050405020304" pitchFamily="18" charset="0"/>
                <a:cs typeface="Times New Roman" panose="02020603050405020304" pitchFamily="18" charset="0"/>
              </a:rPr>
              <a:t> = 0;</a:t>
            </a:r>
          </a:p>
          <a:p>
            <a:r>
              <a:rPr lang="en-US" sz="2000" b="1" dirty="0">
                <a:latin typeface="Times New Roman" panose="02020603050405020304" pitchFamily="18" charset="0"/>
                <a:cs typeface="Times New Roman" panose="02020603050405020304" pitchFamily="18" charset="0"/>
              </a:rPr>
              <a:t>int addcnt_1 = 0x563412;</a:t>
            </a:r>
          </a:p>
          <a:p>
            <a:r>
              <a:rPr lang="en-US" sz="2000" b="1" dirty="0">
                <a:latin typeface="Times New Roman" panose="02020603050405020304" pitchFamily="18" charset="0"/>
                <a:cs typeface="Times New Roman" panose="02020603050405020304" pitchFamily="18" charset="0"/>
              </a:rPr>
              <a:t>int z[2];</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void </a:t>
            </a:r>
            <a:r>
              <a:rPr lang="en-US" sz="2000" b="1" dirty="0" err="1">
                <a:latin typeface="Times New Roman" panose="02020603050405020304" pitchFamily="18" charset="0"/>
                <a:cs typeface="Times New Roman" panose="02020603050405020304" pitchFamily="18" charset="0"/>
              </a:rPr>
              <a:t>addvec</a:t>
            </a:r>
            <a:r>
              <a:rPr lang="en-US" sz="2000" b="1" dirty="0">
                <a:latin typeface="Times New Roman" panose="02020603050405020304" pitchFamily="18" charset="0"/>
                <a:cs typeface="Times New Roman" panose="02020603050405020304" pitchFamily="18" charset="0"/>
              </a:rPr>
              <a:t>(int *x, int *y,</a:t>
            </a:r>
          </a:p>
          <a:p>
            <a:r>
              <a:rPr lang="en-US" sz="2000" b="1" dirty="0">
                <a:latin typeface="Times New Roman" panose="02020603050405020304" pitchFamily="18" charset="0"/>
                <a:cs typeface="Times New Roman" panose="02020603050405020304" pitchFamily="18" charset="0"/>
              </a:rPr>
              <a:t>	    int *z, int n) </a:t>
            </a:r>
          </a:p>
          <a:p>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int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addcnt</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addcnt_1++;</a:t>
            </a:r>
          </a:p>
          <a:p>
            <a:r>
              <a:rPr lang="en-US" sz="2000" b="1" dirty="0">
                <a:latin typeface="Times New Roman" panose="02020603050405020304" pitchFamily="18" charset="0"/>
                <a:cs typeface="Times New Roman" panose="02020603050405020304" pitchFamily="18" charset="0"/>
              </a:rPr>
              <a:t>    for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0;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&lt; n;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	    z[</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x[</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y[</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9136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68AEF61-06DB-4DBF-8836-0BBF73990BE7}"/>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37313DEC-630E-4713-9D1B-166DC0726E98}"/>
              </a:ext>
            </a:extLst>
          </p:cNvPr>
          <p:cNvSpPr>
            <a:spLocks noGrp="1"/>
          </p:cNvSpPr>
          <p:nvPr>
            <p:ph type="title"/>
          </p:nvPr>
        </p:nvSpPr>
        <p:spPr/>
        <p:txBody>
          <a:bodyPr/>
          <a:lstStyle/>
          <a:p>
            <a:r>
              <a:rPr lang="en-US" altLang="zh-CN" dirty="0"/>
              <a:t>little-sample</a:t>
            </a:r>
            <a:endParaRPr lang="zh-CN" altLang="en-US" dirty="0"/>
          </a:p>
        </p:txBody>
      </p:sp>
      <p:sp>
        <p:nvSpPr>
          <p:cNvPr id="6" name="Rectangle 3">
            <a:extLst>
              <a:ext uri="{FF2B5EF4-FFF2-40B4-BE49-F238E27FC236}">
                <a16:creationId xmlns:a16="http://schemas.microsoft.com/office/drawing/2014/main" id="{2465E116-4DBE-4FF9-8627-685CEE08619A}"/>
              </a:ext>
            </a:extLst>
          </p:cNvPr>
          <p:cNvSpPr/>
          <p:nvPr/>
        </p:nvSpPr>
        <p:spPr>
          <a:xfrm>
            <a:off x="215900" y="457200"/>
            <a:ext cx="8915400" cy="6247864"/>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2000" b="1" dirty="0" err="1">
                <a:solidFill>
                  <a:srgbClr val="0000CC"/>
                </a:solidFill>
                <a:latin typeface="Times New Roman" panose="02020603050405020304" pitchFamily="18" charset="0"/>
                <a:cs typeface="Times New Roman" panose="02020603050405020304" pitchFamily="18" charset="0"/>
              </a:rPr>
              <a:t>main.o</a:t>
            </a:r>
            <a:r>
              <a:rPr lang="en-US" sz="2000" b="1" dirty="0">
                <a:latin typeface="Times New Roman" panose="02020603050405020304" pitchFamily="18" charset="0"/>
                <a:cs typeface="Times New Roman" panose="02020603050405020304" pitchFamily="18" charset="0"/>
              </a:rPr>
              <a:t>:     file format elf64-x86-64</a:t>
            </a:r>
          </a:p>
          <a:p>
            <a:r>
              <a:rPr lang="en-US" sz="2000" b="1" dirty="0" err="1">
                <a:latin typeface="Times New Roman" panose="02020603050405020304" pitchFamily="18" charset="0"/>
                <a:cs typeface="Times New Roman" panose="02020603050405020304" pitchFamily="18" charset="0"/>
              </a:rPr>
              <a:t>main.o</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architecture: i386:x86-64, flags 0x00000011:HAS_RELOC, HAS_SYMS</a:t>
            </a:r>
          </a:p>
          <a:p>
            <a:r>
              <a:rPr lang="en-US" sz="2000" b="1" dirty="0">
                <a:latin typeface="Times New Roman" panose="02020603050405020304" pitchFamily="18" charset="0"/>
                <a:cs typeface="Times New Roman" panose="02020603050405020304" pitchFamily="18" charset="0"/>
              </a:rPr>
              <a:t>start address 0x0000000000000000</a:t>
            </a:r>
          </a:p>
          <a:p>
            <a:endParaRPr lang="en-US" sz="2000" b="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Sections:Idx</a:t>
            </a:r>
            <a:r>
              <a:rPr lang="en-US" sz="2000" b="1" dirty="0">
                <a:latin typeface="Times New Roman" panose="02020603050405020304" pitchFamily="18" charset="0"/>
                <a:cs typeface="Times New Roman" panose="02020603050405020304" pitchFamily="18" charset="0"/>
              </a:rPr>
              <a:t> Name          Size      VMA               LMA               File off  </a:t>
            </a:r>
            <a:r>
              <a:rPr lang="en-US" sz="2000" b="1" dirty="0" err="1">
                <a:latin typeface="Times New Roman" panose="02020603050405020304" pitchFamily="18" charset="0"/>
                <a:cs typeface="Times New Roman" panose="02020603050405020304" pitchFamily="18" charset="0"/>
              </a:rPr>
              <a:t>Algn</a:t>
            </a:r>
            <a:r>
              <a:rPr lang="en-US" sz="2000" b="1" dirty="0">
                <a:latin typeface="Times New Roman" panose="02020603050405020304" pitchFamily="18" charset="0"/>
                <a:cs typeface="Times New Roman" panose="02020603050405020304" pitchFamily="18" charset="0"/>
              </a:rPr>
              <a:t>  0 .text         00000047  0000000000000000  0000000000000000  00000040  2**0</a:t>
            </a:r>
          </a:p>
          <a:p>
            <a:r>
              <a:rPr lang="en-US" sz="2000" b="1" dirty="0">
                <a:latin typeface="Times New Roman" panose="02020603050405020304" pitchFamily="18" charset="0"/>
                <a:cs typeface="Times New Roman" panose="02020603050405020304" pitchFamily="18" charset="0"/>
              </a:rPr>
              <a:t>                  CONTENTS, ALLOC, LOAD, RELOC, READONLY, CODE  </a:t>
            </a:r>
          </a:p>
          <a:p>
            <a:r>
              <a:rPr lang="en-US" sz="2000" b="1" dirty="0">
                <a:latin typeface="Times New Roman" panose="02020603050405020304" pitchFamily="18" charset="0"/>
                <a:cs typeface="Times New Roman" panose="02020603050405020304" pitchFamily="18" charset="0"/>
              </a:rPr>
              <a:t>1 .data         00000018  0000000000000000  0000000000000000  00000088  2**3</a:t>
            </a:r>
          </a:p>
          <a:p>
            <a:r>
              <a:rPr lang="en-US" sz="2000" b="1" dirty="0">
                <a:latin typeface="Times New Roman" panose="02020603050405020304" pitchFamily="18" charset="0"/>
                <a:cs typeface="Times New Roman" panose="02020603050405020304" pitchFamily="18" charset="0"/>
              </a:rPr>
              <a:t>                  CONTENTS, ALLOC, LOAD, DATA  </a:t>
            </a:r>
          </a:p>
          <a:p>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bss</a:t>
            </a:r>
            <a:r>
              <a:rPr lang="en-US" sz="2000" b="1" dirty="0">
                <a:latin typeface="Times New Roman" panose="02020603050405020304" pitchFamily="18" charset="0"/>
                <a:cs typeface="Times New Roman" panose="02020603050405020304" pitchFamily="18" charset="0"/>
              </a:rPr>
              <a:t>          00000008  0000000000000000  0000000000000000  000000a0  2**3 </a:t>
            </a:r>
          </a:p>
          <a:p>
            <a:r>
              <a:rPr lang="en-US" sz="2000" b="1" dirty="0">
                <a:latin typeface="Times New Roman" panose="02020603050405020304" pitchFamily="18" charset="0"/>
                <a:cs typeface="Times New Roman" panose="02020603050405020304" pitchFamily="18" charset="0"/>
              </a:rPr>
              <a:t>                 ALLOC  </a:t>
            </a:r>
          </a:p>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rodata</a:t>
            </a:r>
            <a:r>
              <a:rPr lang="en-US" sz="2000" b="1" dirty="0">
                <a:latin typeface="Times New Roman" panose="02020603050405020304" pitchFamily="18" charset="0"/>
                <a:cs typeface="Times New Roman" panose="02020603050405020304" pitchFamily="18" charset="0"/>
              </a:rPr>
              <a:t>       00000017  0000000000000000  0000000000000000  000000a0  2**0</a:t>
            </a:r>
          </a:p>
          <a:p>
            <a:r>
              <a:rPr lang="en-US" sz="2000" b="1" dirty="0">
                <a:latin typeface="Times New Roman" panose="02020603050405020304" pitchFamily="18" charset="0"/>
                <a:cs typeface="Times New Roman" panose="02020603050405020304" pitchFamily="18" charset="0"/>
              </a:rPr>
              <a:t>                  CONTENTS, ALLOC, LOAD, READONLY, DATA  </a:t>
            </a:r>
          </a:p>
          <a:p>
            <a:r>
              <a:rPr lang="en-US" sz="2000" b="1" dirty="0">
                <a:latin typeface="Times New Roman" panose="02020603050405020304" pitchFamily="18" charset="0"/>
                <a:cs typeface="Times New Roman" panose="02020603050405020304" pitchFamily="18" charset="0"/>
              </a:rPr>
              <a:t>4 .comment   0000002b  0000000000000000  0000000000000000  000000b7  2**0</a:t>
            </a:r>
          </a:p>
          <a:p>
            <a:r>
              <a:rPr lang="en-US" sz="2000" b="1" dirty="0">
                <a:latin typeface="Times New Roman" panose="02020603050405020304" pitchFamily="18" charset="0"/>
                <a:cs typeface="Times New Roman" panose="02020603050405020304" pitchFamily="18" charset="0"/>
              </a:rPr>
              <a:t>                  CONTENTS, READONLY  </a:t>
            </a:r>
          </a:p>
          <a:p>
            <a:r>
              <a:rPr lang="en-US" sz="2000" b="1" dirty="0">
                <a:latin typeface="Times New Roman" panose="02020603050405020304" pitchFamily="18" charset="0"/>
                <a:cs typeface="Times New Roman" panose="02020603050405020304" pitchFamily="18" charset="0"/>
              </a:rPr>
              <a:t>5 .</a:t>
            </a:r>
            <a:r>
              <a:rPr lang="en-US" sz="2000" b="1" dirty="0" err="1">
                <a:latin typeface="Times New Roman" panose="02020603050405020304" pitchFamily="18" charset="0"/>
                <a:cs typeface="Times New Roman" panose="02020603050405020304" pitchFamily="18" charset="0"/>
              </a:rPr>
              <a:t>note.GNU</a:t>
            </a:r>
            <a:r>
              <a:rPr lang="en-US" sz="2000" b="1" dirty="0">
                <a:latin typeface="Times New Roman" panose="02020603050405020304" pitchFamily="18" charset="0"/>
                <a:cs typeface="Times New Roman" panose="02020603050405020304" pitchFamily="18" charset="0"/>
              </a:rPr>
              <a:t>-stack 00000000  0000000000000  00000000000000  000000e2  2**0</a:t>
            </a:r>
          </a:p>
          <a:p>
            <a:r>
              <a:rPr lang="en-US" sz="2000" b="1" dirty="0">
                <a:latin typeface="Times New Roman" panose="02020603050405020304" pitchFamily="18" charset="0"/>
                <a:cs typeface="Times New Roman" panose="02020603050405020304" pitchFamily="18" charset="0"/>
              </a:rPr>
              <a:t>                  CONTENTS, READONLY  </a:t>
            </a:r>
          </a:p>
          <a:p>
            <a:r>
              <a:rPr lang="en-US" sz="2000" b="1" dirty="0">
                <a:latin typeface="Times New Roman" panose="02020603050405020304" pitchFamily="18" charset="0"/>
                <a:cs typeface="Times New Roman" panose="02020603050405020304" pitchFamily="18" charset="0"/>
              </a:rPr>
              <a:t>6 .</a:t>
            </a:r>
            <a:r>
              <a:rPr lang="en-US" sz="2000" b="1" dirty="0" err="1">
                <a:latin typeface="Times New Roman" panose="02020603050405020304" pitchFamily="18" charset="0"/>
                <a:cs typeface="Times New Roman" panose="02020603050405020304" pitchFamily="18" charset="0"/>
              </a:rPr>
              <a:t>eh_frame</a:t>
            </a:r>
            <a:r>
              <a:rPr lang="en-US" sz="2000" b="1" dirty="0">
                <a:latin typeface="Times New Roman" panose="02020603050405020304" pitchFamily="18" charset="0"/>
                <a:cs typeface="Times New Roman" panose="02020603050405020304" pitchFamily="18" charset="0"/>
              </a:rPr>
              <a:t>     00000038  0000000000000000  0000000000000000  000000e8  2**3</a:t>
            </a:r>
          </a:p>
          <a:p>
            <a:r>
              <a:rPr lang="en-US" sz="2000" b="1" dirty="0">
                <a:latin typeface="Times New Roman" panose="02020603050405020304" pitchFamily="18" charset="0"/>
                <a:cs typeface="Times New Roman" panose="02020603050405020304" pitchFamily="18" charset="0"/>
              </a:rPr>
              <a:t>                  CONTENTS, ALLOC, LOAD, RELOC, READONLY, </a:t>
            </a:r>
          </a:p>
        </p:txBody>
      </p:sp>
      <p:sp>
        <p:nvSpPr>
          <p:cNvPr id="8" name="文本框 7">
            <a:extLst>
              <a:ext uri="{FF2B5EF4-FFF2-40B4-BE49-F238E27FC236}">
                <a16:creationId xmlns:a16="http://schemas.microsoft.com/office/drawing/2014/main" id="{E90D2844-7CBC-46E2-B614-23E1A4489744}"/>
              </a:ext>
            </a:extLst>
          </p:cNvPr>
          <p:cNvSpPr txBox="1"/>
          <p:nvPr/>
        </p:nvSpPr>
        <p:spPr>
          <a:xfrm>
            <a:off x="4302685" y="97341"/>
            <a:ext cx="44672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main.o</a:t>
            </a:r>
            <a:r>
              <a:rPr lang="en-US" altLang="zh-CN" sz="2400" b="1" dirty="0">
                <a:latin typeface="Times New Roman" panose="02020603050405020304" pitchFamily="18" charset="0"/>
                <a:cs typeface="Times New Roman" panose="02020603050405020304" pitchFamily="18" charset="0"/>
              </a:rPr>
              <a:t> &gt; </a:t>
            </a:r>
            <a:r>
              <a:rPr lang="en-US" altLang="zh-CN" sz="2400" b="1" dirty="0" err="1">
                <a:latin typeface="Times New Roman" panose="02020603050405020304" pitchFamily="18" charset="0"/>
                <a:cs typeface="Times New Roman" panose="02020603050405020304" pitchFamily="18" charset="0"/>
              </a:rPr>
              <a:t>main.d</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283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056592-273D-443E-A16B-D11BFED1BC4F}"/>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6C27EA30-F5D4-4D73-8200-A93EDB50E4A8}"/>
              </a:ext>
            </a:extLst>
          </p:cNvPr>
          <p:cNvSpPr>
            <a:spLocks noGrp="1"/>
          </p:cNvSpPr>
          <p:nvPr>
            <p:ph type="title"/>
          </p:nvPr>
        </p:nvSpPr>
        <p:spPr/>
        <p:txBody>
          <a:bodyPr/>
          <a:lstStyle/>
          <a:p>
            <a:r>
              <a:rPr lang="en-US" altLang="zh-CN" dirty="0"/>
              <a:t>little-sample</a:t>
            </a:r>
            <a:endParaRPr lang="zh-CN" altLang="en-US" dirty="0"/>
          </a:p>
        </p:txBody>
      </p:sp>
      <p:sp>
        <p:nvSpPr>
          <p:cNvPr id="4" name="Rectangle 3">
            <a:extLst>
              <a:ext uri="{FF2B5EF4-FFF2-40B4-BE49-F238E27FC236}">
                <a16:creationId xmlns:a16="http://schemas.microsoft.com/office/drawing/2014/main" id="{D15E523B-9316-42C8-AE01-B2571559C190}"/>
              </a:ext>
            </a:extLst>
          </p:cNvPr>
          <p:cNvSpPr/>
          <p:nvPr/>
        </p:nvSpPr>
        <p:spPr>
          <a:xfrm>
            <a:off x="381000" y="1162283"/>
            <a:ext cx="8693710" cy="5632311"/>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r>
              <a:rPr lang="en-US" sz="2000" b="1" dirty="0">
                <a:latin typeface="Times New Roman" panose="02020603050405020304" pitchFamily="18" charset="0"/>
                <a:cs typeface="Times New Roman" panose="02020603050405020304" pitchFamily="18" charset="0"/>
              </a:rPr>
              <a:t>SYMBOL TABLE:</a:t>
            </a:r>
          </a:p>
          <a:p>
            <a:r>
              <a:rPr lang="en-US" sz="2000" b="1" dirty="0">
                <a:latin typeface="Times New Roman" panose="02020603050405020304" pitchFamily="18" charset="0"/>
                <a:cs typeface="Times New Roman" panose="02020603050405020304" pitchFamily="18" charset="0"/>
              </a:rPr>
              <a:t>0000000000000000 l    df *ABS*	0000000000000000 </a:t>
            </a:r>
            <a:r>
              <a:rPr lang="en-US" sz="2000" b="1" dirty="0" err="1">
                <a:latin typeface="Times New Roman" panose="02020603050405020304" pitchFamily="18" charset="0"/>
                <a:cs typeface="Times New Roman" panose="02020603050405020304" pitchFamily="18" charset="0"/>
              </a:rPr>
              <a:t>main.c</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0000000000000000 l    d  .text	0000000000000000 .text</a:t>
            </a:r>
          </a:p>
          <a:p>
            <a:r>
              <a:rPr lang="en-US" sz="2000" b="1" dirty="0">
                <a:latin typeface="Times New Roman" panose="02020603050405020304" pitchFamily="18" charset="0"/>
                <a:cs typeface="Times New Roman" panose="02020603050405020304" pitchFamily="18" charset="0"/>
              </a:rPr>
              <a:t>0000000000000000 l    d  .data	0000000000000000 .data</a:t>
            </a:r>
          </a:p>
          <a:p>
            <a:r>
              <a:rPr lang="en-US" sz="2000" b="1" dirty="0">
                <a:latin typeface="Times New Roman" panose="02020603050405020304" pitchFamily="18" charset="0"/>
                <a:cs typeface="Times New Roman" panose="02020603050405020304" pitchFamily="18" charset="0"/>
              </a:rPr>
              <a:t>0000000000000000 l    d  .</a:t>
            </a:r>
            <a:r>
              <a:rPr lang="en-US" sz="2000" b="1" dirty="0" err="1">
                <a:latin typeface="Times New Roman" panose="02020603050405020304" pitchFamily="18" charset="0"/>
                <a:cs typeface="Times New Roman" panose="02020603050405020304" pitchFamily="18" charset="0"/>
              </a:rPr>
              <a:t>bss</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bss</a:t>
            </a:r>
            <a:endParaRPr lang="en-US" sz="2000" b="1" dirty="0">
              <a:latin typeface="Times New Roman" panose="02020603050405020304" pitchFamily="18" charset="0"/>
              <a:cs typeface="Times New Roman" panose="02020603050405020304" pitchFamily="18" charset="0"/>
            </a:endParaRPr>
          </a:p>
          <a:p>
            <a:r>
              <a:rPr lang="en-US" sz="2000" b="1" dirty="0">
                <a:solidFill>
                  <a:srgbClr val="0000CC"/>
                </a:solidFill>
                <a:latin typeface="Times New Roman" panose="02020603050405020304" pitchFamily="18" charset="0"/>
                <a:cs typeface="Times New Roman" panose="02020603050405020304" pitchFamily="18" charset="0"/>
              </a:rPr>
              <a:t>0000000000000000 l    O .</a:t>
            </a:r>
            <a:r>
              <a:rPr lang="en-US" sz="2000" b="1" dirty="0" err="1">
                <a:solidFill>
                  <a:srgbClr val="0000CC"/>
                </a:solidFill>
                <a:latin typeface="Times New Roman" panose="02020603050405020304" pitchFamily="18" charset="0"/>
                <a:cs typeface="Times New Roman" panose="02020603050405020304" pitchFamily="18" charset="0"/>
              </a:rPr>
              <a:t>bss</a:t>
            </a:r>
            <a:r>
              <a:rPr lang="en-US" sz="2000" b="1" dirty="0">
                <a:solidFill>
                  <a:srgbClr val="0000CC"/>
                </a:solidFill>
                <a:latin typeface="Times New Roman" panose="02020603050405020304" pitchFamily="18" charset="0"/>
                <a:cs typeface="Times New Roman" panose="02020603050405020304" pitchFamily="18" charset="0"/>
              </a:rPr>
              <a:t>	0000000000000008 z</a:t>
            </a:r>
          </a:p>
          <a:p>
            <a:r>
              <a:rPr lang="en-US" sz="2000" b="1" dirty="0">
                <a:solidFill>
                  <a:srgbClr val="0000CC"/>
                </a:solidFill>
                <a:latin typeface="Times New Roman" panose="02020603050405020304" pitchFamily="18" charset="0"/>
                <a:cs typeface="Times New Roman" panose="02020603050405020304" pitchFamily="18" charset="0"/>
              </a:rPr>
              <a:t>0000000000000010 l    O .data	0000000000000008 w</a:t>
            </a:r>
          </a:p>
          <a:p>
            <a:r>
              <a:rPr lang="en-US" sz="2000" b="1" dirty="0">
                <a:latin typeface="Times New Roman" panose="02020603050405020304" pitchFamily="18" charset="0"/>
                <a:cs typeface="Times New Roman" panose="02020603050405020304" pitchFamily="18" charset="0"/>
              </a:rPr>
              <a:t>0000000000000000 l    d  .</a:t>
            </a:r>
            <a:r>
              <a:rPr lang="en-US" sz="2000" b="1" dirty="0" err="1">
                <a:latin typeface="Times New Roman" panose="02020603050405020304" pitchFamily="18" charset="0"/>
                <a:cs typeface="Times New Roman" panose="02020603050405020304" pitchFamily="18" charset="0"/>
              </a:rPr>
              <a:t>rodata</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rodata</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0000000000000000 l    d  .</a:t>
            </a:r>
            <a:r>
              <a:rPr lang="en-US" sz="2000" b="1" dirty="0" err="1">
                <a:latin typeface="Times New Roman" panose="02020603050405020304" pitchFamily="18" charset="0"/>
                <a:cs typeface="Times New Roman" panose="02020603050405020304" pitchFamily="18" charset="0"/>
              </a:rPr>
              <a:t>note.GNU</a:t>
            </a:r>
            <a:r>
              <a:rPr lang="en-US" sz="2000" b="1" dirty="0">
                <a:latin typeface="Times New Roman" panose="02020603050405020304" pitchFamily="18" charset="0"/>
                <a:cs typeface="Times New Roman" panose="02020603050405020304" pitchFamily="18" charset="0"/>
              </a:rPr>
              <a:t>-stack	0000000000000000 .</a:t>
            </a:r>
            <a:r>
              <a:rPr lang="en-US" sz="2000" b="1" dirty="0" err="1">
                <a:latin typeface="Times New Roman" panose="02020603050405020304" pitchFamily="18" charset="0"/>
                <a:cs typeface="Times New Roman" panose="02020603050405020304" pitchFamily="18" charset="0"/>
              </a:rPr>
              <a:t>note.GNU</a:t>
            </a:r>
            <a:r>
              <a:rPr lang="en-US" sz="2000" b="1" dirty="0">
                <a:latin typeface="Times New Roman" panose="02020603050405020304" pitchFamily="18" charset="0"/>
                <a:cs typeface="Times New Roman" panose="02020603050405020304" pitchFamily="18" charset="0"/>
              </a:rPr>
              <a:t>-stack</a:t>
            </a:r>
          </a:p>
          <a:p>
            <a:r>
              <a:rPr lang="en-US" sz="2000" b="1" dirty="0">
                <a:latin typeface="Times New Roman" panose="02020603050405020304" pitchFamily="18" charset="0"/>
                <a:cs typeface="Times New Roman" panose="02020603050405020304" pitchFamily="18" charset="0"/>
              </a:rPr>
              <a:t>0000000000000000 l    d  .</a:t>
            </a:r>
            <a:r>
              <a:rPr lang="en-US" sz="2000" b="1" dirty="0" err="1">
                <a:latin typeface="Times New Roman" panose="02020603050405020304" pitchFamily="18" charset="0"/>
                <a:cs typeface="Times New Roman" panose="02020603050405020304" pitchFamily="18" charset="0"/>
              </a:rPr>
              <a:t>eh_frame</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eh_frame</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0000000000000000 l    d  .comment	0000000000000000 .comment</a:t>
            </a:r>
          </a:p>
          <a:p>
            <a:r>
              <a:rPr lang="pt-BR" sz="2000" b="1" dirty="0">
                <a:solidFill>
                  <a:srgbClr val="0000CC"/>
                </a:solidFill>
                <a:latin typeface="Times New Roman" panose="02020603050405020304" pitchFamily="18" charset="0"/>
                <a:cs typeface="Times New Roman" panose="02020603050405020304" pitchFamily="18" charset="0"/>
              </a:rPr>
              <a:t>0000000000000004      O *COM*	0000000000000004 a</a:t>
            </a:r>
            <a:endParaRPr lang="en-US" sz="2000" b="1" dirty="0">
              <a:solidFill>
                <a:srgbClr val="0000CC"/>
              </a:solidFill>
              <a:latin typeface="Times New Roman" panose="02020603050405020304" pitchFamily="18" charset="0"/>
              <a:cs typeface="Times New Roman" panose="02020603050405020304" pitchFamily="18" charset="0"/>
            </a:endParaRPr>
          </a:p>
          <a:p>
            <a:r>
              <a:rPr lang="en-US" sz="2000" b="1" dirty="0">
                <a:solidFill>
                  <a:srgbClr val="0000CC"/>
                </a:solidFill>
                <a:latin typeface="Times New Roman" panose="02020603050405020304" pitchFamily="18" charset="0"/>
                <a:cs typeface="Times New Roman" panose="02020603050405020304" pitchFamily="18" charset="0"/>
              </a:rPr>
              <a:t>0000000000000000 g   O .data	0000000000000008 x</a:t>
            </a:r>
          </a:p>
          <a:p>
            <a:r>
              <a:rPr lang="en-US" sz="2000" b="1" dirty="0">
                <a:solidFill>
                  <a:srgbClr val="0000CC"/>
                </a:solidFill>
                <a:latin typeface="Times New Roman" panose="02020603050405020304" pitchFamily="18" charset="0"/>
                <a:cs typeface="Times New Roman" panose="02020603050405020304" pitchFamily="18" charset="0"/>
              </a:rPr>
              <a:t>0000000000000008 g   O .data       0000000000000008 y</a:t>
            </a:r>
          </a:p>
          <a:p>
            <a:r>
              <a:rPr lang="en-US" sz="2000" b="1" dirty="0">
                <a:solidFill>
                  <a:srgbClr val="0000CC"/>
                </a:solidFill>
                <a:latin typeface="Times New Roman" panose="02020603050405020304" pitchFamily="18" charset="0"/>
                <a:cs typeface="Times New Roman" panose="02020603050405020304" pitchFamily="18" charset="0"/>
              </a:rPr>
              <a:t>0000000000000000 g    F .text	0000000000000047 main</a:t>
            </a:r>
          </a:p>
          <a:p>
            <a:r>
              <a:rPr lang="en-US" sz="2000" b="1" dirty="0">
                <a:solidFill>
                  <a:srgbClr val="C00000"/>
                </a:solidFill>
                <a:latin typeface="Times New Roman" panose="02020603050405020304" pitchFamily="18" charset="0"/>
                <a:cs typeface="Times New Roman" panose="02020603050405020304" pitchFamily="18" charset="0"/>
              </a:rPr>
              <a:t>0000000000000000         *UND*	0000000000000000 </a:t>
            </a:r>
            <a:r>
              <a:rPr lang="en-US" sz="2000" b="1" dirty="0" err="1">
                <a:solidFill>
                  <a:srgbClr val="C00000"/>
                </a:solidFill>
                <a:latin typeface="Times New Roman" panose="02020603050405020304" pitchFamily="18" charset="0"/>
                <a:cs typeface="Times New Roman" panose="02020603050405020304" pitchFamily="18" charset="0"/>
              </a:rPr>
              <a:t>addvec</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0000000000000000         *UND*	0000000000000000 </a:t>
            </a:r>
            <a:r>
              <a:rPr lang="en-US" sz="2000" b="1" dirty="0" err="1">
                <a:solidFill>
                  <a:srgbClr val="C00000"/>
                </a:solidFill>
                <a:latin typeface="Times New Roman" panose="02020603050405020304" pitchFamily="18" charset="0"/>
                <a:cs typeface="Times New Roman" panose="02020603050405020304" pitchFamily="18" charset="0"/>
              </a:rPr>
              <a:t>addcnt</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0000000000000000         *UND*	0000000000000000 </a:t>
            </a:r>
            <a:r>
              <a:rPr lang="en-US" sz="2000" b="1" dirty="0" err="1">
                <a:solidFill>
                  <a:srgbClr val="C00000"/>
                </a:solidFill>
                <a:latin typeface="Times New Roman" panose="02020603050405020304" pitchFamily="18" charset="0"/>
                <a:cs typeface="Times New Roman" panose="02020603050405020304" pitchFamily="18" charset="0"/>
              </a:rPr>
              <a:t>printf</a:t>
            </a:r>
            <a:endParaRPr lang="en-US" sz="2000" b="1" dirty="0">
              <a:solidFill>
                <a:srgbClr val="C00000"/>
              </a:solidFill>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7DA8A14D-2680-48EB-B2CB-434ECB609EA9}"/>
              </a:ext>
            </a:extLst>
          </p:cNvPr>
          <p:cNvGrpSpPr/>
          <p:nvPr/>
        </p:nvGrpSpPr>
        <p:grpSpPr>
          <a:xfrm>
            <a:off x="76200" y="235087"/>
            <a:ext cx="8998510" cy="5632313"/>
            <a:chOff x="76200" y="235087"/>
            <a:chExt cx="8998510" cy="5632313"/>
          </a:xfrm>
        </p:grpSpPr>
        <p:sp>
          <p:nvSpPr>
            <p:cNvPr id="6" name="矩形 5">
              <a:extLst>
                <a:ext uri="{FF2B5EF4-FFF2-40B4-BE49-F238E27FC236}">
                  <a16:creationId xmlns:a16="http://schemas.microsoft.com/office/drawing/2014/main" id="{8FE04BA9-5153-44B3-8CB1-F2DA453313EB}"/>
                </a:ext>
              </a:extLst>
            </p:cNvPr>
            <p:cNvSpPr/>
            <p:nvPr/>
          </p:nvSpPr>
          <p:spPr bwMode="auto">
            <a:xfrm>
              <a:off x="2514600" y="1524000"/>
              <a:ext cx="304800" cy="4343400"/>
            </a:xfrm>
            <a:prstGeom prst="rect">
              <a:avLst/>
            </a:prstGeom>
            <a:noFill/>
            <a:ln w="25400" cap="flat" cmpd="sng" algn="ctr">
              <a:solidFill>
                <a:srgbClr val="0000CC"/>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标注: 线形 8">
              <a:extLst>
                <a:ext uri="{FF2B5EF4-FFF2-40B4-BE49-F238E27FC236}">
                  <a16:creationId xmlns:a16="http://schemas.microsoft.com/office/drawing/2014/main" id="{4D822DA3-01F7-492E-856A-19B5785E024C}"/>
                </a:ext>
              </a:extLst>
            </p:cNvPr>
            <p:cNvSpPr/>
            <p:nvPr/>
          </p:nvSpPr>
          <p:spPr bwMode="auto">
            <a:xfrm>
              <a:off x="76200" y="235087"/>
              <a:ext cx="8998510" cy="762001"/>
            </a:xfrm>
            <a:prstGeom prst="borderCallout1">
              <a:avLst>
                <a:gd name="adj1" fmla="val 98439"/>
                <a:gd name="adj2" fmla="val 46563"/>
                <a:gd name="adj3" fmla="val 181790"/>
                <a:gd name="adj4" fmla="val 30387"/>
              </a:avLst>
            </a:prstGeom>
            <a:solidFill>
              <a:schemeClr val="accent5">
                <a:lumMod val="20000"/>
                <a:lumOff val="80000"/>
              </a:schemeClr>
            </a:solidFill>
            <a:ln w="25400" cap="flat" cmpd="sng" algn="ctr">
              <a:solidFill>
                <a:srgbClr val="0000CC"/>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ts val="2500"/>
                </a:lnSpc>
                <a:spcBef>
                  <a:spcPct val="0"/>
                </a:spcBef>
                <a:spcAft>
                  <a:spcPct val="0"/>
                </a:spcAft>
                <a:buClrTx/>
                <a:buSzTx/>
                <a:buFontTx/>
                <a:buNone/>
                <a:tabLst/>
              </a:pPr>
              <a:r>
                <a:rPr lang="en-US" altLang="zh-CN"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local (l), global (g), unique global (u), neither global nor local (a space) or both global and local (!)</a:t>
              </a:r>
              <a:endParaRPr kumimoji="0" lang="zh-CN"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11" name="文本框 10">
            <a:extLst>
              <a:ext uri="{FF2B5EF4-FFF2-40B4-BE49-F238E27FC236}">
                <a16:creationId xmlns:a16="http://schemas.microsoft.com/office/drawing/2014/main" id="{8F073E2E-2C5C-4793-90ED-1C3060BBEA60}"/>
              </a:ext>
            </a:extLst>
          </p:cNvPr>
          <p:cNvSpPr txBox="1"/>
          <p:nvPr/>
        </p:nvSpPr>
        <p:spPr>
          <a:xfrm>
            <a:off x="4744714" y="1048644"/>
            <a:ext cx="44672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main.o</a:t>
            </a:r>
            <a:r>
              <a:rPr lang="en-US" altLang="zh-CN" sz="2400" b="1" dirty="0">
                <a:latin typeface="Times New Roman" panose="02020603050405020304" pitchFamily="18" charset="0"/>
                <a:cs typeface="Times New Roman" panose="02020603050405020304" pitchFamily="18" charset="0"/>
              </a:rPr>
              <a:t> &gt; </a:t>
            </a:r>
            <a:r>
              <a:rPr lang="en-US" altLang="zh-CN" sz="2400" b="1" dirty="0" err="1">
                <a:latin typeface="Times New Roman" panose="02020603050405020304" pitchFamily="18" charset="0"/>
                <a:cs typeface="Times New Roman" panose="02020603050405020304" pitchFamily="18" charset="0"/>
              </a:rPr>
              <a:t>main.d</a:t>
            </a:r>
            <a:endParaRPr lang="zh-CN" altLang="en-US" sz="2400" b="1" dirty="0">
              <a:latin typeface="Times New Roman" panose="02020603050405020304" pitchFamily="18" charset="0"/>
              <a:cs typeface="Times New Roman" panose="02020603050405020304" pitchFamily="18" charset="0"/>
            </a:endParaRPr>
          </a:p>
        </p:txBody>
      </p:sp>
      <p:sp>
        <p:nvSpPr>
          <p:cNvPr id="5" name="对话气泡: 圆角矩形 4">
            <a:extLst>
              <a:ext uri="{FF2B5EF4-FFF2-40B4-BE49-F238E27FC236}">
                <a16:creationId xmlns:a16="http://schemas.microsoft.com/office/drawing/2014/main" id="{B7DDEEE9-E63E-4678-9D48-D02B935DBE2E}"/>
              </a:ext>
            </a:extLst>
          </p:cNvPr>
          <p:cNvSpPr/>
          <p:nvPr/>
        </p:nvSpPr>
        <p:spPr bwMode="auto">
          <a:xfrm>
            <a:off x="7010400" y="2209800"/>
            <a:ext cx="1981200" cy="990600"/>
          </a:xfrm>
          <a:prstGeom prst="wedgeRoundRectCallout">
            <a:avLst>
              <a:gd name="adj1" fmla="val -82118"/>
              <a:gd name="adj2" fmla="val 22172"/>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main.o</a:t>
            </a: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的</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bss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节仅有此</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static int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变量</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7144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167742-D11F-49E8-A6BE-DF9A1D96ED55}"/>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322DB342-E5A1-455C-927A-1F0E7BDF35FE}"/>
              </a:ext>
            </a:extLst>
          </p:cNvPr>
          <p:cNvSpPr>
            <a:spLocks noGrp="1"/>
          </p:cNvSpPr>
          <p:nvPr>
            <p:ph type="title"/>
          </p:nvPr>
        </p:nvSpPr>
        <p:spPr/>
        <p:txBody>
          <a:bodyPr/>
          <a:lstStyle/>
          <a:p>
            <a:r>
              <a:rPr lang="zh-CN" altLang="en-US" dirty="0"/>
              <a:t>链接实例：</a:t>
            </a:r>
            <a:r>
              <a:rPr lang="en-US" altLang="zh-CN" dirty="0" err="1"/>
              <a:t>main.o</a:t>
            </a:r>
            <a:endParaRPr lang="zh-CN" altLang="en-US" dirty="0"/>
          </a:p>
        </p:txBody>
      </p:sp>
      <p:sp>
        <p:nvSpPr>
          <p:cNvPr id="4" name="Rectangle 3">
            <a:extLst>
              <a:ext uri="{FF2B5EF4-FFF2-40B4-BE49-F238E27FC236}">
                <a16:creationId xmlns:a16="http://schemas.microsoft.com/office/drawing/2014/main" id="{DF3973CD-A2E7-4C5D-B1A2-EF61A5A85A8C}"/>
              </a:ext>
            </a:extLst>
          </p:cNvPr>
          <p:cNvSpPr/>
          <p:nvPr/>
        </p:nvSpPr>
        <p:spPr>
          <a:xfrm>
            <a:off x="381000" y="1078481"/>
            <a:ext cx="8693710" cy="5737276"/>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2600"/>
              </a:lnSpc>
            </a:pPr>
            <a:r>
              <a:rPr lang="en-US" sz="2000" b="1" dirty="0">
                <a:latin typeface="Times New Roman" panose="02020603050405020304" pitchFamily="18" charset="0"/>
                <a:cs typeface="Times New Roman" panose="02020603050405020304" pitchFamily="18" charset="0"/>
              </a:rPr>
              <a:t> Contents of section .text:</a:t>
            </a:r>
          </a:p>
          <a:p>
            <a:pPr>
              <a:lnSpc>
                <a:spcPts val="2600"/>
              </a:lnSpc>
            </a:pPr>
            <a:r>
              <a:rPr lang="en-US" sz="2000" b="1" dirty="0">
                <a:latin typeface="Times New Roman" panose="02020603050405020304" pitchFamily="18" charset="0"/>
                <a:cs typeface="Times New Roman" panose="02020603050405020304" pitchFamily="18" charset="0"/>
              </a:rPr>
              <a:t> 0000 554889e5 b9020000 00ba0000 0000be00  UH..............</a:t>
            </a:r>
          </a:p>
          <a:p>
            <a:pPr>
              <a:lnSpc>
                <a:spcPts val="2600"/>
              </a:lnSpc>
            </a:pPr>
            <a:r>
              <a:rPr lang="en-US" sz="2000" b="1" dirty="0">
                <a:latin typeface="Times New Roman" panose="02020603050405020304" pitchFamily="18" charset="0"/>
                <a:cs typeface="Times New Roman" panose="02020603050405020304" pitchFamily="18" charset="0"/>
              </a:rPr>
              <a:t> 0010 000000bf 00000000 e8000000 008b0d00  ................</a:t>
            </a:r>
          </a:p>
          <a:p>
            <a:pPr>
              <a:lnSpc>
                <a:spcPts val="2600"/>
              </a:lnSpc>
            </a:pPr>
            <a:r>
              <a:rPr lang="en-US" sz="2000" b="1" dirty="0">
                <a:latin typeface="Times New Roman" panose="02020603050405020304" pitchFamily="18" charset="0"/>
                <a:cs typeface="Times New Roman" panose="02020603050405020304" pitchFamily="18" charset="0"/>
              </a:rPr>
              <a:t> 0020 0000008b 15000000 008b0500 00000089  ................</a:t>
            </a:r>
          </a:p>
          <a:p>
            <a:pPr>
              <a:lnSpc>
                <a:spcPts val="2600"/>
              </a:lnSpc>
            </a:pPr>
            <a:r>
              <a:rPr lang="en-US" sz="2000" b="1" dirty="0">
                <a:latin typeface="Times New Roman" panose="02020603050405020304" pitchFamily="18" charset="0"/>
                <a:cs typeface="Times New Roman" panose="02020603050405020304" pitchFamily="18" charset="0"/>
              </a:rPr>
              <a:t> 0030 c6bf0000 0000b800 000000e8 00000000  ................</a:t>
            </a:r>
          </a:p>
          <a:p>
            <a:pPr>
              <a:lnSpc>
                <a:spcPts val="2600"/>
              </a:lnSpc>
            </a:pPr>
            <a:r>
              <a:rPr lang="en-US" sz="2000" b="1" dirty="0">
                <a:latin typeface="Times New Roman" panose="02020603050405020304" pitchFamily="18" charset="0"/>
                <a:cs typeface="Times New Roman" panose="02020603050405020304" pitchFamily="18" charset="0"/>
              </a:rPr>
              <a:t> 0040 b8000000 005dc3                      .....].         </a:t>
            </a:r>
          </a:p>
          <a:p>
            <a:pPr>
              <a:lnSpc>
                <a:spcPts val="2600"/>
              </a:lnSpc>
            </a:pPr>
            <a:r>
              <a:rPr lang="en-US" sz="2000" b="1" dirty="0">
                <a:latin typeface="Times New Roman" panose="02020603050405020304" pitchFamily="18" charset="0"/>
                <a:cs typeface="Times New Roman" panose="02020603050405020304" pitchFamily="18" charset="0"/>
              </a:rPr>
              <a:t>Contents of section .data:</a:t>
            </a:r>
          </a:p>
          <a:p>
            <a:pPr>
              <a:lnSpc>
                <a:spcPts val="2600"/>
              </a:lnSpc>
            </a:pPr>
            <a:r>
              <a:rPr lang="en-US" sz="2000" b="1" dirty="0">
                <a:latin typeface="Times New Roman" panose="02020603050405020304" pitchFamily="18" charset="0"/>
                <a:cs typeface="Times New Roman" panose="02020603050405020304" pitchFamily="18" charset="0"/>
              </a:rPr>
              <a:t> 0000 01000000 02000000 03000000 04000000  ................</a:t>
            </a:r>
          </a:p>
          <a:p>
            <a:pPr>
              <a:lnSpc>
                <a:spcPts val="2600"/>
              </a:lnSpc>
            </a:pPr>
            <a:r>
              <a:rPr lang="en-US" sz="2000" b="1" dirty="0">
                <a:latin typeface="Times New Roman" panose="02020603050405020304" pitchFamily="18" charset="0"/>
                <a:cs typeface="Times New Roman" panose="02020603050405020304" pitchFamily="18" charset="0"/>
              </a:rPr>
              <a:t> 0010 05000000 06000000                    ........        </a:t>
            </a:r>
          </a:p>
          <a:p>
            <a:pPr>
              <a:lnSpc>
                <a:spcPts val="2600"/>
              </a:lnSpc>
            </a:pPr>
            <a:r>
              <a:rPr lang="en-US" sz="2000" b="1" dirty="0">
                <a:latin typeface="Times New Roman" panose="02020603050405020304" pitchFamily="18" charset="0"/>
                <a:cs typeface="Times New Roman" panose="02020603050405020304" pitchFamily="18" charset="0"/>
              </a:rPr>
              <a:t>Contents of section .</a:t>
            </a:r>
            <a:r>
              <a:rPr lang="en-US" sz="2000" b="1" dirty="0" err="1">
                <a:latin typeface="Times New Roman" panose="02020603050405020304" pitchFamily="18" charset="0"/>
                <a:cs typeface="Times New Roman" panose="02020603050405020304" pitchFamily="18" charset="0"/>
              </a:rPr>
              <a:t>rodata</a:t>
            </a:r>
            <a:r>
              <a:rPr lang="en-US" sz="2000" b="1" dirty="0">
                <a:latin typeface="Times New Roman" panose="02020603050405020304" pitchFamily="18" charset="0"/>
                <a:cs typeface="Times New Roman" panose="02020603050405020304" pitchFamily="18" charset="0"/>
              </a:rPr>
              <a:t>:</a:t>
            </a:r>
          </a:p>
          <a:p>
            <a:pPr>
              <a:lnSpc>
                <a:spcPts val="2600"/>
              </a:lnSpc>
            </a:pPr>
            <a:r>
              <a:rPr lang="en-US" sz="2000" b="1" dirty="0">
                <a:latin typeface="Times New Roman" panose="02020603050405020304" pitchFamily="18" charset="0"/>
                <a:cs typeface="Times New Roman" panose="02020603050405020304" pitchFamily="18" charset="0"/>
              </a:rPr>
              <a:t> 0000 7a203d20 5b256420 25645d20 61646463  z = [%d %d] </a:t>
            </a:r>
            <a:r>
              <a:rPr lang="en-US" sz="2000" b="1" dirty="0" err="1">
                <a:latin typeface="Times New Roman" panose="02020603050405020304" pitchFamily="18" charset="0"/>
                <a:cs typeface="Times New Roman" panose="02020603050405020304" pitchFamily="18" charset="0"/>
              </a:rPr>
              <a:t>addc</a:t>
            </a:r>
            <a:endParaRPr lang="en-US" sz="2000" b="1" dirty="0">
              <a:latin typeface="Times New Roman" panose="02020603050405020304" pitchFamily="18" charset="0"/>
              <a:cs typeface="Times New Roman" panose="02020603050405020304" pitchFamily="18" charset="0"/>
            </a:endParaRPr>
          </a:p>
          <a:p>
            <a:pPr>
              <a:lnSpc>
                <a:spcPts val="2600"/>
              </a:lnSpc>
            </a:pPr>
            <a:r>
              <a:rPr lang="en-US" sz="2000" b="1" dirty="0">
                <a:latin typeface="Times New Roman" panose="02020603050405020304" pitchFamily="18" charset="0"/>
                <a:cs typeface="Times New Roman" panose="02020603050405020304" pitchFamily="18" charset="0"/>
              </a:rPr>
              <a:t> 0010 6e743d25 640a00                      </a:t>
            </a:r>
            <a:r>
              <a:rPr lang="en-US" sz="2000" b="1" dirty="0" err="1">
                <a:latin typeface="Times New Roman" panose="02020603050405020304" pitchFamily="18" charset="0"/>
                <a:cs typeface="Times New Roman" panose="02020603050405020304" pitchFamily="18" charset="0"/>
              </a:rPr>
              <a:t>nt</a:t>
            </a:r>
            <a:r>
              <a:rPr lang="en-US" sz="2000" b="1" dirty="0">
                <a:latin typeface="Times New Roman" panose="02020603050405020304" pitchFamily="18" charset="0"/>
                <a:cs typeface="Times New Roman" panose="02020603050405020304" pitchFamily="18" charset="0"/>
              </a:rPr>
              <a:t>=%d..         </a:t>
            </a:r>
          </a:p>
          <a:p>
            <a:pPr>
              <a:lnSpc>
                <a:spcPts val="2600"/>
              </a:lnSpc>
            </a:pPr>
            <a:r>
              <a:rPr lang="en-US" sz="2000" b="1" dirty="0">
                <a:latin typeface="Times New Roman" panose="02020603050405020304" pitchFamily="18" charset="0"/>
                <a:cs typeface="Times New Roman" panose="02020603050405020304" pitchFamily="18" charset="0"/>
              </a:rPr>
              <a:t>Contents of section .comment:</a:t>
            </a:r>
          </a:p>
          <a:p>
            <a:pPr>
              <a:lnSpc>
                <a:spcPts val="2600"/>
              </a:lnSpc>
            </a:pPr>
            <a:r>
              <a:rPr lang="en-US" sz="2000" b="1" dirty="0">
                <a:latin typeface="Times New Roman" panose="02020603050405020304" pitchFamily="18" charset="0"/>
                <a:cs typeface="Times New Roman" panose="02020603050405020304" pitchFamily="18" charset="0"/>
              </a:rPr>
              <a:t> 0000 00474343 3a202855 62756e74 7520372e  .GCC: (Ubuntu 7.</a:t>
            </a:r>
          </a:p>
          <a:p>
            <a:pPr>
              <a:lnSpc>
                <a:spcPts val="2600"/>
              </a:lnSpc>
            </a:pPr>
            <a:r>
              <a:rPr lang="en-US" sz="2000" b="1" dirty="0">
                <a:latin typeface="Times New Roman" panose="02020603050405020304" pitchFamily="18" charset="0"/>
                <a:cs typeface="Times New Roman" panose="02020603050405020304" pitchFamily="18" charset="0"/>
              </a:rPr>
              <a:t> 0010 332e302d 32377562 756e7475 317e3138  3.0-27ubuntu1~18</a:t>
            </a:r>
          </a:p>
          <a:p>
            <a:pPr>
              <a:lnSpc>
                <a:spcPts val="2600"/>
              </a:lnSpc>
            </a:pPr>
            <a:r>
              <a:rPr lang="en-US" sz="2000" b="1" dirty="0">
                <a:latin typeface="Times New Roman" panose="02020603050405020304" pitchFamily="18" charset="0"/>
                <a:cs typeface="Times New Roman" panose="02020603050405020304" pitchFamily="18" charset="0"/>
              </a:rPr>
              <a:t> 0020 2e303429 20372e33 2e3000             .04) 7.3.0.     </a:t>
            </a:r>
          </a:p>
          <a:p>
            <a:pPr>
              <a:lnSpc>
                <a:spcPts val="2600"/>
              </a:lnSpc>
            </a:pPr>
            <a:r>
              <a:rPr lang="en-US" sz="2000" b="1"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FFC961A3-1C1A-4879-8954-A7EB0CBECF1E}"/>
              </a:ext>
            </a:extLst>
          </p:cNvPr>
          <p:cNvSpPr txBox="1"/>
          <p:nvPr/>
        </p:nvSpPr>
        <p:spPr>
          <a:xfrm>
            <a:off x="4720945" y="501340"/>
            <a:ext cx="442305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main.o</a:t>
            </a:r>
            <a:r>
              <a:rPr lang="en-US" altLang="zh-CN" sz="2400" b="1" dirty="0">
                <a:latin typeface="Times New Roman" panose="02020603050405020304" pitchFamily="18" charset="0"/>
                <a:cs typeface="Times New Roman" panose="02020603050405020304" pitchFamily="18" charset="0"/>
              </a:rPr>
              <a:t> &gt; </a:t>
            </a:r>
            <a:r>
              <a:rPr lang="en-US" altLang="zh-CN" sz="2400" b="1" dirty="0" err="1">
                <a:latin typeface="Times New Roman" panose="02020603050405020304" pitchFamily="18" charset="0"/>
                <a:cs typeface="Times New Roman" panose="02020603050405020304" pitchFamily="18" charset="0"/>
              </a:rPr>
              <a:t>main.d</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277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34A0BD-33C8-4EF9-A17B-F4F8A7576156}"/>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C535D53E-1CA1-457C-8ABC-450FAE934090}"/>
              </a:ext>
            </a:extLst>
          </p:cNvPr>
          <p:cNvSpPr>
            <a:spLocks noGrp="1"/>
          </p:cNvSpPr>
          <p:nvPr>
            <p:ph type="title"/>
          </p:nvPr>
        </p:nvSpPr>
        <p:spPr/>
        <p:txBody>
          <a:bodyPr/>
          <a:lstStyle/>
          <a:p>
            <a:endParaRPr lang="zh-CN" altLang="en-US"/>
          </a:p>
        </p:txBody>
      </p:sp>
      <p:sp>
        <p:nvSpPr>
          <p:cNvPr id="4" name="Rectangle 3">
            <a:extLst>
              <a:ext uri="{FF2B5EF4-FFF2-40B4-BE49-F238E27FC236}">
                <a16:creationId xmlns:a16="http://schemas.microsoft.com/office/drawing/2014/main" id="{69737688-CF19-44C5-8AAF-7CE6EE31DDEA}"/>
              </a:ext>
            </a:extLst>
          </p:cNvPr>
          <p:cNvSpPr/>
          <p:nvPr/>
        </p:nvSpPr>
        <p:spPr>
          <a:xfrm>
            <a:off x="76200" y="0"/>
            <a:ext cx="9067800" cy="6914713"/>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1900"/>
              </a:lnSpc>
            </a:pPr>
            <a:r>
              <a:rPr lang="en-US" sz="2000" b="1" dirty="0">
                <a:latin typeface="Times New Roman" panose="02020603050405020304" pitchFamily="18" charset="0"/>
                <a:cs typeface="Times New Roman" panose="02020603050405020304" pitchFamily="18" charset="0"/>
              </a:rPr>
              <a:t>Disassembly of section .text:</a:t>
            </a:r>
          </a:p>
          <a:p>
            <a:pPr>
              <a:lnSpc>
                <a:spcPts val="1900"/>
              </a:lnSpc>
            </a:pPr>
            <a:r>
              <a:rPr lang="en-US" sz="2000" b="1" dirty="0">
                <a:latin typeface="Times New Roman" panose="02020603050405020304" pitchFamily="18" charset="0"/>
                <a:cs typeface="Times New Roman" panose="02020603050405020304" pitchFamily="18" charset="0"/>
              </a:rPr>
              <a:t>0000000000000000 &lt;main&gt;:</a:t>
            </a:r>
          </a:p>
          <a:p>
            <a:pPr>
              <a:lnSpc>
                <a:spcPts val="1900"/>
              </a:lnSpc>
            </a:pPr>
            <a:r>
              <a:rPr lang="en-US" sz="2000" b="1" dirty="0">
                <a:latin typeface="Times New Roman" panose="02020603050405020304" pitchFamily="18" charset="0"/>
                <a:cs typeface="Times New Roman" panose="02020603050405020304" pitchFamily="18" charset="0"/>
              </a:rPr>
              <a:t>   0:	55                   	push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1:	48 89 e5             	mov    %</a:t>
            </a:r>
            <a:r>
              <a:rPr lang="en-US" sz="2000" b="1" dirty="0" err="1">
                <a:latin typeface="Times New Roman" panose="02020603050405020304" pitchFamily="18" charset="0"/>
                <a:cs typeface="Times New Roman" panose="02020603050405020304" pitchFamily="18" charset="0"/>
              </a:rPr>
              <a:t>rsp</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4:	b9 02 00 00 00       	mov    $0x2,%ecx</a:t>
            </a:r>
          </a:p>
          <a:p>
            <a:pPr>
              <a:lnSpc>
                <a:spcPts val="1900"/>
              </a:lnSpc>
            </a:pPr>
            <a:r>
              <a:rPr lang="en-US" sz="2000" b="1" dirty="0">
                <a:latin typeface="Times New Roman" panose="02020603050405020304" pitchFamily="18" charset="0"/>
                <a:cs typeface="Times New Roman" panose="02020603050405020304" pitchFamily="18" charset="0"/>
              </a:rPr>
              <a:t>   9:	</a:t>
            </a:r>
            <a:r>
              <a:rPr lang="en-US" sz="2000" b="1" dirty="0" err="1">
                <a:latin typeface="Times New Roman" panose="02020603050405020304" pitchFamily="18" charset="0"/>
                <a:cs typeface="Times New Roman" panose="02020603050405020304" pitchFamily="18" charset="0"/>
              </a:rPr>
              <a:t>ba</a:t>
            </a:r>
            <a:r>
              <a:rPr lang="en-US" sz="2000" b="1"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$0x0,%edx</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a: R_X86_64_32	.</a:t>
            </a:r>
            <a:r>
              <a:rPr lang="en-US" sz="2000" b="1" dirty="0" err="1">
                <a:solidFill>
                  <a:srgbClr val="0000CC"/>
                </a:solidFill>
                <a:latin typeface="Times New Roman" panose="02020603050405020304" pitchFamily="18" charset="0"/>
                <a:cs typeface="Times New Roman" panose="02020603050405020304" pitchFamily="18" charset="0"/>
              </a:rPr>
              <a:t>bss</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e:	be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$0x0,%esi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f: R_X86_64_32	y</a:t>
            </a:r>
          </a:p>
          <a:p>
            <a:pPr>
              <a:lnSpc>
                <a:spcPts val="1900"/>
              </a:lnSpc>
            </a:pPr>
            <a:r>
              <a:rPr lang="en-US" sz="2000" b="1" dirty="0">
                <a:latin typeface="Times New Roman" panose="02020603050405020304" pitchFamily="18" charset="0"/>
                <a:cs typeface="Times New Roman" panose="02020603050405020304" pitchFamily="18" charset="0"/>
              </a:rPr>
              <a:t>  13:	bf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$0x0,%edi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14: R_X86_64_32	x</a:t>
            </a:r>
          </a:p>
          <a:p>
            <a:pPr>
              <a:lnSpc>
                <a:spcPts val="1900"/>
              </a:lnSpc>
            </a:pPr>
            <a:r>
              <a:rPr lang="en-US" sz="2000" b="1" dirty="0">
                <a:latin typeface="Times New Roman" panose="02020603050405020304" pitchFamily="18" charset="0"/>
                <a:cs typeface="Times New Roman" panose="02020603050405020304" pitchFamily="18" charset="0"/>
              </a:rPr>
              <a:t>  18:	e8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1d &lt;main+0x1d&gt;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19: R_X86_64_PC32	addvec-0x4</a:t>
            </a:r>
          </a:p>
          <a:p>
            <a:pPr>
              <a:lnSpc>
                <a:spcPts val="1900"/>
              </a:lnSpc>
            </a:pPr>
            <a:r>
              <a:rPr lang="en-US" sz="2000" b="1" dirty="0">
                <a:latin typeface="Times New Roman" panose="02020603050405020304" pitchFamily="18" charset="0"/>
                <a:cs typeface="Times New Roman" panose="02020603050405020304" pitchFamily="18" charset="0"/>
              </a:rPr>
              <a:t>  1d:	8b 0d</a:t>
            </a:r>
            <a:r>
              <a:rPr lang="en-US" sz="2000" b="1" dirty="0">
                <a:solidFill>
                  <a:srgbClr val="C00000"/>
                </a:solidFill>
                <a:latin typeface="Times New Roman" panose="02020603050405020304" pitchFamily="18" charset="0"/>
                <a:cs typeface="Times New Roman" panose="02020603050405020304" pitchFamily="18" charset="0"/>
              </a:rPr>
              <a:t> 00 00 00 00    </a:t>
            </a:r>
            <a:r>
              <a:rPr lang="en-US" sz="2000" b="1" dirty="0">
                <a:latin typeface="Times New Roman" panose="02020603050405020304" pitchFamily="18" charset="0"/>
                <a:cs typeface="Times New Roman" panose="02020603050405020304" pitchFamily="18" charset="0"/>
              </a:rPr>
              <a:t>	mov    0x0(%rip),%</a:t>
            </a:r>
            <a:r>
              <a:rPr lang="en-US" sz="2000" b="1" dirty="0" err="1">
                <a:latin typeface="Times New Roman" panose="02020603050405020304" pitchFamily="18" charset="0"/>
                <a:cs typeface="Times New Roman" panose="02020603050405020304" pitchFamily="18" charset="0"/>
              </a:rPr>
              <a:t>ecx</a:t>
            </a:r>
            <a:r>
              <a:rPr lang="en-US" sz="2000" b="1" dirty="0">
                <a:latin typeface="Times New Roman" panose="02020603050405020304" pitchFamily="18" charset="0"/>
                <a:cs typeface="Times New Roman" panose="02020603050405020304" pitchFamily="18" charset="0"/>
              </a:rPr>
              <a:t>        # 23 &lt;main+0x23&gt;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1f: R_X86_64_PC32	addcnt-0x4</a:t>
            </a:r>
          </a:p>
          <a:p>
            <a:pPr>
              <a:lnSpc>
                <a:spcPts val="1900"/>
              </a:lnSpc>
            </a:pPr>
            <a:r>
              <a:rPr lang="en-US" sz="2000" b="1" dirty="0">
                <a:latin typeface="Times New Roman" panose="02020603050405020304" pitchFamily="18" charset="0"/>
                <a:cs typeface="Times New Roman" panose="02020603050405020304" pitchFamily="18" charset="0"/>
              </a:rPr>
              <a:t>  23:	8b 15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0x0(%rip),%</a:t>
            </a:r>
            <a:r>
              <a:rPr lang="en-US" sz="2000" b="1" dirty="0" err="1">
                <a:latin typeface="Times New Roman" panose="02020603050405020304" pitchFamily="18" charset="0"/>
                <a:cs typeface="Times New Roman" panose="02020603050405020304" pitchFamily="18" charset="0"/>
              </a:rPr>
              <a:t>edx</a:t>
            </a:r>
            <a:r>
              <a:rPr lang="en-US" sz="2000" b="1" dirty="0">
                <a:latin typeface="Times New Roman" panose="02020603050405020304" pitchFamily="18" charset="0"/>
                <a:cs typeface="Times New Roman" panose="02020603050405020304" pitchFamily="18" charset="0"/>
              </a:rPr>
              <a:t>        # 29 &lt;main+0x29&gt;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25: R_X86_64_PC32	.</a:t>
            </a:r>
            <a:r>
              <a:rPr lang="en-US" sz="2000" b="1" dirty="0" err="1">
                <a:solidFill>
                  <a:srgbClr val="0000CC"/>
                </a:solidFill>
                <a:latin typeface="Times New Roman" panose="02020603050405020304" pitchFamily="18" charset="0"/>
                <a:cs typeface="Times New Roman" panose="02020603050405020304" pitchFamily="18" charset="0"/>
              </a:rPr>
              <a:t>bss</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29:	8b 05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0x0(%rip),%</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        # 2f &lt;main+0x2f&gt;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2b: R_X86_64_PC32	.bss-0x4</a:t>
            </a:r>
          </a:p>
          <a:p>
            <a:pPr>
              <a:lnSpc>
                <a:spcPts val="1900"/>
              </a:lnSpc>
            </a:pPr>
            <a:r>
              <a:rPr lang="en-US" sz="2000" b="1" dirty="0">
                <a:latin typeface="Times New Roman" panose="02020603050405020304" pitchFamily="18" charset="0"/>
                <a:cs typeface="Times New Roman" panose="02020603050405020304" pitchFamily="18" charset="0"/>
              </a:rPr>
              <a:t>  2f:	89 c6                	mov    %</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esi</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31:	bf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$0x0,%edi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32: R_X86_64_32	.</a:t>
            </a:r>
            <a:r>
              <a:rPr lang="en-US" sz="2000" b="1" dirty="0" err="1">
                <a:solidFill>
                  <a:srgbClr val="0000CC"/>
                </a:solidFill>
                <a:latin typeface="Times New Roman" panose="02020603050405020304" pitchFamily="18" charset="0"/>
                <a:cs typeface="Times New Roman" panose="02020603050405020304" pitchFamily="18" charset="0"/>
              </a:rPr>
              <a:t>rodata</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36:	b8 00 00 00 00       	mov    $0x0,%eax</a:t>
            </a:r>
          </a:p>
          <a:p>
            <a:pPr>
              <a:lnSpc>
                <a:spcPts val="1900"/>
              </a:lnSpc>
            </a:pPr>
            <a:r>
              <a:rPr lang="en-US" sz="2000" b="1" dirty="0">
                <a:latin typeface="Times New Roman" panose="02020603050405020304" pitchFamily="18" charset="0"/>
                <a:cs typeface="Times New Roman" panose="02020603050405020304" pitchFamily="18" charset="0"/>
              </a:rPr>
              <a:t>  3b:	e8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40 &lt;main+0x40&gt;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3c: R_X86_64_PC32	printf-0x4</a:t>
            </a:r>
          </a:p>
          <a:p>
            <a:pPr>
              <a:lnSpc>
                <a:spcPts val="1900"/>
              </a:lnSpc>
            </a:pPr>
            <a:r>
              <a:rPr lang="en-US" sz="2000" b="1" dirty="0">
                <a:latin typeface="Times New Roman" panose="02020603050405020304" pitchFamily="18" charset="0"/>
                <a:cs typeface="Times New Roman" panose="02020603050405020304" pitchFamily="18" charset="0"/>
              </a:rPr>
              <a:t>  40:	b8 00 00 00 00       	mov    $0x0,%eax</a:t>
            </a:r>
          </a:p>
          <a:p>
            <a:pPr>
              <a:lnSpc>
                <a:spcPts val="1900"/>
              </a:lnSpc>
            </a:pPr>
            <a:r>
              <a:rPr lang="en-US" sz="2000" b="1" dirty="0">
                <a:latin typeface="Times New Roman" panose="02020603050405020304" pitchFamily="18" charset="0"/>
                <a:cs typeface="Times New Roman" panose="02020603050405020304" pitchFamily="18" charset="0"/>
              </a:rPr>
              <a:t>  45:	5d                   	pop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46:	c3                   	</a:t>
            </a:r>
            <a:r>
              <a:rPr lang="en-US" sz="2000" b="1" dirty="0" err="1">
                <a:latin typeface="Times New Roman" panose="02020603050405020304" pitchFamily="18" charset="0"/>
                <a:cs typeface="Times New Roman" panose="02020603050405020304" pitchFamily="18" charset="0"/>
              </a:rPr>
              <a:t>retq</a:t>
            </a:r>
            <a:endParaRPr lang="en-US" sz="20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51350D8-4F8B-4904-A393-AF733675582C}"/>
              </a:ext>
            </a:extLst>
          </p:cNvPr>
          <p:cNvSpPr txBox="1"/>
          <p:nvPr/>
        </p:nvSpPr>
        <p:spPr>
          <a:xfrm>
            <a:off x="4555222" y="25904"/>
            <a:ext cx="44672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main.o</a:t>
            </a:r>
            <a:r>
              <a:rPr lang="en-US" altLang="zh-CN" sz="2400" b="1" dirty="0">
                <a:latin typeface="Times New Roman" panose="02020603050405020304" pitchFamily="18" charset="0"/>
                <a:cs typeface="Times New Roman" panose="02020603050405020304" pitchFamily="18" charset="0"/>
              </a:rPr>
              <a:t> &gt; </a:t>
            </a:r>
            <a:r>
              <a:rPr lang="en-US" altLang="zh-CN" sz="2400" b="1" dirty="0" err="1">
                <a:latin typeface="Times New Roman" panose="02020603050405020304" pitchFamily="18" charset="0"/>
                <a:cs typeface="Times New Roman" panose="02020603050405020304" pitchFamily="18" charset="0"/>
              </a:rPr>
              <a:t>main.d</a:t>
            </a:r>
            <a:endParaRPr lang="zh-CN" altLang="en-US" sz="2400" b="1"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55A5E2D4-63B2-47BF-8CE3-8A021F86BE73}"/>
              </a:ext>
            </a:extLst>
          </p:cNvPr>
          <p:cNvGrpSpPr/>
          <p:nvPr/>
        </p:nvGrpSpPr>
        <p:grpSpPr>
          <a:xfrm>
            <a:off x="6422059" y="1042275"/>
            <a:ext cx="2600388" cy="5642336"/>
            <a:chOff x="6422059" y="1042275"/>
            <a:chExt cx="2600388" cy="5642336"/>
          </a:xfrm>
        </p:grpSpPr>
        <p:sp>
          <p:nvSpPr>
            <p:cNvPr id="6" name="对话气泡: 圆角矩形 5">
              <a:extLst>
                <a:ext uri="{FF2B5EF4-FFF2-40B4-BE49-F238E27FC236}">
                  <a16:creationId xmlns:a16="http://schemas.microsoft.com/office/drawing/2014/main" id="{C92B6FB5-4338-49CC-B855-CEC2060BBF5E}"/>
                </a:ext>
              </a:extLst>
            </p:cNvPr>
            <p:cNvSpPr/>
            <p:nvPr/>
          </p:nvSpPr>
          <p:spPr bwMode="auto">
            <a:xfrm>
              <a:off x="6422059" y="1042275"/>
              <a:ext cx="2600388" cy="461665"/>
            </a:xfrm>
            <a:prstGeom prst="wedgeRoundRectCallout">
              <a:avLst>
                <a:gd name="adj1" fmla="val -98149"/>
                <a:gd name="adj2" fmla="val 73826"/>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bss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节的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static int z</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对话气泡: 圆角矩形 7">
              <a:extLst>
                <a:ext uri="{FF2B5EF4-FFF2-40B4-BE49-F238E27FC236}">
                  <a16:creationId xmlns:a16="http://schemas.microsoft.com/office/drawing/2014/main" id="{D8C18FCC-8C64-4BAA-A4DC-EA300D5B1BEB}"/>
                </a:ext>
              </a:extLst>
            </p:cNvPr>
            <p:cNvSpPr/>
            <p:nvPr/>
          </p:nvSpPr>
          <p:spPr bwMode="auto">
            <a:xfrm>
              <a:off x="7142894" y="3596202"/>
              <a:ext cx="1158718" cy="461664"/>
            </a:xfrm>
            <a:prstGeom prst="wedgeRoundRectCallout">
              <a:avLst>
                <a:gd name="adj1" fmla="val -130051"/>
                <a:gd name="adj2" fmla="val 46434"/>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z[1]</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对话气泡: 圆角矩形 8">
              <a:extLst>
                <a:ext uri="{FF2B5EF4-FFF2-40B4-BE49-F238E27FC236}">
                  <a16:creationId xmlns:a16="http://schemas.microsoft.com/office/drawing/2014/main" id="{9FC6124F-C3EF-4193-A3AA-9F71F157A10B}"/>
                </a:ext>
              </a:extLst>
            </p:cNvPr>
            <p:cNvSpPr/>
            <p:nvPr/>
          </p:nvSpPr>
          <p:spPr bwMode="auto">
            <a:xfrm>
              <a:off x="7142894" y="4128370"/>
              <a:ext cx="1158718" cy="461664"/>
            </a:xfrm>
            <a:prstGeom prst="wedgeRoundRectCallout">
              <a:avLst>
                <a:gd name="adj1" fmla="val -100668"/>
                <a:gd name="adj2" fmla="val 48541"/>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z[0]</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对话气泡: 圆角矩形 9">
              <a:extLst>
                <a:ext uri="{FF2B5EF4-FFF2-40B4-BE49-F238E27FC236}">
                  <a16:creationId xmlns:a16="http://schemas.microsoft.com/office/drawing/2014/main" id="{A2D770AE-7573-42B7-8CE5-CACA82BB5607}"/>
                </a:ext>
              </a:extLst>
            </p:cNvPr>
            <p:cNvSpPr/>
            <p:nvPr/>
          </p:nvSpPr>
          <p:spPr bwMode="auto">
            <a:xfrm>
              <a:off x="6505512" y="5265094"/>
              <a:ext cx="2440676" cy="461664"/>
            </a:xfrm>
            <a:prstGeom prst="wedgeRoundRectCallout">
              <a:avLst>
                <a:gd name="adj1" fmla="val -54600"/>
                <a:gd name="adj2" fmla="val -75777"/>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的格式串</a:t>
              </a: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对话气泡: 圆角矩形 10">
              <a:extLst>
                <a:ext uri="{FF2B5EF4-FFF2-40B4-BE49-F238E27FC236}">
                  <a16:creationId xmlns:a16="http://schemas.microsoft.com/office/drawing/2014/main" id="{97621EDE-6F55-471B-B406-BF20FA9801C1}"/>
                </a:ext>
              </a:extLst>
            </p:cNvPr>
            <p:cNvSpPr/>
            <p:nvPr/>
          </p:nvSpPr>
          <p:spPr bwMode="auto">
            <a:xfrm>
              <a:off x="6505512" y="6222947"/>
              <a:ext cx="1997273" cy="461664"/>
            </a:xfrm>
            <a:prstGeom prst="wedgeRoundRectCallout">
              <a:avLst>
                <a:gd name="adj1" fmla="val -54600"/>
                <a:gd name="adj2" fmla="val -75777"/>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printf</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对话气泡: 圆角矩形 11">
              <a:extLst>
                <a:ext uri="{FF2B5EF4-FFF2-40B4-BE49-F238E27FC236}">
                  <a16:creationId xmlns:a16="http://schemas.microsoft.com/office/drawing/2014/main" id="{CE7AA3D8-9D75-4AD0-AB04-BE6EBCEEC943}"/>
                </a:ext>
              </a:extLst>
            </p:cNvPr>
            <p:cNvSpPr/>
            <p:nvPr/>
          </p:nvSpPr>
          <p:spPr bwMode="auto">
            <a:xfrm>
              <a:off x="6948915" y="2271696"/>
              <a:ext cx="1997273" cy="461664"/>
            </a:xfrm>
            <a:prstGeom prst="wedgeRoundRectCallout">
              <a:avLst>
                <a:gd name="adj1" fmla="val -49243"/>
                <a:gd name="adj2" fmla="val 105433"/>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addvec</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对话气泡: 圆角矩形 12">
              <a:extLst>
                <a:ext uri="{FF2B5EF4-FFF2-40B4-BE49-F238E27FC236}">
                  <a16:creationId xmlns:a16="http://schemas.microsoft.com/office/drawing/2014/main" id="{D3B367DE-FDBE-4009-9233-E3BB564674FA}"/>
                </a:ext>
              </a:extLst>
            </p:cNvPr>
            <p:cNvSpPr/>
            <p:nvPr/>
          </p:nvSpPr>
          <p:spPr bwMode="auto">
            <a:xfrm>
              <a:off x="7268947" y="3037883"/>
              <a:ext cx="1158718" cy="461664"/>
            </a:xfrm>
            <a:prstGeom prst="wedgeRoundRectCallout">
              <a:avLst>
                <a:gd name="adj1" fmla="val -119137"/>
                <a:gd name="adj2" fmla="val 56969"/>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addcnt</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70561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8AC864-E95B-47E8-8348-ECDC311F566D}"/>
              </a:ext>
            </a:extLst>
          </p:cNvPr>
          <p:cNvSpPr>
            <a:spLocks noGrp="1"/>
          </p:cNvSpPr>
          <p:nvPr>
            <p:ph idx="1"/>
          </p:nvPr>
        </p:nvSpPr>
        <p:spPr/>
        <p:txBody>
          <a:bodyPr/>
          <a:lstStyle/>
          <a:p>
            <a:pPr>
              <a:lnSpc>
                <a:spcPct val="150000"/>
              </a:lnSpc>
            </a:pPr>
            <a:r>
              <a:rPr lang="zh-CN" altLang="en-US" dirty="0"/>
              <a:t>步骤</a:t>
            </a:r>
            <a:r>
              <a:rPr lang="en-US" altLang="zh-CN" dirty="0"/>
              <a:t> 1</a:t>
            </a:r>
            <a:r>
              <a:rPr lang="en-GB" altLang="zh-CN" dirty="0"/>
              <a:t>:</a:t>
            </a:r>
            <a:r>
              <a:rPr lang="zh-CN" altLang="en-US" dirty="0"/>
              <a:t>符号解析</a:t>
            </a:r>
            <a:endParaRPr lang="en-US" altLang="zh-CN" dirty="0"/>
          </a:p>
          <a:p>
            <a:pPr>
              <a:lnSpc>
                <a:spcPct val="150000"/>
              </a:lnSpc>
            </a:pPr>
            <a:r>
              <a:rPr lang="zh-CN" altLang="en-US" dirty="0"/>
              <a:t>步骤</a:t>
            </a:r>
            <a:r>
              <a:rPr lang="en-GB" altLang="zh-CN" dirty="0"/>
              <a:t> 2: </a:t>
            </a:r>
            <a:r>
              <a:rPr lang="zh-CN" altLang="en-US" dirty="0"/>
              <a:t>重定位</a:t>
            </a:r>
            <a:endParaRPr lang="en-US" altLang="zh-CN" dirty="0"/>
          </a:p>
          <a:p>
            <a:endParaRPr lang="zh-CN" altLang="en-US" dirty="0"/>
          </a:p>
        </p:txBody>
      </p:sp>
      <p:sp>
        <p:nvSpPr>
          <p:cNvPr id="3" name="标题 2">
            <a:extLst>
              <a:ext uri="{FF2B5EF4-FFF2-40B4-BE49-F238E27FC236}">
                <a16:creationId xmlns:a16="http://schemas.microsoft.com/office/drawing/2014/main" id="{8AA1C54D-2690-4AAE-B45A-D7AB69549100}"/>
              </a:ext>
            </a:extLst>
          </p:cNvPr>
          <p:cNvSpPr>
            <a:spLocks noGrp="1"/>
          </p:cNvSpPr>
          <p:nvPr>
            <p:ph type="title"/>
          </p:nvPr>
        </p:nvSpPr>
        <p:spPr/>
        <p:txBody>
          <a:bodyPr/>
          <a:lstStyle/>
          <a:p>
            <a:r>
              <a:rPr lang="zh-CN" altLang="en-US" dirty="0"/>
              <a:t>链接</a:t>
            </a:r>
            <a:r>
              <a:rPr lang="zh-CN" altLang="en-US" dirty="0" smtClean="0"/>
              <a:t>器如何工作</a:t>
            </a:r>
            <a:endParaRPr lang="zh-CN" altLang="en-US" dirty="0"/>
          </a:p>
        </p:txBody>
      </p:sp>
    </p:spTree>
    <p:extLst>
      <p:ext uri="{BB962C8B-B14F-4D97-AF65-F5344CB8AC3E}">
        <p14:creationId xmlns:p14="http://schemas.microsoft.com/office/powerpoint/2010/main" val="41208211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34A0BD-33C8-4EF9-A17B-F4F8A7576156}"/>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C535D53E-1CA1-457C-8ABC-450FAE934090}"/>
              </a:ext>
            </a:extLst>
          </p:cNvPr>
          <p:cNvSpPr>
            <a:spLocks noGrp="1"/>
          </p:cNvSpPr>
          <p:nvPr>
            <p:ph type="title"/>
          </p:nvPr>
        </p:nvSpPr>
        <p:spPr/>
        <p:txBody>
          <a:bodyPr/>
          <a:lstStyle/>
          <a:p>
            <a:r>
              <a:rPr lang="en-US" altLang="zh-CN" dirty="0"/>
              <a:t>little-sample</a:t>
            </a:r>
            <a:r>
              <a:rPr lang="zh-CN" altLang="en-US" dirty="0"/>
              <a:t>：</a:t>
            </a:r>
            <a:r>
              <a:rPr lang="en-US" altLang="zh-CN" dirty="0"/>
              <a:t>prog</a:t>
            </a:r>
            <a:endParaRPr lang="zh-CN" altLang="en-US" dirty="0"/>
          </a:p>
        </p:txBody>
      </p:sp>
      <p:sp>
        <p:nvSpPr>
          <p:cNvPr id="4" name="Rectangle 3">
            <a:extLst>
              <a:ext uri="{FF2B5EF4-FFF2-40B4-BE49-F238E27FC236}">
                <a16:creationId xmlns:a16="http://schemas.microsoft.com/office/drawing/2014/main" id="{69737688-CF19-44C5-8AAF-7CE6EE31DDEA}"/>
              </a:ext>
            </a:extLst>
          </p:cNvPr>
          <p:cNvSpPr/>
          <p:nvPr/>
        </p:nvSpPr>
        <p:spPr>
          <a:xfrm>
            <a:off x="225145" y="1176624"/>
            <a:ext cx="8766455" cy="5209118"/>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1900"/>
              </a:lnSpc>
            </a:pPr>
            <a:r>
              <a:rPr lang="en-US" sz="2000" b="1" dirty="0">
                <a:latin typeface="Times New Roman" panose="02020603050405020304" pitchFamily="18" charset="0"/>
                <a:cs typeface="Times New Roman" panose="02020603050405020304" pitchFamily="18" charset="0"/>
              </a:rPr>
              <a:t>prog:     file format elf64-x86-64</a:t>
            </a:r>
          </a:p>
          <a:p>
            <a:pPr>
              <a:lnSpc>
                <a:spcPts val="1900"/>
              </a:lnSpc>
            </a:pPr>
            <a:r>
              <a:rPr lang="en-US" sz="2000" b="1" dirty="0">
                <a:latin typeface="Times New Roman" panose="02020603050405020304" pitchFamily="18" charset="0"/>
                <a:cs typeface="Times New Roman" panose="02020603050405020304" pitchFamily="18" charset="0"/>
              </a:rPr>
              <a:t>prog</a:t>
            </a:r>
          </a:p>
          <a:p>
            <a:pPr>
              <a:lnSpc>
                <a:spcPts val="1900"/>
              </a:lnSpc>
            </a:pPr>
            <a:r>
              <a:rPr lang="en-US" sz="2000" b="1" dirty="0">
                <a:latin typeface="Times New Roman" panose="02020603050405020304" pitchFamily="18" charset="0"/>
                <a:cs typeface="Times New Roman" panose="02020603050405020304" pitchFamily="18" charset="0"/>
              </a:rPr>
              <a:t>architecture: i386:x86-64, flags 0x00000112:</a:t>
            </a:r>
          </a:p>
          <a:p>
            <a:pPr>
              <a:lnSpc>
                <a:spcPts val="1900"/>
              </a:lnSpc>
            </a:pPr>
            <a:r>
              <a:rPr lang="en-US" sz="2000" b="1" dirty="0">
                <a:latin typeface="Times New Roman" panose="02020603050405020304" pitchFamily="18" charset="0"/>
                <a:cs typeface="Times New Roman" panose="02020603050405020304" pitchFamily="18" charset="0"/>
              </a:rPr>
              <a:t>EXEC_P, HAS_SYMS, D_PAGED</a:t>
            </a:r>
          </a:p>
          <a:p>
            <a:pPr>
              <a:lnSpc>
                <a:spcPts val="1900"/>
              </a:lnSpc>
            </a:pPr>
            <a:r>
              <a:rPr lang="en-US" sz="2000" b="1" dirty="0">
                <a:latin typeface="Times New Roman" panose="02020603050405020304" pitchFamily="18" charset="0"/>
                <a:cs typeface="Times New Roman" panose="02020603050405020304" pitchFamily="18" charset="0"/>
              </a:rPr>
              <a:t>start address 0x0000000000400400</a:t>
            </a:r>
          </a:p>
          <a:p>
            <a:pPr>
              <a:lnSpc>
                <a:spcPts val="1900"/>
              </a:lnSpc>
            </a:pPr>
            <a:r>
              <a:rPr lang="en-US" sz="2000" b="1" dirty="0">
                <a:latin typeface="Times New Roman" panose="02020603050405020304" pitchFamily="18" charset="0"/>
                <a:cs typeface="Times New Roman" panose="02020603050405020304" pitchFamily="18" charset="0"/>
              </a:rPr>
              <a:t>......</a:t>
            </a:r>
          </a:p>
          <a:p>
            <a:pPr>
              <a:lnSpc>
                <a:spcPts val="1900"/>
              </a:lnSpc>
            </a:pP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Contents of section </a:t>
            </a:r>
            <a:r>
              <a:rPr lang="en-US" sz="2000" b="1" dirty="0">
                <a:solidFill>
                  <a:srgbClr val="0000CC"/>
                </a:solidFill>
                <a:latin typeface="Times New Roman" panose="02020603050405020304" pitchFamily="18" charset="0"/>
                <a:cs typeface="Times New Roman" panose="02020603050405020304" pitchFamily="18" charset="0"/>
              </a:rPr>
              <a:t>.</a:t>
            </a:r>
            <a:r>
              <a:rPr lang="en-US" sz="2000" b="1" dirty="0" err="1">
                <a:solidFill>
                  <a:srgbClr val="0000CC"/>
                </a:solidFill>
                <a:latin typeface="Times New Roman" panose="02020603050405020304" pitchFamily="18" charset="0"/>
                <a:cs typeface="Times New Roman" panose="02020603050405020304" pitchFamily="18" charset="0"/>
              </a:rPr>
              <a:t>rodata</a:t>
            </a:r>
            <a:r>
              <a:rPr lang="en-US" sz="2000" b="1" dirty="0">
                <a:latin typeface="Times New Roman" panose="02020603050405020304" pitchFamily="18" charset="0"/>
                <a:cs typeface="Times New Roman" panose="02020603050405020304" pitchFamily="18" charset="0"/>
              </a:rPr>
              <a:t>:</a:t>
            </a:r>
          </a:p>
          <a:p>
            <a:pPr>
              <a:lnSpc>
                <a:spcPts val="1900"/>
              </a:lnSpc>
            </a:pPr>
            <a:r>
              <a:rPr lang="en-US" sz="2000" b="1" dirty="0">
                <a:latin typeface="Times New Roman" panose="02020603050405020304" pitchFamily="18" charset="0"/>
                <a:cs typeface="Times New Roman" panose="02020603050405020304" pitchFamily="18" charset="0"/>
              </a:rPr>
              <a:t> 400640 01000200 </a:t>
            </a:r>
            <a:r>
              <a:rPr lang="en-US" sz="2000" b="1" dirty="0">
                <a:solidFill>
                  <a:srgbClr val="0000CC"/>
                </a:solidFill>
                <a:latin typeface="Times New Roman" panose="02020603050405020304" pitchFamily="18" charset="0"/>
                <a:cs typeface="Times New Roman" panose="02020603050405020304" pitchFamily="18" charset="0"/>
              </a:rPr>
              <a:t>7a203d20 5b256420 25645d20  ....z = [%d %d] </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 400650 61646463 6e743d25 64</a:t>
            </a:r>
            <a:r>
              <a:rPr lang="en-US" sz="2000" b="1" dirty="0">
                <a:solidFill>
                  <a:srgbClr val="C00000"/>
                </a:solidFill>
                <a:latin typeface="Times New Roman" panose="02020603050405020304" pitchFamily="18" charset="0"/>
                <a:cs typeface="Times New Roman" panose="02020603050405020304" pitchFamily="18" charset="0"/>
              </a:rPr>
              <a:t>0a</a:t>
            </a:r>
            <a:r>
              <a:rPr lang="en-US" sz="2000" b="1" dirty="0">
                <a:solidFill>
                  <a:srgbClr val="0000CC"/>
                </a:solidFill>
                <a:latin typeface="Times New Roman" panose="02020603050405020304" pitchFamily="18" charset="0"/>
                <a:cs typeface="Times New Roman" panose="02020603050405020304" pitchFamily="18" charset="0"/>
              </a:rPr>
              <a:t>00</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addcnt</a:t>
            </a:r>
            <a:r>
              <a:rPr lang="en-US" sz="2000" b="1" dirty="0">
                <a:latin typeface="Times New Roman" panose="02020603050405020304" pitchFamily="18" charset="0"/>
                <a:cs typeface="Times New Roman" panose="02020603050405020304" pitchFamily="18" charset="0"/>
              </a:rPr>
              <a:t>=%d..   </a:t>
            </a:r>
          </a:p>
          <a:p>
            <a:pPr>
              <a:lnSpc>
                <a:spcPts val="1900"/>
              </a:lnSpc>
            </a:pPr>
            <a:r>
              <a:rPr lang="en-US" sz="2000" b="1" dirty="0">
                <a:latin typeface="Times New Roman" panose="02020603050405020304" pitchFamily="18" charset="0"/>
                <a:cs typeface="Times New Roman" panose="02020603050405020304" pitchFamily="18" charset="0"/>
              </a:rPr>
              <a:t> </a:t>
            </a:r>
          </a:p>
          <a:p>
            <a:pPr>
              <a:lnSpc>
                <a:spcPts val="1900"/>
              </a:lnSpc>
            </a:pPr>
            <a:r>
              <a:rPr lang="en-US" sz="2000" b="1" dirty="0">
                <a:latin typeface="Times New Roman" panose="02020603050405020304" pitchFamily="18" charset="0"/>
                <a:cs typeface="Times New Roman" panose="02020603050405020304" pitchFamily="18" charset="0"/>
              </a:rPr>
              <a:t>Contents of section </a:t>
            </a:r>
            <a:r>
              <a:rPr lang="en-US" sz="2000" b="1" dirty="0">
                <a:solidFill>
                  <a:srgbClr val="0000CC"/>
                </a:solidFill>
                <a:latin typeface="Times New Roman" panose="02020603050405020304" pitchFamily="18" charset="0"/>
                <a:cs typeface="Times New Roman" panose="02020603050405020304" pitchFamily="18" charset="0"/>
              </a:rPr>
              <a:t>.data</a:t>
            </a:r>
            <a:r>
              <a:rPr lang="en-US" sz="2000" b="1" dirty="0">
                <a:latin typeface="Times New Roman" panose="02020603050405020304" pitchFamily="18" charset="0"/>
                <a:cs typeface="Times New Roman" panose="02020603050405020304" pitchFamily="18" charset="0"/>
              </a:rPr>
              <a:t>:</a:t>
            </a:r>
          </a:p>
          <a:p>
            <a:pPr>
              <a:lnSpc>
                <a:spcPts val="1900"/>
              </a:lnSpc>
            </a:pPr>
            <a:r>
              <a:rPr lang="en-US" sz="2000" b="1" dirty="0">
                <a:latin typeface="Times New Roman" panose="02020603050405020304" pitchFamily="18" charset="0"/>
                <a:cs typeface="Times New Roman" panose="02020603050405020304" pitchFamily="18" charset="0"/>
              </a:rPr>
              <a:t> 601020 00000000 00000000 00000000 00000000  ................</a:t>
            </a:r>
          </a:p>
          <a:p>
            <a:pPr>
              <a:lnSpc>
                <a:spcPts val="1900"/>
              </a:lnSpc>
            </a:pPr>
            <a:r>
              <a:rPr lang="en-US" sz="2000" b="1" dirty="0">
                <a:latin typeface="Times New Roman" panose="02020603050405020304" pitchFamily="18" charset="0"/>
                <a:cs typeface="Times New Roman" panose="02020603050405020304" pitchFamily="18" charset="0"/>
              </a:rPr>
              <a:t> 601030 12345600 00000000 01000000 02000000  .4V.............</a:t>
            </a:r>
          </a:p>
          <a:p>
            <a:pPr>
              <a:lnSpc>
                <a:spcPts val="1900"/>
              </a:lnSpc>
            </a:pPr>
            <a:r>
              <a:rPr lang="en-US" sz="2000" b="1" dirty="0">
                <a:latin typeface="Times New Roman" panose="02020603050405020304" pitchFamily="18" charset="0"/>
                <a:cs typeface="Times New Roman" panose="02020603050405020304" pitchFamily="18" charset="0"/>
              </a:rPr>
              <a:t> 601040 03000000 04000000 05000000 06000000  ................</a:t>
            </a:r>
          </a:p>
          <a:p>
            <a:pPr>
              <a:lnSpc>
                <a:spcPts val="1900"/>
              </a:lnSpc>
            </a:pP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Disassembly of section </a:t>
            </a:r>
            <a:r>
              <a:rPr lang="en-US" sz="2000" b="1" dirty="0">
                <a:solidFill>
                  <a:srgbClr val="0000CC"/>
                </a:solidFill>
                <a:latin typeface="Times New Roman" panose="02020603050405020304" pitchFamily="18" charset="0"/>
                <a:cs typeface="Times New Roman" panose="02020603050405020304" pitchFamily="18" charset="0"/>
              </a:rPr>
              <a:t>.text</a:t>
            </a:r>
            <a:r>
              <a:rPr lang="en-US" sz="2000" b="1" dirty="0">
                <a:latin typeface="Times New Roman" panose="02020603050405020304" pitchFamily="18" charset="0"/>
                <a:cs typeface="Times New Roman" panose="02020603050405020304" pitchFamily="18" charset="0"/>
              </a:rPr>
              <a:t>:</a:t>
            </a:r>
          </a:p>
          <a:p>
            <a:pPr>
              <a:lnSpc>
                <a:spcPts val="1900"/>
              </a:lnSpc>
            </a:pPr>
            <a:r>
              <a:rPr lang="en-US" sz="2000" b="1" dirty="0">
                <a:latin typeface="Times New Roman" panose="02020603050405020304" pitchFamily="18" charset="0"/>
                <a:cs typeface="Times New Roman" panose="02020603050405020304" pitchFamily="18" charset="0"/>
              </a:rPr>
              <a:t>00000000004004e7 &lt;</a:t>
            </a:r>
            <a:r>
              <a:rPr lang="en-US" sz="2000" b="1" dirty="0" err="1">
                <a:latin typeface="Times New Roman" panose="02020603050405020304" pitchFamily="18" charset="0"/>
                <a:cs typeface="Times New Roman" panose="02020603050405020304" pitchFamily="18" charset="0"/>
              </a:rPr>
              <a:t>addvec</a:t>
            </a:r>
            <a:r>
              <a:rPr lang="en-US" sz="2000" b="1" dirty="0">
                <a:latin typeface="Times New Roman" panose="02020603050405020304" pitchFamily="18" charset="0"/>
                <a:cs typeface="Times New Roman" panose="02020603050405020304" pitchFamily="18" charset="0"/>
              </a:rPr>
              <a:t>&gt;:</a:t>
            </a:r>
          </a:p>
          <a:p>
            <a:pPr>
              <a:lnSpc>
                <a:spcPts val="1900"/>
              </a:lnSpc>
            </a:pPr>
            <a:r>
              <a:rPr lang="en-US" sz="2000" b="1" dirty="0">
                <a:latin typeface="Times New Roman" panose="02020603050405020304" pitchFamily="18" charset="0"/>
                <a:cs typeface="Times New Roman" panose="02020603050405020304" pitchFamily="18" charset="0"/>
              </a:rPr>
              <a:t>  4004e7:	55                   	push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4004e8:	48 89 e5             	mov    %</a:t>
            </a:r>
            <a:r>
              <a:rPr lang="en-US" sz="2000" b="1" dirty="0" err="1">
                <a:latin typeface="Times New Roman" panose="02020603050405020304" pitchFamily="18" charset="0"/>
                <a:cs typeface="Times New Roman" panose="02020603050405020304" pitchFamily="18" charset="0"/>
              </a:rPr>
              <a:t>rsp</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4004eb:	48 89 7d e8         	mov    %rdi,-0x18(%</a:t>
            </a:r>
            <a:r>
              <a:rPr lang="en-US" sz="2000" b="1" dirty="0" err="1">
                <a:latin typeface="Times New Roman" panose="02020603050405020304" pitchFamily="18" charset="0"/>
                <a:cs typeface="Times New Roman" panose="02020603050405020304" pitchFamily="18" charset="0"/>
              </a:rPr>
              <a:t>rbp</a:t>
            </a:r>
            <a:r>
              <a:rPr lang="en-US" sz="2000" b="1"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153BBC26-F363-4D8A-AB39-EDA3B6D47DAD}"/>
              </a:ext>
            </a:extLst>
          </p:cNvPr>
          <p:cNvSpPr txBox="1"/>
          <p:nvPr/>
        </p:nvSpPr>
        <p:spPr>
          <a:xfrm>
            <a:off x="4524375" y="576852"/>
            <a:ext cx="44672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prog &gt; </a:t>
            </a:r>
            <a:r>
              <a:rPr lang="en-US" altLang="zh-CN" sz="2400" b="1" dirty="0" err="1">
                <a:latin typeface="Times New Roman" panose="02020603050405020304" pitchFamily="18" charset="0"/>
                <a:cs typeface="Times New Roman" panose="02020603050405020304" pitchFamily="18" charset="0"/>
              </a:rPr>
              <a:t>prog.d</a:t>
            </a:r>
            <a:endParaRPr lang="zh-CN" altLang="en-US" sz="2400" b="1" dirty="0">
              <a:latin typeface="Times New Roman" panose="02020603050405020304" pitchFamily="18" charset="0"/>
              <a:cs typeface="Times New Roman" panose="02020603050405020304" pitchFamily="18" charset="0"/>
            </a:endParaRPr>
          </a:p>
        </p:txBody>
      </p:sp>
      <p:sp>
        <p:nvSpPr>
          <p:cNvPr id="6" name="对话气泡: 矩形 5">
            <a:extLst>
              <a:ext uri="{FF2B5EF4-FFF2-40B4-BE49-F238E27FC236}">
                <a16:creationId xmlns:a16="http://schemas.microsoft.com/office/drawing/2014/main" id="{C4280BA7-BB9B-4312-8E5F-FDDE9584F09D}"/>
              </a:ext>
            </a:extLst>
          </p:cNvPr>
          <p:cNvSpPr/>
          <p:nvPr/>
        </p:nvSpPr>
        <p:spPr bwMode="auto">
          <a:xfrm>
            <a:off x="3606908" y="2514600"/>
            <a:ext cx="5318125" cy="533400"/>
          </a:xfrm>
          <a:prstGeom prst="wedgeRectCallout">
            <a:avLst>
              <a:gd name="adj1" fmla="val -45554"/>
              <a:gd name="adj2" fmla="val 33138"/>
            </a:avLst>
          </a:prstGeom>
          <a:ln>
            <a:headEnd type="none" w="med" len="med"/>
            <a:tailEnd type="triangl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格式字符串的起始地址：</a:t>
            </a:r>
            <a:r>
              <a:rPr lang="en-US" altLang="zh-CN" sz="24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0x400644</a:t>
            </a:r>
            <a:endParaRPr kumimoji="0" lang="zh-CN" altLang="en-US" sz="24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31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34A0BD-33C8-4EF9-A17B-F4F8A7576156}"/>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C535D53E-1CA1-457C-8ABC-450FAE934090}"/>
              </a:ext>
            </a:extLst>
          </p:cNvPr>
          <p:cNvSpPr>
            <a:spLocks noGrp="1"/>
          </p:cNvSpPr>
          <p:nvPr>
            <p:ph type="title"/>
          </p:nvPr>
        </p:nvSpPr>
        <p:spPr/>
        <p:txBody>
          <a:bodyPr/>
          <a:lstStyle/>
          <a:p>
            <a:r>
              <a:rPr lang="en-US" altLang="zh-CN" dirty="0"/>
              <a:t>little-sample</a:t>
            </a:r>
            <a:endParaRPr lang="zh-CN" altLang="en-US" dirty="0"/>
          </a:p>
        </p:txBody>
      </p:sp>
      <p:sp>
        <p:nvSpPr>
          <p:cNvPr id="4" name="Rectangle 3">
            <a:extLst>
              <a:ext uri="{FF2B5EF4-FFF2-40B4-BE49-F238E27FC236}">
                <a16:creationId xmlns:a16="http://schemas.microsoft.com/office/drawing/2014/main" id="{69737688-CF19-44C5-8AAF-7CE6EE31DDEA}"/>
              </a:ext>
            </a:extLst>
          </p:cNvPr>
          <p:cNvSpPr/>
          <p:nvPr/>
        </p:nvSpPr>
        <p:spPr>
          <a:xfrm>
            <a:off x="225145" y="446622"/>
            <a:ext cx="8842655" cy="5940088"/>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1900"/>
              </a:lnSpc>
            </a:pPr>
            <a:r>
              <a:rPr lang="en-US" sz="2000" b="1" dirty="0">
                <a:latin typeface="Times New Roman" panose="02020603050405020304" pitchFamily="18" charset="0"/>
                <a:cs typeface="Times New Roman" panose="02020603050405020304" pitchFamily="18" charset="0"/>
              </a:rPr>
              <a:t>SYMBOL TABLE:</a:t>
            </a:r>
          </a:p>
          <a:p>
            <a:pPr>
              <a:lnSpc>
                <a:spcPts val="1900"/>
              </a:lnSpc>
            </a:pPr>
            <a:r>
              <a:rPr lang="en-US" sz="2000" b="1" dirty="0">
                <a:latin typeface="Times New Roman" panose="02020603050405020304" pitchFamily="18" charset="0"/>
                <a:cs typeface="Times New Roman" panose="02020603050405020304" pitchFamily="18" charset="0"/>
              </a:rPr>
              <a:t>0000000000400238 l    d  .</a:t>
            </a:r>
            <a:r>
              <a:rPr lang="en-US" sz="2000" b="1" dirty="0" err="1">
                <a:latin typeface="Times New Roman" panose="02020603050405020304" pitchFamily="18" charset="0"/>
                <a:cs typeface="Times New Roman" panose="02020603050405020304" pitchFamily="18" charset="0"/>
              </a:rPr>
              <a:t>interp</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interp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00000000004003c8 l    d  .</a:t>
            </a:r>
            <a:r>
              <a:rPr lang="en-US" sz="2000" b="1" dirty="0" err="1">
                <a:latin typeface="Times New Roman" panose="02020603050405020304" pitchFamily="18" charset="0"/>
                <a:cs typeface="Times New Roman" panose="02020603050405020304" pitchFamily="18" charset="0"/>
              </a:rPr>
              <a:t>init</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init</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00000000004003e0 l    d  .</a:t>
            </a:r>
            <a:r>
              <a:rPr lang="en-US" sz="2000" b="1" dirty="0" err="1">
                <a:latin typeface="Times New Roman" panose="02020603050405020304" pitchFamily="18" charset="0"/>
                <a:cs typeface="Times New Roman" panose="02020603050405020304" pitchFamily="18" charset="0"/>
              </a:rPr>
              <a:t>plt</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plt</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0000000000400400 l    d  .text	 0000000000000000           .text</a:t>
            </a:r>
          </a:p>
          <a:p>
            <a:pPr>
              <a:lnSpc>
                <a:spcPts val="1900"/>
              </a:lnSpc>
            </a:pPr>
            <a:r>
              <a:rPr lang="en-US" sz="2000" b="1" dirty="0">
                <a:latin typeface="Times New Roman" panose="02020603050405020304" pitchFamily="18" charset="0"/>
                <a:cs typeface="Times New Roman" panose="02020603050405020304" pitchFamily="18" charset="0"/>
              </a:rPr>
              <a:t>0000000000400640 l    d  .</a:t>
            </a:r>
            <a:r>
              <a:rPr lang="en-US" sz="2000" b="1" dirty="0" err="1">
                <a:latin typeface="Times New Roman" panose="02020603050405020304" pitchFamily="18" charset="0"/>
                <a:cs typeface="Times New Roman" panose="02020603050405020304" pitchFamily="18" charset="0"/>
              </a:rPr>
              <a:t>rodata</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rodata</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0000000000600e20 l    d  .dynamic 0000000000000000          .dynamic</a:t>
            </a:r>
          </a:p>
          <a:p>
            <a:pPr>
              <a:lnSpc>
                <a:spcPts val="1900"/>
              </a:lnSpc>
            </a:pPr>
            <a:r>
              <a:rPr lang="en-US" sz="2000" b="1" dirty="0">
                <a:latin typeface="Times New Roman" panose="02020603050405020304" pitchFamily="18" charset="0"/>
                <a:cs typeface="Times New Roman" panose="02020603050405020304" pitchFamily="18" charset="0"/>
              </a:rPr>
              <a:t>0000000000600ff0  l     d  .got	 0000000000000000          .got</a:t>
            </a:r>
          </a:p>
          <a:p>
            <a:pPr>
              <a:lnSpc>
                <a:spcPts val="1900"/>
              </a:lnSpc>
            </a:pPr>
            <a:r>
              <a:rPr lang="en-US" sz="2000" b="1" dirty="0">
                <a:latin typeface="Times New Roman" panose="02020603050405020304" pitchFamily="18" charset="0"/>
                <a:cs typeface="Times New Roman" panose="02020603050405020304" pitchFamily="18" charset="0"/>
              </a:rPr>
              <a:t>0000000000601000 l    d  .</a:t>
            </a:r>
            <a:r>
              <a:rPr lang="en-US" sz="2000" b="1" dirty="0" err="1">
                <a:latin typeface="Times New Roman" panose="02020603050405020304" pitchFamily="18" charset="0"/>
                <a:cs typeface="Times New Roman" panose="02020603050405020304" pitchFamily="18" charset="0"/>
              </a:rPr>
              <a:t>got.plt</a:t>
            </a:r>
            <a:r>
              <a:rPr lang="en-US" sz="2000" b="1" dirty="0">
                <a:latin typeface="Times New Roman" panose="02020603050405020304" pitchFamily="18" charset="0"/>
                <a:cs typeface="Times New Roman" panose="02020603050405020304" pitchFamily="18" charset="0"/>
              </a:rPr>
              <a:t>	 0000000000000000          .</a:t>
            </a:r>
            <a:r>
              <a:rPr lang="en-US" sz="2000" b="1" dirty="0" err="1">
                <a:latin typeface="Times New Roman" panose="02020603050405020304" pitchFamily="18" charset="0"/>
                <a:cs typeface="Times New Roman" panose="02020603050405020304" pitchFamily="18" charset="0"/>
              </a:rPr>
              <a:t>got.plt</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0000000000601020 l    d  .data	 0000000000000000           .data</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0000000000601050 l    d  .</a:t>
            </a:r>
            <a:r>
              <a:rPr lang="en-US" sz="2000" b="1" dirty="0" err="1">
                <a:solidFill>
                  <a:srgbClr val="0000CC"/>
                </a:solidFill>
                <a:latin typeface="Times New Roman" panose="02020603050405020304" pitchFamily="18" charset="0"/>
                <a:cs typeface="Times New Roman" panose="02020603050405020304" pitchFamily="18" charset="0"/>
              </a:rPr>
              <a:t>bss</a:t>
            </a:r>
            <a:r>
              <a:rPr lang="en-US" sz="2000" b="1" dirty="0">
                <a:solidFill>
                  <a:srgbClr val="0000CC"/>
                </a:solidFill>
                <a:latin typeface="Times New Roman" panose="02020603050405020304" pitchFamily="18" charset="0"/>
                <a:cs typeface="Times New Roman" panose="02020603050405020304" pitchFamily="18" charset="0"/>
              </a:rPr>
              <a:t>	 0000000000000000           .</a:t>
            </a:r>
            <a:r>
              <a:rPr lang="en-US" sz="2000" b="1" dirty="0" err="1">
                <a:solidFill>
                  <a:srgbClr val="0000CC"/>
                </a:solidFill>
                <a:latin typeface="Times New Roman" panose="02020603050405020304" pitchFamily="18" charset="0"/>
                <a:cs typeface="Times New Roman" panose="02020603050405020304" pitchFamily="18" charset="0"/>
              </a:rPr>
              <a:t>bss</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solidFill>
                  <a:srgbClr val="C00000"/>
                </a:solidFill>
                <a:latin typeface="Times New Roman" panose="02020603050405020304" pitchFamily="18" charset="0"/>
                <a:cs typeface="Times New Roman" panose="02020603050405020304" pitchFamily="18" charset="0"/>
              </a:rPr>
              <a:t>0000000000601058 l    O .</a:t>
            </a:r>
            <a:r>
              <a:rPr lang="en-US" sz="2000" b="1" dirty="0" err="1">
                <a:solidFill>
                  <a:srgbClr val="C00000"/>
                </a:solidFill>
                <a:latin typeface="Times New Roman" panose="02020603050405020304" pitchFamily="18" charset="0"/>
                <a:cs typeface="Times New Roman" panose="02020603050405020304" pitchFamily="18" charset="0"/>
              </a:rPr>
              <a:t>bss</a:t>
            </a:r>
            <a:r>
              <a:rPr lang="en-US" sz="2000" b="1" dirty="0">
                <a:solidFill>
                  <a:srgbClr val="C00000"/>
                </a:solidFill>
                <a:latin typeface="Times New Roman" panose="02020603050405020304" pitchFamily="18" charset="0"/>
                <a:cs typeface="Times New Roman" panose="02020603050405020304" pitchFamily="18" charset="0"/>
              </a:rPr>
              <a:t>	 0000000000000008              z</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0000000000601048 l    O .data	 0000000000000008              w</a:t>
            </a:r>
          </a:p>
          <a:p>
            <a:pPr>
              <a:lnSpc>
                <a:spcPts val="1900"/>
              </a:lnSpc>
            </a:pPr>
            <a:r>
              <a:rPr lang="en-US" sz="2000" b="1" dirty="0">
                <a:solidFill>
                  <a:srgbClr val="C00000"/>
                </a:solidFill>
                <a:latin typeface="Times New Roman" panose="02020603050405020304" pitchFamily="18" charset="0"/>
                <a:cs typeface="Times New Roman" panose="02020603050405020304" pitchFamily="18" charset="0"/>
              </a:rPr>
              <a:t>0000000000601060 g   O .</a:t>
            </a:r>
            <a:r>
              <a:rPr lang="en-US" sz="2000" b="1" dirty="0" err="1">
                <a:solidFill>
                  <a:srgbClr val="C00000"/>
                </a:solidFill>
                <a:latin typeface="Times New Roman" panose="02020603050405020304" pitchFamily="18" charset="0"/>
                <a:cs typeface="Times New Roman" panose="02020603050405020304" pitchFamily="18" charset="0"/>
              </a:rPr>
              <a:t>bss</a:t>
            </a:r>
            <a:r>
              <a:rPr lang="en-US" sz="2000" b="1" dirty="0">
                <a:solidFill>
                  <a:srgbClr val="C00000"/>
                </a:solidFill>
                <a:latin typeface="Times New Roman" panose="02020603050405020304" pitchFamily="18" charset="0"/>
                <a:cs typeface="Times New Roman" panose="02020603050405020304" pitchFamily="18" charset="0"/>
              </a:rPr>
              <a:t>	 0000000000000008              z</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0000000000601038 g   O .data	 0000000000000008              x</a:t>
            </a:r>
          </a:p>
          <a:p>
            <a:pPr>
              <a:lnSpc>
                <a:spcPts val="1900"/>
              </a:lnSpc>
            </a:pPr>
            <a:r>
              <a:rPr lang="en-US" sz="2000" b="1" dirty="0">
                <a:latin typeface="Times New Roman" panose="02020603050405020304" pitchFamily="18" charset="0"/>
                <a:cs typeface="Times New Roman" panose="02020603050405020304" pitchFamily="18" charset="0"/>
              </a:rPr>
              <a:t>0000000000000000       F *UND*	 0000000000000000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@@GLIBC_2.2.5</a:t>
            </a:r>
          </a:p>
          <a:p>
            <a:pPr>
              <a:lnSpc>
                <a:spcPts val="1900"/>
              </a:lnSpc>
            </a:pPr>
            <a:r>
              <a:rPr lang="en-US" sz="1600" b="1" dirty="0">
                <a:latin typeface="Times New Roman" panose="02020603050405020304" pitchFamily="18" charset="0"/>
                <a:cs typeface="Times New Roman" panose="02020603050405020304" pitchFamily="18" charset="0"/>
              </a:rPr>
              <a:t>0000000000000000                 F *UND*    0000000000000000      __</a:t>
            </a:r>
            <a:r>
              <a:rPr lang="en-US" sz="1600" b="1" dirty="0" err="1">
                <a:latin typeface="Times New Roman" panose="02020603050405020304" pitchFamily="18" charset="0"/>
                <a:cs typeface="Times New Roman" panose="02020603050405020304" pitchFamily="18" charset="0"/>
              </a:rPr>
              <a:t>libc_start_main</a:t>
            </a:r>
            <a:r>
              <a:rPr lang="en-US" sz="1600" b="1" dirty="0">
                <a:latin typeface="Times New Roman" panose="02020603050405020304" pitchFamily="18" charset="0"/>
                <a:cs typeface="Times New Roman" panose="02020603050405020304" pitchFamily="18" charset="0"/>
              </a:rPr>
              <a:t>@@GLIBC_2.2.5</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00000000004004e7 g     F .text	000000000000008d              </a:t>
            </a:r>
            <a:r>
              <a:rPr lang="en-US" sz="2000" b="1" dirty="0" err="1">
                <a:solidFill>
                  <a:srgbClr val="0000CC"/>
                </a:solidFill>
                <a:latin typeface="Times New Roman" panose="02020603050405020304" pitchFamily="18" charset="0"/>
                <a:cs typeface="Times New Roman" panose="02020603050405020304" pitchFamily="18" charset="0"/>
              </a:rPr>
              <a:t>addvec</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0000000000601030 g     O .data	0000000000000004              addcnt_1</a:t>
            </a:r>
          </a:p>
          <a:p>
            <a:pPr>
              <a:lnSpc>
                <a:spcPts val="1900"/>
              </a:lnSpc>
            </a:pPr>
            <a:r>
              <a:rPr lang="en-US" sz="2000" b="1" dirty="0">
                <a:latin typeface="Times New Roman" panose="02020603050405020304" pitchFamily="18" charset="0"/>
                <a:cs typeface="Times New Roman" panose="02020603050405020304" pitchFamily="18" charset="0"/>
              </a:rPr>
              <a:t>0000000000400400 g     F .text	000000000000002b              _start</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0000000000601068 g     O .</a:t>
            </a:r>
            <a:r>
              <a:rPr lang="en-US" sz="2000" b="1" dirty="0" err="1">
                <a:solidFill>
                  <a:srgbClr val="0000CC"/>
                </a:solidFill>
                <a:latin typeface="Times New Roman" panose="02020603050405020304" pitchFamily="18" charset="0"/>
                <a:cs typeface="Times New Roman" panose="02020603050405020304" pitchFamily="18" charset="0"/>
              </a:rPr>
              <a:t>bss</a:t>
            </a:r>
            <a:r>
              <a:rPr lang="en-US" sz="2000" b="1" dirty="0">
                <a:solidFill>
                  <a:srgbClr val="0000CC"/>
                </a:solidFill>
                <a:latin typeface="Times New Roman" panose="02020603050405020304" pitchFamily="18" charset="0"/>
                <a:cs typeface="Times New Roman" panose="02020603050405020304" pitchFamily="18" charset="0"/>
              </a:rPr>
              <a:t>	0000000000000004              a</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0000000000601040 g     O .data	0000000000000008              y</a:t>
            </a:r>
          </a:p>
          <a:p>
            <a:pPr>
              <a:lnSpc>
                <a:spcPts val="1900"/>
              </a:lnSpc>
            </a:pPr>
            <a:r>
              <a:rPr lang="en-US" sz="2000" b="1" dirty="0">
                <a:latin typeface="Times New Roman" panose="02020603050405020304" pitchFamily="18" charset="0"/>
                <a:cs typeface="Times New Roman" panose="02020603050405020304" pitchFamily="18" charset="0"/>
              </a:rPr>
              <a:t>0000000000400574 g     F .text	0000000000000047              main</a:t>
            </a:r>
          </a:p>
          <a:p>
            <a:pPr>
              <a:lnSpc>
                <a:spcPts val="1900"/>
              </a:lnSpc>
            </a:pPr>
            <a:r>
              <a:rPr lang="en-US" sz="2000" b="1" dirty="0">
                <a:latin typeface="Times New Roman" panose="02020603050405020304" pitchFamily="18" charset="0"/>
                <a:cs typeface="Times New Roman" panose="02020603050405020304" pitchFamily="18" charset="0"/>
              </a:rPr>
              <a:t>0000000000601054 g     O .</a:t>
            </a:r>
            <a:r>
              <a:rPr lang="en-US" sz="2000" b="1" dirty="0" err="1">
                <a:latin typeface="Times New Roman" panose="02020603050405020304" pitchFamily="18" charset="0"/>
                <a:cs typeface="Times New Roman" panose="02020603050405020304" pitchFamily="18" charset="0"/>
              </a:rPr>
              <a:t>bss</a:t>
            </a:r>
            <a:r>
              <a:rPr lang="en-US" sz="2000" b="1" dirty="0">
                <a:latin typeface="Times New Roman" panose="02020603050405020304" pitchFamily="18" charset="0"/>
                <a:cs typeface="Times New Roman" panose="02020603050405020304" pitchFamily="18" charset="0"/>
              </a:rPr>
              <a:t>	0000000000000004              </a:t>
            </a:r>
            <a:r>
              <a:rPr lang="en-US" sz="2000" b="1" dirty="0" err="1">
                <a:latin typeface="Times New Roman" panose="02020603050405020304" pitchFamily="18" charset="0"/>
                <a:cs typeface="Times New Roman" panose="02020603050405020304" pitchFamily="18" charset="0"/>
              </a:rPr>
              <a:t>addcnt</a:t>
            </a:r>
            <a:endParaRPr lang="en-US" sz="2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2500F9B5-1543-442B-A23D-225672FC2648}"/>
              </a:ext>
            </a:extLst>
          </p:cNvPr>
          <p:cNvSpPr txBox="1"/>
          <p:nvPr/>
        </p:nvSpPr>
        <p:spPr>
          <a:xfrm>
            <a:off x="4600575" y="102630"/>
            <a:ext cx="44672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prog &gt; </a:t>
            </a:r>
            <a:r>
              <a:rPr lang="en-US" altLang="zh-CN" sz="2400" b="1" dirty="0" err="1">
                <a:latin typeface="Times New Roman" panose="02020603050405020304" pitchFamily="18" charset="0"/>
                <a:cs typeface="Times New Roman" panose="02020603050405020304" pitchFamily="18" charset="0"/>
              </a:rPr>
              <a:t>prog.d</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567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34A0BD-33C8-4EF9-A17B-F4F8A7576156}"/>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C535D53E-1CA1-457C-8ABC-450FAE934090}"/>
              </a:ext>
            </a:extLst>
          </p:cNvPr>
          <p:cNvSpPr>
            <a:spLocks noGrp="1"/>
          </p:cNvSpPr>
          <p:nvPr>
            <p:ph type="title"/>
          </p:nvPr>
        </p:nvSpPr>
        <p:spPr/>
        <p:txBody>
          <a:bodyPr/>
          <a:lstStyle/>
          <a:p>
            <a:r>
              <a:rPr lang="en-US" altLang="zh-CN" dirty="0"/>
              <a:t>little-sample</a:t>
            </a:r>
            <a:endParaRPr lang="zh-CN" altLang="en-US" dirty="0"/>
          </a:p>
        </p:txBody>
      </p:sp>
      <p:sp>
        <p:nvSpPr>
          <p:cNvPr id="7" name="Rectangle 3">
            <a:extLst>
              <a:ext uri="{FF2B5EF4-FFF2-40B4-BE49-F238E27FC236}">
                <a16:creationId xmlns:a16="http://schemas.microsoft.com/office/drawing/2014/main" id="{418EF5CA-46A2-4BF1-A161-8E3F4E6D1A0D}"/>
              </a:ext>
            </a:extLst>
          </p:cNvPr>
          <p:cNvSpPr/>
          <p:nvPr/>
        </p:nvSpPr>
        <p:spPr>
          <a:xfrm>
            <a:off x="76200" y="13547"/>
            <a:ext cx="8839200" cy="6671057"/>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1900"/>
              </a:lnSpc>
            </a:pPr>
            <a:r>
              <a:rPr lang="en-US" altLang="zh-CN" sz="2000" b="1" dirty="0">
                <a:latin typeface="Times New Roman" panose="02020603050405020304" pitchFamily="18" charset="0"/>
                <a:cs typeface="Times New Roman" panose="02020603050405020304" pitchFamily="18" charset="0"/>
              </a:rPr>
              <a:t>0000000000400574</a:t>
            </a:r>
            <a:r>
              <a:rPr lang="en-US" sz="2000" b="1" dirty="0">
                <a:latin typeface="Times New Roman" panose="02020603050405020304" pitchFamily="18" charset="0"/>
                <a:cs typeface="Times New Roman" panose="02020603050405020304" pitchFamily="18" charset="0"/>
              </a:rPr>
              <a:t> &lt;main&gt;:</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400574:</a:t>
            </a:r>
            <a:r>
              <a:rPr lang="en-US" sz="2000" b="1" dirty="0">
                <a:latin typeface="Times New Roman" panose="02020603050405020304" pitchFamily="18" charset="0"/>
                <a:cs typeface="Times New Roman" panose="02020603050405020304" pitchFamily="18" charset="0"/>
              </a:rPr>
              <a:t>	  55                   	push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400575:  </a:t>
            </a:r>
            <a:r>
              <a:rPr lang="en-US" sz="2000" b="1" dirty="0">
                <a:latin typeface="Times New Roman" panose="02020603050405020304" pitchFamily="18" charset="0"/>
                <a:cs typeface="Times New Roman" panose="02020603050405020304" pitchFamily="18" charset="0"/>
              </a:rPr>
              <a:t>48 89 e5             	mov    %</a:t>
            </a:r>
            <a:r>
              <a:rPr lang="en-US" sz="2000" b="1" dirty="0" err="1">
                <a:latin typeface="Times New Roman" panose="02020603050405020304" pitchFamily="18" charset="0"/>
                <a:cs typeface="Times New Roman" panose="02020603050405020304" pitchFamily="18" charset="0"/>
              </a:rPr>
              <a:t>rsp</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altLang="zh-CN" sz="2000" b="1" dirty="0">
                <a:latin typeface="Times New Roman" panose="02020603050405020304" pitchFamily="18" charset="0"/>
                <a:cs typeface="Times New Roman" panose="02020603050405020304" pitchFamily="18" charset="0"/>
              </a:rPr>
              <a:t> 400578:  </a:t>
            </a:r>
            <a:r>
              <a:rPr lang="en-US" sz="2000" b="1" dirty="0">
                <a:latin typeface="Times New Roman" panose="02020603050405020304" pitchFamily="18" charset="0"/>
                <a:cs typeface="Times New Roman" panose="02020603050405020304" pitchFamily="18" charset="0"/>
              </a:rPr>
              <a:t>b9 02 00 00 00   mov    $0x2,%ecx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40057d:  </a:t>
            </a:r>
            <a:r>
              <a:rPr lang="en-US" sz="2000" b="1" dirty="0" err="1">
                <a:latin typeface="Times New Roman" panose="02020603050405020304" pitchFamily="18" charset="0"/>
                <a:cs typeface="Times New Roman" panose="02020603050405020304" pitchFamily="18" charset="0"/>
              </a:rPr>
              <a:t>ba</a:t>
            </a:r>
            <a:r>
              <a:rPr lang="en-US" sz="2000" b="1"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$0x0,%edx</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a: R_X86_64_32	.</a:t>
            </a:r>
            <a:r>
              <a:rPr lang="en-US" sz="2000" b="1" dirty="0" err="1">
                <a:solidFill>
                  <a:srgbClr val="0000CC"/>
                </a:solidFill>
                <a:latin typeface="Times New Roman" panose="02020603050405020304" pitchFamily="18" charset="0"/>
                <a:cs typeface="Times New Roman" panose="02020603050405020304" pitchFamily="18" charset="0"/>
              </a:rPr>
              <a:t>bss</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400582 </a:t>
            </a:r>
            <a:r>
              <a:rPr lang="en-US" sz="2000" b="1" dirty="0">
                <a:latin typeface="Times New Roman" panose="02020603050405020304" pitchFamily="18" charset="0"/>
                <a:cs typeface="Times New Roman" panose="02020603050405020304" pitchFamily="18" charset="0"/>
              </a:rPr>
              <a:t>: be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$0x0,%esi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f: R_X86_64_32	    y</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400587 </a:t>
            </a:r>
            <a:r>
              <a:rPr lang="en-US" sz="2000" b="1" dirty="0">
                <a:latin typeface="Times New Roman" panose="02020603050405020304" pitchFamily="18" charset="0"/>
                <a:cs typeface="Times New Roman" panose="02020603050405020304" pitchFamily="18" charset="0"/>
              </a:rPr>
              <a:t>: bf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$0x0,%edi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14: R_X86_64_32   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40058c </a:t>
            </a:r>
            <a:r>
              <a:rPr lang="en-US" sz="2000" b="1" dirty="0">
                <a:latin typeface="Times New Roman" panose="02020603050405020304" pitchFamily="18" charset="0"/>
                <a:cs typeface="Times New Roman" panose="02020603050405020304" pitchFamily="18" charset="0"/>
              </a:rPr>
              <a:t>: e8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1d &lt;main+0x1d&gt;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19: R_X86_64_PC32	addvec-0x4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400591 </a:t>
            </a:r>
            <a:r>
              <a:rPr lang="en-US" sz="2000" b="1" dirty="0">
                <a:latin typeface="Times New Roman" panose="02020603050405020304" pitchFamily="18" charset="0"/>
                <a:cs typeface="Times New Roman" panose="02020603050405020304" pitchFamily="18" charset="0"/>
              </a:rPr>
              <a:t>: 8b 0d</a:t>
            </a:r>
            <a:r>
              <a:rPr lang="en-US" sz="2000" b="1" dirty="0">
                <a:solidFill>
                  <a:srgbClr val="C00000"/>
                </a:solidFill>
                <a:latin typeface="Times New Roman" panose="02020603050405020304" pitchFamily="18" charset="0"/>
                <a:cs typeface="Times New Roman" panose="02020603050405020304" pitchFamily="18" charset="0"/>
              </a:rPr>
              <a:t> 00 00 00 00    </a:t>
            </a:r>
            <a:r>
              <a:rPr lang="en-US" sz="2000" b="1" dirty="0">
                <a:latin typeface="Times New Roman" panose="02020603050405020304" pitchFamily="18" charset="0"/>
                <a:cs typeface="Times New Roman" panose="02020603050405020304" pitchFamily="18" charset="0"/>
              </a:rPr>
              <a:t>mov    0x0(%rip),%</a:t>
            </a:r>
            <a:r>
              <a:rPr lang="en-US" sz="2000" b="1" dirty="0" err="1">
                <a:latin typeface="Times New Roman" panose="02020603050405020304" pitchFamily="18" charset="0"/>
                <a:cs typeface="Times New Roman" panose="02020603050405020304" pitchFamily="18" charset="0"/>
              </a:rPr>
              <a:t>ecx</a:t>
            </a:r>
            <a:r>
              <a:rPr lang="en-US" sz="2000" b="1" dirty="0">
                <a:latin typeface="Times New Roman" panose="02020603050405020304" pitchFamily="18" charset="0"/>
                <a:cs typeface="Times New Roman" panose="02020603050405020304" pitchFamily="18" charset="0"/>
              </a:rPr>
              <a:t>  # 23&lt;main+0x23&gt;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1f: R_X86_64_PC32	addcnt-0x4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400597 </a:t>
            </a:r>
            <a:r>
              <a:rPr lang="en-US" sz="2000" b="1" dirty="0">
                <a:latin typeface="Times New Roman" panose="02020603050405020304" pitchFamily="18" charset="0"/>
                <a:cs typeface="Times New Roman" panose="02020603050405020304" pitchFamily="18" charset="0"/>
              </a:rPr>
              <a:t>: 8b 15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0x0(%rip),%</a:t>
            </a:r>
            <a:r>
              <a:rPr lang="en-US" sz="2000" b="1" dirty="0" err="1">
                <a:latin typeface="Times New Roman" panose="02020603050405020304" pitchFamily="18" charset="0"/>
                <a:cs typeface="Times New Roman" panose="02020603050405020304" pitchFamily="18" charset="0"/>
              </a:rPr>
              <a:t>edx</a:t>
            </a:r>
            <a:r>
              <a:rPr lang="en-US" sz="2000" b="1" dirty="0">
                <a:latin typeface="Times New Roman" panose="02020603050405020304" pitchFamily="18" charset="0"/>
                <a:cs typeface="Times New Roman" panose="02020603050405020304" pitchFamily="18" charset="0"/>
              </a:rPr>
              <a:t>   # 29&lt;main+0x29&gt;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25: R_X86_64_PC32	.</a:t>
            </a:r>
            <a:r>
              <a:rPr lang="en-US" sz="2000" b="1" dirty="0" err="1">
                <a:solidFill>
                  <a:srgbClr val="0000CC"/>
                </a:solidFill>
                <a:latin typeface="Times New Roman" panose="02020603050405020304" pitchFamily="18" charset="0"/>
                <a:cs typeface="Times New Roman" panose="02020603050405020304" pitchFamily="18" charset="0"/>
              </a:rPr>
              <a:t>bss</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40059d</a:t>
            </a:r>
            <a:r>
              <a:rPr lang="en-US" sz="2000" b="1" dirty="0">
                <a:latin typeface="Times New Roman" panose="02020603050405020304" pitchFamily="18" charset="0"/>
                <a:cs typeface="Times New Roman" panose="02020603050405020304" pitchFamily="18" charset="0"/>
              </a:rPr>
              <a:t>: 8b 05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0x0(%rip),%</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   # 2f &lt;main+0x2f&gt;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2b: R_X86_64_PC32	.bss-0x4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4005a3</a:t>
            </a:r>
            <a:r>
              <a:rPr lang="en-US" sz="2000" b="1" dirty="0">
                <a:latin typeface="Times New Roman" panose="02020603050405020304" pitchFamily="18" charset="0"/>
                <a:cs typeface="Times New Roman" panose="02020603050405020304" pitchFamily="18" charset="0"/>
              </a:rPr>
              <a:t>: 89 c6                	mov    %</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esi</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4005a5</a:t>
            </a:r>
            <a:r>
              <a:rPr lang="en-US" sz="2000" b="1" dirty="0">
                <a:latin typeface="Times New Roman" panose="02020603050405020304" pitchFamily="18" charset="0"/>
                <a:cs typeface="Times New Roman" panose="02020603050405020304" pitchFamily="18" charset="0"/>
              </a:rPr>
              <a:t>:	 bf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$0x0,%edi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32: R_X86_64_32	.</a:t>
            </a:r>
            <a:r>
              <a:rPr lang="en-US" sz="2000" b="1" dirty="0" err="1">
                <a:solidFill>
                  <a:srgbClr val="0000CC"/>
                </a:solidFill>
                <a:latin typeface="Times New Roman" panose="02020603050405020304" pitchFamily="18" charset="0"/>
                <a:cs typeface="Times New Roman" panose="02020603050405020304" pitchFamily="18" charset="0"/>
              </a:rPr>
              <a:t>rodata</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4005aa</a:t>
            </a:r>
            <a:r>
              <a:rPr lang="en-US" sz="2000" b="1" dirty="0">
                <a:latin typeface="Times New Roman" panose="02020603050405020304" pitchFamily="18" charset="0"/>
                <a:cs typeface="Times New Roman" panose="02020603050405020304" pitchFamily="18" charset="0"/>
              </a:rPr>
              <a:t>:	 b8 00 00 00 00    mov    $0x0,%eax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4005af</a:t>
            </a:r>
            <a:r>
              <a:rPr lang="en-US" sz="2000" b="1" dirty="0">
                <a:latin typeface="Times New Roman" panose="02020603050405020304" pitchFamily="18" charset="0"/>
                <a:cs typeface="Times New Roman" panose="02020603050405020304" pitchFamily="18" charset="0"/>
              </a:rPr>
              <a:t>:	 e8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40 &lt;main+0x40&gt;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3c: R_X86_64_PC32	printf-0x4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4005b4</a:t>
            </a:r>
            <a:r>
              <a:rPr lang="en-US" sz="2000" b="1" dirty="0">
                <a:latin typeface="Times New Roman" panose="02020603050405020304" pitchFamily="18" charset="0"/>
                <a:cs typeface="Times New Roman" panose="02020603050405020304" pitchFamily="18" charset="0"/>
              </a:rPr>
              <a:t>: b8 00 00 00 00   mov    $0x0,%eax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4005b9</a:t>
            </a:r>
            <a:r>
              <a:rPr lang="en-US" sz="2000" b="1" dirty="0">
                <a:latin typeface="Times New Roman" panose="02020603050405020304" pitchFamily="18" charset="0"/>
                <a:cs typeface="Times New Roman" panose="02020603050405020304" pitchFamily="18" charset="0"/>
              </a:rPr>
              <a:t>: 5d                   	pop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4005ba</a:t>
            </a:r>
            <a:r>
              <a:rPr lang="en-US" sz="2000" b="1" dirty="0">
                <a:latin typeface="Times New Roman" panose="02020603050405020304" pitchFamily="18" charset="0"/>
                <a:cs typeface="Times New Roman" panose="02020603050405020304" pitchFamily="18" charset="0"/>
              </a:rPr>
              <a:t>:c3                   	</a:t>
            </a:r>
            <a:r>
              <a:rPr lang="en-US" sz="2000" b="1" dirty="0" err="1">
                <a:latin typeface="Times New Roman" panose="02020603050405020304" pitchFamily="18" charset="0"/>
                <a:cs typeface="Times New Roman" panose="02020603050405020304" pitchFamily="18" charset="0"/>
              </a:rPr>
              <a:t>retq</a:t>
            </a:r>
            <a:endParaRPr lang="en-US"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3219040-E7F7-420C-BA85-9DCEBDFF2C61}"/>
              </a:ext>
            </a:extLst>
          </p:cNvPr>
          <p:cNvSpPr txBox="1"/>
          <p:nvPr/>
        </p:nvSpPr>
        <p:spPr>
          <a:xfrm>
            <a:off x="5061088" y="13547"/>
            <a:ext cx="40100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prog &gt; </a:t>
            </a:r>
            <a:r>
              <a:rPr lang="en-US" altLang="zh-CN" sz="2400" b="1" dirty="0" err="1">
                <a:latin typeface="Times New Roman" panose="02020603050405020304" pitchFamily="18" charset="0"/>
                <a:cs typeface="Times New Roman" panose="02020603050405020304" pitchFamily="18" charset="0"/>
              </a:rPr>
              <a:t>prog.d</a:t>
            </a:r>
            <a:endParaRPr lang="zh-CN" altLang="en-US" sz="2400"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F14458FD-8E4C-4C3F-9F74-B929A96C59FF}"/>
              </a:ext>
            </a:extLst>
          </p:cNvPr>
          <p:cNvSpPr txBox="1"/>
          <p:nvPr/>
        </p:nvSpPr>
        <p:spPr>
          <a:xfrm>
            <a:off x="4555222" y="25904"/>
            <a:ext cx="44672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main.o</a:t>
            </a:r>
            <a:r>
              <a:rPr lang="en-US" altLang="zh-CN" sz="2400" b="1" dirty="0">
                <a:latin typeface="Times New Roman" panose="02020603050405020304" pitchFamily="18" charset="0"/>
                <a:cs typeface="Times New Roman" panose="02020603050405020304" pitchFamily="18" charset="0"/>
              </a:rPr>
              <a:t> &gt; </a:t>
            </a:r>
            <a:r>
              <a:rPr lang="en-US" altLang="zh-CN" sz="2400" b="1" dirty="0" err="1">
                <a:latin typeface="Times New Roman" panose="02020603050405020304" pitchFamily="18" charset="0"/>
                <a:cs typeface="Times New Roman" panose="02020603050405020304" pitchFamily="18" charset="0"/>
              </a:rPr>
              <a:t>main.d</a:t>
            </a:r>
            <a:endParaRPr lang="zh-CN" altLang="en-US" sz="2400" b="1" dirty="0">
              <a:latin typeface="Times New Roman" panose="02020603050405020304" pitchFamily="18" charset="0"/>
              <a:cs typeface="Times New Roman" panose="02020603050405020304" pitchFamily="18" charset="0"/>
            </a:endParaRPr>
          </a:p>
        </p:txBody>
      </p:sp>
      <p:grpSp>
        <p:nvGrpSpPr>
          <p:cNvPr id="19" name="组合 18">
            <a:extLst>
              <a:ext uri="{FF2B5EF4-FFF2-40B4-BE49-F238E27FC236}">
                <a16:creationId xmlns:a16="http://schemas.microsoft.com/office/drawing/2014/main" id="{27760AF1-2D18-465D-86EE-B7968EC0E2B5}"/>
              </a:ext>
            </a:extLst>
          </p:cNvPr>
          <p:cNvGrpSpPr/>
          <p:nvPr/>
        </p:nvGrpSpPr>
        <p:grpSpPr>
          <a:xfrm>
            <a:off x="6464169" y="790324"/>
            <a:ext cx="2600388" cy="5642336"/>
            <a:chOff x="6422059" y="1042275"/>
            <a:chExt cx="2600388" cy="5642336"/>
          </a:xfrm>
        </p:grpSpPr>
        <p:sp>
          <p:nvSpPr>
            <p:cNvPr id="20" name="对话气泡: 圆角矩形 19">
              <a:extLst>
                <a:ext uri="{FF2B5EF4-FFF2-40B4-BE49-F238E27FC236}">
                  <a16:creationId xmlns:a16="http://schemas.microsoft.com/office/drawing/2014/main" id="{8741563F-2924-443D-A8D3-2377A1F96718}"/>
                </a:ext>
              </a:extLst>
            </p:cNvPr>
            <p:cNvSpPr/>
            <p:nvPr/>
          </p:nvSpPr>
          <p:spPr bwMode="auto">
            <a:xfrm>
              <a:off x="6422059" y="1042275"/>
              <a:ext cx="2600388" cy="461665"/>
            </a:xfrm>
            <a:prstGeom prst="wedgeRoundRectCallout">
              <a:avLst>
                <a:gd name="adj1" fmla="val -98149"/>
                <a:gd name="adj2" fmla="val 73826"/>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bss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节的</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static int z</a:t>
              </a: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对话气泡: 圆角矩形 20">
              <a:extLst>
                <a:ext uri="{FF2B5EF4-FFF2-40B4-BE49-F238E27FC236}">
                  <a16:creationId xmlns:a16="http://schemas.microsoft.com/office/drawing/2014/main" id="{3797BD5A-78FC-4CA7-AC04-70DDE03FAA08}"/>
                </a:ext>
              </a:extLst>
            </p:cNvPr>
            <p:cNvSpPr/>
            <p:nvPr/>
          </p:nvSpPr>
          <p:spPr bwMode="auto">
            <a:xfrm>
              <a:off x="7142894" y="3596202"/>
              <a:ext cx="1158718" cy="461664"/>
            </a:xfrm>
            <a:prstGeom prst="wedgeRoundRectCallout">
              <a:avLst>
                <a:gd name="adj1" fmla="val -130051"/>
                <a:gd name="adj2" fmla="val 46434"/>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z[1]</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对话气泡: 圆角矩形 21">
              <a:extLst>
                <a:ext uri="{FF2B5EF4-FFF2-40B4-BE49-F238E27FC236}">
                  <a16:creationId xmlns:a16="http://schemas.microsoft.com/office/drawing/2014/main" id="{60DE44ED-A55C-4EAE-8DFE-0E068E3CEC63}"/>
                </a:ext>
              </a:extLst>
            </p:cNvPr>
            <p:cNvSpPr/>
            <p:nvPr/>
          </p:nvSpPr>
          <p:spPr bwMode="auto">
            <a:xfrm>
              <a:off x="7142894" y="4128370"/>
              <a:ext cx="1158718" cy="461664"/>
            </a:xfrm>
            <a:prstGeom prst="wedgeRoundRectCallout">
              <a:avLst>
                <a:gd name="adj1" fmla="val -100668"/>
                <a:gd name="adj2" fmla="val 48541"/>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z[0]</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对话气泡: 圆角矩形 22">
              <a:extLst>
                <a:ext uri="{FF2B5EF4-FFF2-40B4-BE49-F238E27FC236}">
                  <a16:creationId xmlns:a16="http://schemas.microsoft.com/office/drawing/2014/main" id="{08779515-6CEC-40AD-B85F-C2A6A72F2CB1}"/>
                </a:ext>
              </a:extLst>
            </p:cNvPr>
            <p:cNvSpPr/>
            <p:nvPr/>
          </p:nvSpPr>
          <p:spPr bwMode="auto">
            <a:xfrm>
              <a:off x="6663490" y="4803430"/>
              <a:ext cx="2209800" cy="461664"/>
            </a:xfrm>
            <a:prstGeom prst="wedgeRoundRectCallout">
              <a:avLst>
                <a:gd name="adj1" fmla="val -61786"/>
                <a:gd name="adj2" fmla="val 56970"/>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的格式串</a:t>
              </a:r>
            </a:p>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对话气泡: 圆角矩形 23">
              <a:extLst>
                <a:ext uri="{FF2B5EF4-FFF2-40B4-BE49-F238E27FC236}">
                  <a16:creationId xmlns:a16="http://schemas.microsoft.com/office/drawing/2014/main" id="{7298A1B1-830B-41CA-98A1-DD97000B84A5}"/>
                </a:ext>
              </a:extLst>
            </p:cNvPr>
            <p:cNvSpPr/>
            <p:nvPr/>
          </p:nvSpPr>
          <p:spPr bwMode="auto">
            <a:xfrm>
              <a:off x="6505512" y="6222947"/>
              <a:ext cx="1997273" cy="461664"/>
            </a:xfrm>
            <a:prstGeom prst="wedgeRoundRectCallout">
              <a:avLst>
                <a:gd name="adj1" fmla="val -54600"/>
                <a:gd name="adj2" fmla="val -75777"/>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printf</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对话气泡: 圆角矩形 24">
              <a:extLst>
                <a:ext uri="{FF2B5EF4-FFF2-40B4-BE49-F238E27FC236}">
                  <a16:creationId xmlns:a16="http://schemas.microsoft.com/office/drawing/2014/main" id="{6CFC3E8C-60E4-46D1-8FBC-FB5E1B76D112}"/>
                </a:ext>
              </a:extLst>
            </p:cNvPr>
            <p:cNvSpPr/>
            <p:nvPr/>
          </p:nvSpPr>
          <p:spPr bwMode="auto">
            <a:xfrm>
              <a:off x="6948915" y="2271696"/>
              <a:ext cx="1997273" cy="461664"/>
            </a:xfrm>
            <a:prstGeom prst="wedgeRoundRectCallout">
              <a:avLst>
                <a:gd name="adj1" fmla="val -49243"/>
                <a:gd name="adj2" fmla="val 105433"/>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addvec</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对话气泡: 圆角矩形 25">
              <a:extLst>
                <a:ext uri="{FF2B5EF4-FFF2-40B4-BE49-F238E27FC236}">
                  <a16:creationId xmlns:a16="http://schemas.microsoft.com/office/drawing/2014/main" id="{2A36B408-BFA3-4A25-8EFB-1CD6B0246BFC}"/>
                </a:ext>
              </a:extLst>
            </p:cNvPr>
            <p:cNvSpPr/>
            <p:nvPr/>
          </p:nvSpPr>
          <p:spPr bwMode="auto">
            <a:xfrm>
              <a:off x="7268947" y="3037883"/>
              <a:ext cx="1158718" cy="461664"/>
            </a:xfrm>
            <a:prstGeom prst="wedgeRoundRectCallout">
              <a:avLst>
                <a:gd name="adj1" fmla="val -119137"/>
                <a:gd name="adj2" fmla="val 56969"/>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addcnt</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31A18F4D-50D0-437D-8419-5B6489C73B0E}"/>
              </a:ext>
            </a:extLst>
          </p:cNvPr>
          <p:cNvSpPr txBox="1"/>
          <p:nvPr/>
        </p:nvSpPr>
        <p:spPr>
          <a:xfrm>
            <a:off x="5035098" y="389958"/>
            <a:ext cx="4010025" cy="461665"/>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zh-CN" altLang="en-US"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需要确定红色部分的数值！</a:t>
            </a:r>
          </a:p>
        </p:txBody>
      </p:sp>
    </p:spTree>
    <p:extLst>
      <p:ext uri="{BB962C8B-B14F-4D97-AF65-F5344CB8AC3E}">
        <p14:creationId xmlns:p14="http://schemas.microsoft.com/office/powerpoint/2010/main" val="9300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05DF0E-2C8A-41CC-86F5-92845B423F40}"/>
              </a:ext>
            </a:extLst>
          </p:cNvPr>
          <p:cNvSpPr>
            <a:spLocks noGrp="1"/>
          </p:cNvSpPr>
          <p:nvPr>
            <p:ph idx="1"/>
          </p:nvPr>
        </p:nvSpPr>
        <p:spPr/>
        <p:txBody>
          <a:bodyPr/>
          <a:lstStyle/>
          <a:p>
            <a:endParaRPr lang="zh-CN" altLang="en-US" dirty="0"/>
          </a:p>
        </p:txBody>
      </p:sp>
      <p:sp>
        <p:nvSpPr>
          <p:cNvPr id="3" name="标题 2">
            <a:extLst>
              <a:ext uri="{FF2B5EF4-FFF2-40B4-BE49-F238E27FC236}">
                <a16:creationId xmlns:a16="http://schemas.microsoft.com/office/drawing/2014/main" id="{F3C96C2B-1263-4216-9EF5-FA9D9154F628}"/>
              </a:ext>
            </a:extLst>
          </p:cNvPr>
          <p:cNvSpPr>
            <a:spLocks noGrp="1"/>
          </p:cNvSpPr>
          <p:nvPr>
            <p:ph type="title"/>
          </p:nvPr>
        </p:nvSpPr>
        <p:spPr/>
        <p:txBody>
          <a:bodyPr/>
          <a:lstStyle/>
          <a:p>
            <a:r>
              <a:rPr lang="zh-CN" altLang="en-US" dirty="0"/>
              <a:t>链接实例：</a:t>
            </a:r>
            <a:r>
              <a:rPr lang="en-US" altLang="zh-CN" dirty="0"/>
              <a:t>prog  </a:t>
            </a:r>
            <a:r>
              <a:rPr lang="zh-CN" altLang="en-US" dirty="0"/>
              <a:t>的重定位</a:t>
            </a:r>
          </a:p>
        </p:txBody>
      </p:sp>
      <p:sp>
        <p:nvSpPr>
          <p:cNvPr id="4" name="Rectangle 3">
            <a:extLst>
              <a:ext uri="{FF2B5EF4-FFF2-40B4-BE49-F238E27FC236}">
                <a16:creationId xmlns:a16="http://schemas.microsoft.com/office/drawing/2014/main" id="{6FDCBC51-826B-4749-B6E3-2B0F8BEE6F35}"/>
              </a:ext>
            </a:extLst>
          </p:cNvPr>
          <p:cNvSpPr/>
          <p:nvPr/>
        </p:nvSpPr>
        <p:spPr>
          <a:xfrm>
            <a:off x="404894" y="1362074"/>
            <a:ext cx="7850328" cy="2041585"/>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0000000000601058 l    O .</a:t>
            </a:r>
            <a:r>
              <a:rPr lang="en-US" sz="2000" b="1" dirty="0" err="1">
                <a:solidFill>
                  <a:srgbClr val="0000CC"/>
                </a:solidFill>
                <a:latin typeface="Times New Roman" panose="02020603050405020304" pitchFamily="18" charset="0"/>
                <a:cs typeface="Times New Roman" panose="02020603050405020304" pitchFamily="18" charset="0"/>
              </a:rPr>
              <a:t>bss</a:t>
            </a:r>
            <a:r>
              <a:rPr lang="en-US" sz="2000" b="1" dirty="0">
                <a:solidFill>
                  <a:srgbClr val="0000CC"/>
                </a:solidFill>
                <a:latin typeface="Times New Roman" panose="02020603050405020304" pitchFamily="18" charset="0"/>
                <a:cs typeface="Times New Roman" panose="02020603050405020304" pitchFamily="18" charset="0"/>
              </a:rPr>
              <a:t>	 0000000000000008              z</a:t>
            </a:r>
          </a:p>
          <a:p>
            <a:pPr>
              <a:lnSpc>
                <a:spcPts val="1900"/>
              </a:lnSpc>
            </a:pPr>
            <a:r>
              <a:rPr lang="en-US" sz="2000" b="1" dirty="0">
                <a:solidFill>
                  <a:srgbClr val="C00000"/>
                </a:solidFill>
                <a:latin typeface="Times New Roman" panose="02020603050405020304" pitchFamily="18" charset="0"/>
                <a:cs typeface="Times New Roman" panose="02020603050405020304" pitchFamily="18" charset="0"/>
              </a:rPr>
              <a:t>0000000000601060 g   O .</a:t>
            </a:r>
            <a:r>
              <a:rPr lang="en-US" sz="2000" b="1" dirty="0" err="1">
                <a:solidFill>
                  <a:srgbClr val="C00000"/>
                </a:solidFill>
                <a:latin typeface="Times New Roman" panose="02020603050405020304" pitchFamily="18" charset="0"/>
                <a:cs typeface="Times New Roman" panose="02020603050405020304" pitchFamily="18" charset="0"/>
              </a:rPr>
              <a:t>bss</a:t>
            </a:r>
            <a:r>
              <a:rPr lang="en-US" sz="2000" b="1" dirty="0">
                <a:solidFill>
                  <a:srgbClr val="C00000"/>
                </a:solidFill>
                <a:latin typeface="Times New Roman" panose="02020603050405020304" pitchFamily="18" charset="0"/>
                <a:cs typeface="Times New Roman" panose="02020603050405020304" pitchFamily="18" charset="0"/>
              </a:rPr>
              <a:t>	 0000000000000008              z</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0000000000601038 g   O .data	 0000000000000008              x</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00000000004004e7 g     F .text	000000000000008d              </a:t>
            </a:r>
            <a:r>
              <a:rPr lang="en-US" sz="2000" b="1" dirty="0" err="1">
                <a:solidFill>
                  <a:srgbClr val="0000CC"/>
                </a:solidFill>
                <a:latin typeface="Times New Roman" panose="02020603050405020304" pitchFamily="18" charset="0"/>
                <a:cs typeface="Times New Roman" panose="02020603050405020304" pitchFamily="18" charset="0"/>
              </a:rPr>
              <a:t>addvec</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0000000000601030 g     O .data	0000000000000004              addcnt_1</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0000000000601068 g     O .</a:t>
            </a:r>
            <a:r>
              <a:rPr lang="en-US" sz="2000" b="1" dirty="0" err="1">
                <a:solidFill>
                  <a:srgbClr val="0000CC"/>
                </a:solidFill>
                <a:latin typeface="Times New Roman" panose="02020603050405020304" pitchFamily="18" charset="0"/>
                <a:cs typeface="Times New Roman" panose="02020603050405020304" pitchFamily="18" charset="0"/>
              </a:rPr>
              <a:t>bss</a:t>
            </a:r>
            <a:r>
              <a:rPr lang="en-US" sz="2000" b="1" dirty="0">
                <a:solidFill>
                  <a:srgbClr val="0000CC"/>
                </a:solidFill>
                <a:latin typeface="Times New Roman" panose="02020603050405020304" pitchFamily="18" charset="0"/>
                <a:cs typeface="Times New Roman" panose="02020603050405020304" pitchFamily="18" charset="0"/>
              </a:rPr>
              <a:t>	0000000000000004              a</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0000000000601040 g     O .data	0000000000000008              y</a:t>
            </a:r>
          </a:p>
          <a:p>
            <a:pPr>
              <a:lnSpc>
                <a:spcPts val="1900"/>
              </a:lnSpc>
            </a:pPr>
            <a:r>
              <a:rPr lang="en-US" sz="2000" b="1" dirty="0">
                <a:solidFill>
                  <a:srgbClr val="0000CC"/>
                </a:solidFill>
                <a:latin typeface="Times New Roman" panose="02020603050405020304" pitchFamily="18" charset="0"/>
                <a:cs typeface="Times New Roman" panose="02020603050405020304" pitchFamily="18" charset="0"/>
              </a:rPr>
              <a:t>0000000000601054 g     O .</a:t>
            </a:r>
            <a:r>
              <a:rPr lang="en-US" sz="2000" b="1" dirty="0" err="1">
                <a:solidFill>
                  <a:srgbClr val="0000CC"/>
                </a:solidFill>
                <a:latin typeface="Times New Roman" panose="02020603050405020304" pitchFamily="18" charset="0"/>
                <a:cs typeface="Times New Roman" panose="02020603050405020304" pitchFamily="18" charset="0"/>
              </a:rPr>
              <a:t>bss</a:t>
            </a:r>
            <a:r>
              <a:rPr lang="en-US" sz="2000" b="1" dirty="0">
                <a:solidFill>
                  <a:srgbClr val="0000CC"/>
                </a:solidFill>
                <a:latin typeface="Times New Roman" panose="02020603050405020304" pitchFamily="18" charset="0"/>
                <a:cs typeface="Times New Roman" panose="02020603050405020304" pitchFamily="18" charset="0"/>
              </a:rPr>
              <a:t>	0000000000000004              </a:t>
            </a:r>
            <a:r>
              <a:rPr lang="en-US" sz="2000" b="1" dirty="0" err="1">
                <a:solidFill>
                  <a:srgbClr val="0000CC"/>
                </a:solidFill>
                <a:latin typeface="Times New Roman" panose="02020603050405020304" pitchFamily="18" charset="0"/>
                <a:cs typeface="Times New Roman" panose="02020603050405020304" pitchFamily="18" charset="0"/>
              </a:rPr>
              <a:t>addcnt</a:t>
            </a:r>
            <a:endParaRPr lang="en-US" sz="2000" b="1" dirty="0">
              <a:solidFill>
                <a:srgbClr val="0000CC"/>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5104EA58-5C63-45A7-90D1-A2216398A9E5}"/>
              </a:ext>
            </a:extLst>
          </p:cNvPr>
          <p:cNvSpPr/>
          <p:nvPr/>
        </p:nvSpPr>
        <p:spPr>
          <a:xfrm>
            <a:off x="122237" y="3609874"/>
            <a:ext cx="8793163" cy="2772554"/>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1900"/>
              </a:lnSpc>
            </a:pPr>
            <a:r>
              <a:rPr lang="en-US" sz="2000" b="1" dirty="0">
                <a:latin typeface="Times New Roman" panose="02020603050405020304" pitchFamily="18" charset="0"/>
                <a:cs typeface="Times New Roman" panose="02020603050405020304" pitchFamily="18" charset="0"/>
              </a:rPr>
              <a:t>Disassembly of section .</a:t>
            </a:r>
            <a:r>
              <a:rPr lang="en-US" sz="2000" b="1" dirty="0" err="1">
                <a:latin typeface="Times New Roman" panose="02020603050405020304" pitchFamily="18" charset="0"/>
                <a:cs typeface="Times New Roman" panose="02020603050405020304" pitchFamily="18" charset="0"/>
              </a:rPr>
              <a:t>plt</a:t>
            </a:r>
            <a:r>
              <a:rPr lang="en-US" sz="2000" b="1" dirty="0">
                <a:latin typeface="Times New Roman" panose="02020603050405020304" pitchFamily="18" charset="0"/>
                <a:cs typeface="Times New Roman" panose="02020603050405020304" pitchFamily="18" charset="0"/>
              </a:rPr>
              <a:t>:</a:t>
            </a:r>
          </a:p>
          <a:p>
            <a:pPr>
              <a:lnSpc>
                <a:spcPts val="1900"/>
              </a:lnSpc>
            </a:pP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00000000004003e0 &lt;.</a:t>
            </a:r>
            <a:r>
              <a:rPr lang="en-US" sz="2000" b="1" dirty="0" err="1">
                <a:latin typeface="Times New Roman" panose="02020603050405020304" pitchFamily="18" charset="0"/>
                <a:cs typeface="Times New Roman" panose="02020603050405020304" pitchFamily="18" charset="0"/>
              </a:rPr>
              <a:t>plt</a:t>
            </a:r>
            <a:r>
              <a:rPr lang="en-US" sz="2000" b="1" dirty="0">
                <a:latin typeface="Times New Roman" panose="02020603050405020304" pitchFamily="18" charset="0"/>
                <a:cs typeface="Times New Roman" panose="02020603050405020304" pitchFamily="18" charset="0"/>
              </a:rPr>
              <a:t>&gt;:</a:t>
            </a:r>
          </a:p>
          <a:p>
            <a:pPr>
              <a:lnSpc>
                <a:spcPts val="1900"/>
              </a:lnSpc>
            </a:pPr>
            <a:r>
              <a:rPr lang="en-US"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4003e0: ff 35 22 0c 20 00  </a:t>
            </a:r>
            <a:r>
              <a:rPr lang="en-US" sz="1600" b="1" dirty="0" err="1">
                <a:latin typeface="Times New Roman" panose="02020603050405020304" pitchFamily="18" charset="0"/>
                <a:cs typeface="Times New Roman" panose="02020603050405020304" pitchFamily="18" charset="0"/>
              </a:rPr>
              <a:t>pushq</a:t>
            </a:r>
            <a:r>
              <a:rPr lang="en-US" sz="1600" b="1" dirty="0">
                <a:latin typeface="Times New Roman" panose="02020603050405020304" pitchFamily="18" charset="0"/>
                <a:cs typeface="Times New Roman" panose="02020603050405020304" pitchFamily="18" charset="0"/>
              </a:rPr>
              <a:t>  0x200c22(%rip) </a:t>
            </a:r>
            <a:r>
              <a:rPr lang="en-US" sz="1400" b="1" dirty="0">
                <a:latin typeface="Times New Roman" panose="02020603050405020304" pitchFamily="18" charset="0"/>
                <a:cs typeface="Times New Roman" panose="02020603050405020304" pitchFamily="18" charset="0"/>
              </a:rPr>
              <a:t>#601008&lt;_GLOBAL_OFFSET_TABLE_+0x8&gt;</a:t>
            </a:r>
            <a:endParaRPr lang="en-US" sz="1100" b="1" dirty="0">
              <a:latin typeface="Times New Roman" panose="02020603050405020304" pitchFamily="18" charset="0"/>
              <a:cs typeface="Times New Roman" panose="02020603050405020304" pitchFamily="18" charset="0"/>
            </a:endParaRPr>
          </a:p>
          <a:p>
            <a:pPr>
              <a:lnSpc>
                <a:spcPts val="1900"/>
              </a:lnSpc>
            </a:pPr>
            <a:r>
              <a:rPr lang="en-US"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4003e6: ff 25 24 0c 20 00  </a:t>
            </a:r>
            <a:r>
              <a:rPr lang="en-US" sz="1600" b="1" dirty="0" err="1">
                <a:latin typeface="Times New Roman" panose="02020603050405020304" pitchFamily="18" charset="0"/>
                <a:cs typeface="Times New Roman" panose="02020603050405020304" pitchFamily="18" charset="0"/>
              </a:rPr>
              <a:t>jmpq</a:t>
            </a:r>
            <a:r>
              <a:rPr lang="en-US" sz="1600" b="1" dirty="0">
                <a:latin typeface="Times New Roman" panose="02020603050405020304" pitchFamily="18" charset="0"/>
                <a:cs typeface="Times New Roman" panose="02020603050405020304" pitchFamily="18" charset="0"/>
              </a:rPr>
              <a:t>   *0x200c24(%rip)</a:t>
            </a:r>
            <a:r>
              <a:rPr lang="en-US" sz="11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#601010&lt;_GLOBAL_OFFSET_TABLE_+0x10&gt;</a:t>
            </a:r>
          </a:p>
          <a:p>
            <a:pPr>
              <a:lnSpc>
                <a:spcPts val="1900"/>
              </a:lnSpc>
            </a:pPr>
            <a:r>
              <a:rPr lang="en-US"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4003ec:  0f 1f 40 00   </a:t>
            </a:r>
            <a:r>
              <a:rPr lang="en-US" sz="1600" b="1" dirty="0" err="1">
                <a:latin typeface="Times New Roman" panose="02020603050405020304" pitchFamily="18" charset="0"/>
                <a:cs typeface="Times New Roman" panose="02020603050405020304" pitchFamily="18" charset="0"/>
              </a:rPr>
              <a:t>nopl</a:t>
            </a:r>
            <a:r>
              <a:rPr lang="en-US" sz="1600" b="1" dirty="0">
                <a:latin typeface="Times New Roman" panose="02020603050405020304" pitchFamily="18" charset="0"/>
                <a:cs typeface="Times New Roman" panose="02020603050405020304" pitchFamily="18" charset="0"/>
              </a:rPr>
              <a:t>   0x0(%</a:t>
            </a:r>
            <a:r>
              <a:rPr lang="en-US" sz="1600" b="1" dirty="0" err="1">
                <a:latin typeface="Times New Roman" panose="02020603050405020304" pitchFamily="18" charset="0"/>
                <a:cs typeface="Times New Roman" panose="02020603050405020304" pitchFamily="18" charset="0"/>
              </a:rPr>
              <a:t>rax</a:t>
            </a:r>
            <a:r>
              <a:rPr lang="en-US" sz="1600" b="1" dirty="0">
                <a:latin typeface="Times New Roman" panose="02020603050405020304" pitchFamily="18" charset="0"/>
                <a:cs typeface="Times New Roman" panose="02020603050405020304" pitchFamily="18" charset="0"/>
              </a:rPr>
              <a:t>)</a:t>
            </a:r>
          </a:p>
          <a:p>
            <a:pPr>
              <a:lnSpc>
                <a:spcPts val="1900"/>
              </a:lnSpc>
            </a:pP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0000000000</a:t>
            </a:r>
            <a:r>
              <a:rPr lang="en-US" sz="2000" b="1" dirty="0">
                <a:solidFill>
                  <a:srgbClr val="0000CC"/>
                </a:solidFill>
                <a:latin typeface="Times New Roman" panose="02020603050405020304" pitchFamily="18" charset="0"/>
                <a:cs typeface="Times New Roman" panose="02020603050405020304" pitchFamily="18" charset="0"/>
              </a:rPr>
              <a:t>4003f0</a:t>
            </a:r>
            <a:r>
              <a:rPr lang="en-US" sz="2000" b="1" dirty="0">
                <a:latin typeface="Times New Roman" panose="02020603050405020304" pitchFamily="18" charset="0"/>
                <a:cs typeface="Times New Roman" panose="02020603050405020304" pitchFamily="18" charset="0"/>
              </a:rPr>
              <a:t> &lt;</a:t>
            </a:r>
            <a:r>
              <a:rPr lang="en-US" sz="2000" b="1" dirty="0" err="1">
                <a:solidFill>
                  <a:srgbClr val="0000CC"/>
                </a:solidFill>
                <a:latin typeface="Times New Roman" panose="02020603050405020304" pitchFamily="18" charset="0"/>
                <a:cs typeface="Times New Roman" panose="02020603050405020304" pitchFamily="18" charset="0"/>
              </a:rPr>
              <a:t>printf@plt</a:t>
            </a:r>
            <a:r>
              <a:rPr lang="en-US" sz="2000" b="1" dirty="0">
                <a:latin typeface="Times New Roman" panose="02020603050405020304" pitchFamily="18" charset="0"/>
                <a:cs typeface="Times New Roman" panose="02020603050405020304" pitchFamily="18" charset="0"/>
              </a:rPr>
              <a:t>&gt;:</a:t>
            </a:r>
          </a:p>
          <a:p>
            <a:pPr>
              <a:lnSpc>
                <a:spcPts val="1900"/>
              </a:lnSpc>
            </a:pPr>
            <a:r>
              <a:rPr lang="en-US" sz="2000" b="1" dirty="0">
                <a:latin typeface="Times New Roman" panose="02020603050405020304" pitchFamily="18" charset="0"/>
                <a:cs typeface="Times New Roman" panose="02020603050405020304" pitchFamily="18" charset="0"/>
              </a:rPr>
              <a:t>  4003f0: ff 25 22 0c 20 00   </a:t>
            </a:r>
            <a:r>
              <a:rPr lang="en-US" sz="2000" b="1" dirty="0" err="1">
                <a:latin typeface="Times New Roman" panose="02020603050405020304" pitchFamily="18" charset="0"/>
                <a:cs typeface="Times New Roman" panose="02020603050405020304" pitchFamily="18" charset="0"/>
              </a:rPr>
              <a:t>jmpq</a:t>
            </a:r>
            <a:r>
              <a:rPr lang="en-US" sz="2000" b="1" dirty="0">
                <a:latin typeface="Times New Roman" panose="02020603050405020304" pitchFamily="18" charset="0"/>
                <a:cs typeface="Times New Roman" panose="02020603050405020304" pitchFamily="18" charset="0"/>
              </a:rPr>
              <a:t>   *0x200c22(%rip</a:t>
            </a:r>
            <a:r>
              <a:rPr lang="en-US" sz="1600" b="1" dirty="0">
                <a:latin typeface="Times New Roman" panose="02020603050405020304" pitchFamily="18" charset="0"/>
                <a:cs typeface="Times New Roman" panose="02020603050405020304" pitchFamily="18" charset="0"/>
              </a:rPr>
              <a:t>) # 601018 &lt;printf@GLIBC_2.2.5&gt;</a:t>
            </a:r>
          </a:p>
          <a:p>
            <a:pPr>
              <a:lnSpc>
                <a:spcPts val="1900"/>
              </a:lnSpc>
            </a:pPr>
            <a:r>
              <a:rPr lang="en-US" sz="2000" b="1" dirty="0">
                <a:latin typeface="Times New Roman" panose="02020603050405020304" pitchFamily="18" charset="0"/>
                <a:cs typeface="Times New Roman" panose="02020603050405020304" pitchFamily="18" charset="0"/>
              </a:rPr>
              <a:t>  4003f6: 68 00 00 00 00  </a:t>
            </a:r>
            <a:r>
              <a:rPr lang="en-US" sz="2000" b="1" dirty="0" err="1">
                <a:latin typeface="Times New Roman" panose="02020603050405020304" pitchFamily="18" charset="0"/>
                <a:cs typeface="Times New Roman" panose="02020603050405020304" pitchFamily="18" charset="0"/>
              </a:rPr>
              <a:t>pushq</a:t>
            </a:r>
            <a:r>
              <a:rPr lang="en-US" sz="2000" b="1" dirty="0">
                <a:latin typeface="Times New Roman" panose="02020603050405020304" pitchFamily="18" charset="0"/>
                <a:cs typeface="Times New Roman" panose="02020603050405020304" pitchFamily="18" charset="0"/>
              </a:rPr>
              <a:t>  $0x0</a:t>
            </a:r>
          </a:p>
          <a:p>
            <a:pPr>
              <a:lnSpc>
                <a:spcPts val="1900"/>
              </a:lnSpc>
            </a:pPr>
            <a:r>
              <a:rPr lang="en-US" sz="2000" b="1" dirty="0">
                <a:latin typeface="Times New Roman" panose="02020603050405020304" pitchFamily="18" charset="0"/>
                <a:cs typeface="Times New Roman" panose="02020603050405020304" pitchFamily="18" charset="0"/>
              </a:rPr>
              <a:t>  4003fb: e9 e0 ff </a:t>
            </a:r>
            <a:r>
              <a:rPr lang="en-US" sz="2000" b="1" dirty="0" err="1">
                <a:latin typeface="Times New Roman" panose="02020603050405020304" pitchFamily="18" charset="0"/>
                <a:cs typeface="Times New Roman" panose="02020603050405020304" pitchFamily="18" charset="0"/>
              </a:rPr>
              <a:t>ff</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ff</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jmpq</a:t>
            </a:r>
            <a:r>
              <a:rPr lang="en-US" sz="2000" b="1" dirty="0">
                <a:latin typeface="Times New Roman" panose="02020603050405020304" pitchFamily="18" charset="0"/>
                <a:cs typeface="Times New Roman" panose="02020603050405020304" pitchFamily="18" charset="0"/>
              </a:rPr>
              <a:t>   4003e0 &lt;.</a:t>
            </a:r>
            <a:r>
              <a:rPr lang="en-US" sz="2000" b="1" dirty="0" err="1">
                <a:latin typeface="Times New Roman" panose="02020603050405020304" pitchFamily="18" charset="0"/>
                <a:cs typeface="Times New Roman" panose="02020603050405020304" pitchFamily="18" charset="0"/>
              </a:rPr>
              <a:t>plt</a:t>
            </a:r>
            <a:r>
              <a:rPr lang="en-US" sz="2000" b="1"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7240859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34A0BD-33C8-4EF9-A17B-F4F8A7576156}"/>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C535D53E-1CA1-457C-8ABC-450FAE934090}"/>
              </a:ext>
            </a:extLst>
          </p:cNvPr>
          <p:cNvSpPr>
            <a:spLocks noGrp="1"/>
          </p:cNvSpPr>
          <p:nvPr>
            <p:ph type="title"/>
          </p:nvPr>
        </p:nvSpPr>
        <p:spPr/>
        <p:txBody>
          <a:bodyPr/>
          <a:lstStyle/>
          <a:p>
            <a:r>
              <a:rPr lang="en-US" altLang="zh-CN" dirty="0"/>
              <a:t>little-sample</a:t>
            </a:r>
            <a:endParaRPr lang="zh-CN" altLang="en-US" dirty="0"/>
          </a:p>
        </p:txBody>
      </p:sp>
      <p:sp>
        <p:nvSpPr>
          <p:cNvPr id="7" name="Rectangle 3">
            <a:extLst>
              <a:ext uri="{FF2B5EF4-FFF2-40B4-BE49-F238E27FC236}">
                <a16:creationId xmlns:a16="http://schemas.microsoft.com/office/drawing/2014/main" id="{418EF5CA-46A2-4BF1-A161-8E3F4E6D1A0D}"/>
              </a:ext>
            </a:extLst>
          </p:cNvPr>
          <p:cNvSpPr/>
          <p:nvPr/>
        </p:nvSpPr>
        <p:spPr>
          <a:xfrm>
            <a:off x="76200" y="13547"/>
            <a:ext cx="8839200" cy="6671057"/>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1900"/>
              </a:lnSpc>
            </a:pPr>
            <a:r>
              <a:rPr lang="en-US" altLang="zh-CN" sz="2000" b="1" dirty="0">
                <a:latin typeface="Times New Roman" panose="02020603050405020304" pitchFamily="18" charset="0"/>
                <a:cs typeface="Times New Roman" panose="02020603050405020304" pitchFamily="18" charset="0"/>
              </a:rPr>
              <a:t>0000000000400574</a:t>
            </a:r>
            <a:r>
              <a:rPr lang="en-US" sz="2000" b="1" dirty="0">
                <a:latin typeface="Times New Roman" panose="02020603050405020304" pitchFamily="18" charset="0"/>
                <a:cs typeface="Times New Roman" panose="02020603050405020304" pitchFamily="18" charset="0"/>
              </a:rPr>
              <a:t> &lt;main&gt;:</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400574:</a:t>
            </a:r>
            <a:r>
              <a:rPr lang="en-US" sz="2000" b="1" dirty="0">
                <a:latin typeface="Times New Roman" panose="02020603050405020304" pitchFamily="18" charset="0"/>
                <a:cs typeface="Times New Roman" panose="02020603050405020304" pitchFamily="18" charset="0"/>
              </a:rPr>
              <a:t>	  55                   	push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400575:  </a:t>
            </a:r>
            <a:r>
              <a:rPr lang="en-US" sz="2000" b="1" dirty="0">
                <a:latin typeface="Times New Roman" panose="02020603050405020304" pitchFamily="18" charset="0"/>
                <a:cs typeface="Times New Roman" panose="02020603050405020304" pitchFamily="18" charset="0"/>
              </a:rPr>
              <a:t>48 89 e5             	mov    %</a:t>
            </a:r>
            <a:r>
              <a:rPr lang="en-US" sz="2000" b="1" dirty="0" err="1">
                <a:latin typeface="Times New Roman" panose="02020603050405020304" pitchFamily="18" charset="0"/>
                <a:cs typeface="Times New Roman" panose="02020603050405020304" pitchFamily="18" charset="0"/>
              </a:rPr>
              <a:t>rsp</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altLang="zh-CN" sz="2000" b="1" dirty="0">
                <a:latin typeface="Times New Roman" panose="02020603050405020304" pitchFamily="18" charset="0"/>
                <a:cs typeface="Times New Roman" panose="02020603050405020304" pitchFamily="18" charset="0"/>
              </a:rPr>
              <a:t> 400578:  </a:t>
            </a:r>
            <a:r>
              <a:rPr lang="en-US" sz="2000" b="1" dirty="0">
                <a:latin typeface="Times New Roman" panose="02020603050405020304" pitchFamily="18" charset="0"/>
                <a:cs typeface="Times New Roman" panose="02020603050405020304" pitchFamily="18" charset="0"/>
              </a:rPr>
              <a:t>b9 02 00 00 00   mov    $0x2,%ecx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40057d:  </a:t>
            </a:r>
            <a:r>
              <a:rPr lang="en-US" sz="2000" b="1" dirty="0" err="1">
                <a:latin typeface="Times New Roman" panose="02020603050405020304" pitchFamily="18" charset="0"/>
                <a:cs typeface="Times New Roman" panose="02020603050405020304" pitchFamily="18" charset="0"/>
              </a:rPr>
              <a:t>ba</a:t>
            </a:r>
            <a:r>
              <a:rPr lang="en-US" sz="2000" b="1" dirty="0">
                <a:latin typeface="Times New Roman" panose="02020603050405020304" pitchFamily="18" charset="0"/>
                <a:cs typeface="Times New Roman" panose="02020603050405020304" pitchFamily="18" charset="0"/>
              </a:rPr>
              <a:t>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$0x0,%edx</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a: R_X86_64_32	.</a:t>
            </a:r>
            <a:r>
              <a:rPr lang="en-US" sz="2000" b="1" dirty="0" err="1">
                <a:solidFill>
                  <a:srgbClr val="0000CC"/>
                </a:solidFill>
                <a:latin typeface="Times New Roman" panose="02020603050405020304" pitchFamily="18" charset="0"/>
                <a:cs typeface="Times New Roman" panose="02020603050405020304" pitchFamily="18" charset="0"/>
              </a:rPr>
              <a:t>bss</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400582 </a:t>
            </a:r>
            <a:r>
              <a:rPr lang="en-US" sz="2000" b="1" dirty="0">
                <a:latin typeface="Times New Roman" panose="02020603050405020304" pitchFamily="18" charset="0"/>
                <a:cs typeface="Times New Roman" panose="02020603050405020304" pitchFamily="18" charset="0"/>
              </a:rPr>
              <a:t>: be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$0x0,%esi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f: R_X86_64_32	    y</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400587 </a:t>
            </a:r>
            <a:r>
              <a:rPr lang="en-US" sz="2000" b="1" dirty="0">
                <a:latin typeface="Times New Roman" panose="02020603050405020304" pitchFamily="18" charset="0"/>
                <a:cs typeface="Times New Roman" panose="02020603050405020304" pitchFamily="18" charset="0"/>
              </a:rPr>
              <a:t>: bf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mov    $0x0,%edi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14: R_X86_64_32   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40058c </a:t>
            </a:r>
            <a:r>
              <a:rPr lang="en-US" sz="2000" b="1" dirty="0">
                <a:latin typeface="Times New Roman" panose="02020603050405020304" pitchFamily="18" charset="0"/>
                <a:cs typeface="Times New Roman" panose="02020603050405020304" pitchFamily="18" charset="0"/>
              </a:rPr>
              <a:t>: e8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1d &lt;main+0x1d&gt;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19: R_X86_64</a:t>
            </a:r>
            <a:r>
              <a:rPr lang="en-US"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_PC32</a:t>
            </a:r>
            <a:r>
              <a:rPr lang="en-US" sz="2000" b="1" dirty="0">
                <a:solidFill>
                  <a:srgbClr val="0000CC"/>
                </a:solidFill>
                <a:latin typeface="Times New Roman" panose="02020603050405020304" pitchFamily="18" charset="0"/>
                <a:cs typeface="Times New Roman" panose="02020603050405020304" pitchFamily="18" charset="0"/>
              </a:rPr>
              <a:t>	addvec-0x4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400591 </a:t>
            </a:r>
            <a:r>
              <a:rPr lang="en-US" sz="2000" b="1" dirty="0">
                <a:latin typeface="Times New Roman" panose="02020603050405020304" pitchFamily="18" charset="0"/>
                <a:cs typeface="Times New Roman" panose="02020603050405020304" pitchFamily="18" charset="0"/>
              </a:rPr>
              <a:t>: 8b 0d</a:t>
            </a:r>
            <a:r>
              <a:rPr lang="en-US" sz="2000" b="1" dirty="0">
                <a:solidFill>
                  <a:srgbClr val="C00000"/>
                </a:solidFill>
                <a:latin typeface="Times New Roman" panose="02020603050405020304" pitchFamily="18" charset="0"/>
                <a:cs typeface="Times New Roman" panose="02020603050405020304" pitchFamily="18" charset="0"/>
              </a:rPr>
              <a:t> 00 00 00 00    </a:t>
            </a:r>
            <a:r>
              <a:rPr lang="en-US" sz="2000" b="1" dirty="0">
                <a:latin typeface="Times New Roman" panose="02020603050405020304" pitchFamily="18" charset="0"/>
                <a:cs typeface="Times New Roman" panose="02020603050405020304" pitchFamily="18" charset="0"/>
              </a:rPr>
              <a:t>mov    0x0(%rip),%</a:t>
            </a:r>
            <a:r>
              <a:rPr lang="en-US" sz="2000" b="1" dirty="0" err="1">
                <a:latin typeface="Times New Roman" panose="02020603050405020304" pitchFamily="18" charset="0"/>
                <a:cs typeface="Times New Roman" panose="02020603050405020304" pitchFamily="18" charset="0"/>
              </a:rPr>
              <a:t>ecx</a:t>
            </a:r>
            <a:r>
              <a:rPr lang="en-US" sz="2000" b="1" dirty="0">
                <a:latin typeface="Times New Roman" panose="02020603050405020304" pitchFamily="18" charset="0"/>
                <a:cs typeface="Times New Roman" panose="02020603050405020304" pitchFamily="18" charset="0"/>
              </a:rPr>
              <a:t>  # 23&lt;main+0x23&gt;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1f: R_X86_64</a:t>
            </a:r>
            <a:r>
              <a:rPr lang="en-US"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_PC32</a:t>
            </a:r>
            <a:r>
              <a:rPr lang="en-US" sz="2000" b="1" dirty="0">
                <a:solidFill>
                  <a:srgbClr val="0000CC"/>
                </a:solidFill>
                <a:latin typeface="Times New Roman" panose="02020603050405020304" pitchFamily="18" charset="0"/>
                <a:cs typeface="Times New Roman" panose="02020603050405020304" pitchFamily="18" charset="0"/>
              </a:rPr>
              <a:t>	addcnt-0x4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400597 </a:t>
            </a:r>
            <a:r>
              <a:rPr lang="en-US" sz="2000" b="1" dirty="0">
                <a:latin typeface="Times New Roman" panose="02020603050405020304" pitchFamily="18" charset="0"/>
                <a:cs typeface="Times New Roman" panose="02020603050405020304" pitchFamily="18" charset="0"/>
              </a:rPr>
              <a:t>: 8b 15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0x0(%rip),%</a:t>
            </a:r>
            <a:r>
              <a:rPr lang="en-US" sz="2000" b="1" dirty="0" err="1">
                <a:latin typeface="Times New Roman" panose="02020603050405020304" pitchFamily="18" charset="0"/>
                <a:cs typeface="Times New Roman" panose="02020603050405020304" pitchFamily="18" charset="0"/>
              </a:rPr>
              <a:t>edx</a:t>
            </a:r>
            <a:r>
              <a:rPr lang="en-US" sz="2000" b="1" dirty="0">
                <a:latin typeface="Times New Roman" panose="02020603050405020304" pitchFamily="18" charset="0"/>
                <a:cs typeface="Times New Roman" panose="02020603050405020304" pitchFamily="18" charset="0"/>
              </a:rPr>
              <a:t>   # 29&lt;main+0x29&gt;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25: R_X86_64</a:t>
            </a:r>
            <a:r>
              <a:rPr lang="en-US"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_PC32</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bss</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40059d</a:t>
            </a:r>
            <a:r>
              <a:rPr lang="en-US" sz="2000" b="1" dirty="0">
                <a:latin typeface="Times New Roman" panose="02020603050405020304" pitchFamily="18" charset="0"/>
                <a:cs typeface="Times New Roman" panose="02020603050405020304" pitchFamily="18" charset="0"/>
              </a:rPr>
              <a:t>: 8b 05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0x0(%rip),%</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   # 2f &lt;main+0x2f&gt;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2b: R_X86_64</a:t>
            </a:r>
            <a:r>
              <a:rPr lang="en-US"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_PC32</a:t>
            </a:r>
            <a:r>
              <a:rPr lang="en-US" sz="2000" b="1" dirty="0">
                <a:solidFill>
                  <a:srgbClr val="0000CC"/>
                </a:solidFill>
                <a:latin typeface="Times New Roman" panose="02020603050405020304" pitchFamily="18" charset="0"/>
                <a:cs typeface="Times New Roman" panose="02020603050405020304" pitchFamily="18" charset="0"/>
              </a:rPr>
              <a:t>	.bss-0x4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4005a3</a:t>
            </a:r>
            <a:r>
              <a:rPr lang="en-US" sz="2000" b="1" dirty="0">
                <a:latin typeface="Times New Roman" panose="02020603050405020304" pitchFamily="18" charset="0"/>
                <a:cs typeface="Times New Roman" panose="02020603050405020304" pitchFamily="18" charset="0"/>
              </a:rPr>
              <a:t>: 89 c6                	mov    %</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esi</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4005a5</a:t>
            </a:r>
            <a:r>
              <a:rPr lang="en-US" sz="2000" b="1" dirty="0">
                <a:latin typeface="Times New Roman" panose="02020603050405020304" pitchFamily="18" charset="0"/>
                <a:cs typeface="Times New Roman" panose="02020603050405020304" pitchFamily="18" charset="0"/>
              </a:rPr>
              <a:t>:	 bf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a:latin typeface="Times New Roman" panose="02020603050405020304" pitchFamily="18" charset="0"/>
                <a:cs typeface="Times New Roman" panose="02020603050405020304" pitchFamily="18" charset="0"/>
              </a:rPr>
              <a:t>mov    $0x0,%edi</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32: R_X86_64_32	.</a:t>
            </a:r>
            <a:r>
              <a:rPr lang="en-US" sz="2000" b="1" dirty="0" err="1">
                <a:solidFill>
                  <a:srgbClr val="0000CC"/>
                </a:solidFill>
                <a:latin typeface="Times New Roman" panose="02020603050405020304" pitchFamily="18" charset="0"/>
                <a:cs typeface="Times New Roman" panose="02020603050405020304" pitchFamily="18" charset="0"/>
              </a:rPr>
              <a:t>rodata</a:t>
            </a:r>
            <a:endParaRPr lang="en-US" sz="2000" b="1" dirty="0">
              <a:solidFill>
                <a:srgbClr val="0000CC"/>
              </a:solidFill>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4005aa</a:t>
            </a:r>
            <a:r>
              <a:rPr lang="en-US" sz="2000" b="1" dirty="0">
                <a:latin typeface="Times New Roman" panose="02020603050405020304" pitchFamily="18" charset="0"/>
                <a:cs typeface="Times New Roman" panose="02020603050405020304" pitchFamily="18" charset="0"/>
              </a:rPr>
              <a:t>:	 b8 00 00 00 00    mov    $0x0,%eax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4005af</a:t>
            </a:r>
            <a:r>
              <a:rPr lang="en-US" sz="2000" b="1" dirty="0">
                <a:latin typeface="Times New Roman" panose="02020603050405020304" pitchFamily="18" charset="0"/>
                <a:cs typeface="Times New Roman" panose="02020603050405020304" pitchFamily="18" charset="0"/>
              </a:rPr>
              <a:t>:	 e8 </a:t>
            </a:r>
            <a:r>
              <a:rPr lang="en-US" sz="2000" b="1" dirty="0">
                <a:solidFill>
                  <a:srgbClr val="C00000"/>
                </a:solidFill>
                <a:latin typeface="Times New Roman" panose="02020603050405020304" pitchFamily="18" charset="0"/>
                <a:cs typeface="Times New Roman" panose="02020603050405020304" pitchFamily="18" charset="0"/>
              </a:rPr>
              <a:t>00 00 00 00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40 &lt;main+0x40&gt;</a:t>
            </a:r>
          </a:p>
          <a:p>
            <a:pPr>
              <a:lnSpc>
                <a:spcPts val="1900"/>
              </a:lnSpc>
            </a:pP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3c: R</a:t>
            </a:r>
            <a:r>
              <a:rPr lang="en-US" sz="2000" b="1">
                <a:solidFill>
                  <a:srgbClr val="0000CC"/>
                </a:solidFill>
                <a:latin typeface="Times New Roman" panose="02020603050405020304" pitchFamily="18" charset="0"/>
                <a:cs typeface="Times New Roman" panose="02020603050405020304" pitchFamily="18" charset="0"/>
              </a:rPr>
              <a:t>_X86_64</a:t>
            </a:r>
            <a:r>
              <a:rPr lang="en-US" sz="2000" b="1" dirty="0">
                <a:solidFill>
                  <a:srgbClr val="0000C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_PC32</a:t>
            </a:r>
            <a:r>
              <a:rPr lang="en-US" sz="2000" b="1" dirty="0">
                <a:solidFill>
                  <a:srgbClr val="0000CC"/>
                </a:solidFill>
                <a:latin typeface="Times New Roman" panose="02020603050405020304" pitchFamily="18" charset="0"/>
                <a:cs typeface="Times New Roman" panose="02020603050405020304" pitchFamily="18" charset="0"/>
              </a:rPr>
              <a:t>	printf-0x4</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4005b4</a:t>
            </a:r>
            <a:r>
              <a:rPr lang="en-US" sz="2000" b="1" dirty="0">
                <a:latin typeface="Times New Roman" panose="02020603050405020304" pitchFamily="18" charset="0"/>
                <a:cs typeface="Times New Roman" panose="02020603050405020304" pitchFamily="18" charset="0"/>
              </a:rPr>
              <a:t>: b8 00 00 00 00   mov    $0x0,%eax</a:t>
            </a: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4005b9</a:t>
            </a:r>
            <a:r>
              <a:rPr lang="en-US" sz="2000" b="1" dirty="0">
                <a:latin typeface="Times New Roman" panose="02020603050405020304" pitchFamily="18" charset="0"/>
                <a:cs typeface="Times New Roman" panose="02020603050405020304" pitchFamily="18" charset="0"/>
              </a:rPr>
              <a:t>: 5d                   	pop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1900"/>
              </a:lnSpc>
            </a:pPr>
            <a:r>
              <a:rPr 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4005ba</a:t>
            </a:r>
            <a:r>
              <a:rPr lang="en-US" sz="2000" b="1" dirty="0">
                <a:latin typeface="Times New Roman" panose="02020603050405020304" pitchFamily="18" charset="0"/>
                <a:cs typeface="Times New Roman" panose="02020603050405020304" pitchFamily="18" charset="0"/>
              </a:rPr>
              <a:t>:c3                   	</a:t>
            </a:r>
            <a:r>
              <a:rPr lang="en-US" sz="2000" b="1" dirty="0" err="1">
                <a:latin typeface="Times New Roman" panose="02020603050405020304" pitchFamily="18" charset="0"/>
                <a:cs typeface="Times New Roman" panose="02020603050405020304" pitchFamily="18" charset="0"/>
              </a:rPr>
              <a:t>retq</a:t>
            </a:r>
            <a:endParaRPr lang="en-US" sz="20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3219040-E7F7-420C-BA85-9DCEBDFF2C61}"/>
              </a:ext>
            </a:extLst>
          </p:cNvPr>
          <p:cNvSpPr txBox="1"/>
          <p:nvPr/>
        </p:nvSpPr>
        <p:spPr>
          <a:xfrm>
            <a:off x="5061088" y="13547"/>
            <a:ext cx="401002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tIns="0" bIns="0" rtlCol="0" anchor="ctr" anchorCtr="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prog &gt; </a:t>
            </a:r>
            <a:r>
              <a:rPr lang="en-US" altLang="zh-CN" sz="2400" b="1" dirty="0" err="1">
                <a:latin typeface="Times New Roman" panose="02020603050405020304" pitchFamily="18" charset="0"/>
                <a:cs typeface="Times New Roman" panose="02020603050405020304" pitchFamily="18" charset="0"/>
              </a:rPr>
              <a:t>prog.d</a:t>
            </a:r>
            <a:endParaRPr lang="zh-CN" altLang="en-US" sz="2400"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F14458FD-8E4C-4C3F-9F74-B929A96C59FF}"/>
              </a:ext>
            </a:extLst>
          </p:cNvPr>
          <p:cNvSpPr txBox="1"/>
          <p:nvPr/>
        </p:nvSpPr>
        <p:spPr>
          <a:xfrm>
            <a:off x="4555222" y="25904"/>
            <a:ext cx="446722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tIns="0" bIns="0" rtlCol="0" anchor="ctr" anchorCtr="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main.o</a:t>
            </a:r>
            <a:r>
              <a:rPr lang="en-US" altLang="zh-CN" sz="2400" b="1" dirty="0">
                <a:latin typeface="Times New Roman" panose="02020603050405020304" pitchFamily="18" charset="0"/>
                <a:cs typeface="Times New Roman" panose="02020603050405020304" pitchFamily="18" charset="0"/>
              </a:rPr>
              <a:t> &gt; </a:t>
            </a:r>
            <a:r>
              <a:rPr lang="en-US" altLang="zh-CN" sz="2400" b="1" dirty="0" err="1">
                <a:latin typeface="Times New Roman" panose="02020603050405020304" pitchFamily="18" charset="0"/>
                <a:cs typeface="Times New Roman" panose="02020603050405020304" pitchFamily="18" charset="0"/>
              </a:rPr>
              <a:t>main.d</a:t>
            </a:r>
            <a:endParaRPr lang="zh-CN" altLang="en-US" sz="2400" b="1" dirty="0">
              <a:latin typeface="Times New Roman" panose="02020603050405020304" pitchFamily="18" charset="0"/>
              <a:cs typeface="Times New Roman" panose="02020603050405020304" pitchFamily="18" charset="0"/>
            </a:endParaRPr>
          </a:p>
        </p:txBody>
      </p:sp>
      <p:grpSp>
        <p:nvGrpSpPr>
          <p:cNvPr id="19" name="组合 18">
            <a:extLst>
              <a:ext uri="{FF2B5EF4-FFF2-40B4-BE49-F238E27FC236}">
                <a16:creationId xmlns:a16="http://schemas.microsoft.com/office/drawing/2014/main" id="{27760AF1-2D18-465D-86EE-B7968EC0E2B5}"/>
              </a:ext>
            </a:extLst>
          </p:cNvPr>
          <p:cNvGrpSpPr/>
          <p:nvPr/>
        </p:nvGrpSpPr>
        <p:grpSpPr>
          <a:xfrm>
            <a:off x="5493653" y="790324"/>
            <a:ext cx="3504981" cy="5642336"/>
            <a:chOff x="5451543" y="1042275"/>
            <a:chExt cx="3504981" cy="5642336"/>
          </a:xfrm>
        </p:grpSpPr>
        <p:sp>
          <p:nvSpPr>
            <p:cNvPr id="20" name="对话气泡: 圆角矩形 19">
              <a:extLst>
                <a:ext uri="{FF2B5EF4-FFF2-40B4-BE49-F238E27FC236}">
                  <a16:creationId xmlns:a16="http://schemas.microsoft.com/office/drawing/2014/main" id="{8741563F-2924-443D-A8D3-2377A1F96718}"/>
                </a:ext>
              </a:extLst>
            </p:cNvPr>
            <p:cNvSpPr/>
            <p:nvPr/>
          </p:nvSpPr>
          <p:spPr bwMode="auto">
            <a:xfrm>
              <a:off x="6130091" y="1042275"/>
              <a:ext cx="2674252" cy="332549"/>
            </a:xfrm>
            <a:prstGeom prst="wedgeRoundRectCallout">
              <a:avLst>
                <a:gd name="adj1" fmla="val -88985"/>
                <a:gd name="adj2" fmla="val 69841"/>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static int z:</a:t>
              </a:r>
              <a:r>
                <a:rPr lang="en-US" altLang="zh-CN" sz="24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601058</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对话气泡: 圆角矩形 20">
              <a:extLst>
                <a:ext uri="{FF2B5EF4-FFF2-40B4-BE49-F238E27FC236}">
                  <a16:creationId xmlns:a16="http://schemas.microsoft.com/office/drawing/2014/main" id="{3797BD5A-78FC-4CA7-AC04-70DDE03FAA08}"/>
                </a:ext>
              </a:extLst>
            </p:cNvPr>
            <p:cNvSpPr/>
            <p:nvPr/>
          </p:nvSpPr>
          <p:spPr bwMode="auto">
            <a:xfrm>
              <a:off x="6663491" y="3637340"/>
              <a:ext cx="2293033" cy="325817"/>
            </a:xfrm>
            <a:prstGeom prst="wedgeRoundRectCallout">
              <a:avLst>
                <a:gd name="adj1" fmla="val -76078"/>
                <a:gd name="adj2" fmla="val 59351"/>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static z[1] :</a:t>
              </a:r>
              <a:r>
                <a:rPr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601058</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对话气泡: 圆角矩形 21">
              <a:extLst>
                <a:ext uri="{FF2B5EF4-FFF2-40B4-BE49-F238E27FC236}">
                  <a16:creationId xmlns:a16="http://schemas.microsoft.com/office/drawing/2014/main" id="{60DE44ED-A55C-4EAE-8DFE-0E068E3CEC63}"/>
                </a:ext>
              </a:extLst>
            </p:cNvPr>
            <p:cNvSpPr/>
            <p:nvPr/>
          </p:nvSpPr>
          <p:spPr bwMode="auto">
            <a:xfrm>
              <a:off x="6663491" y="4147588"/>
              <a:ext cx="2286000" cy="296420"/>
            </a:xfrm>
            <a:prstGeom prst="wedgeRoundRectCallout">
              <a:avLst>
                <a:gd name="adj1" fmla="val -69363"/>
                <a:gd name="adj2" fmla="val 47555"/>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static z[0]:</a:t>
              </a:r>
              <a:r>
                <a:rPr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60105C</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对话气泡: 圆角矩形 22">
              <a:extLst>
                <a:ext uri="{FF2B5EF4-FFF2-40B4-BE49-F238E27FC236}">
                  <a16:creationId xmlns:a16="http://schemas.microsoft.com/office/drawing/2014/main" id="{08779515-6CEC-40AD-B85F-C2A6A72F2CB1}"/>
                </a:ext>
              </a:extLst>
            </p:cNvPr>
            <p:cNvSpPr/>
            <p:nvPr/>
          </p:nvSpPr>
          <p:spPr bwMode="auto">
            <a:xfrm>
              <a:off x="5451543" y="4750372"/>
              <a:ext cx="3352800" cy="315638"/>
            </a:xfrm>
            <a:prstGeom prst="wedgeRoundRectCallout">
              <a:avLst>
                <a:gd name="adj1" fmla="val -55216"/>
                <a:gd name="adj2" fmla="val 90666"/>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printf</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的格式串</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0x400644</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对话气泡: 圆角矩形 23">
              <a:extLst>
                <a:ext uri="{FF2B5EF4-FFF2-40B4-BE49-F238E27FC236}">
                  <a16:creationId xmlns:a16="http://schemas.microsoft.com/office/drawing/2014/main" id="{7298A1B1-830B-41CA-98A1-DD97000B84A5}"/>
                </a:ext>
              </a:extLst>
            </p:cNvPr>
            <p:cNvSpPr/>
            <p:nvPr/>
          </p:nvSpPr>
          <p:spPr bwMode="auto">
            <a:xfrm>
              <a:off x="6053890" y="6222947"/>
              <a:ext cx="2819400" cy="461664"/>
            </a:xfrm>
            <a:prstGeom prst="wedgeRoundRectCallout">
              <a:avLst>
                <a:gd name="adj1" fmla="val -54600"/>
                <a:gd name="adj2" fmla="val -75777"/>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printf:</a:t>
              </a:r>
              <a:r>
                <a:rPr lang="en-US" altLang="zh-CN" sz="2000" b="1" dirty="0">
                  <a:solidFill>
                    <a:srgbClr val="0000CC"/>
                  </a:solidFill>
                  <a:latin typeface="Times New Roman" panose="02020603050405020304" pitchFamily="18" charset="0"/>
                  <a:cs typeface="Times New Roman" panose="02020603050405020304" pitchFamily="18" charset="0"/>
                </a:rPr>
                <a:t>4003f0</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对话气泡: 圆角矩形 24">
              <a:extLst>
                <a:ext uri="{FF2B5EF4-FFF2-40B4-BE49-F238E27FC236}">
                  <a16:creationId xmlns:a16="http://schemas.microsoft.com/office/drawing/2014/main" id="{6CFC3E8C-60E4-46D1-8FBC-FB5E1B76D112}"/>
                </a:ext>
              </a:extLst>
            </p:cNvPr>
            <p:cNvSpPr/>
            <p:nvPr/>
          </p:nvSpPr>
          <p:spPr bwMode="auto">
            <a:xfrm>
              <a:off x="6872476" y="2545453"/>
              <a:ext cx="2070389" cy="315638"/>
            </a:xfrm>
            <a:prstGeom prst="wedgeRoundRectCallout">
              <a:avLst>
                <a:gd name="adj1" fmla="val -52763"/>
                <a:gd name="adj2" fmla="val 113830"/>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addvec</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00CC"/>
                  </a:solidFill>
                  <a:latin typeface="Times New Roman" panose="02020603050405020304" pitchFamily="18" charset="0"/>
                  <a:cs typeface="Times New Roman" panose="02020603050405020304" pitchFamily="18" charset="0"/>
                </a:rPr>
                <a:t>4004e7</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对话气泡: 圆角矩形 25">
              <a:extLst>
                <a:ext uri="{FF2B5EF4-FFF2-40B4-BE49-F238E27FC236}">
                  <a16:creationId xmlns:a16="http://schemas.microsoft.com/office/drawing/2014/main" id="{2A36B408-BFA3-4A25-8EFB-1CD6B0246BFC}"/>
                </a:ext>
              </a:extLst>
            </p:cNvPr>
            <p:cNvSpPr/>
            <p:nvPr/>
          </p:nvSpPr>
          <p:spPr bwMode="auto">
            <a:xfrm>
              <a:off x="7055828" y="3097392"/>
              <a:ext cx="1882323" cy="416084"/>
            </a:xfrm>
            <a:prstGeom prst="wedgeRoundRectCallout">
              <a:avLst>
                <a:gd name="adj1" fmla="val -63352"/>
                <a:gd name="adj2" fmla="val 61746"/>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addcnt:</a:t>
              </a:r>
              <a:r>
                <a:rPr lang="en-US" altLang="zh-CN" sz="2000" b="1" dirty="0">
                  <a:solidFill>
                    <a:srgbClr val="0000CC"/>
                  </a:solidFill>
                  <a:latin typeface="Times New Roman" panose="02020603050405020304" pitchFamily="18" charset="0"/>
                  <a:cs typeface="Times New Roman" panose="02020603050405020304" pitchFamily="18" charset="0"/>
                </a:rPr>
                <a:t>601054</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文本框 14">
            <a:extLst>
              <a:ext uri="{FF2B5EF4-FFF2-40B4-BE49-F238E27FC236}">
                <a16:creationId xmlns:a16="http://schemas.microsoft.com/office/drawing/2014/main" id="{31A18F4D-50D0-437D-8419-5B6489C73B0E}"/>
              </a:ext>
            </a:extLst>
          </p:cNvPr>
          <p:cNvSpPr txBox="1"/>
          <p:nvPr/>
        </p:nvSpPr>
        <p:spPr>
          <a:xfrm>
            <a:off x="5035098" y="389958"/>
            <a:ext cx="4010025" cy="369332"/>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tIns="0" bIns="0" rtlCol="0" anchor="ctr" anchorCtr="0">
            <a:spAutoFit/>
          </a:bodyPr>
          <a:lstStyle/>
          <a:p>
            <a:pPr algn="ctr"/>
            <a:r>
              <a:rPr lang="zh-CN" altLang="en-US" sz="2400"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需要确定红色部分的数值！</a:t>
            </a:r>
          </a:p>
        </p:txBody>
      </p:sp>
      <p:sp>
        <p:nvSpPr>
          <p:cNvPr id="16" name="对话气泡: 圆角矩形 15">
            <a:extLst>
              <a:ext uri="{FF2B5EF4-FFF2-40B4-BE49-F238E27FC236}">
                <a16:creationId xmlns:a16="http://schemas.microsoft.com/office/drawing/2014/main" id="{FA346A2F-BAE3-41AD-A42C-485F3BAF0269}"/>
              </a:ext>
            </a:extLst>
          </p:cNvPr>
          <p:cNvSpPr/>
          <p:nvPr/>
        </p:nvSpPr>
        <p:spPr bwMode="auto">
          <a:xfrm>
            <a:off x="6391212" y="1245721"/>
            <a:ext cx="2078563" cy="300784"/>
          </a:xfrm>
          <a:prstGeom prst="wedgeRoundRectCallout">
            <a:avLst>
              <a:gd name="adj1" fmla="val -106059"/>
              <a:gd name="adj2" fmla="val 168553"/>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400" b="1" dirty="0">
                <a:solidFill>
                  <a:srgbClr val="0000CC"/>
                </a:solidFill>
                <a:latin typeface="Times New Roman" panose="02020603050405020304" pitchFamily="18" charset="0"/>
                <a:cs typeface="Times New Roman" panose="02020603050405020304" pitchFamily="18" charset="0"/>
              </a:rPr>
              <a:t>601040</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对话气泡: 圆角矩形 16">
            <a:extLst>
              <a:ext uri="{FF2B5EF4-FFF2-40B4-BE49-F238E27FC236}">
                <a16:creationId xmlns:a16="http://schemas.microsoft.com/office/drawing/2014/main" id="{63076ABD-79D0-429E-9830-49D3175564B8}"/>
              </a:ext>
            </a:extLst>
          </p:cNvPr>
          <p:cNvSpPr/>
          <p:nvPr/>
        </p:nvSpPr>
        <p:spPr bwMode="auto">
          <a:xfrm>
            <a:off x="6695925" y="1713375"/>
            <a:ext cx="1990875" cy="315638"/>
          </a:xfrm>
          <a:prstGeom prst="wedgeRoundRectCallout">
            <a:avLst>
              <a:gd name="adj1" fmla="val -124250"/>
              <a:gd name="adj2" fmla="val 159896"/>
              <a:gd name="adj3" fmla="val 16667"/>
            </a:avLst>
          </a:prstGeom>
          <a:solidFill>
            <a:schemeClr val="accent1">
              <a:lumMod val="20000"/>
              <a:lumOff val="80000"/>
            </a:schemeClr>
          </a:solidFill>
          <a:ln w="25400" cap="flat" cmpd="sng" algn="ctr">
            <a:solidFill>
              <a:schemeClr val="accent1"/>
            </a:solidFill>
            <a:prstDash val="solid"/>
            <a:round/>
            <a:headEnd type="none" w="med" len="med"/>
            <a:tailEnd type="triangle" w="med" len="med"/>
          </a:ln>
          <a:effectLst/>
        </p:spPr>
        <p:txBody>
          <a:bodyPr vert="horz" wrap="square" lIns="91440" tIns="0" rIns="91440" bIns="0" numCol="1" rtlCol="0" anchor="ctr" anchorCtr="0" compatLnSpc="1">
            <a:prstTxWarp prst="textNoShape">
              <a:avLst/>
            </a:prstTxWarp>
          </a:bodyPr>
          <a:lstStyle/>
          <a:p>
            <a:pPr algn="ctr" defTabSz="914400" eaLnBrk="0" fontAlgn="base" hangingPunct="0">
              <a:spcBef>
                <a:spcPct val="0"/>
              </a:spcBef>
              <a:spcAft>
                <a:spcPct val="0"/>
              </a:spcAft>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dirty="0">
                <a:solidFill>
                  <a:srgbClr val="0000CC"/>
                </a:solidFill>
                <a:latin typeface="Times New Roman" panose="02020603050405020304" pitchFamily="18" charset="0"/>
                <a:cs typeface="Times New Roman" panose="02020603050405020304" pitchFamily="18" charset="0"/>
              </a:rPr>
              <a:t>601038</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4926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634A0BD-33C8-4EF9-A17B-F4F8A7576156}"/>
              </a:ext>
            </a:extLst>
          </p:cNvPr>
          <p:cNvSpPr>
            <a:spLocks noGrp="1"/>
          </p:cNvSpPr>
          <p:nvPr>
            <p:ph idx="1"/>
          </p:nvPr>
        </p:nvSpPr>
        <p:spPr/>
        <p:txBody>
          <a:bodyPr/>
          <a:lstStyle/>
          <a:p>
            <a:endParaRPr lang="zh-CN" altLang="en-US"/>
          </a:p>
        </p:txBody>
      </p:sp>
      <p:sp>
        <p:nvSpPr>
          <p:cNvPr id="3" name="标题 2">
            <a:extLst>
              <a:ext uri="{FF2B5EF4-FFF2-40B4-BE49-F238E27FC236}">
                <a16:creationId xmlns:a16="http://schemas.microsoft.com/office/drawing/2014/main" id="{C535D53E-1CA1-457C-8ABC-450FAE934090}"/>
              </a:ext>
            </a:extLst>
          </p:cNvPr>
          <p:cNvSpPr>
            <a:spLocks noGrp="1"/>
          </p:cNvSpPr>
          <p:nvPr>
            <p:ph type="title"/>
          </p:nvPr>
        </p:nvSpPr>
        <p:spPr/>
        <p:txBody>
          <a:bodyPr/>
          <a:lstStyle/>
          <a:p>
            <a:r>
              <a:rPr lang="zh-CN" altLang="en-US" dirty="0"/>
              <a:t>链接实例：</a:t>
            </a:r>
            <a:r>
              <a:rPr lang="en-US" altLang="zh-CN" dirty="0"/>
              <a:t>prog  </a:t>
            </a:r>
            <a:r>
              <a:rPr lang="zh-CN" altLang="en-US" dirty="0"/>
              <a:t>重定位</a:t>
            </a:r>
          </a:p>
        </p:txBody>
      </p:sp>
      <p:sp>
        <p:nvSpPr>
          <p:cNvPr id="4" name="Rectangle 3">
            <a:extLst>
              <a:ext uri="{FF2B5EF4-FFF2-40B4-BE49-F238E27FC236}">
                <a16:creationId xmlns:a16="http://schemas.microsoft.com/office/drawing/2014/main" id="{69737688-CF19-44C5-8AAF-7CE6EE31DDEA}"/>
              </a:ext>
            </a:extLst>
          </p:cNvPr>
          <p:cNvSpPr/>
          <p:nvPr/>
        </p:nvSpPr>
        <p:spPr>
          <a:xfrm>
            <a:off x="396875" y="1133182"/>
            <a:ext cx="8594725" cy="5452775"/>
          </a:xfrm>
          <a:prstGeom prst="rect">
            <a:avLst/>
          </a:prstGeom>
          <a:solidFill>
            <a:srgbClr val="F7F5CD"/>
          </a:solidFill>
          <a:ln w="28575" cap="flat" cmpd="sng" algn="ctr">
            <a:solidFill>
              <a:schemeClr val="tx1"/>
            </a:solidFill>
            <a:prstDash val="solid"/>
            <a:round/>
            <a:headEnd type="none" w="med" len="med"/>
            <a:tailEnd type="none" w="med" len="med"/>
          </a:ln>
        </p:spPr>
        <p:txBody>
          <a:bodyPr wrap="square">
            <a:spAutoFit/>
          </a:bodyPr>
          <a:lstStyle/>
          <a:p>
            <a:pPr>
              <a:lnSpc>
                <a:spcPts val="2200"/>
              </a:lnSpc>
            </a:pPr>
            <a:r>
              <a:rPr lang="en-US" sz="2000" b="1" dirty="0">
                <a:latin typeface="Times New Roman" panose="02020603050405020304" pitchFamily="18" charset="0"/>
                <a:cs typeface="Times New Roman" panose="02020603050405020304" pitchFamily="18" charset="0"/>
              </a:rPr>
              <a:t>0000000000400574 &lt;main&gt;:</a:t>
            </a:r>
          </a:p>
          <a:p>
            <a:pPr>
              <a:lnSpc>
                <a:spcPts val="2200"/>
              </a:lnSpc>
            </a:pPr>
            <a:r>
              <a:rPr lang="en-US" sz="2000" b="1" dirty="0">
                <a:latin typeface="Times New Roman" panose="02020603050405020304" pitchFamily="18" charset="0"/>
                <a:cs typeface="Times New Roman" panose="02020603050405020304" pitchFamily="18" charset="0"/>
              </a:rPr>
              <a:t>  400574:  55                           push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2200"/>
              </a:lnSpc>
            </a:pPr>
            <a:r>
              <a:rPr lang="en-US" sz="2000" b="1" dirty="0">
                <a:latin typeface="Times New Roman" panose="02020603050405020304" pitchFamily="18" charset="0"/>
                <a:cs typeface="Times New Roman" panose="02020603050405020304" pitchFamily="18" charset="0"/>
              </a:rPr>
              <a:t>  400575:  48 89 e5                 mov   %</a:t>
            </a:r>
            <a:r>
              <a:rPr lang="en-US" sz="2000" b="1" dirty="0" err="1">
                <a:latin typeface="Times New Roman" panose="02020603050405020304" pitchFamily="18" charset="0"/>
                <a:cs typeface="Times New Roman" panose="02020603050405020304" pitchFamily="18" charset="0"/>
              </a:rPr>
              <a:t>rsp</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2200"/>
              </a:lnSpc>
            </a:pPr>
            <a:r>
              <a:rPr lang="en-US" sz="2000" b="1" dirty="0">
                <a:latin typeface="Times New Roman" panose="02020603050405020304" pitchFamily="18" charset="0"/>
                <a:cs typeface="Times New Roman" panose="02020603050405020304" pitchFamily="18" charset="0"/>
              </a:rPr>
              <a:t>  400578:  b9 02 00 00 00       mov   $0x2,%ecx</a:t>
            </a:r>
          </a:p>
          <a:p>
            <a:pPr>
              <a:lnSpc>
                <a:spcPts val="2200"/>
              </a:lnSpc>
            </a:pPr>
            <a:r>
              <a:rPr lang="en-US" sz="2000" b="1" dirty="0">
                <a:latin typeface="Times New Roman" panose="02020603050405020304" pitchFamily="18" charset="0"/>
                <a:cs typeface="Times New Roman" panose="02020603050405020304" pitchFamily="18" charset="0"/>
              </a:rPr>
              <a:t>  40057d:  </a:t>
            </a:r>
            <a:r>
              <a:rPr lang="en-US" sz="2000" b="1" dirty="0" err="1">
                <a:latin typeface="Times New Roman" panose="02020603050405020304" pitchFamily="18" charset="0"/>
                <a:cs typeface="Times New Roman" panose="02020603050405020304" pitchFamily="18" charset="0"/>
              </a:rPr>
              <a:t>ba</a:t>
            </a:r>
            <a:r>
              <a:rPr lang="en-US" sz="2000" b="1" dirty="0">
                <a:latin typeface="Times New Roman" panose="02020603050405020304" pitchFamily="18" charset="0"/>
                <a:cs typeface="Times New Roman" panose="02020603050405020304" pitchFamily="18" charset="0"/>
              </a:rPr>
              <a:t> </a:t>
            </a:r>
            <a:r>
              <a:rPr lang="en-US" sz="2000" b="1" dirty="0">
                <a:solidFill>
                  <a:srgbClr val="0000CC"/>
                </a:solidFill>
                <a:latin typeface="Times New Roman" panose="02020603050405020304" pitchFamily="18" charset="0"/>
                <a:cs typeface="Times New Roman" panose="02020603050405020304" pitchFamily="18" charset="0"/>
              </a:rPr>
              <a:t>58 10 60 00       </a:t>
            </a:r>
            <a:r>
              <a:rPr lang="en-US" sz="2000" b="1" dirty="0">
                <a:latin typeface="Times New Roman" panose="02020603050405020304" pitchFamily="18" charset="0"/>
                <a:cs typeface="Times New Roman" panose="02020603050405020304" pitchFamily="18" charset="0"/>
              </a:rPr>
              <a:t>mov   $0x601058,%edx</a:t>
            </a:r>
          </a:p>
          <a:p>
            <a:pPr>
              <a:lnSpc>
                <a:spcPts val="2200"/>
              </a:lnSpc>
            </a:pPr>
            <a:r>
              <a:rPr lang="en-US" sz="2000" b="1" dirty="0">
                <a:latin typeface="Times New Roman" panose="02020603050405020304" pitchFamily="18" charset="0"/>
                <a:cs typeface="Times New Roman" panose="02020603050405020304" pitchFamily="18" charset="0"/>
              </a:rPr>
              <a:t>  400582:  be </a:t>
            </a:r>
            <a:r>
              <a:rPr lang="en-US" sz="2000" b="1" dirty="0">
                <a:solidFill>
                  <a:srgbClr val="0000CC"/>
                </a:solidFill>
                <a:latin typeface="Times New Roman" panose="02020603050405020304" pitchFamily="18" charset="0"/>
                <a:cs typeface="Times New Roman" panose="02020603050405020304" pitchFamily="18" charset="0"/>
              </a:rPr>
              <a:t>40 10 60 00       </a:t>
            </a:r>
            <a:r>
              <a:rPr lang="en-US" sz="2000" b="1" dirty="0">
                <a:latin typeface="Times New Roman" panose="02020603050405020304" pitchFamily="18" charset="0"/>
                <a:cs typeface="Times New Roman" panose="02020603050405020304" pitchFamily="18" charset="0"/>
              </a:rPr>
              <a:t>mov   $0x601040,%esi</a:t>
            </a:r>
          </a:p>
          <a:p>
            <a:pPr>
              <a:lnSpc>
                <a:spcPts val="2200"/>
              </a:lnSpc>
            </a:pPr>
            <a:r>
              <a:rPr lang="en-US" sz="2000" b="1" dirty="0">
                <a:latin typeface="Times New Roman" panose="02020603050405020304" pitchFamily="18" charset="0"/>
                <a:cs typeface="Times New Roman" panose="02020603050405020304" pitchFamily="18" charset="0"/>
              </a:rPr>
              <a:t>  400587:  bf </a:t>
            </a:r>
            <a:r>
              <a:rPr lang="en-US" sz="2000" b="1" dirty="0">
                <a:solidFill>
                  <a:srgbClr val="0000CC"/>
                </a:solidFill>
                <a:latin typeface="Times New Roman" panose="02020603050405020304" pitchFamily="18" charset="0"/>
                <a:cs typeface="Times New Roman" panose="02020603050405020304" pitchFamily="18" charset="0"/>
              </a:rPr>
              <a:t>38 10 60 00        </a:t>
            </a:r>
            <a:r>
              <a:rPr lang="en-US" sz="2000" b="1" dirty="0">
                <a:latin typeface="Times New Roman" panose="02020603050405020304" pitchFamily="18" charset="0"/>
                <a:cs typeface="Times New Roman" panose="02020603050405020304" pitchFamily="18" charset="0"/>
              </a:rPr>
              <a:t>mov   $0x601038,%edi</a:t>
            </a:r>
          </a:p>
          <a:p>
            <a:pPr>
              <a:lnSpc>
                <a:spcPts val="2200"/>
              </a:lnSpc>
            </a:pPr>
            <a:r>
              <a:rPr lang="en-US" sz="2000" b="1" dirty="0">
                <a:latin typeface="Times New Roman" panose="02020603050405020304" pitchFamily="18" charset="0"/>
                <a:cs typeface="Times New Roman" panose="02020603050405020304" pitchFamily="18" charset="0"/>
              </a:rPr>
              <a:t>  40058c:  e8 </a:t>
            </a:r>
            <a:r>
              <a:rPr lang="en-US" sz="2000" b="1" dirty="0">
                <a:solidFill>
                  <a:srgbClr val="0000CC"/>
                </a:solidFill>
                <a:latin typeface="Times New Roman" panose="02020603050405020304" pitchFamily="18" charset="0"/>
                <a:cs typeface="Times New Roman" panose="02020603050405020304" pitchFamily="18" charset="0"/>
              </a:rPr>
              <a:t>56 ff  </a:t>
            </a:r>
            <a:r>
              <a:rPr lang="en-US" sz="2000" b="1" dirty="0" err="1">
                <a:solidFill>
                  <a:srgbClr val="0000CC"/>
                </a:solidFill>
                <a:latin typeface="Times New Roman" panose="02020603050405020304" pitchFamily="18" charset="0"/>
                <a:cs typeface="Times New Roman" panose="02020603050405020304" pitchFamily="18" charset="0"/>
              </a:rPr>
              <a:t>ff</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ff</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4004e7 &lt;</a:t>
            </a:r>
            <a:r>
              <a:rPr lang="en-US" sz="2000" b="1" dirty="0" err="1">
                <a:latin typeface="Times New Roman" panose="02020603050405020304" pitchFamily="18" charset="0"/>
                <a:cs typeface="Times New Roman" panose="02020603050405020304" pitchFamily="18" charset="0"/>
              </a:rPr>
              <a:t>addvec</a:t>
            </a:r>
            <a:r>
              <a:rPr lang="en-US" sz="2000" b="1" dirty="0">
                <a:latin typeface="Times New Roman" panose="02020603050405020304" pitchFamily="18" charset="0"/>
                <a:cs typeface="Times New Roman" panose="02020603050405020304" pitchFamily="18" charset="0"/>
              </a:rPr>
              <a:t>&gt;</a:t>
            </a:r>
          </a:p>
          <a:p>
            <a:pPr>
              <a:lnSpc>
                <a:spcPts val="2200"/>
              </a:lnSpc>
            </a:pPr>
            <a:r>
              <a:rPr lang="en-US" sz="2000" b="1" dirty="0">
                <a:latin typeface="Times New Roman" panose="02020603050405020304" pitchFamily="18" charset="0"/>
                <a:cs typeface="Times New Roman" panose="02020603050405020304" pitchFamily="18" charset="0"/>
              </a:rPr>
              <a:t>  400591:  8b 0d </a:t>
            </a:r>
            <a:r>
              <a:rPr lang="en-US" sz="2000" b="1" dirty="0">
                <a:solidFill>
                  <a:srgbClr val="0000CC"/>
                </a:solidFill>
                <a:latin typeface="Times New Roman" panose="02020603050405020304" pitchFamily="18" charset="0"/>
                <a:cs typeface="Times New Roman" panose="02020603050405020304" pitchFamily="18" charset="0"/>
              </a:rPr>
              <a:t>bd 0a 20 00  </a:t>
            </a:r>
            <a:r>
              <a:rPr lang="en-US" sz="2000" b="1" dirty="0">
                <a:latin typeface="Times New Roman" panose="02020603050405020304" pitchFamily="18" charset="0"/>
                <a:cs typeface="Times New Roman" panose="02020603050405020304" pitchFamily="18" charset="0"/>
              </a:rPr>
              <a:t>mov   0x200abd(%rip),%</a:t>
            </a:r>
            <a:r>
              <a:rPr lang="en-US" sz="2000" b="1" dirty="0" err="1">
                <a:latin typeface="Times New Roman" panose="02020603050405020304" pitchFamily="18" charset="0"/>
                <a:cs typeface="Times New Roman" panose="02020603050405020304" pitchFamily="18" charset="0"/>
              </a:rPr>
              <a:t>ecx</a:t>
            </a:r>
            <a:r>
              <a:rPr lang="en-US" sz="2000" b="1" dirty="0">
                <a:latin typeface="Times New Roman" panose="02020603050405020304" pitchFamily="18" charset="0"/>
                <a:cs typeface="Times New Roman" panose="02020603050405020304" pitchFamily="18" charset="0"/>
              </a:rPr>
              <a:t>  #601054 &lt;</a:t>
            </a:r>
            <a:r>
              <a:rPr lang="en-US" sz="2000" b="1" dirty="0" err="1">
                <a:latin typeface="Times New Roman" panose="02020603050405020304" pitchFamily="18" charset="0"/>
                <a:cs typeface="Times New Roman" panose="02020603050405020304" pitchFamily="18" charset="0"/>
              </a:rPr>
              <a:t>addcnt</a:t>
            </a:r>
            <a:r>
              <a:rPr lang="en-US" sz="2000" b="1" dirty="0">
                <a:latin typeface="Times New Roman" panose="02020603050405020304" pitchFamily="18" charset="0"/>
                <a:cs typeface="Times New Roman" panose="02020603050405020304" pitchFamily="18" charset="0"/>
              </a:rPr>
              <a:t>&gt;</a:t>
            </a:r>
          </a:p>
          <a:p>
            <a:pPr>
              <a:lnSpc>
                <a:spcPts val="2200"/>
              </a:lnSpc>
            </a:pPr>
            <a:r>
              <a:rPr lang="en-US" sz="2000" b="1" dirty="0">
                <a:latin typeface="Times New Roman" panose="02020603050405020304" pitchFamily="18" charset="0"/>
                <a:cs typeface="Times New Roman" panose="02020603050405020304" pitchFamily="18" charset="0"/>
              </a:rPr>
              <a:t>  400597:  8b 15 </a:t>
            </a:r>
            <a:r>
              <a:rPr lang="en-US" sz="2000" b="1" dirty="0">
                <a:solidFill>
                  <a:srgbClr val="0000CC"/>
                </a:solidFill>
                <a:latin typeface="Times New Roman" panose="02020603050405020304" pitchFamily="18" charset="0"/>
                <a:cs typeface="Times New Roman" panose="02020603050405020304" pitchFamily="18" charset="0"/>
              </a:rPr>
              <a:t>bf  0a 20 00  </a:t>
            </a:r>
            <a:r>
              <a:rPr lang="en-US" sz="2000" b="1" dirty="0">
                <a:latin typeface="Times New Roman" panose="02020603050405020304" pitchFamily="18" charset="0"/>
                <a:cs typeface="Times New Roman" panose="02020603050405020304" pitchFamily="18" charset="0"/>
              </a:rPr>
              <a:t>mov   0x200abf(%rip),%</a:t>
            </a:r>
            <a:r>
              <a:rPr lang="en-US" sz="2000" b="1" dirty="0" err="1">
                <a:latin typeface="Times New Roman" panose="02020603050405020304" pitchFamily="18" charset="0"/>
                <a:cs typeface="Times New Roman" panose="02020603050405020304" pitchFamily="18" charset="0"/>
              </a:rPr>
              <a:t>edx</a:t>
            </a:r>
            <a:r>
              <a:rPr lang="en-US" sz="2000" b="1" dirty="0">
                <a:latin typeface="Times New Roman" panose="02020603050405020304" pitchFamily="18" charset="0"/>
                <a:cs typeface="Times New Roman" panose="02020603050405020304" pitchFamily="18" charset="0"/>
              </a:rPr>
              <a:t>  #60105c &lt;z+0x4&gt;</a:t>
            </a:r>
          </a:p>
          <a:p>
            <a:pPr>
              <a:lnSpc>
                <a:spcPts val="2200"/>
              </a:lnSpc>
            </a:pPr>
            <a:r>
              <a:rPr lang="en-US" sz="2000" b="1" dirty="0">
                <a:latin typeface="Times New Roman" panose="02020603050405020304" pitchFamily="18" charset="0"/>
                <a:cs typeface="Times New Roman" panose="02020603050405020304" pitchFamily="18" charset="0"/>
              </a:rPr>
              <a:t>  40059d:  8b 05 </a:t>
            </a:r>
            <a:r>
              <a:rPr lang="en-US" sz="2000" b="1" dirty="0">
                <a:solidFill>
                  <a:srgbClr val="0000CC"/>
                </a:solidFill>
                <a:latin typeface="Times New Roman" panose="02020603050405020304" pitchFamily="18" charset="0"/>
                <a:cs typeface="Times New Roman" panose="02020603050405020304" pitchFamily="18" charset="0"/>
              </a:rPr>
              <a:t>b5 0a 20 00  </a:t>
            </a:r>
            <a:r>
              <a:rPr lang="en-US" sz="2000" b="1" dirty="0">
                <a:latin typeface="Times New Roman" panose="02020603050405020304" pitchFamily="18" charset="0"/>
                <a:cs typeface="Times New Roman" panose="02020603050405020304" pitchFamily="18" charset="0"/>
              </a:rPr>
              <a:t>mov   0x200ab5(%rip),%</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  #601058 &lt;z&gt;</a:t>
            </a:r>
          </a:p>
          <a:p>
            <a:pPr>
              <a:lnSpc>
                <a:spcPts val="2200"/>
              </a:lnSpc>
            </a:pPr>
            <a:r>
              <a:rPr lang="en-US" sz="2000" b="1" dirty="0">
                <a:latin typeface="Times New Roman" panose="02020603050405020304" pitchFamily="18" charset="0"/>
                <a:cs typeface="Times New Roman" panose="02020603050405020304" pitchFamily="18" charset="0"/>
              </a:rPr>
              <a:t>  4005a3:  89 c6                       mov   %</a:t>
            </a:r>
            <a:r>
              <a:rPr lang="en-US" sz="2000" b="1" dirty="0" err="1">
                <a:latin typeface="Times New Roman" panose="02020603050405020304" pitchFamily="18" charset="0"/>
                <a:cs typeface="Times New Roman" panose="02020603050405020304" pitchFamily="18" charset="0"/>
              </a:rPr>
              <a:t>eax</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esi</a:t>
            </a:r>
            <a:endParaRPr lang="en-US" sz="2000" b="1" dirty="0">
              <a:latin typeface="Times New Roman" panose="02020603050405020304" pitchFamily="18" charset="0"/>
              <a:cs typeface="Times New Roman" panose="02020603050405020304" pitchFamily="18" charset="0"/>
            </a:endParaRPr>
          </a:p>
          <a:p>
            <a:pPr>
              <a:lnSpc>
                <a:spcPts val="2200"/>
              </a:lnSpc>
            </a:pPr>
            <a:r>
              <a:rPr lang="en-US" sz="2000" b="1" dirty="0">
                <a:latin typeface="Times New Roman" panose="02020603050405020304" pitchFamily="18" charset="0"/>
                <a:cs typeface="Times New Roman" panose="02020603050405020304" pitchFamily="18" charset="0"/>
              </a:rPr>
              <a:t>  4005a5:  bf </a:t>
            </a:r>
            <a:r>
              <a:rPr lang="en-US" sz="2000" b="1" dirty="0">
                <a:solidFill>
                  <a:srgbClr val="0000CC"/>
                </a:solidFill>
                <a:latin typeface="Times New Roman" panose="02020603050405020304" pitchFamily="18" charset="0"/>
                <a:cs typeface="Times New Roman" panose="02020603050405020304" pitchFamily="18" charset="0"/>
              </a:rPr>
              <a:t>44 06 40 00        </a:t>
            </a:r>
            <a:r>
              <a:rPr lang="en-US" sz="2000" b="1" dirty="0">
                <a:latin typeface="Times New Roman" panose="02020603050405020304" pitchFamily="18" charset="0"/>
                <a:cs typeface="Times New Roman" panose="02020603050405020304" pitchFamily="18" charset="0"/>
              </a:rPr>
              <a:t>mov   $0x400644,%edi</a:t>
            </a:r>
          </a:p>
          <a:p>
            <a:pPr>
              <a:lnSpc>
                <a:spcPts val="2200"/>
              </a:lnSpc>
            </a:pPr>
            <a:r>
              <a:rPr lang="en-US" sz="2000" b="1" dirty="0">
                <a:latin typeface="Times New Roman" panose="02020603050405020304" pitchFamily="18" charset="0"/>
                <a:cs typeface="Times New Roman" panose="02020603050405020304" pitchFamily="18" charset="0"/>
              </a:rPr>
              <a:t>  4005aa:  b8 00 00 00 00       mov   $0x0,%eax</a:t>
            </a:r>
          </a:p>
          <a:p>
            <a:pPr>
              <a:lnSpc>
                <a:spcPts val="2200"/>
              </a:lnSpc>
            </a:pPr>
            <a:r>
              <a:rPr lang="en-US" sz="2000" b="1" dirty="0">
                <a:latin typeface="Times New Roman" panose="02020603050405020304" pitchFamily="18" charset="0"/>
                <a:cs typeface="Times New Roman" panose="02020603050405020304" pitchFamily="18" charset="0"/>
              </a:rPr>
              <a:t>  4005af:   e8 </a:t>
            </a:r>
            <a:r>
              <a:rPr lang="en-US" sz="2000" b="1" dirty="0">
                <a:solidFill>
                  <a:srgbClr val="0000CC"/>
                </a:solidFill>
                <a:latin typeface="Times New Roman" panose="02020603050405020304" pitchFamily="18" charset="0"/>
                <a:cs typeface="Times New Roman" panose="02020603050405020304" pitchFamily="18" charset="0"/>
              </a:rPr>
              <a:t>3c </a:t>
            </a:r>
            <a:r>
              <a:rPr lang="en-US" sz="2000" b="1" dirty="0" err="1">
                <a:solidFill>
                  <a:srgbClr val="0000CC"/>
                </a:solidFill>
                <a:latin typeface="Times New Roman" panose="02020603050405020304" pitchFamily="18" charset="0"/>
                <a:cs typeface="Times New Roman" panose="02020603050405020304" pitchFamily="18" charset="0"/>
              </a:rPr>
              <a:t>fe</a:t>
            </a:r>
            <a:r>
              <a:rPr lang="en-US" sz="2000" b="1" dirty="0">
                <a:solidFill>
                  <a:srgbClr val="0000CC"/>
                </a:solidFill>
                <a:latin typeface="Times New Roman" panose="02020603050405020304" pitchFamily="18" charset="0"/>
                <a:cs typeface="Times New Roman" panose="02020603050405020304" pitchFamily="18" charset="0"/>
              </a:rPr>
              <a:t>  ff  </a:t>
            </a:r>
            <a:r>
              <a:rPr lang="en-US" sz="2000" b="1" dirty="0" err="1">
                <a:solidFill>
                  <a:srgbClr val="0000CC"/>
                </a:solidFill>
                <a:latin typeface="Times New Roman" panose="02020603050405020304" pitchFamily="18" charset="0"/>
                <a:cs typeface="Times New Roman" panose="02020603050405020304" pitchFamily="18" charset="0"/>
              </a:rPr>
              <a:t>ff</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callq</a:t>
            </a:r>
            <a:r>
              <a:rPr lang="en-US" sz="2000" b="1" dirty="0">
                <a:latin typeface="Times New Roman" panose="02020603050405020304" pitchFamily="18" charset="0"/>
                <a:cs typeface="Times New Roman" panose="02020603050405020304" pitchFamily="18" charset="0"/>
              </a:rPr>
              <a:t> 4003f0 &lt;</a:t>
            </a:r>
            <a:r>
              <a:rPr lang="en-US" sz="2000" b="1" dirty="0" err="1">
                <a:latin typeface="Times New Roman" panose="02020603050405020304" pitchFamily="18" charset="0"/>
                <a:cs typeface="Times New Roman" panose="02020603050405020304" pitchFamily="18" charset="0"/>
              </a:rPr>
              <a:t>printf@plt</a:t>
            </a:r>
            <a:r>
              <a:rPr lang="en-US" sz="2000" b="1" dirty="0">
                <a:latin typeface="Times New Roman" panose="02020603050405020304" pitchFamily="18" charset="0"/>
                <a:cs typeface="Times New Roman" panose="02020603050405020304" pitchFamily="18" charset="0"/>
              </a:rPr>
              <a:t>&gt;</a:t>
            </a:r>
          </a:p>
          <a:p>
            <a:pPr>
              <a:lnSpc>
                <a:spcPts val="2200"/>
              </a:lnSpc>
            </a:pPr>
            <a:r>
              <a:rPr lang="en-US" sz="2000" b="1" dirty="0">
                <a:latin typeface="Times New Roman" panose="02020603050405020304" pitchFamily="18" charset="0"/>
                <a:cs typeface="Times New Roman" panose="02020603050405020304" pitchFamily="18" charset="0"/>
              </a:rPr>
              <a:t>  4005b4:  b8 00 00 00 00       mov   $0x0,%eax</a:t>
            </a:r>
          </a:p>
          <a:p>
            <a:pPr>
              <a:lnSpc>
                <a:spcPts val="2200"/>
              </a:lnSpc>
            </a:pPr>
            <a:r>
              <a:rPr lang="en-US" sz="2000" b="1" dirty="0">
                <a:latin typeface="Times New Roman" panose="02020603050405020304" pitchFamily="18" charset="0"/>
                <a:cs typeface="Times New Roman" panose="02020603050405020304" pitchFamily="18" charset="0"/>
              </a:rPr>
              <a:t>  4005b9:  5d                           pop   %</a:t>
            </a:r>
            <a:r>
              <a:rPr lang="en-US" sz="2000" b="1" dirty="0" err="1">
                <a:latin typeface="Times New Roman" panose="02020603050405020304" pitchFamily="18" charset="0"/>
                <a:cs typeface="Times New Roman" panose="02020603050405020304" pitchFamily="18" charset="0"/>
              </a:rPr>
              <a:t>rbp</a:t>
            </a:r>
            <a:endParaRPr lang="en-US" sz="2000" b="1" dirty="0">
              <a:latin typeface="Times New Roman" panose="02020603050405020304" pitchFamily="18" charset="0"/>
              <a:cs typeface="Times New Roman" panose="02020603050405020304" pitchFamily="18" charset="0"/>
            </a:endParaRPr>
          </a:p>
          <a:p>
            <a:pPr>
              <a:lnSpc>
                <a:spcPts val="2200"/>
              </a:lnSpc>
            </a:pPr>
            <a:r>
              <a:rPr lang="en-US" sz="2000" b="1" dirty="0">
                <a:latin typeface="Times New Roman" panose="02020603050405020304" pitchFamily="18" charset="0"/>
                <a:cs typeface="Times New Roman" panose="02020603050405020304" pitchFamily="18" charset="0"/>
              </a:rPr>
              <a:t>  4005ba:  c3                           </a:t>
            </a:r>
            <a:r>
              <a:rPr lang="en-US" sz="2000" b="1" dirty="0" err="1">
                <a:latin typeface="Times New Roman" panose="02020603050405020304" pitchFamily="18" charset="0"/>
                <a:cs typeface="Times New Roman" panose="02020603050405020304" pitchFamily="18" charset="0"/>
              </a:rPr>
              <a:t>retq</a:t>
            </a:r>
            <a:r>
              <a:rPr lang="en-US" sz="2000" b="1" dirty="0">
                <a:latin typeface="Times New Roman" panose="02020603050405020304" pitchFamily="18" charset="0"/>
                <a:cs typeface="Times New Roman" panose="02020603050405020304" pitchFamily="18" charset="0"/>
              </a:rPr>
              <a:t>   </a:t>
            </a:r>
          </a:p>
          <a:p>
            <a:pPr>
              <a:lnSpc>
                <a:spcPts val="2200"/>
              </a:lnSpc>
            </a:pPr>
            <a:r>
              <a:rPr lang="en-US" sz="2000" b="1" dirty="0">
                <a:latin typeface="Times New Roman" panose="02020603050405020304" pitchFamily="18" charset="0"/>
                <a:cs typeface="Times New Roman" panose="02020603050405020304" pitchFamily="18" charset="0"/>
              </a:rPr>
              <a:t>  4005bb:  0f 1f 44 00 00        </a:t>
            </a:r>
            <a:r>
              <a:rPr lang="en-US" sz="2000" b="1" dirty="0" err="1">
                <a:latin typeface="Times New Roman" panose="02020603050405020304" pitchFamily="18" charset="0"/>
                <a:cs typeface="Times New Roman" panose="02020603050405020304" pitchFamily="18" charset="0"/>
              </a:rPr>
              <a:t>nopl</a:t>
            </a:r>
            <a:r>
              <a:rPr lang="en-US" sz="2000" b="1" dirty="0">
                <a:latin typeface="Times New Roman" panose="02020603050405020304" pitchFamily="18" charset="0"/>
                <a:cs typeface="Times New Roman" panose="02020603050405020304" pitchFamily="18" charset="0"/>
              </a:rPr>
              <a:t>  0x0(%rax,%rax,1)</a:t>
            </a:r>
          </a:p>
        </p:txBody>
      </p:sp>
      <p:sp>
        <p:nvSpPr>
          <p:cNvPr id="5" name="文本框 4">
            <a:extLst>
              <a:ext uri="{FF2B5EF4-FFF2-40B4-BE49-F238E27FC236}">
                <a16:creationId xmlns:a16="http://schemas.microsoft.com/office/drawing/2014/main" id="{03219040-E7F7-420C-BA85-9DCEBDFF2C61}"/>
              </a:ext>
            </a:extLst>
          </p:cNvPr>
          <p:cNvSpPr txBox="1"/>
          <p:nvPr/>
        </p:nvSpPr>
        <p:spPr>
          <a:xfrm>
            <a:off x="4800600" y="924071"/>
            <a:ext cx="446722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objdump</a:t>
            </a:r>
            <a:r>
              <a:rPr lang="en-US" altLang="zh-CN"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dxs</a:t>
            </a:r>
            <a:r>
              <a:rPr lang="en-US" altLang="zh-CN" sz="2400" b="1" dirty="0">
                <a:latin typeface="Times New Roman" panose="02020603050405020304" pitchFamily="18" charset="0"/>
                <a:cs typeface="Times New Roman" panose="02020603050405020304" pitchFamily="18" charset="0"/>
              </a:rPr>
              <a:t> prog &gt; </a:t>
            </a:r>
            <a:r>
              <a:rPr lang="en-US" altLang="zh-CN" sz="2400" b="1" dirty="0" err="1">
                <a:latin typeface="Times New Roman" panose="02020603050405020304" pitchFamily="18" charset="0"/>
                <a:cs typeface="Times New Roman" panose="02020603050405020304" pitchFamily="18" charset="0"/>
              </a:rPr>
              <a:t>prog.d</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35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Rectangle 5"/>
          <p:cNvSpPr>
            <a:spLocks noGrp="1" noChangeArrowheads="1"/>
          </p:cNvSpPr>
          <p:nvPr>
            <p:ph idx="1"/>
          </p:nvPr>
        </p:nvSpPr>
        <p:spPr/>
        <p:txBody>
          <a:bodyPr/>
          <a:lstStyle/>
          <a:p>
            <a:pPr>
              <a:lnSpc>
                <a:spcPct val="150000"/>
              </a:lnSpc>
            </a:pPr>
            <a:r>
              <a:rPr lang="zh-CN" altLang="en-US" dirty="0"/>
              <a:t>程序定义和引用符号</a:t>
            </a:r>
            <a:r>
              <a:rPr lang="en-US" dirty="0"/>
              <a:t> (</a:t>
            </a:r>
            <a:r>
              <a:rPr lang="zh-CN" altLang="en-US" dirty="0"/>
              <a:t>全局变量和函数</a:t>
            </a:r>
            <a:r>
              <a:rPr lang="en-US" dirty="0"/>
              <a:t>):</a:t>
            </a:r>
          </a:p>
          <a:p>
            <a:pPr lvl="1"/>
            <a:r>
              <a:rPr lang="en-US" sz="2000" b="1" dirty="0"/>
              <a:t>void swap() {…}   /* </a:t>
            </a:r>
            <a:r>
              <a:rPr lang="zh-CN" altLang="en-US" sz="2000" b="1" dirty="0"/>
              <a:t>定义</a:t>
            </a:r>
            <a:r>
              <a:rPr lang="en-US" altLang="zh-CN" sz="2000" b="1" dirty="0"/>
              <a:t>(define)</a:t>
            </a:r>
            <a:r>
              <a:rPr lang="zh-CN" altLang="en-US" sz="2000" b="1" dirty="0"/>
              <a:t>符号</a:t>
            </a:r>
            <a:r>
              <a:rPr lang="en-US" sz="2000" b="1" dirty="0"/>
              <a:t>swap */</a:t>
            </a:r>
          </a:p>
          <a:p>
            <a:pPr lvl="1"/>
            <a:r>
              <a:rPr lang="en-US" sz="2000" b="1" dirty="0"/>
              <a:t>swap();           /* </a:t>
            </a:r>
            <a:r>
              <a:rPr lang="zh-CN" altLang="en-US" sz="2000" b="1" dirty="0"/>
              <a:t>引用</a:t>
            </a:r>
            <a:r>
              <a:rPr lang="en-US" altLang="zh-CN" sz="2000" b="1" dirty="0"/>
              <a:t>(</a:t>
            </a:r>
            <a:r>
              <a:rPr lang="en-US" sz="2000" b="1" dirty="0"/>
              <a:t>reference)</a:t>
            </a:r>
            <a:r>
              <a:rPr lang="zh-CN" altLang="en-US" sz="2000" b="1" dirty="0"/>
              <a:t>符号</a:t>
            </a:r>
            <a:r>
              <a:rPr lang="en-US" sz="2000" b="1" dirty="0"/>
              <a:t>swap */</a:t>
            </a:r>
          </a:p>
          <a:p>
            <a:pPr lvl="1"/>
            <a:r>
              <a:rPr lang="en-US" sz="2000" b="1" dirty="0"/>
              <a:t>int *</a:t>
            </a:r>
            <a:r>
              <a:rPr lang="en-US" sz="2000" b="1" dirty="0" err="1"/>
              <a:t>xp</a:t>
            </a:r>
            <a:r>
              <a:rPr lang="en-US" sz="2000" b="1" dirty="0"/>
              <a:t> = &amp;x;     /*</a:t>
            </a:r>
            <a:r>
              <a:rPr lang="zh-CN" altLang="en-US" sz="2000" b="1" dirty="0"/>
              <a:t>定义符号</a:t>
            </a:r>
            <a:r>
              <a:rPr lang="en-US" sz="2000" b="1" dirty="0" err="1"/>
              <a:t>xp</a:t>
            </a:r>
            <a:r>
              <a:rPr lang="en-US" sz="2000" b="1" dirty="0"/>
              <a:t>,</a:t>
            </a:r>
            <a:r>
              <a:rPr lang="zh-CN" altLang="en-US" sz="2000" b="1" dirty="0"/>
              <a:t>引用符号</a:t>
            </a:r>
            <a:r>
              <a:rPr lang="en-US" sz="2000" b="1" dirty="0"/>
              <a:t>x */</a:t>
            </a:r>
          </a:p>
          <a:p>
            <a:pPr>
              <a:spcBef>
                <a:spcPts val="1200"/>
              </a:spcBef>
            </a:pPr>
            <a:r>
              <a:rPr lang="zh-CN" altLang="en-US" dirty="0"/>
              <a:t>由</a:t>
            </a:r>
            <a:r>
              <a:rPr lang="zh-CN" altLang="en-US" dirty="0">
                <a:solidFill>
                  <a:srgbClr val="0000CC"/>
                </a:solidFill>
              </a:rPr>
              <a:t>汇编器</a:t>
            </a:r>
            <a:r>
              <a:rPr lang="zh-CN" altLang="en-US" dirty="0"/>
              <a:t>将符号定义存储在</a:t>
            </a:r>
            <a:r>
              <a:rPr lang="zh-CN" altLang="en-US" dirty="0">
                <a:solidFill>
                  <a:srgbClr val="0000CC"/>
                </a:solidFill>
              </a:rPr>
              <a:t>目标文件</a:t>
            </a:r>
            <a:r>
              <a:rPr lang="zh-CN" altLang="en-US" dirty="0"/>
              <a:t>中的</a:t>
            </a:r>
            <a:r>
              <a:rPr lang="zh-CN" altLang="en-US" dirty="0">
                <a:solidFill>
                  <a:srgbClr val="0000CC"/>
                </a:solidFill>
              </a:rPr>
              <a:t>符号表</a:t>
            </a:r>
            <a:r>
              <a:rPr lang="zh-CN" altLang="en-US" dirty="0"/>
              <a:t>中</a:t>
            </a:r>
            <a:endParaRPr lang="en-US" dirty="0"/>
          </a:p>
          <a:p>
            <a:pPr lvl="1"/>
            <a:r>
              <a:rPr lang="zh-CN" altLang="en-US" dirty="0"/>
              <a:t>符号表是一个结构体的数组</a:t>
            </a:r>
            <a:endParaRPr lang="en-US" dirty="0">
              <a:latin typeface="Courier New"/>
              <a:cs typeface="Courier New"/>
            </a:endParaRPr>
          </a:p>
          <a:p>
            <a:pPr lvl="1"/>
            <a:r>
              <a:rPr lang="zh-CN" altLang="en-US" dirty="0"/>
              <a:t>每个条目包括符号的名称、大小和位置</a:t>
            </a:r>
            <a:endParaRPr lang="en-US" altLang="zh-CN" dirty="0"/>
          </a:p>
          <a:p>
            <a:pPr lvl="1"/>
            <a:r>
              <a:rPr lang="zh-CN" altLang="en-US" dirty="0"/>
              <a:t>汇编器生成符号表！</a:t>
            </a:r>
            <a:endParaRPr lang="en-US" dirty="0"/>
          </a:p>
          <a:p>
            <a:pPr>
              <a:spcBef>
                <a:spcPts val="1200"/>
              </a:spcBef>
            </a:pPr>
            <a:r>
              <a:rPr lang="zh-CN" altLang="en-US" dirty="0">
                <a:solidFill>
                  <a:srgbClr val="0000CC"/>
                </a:solidFill>
              </a:rPr>
              <a:t>符号解析</a:t>
            </a:r>
            <a:r>
              <a:rPr lang="zh-CN" altLang="en-US" dirty="0">
                <a:solidFill>
                  <a:srgbClr val="C00000"/>
                </a:solidFill>
              </a:rPr>
              <a:t>：</a:t>
            </a:r>
            <a:r>
              <a:rPr lang="zh-CN" altLang="en-US" dirty="0">
                <a:solidFill>
                  <a:srgbClr val="0000CC"/>
                </a:solidFill>
              </a:rPr>
              <a:t>链接器</a:t>
            </a:r>
            <a:r>
              <a:rPr lang="zh-CN" altLang="en-US" dirty="0"/>
              <a:t>将每个</a:t>
            </a:r>
            <a:r>
              <a:rPr lang="zh-CN" altLang="en-US" dirty="0">
                <a:solidFill>
                  <a:srgbClr val="0000CC"/>
                </a:solidFill>
              </a:rPr>
              <a:t>符号引用</a:t>
            </a:r>
            <a:r>
              <a:rPr lang="zh-CN" altLang="en-US" dirty="0"/>
              <a:t>与一个确定的</a:t>
            </a:r>
            <a:r>
              <a:rPr lang="zh-CN" altLang="en-US" dirty="0">
                <a:solidFill>
                  <a:srgbClr val="0000CC"/>
                </a:solidFill>
              </a:rPr>
              <a:t>符号定义关联</a:t>
            </a:r>
            <a:r>
              <a:rPr lang="zh-CN" altLang="en-US" dirty="0"/>
              <a:t>起来</a:t>
            </a:r>
            <a:endParaRPr lang="en-US" dirty="0"/>
          </a:p>
          <a:p>
            <a:endParaRPr lang="en-US" dirty="0"/>
          </a:p>
        </p:txBody>
      </p:sp>
      <p:sp>
        <p:nvSpPr>
          <p:cNvPr id="196612" name="Rectangle 4"/>
          <p:cNvSpPr>
            <a:spLocks noGrp="1" noChangeArrowheads="1"/>
          </p:cNvSpPr>
          <p:nvPr>
            <p:ph type="title"/>
          </p:nvPr>
        </p:nvSpPr>
        <p:spPr/>
        <p:txBody>
          <a:bodyPr/>
          <a:lstStyle/>
          <a:p>
            <a:r>
              <a:rPr lang="zh-CN" altLang="en-US" dirty="0"/>
              <a:t>链接步骤</a:t>
            </a:r>
            <a:r>
              <a:rPr lang="en-US" altLang="zh-CN" dirty="0"/>
              <a:t> 1:</a:t>
            </a:r>
            <a:r>
              <a:rPr lang="zh-CN" altLang="en-US" dirty="0"/>
              <a:t>符号解析</a:t>
            </a:r>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p:txBody>
          <a:bodyPr/>
          <a:lstStyle/>
          <a:p>
            <a:r>
              <a:rPr lang="zh-CN" altLang="en-US" dirty="0"/>
              <a:t>将多个单独的代码节</a:t>
            </a:r>
            <a:r>
              <a:rPr lang="en-US" altLang="zh-CN" dirty="0"/>
              <a:t>(sections)</a:t>
            </a:r>
            <a:r>
              <a:rPr lang="zh-CN" altLang="en-US" dirty="0"/>
              <a:t>和数据节合并为单个节。</a:t>
            </a:r>
            <a:endParaRPr lang="en-US" dirty="0"/>
          </a:p>
          <a:p>
            <a:endParaRPr lang="en-US" dirty="0"/>
          </a:p>
          <a:p>
            <a:r>
              <a:rPr lang="zh-CN" altLang="en-US" dirty="0"/>
              <a:t>将</a:t>
            </a:r>
            <a:r>
              <a:rPr lang="zh-CN" altLang="en-US" dirty="0">
                <a:solidFill>
                  <a:srgbClr val="0000CC"/>
                </a:solidFill>
              </a:rPr>
              <a:t>符号</a:t>
            </a:r>
            <a:r>
              <a:rPr lang="zh-CN" altLang="en-US" dirty="0"/>
              <a:t>从它们在</a:t>
            </a:r>
            <a:r>
              <a:rPr lang="en-US" altLang="zh-CN" dirty="0"/>
              <a:t>.o</a:t>
            </a:r>
            <a:r>
              <a:rPr lang="zh-CN" altLang="en-US" dirty="0"/>
              <a:t>文件中的</a:t>
            </a:r>
            <a:r>
              <a:rPr lang="zh-CN" altLang="en-US" dirty="0">
                <a:solidFill>
                  <a:srgbClr val="0000CC"/>
                </a:solidFill>
              </a:rPr>
              <a:t>相对位置</a:t>
            </a:r>
            <a:r>
              <a:rPr lang="zh-CN" altLang="en-US" dirty="0"/>
              <a:t>重新</a:t>
            </a:r>
            <a:r>
              <a:rPr lang="zh-CN" altLang="en-US" dirty="0">
                <a:solidFill>
                  <a:srgbClr val="0000CC"/>
                </a:solidFill>
              </a:rPr>
              <a:t>定位到</a:t>
            </a:r>
            <a:r>
              <a:rPr lang="zh-CN" altLang="en-US" dirty="0"/>
              <a:t>可执行文件中的</a:t>
            </a:r>
            <a:r>
              <a:rPr lang="zh-CN" altLang="en-US" dirty="0">
                <a:solidFill>
                  <a:srgbClr val="0000CC"/>
                </a:solidFill>
              </a:rPr>
              <a:t>最终绝对</a:t>
            </a:r>
            <a:r>
              <a:rPr lang="zh-CN" altLang="en-US" dirty="0">
                <a:solidFill>
                  <a:srgbClr val="FF0000"/>
                </a:solidFill>
              </a:rPr>
              <a:t>内存</a:t>
            </a:r>
            <a:r>
              <a:rPr lang="zh-CN" altLang="en-US" dirty="0">
                <a:solidFill>
                  <a:srgbClr val="0000CC"/>
                </a:solidFill>
              </a:rPr>
              <a:t>位置</a:t>
            </a:r>
            <a:r>
              <a:rPr lang="zh-CN" altLang="en-US" dirty="0"/>
              <a:t>。</a:t>
            </a:r>
            <a:endParaRPr lang="en-US" dirty="0"/>
          </a:p>
          <a:p>
            <a:endParaRPr lang="en-US" dirty="0"/>
          </a:p>
          <a:p>
            <a:r>
              <a:rPr lang="zh-CN" altLang="en-US" dirty="0"/>
              <a:t>用它们的</a:t>
            </a:r>
            <a:r>
              <a:rPr lang="zh-CN" altLang="en-US" dirty="0">
                <a:solidFill>
                  <a:srgbClr val="0000CC"/>
                </a:solidFill>
              </a:rPr>
              <a:t>新位置</a:t>
            </a:r>
            <a:r>
              <a:rPr lang="zh-CN" altLang="en-US" dirty="0"/>
              <a:t>，</a:t>
            </a:r>
            <a:r>
              <a:rPr lang="zh-CN" altLang="en-US" dirty="0">
                <a:solidFill>
                  <a:srgbClr val="0000CC"/>
                </a:solidFill>
              </a:rPr>
              <a:t>更新</a:t>
            </a:r>
            <a:r>
              <a:rPr lang="zh-CN" altLang="en-US" dirty="0"/>
              <a:t>所有对这些</a:t>
            </a:r>
            <a:r>
              <a:rPr lang="zh-CN" altLang="en-US" dirty="0">
                <a:solidFill>
                  <a:srgbClr val="0000CC"/>
                </a:solidFill>
              </a:rPr>
              <a:t>符号的引用</a:t>
            </a:r>
            <a:r>
              <a:rPr lang="zh-CN" altLang="en-US" dirty="0"/>
              <a:t>。</a:t>
            </a:r>
            <a:endParaRPr lang="en-US" altLang="zh-CN" dirty="0"/>
          </a:p>
          <a:p>
            <a:endParaRPr lang="en-US" dirty="0"/>
          </a:p>
          <a:p>
            <a:pPr marL="0" indent="0">
              <a:buNone/>
            </a:pPr>
            <a:r>
              <a:rPr lang="zh-CN" altLang="en-US" dirty="0">
                <a:latin typeface="Calibri" pitchFamily="34" charset="0"/>
              </a:rPr>
              <a:t>我们将详细地介绍这两个步骤</a:t>
            </a:r>
            <a:r>
              <a:rPr lang="en-US" altLang="zh-CN" dirty="0">
                <a:latin typeface="Calibri" pitchFamily="34" charset="0"/>
              </a:rPr>
              <a:t>….</a:t>
            </a:r>
          </a:p>
          <a:p>
            <a:pPr lvl="1"/>
            <a:endParaRPr lang="en-US" dirty="0"/>
          </a:p>
          <a:p>
            <a:endParaRPr lang="en-US" dirty="0"/>
          </a:p>
        </p:txBody>
      </p:sp>
      <p:sp>
        <p:nvSpPr>
          <p:cNvPr id="280578" name="Rectangle 2"/>
          <p:cNvSpPr>
            <a:spLocks noGrp="1" noChangeArrowheads="1"/>
          </p:cNvSpPr>
          <p:nvPr>
            <p:ph type="title"/>
          </p:nvPr>
        </p:nvSpPr>
        <p:spPr/>
        <p:txBody>
          <a:bodyPr/>
          <a:lstStyle/>
          <a:p>
            <a:r>
              <a:rPr lang="zh-CN" altLang="en-US" dirty="0"/>
              <a:t>链接步骤</a:t>
            </a:r>
            <a:r>
              <a:rPr lang="en-US" altLang="zh-CN" dirty="0"/>
              <a:t> 2: </a:t>
            </a:r>
            <a:r>
              <a:rPr lang="zh-CN" altLang="en-US" dirty="0"/>
              <a:t>重定位</a:t>
            </a:r>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第六章 存储器层次系统 L2 - 2017.11.18</Template>
  <TotalTime>17431</TotalTime>
  <Words>7925</Words>
  <Application>Microsoft Office PowerPoint</Application>
  <PresentationFormat>全屏显示(4:3)</PresentationFormat>
  <Paragraphs>1429</Paragraphs>
  <Slides>75</Slides>
  <Notes>37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75</vt:i4>
      </vt:variant>
    </vt:vector>
  </HeadingPairs>
  <TitlesOfParts>
    <vt:vector size="93" baseType="lpstr">
      <vt:lpstr>Gill Sans</vt:lpstr>
      <vt:lpstr>ＭＳ Ｐゴシック</vt:lpstr>
      <vt:lpstr>msgothic</vt:lpstr>
      <vt:lpstr>ヒラギノ角ゴ ProN W3</vt:lpstr>
      <vt:lpstr>黑体</vt:lpstr>
      <vt:lpstr>宋体</vt:lpstr>
      <vt:lpstr>Microsoft YaHei</vt:lpstr>
      <vt:lpstr>Microsoft YaHei</vt:lpstr>
      <vt:lpstr>Arial</vt:lpstr>
      <vt:lpstr>Arial Black</vt:lpstr>
      <vt:lpstr>Arial Narrow</vt:lpstr>
      <vt:lpstr>Calibri</vt:lpstr>
      <vt:lpstr>Calibri Bold</vt:lpstr>
      <vt:lpstr>Courier New</vt:lpstr>
      <vt:lpstr>Times New Roman</vt:lpstr>
      <vt:lpstr>Wingdings</vt:lpstr>
      <vt:lpstr>Wingdings 2</vt:lpstr>
      <vt:lpstr>template2007</vt:lpstr>
      <vt:lpstr>第七章     链接</vt:lpstr>
      <vt:lpstr>要点</vt:lpstr>
      <vt:lpstr>C程序例子</vt:lpstr>
      <vt:lpstr>静态链接</vt:lpstr>
      <vt:lpstr>为什么用链接器?</vt:lpstr>
      <vt:lpstr>为什么用链接器?(cont)</vt:lpstr>
      <vt:lpstr>链接器如何工作</vt:lpstr>
      <vt:lpstr>链接步骤 1:符号解析</vt:lpstr>
      <vt:lpstr>链接步骤 2: 重定位</vt:lpstr>
      <vt:lpstr>三种目标文件(模块)</vt:lpstr>
      <vt:lpstr>可执行与可链接格式(ELF)</vt:lpstr>
      <vt:lpstr>ELF目标文件格式</vt:lpstr>
      <vt:lpstr>ELF目标文件格式</vt:lpstr>
      <vt:lpstr>ELF目标文件格式(cont.)</vt:lpstr>
      <vt:lpstr>链接器符号</vt:lpstr>
      <vt:lpstr>链接步骤 1: 符号解析</vt:lpstr>
      <vt:lpstr>局部符号</vt:lpstr>
      <vt:lpstr>链接器如何解析重复的符号定义</vt:lpstr>
      <vt:lpstr>链接器的符号处理规则</vt:lpstr>
      <vt:lpstr>链接器谜题</vt:lpstr>
      <vt:lpstr>全局变量</vt:lpstr>
      <vt:lpstr>链接步骤 2: 重定位</vt:lpstr>
      <vt:lpstr>可重定位条目</vt:lpstr>
      <vt:lpstr>重定位算法</vt:lpstr>
      <vt:lpstr>重定位计算示例#1</vt:lpstr>
      <vt:lpstr>重定位PC相对引用sum</vt:lpstr>
      <vt:lpstr>重定位绝对引用array</vt:lpstr>
      <vt:lpstr>已经重定位的 .text 节</vt:lpstr>
      <vt:lpstr>可执行目标文件</vt:lpstr>
      <vt:lpstr>可执行目标文件</vt:lpstr>
      <vt:lpstr>可执行目标文件</vt:lpstr>
      <vt:lpstr>加载可执行目标文件</vt:lpstr>
      <vt:lpstr>PowerPoint 演示文稿</vt:lpstr>
      <vt:lpstr>常用函数打包</vt:lpstr>
      <vt:lpstr>传统的解决方案:静态库</vt:lpstr>
      <vt:lpstr>创建静态库</vt:lpstr>
      <vt:lpstr>常用库</vt:lpstr>
      <vt:lpstr>与静态库链接</vt:lpstr>
      <vt:lpstr>与静态库链接</vt:lpstr>
      <vt:lpstr>使用静态库</vt:lpstr>
      <vt:lpstr>现代的解决方案:共享库</vt:lpstr>
      <vt:lpstr>共享库 (cont.)</vt:lpstr>
      <vt:lpstr>加载时的动态链接</vt:lpstr>
      <vt:lpstr>运行时动态链接</vt:lpstr>
      <vt:lpstr>运行时动态链接</vt:lpstr>
      <vt:lpstr>dlopen()</vt:lpstr>
      <vt:lpstr>dlopen说明</vt:lpstr>
      <vt:lpstr>dlsym()</vt:lpstr>
      <vt:lpstr>链接汇总 </vt:lpstr>
      <vt:lpstr>要点</vt:lpstr>
      <vt:lpstr>案例学习: 库打桩机制</vt:lpstr>
      <vt:lpstr>一些打桩应用程序</vt:lpstr>
      <vt:lpstr>一些打桩应用程序</vt:lpstr>
      <vt:lpstr>程序实例  </vt:lpstr>
      <vt:lpstr>编译时打桩</vt:lpstr>
      <vt:lpstr>编译时打桩</vt:lpstr>
      <vt:lpstr>链接时打桩</vt:lpstr>
      <vt:lpstr>链接时打桩</vt:lpstr>
      <vt:lpstr>加载/运行时打桩</vt:lpstr>
      <vt:lpstr>加载/运行时打桩</vt:lpstr>
      <vt:lpstr>加载/运行时打桩</vt:lpstr>
      <vt:lpstr>打桩回顾</vt:lpstr>
      <vt:lpstr>CALL指令格式(对被调用函数的寻址方式)</vt:lpstr>
      <vt:lpstr>JMP指令格式(对跳转目的地址的寻址方式)</vt:lpstr>
      <vt:lpstr>链接实例：</vt:lpstr>
      <vt:lpstr>little-sample</vt:lpstr>
      <vt:lpstr>little-sample</vt:lpstr>
      <vt:lpstr>链接实例：main.o</vt:lpstr>
      <vt:lpstr>PowerPoint 演示文稿</vt:lpstr>
      <vt:lpstr>little-sample：prog</vt:lpstr>
      <vt:lpstr>little-sample</vt:lpstr>
      <vt:lpstr>little-sample</vt:lpstr>
      <vt:lpstr>链接实例：prog  的重定位</vt:lpstr>
      <vt:lpstr>little-sample</vt:lpstr>
      <vt:lpstr>链接实例：prog  重定位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刘 宏伟</cp:lastModifiedBy>
  <cp:revision>923</cp:revision>
  <cp:lastPrinted>1999-09-20T15:19:18Z</cp:lastPrinted>
  <dcterms:created xsi:type="dcterms:W3CDTF">2012-10-04T19:17:13Z</dcterms:created>
  <dcterms:modified xsi:type="dcterms:W3CDTF">2021-04-21T14:00:12Z</dcterms:modified>
</cp:coreProperties>
</file>